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2"/>
  </p:notesMasterIdLst>
  <p:handoutMasterIdLst>
    <p:handoutMasterId r:id="rId93"/>
  </p:handoutMasterIdLst>
  <p:sldIdLst>
    <p:sldId id="782" r:id="rId2"/>
    <p:sldId id="695" r:id="rId3"/>
    <p:sldId id="784" r:id="rId4"/>
    <p:sldId id="783" r:id="rId5"/>
    <p:sldId id="696" r:id="rId6"/>
    <p:sldId id="476" r:id="rId7"/>
    <p:sldId id="667" r:id="rId8"/>
    <p:sldId id="658" r:id="rId9"/>
    <p:sldId id="790" r:id="rId10"/>
    <p:sldId id="641" r:id="rId11"/>
    <p:sldId id="700" r:id="rId12"/>
    <p:sldId id="698" r:id="rId13"/>
    <p:sldId id="701" r:id="rId14"/>
    <p:sldId id="791" r:id="rId15"/>
    <p:sldId id="666" r:id="rId16"/>
    <p:sldId id="702" r:id="rId17"/>
    <p:sldId id="792" r:id="rId18"/>
    <p:sldId id="746" r:id="rId19"/>
    <p:sldId id="748" r:id="rId20"/>
    <p:sldId id="749" r:id="rId21"/>
    <p:sldId id="750" r:id="rId22"/>
    <p:sldId id="751" r:id="rId23"/>
    <p:sldId id="785" r:id="rId24"/>
    <p:sldId id="707" r:id="rId25"/>
    <p:sldId id="743" r:id="rId26"/>
    <p:sldId id="744" r:id="rId27"/>
    <p:sldId id="786" r:id="rId28"/>
    <p:sldId id="703" r:id="rId29"/>
    <p:sldId id="787" r:id="rId30"/>
    <p:sldId id="694" r:id="rId31"/>
    <p:sldId id="686" r:id="rId32"/>
    <p:sldId id="742" r:id="rId33"/>
    <p:sldId id="741" r:id="rId34"/>
    <p:sldId id="687" r:id="rId35"/>
    <p:sldId id="688" r:id="rId36"/>
    <p:sldId id="689" r:id="rId37"/>
    <p:sldId id="690" r:id="rId38"/>
    <p:sldId id="691" r:id="rId39"/>
    <p:sldId id="692" r:id="rId40"/>
    <p:sldId id="788" r:id="rId41"/>
    <p:sldId id="720" r:id="rId42"/>
    <p:sldId id="722" r:id="rId43"/>
    <p:sldId id="728" r:id="rId44"/>
    <p:sldId id="731" r:id="rId45"/>
    <p:sldId id="732" r:id="rId46"/>
    <p:sldId id="734" r:id="rId47"/>
    <p:sldId id="735" r:id="rId48"/>
    <p:sldId id="723" r:id="rId49"/>
    <p:sldId id="724" r:id="rId50"/>
    <p:sldId id="725" r:id="rId51"/>
    <p:sldId id="726" r:id="rId52"/>
    <p:sldId id="714" r:id="rId53"/>
    <p:sldId id="716" r:id="rId54"/>
    <p:sldId id="717" r:id="rId55"/>
    <p:sldId id="718" r:id="rId56"/>
    <p:sldId id="719" r:id="rId57"/>
    <p:sldId id="789" r:id="rId58"/>
    <p:sldId id="753" r:id="rId59"/>
    <p:sldId id="754" r:id="rId60"/>
    <p:sldId id="755" r:id="rId61"/>
    <p:sldId id="756" r:id="rId62"/>
    <p:sldId id="757" r:id="rId63"/>
    <p:sldId id="758" r:id="rId64"/>
    <p:sldId id="759" r:id="rId65"/>
    <p:sldId id="760" r:id="rId66"/>
    <p:sldId id="762" r:id="rId67"/>
    <p:sldId id="763" r:id="rId68"/>
    <p:sldId id="793" r:id="rId69"/>
    <p:sldId id="794" r:id="rId70"/>
    <p:sldId id="764" r:id="rId71"/>
    <p:sldId id="765" r:id="rId72"/>
    <p:sldId id="766" r:id="rId73"/>
    <p:sldId id="767" r:id="rId74"/>
    <p:sldId id="768" r:id="rId75"/>
    <p:sldId id="769" r:id="rId76"/>
    <p:sldId id="770" r:id="rId77"/>
    <p:sldId id="771" r:id="rId78"/>
    <p:sldId id="772" r:id="rId79"/>
    <p:sldId id="773" r:id="rId80"/>
    <p:sldId id="774" r:id="rId81"/>
    <p:sldId id="795" r:id="rId82"/>
    <p:sldId id="775" r:id="rId83"/>
    <p:sldId id="796" r:id="rId84"/>
    <p:sldId id="776" r:id="rId85"/>
    <p:sldId id="777" r:id="rId86"/>
    <p:sldId id="797" r:id="rId87"/>
    <p:sldId id="778" r:id="rId88"/>
    <p:sldId id="779" r:id="rId89"/>
    <p:sldId id="780" r:id="rId90"/>
    <p:sldId id="781" r:id="rId91"/>
  </p:sldIdLst>
  <p:sldSz cx="9144000" cy="6858000" type="screen4x3"/>
  <p:notesSz cx="7010400" cy="9296400"/>
  <p:custDataLst>
    <p:tags r:id="rId94"/>
  </p:custDataLst>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0000"/>
    <a:srgbClr val="0033CC"/>
    <a:srgbClr val="FFFF00"/>
    <a:srgbClr val="CC3300"/>
    <a:srgbClr val="4D4D4D"/>
    <a:srgbClr val="333333"/>
    <a:srgbClr val="777777"/>
    <a:srgbClr val="CC0000"/>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19" autoAdjust="0"/>
    <p:restoredTop sz="88164" autoAdjust="0"/>
  </p:normalViewPr>
  <p:slideViewPr>
    <p:cSldViewPr snapToGrid="0">
      <p:cViewPr varScale="1">
        <p:scale>
          <a:sx n="77" d="100"/>
          <a:sy n="77" d="100"/>
        </p:scale>
        <p:origin x="-187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8" d="100"/>
          <a:sy n="78" d="100"/>
        </p:scale>
        <p:origin x="-2070" y="-108"/>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0.wmf"/><Relationship Id="rId1" Type="http://schemas.openxmlformats.org/officeDocument/2006/relationships/image" Target="../media/image14.wmf"/><Relationship Id="rId5" Type="http://schemas.openxmlformats.org/officeDocument/2006/relationships/image" Target="../media/image11.wmf"/><Relationship Id="rId4"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538" tIns="46769" rIns="93538" bIns="46769" numCol="1" anchor="t" anchorCtr="0" compatLnSpc="1">
            <a:prstTxWarp prst="textNoShape">
              <a:avLst/>
            </a:prstTxWarp>
          </a:bodyPr>
          <a:lstStyle>
            <a:lvl1pPr>
              <a:defRPr sz="1200" b="0">
                <a:latin typeface="Arial" charset="0"/>
              </a:defRPr>
            </a:lvl1pPr>
          </a:lstStyle>
          <a:p>
            <a:pPr>
              <a:defRPr/>
            </a:pPr>
            <a:endParaRPr lang="en-US" dirty="0"/>
          </a:p>
        </p:txBody>
      </p:sp>
      <p:sp>
        <p:nvSpPr>
          <p:cNvPr id="117763" name="Rectangle 3"/>
          <p:cNvSpPr>
            <a:spLocks noGrp="1" noChangeArrowheads="1"/>
          </p:cNvSpPr>
          <p:nvPr>
            <p:ph type="dt" sz="quarter" idx="1"/>
          </p:nvPr>
        </p:nvSpPr>
        <p:spPr bwMode="auto">
          <a:xfrm>
            <a:off x="3970339" y="0"/>
            <a:ext cx="3038475" cy="465138"/>
          </a:xfrm>
          <a:prstGeom prst="rect">
            <a:avLst/>
          </a:prstGeom>
          <a:noFill/>
          <a:ln w="9525">
            <a:noFill/>
            <a:miter lim="800000"/>
            <a:headEnd/>
            <a:tailEnd/>
          </a:ln>
          <a:effectLst/>
        </p:spPr>
        <p:txBody>
          <a:bodyPr vert="horz" wrap="square" lIns="93538" tIns="46769" rIns="93538" bIns="46769" numCol="1" anchor="t" anchorCtr="0" compatLnSpc="1">
            <a:prstTxWarp prst="textNoShape">
              <a:avLst/>
            </a:prstTxWarp>
          </a:bodyPr>
          <a:lstStyle>
            <a:lvl1pPr algn="r">
              <a:defRPr sz="1200" b="0">
                <a:latin typeface="Arial" charset="0"/>
              </a:defRPr>
            </a:lvl1pPr>
          </a:lstStyle>
          <a:p>
            <a:pPr>
              <a:defRPr/>
            </a:pPr>
            <a:endParaRPr lang="en-US" dirty="0"/>
          </a:p>
        </p:txBody>
      </p:sp>
      <p:sp>
        <p:nvSpPr>
          <p:cNvPr id="117764" name="Rectangle 4"/>
          <p:cNvSpPr>
            <a:spLocks noGrp="1" noChangeArrowheads="1"/>
          </p:cNvSpPr>
          <p:nvPr>
            <p:ph type="ftr" sz="quarter" idx="2"/>
          </p:nvPr>
        </p:nvSpPr>
        <p:spPr bwMode="auto">
          <a:xfrm>
            <a:off x="1" y="8829675"/>
            <a:ext cx="3038475" cy="465138"/>
          </a:xfrm>
          <a:prstGeom prst="rect">
            <a:avLst/>
          </a:prstGeom>
          <a:noFill/>
          <a:ln w="9525">
            <a:noFill/>
            <a:miter lim="800000"/>
            <a:headEnd/>
            <a:tailEnd/>
          </a:ln>
          <a:effectLst/>
        </p:spPr>
        <p:txBody>
          <a:bodyPr vert="horz" wrap="square" lIns="93538" tIns="46769" rIns="93538" bIns="46769" numCol="1" anchor="b" anchorCtr="0" compatLnSpc="1">
            <a:prstTxWarp prst="textNoShape">
              <a:avLst/>
            </a:prstTxWarp>
          </a:bodyPr>
          <a:lstStyle>
            <a:lvl1pPr>
              <a:defRPr sz="1200" b="0">
                <a:latin typeface="Arial" charset="0"/>
              </a:defRPr>
            </a:lvl1pPr>
          </a:lstStyle>
          <a:p>
            <a:pPr>
              <a:defRPr/>
            </a:pPr>
            <a:endParaRPr lang="en-US" dirty="0"/>
          </a:p>
        </p:txBody>
      </p:sp>
      <p:sp>
        <p:nvSpPr>
          <p:cNvPr id="117765" name="Rectangle 5"/>
          <p:cNvSpPr>
            <a:spLocks noGrp="1" noChangeArrowheads="1"/>
          </p:cNvSpPr>
          <p:nvPr>
            <p:ph type="sldNum" sz="quarter" idx="3"/>
          </p:nvPr>
        </p:nvSpPr>
        <p:spPr bwMode="auto">
          <a:xfrm>
            <a:off x="3970339" y="8829675"/>
            <a:ext cx="3038475" cy="465138"/>
          </a:xfrm>
          <a:prstGeom prst="rect">
            <a:avLst/>
          </a:prstGeom>
          <a:noFill/>
          <a:ln w="9525">
            <a:noFill/>
            <a:miter lim="800000"/>
            <a:headEnd/>
            <a:tailEnd/>
          </a:ln>
          <a:effectLst/>
        </p:spPr>
        <p:txBody>
          <a:bodyPr vert="horz" wrap="square" lIns="93538" tIns="46769" rIns="93538" bIns="46769" numCol="1" anchor="b" anchorCtr="0" compatLnSpc="1">
            <a:prstTxWarp prst="textNoShape">
              <a:avLst/>
            </a:prstTxWarp>
          </a:bodyPr>
          <a:lstStyle>
            <a:lvl1pPr algn="r">
              <a:defRPr sz="1200" b="0">
                <a:latin typeface="Arial" charset="0"/>
              </a:defRPr>
            </a:lvl1pPr>
          </a:lstStyle>
          <a:p>
            <a:pPr>
              <a:defRPr/>
            </a:pPr>
            <a:fld id="{3DCEF1BF-2EE0-4968-8499-A87137FFF81C}"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538" tIns="46769" rIns="93538" bIns="46769" numCol="1" anchor="t" anchorCtr="0" compatLnSpc="1">
            <a:prstTxWarp prst="textNoShape">
              <a:avLst/>
            </a:prstTxWarp>
          </a:bodyPr>
          <a:lstStyle>
            <a:lvl1pPr>
              <a:defRPr sz="1200" b="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3970339" y="0"/>
            <a:ext cx="3038475" cy="465138"/>
          </a:xfrm>
          <a:prstGeom prst="rect">
            <a:avLst/>
          </a:prstGeom>
          <a:noFill/>
          <a:ln w="9525">
            <a:noFill/>
            <a:miter lim="800000"/>
            <a:headEnd/>
            <a:tailEnd/>
          </a:ln>
          <a:effectLst/>
        </p:spPr>
        <p:txBody>
          <a:bodyPr vert="horz" wrap="square" lIns="93538" tIns="46769" rIns="93538" bIns="46769" numCol="1" anchor="t" anchorCtr="0" compatLnSpc="1">
            <a:prstTxWarp prst="textNoShape">
              <a:avLst/>
            </a:prstTxWarp>
          </a:bodyPr>
          <a:lstStyle>
            <a:lvl1pPr algn="r">
              <a:defRPr sz="1200" b="0">
                <a:latin typeface="Arial" charset="0"/>
              </a:defRPr>
            </a:lvl1pPr>
          </a:lstStyle>
          <a:p>
            <a:pPr>
              <a:defRPr/>
            </a:pPr>
            <a:endParaRPr lang="en-US" dirty="0"/>
          </a:p>
        </p:txBody>
      </p:sp>
      <p:sp>
        <p:nvSpPr>
          <p:cNvPr id="3072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1676" y="4416426"/>
            <a:ext cx="5607050" cy="4183063"/>
          </a:xfrm>
          <a:prstGeom prst="rect">
            <a:avLst/>
          </a:prstGeom>
          <a:noFill/>
          <a:ln w="9525">
            <a:noFill/>
            <a:miter lim="800000"/>
            <a:headEnd/>
            <a:tailEnd/>
          </a:ln>
          <a:effectLst/>
        </p:spPr>
        <p:txBody>
          <a:bodyPr vert="horz" wrap="square" lIns="93538" tIns="46769" rIns="93538" bIns="4676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1" y="8829675"/>
            <a:ext cx="3038475" cy="465138"/>
          </a:xfrm>
          <a:prstGeom prst="rect">
            <a:avLst/>
          </a:prstGeom>
          <a:noFill/>
          <a:ln w="9525">
            <a:noFill/>
            <a:miter lim="800000"/>
            <a:headEnd/>
            <a:tailEnd/>
          </a:ln>
          <a:effectLst/>
        </p:spPr>
        <p:txBody>
          <a:bodyPr vert="horz" wrap="square" lIns="93538" tIns="46769" rIns="93538" bIns="46769" numCol="1" anchor="b" anchorCtr="0" compatLnSpc="1">
            <a:prstTxWarp prst="textNoShape">
              <a:avLst/>
            </a:prstTxWarp>
          </a:bodyPr>
          <a:lstStyle>
            <a:lvl1pPr>
              <a:defRPr sz="1200" b="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3970339" y="8829675"/>
            <a:ext cx="3038475" cy="465138"/>
          </a:xfrm>
          <a:prstGeom prst="rect">
            <a:avLst/>
          </a:prstGeom>
          <a:noFill/>
          <a:ln w="9525">
            <a:noFill/>
            <a:miter lim="800000"/>
            <a:headEnd/>
            <a:tailEnd/>
          </a:ln>
          <a:effectLst/>
        </p:spPr>
        <p:txBody>
          <a:bodyPr vert="horz" wrap="square" lIns="93538" tIns="46769" rIns="93538" bIns="46769" numCol="1" anchor="b" anchorCtr="0" compatLnSpc="1">
            <a:prstTxWarp prst="textNoShape">
              <a:avLst/>
            </a:prstTxWarp>
          </a:bodyPr>
          <a:lstStyle>
            <a:lvl1pPr algn="r">
              <a:defRPr sz="1200" b="0">
                <a:latin typeface="Arial" charset="0"/>
              </a:defRPr>
            </a:lvl1pPr>
          </a:lstStyle>
          <a:p>
            <a:pPr>
              <a:defRPr/>
            </a:pPr>
            <a:fld id="{AADD6CCA-78B7-498B-B599-3F471BD712C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18</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19</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20</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24</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26</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28</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30</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31</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r>
              <a:rPr lang="en-US" dirty="0" smtClean="0"/>
              <a:t>Entropy decoder – decodes each frame independently</a:t>
            </a:r>
          </a:p>
          <a:p>
            <a:r>
              <a:rPr lang="en-US" dirty="0" smtClean="0"/>
              <a:t>Motion estimation – varies algorithm, but there are often interdependencies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33</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34</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35</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36</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5</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38</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39</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41</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42</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43</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44</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45</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46</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47</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6</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49</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50</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51</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52</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53</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54</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55</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56</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7</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8</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10</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7"/>
          <p:cNvSpPr>
            <a:spLocks noGrp="1" noChangeArrowheads="1"/>
          </p:cNvSpPr>
          <p:nvPr>
            <p:ph type="sldNum" sz="quarter" idx="12"/>
          </p:nvPr>
        </p:nvSpPr>
        <p:spPr>
          <a:xfrm>
            <a:off x="6642100" y="6038850"/>
            <a:ext cx="2133600" cy="206375"/>
          </a:xfrm>
          <a:prstGeom prst="rect">
            <a:avLst/>
          </a:prstGeom>
        </p:spPr>
        <p:txBody>
          <a:bodyPr/>
          <a:lstStyle>
            <a:lvl1pPr>
              <a:defRPr>
                <a:latin typeface="Arial" pitchFamily="34" charset="0"/>
              </a:defRPr>
            </a:lvl1pPr>
          </a:lstStyle>
          <a:p>
            <a:pPr>
              <a:defRPr/>
            </a:pPr>
            <a:fld id="{BE84A4F1-46A7-4759-8C8C-E84B818DD936}"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2"/>
          <p:cNvSpPr>
            <a:spLocks noGrp="1" noChangeArrowheads="1"/>
          </p:cNvSpPr>
          <p:nvPr>
            <p:ph type="ctrTitle" hasCustomPrompt="1"/>
          </p:nvPr>
        </p:nvSpPr>
        <p:spPr>
          <a:xfrm>
            <a:off x="342900" y="1943100"/>
            <a:ext cx="8458200" cy="1470025"/>
          </a:xfrm>
        </p:spPr>
        <p:txBody>
          <a:bodyPr/>
          <a:lstStyle>
            <a:lvl1pPr algn="l">
              <a:defRPr sz="4000">
                <a:solidFill>
                  <a:srgbClr val="DE0000"/>
                </a:solidFill>
              </a:defRPr>
            </a:lvl1pPr>
          </a:lstStyle>
          <a:p>
            <a:r>
              <a:rPr lang="en-US" dirty="0"/>
              <a:t>Click to edit Master </a:t>
            </a:r>
            <a:r>
              <a:rPr lang="en-US" dirty="0" smtClean="0"/>
              <a:t>section </a:t>
            </a:r>
            <a:r>
              <a:rPr lang="en-US" dirty="0"/>
              <a:t>style</a:t>
            </a:r>
          </a:p>
        </p:txBody>
      </p:sp>
      <p:sp>
        <p:nvSpPr>
          <p:cNvPr id="6" name="Rectangle 3"/>
          <p:cNvSpPr>
            <a:spLocks noGrp="1" noChangeArrowheads="1"/>
          </p:cNvSpPr>
          <p:nvPr>
            <p:ph type="subTitle" idx="1"/>
          </p:nvPr>
        </p:nvSpPr>
        <p:spPr>
          <a:xfrm>
            <a:off x="342900" y="3698875"/>
            <a:ext cx="8458200" cy="1485900"/>
          </a:xfrm>
          <a:ln/>
        </p:spPr>
        <p:txBody>
          <a:bodyPr/>
          <a:lstStyle>
            <a:lvl1pPr marL="0" indent="0">
              <a:buFontTx/>
              <a:buNone/>
              <a:defRPr sz="2000" b="1">
                <a:latin typeface="Calibri" pitchFamily="34" charset="0"/>
                <a:cs typeface="Calibri" pitchFamily="34" charset="0"/>
              </a:defRPr>
            </a:lvl1pPr>
          </a:lstStyle>
          <a:p>
            <a:r>
              <a:rPr lang="en-US" dirty="0"/>
              <a:t>Click to edit Master subtitle style</a:t>
            </a:r>
          </a:p>
        </p:txBody>
      </p:sp>
      <p:sp>
        <p:nvSpPr>
          <p:cNvPr id="8" name="Rectangle 7"/>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2"/>
          </p:nvPr>
        </p:nvSpPr>
        <p:spPr>
          <a:xfrm>
            <a:off x="6642100" y="6038850"/>
            <a:ext cx="2133600" cy="206375"/>
          </a:xfrm>
          <a:prstGeom prst="rect">
            <a:avLst/>
          </a:prstGeom>
        </p:spPr>
        <p:txBody>
          <a:bodyPr/>
          <a:lstStyle>
            <a:lvl1pPr>
              <a:defRPr>
                <a:latin typeface="Arial" pitchFamily="34" charset="0"/>
              </a:defRPr>
            </a:lvl1pPr>
          </a:lstStyle>
          <a:p>
            <a:pPr>
              <a:defRPr/>
            </a:pPr>
            <a:fld id="{580A4E85-4D40-463B-9553-73847A12053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7"/>
          <p:cNvSpPr>
            <a:spLocks noGrp="1" noChangeArrowheads="1"/>
          </p:cNvSpPr>
          <p:nvPr>
            <p:ph type="sldNum" sz="quarter" idx="12"/>
          </p:nvPr>
        </p:nvSpPr>
        <p:spPr>
          <a:xfrm>
            <a:off x="6642100" y="6038850"/>
            <a:ext cx="2133600" cy="206375"/>
          </a:xfrm>
          <a:prstGeom prst="rect">
            <a:avLst/>
          </a:prstGeom>
        </p:spPr>
        <p:txBody>
          <a:bodyPr/>
          <a:lstStyle>
            <a:lvl1pPr>
              <a:defRPr>
                <a:latin typeface="Arial" pitchFamily="34" charset="0"/>
              </a:defRPr>
            </a:lvl1pPr>
          </a:lstStyle>
          <a:p>
            <a:pPr>
              <a:defRPr/>
            </a:pPr>
            <a:fld id="{4A1ED2BF-2B40-4554-9454-EFBC9269E70F}"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Rectangle 7"/>
          <p:cNvSpPr>
            <a:spLocks noGrp="1" noChangeArrowheads="1"/>
          </p:cNvSpPr>
          <p:nvPr>
            <p:ph type="sldNum" sz="quarter" idx="12"/>
          </p:nvPr>
        </p:nvSpPr>
        <p:spPr>
          <a:xfrm>
            <a:off x="6642100" y="6038850"/>
            <a:ext cx="2133600" cy="206375"/>
          </a:xfrm>
          <a:prstGeom prst="rect">
            <a:avLst/>
          </a:prstGeom>
        </p:spPr>
        <p:txBody>
          <a:bodyPr/>
          <a:lstStyle>
            <a:lvl1pPr>
              <a:defRPr>
                <a:latin typeface="Arial" pitchFamily="34" charset="0"/>
              </a:defRPr>
            </a:lvl1pPr>
          </a:lstStyle>
          <a:p>
            <a:pPr>
              <a:defRPr/>
            </a:pPr>
            <a:fld id="{C839B8DC-59A4-4126-A6DA-521F0371D5DB}"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cs typeface="Calibri" pitchFamily="34" charset="0"/>
              </a:defRPr>
            </a:lvl1pPr>
            <a:lvl2pPr>
              <a:defRPr sz="2800">
                <a:latin typeface="Calibri" pitchFamily="34" charset="0"/>
                <a:cs typeface="Calibri" pitchFamily="34" charset="0"/>
              </a:defRPr>
            </a:lvl2pPr>
            <a:lvl3pPr>
              <a:defRPr sz="2400">
                <a:latin typeface="Calibri" pitchFamily="34" charset="0"/>
                <a:cs typeface="Calibri" pitchFamily="34" charset="0"/>
              </a:defRPr>
            </a:lvl3pPr>
            <a:lvl4pPr>
              <a:defRPr sz="2000">
                <a:latin typeface="Calibri" pitchFamily="34" charset="0"/>
                <a:cs typeface="Calibri" pitchFamily="34" charset="0"/>
              </a:defRPr>
            </a:lvl4pPr>
            <a:lvl5pPr>
              <a:defRPr sz="20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6642100" y="6066897"/>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657225"/>
          </a:xfrm>
        </p:spPr>
        <p:txBody>
          <a:bodyPr/>
          <a:lstStyle>
            <a:lvl1pPr>
              <a:defRPr>
                <a:latin typeface="Calibri" pitchFamily="34" charset="0"/>
                <a:cs typeface="Calibri" pitchFamily="3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noChangeArrowheads="1"/>
          </p:cNvSpPr>
          <p:nvPr>
            <p:ph type="dt" sz="half" idx="10"/>
          </p:nvPr>
        </p:nvSpPr>
        <p:spPr>
          <a:xfrm>
            <a:off x="355600" y="6038850"/>
            <a:ext cx="2133600" cy="206375"/>
          </a:xfrm>
          <a:prstGeom prst="rect">
            <a:avLst/>
          </a:prstGeom>
        </p:spPr>
        <p:txBody>
          <a:bodyPr/>
          <a:lstStyle>
            <a:lvl1pPr>
              <a:defRPr>
                <a:latin typeface="Arial" pitchFamily="34" charset="0"/>
              </a:defRPr>
            </a:lvl1pPr>
          </a:lstStyle>
          <a:p>
            <a:pPr>
              <a:defRPr/>
            </a:pPr>
            <a:endParaRPr lang="en-US" dirty="0"/>
          </a:p>
        </p:txBody>
      </p:sp>
      <p:sp>
        <p:nvSpPr>
          <p:cNvPr id="7" name="Footer Placeholder 6"/>
          <p:cNvSpPr>
            <a:spLocks noGrp="1" noChangeArrowheads="1"/>
          </p:cNvSpPr>
          <p:nvPr>
            <p:ph type="ftr" sz="quarter" idx="11"/>
          </p:nvPr>
        </p:nvSpPr>
        <p:spPr>
          <a:xfrm>
            <a:off x="3114675" y="6038850"/>
            <a:ext cx="2895600" cy="206375"/>
          </a:xfrm>
          <a:prstGeom prst="rect">
            <a:avLst/>
          </a:prstGeom>
        </p:spPr>
        <p:txBody>
          <a:bodyPr/>
          <a:lstStyle>
            <a:lvl1pPr>
              <a:defRPr>
                <a:latin typeface="Arial" pitchFamily="34" charset="0"/>
              </a:defRPr>
            </a:lvl1pPr>
          </a:lstStyle>
          <a:p>
            <a:pPr>
              <a:defRPr/>
            </a:pPr>
            <a:endParaRPr lang="en-US" dirty="0"/>
          </a:p>
        </p:txBody>
      </p:sp>
      <p:sp>
        <p:nvSpPr>
          <p:cNvPr id="8" name="Slide Number Placeholder 7"/>
          <p:cNvSpPr>
            <a:spLocks noGrp="1" noChangeArrowheads="1"/>
          </p:cNvSpPr>
          <p:nvPr>
            <p:ph type="sldNum" sz="quarter" idx="12"/>
          </p:nvPr>
        </p:nvSpPr>
        <p:spPr>
          <a:xfrm>
            <a:off x="6642100" y="6038850"/>
            <a:ext cx="2133600" cy="206375"/>
          </a:xfrm>
          <a:prstGeom prst="rect">
            <a:avLst/>
          </a:prstGeom>
        </p:spPr>
        <p:txBody>
          <a:bodyPr/>
          <a:lstStyle>
            <a:lvl1pPr>
              <a:defRPr>
                <a:latin typeface="Arial" pitchFamily="34" charset="0"/>
              </a:defRPr>
            </a:lvl1pPr>
          </a:lstStyle>
          <a:p>
            <a:pPr>
              <a:defRPr/>
            </a:pPr>
            <a:fld id="{360C2C7B-56C3-456D-A602-8F272609B3FF}"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4" name="Picture 3"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2"/>
          <p:cNvSpPr>
            <a:spLocks noGrp="1" noChangeArrowheads="1"/>
          </p:cNvSpPr>
          <p:nvPr>
            <p:ph type="ctrTitle"/>
          </p:nvPr>
        </p:nvSpPr>
        <p:spPr>
          <a:xfrm>
            <a:off x="342900" y="1943100"/>
            <a:ext cx="8458200" cy="1470025"/>
          </a:xfrm>
        </p:spPr>
        <p:txBody>
          <a:bodyPr/>
          <a:lstStyle>
            <a:lvl1pPr algn="l">
              <a:defRPr sz="4000">
                <a:solidFill>
                  <a:srgbClr val="DE0000"/>
                </a:solidFill>
              </a:defRPr>
            </a:lvl1pPr>
          </a:lstStyle>
          <a:p>
            <a:r>
              <a:rPr lang="en-US" dirty="0"/>
              <a:t>Click to edit Master title style</a:t>
            </a:r>
          </a:p>
        </p:txBody>
      </p:sp>
      <p:sp>
        <p:nvSpPr>
          <p:cNvPr id="6" name="Rectangle 3"/>
          <p:cNvSpPr>
            <a:spLocks noGrp="1" noChangeArrowheads="1"/>
          </p:cNvSpPr>
          <p:nvPr>
            <p:ph type="subTitle" idx="1"/>
          </p:nvPr>
        </p:nvSpPr>
        <p:spPr>
          <a:xfrm>
            <a:off x="342900" y="3698875"/>
            <a:ext cx="8458200" cy="1485900"/>
          </a:xfrm>
          <a:ln/>
        </p:spPr>
        <p:txBody>
          <a:bodyPr/>
          <a:lstStyle>
            <a:lvl1pPr marL="0" indent="0">
              <a:buFontTx/>
              <a:buNone/>
              <a:defRPr sz="2000" b="1">
                <a:latin typeface="Calibri" pitchFamily="34" charset="0"/>
                <a:cs typeface="Calibri" pitchFamily="34" charset="0"/>
              </a:defRPr>
            </a:lvl1pPr>
          </a:lstStyle>
          <a:p>
            <a:r>
              <a:rPr lang="en-US" dirty="0"/>
              <a:t>Click to edit Master subtitle style</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342900" y="0"/>
            <a:ext cx="8458200" cy="6572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smtClean="0"/>
              <a:t>Click to edit Master title style</a:t>
            </a:r>
          </a:p>
        </p:txBody>
      </p:sp>
      <p:sp>
        <p:nvSpPr>
          <p:cNvPr id="1027" name="Rectangle 4"/>
          <p:cNvSpPr>
            <a:spLocks noGrp="1" noChangeArrowheads="1"/>
          </p:cNvSpPr>
          <p:nvPr>
            <p:ph type="body" idx="1"/>
          </p:nvPr>
        </p:nvSpPr>
        <p:spPr bwMode="auto">
          <a:xfrm>
            <a:off x="333375" y="1185863"/>
            <a:ext cx="8467725" cy="4692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ti_logo_powerpoint_1_line.png"/>
          <p:cNvPicPr>
            <a:picLocks noChangeAspect="1"/>
          </p:cNvPicPr>
          <p:nvPr userDrawn="1"/>
        </p:nvPicPr>
        <p:blipFill>
          <a:blip r:embed="rId12" cstate="print"/>
          <a:srcRect/>
          <a:stretch>
            <a:fillRect/>
          </a:stretch>
        </p:blipFill>
        <p:spPr bwMode="auto">
          <a:xfrm>
            <a:off x="6675438" y="6440488"/>
            <a:ext cx="1874837" cy="231775"/>
          </a:xfrm>
          <a:prstGeom prst="rect">
            <a:avLst/>
          </a:prstGeom>
          <a:noFill/>
          <a:ln w="9525">
            <a:noFill/>
            <a:miter lim="800000"/>
            <a:headEnd/>
            <a:tailEnd/>
          </a:ln>
        </p:spPr>
      </p:pic>
      <p:sp>
        <p:nvSpPr>
          <p:cNvPr id="9"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4301" r:id="rId1"/>
    <p:sldLayoutId id="2147484303" r:id="rId2"/>
    <p:sldLayoutId id="2147484304" r:id="rId3"/>
    <p:sldLayoutId id="2147484305" r:id="rId4"/>
    <p:sldLayoutId id="2147484306" r:id="rId5"/>
    <p:sldLayoutId id="2147484307" r:id="rId6"/>
    <p:sldLayoutId id="2147484314" r:id="rId7"/>
    <p:sldLayoutId id="2147484379" r:id="rId8"/>
    <p:sldLayoutId id="2147484380" r:id="rId9"/>
    <p:sldLayoutId id="2147484381" r:id="rId10"/>
  </p:sldLayoutIdLst>
  <p:hf hdr="0" ftr="0" dt="0"/>
  <p:txStyles>
    <p:titleStyle>
      <a:lvl1pPr algn="ctr" rtl="0" eaLnBrk="0" fontAlgn="base" hangingPunct="0">
        <a:spcBef>
          <a:spcPct val="0"/>
        </a:spcBef>
        <a:spcAft>
          <a:spcPct val="0"/>
        </a:spcAft>
        <a:defRPr sz="3600" b="1">
          <a:solidFill>
            <a:srgbClr val="DE0000"/>
          </a:solidFill>
          <a:latin typeface="Calibri" pitchFamily="34" charset="0"/>
          <a:ea typeface="+mj-ea"/>
          <a:cs typeface="Calibri" pitchFamily="34" charset="0"/>
        </a:defRPr>
      </a:lvl1pPr>
      <a:lvl2pPr algn="ctr" rtl="0" eaLnBrk="0" fontAlgn="base" hangingPunct="0">
        <a:spcBef>
          <a:spcPct val="0"/>
        </a:spcBef>
        <a:spcAft>
          <a:spcPct val="0"/>
        </a:spcAft>
        <a:defRPr sz="3600" b="1">
          <a:solidFill>
            <a:schemeClr val="tx1"/>
          </a:solidFill>
          <a:latin typeface="Arial" charset="0"/>
        </a:defRPr>
      </a:lvl2pPr>
      <a:lvl3pPr algn="ctr" rtl="0" eaLnBrk="0" fontAlgn="base" hangingPunct="0">
        <a:spcBef>
          <a:spcPct val="0"/>
        </a:spcBef>
        <a:spcAft>
          <a:spcPct val="0"/>
        </a:spcAft>
        <a:defRPr sz="3600" b="1">
          <a:solidFill>
            <a:schemeClr val="tx1"/>
          </a:solidFill>
          <a:latin typeface="Arial" charset="0"/>
        </a:defRPr>
      </a:lvl3pPr>
      <a:lvl4pPr algn="ctr" rtl="0" eaLnBrk="0" fontAlgn="base" hangingPunct="0">
        <a:spcBef>
          <a:spcPct val="0"/>
        </a:spcBef>
        <a:spcAft>
          <a:spcPct val="0"/>
        </a:spcAft>
        <a:defRPr sz="3600" b="1">
          <a:solidFill>
            <a:schemeClr val="tx1"/>
          </a:solidFill>
          <a:latin typeface="Arial" charset="0"/>
        </a:defRPr>
      </a:lvl4pPr>
      <a:lvl5pPr algn="ctr" rtl="0" eaLnBrk="0" fontAlgn="base" hangingPunct="0">
        <a:spcBef>
          <a:spcPct val="0"/>
        </a:spcBef>
        <a:spcAft>
          <a:spcPct val="0"/>
        </a:spcAft>
        <a:defRPr sz="3600" b="1">
          <a:solidFill>
            <a:schemeClr val="tx1"/>
          </a:solidFill>
          <a:latin typeface="Arial" charset="0"/>
        </a:defRPr>
      </a:lvl5pPr>
      <a:lvl6pPr marL="457200" algn="l" rtl="0" fontAlgn="base">
        <a:spcBef>
          <a:spcPct val="0"/>
        </a:spcBef>
        <a:spcAft>
          <a:spcPct val="0"/>
        </a:spcAft>
        <a:defRPr sz="3600" b="1">
          <a:solidFill>
            <a:srgbClr val="FF0000"/>
          </a:solidFill>
          <a:latin typeface="Arial" charset="0"/>
        </a:defRPr>
      </a:lvl6pPr>
      <a:lvl7pPr marL="914400" algn="l" rtl="0" fontAlgn="base">
        <a:spcBef>
          <a:spcPct val="0"/>
        </a:spcBef>
        <a:spcAft>
          <a:spcPct val="0"/>
        </a:spcAft>
        <a:defRPr sz="3600" b="1">
          <a:solidFill>
            <a:srgbClr val="FF0000"/>
          </a:solidFill>
          <a:latin typeface="Arial" charset="0"/>
        </a:defRPr>
      </a:lvl7pPr>
      <a:lvl8pPr marL="1371600" algn="l" rtl="0" fontAlgn="base">
        <a:spcBef>
          <a:spcPct val="0"/>
        </a:spcBef>
        <a:spcAft>
          <a:spcPct val="0"/>
        </a:spcAft>
        <a:defRPr sz="3600" b="1">
          <a:solidFill>
            <a:srgbClr val="FF0000"/>
          </a:solidFill>
          <a:latin typeface="Arial" charset="0"/>
        </a:defRPr>
      </a:lvl8pPr>
      <a:lvl9pPr marL="1828800" algn="l" rtl="0" fontAlgn="base">
        <a:spcBef>
          <a:spcPct val="0"/>
        </a:spcBef>
        <a:spcAft>
          <a:spcPct val="0"/>
        </a:spcAft>
        <a:defRPr sz="3600" b="1">
          <a:solidFill>
            <a:srgbClr val="FF0000"/>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36.xml"/><Relationship Id="rId7"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7.bin"/><Relationship Id="rId11" Type="http://schemas.openxmlformats.org/officeDocument/2006/relationships/oleObject" Target="../embeddings/oleObject12.bin"/><Relationship Id="rId5" Type="http://schemas.openxmlformats.org/officeDocument/2006/relationships/oleObject" Target="../embeddings/oleObject6.bin"/><Relationship Id="rId10" Type="http://schemas.openxmlformats.org/officeDocument/2006/relationships/oleObject" Target="../embeddings/oleObject11.bin"/><Relationship Id="rId4" Type="http://schemas.openxmlformats.org/officeDocument/2006/relationships/oleObject" Target="../embeddings/oleObject5.bin"/><Relationship Id="rId9" Type="http://schemas.openxmlformats.org/officeDocument/2006/relationships/oleObject" Target="../embeddings/oleObject10.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37.xml"/><Relationship Id="rId7" Type="http://schemas.openxmlformats.org/officeDocument/2006/relationships/oleObject" Target="../embeddings/oleObject16.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42.xml"/><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economist.com/node/18750706"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8.xml"/><Relationship Id="rId1" Type="http://schemas.openxmlformats.org/officeDocument/2006/relationships/vmlDrawing" Target="../drawings/vmlDrawing9.vml"/><Relationship Id="rId4" Type="http://schemas.openxmlformats.org/officeDocument/2006/relationships/oleObject" Target="../embeddings/oleObject25.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8.xml"/><Relationship Id="rId1" Type="http://schemas.openxmlformats.org/officeDocument/2006/relationships/vmlDrawing" Target="../drawings/vmlDrawing10.vml"/><Relationship Id="rId4" Type="http://schemas.openxmlformats.org/officeDocument/2006/relationships/oleObject" Target="../embeddings/oleObject26.bin"/></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8.xml"/><Relationship Id="rId1" Type="http://schemas.openxmlformats.org/officeDocument/2006/relationships/vmlDrawing" Target="../drawings/vmlDrawing11.vml"/><Relationship Id="rId4" Type="http://schemas.openxmlformats.org/officeDocument/2006/relationships/oleObject" Target="../embeddings/oleObject27.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8.xml"/><Relationship Id="rId1" Type="http://schemas.openxmlformats.org/officeDocument/2006/relationships/vmlDrawing" Target="../drawings/vmlDrawing12.vml"/><Relationship Id="rId4" Type="http://schemas.openxmlformats.org/officeDocument/2006/relationships/oleObject" Target="../embeddings/oleObject28.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8.xml"/><Relationship Id="rId1" Type="http://schemas.openxmlformats.org/officeDocument/2006/relationships/vmlDrawing" Target="../drawings/vmlDrawing13.vml"/><Relationship Id="rId4" Type="http://schemas.openxmlformats.org/officeDocument/2006/relationships/oleObject" Target="../embeddings/oleObject29.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8.xml"/><Relationship Id="rId1" Type="http://schemas.openxmlformats.org/officeDocument/2006/relationships/vmlDrawing" Target="../drawings/vmlDrawing14.vml"/><Relationship Id="rId4" Type="http://schemas.openxmlformats.org/officeDocument/2006/relationships/oleObject" Target="../embeddings/oleObject30.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8.xml"/><Relationship Id="rId1" Type="http://schemas.openxmlformats.org/officeDocument/2006/relationships/vmlDrawing" Target="../drawings/vmlDrawing15.vml"/><Relationship Id="rId4" Type="http://schemas.openxmlformats.org/officeDocument/2006/relationships/oleObject" Target="../embeddings/oleObject31.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8.xml"/><Relationship Id="rId1" Type="http://schemas.openxmlformats.org/officeDocument/2006/relationships/vmlDrawing" Target="../drawings/vmlDrawing16.vml"/><Relationship Id="rId4" Type="http://schemas.openxmlformats.org/officeDocument/2006/relationships/oleObject" Target="../embeddings/oleObject32.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8.xml"/><Relationship Id="rId1" Type="http://schemas.openxmlformats.org/officeDocument/2006/relationships/vmlDrawing" Target="../drawings/vmlDrawing17.vml"/><Relationship Id="rId4" Type="http://schemas.openxmlformats.org/officeDocument/2006/relationships/oleObject" Target="../embeddings/oleObject33.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8.xml"/><Relationship Id="rId1" Type="http://schemas.openxmlformats.org/officeDocument/2006/relationships/vmlDrawing" Target="../drawings/vmlDrawing18.vml"/><Relationship Id="rId4" Type="http://schemas.openxmlformats.org/officeDocument/2006/relationships/oleObject" Target="../embeddings/oleObject34.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8.xml"/><Relationship Id="rId1" Type="http://schemas.openxmlformats.org/officeDocument/2006/relationships/vmlDrawing" Target="../drawings/vmlDrawing19.vml"/><Relationship Id="rId4" Type="http://schemas.openxmlformats.org/officeDocument/2006/relationships/oleObject" Target="../embeddings/oleObject35.bin"/></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8.xml"/><Relationship Id="rId1" Type="http://schemas.openxmlformats.org/officeDocument/2006/relationships/vmlDrawing" Target="../drawings/vmlDrawing20.vml"/><Relationship Id="rId4" Type="http://schemas.openxmlformats.org/officeDocument/2006/relationships/oleObject" Target="../embeddings/oleObject36.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Design Considerations</a:t>
            </a:r>
            <a:endParaRPr lang="en-US" dirty="0"/>
          </a:p>
        </p:txBody>
      </p:sp>
      <p:sp>
        <p:nvSpPr>
          <p:cNvPr id="3" name="Subtitle 2"/>
          <p:cNvSpPr>
            <a:spLocks noGrp="1"/>
          </p:cNvSpPr>
          <p:nvPr>
            <p:ph type="subTitle" idx="1"/>
          </p:nvPr>
        </p:nvSpPr>
        <p:spPr/>
        <p:txBody>
          <a:bodyPr/>
          <a:lstStyle/>
          <a:p>
            <a:r>
              <a:rPr lang="en-US" dirty="0" smtClean="0"/>
              <a:t>KeyStone Training</a:t>
            </a:r>
          </a:p>
          <a:p>
            <a:r>
              <a:rPr lang="en-US" dirty="0" smtClean="0"/>
              <a:t>Multicore Applications</a:t>
            </a:r>
          </a:p>
          <a:p>
            <a:r>
              <a:rPr lang="en-US" dirty="0" smtClean="0"/>
              <a:t>Literature Number: SPRP811</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332509" y="290946"/>
            <a:ext cx="8458200" cy="1485899"/>
          </a:xfrm>
        </p:spPr>
        <p:txBody>
          <a:bodyPr/>
          <a:lstStyle/>
          <a:p>
            <a:r>
              <a:rPr lang="en-US" dirty="0" smtClean="0"/>
              <a:t>Parallel Processing Models</a:t>
            </a:r>
            <a:br>
              <a:rPr lang="en-US" dirty="0" smtClean="0"/>
            </a:br>
            <a:r>
              <a:rPr lang="en-US" dirty="0" smtClean="0"/>
              <a:t>Master-Slave Model (1/2)</a:t>
            </a:r>
            <a:br>
              <a:rPr lang="en-US" dirty="0" smtClean="0"/>
            </a:br>
            <a:endParaRPr lang="en-US" dirty="0" smtClean="0"/>
          </a:p>
        </p:txBody>
      </p:sp>
      <p:sp>
        <p:nvSpPr>
          <p:cNvPr id="38914" name="Rectangle 3"/>
          <p:cNvSpPr>
            <a:spLocks noGrp="1" noChangeArrowheads="1"/>
          </p:cNvSpPr>
          <p:nvPr>
            <p:ph type="body" idx="1"/>
          </p:nvPr>
        </p:nvSpPr>
        <p:spPr>
          <a:xfrm>
            <a:off x="364547" y="1932709"/>
            <a:ext cx="8467725" cy="4426527"/>
          </a:xfrm>
        </p:spPr>
        <p:txBody>
          <a:bodyPr/>
          <a:lstStyle/>
          <a:p>
            <a:r>
              <a:rPr lang="en-US" dirty="0" smtClean="0"/>
              <a:t>Centralized control and distributed execution</a:t>
            </a:r>
          </a:p>
          <a:p>
            <a:r>
              <a:rPr lang="en-US" dirty="0" smtClean="0"/>
              <a:t>Master is responsible for execution, scheduling, and data availability.</a:t>
            </a:r>
          </a:p>
          <a:p>
            <a:r>
              <a:rPr lang="en-US" dirty="0" smtClean="0"/>
              <a:t>Requires fast and cheap (in terms of CPU resources) messages and data exchange between cores</a:t>
            </a:r>
          </a:p>
          <a:p>
            <a:r>
              <a:rPr lang="en-US" dirty="0" smtClean="0"/>
              <a:t>Typical applications consist of many small independent threads.</a:t>
            </a:r>
          </a:p>
          <a:p>
            <a:r>
              <a:rPr lang="en-US" dirty="0" smtClean="0"/>
              <a:t>Note, for KeyStone II, the ARM core can be the master core and DSP cores be the slaves</a:t>
            </a:r>
          </a:p>
          <a:p>
            <a:pPr lvl="1">
              <a:buNone/>
            </a:pPr>
            <a:endParaRPr lang="en-US"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332509" y="290946"/>
            <a:ext cx="8458200" cy="1485899"/>
          </a:xfrm>
        </p:spPr>
        <p:txBody>
          <a:bodyPr/>
          <a:lstStyle/>
          <a:p>
            <a:r>
              <a:rPr lang="en-US" dirty="0" smtClean="0"/>
              <a:t>Parallel Processing Models</a:t>
            </a:r>
            <a:br>
              <a:rPr lang="en-US" dirty="0" smtClean="0"/>
            </a:br>
            <a:r>
              <a:rPr lang="en-US" dirty="0" smtClean="0"/>
              <a:t>Master-Slave Model (2/2)</a:t>
            </a:r>
            <a:br>
              <a:rPr lang="en-US" dirty="0" smtClean="0"/>
            </a:br>
            <a:endParaRPr lang="en-US" dirty="0" smtClean="0"/>
          </a:p>
        </p:txBody>
      </p:sp>
      <p:sp>
        <p:nvSpPr>
          <p:cNvPr id="38914" name="Rectangle 3"/>
          <p:cNvSpPr>
            <a:spLocks noGrp="1" noChangeArrowheads="1"/>
          </p:cNvSpPr>
          <p:nvPr>
            <p:ph type="body" idx="1"/>
          </p:nvPr>
        </p:nvSpPr>
        <p:spPr>
          <a:xfrm>
            <a:off x="364547" y="4141349"/>
            <a:ext cx="8467725" cy="2278916"/>
          </a:xfrm>
        </p:spPr>
        <p:txBody>
          <a:bodyPr/>
          <a:lstStyle/>
          <a:p>
            <a:r>
              <a:rPr lang="en-US" dirty="0" smtClean="0"/>
              <a:t>Applications</a:t>
            </a:r>
          </a:p>
          <a:p>
            <a:pPr lvl="1"/>
            <a:r>
              <a:rPr lang="en-US" dirty="0" smtClean="0"/>
              <a:t>Multiple media processing</a:t>
            </a:r>
          </a:p>
          <a:p>
            <a:pPr lvl="1"/>
            <a:r>
              <a:rPr lang="en-US" dirty="0" smtClean="0"/>
              <a:t>Video encoder slice processing</a:t>
            </a:r>
          </a:p>
          <a:p>
            <a:pPr lvl="1"/>
            <a:r>
              <a:rPr lang="en-US" dirty="0" smtClean="0"/>
              <a:t>JPEG 2000; multiple frames</a:t>
            </a:r>
          </a:p>
          <a:p>
            <a:pPr lvl="1"/>
            <a:r>
              <a:rPr lang="en-US" dirty="0" smtClean="0"/>
              <a:t>VLFFT</a:t>
            </a:r>
          </a:p>
        </p:txBody>
      </p:sp>
      <p:grpSp>
        <p:nvGrpSpPr>
          <p:cNvPr id="4" name="Group 23"/>
          <p:cNvGrpSpPr>
            <a:grpSpLocks/>
          </p:cNvGrpSpPr>
          <p:nvPr/>
        </p:nvGrpSpPr>
        <p:grpSpPr bwMode="auto">
          <a:xfrm>
            <a:off x="2441660" y="1371606"/>
            <a:ext cx="4143982" cy="2733465"/>
            <a:chOff x="3509" y="658"/>
            <a:chExt cx="1593" cy="912"/>
          </a:xfrm>
        </p:grpSpPr>
        <p:sp>
          <p:nvSpPr>
            <p:cNvPr id="5" name="Rectangle 5"/>
            <p:cNvSpPr>
              <a:spLocks noChangeArrowheads="1"/>
            </p:cNvSpPr>
            <p:nvPr/>
          </p:nvSpPr>
          <p:spPr bwMode="auto">
            <a:xfrm>
              <a:off x="4085" y="937"/>
              <a:ext cx="470" cy="182"/>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Master</a:t>
              </a:r>
            </a:p>
          </p:txBody>
        </p:sp>
        <p:sp>
          <p:nvSpPr>
            <p:cNvPr id="6" name="Rectangle 6"/>
            <p:cNvSpPr>
              <a:spLocks noChangeArrowheads="1"/>
            </p:cNvSpPr>
            <p:nvPr/>
          </p:nvSpPr>
          <p:spPr bwMode="auto">
            <a:xfrm>
              <a:off x="4651" y="1387"/>
              <a:ext cx="406" cy="182"/>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Slave</a:t>
              </a:r>
            </a:p>
          </p:txBody>
        </p:sp>
        <p:sp>
          <p:nvSpPr>
            <p:cNvPr id="7" name="Rectangle 7"/>
            <p:cNvSpPr>
              <a:spLocks noChangeArrowheads="1"/>
            </p:cNvSpPr>
            <p:nvPr/>
          </p:nvSpPr>
          <p:spPr bwMode="auto">
            <a:xfrm>
              <a:off x="4106" y="1388"/>
              <a:ext cx="406" cy="182"/>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Slave</a:t>
              </a:r>
            </a:p>
          </p:txBody>
        </p:sp>
        <p:sp>
          <p:nvSpPr>
            <p:cNvPr id="8" name="Rectangle 8"/>
            <p:cNvSpPr>
              <a:spLocks noChangeArrowheads="1"/>
            </p:cNvSpPr>
            <p:nvPr/>
          </p:nvSpPr>
          <p:spPr bwMode="auto">
            <a:xfrm>
              <a:off x="3509" y="1384"/>
              <a:ext cx="406" cy="182"/>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Slave</a:t>
              </a:r>
            </a:p>
          </p:txBody>
        </p:sp>
        <p:sp>
          <p:nvSpPr>
            <p:cNvPr id="9" name="Line 12"/>
            <p:cNvSpPr>
              <a:spLocks noChangeShapeType="1"/>
            </p:cNvSpPr>
            <p:nvPr/>
          </p:nvSpPr>
          <p:spPr bwMode="auto">
            <a:xfrm>
              <a:off x="4333" y="658"/>
              <a:ext cx="0" cy="277"/>
            </a:xfrm>
            <a:prstGeom prst="line">
              <a:avLst/>
            </a:prstGeom>
            <a:noFill/>
            <a:ln w="9525">
              <a:solidFill>
                <a:schemeClr val="tx1"/>
              </a:solidFill>
              <a:round/>
              <a:headEnd/>
              <a:tailEnd type="triangle" w="med" len="med"/>
            </a:ln>
            <a:effectLst/>
          </p:spPr>
          <p:txBody>
            <a:bodyPr/>
            <a:lstStyle/>
            <a:p>
              <a:endParaRPr lang="en-US" dirty="0"/>
            </a:p>
          </p:txBody>
        </p:sp>
        <p:sp>
          <p:nvSpPr>
            <p:cNvPr id="10" name="Line 13"/>
            <p:cNvSpPr>
              <a:spLocks noChangeShapeType="1"/>
            </p:cNvSpPr>
            <p:nvPr/>
          </p:nvSpPr>
          <p:spPr bwMode="auto">
            <a:xfrm flipH="1">
              <a:off x="3750" y="1123"/>
              <a:ext cx="370" cy="246"/>
            </a:xfrm>
            <a:prstGeom prst="line">
              <a:avLst/>
            </a:prstGeom>
            <a:noFill/>
            <a:ln w="9525">
              <a:solidFill>
                <a:schemeClr val="tx1"/>
              </a:solidFill>
              <a:round/>
              <a:headEnd/>
              <a:tailEnd type="triangle" w="med" len="med"/>
            </a:ln>
            <a:effectLst/>
          </p:spPr>
          <p:txBody>
            <a:bodyPr/>
            <a:lstStyle/>
            <a:p>
              <a:endParaRPr lang="en-US" dirty="0"/>
            </a:p>
          </p:txBody>
        </p:sp>
        <p:sp>
          <p:nvSpPr>
            <p:cNvPr id="11" name="Line 14"/>
            <p:cNvSpPr>
              <a:spLocks noChangeShapeType="1"/>
            </p:cNvSpPr>
            <p:nvPr/>
          </p:nvSpPr>
          <p:spPr bwMode="auto">
            <a:xfrm>
              <a:off x="4291" y="1128"/>
              <a:ext cx="0" cy="247"/>
            </a:xfrm>
            <a:prstGeom prst="line">
              <a:avLst/>
            </a:prstGeom>
            <a:noFill/>
            <a:ln w="9525">
              <a:solidFill>
                <a:schemeClr val="tx1"/>
              </a:solidFill>
              <a:round/>
              <a:headEnd/>
              <a:tailEnd type="triangle" w="med" len="med"/>
            </a:ln>
            <a:effectLst/>
          </p:spPr>
          <p:txBody>
            <a:bodyPr/>
            <a:lstStyle/>
            <a:p>
              <a:endParaRPr lang="en-US" dirty="0"/>
            </a:p>
          </p:txBody>
        </p:sp>
        <p:sp>
          <p:nvSpPr>
            <p:cNvPr id="12" name="Line 15"/>
            <p:cNvSpPr>
              <a:spLocks noChangeShapeType="1"/>
            </p:cNvSpPr>
            <p:nvPr/>
          </p:nvSpPr>
          <p:spPr bwMode="auto">
            <a:xfrm>
              <a:off x="4461" y="1123"/>
              <a:ext cx="317" cy="241"/>
            </a:xfrm>
            <a:prstGeom prst="line">
              <a:avLst/>
            </a:prstGeom>
            <a:noFill/>
            <a:ln w="9525">
              <a:solidFill>
                <a:schemeClr val="tx1"/>
              </a:solidFill>
              <a:round/>
              <a:headEnd/>
              <a:tailEnd type="triangle" w="med" len="med"/>
            </a:ln>
            <a:effectLst/>
          </p:spPr>
          <p:txBody>
            <a:bodyPr/>
            <a:lstStyle/>
            <a:p>
              <a:endParaRPr lang="en-US" dirty="0"/>
            </a:p>
          </p:txBody>
        </p:sp>
        <p:sp>
          <p:nvSpPr>
            <p:cNvPr id="13" name="Line 19"/>
            <p:cNvSpPr>
              <a:spLocks noChangeShapeType="1"/>
            </p:cNvSpPr>
            <p:nvPr/>
          </p:nvSpPr>
          <p:spPr bwMode="auto">
            <a:xfrm flipV="1">
              <a:off x="3862" y="1117"/>
              <a:ext cx="340" cy="247"/>
            </a:xfrm>
            <a:prstGeom prst="line">
              <a:avLst/>
            </a:prstGeom>
            <a:noFill/>
            <a:ln w="9525">
              <a:solidFill>
                <a:schemeClr val="tx1"/>
              </a:solidFill>
              <a:round/>
              <a:headEnd/>
              <a:tailEnd type="triangle" w="med" len="med"/>
            </a:ln>
            <a:effectLst/>
          </p:spPr>
          <p:txBody>
            <a:bodyPr/>
            <a:lstStyle/>
            <a:p>
              <a:endParaRPr lang="en-US" dirty="0"/>
            </a:p>
          </p:txBody>
        </p:sp>
        <p:sp>
          <p:nvSpPr>
            <p:cNvPr id="14" name="Line 20"/>
            <p:cNvSpPr>
              <a:spLocks noChangeShapeType="1"/>
            </p:cNvSpPr>
            <p:nvPr/>
          </p:nvSpPr>
          <p:spPr bwMode="auto">
            <a:xfrm flipV="1">
              <a:off x="4367" y="1128"/>
              <a:ext cx="0" cy="230"/>
            </a:xfrm>
            <a:prstGeom prst="line">
              <a:avLst/>
            </a:prstGeom>
            <a:noFill/>
            <a:ln w="9525">
              <a:solidFill>
                <a:schemeClr val="tx1"/>
              </a:solidFill>
              <a:round/>
              <a:headEnd/>
              <a:tailEnd type="triangle" w="med" len="med"/>
            </a:ln>
            <a:effectLst/>
          </p:spPr>
          <p:txBody>
            <a:bodyPr/>
            <a:lstStyle/>
            <a:p>
              <a:endParaRPr lang="en-US" dirty="0"/>
            </a:p>
          </p:txBody>
        </p:sp>
        <p:sp>
          <p:nvSpPr>
            <p:cNvPr id="15" name="Line 21"/>
            <p:cNvSpPr>
              <a:spLocks noChangeShapeType="1"/>
            </p:cNvSpPr>
            <p:nvPr/>
          </p:nvSpPr>
          <p:spPr bwMode="auto">
            <a:xfrm flipH="1" flipV="1">
              <a:off x="4537" y="1111"/>
              <a:ext cx="335" cy="247"/>
            </a:xfrm>
            <a:prstGeom prst="line">
              <a:avLst/>
            </a:prstGeom>
            <a:noFill/>
            <a:ln w="9525">
              <a:solidFill>
                <a:schemeClr val="tx1"/>
              </a:solidFill>
              <a:round/>
              <a:headEnd/>
              <a:tailEnd type="triangle" w="med" len="med"/>
            </a:ln>
            <a:effectLst/>
          </p:spPr>
          <p:txBody>
            <a:bodyPr/>
            <a:lstStyle/>
            <a:p>
              <a:endParaRPr lang="en-US" dirty="0"/>
            </a:p>
          </p:txBody>
        </p:sp>
        <p:sp>
          <p:nvSpPr>
            <p:cNvPr id="16" name="Line 22"/>
            <p:cNvSpPr>
              <a:spLocks noChangeShapeType="1"/>
            </p:cNvSpPr>
            <p:nvPr/>
          </p:nvSpPr>
          <p:spPr bwMode="auto">
            <a:xfrm>
              <a:off x="4561" y="1023"/>
              <a:ext cx="541" cy="6"/>
            </a:xfrm>
            <a:prstGeom prst="line">
              <a:avLst/>
            </a:prstGeom>
            <a:noFill/>
            <a:ln w="9525">
              <a:solidFill>
                <a:schemeClr val="tx1"/>
              </a:solidFill>
              <a:round/>
              <a:headEnd/>
              <a:tailEnd type="triangle" w="med" len="med"/>
            </a:ln>
            <a:effectLst/>
          </p:spPr>
          <p:txBody>
            <a:bodyPr/>
            <a:lstStyle/>
            <a:p>
              <a:endParaRPr lang="en-US" dirty="0"/>
            </a:p>
          </p:txBody>
        </p:sp>
      </p:grpSp>
      <p:sp>
        <p:nvSpPr>
          <p:cNvPr id="17" name="Slide Number Placeholder 16"/>
          <p:cNvSpPr>
            <a:spLocks noGrp="1"/>
          </p:cNvSpPr>
          <p:nvPr>
            <p:ph type="sldNum" sz="quarter" idx="12"/>
          </p:nvPr>
        </p:nvSpPr>
        <p:spPr/>
        <p:txBody>
          <a:bodyPr/>
          <a:lstStyle/>
          <a:p>
            <a:pPr>
              <a:defRPr/>
            </a:pPr>
            <a:fld id="{BE84A4F1-46A7-4759-8C8C-E84B818DD936}"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332509" y="290946"/>
            <a:ext cx="8458200" cy="1433945"/>
          </a:xfrm>
        </p:spPr>
        <p:txBody>
          <a:bodyPr/>
          <a:lstStyle/>
          <a:p>
            <a:r>
              <a:rPr lang="en-US" dirty="0" smtClean="0"/>
              <a:t>Parallel Processing Models</a:t>
            </a:r>
            <a:br>
              <a:rPr lang="en-US" dirty="0" smtClean="0"/>
            </a:br>
            <a:r>
              <a:rPr lang="en-US" dirty="0" smtClean="0">
                <a:solidFill>
                  <a:schemeClr val="tx2"/>
                </a:solidFill>
              </a:rPr>
              <a:t> </a:t>
            </a:r>
            <a:r>
              <a:rPr lang="en-US" dirty="0" smtClean="0"/>
              <a:t>Data Flow Model (1/2)</a:t>
            </a:r>
          </a:p>
        </p:txBody>
      </p:sp>
      <p:sp>
        <p:nvSpPr>
          <p:cNvPr id="38914" name="Rectangle 3"/>
          <p:cNvSpPr>
            <a:spLocks noGrp="1" noChangeArrowheads="1"/>
          </p:cNvSpPr>
          <p:nvPr>
            <p:ph type="body" idx="1"/>
          </p:nvPr>
        </p:nvSpPr>
        <p:spPr>
          <a:xfrm>
            <a:off x="333375" y="1808018"/>
            <a:ext cx="8467725" cy="4070495"/>
          </a:xfrm>
        </p:spPr>
        <p:txBody>
          <a:bodyPr/>
          <a:lstStyle/>
          <a:p>
            <a:r>
              <a:rPr lang="en-US" dirty="0" smtClean="0"/>
              <a:t>Distributed control and execution</a:t>
            </a:r>
          </a:p>
          <a:p>
            <a:r>
              <a:rPr lang="en-US" dirty="0" smtClean="0"/>
              <a:t>The algorithm is partitioned into multiple blocks.</a:t>
            </a:r>
          </a:p>
          <a:p>
            <a:pPr lvl="1"/>
            <a:r>
              <a:rPr lang="en-US" dirty="0" smtClean="0"/>
              <a:t>Each block is processed by a core.</a:t>
            </a:r>
          </a:p>
          <a:p>
            <a:pPr lvl="1"/>
            <a:r>
              <a:rPr lang="en-US" dirty="0" smtClean="0"/>
              <a:t>The output of one core is the input to the next core.</a:t>
            </a:r>
          </a:p>
          <a:p>
            <a:pPr lvl="1"/>
            <a:r>
              <a:rPr lang="en-US" dirty="0" smtClean="0"/>
              <a:t>Data and messages are exchanged between all cores</a:t>
            </a:r>
          </a:p>
          <a:p>
            <a:r>
              <a:rPr lang="en-US" dirty="0" smtClean="0"/>
              <a:t>Challenge: How should blocks be partitioned to optimize performance?</a:t>
            </a:r>
          </a:p>
          <a:p>
            <a:pPr lvl="1"/>
            <a:r>
              <a:rPr lang="en-US" dirty="0" smtClean="0"/>
              <a:t>Requires a loose link between cores (queue system)</a:t>
            </a:r>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313053" y="261763"/>
            <a:ext cx="8458200" cy="1433945"/>
          </a:xfrm>
        </p:spPr>
        <p:txBody>
          <a:bodyPr/>
          <a:lstStyle/>
          <a:p>
            <a:r>
              <a:rPr lang="en-US" dirty="0" smtClean="0"/>
              <a:t>Parallel Processing Models</a:t>
            </a:r>
            <a:br>
              <a:rPr lang="en-US" dirty="0" smtClean="0"/>
            </a:br>
            <a:r>
              <a:rPr lang="en-US" dirty="0" smtClean="0">
                <a:solidFill>
                  <a:schemeClr val="tx2"/>
                </a:solidFill>
              </a:rPr>
              <a:t> </a:t>
            </a:r>
            <a:r>
              <a:rPr lang="en-US" dirty="0" smtClean="0"/>
              <a:t>Data Flow Model (2/2)</a:t>
            </a:r>
          </a:p>
        </p:txBody>
      </p:sp>
      <p:sp>
        <p:nvSpPr>
          <p:cNvPr id="38914" name="Rectangle 3"/>
          <p:cNvSpPr>
            <a:spLocks noGrp="1" noChangeArrowheads="1"/>
          </p:cNvSpPr>
          <p:nvPr>
            <p:ph type="body" idx="1"/>
          </p:nvPr>
        </p:nvSpPr>
        <p:spPr>
          <a:xfrm>
            <a:off x="333375" y="4003631"/>
            <a:ext cx="8467725" cy="2397205"/>
          </a:xfrm>
        </p:spPr>
        <p:txBody>
          <a:bodyPr/>
          <a:lstStyle/>
          <a:p>
            <a:r>
              <a:rPr lang="en-US" dirty="0" smtClean="0"/>
              <a:t>Applications</a:t>
            </a:r>
          </a:p>
          <a:p>
            <a:pPr lvl="1"/>
            <a:r>
              <a:rPr lang="en-US" dirty="0" smtClean="0"/>
              <a:t>High-quality video encoder</a:t>
            </a:r>
          </a:p>
          <a:p>
            <a:pPr lvl="1"/>
            <a:r>
              <a:rPr lang="en-US" dirty="0" smtClean="0"/>
              <a:t>Video decoder, transcoder</a:t>
            </a:r>
          </a:p>
          <a:p>
            <a:pPr lvl="1"/>
            <a:r>
              <a:rPr lang="en-US" dirty="0" smtClean="0"/>
              <a:t>LTE physical layer</a:t>
            </a:r>
          </a:p>
          <a:p>
            <a:pPr lvl="1"/>
            <a:r>
              <a:rPr lang="en-US" dirty="0" smtClean="0"/>
              <a:t>CAT Scan processing</a:t>
            </a:r>
          </a:p>
        </p:txBody>
      </p:sp>
      <p:sp>
        <p:nvSpPr>
          <p:cNvPr id="12" name="Rectangle 9"/>
          <p:cNvSpPr>
            <a:spLocks noChangeArrowheads="1"/>
          </p:cNvSpPr>
          <p:nvPr/>
        </p:nvSpPr>
        <p:spPr bwMode="auto">
          <a:xfrm>
            <a:off x="5882614" y="1942233"/>
            <a:ext cx="1159326" cy="1734834"/>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Core 2</a:t>
            </a:r>
          </a:p>
        </p:txBody>
      </p:sp>
      <p:sp>
        <p:nvSpPr>
          <p:cNvPr id="13" name="Rectangle 10"/>
          <p:cNvSpPr>
            <a:spLocks noChangeArrowheads="1"/>
          </p:cNvSpPr>
          <p:nvPr/>
        </p:nvSpPr>
        <p:spPr bwMode="auto">
          <a:xfrm>
            <a:off x="4318972" y="1933485"/>
            <a:ext cx="1159326" cy="1734834"/>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Core 1</a:t>
            </a:r>
          </a:p>
        </p:txBody>
      </p:sp>
      <p:sp>
        <p:nvSpPr>
          <p:cNvPr id="14" name="Rectangle 11"/>
          <p:cNvSpPr>
            <a:spLocks noChangeArrowheads="1"/>
          </p:cNvSpPr>
          <p:nvPr/>
        </p:nvSpPr>
        <p:spPr bwMode="auto">
          <a:xfrm>
            <a:off x="2631382" y="1952549"/>
            <a:ext cx="1159326" cy="1734834"/>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Core 0</a:t>
            </a:r>
          </a:p>
        </p:txBody>
      </p:sp>
      <p:sp>
        <p:nvSpPr>
          <p:cNvPr id="15" name="Line 16"/>
          <p:cNvSpPr>
            <a:spLocks noChangeShapeType="1"/>
          </p:cNvSpPr>
          <p:nvPr/>
        </p:nvSpPr>
        <p:spPr bwMode="auto">
          <a:xfrm>
            <a:off x="3818198" y="2819966"/>
            <a:ext cx="485432" cy="0"/>
          </a:xfrm>
          <a:prstGeom prst="line">
            <a:avLst/>
          </a:prstGeom>
          <a:noFill/>
          <a:ln w="25400">
            <a:solidFill>
              <a:schemeClr val="tx1"/>
            </a:solidFill>
            <a:round/>
            <a:headEnd/>
            <a:tailEnd type="triangle" w="lg" len="lg"/>
          </a:ln>
          <a:effectLst/>
        </p:spPr>
        <p:txBody>
          <a:bodyPr/>
          <a:lstStyle/>
          <a:p>
            <a:endParaRPr lang="en-US" dirty="0"/>
          </a:p>
        </p:txBody>
      </p:sp>
      <p:sp>
        <p:nvSpPr>
          <p:cNvPr id="16" name="Line 17"/>
          <p:cNvSpPr>
            <a:spLocks noChangeShapeType="1"/>
          </p:cNvSpPr>
          <p:nvPr/>
        </p:nvSpPr>
        <p:spPr bwMode="auto">
          <a:xfrm>
            <a:off x="5490349" y="2819966"/>
            <a:ext cx="385490" cy="0"/>
          </a:xfrm>
          <a:prstGeom prst="line">
            <a:avLst/>
          </a:prstGeom>
          <a:noFill/>
          <a:ln w="25400">
            <a:solidFill>
              <a:schemeClr val="tx1"/>
            </a:solidFill>
            <a:round/>
            <a:headEnd/>
            <a:tailEnd type="triangle" w="lg" len="lg"/>
          </a:ln>
          <a:effectLst/>
        </p:spPr>
        <p:txBody>
          <a:bodyPr/>
          <a:lstStyle/>
          <a:p>
            <a:endParaRPr lang="en-US" dirty="0"/>
          </a:p>
        </p:txBody>
      </p:sp>
      <p:sp>
        <p:nvSpPr>
          <p:cNvPr id="17" name="Line 18"/>
          <p:cNvSpPr>
            <a:spLocks noChangeShapeType="1"/>
          </p:cNvSpPr>
          <p:nvPr/>
        </p:nvSpPr>
        <p:spPr bwMode="auto">
          <a:xfrm flipV="1">
            <a:off x="1926078" y="2830870"/>
            <a:ext cx="682460" cy="19064"/>
          </a:xfrm>
          <a:prstGeom prst="line">
            <a:avLst/>
          </a:prstGeom>
          <a:noFill/>
          <a:ln w="25400">
            <a:solidFill>
              <a:schemeClr val="tx1"/>
            </a:solidFill>
            <a:round/>
            <a:headEnd/>
            <a:tailEnd type="triangle" w="lg" len="lg"/>
          </a:ln>
          <a:effectLst/>
        </p:spPr>
        <p:txBody>
          <a:bodyPr/>
          <a:lstStyle/>
          <a:p>
            <a:endParaRPr lang="en-US" dirty="0"/>
          </a:p>
        </p:txBody>
      </p:sp>
      <p:sp>
        <p:nvSpPr>
          <p:cNvPr id="10" name="Slide Number Placeholder 9"/>
          <p:cNvSpPr>
            <a:spLocks noGrp="1"/>
          </p:cNvSpPr>
          <p:nvPr>
            <p:ph type="sldNum" sz="quarter" idx="12"/>
          </p:nvPr>
        </p:nvSpPr>
        <p:spPr/>
        <p:txBody>
          <a:bodyPr/>
          <a:lstStyle/>
          <a:p>
            <a:pPr>
              <a:defRPr/>
            </a:pPr>
            <a:fld id="{BE84A4F1-46A7-4759-8C8C-E84B818DD936}"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Partitioning</a:t>
            </a:r>
          </a:p>
        </p:txBody>
      </p:sp>
      <p:sp>
        <p:nvSpPr>
          <p:cNvPr id="3" name="Subtitle 2"/>
          <p:cNvSpPr>
            <a:spLocks noGrp="1"/>
          </p:cNvSpPr>
          <p:nvPr>
            <p:ph type="subTitle" idx="1"/>
          </p:nvPr>
        </p:nvSpPr>
        <p:spPr/>
        <p:txBody>
          <a:bodyPr/>
          <a:lstStyle/>
          <a:p>
            <a:r>
              <a:rPr lang="en-US" dirty="0" smtClean="0"/>
              <a:t>Multicore Design Considerations</a:t>
            </a:r>
            <a:endParaRPr lang="en-US" dirty="0"/>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59772" y="62562"/>
            <a:ext cx="8458200" cy="802698"/>
          </a:xfrm>
        </p:spPr>
        <p:txBody>
          <a:bodyPr/>
          <a:lstStyle/>
          <a:p>
            <a:r>
              <a:rPr lang="en-US" dirty="0" smtClean="0"/>
              <a:t>Partitioning Considerations</a:t>
            </a:r>
          </a:p>
        </p:txBody>
      </p:sp>
      <p:sp>
        <p:nvSpPr>
          <p:cNvPr id="23554" name="Rectangle 3"/>
          <p:cNvSpPr>
            <a:spLocks noGrp="1" noChangeArrowheads="1"/>
          </p:cNvSpPr>
          <p:nvPr>
            <p:ph type="body" idx="1"/>
          </p:nvPr>
        </p:nvSpPr>
        <p:spPr>
          <a:xfrm>
            <a:off x="333375" y="848166"/>
            <a:ext cx="8467725" cy="5467863"/>
          </a:xfrm>
        </p:spPr>
        <p:txBody>
          <a:bodyPr/>
          <a:lstStyle/>
          <a:p>
            <a:pPr marL="0" indent="0">
              <a:lnSpc>
                <a:spcPct val="80000"/>
              </a:lnSpc>
              <a:buNone/>
            </a:pPr>
            <a:r>
              <a:rPr lang="en-US" sz="2400" dirty="0" smtClean="0"/>
              <a:t>An application is a set of algorithms. In order to partition an application into multiple cores, the system architect needs to consider the following questions:</a:t>
            </a:r>
          </a:p>
          <a:p>
            <a:pPr>
              <a:lnSpc>
                <a:spcPct val="80000"/>
              </a:lnSpc>
            </a:pPr>
            <a:r>
              <a:rPr lang="en-US" sz="2400" dirty="0" smtClean="0"/>
              <a:t>Can a certain algorithm be executed on multiple cores in parallel?</a:t>
            </a:r>
          </a:p>
          <a:p>
            <a:pPr lvl="1">
              <a:lnSpc>
                <a:spcPct val="80000"/>
              </a:lnSpc>
            </a:pPr>
            <a:r>
              <a:rPr lang="en-US" dirty="0" smtClean="0"/>
              <a:t>Can the data be divided between two cores?</a:t>
            </a:r>
          </a:p>
          <a:p>
            <a:pPr lvl="1">
              <a:lnSpc>
                <a:spcPct val="80000"/>
              </a:lnSpc>
            </a:pPr>
            <a:r>
              <a:rPr lang="en-US" dirty="0" smtClean="0"/>
              <a:t>FIR filter can be, IIR filter cannot</a:t>
            </a:r>
          </a:p>
          <a:p>
            <a:pPr>
              <a:lnSpc>
                <a:spcPct val="80000"/>
              </a:lnSpc>
            </a:pPr>
            <a:r>
              <a:rPr lang="en-US" sz="2400" dirty="0" smtClean="0"/>
              <a:t>What are the dependencies between two (or more) algorithms?</a:t>
            </a:r>
          </a:p>
          <a:p>
            <a:pPr lvl="1">
              <a:lnSpc>
                <a:spcPct val="80000"/>
              </a:lnSpc>
            </a:pPr>
            <a:r>
              <a:rPr lang="en-US" dirty="0" smtClean="0"/>
              <a:t>Can they be processed in parallel?</a:t>
            </a:r>
          </a:p>
          <a:p>
            <a:pPr lvl="1">
              <a:lnSpc>
                <a:spcPct val="80000"/>
              </a:lnSpc>
            </a:pPr>
            <a:r>
              <a:rPr lang="en-US" dirty="0" smtClean="0"/>
              <a:t>Can one algorithm must wait for the next? </a:t>
            </a:r>
          </a:p>
          <a:p>
            <a:pPr lvl="1">
              <a:lnSpc>
                <a:spcPct val="80000"/>
              </a:lnSpc>
            </a:pPr>
            <a:r>
              <a:rPr lang="en-US" dirty="0" smtClean="0"/>
              <a:t>Example: Identification based on fingerprint and face recognition can be done in parallel. Pre-filter and then image reconstruction in CT must be done in sequence.</a:t>
            </a:r>
          </a:p>
          <a:p>
            <a:pPr>
              <a:lnSpc>
                <a:spcPct val="80000"/>
              </a:lnSpc>
            </a:pPr>
            <a:r>
              <a:rPr lang="en-US" sz="2400" dirty="0" smtClean="0"/>
              <a:t> Can the application can run concurrently on two sets of data?</a:t>
            </a:r>
          </a:p>
          <a:p>
            <a:pPr lvl="1">
              <a:lnSpc>
                <a:spcPct val="80000"/>
              </a:lnSpc>
            </a:pPr>
            <a:r>
              <a:rPr lang="en-US" dirty="0" smtClean="0"/>
              <a:t>JPEG2000 video encoder; Yes</a:t>
            </a:r>
          </a:p>
          <a:p>
            <a:pPr lvl="1">
              <a:lnSpc>
                <a:spcPct val="80000"/>
              </a:lnSpc>
            </a:pPr>
            <a:r>
              <a:rPr lang="en-US" dirty="0" smtClean="0"/>
              <a:t>H264 video encoder; No</a:t>
            </a:r>
          </a:p>
          <a:p>
            <a:pPr>
              <a:lnSpc>
                <a:spcPct val="80000"/>
              </a:lnSpc>
            </a:pPr>
            <a:endParaRPr lang="en-US" sz="2400"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42900" y="322118"/>
            <a:ext cx="8458200" cy="657225"/>
          </a:xfrm>
        </p:spPr>
        <p:txBody>
          <a:bodyPr/>
          <a:lstStyle/>
          <a:p>
            <a:r>
              <a:rPr lang="en-US" dirty="0" smtClean="0"/>
              <a:t>Common Partitioning Methods</a:t>
            </a:r>
          </a:p>
        </p:txBody>
      </p:sp>
      <p:sp>
        <p:nvSpPr>
          <p:cNvPr id="23554" name="Rectangle 3"/>
          <p:cNvSpPr>
            <a:spLocks noGrp="1" noChangeArrowheads="1"/>
          </p:cNvSpPr>
          <p:nvPr>
            <p:ph type="body" idx="1"/>
          </p:nvPr>
        </p:nvSpPr>
        <p:spPr>
          <a:xfrm>
            <a:off x="333375" y="1537855"/>
            <a:ext cx="8467725" cy="4340658"/>
          </a:xfrm>
        </p:spPr>
        <p:txBody>
          <a:bodyPr/>
          <a:lstStyle/>
          <a:p>
            <a:pPr>
              <a:lnSpc>
                <a:spcPct val="80000"/>
              </a:lnSpc>
            </a:pPr>
            <a:r>
              <a:rPr lang="en-US" sz="2400" b="1" dirty="0" smtClean="0"/>
              <a:t>Function-driven Partition</a:t>
            </a:r>
          </a:p>
          <a:p>
            <a:pPr marL="690563" lvl="1" indent="-288925">
              <a:lnSpc>
                <a:spcPct val="80000"/>
              </a:lnSpc>
            </a:pPr>
            <a:r>
              <a:rPr lang="en-US" sz="2000" dirty="0" smtClean="0"/>
              <a:t>Large tasks are divided into function blocks</a:t>
            </a:r>
          </a:p>
          <a:p>
            <a:pPr marL="690563" lvl="1" indent="-288925">
              <a:lnSpc>
                <a:spcPct val="80000"/>
              </a:lnSpc>
            </a:pPr>
            <a:r>
              <a:rPr lang="en-US" sz="2000" dirty="0" smtClean="0"/>
              <a:t>Function blocks are assigned to each core</a:t>
            </a:r>
          </a:p>
          <a:p>
            <a:pPr marL="690563" lvl="1" indent="-288925">
              <a:lnSpc>
                <a:spcPct val="80000"/>
              </a:lnSpc>
            </a:pPr>
            <a:r>
              <a:rPr lang="en-US" sz="2000" dirty="0" smtClean="0"/>
              <a:t>The output of one core is the input of the next core</a:t>
            </a:r>
          </a:p>
          <a:p>
            <a:pPr marL="690563" lvl="1" indent="-288925">
              <a:lnSpc>
                <a:spcPct val="80000"/>
              </a:lnSpc>
            </a:pPr>
            <a:r>
              <a:rPr lang="en-US" sz="2000" dirty="0" smtClean="0"/>
              <a:t>Use cases: H.264 high-quality encoding and decoding, LTE</a:t>
            </a:r>
          </a:p>
          <a:p>
            <a:pPr>
              <a:lnSpc>
                <a:spcPct val="80000"/>
              </a:lnSpc>
            </a:pPr>
            <a:r>
              <a:rPr lang="en-US" sz="2400" b="1" dirty="0" smtClean="0"/>
              <a:t>Data-driven Partition</a:t>
            </a:r>
          </a:p>
          <a:p>
            <a:pPr marL="690563" lvl="1" indent="-288925">
              <a:lnSpc>
                <a:spcPct val="80000"/>
              </a:lnSpc>
            </a:pPr>
            <a:r>
              <a:rPr lang="en-US" sz="2000" dirty="0" smtClean="0"/>
              <a:t>Large data sets are divided into smaller data sets</a:t>
            </a:r>
          </a:p>
          <a:p>
            <a:pPr marL="690563" lvl="1" indent="-288925">
              <a:lnSpc>
                <a:spcPct val="80000"/>
              </a:lnSpc>
            </a:pPr>
            <a:r>
              <a:rPr lang="en-US" sz="2000" dirty="0" smtClean="0"/>
              <a:t>All cores perform the same process on different blocks of data</a:t>
            </a:r>
          </a:p>
          <a:p>
            <a:pPr marL="690563" lvl="1" indent="-288925">
              <a:lnSpc>
                <a:spcPct val="80000"/>
              </a:lnSpc>
            </a:pPr>
            <a:r>
              <a:rPr lang="en-US" sz="2000" dirty="0" smtClean="0"/>
              <a:t>Use cases: image processing, multi-channel speech processing, sliced-based encoder </a:t>
            </a:r>
          </a:p>
          <a:p>
            <a:pPr>
              <a:lnSpc>
                <a:spcPct val="80000"/>
              </a:lnSpc>
            </a:pPr>
            <a:r>
              <a:rPr lang="en-US" sz="2400" b="1" dirty="0" smtClean="0"/>
              <a:t>Mixed Partition </a:t>
            </a:r>
          </a:p>
          <a:p>
            <a:pPr marL="690563" lvl="1" indent="-288925">
              <a:lnSpc>
                <a:spcPct val="80000"/>
              </a:lnSpc>
            </a:pPr>
            <a:r>
              <a:rPr lang="en-US" sz="2000" dirty="0" smtClean="0"/>
              <a:t>Consists of both function-driven and data-driven partitioning</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SOC Design Challenges</a:t>
            </a:r>
          </a:p>
        </p:txBody>
      </p:sp>
      <p:sp>
        <p:nvSpPr>
          <p:cNvPr id="3" name="Subtitle 2"/>
          <p:cNvSpPr>
            <a:spLocks noGrp="1"/>
          </p:cNvSpPr>
          <p:nvPr>
            <p:ph type="subTitle" idx="1"/>
          </p:nvPr>
        </p:nvSpPr>
        <p:spPr/>
        <p:txBody>
          <a:bodyPr/>
          <a:lstStyle/>
          <a:p>
            <a:r>
              <a:rPr lang="en-US" dirty="0" smtClean="0"/>
              <a:t>Multicore Design Considerations</a:t>
            </a:r>
            <a:endParaRPr lang="en-US" dirty="0"/>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42900" y="176644"/>
            <a:ext cx="8458200" cy="987137"/>
          </a:xfrm>
        </p:spPr>
        <p:txBody>
          <a:bodyPr/>
          <a:lstStyle/>
          <a:p>
            <a:r>
              <a:rPr lang="en-US" dirty="0" smtClean="0"/>
              <a:t>Multicore SOC Design Challenges</a:t>
            </a:r>
          </a:p>
        </p:txBody>
      </p:sp>
      <p:sp>
        <p:nvSpPr>
          <p:cNvPr id="23554" name="Rectangle 3"/>
          <p:cNvSpPr>
            <a:spLocks noGrp="1" noChangeArrowheads="1"/>
          </p:cNvSpPr>
          <p:nvPr>
            <p:ph type="body" idx="1"/>
          </p:nvPr>
        </p:nvSpPr>
        <p:spPr>
          <a:xfrm>
            <a:off x="333375" y="1068388"/>
            <a:ext cx="8467725" cy="5075237"/>
          </a:xfrm>
        </p:spPr>
        <p:txBody>
          <a:bodyPr/>
          <a:lstStyle/>
          <a:p>
            <a:pPr>
              <a:buNone/>
            </a:pPr>
            <a:endParaRPr lang="en-US" sz="2400" dirty="0" smtClean="0"/>
          </a:p>
          <a:p>
            <a:r>
              <a:rPr lang="en-US" sz="2400" dirty="0" smtClean="0"/>
              <a:t>I/O bottlenecks: Getting large amount of data into the device and out of the device</a:t>
            </a:r>
          </a:p>
          <a:p>
            <a:r>
              <a:rPr lang="en-US" sz="2400" dirty="0" smtClean="0"/>
              <a:t>Enabling high-performance computing, where lots of operations are performed on multiple cores</a:t>
            </a:r>
          </a:p>
          <a:p>
            <a:pPr lvl="1"/>
            <a:r>
              <a:rPr lang="en-US" sz="2000" dirty="0" smtClean="0"/>
              <a:t>Powerful fixed-point and floating-point cores</a:t>
            </a:r>
          </a:p>
          <a:p>
            <a:pPr lvl="1"/>
            <a:r>
              <a:rPr lang="en-US" sz="2000" dirty="0" smtClean="0"/>
              <a:t>Ensuring efficient data sharing and signaling between cores without stalling execution </a:t>
            </a:r>
          </a:p>
          <a:p>
            <a:pPr lvl="1"/>
            <a:r>
              <a:rPr lang="en-US" sz="2000" dirty="0" smtClean="0"/>
              <a:t>Minimizing contention for use of shared resources by multiple cores</a:t>
            </a:r>
          </a:p>
          <a:p>
            <a:endParaRPr lang="en-US" sz="2000"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59772" y="218210"/>
            <a:ext cx="8458200" cy="1101435"/>
          </a:xfrm>
        </p:spPr>
        <p:txBody>
          <a:bodyPr/>
          <a:lstStyle/>
          <a:p>
            <a:r>
              <a:rPr lang="en-US" dirty="0" smtClean="0"/>
              <a:t>Input and Output Data</a:t>
            </a:r>
          </a:p>
        </p:txBody>
      </p:sp>
      <p:sp>
        <p:nvSpPr>
          <p:cNvPr id="23554" name="Rectangle 3"/>
          <p:cNvSpPr>
            <a:spLocks noGrp="1" noChangeArrowheads="1"/>
          </p:cNvSpPr>
          <p:nvPr>
            <p:ph type="body" idx="1"/>
          </p:nvPr>
        </p:nvSpPr>
        <p:spPr>
          <a:xfrm>
            <a:off x="271029" y="1392381"/>
            <a:ext cx="8467725" cy="4629039"/>
          </a:xfrm>
        </p:spPr>
        <p:txBody>
          <a:bodyPr/>
          <a:lstStyle/>
          <a:p>
            <a:pPr>
              <a:lnSpc>
                <a:spcPct val="80000"/>
              </a:lnSpc>
            </a:pPr>
            <a:r>
              <a:rPr lang="en-US" dirty="0" smtClean="0"/>
              <a:t>Fast peripherals are needed to:</a:t>
            </a:r>
          </a:p>
          <a:p>
            <a:pPr lvl="1">
              <a:lnSpc>
                <a:spcPct val="80000"/>
              </a:lnSpc>
            </a:pPr>
            <a:r>
              <a:rPr lang="en-US" dirty="0" smtClean="0"/>
              <a:t>Receive high bit-rate data into the device</a:t>
            </a:r>
          </a:p>
          <a:p>
            <a:pPr lvl="1">
              <a:lnSpc>
                <a:spcPct val="80000"/>
              </a:lnSpc>
            </a:pPr>
            <a:r>
              <a:rPr lang="en-US" dirty="0" smtClean="0"/>
              <a:t>Transmit the processed HBR data out of the device</a:t>
            </a:r>
          </a:p>
          <a:p>
            <a:pPr>
              <a:lnSpc>
                <a:spcPct val="80000"/>
              </a:lnSpc>
            </a:pPr>
            <a:r>
              <a:rPr lang="en-US" dirty="0" smtClean="0"/>
              <a:t>KeyStone devices have a variety of high bit-rate peripherals, including the following:</a:t>
            </a:r>
          </a:p>
          <a:p>
            <a:pPr lvl="1">
              <a:lnSpc>
                <a:spcPct val="80000"/>
              </a:lnSpc>
            </a:pPr>
            <a:r>
              <a:rPr lang="en-US" dirty="0" smtClean="0"/>
              <a:t>10/100/1000 </a:t>
            </a:r>
            <a:r>
              <a:rPr lang="en-US" dirty="0" err="1" smtClean="0"/>
              <a:t>Mpbs</a:t>
            </a:r>
            <a:r>
              <a:rPr lang="en-US" dirty="0" smtClean="0"/>
              <a:t> Ethernet</a:t>
            </a:r>
          </a:p>
          <a:p>
            <a:pPr lvl="1">
              <a:lnSpc>
                <a:spcPct val="80000"/>
              </a:lnSpc>
            </a:pPr>
            <a:r>
              <a:rPr lang="en-US" dirty="0" smtClean="0"/>
              <a:t>10G Ethernet</a:t>
            </a:r>
          </a:p>
          <a:p>
            <a:pPr lvl="1">
              <a:lnSpc>
                <a:spcPct val="80000"/>
              </a:lnSpc>
            </a:pPr>
            <a:r>
              <a:rPr lang="en-US" dirty="0" smtClean="0"/>
              <a:t>SRIO</a:t>
            </a:r>
          </a:p>
          <a:p>
            <a:pPr lvl="1">
              <a:lnSpc>
                <a:spcPct val="80000"/>
              </a:lnSpc>
            </a:pPr>
            <a:r>
              <a:rPr lang="en-US" dirty="0" smtClean="0"/>
              <a:t>PCIe</a:t>
            </a:r>
          </a:p>
          <a:p>
            <a:pPr lvl="1">
              <a:lnSpc>
                <a:spcPct val="80000"/>
              </a:lnSpc>
            </a:pPr>
            <a:r>
              <a:rPr lang="en-US" dirty="0" smtClean="0"/>
              <a:t>AIF2 </a:t>
            </a:r>
          </a:p>
          <a:p>
            <a:pPr lvl="1">
              <a:lnSpc>
                <a:spcPct val="80000"/>
              </a:lnSpc>
            </a:pPr>
            <a:r>
              <a:rPr lang="en-US" dirty="0" smtClean="0"/>
              <a:t>TSIP</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00674" y="203377"/>
            <a:ext cx="8458200" cy="657225"/>
          </a:xfrm>
        </p:spPr>
        <p:txBody>
          <a:bodyPr/>
          <a:lstStyle/>
          <a:p>
            <a:r>
              <a:rPr lang="en-US" dirty="0" smtClean="0"/>
              <a:t>Objectives</a:t>
            </a:r>
          </a:p>
        </p:txBody>
      </p:sp>
      <p:sp>
        <p:nvSpPr>
          <p:cNvPr id="23554" name="Rectangle 3"/>
          <p:cNvSpPr>
            <a:spLocks noGrp="1" noChangeArrowheads="1"/>
          </p:cNvSpPr>
          <p:nvPr>
            <p:ph type="body" idx="1"/>
          </p:nvPr>
        </p:nvSpPr>
        <p:spPr>
          <a:xfrm>
            <a:off x="333375" y="898242"/>
            <a:ext cx="8467725" cy="5667927"/>
          </a:xfrm>
        </p:spPr>
        <p:txBody>
          <a:bodyPr/>
          <a:lstStyle/>
          <a:p>
            <a:pPr>
              <a:buNone/>
            </a:pPr>
            <a:r>
              <a:rPr lang="en-US" sz="2400" dirty="0" smtClean="0"/>
              <a:t>The purpose of this lesson is to enable you to do the following:</a:t>
            </a:r>
          </a:p>
          <a:p>
            <a:r>
              <a:rPr lang="en-US" sz="2000" dirty="0" smtClean="0"/>
              <a:t>Explain the importance of multicore parallel processing in both current and future applications.</a:t>
            </a:r>
          </a:p>
          <a:p>
            <a:r>
              <a:rPr lang="en-US" sz="2000" dirty="0" smtClean="0"/>
              <a:t>Define different types of parallel processing and the possible limitations and dependencies of each.</a:t>
            </a:r>
          </a:p>
          <a:p>
            <a:r>
              <a:rPr lang="en-US" sz="2000" dirty="0" smtClean="0"/>
              <a:t>Explain the importance of memory features, architecture, and data movement for efficient parallel processing.</a:t>
            </a:r>
          </a:p>
          <a:p>
            <a:r>
              <a:rPr lang="en-US" sz="2000" dirty="0" smtClean="0"/>
              <a:t>Identify the special features of KeyStone SoC devices that facilitate parallel processing.</a:t>
            </a:r>
          </a:p>
          <a:p>
            <a:r>
              <a:rPr lang="en-US" sz="2000" dirty="0" smtClean="0"/>
              <a:t>Build a functionally-driven parallel project:</a:t>
            </a:r>
          </a:p>
          <a:p>
            <a:pPr lvl="1"/>
            <a:r>
              <a:rPr lang="en-US" sz="2000" dirty="0" smtClean="0"/>
              <a:t>Analyze the TI H264 implementation.</a:t>
            </a:r>
          </a:p>
          <a:p>
            <a:r>
              <a:rPr lang="en-US" sz="2000" dirty="0" smtClean="0"/>
              <a:t>Build a data-driven parallel project:</a:t>
            </a:r>
          </a:p>
          <a:p>
            <a:pPr lvl="1"/>
            <a:r>
              <a:rPr lang="en-US" sz="2000" dirty="0" smtClean="0"/>
              <a:t>Build, run, and analyze the TI Very Large FFT (VLFFT) implementation</a:t>
            </a:r>
          </a:p>
          <a:p>
            <a:r>
              <a:rPr lang="en-US" sz="2000" dirty="0" smtClean="0"/>
              <a:t>Build ARM-DSP KeyStone II typical application</a:t>
            </a:r>
          </a:p>
          <a:p>
            <a:pPr lvl="1"/>
            <a:r>
              <a:rPr lang="en-US" sz="2000" dirty="0" smtClean="0"/>
              <a:t>Analyze a possible CAT Scan processing system</a:t>
            </a:r>
          </a:p>
          <a:p>
            <a:pPr>
              <a:buNone/>
            </a:pPr>
            <a:endParaRPr lang="en-US" sz="1800"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59772" y="218210"/>
            <a:ext cx="8458200" cy="1226126"/>
          </a:xfrm>
        </p:spPr>
        <p:txBody>
          <a:bodyPr/>
          <a:lstStyle/>
          <a:p>
            <a:r>
              <a:rPr lang="en-US" dirty="0" smtClean="0"/>
              <a:t>Powerful Cores</a:t>
            </a:r>
          </a:p>
        </p:txBody>
      </p:sp>
      <p:sp>
        <p:nvSpPr>
          <p:cNvPr id="23554" name="Rectangle 3"/>
          <p:cNvSpPr>
            <a:spLocks noGrp="1" noChangeArrowheads="1"/>
          </p:cNvSpPr>
          <p:nvPr>
            <p:ph type="body" idx="1"/>
          </p:nvPr>
        </p:nvSpPr>
        <p:spPr>
          <a:xfrm>
            <a:off x="302202" y="1693718"/>
            <a:ext cx="8467725" cy="4509655"/>
          </a:xfrm>
        </p:spPr>
        <p:txBody>
          <a:bodyPr/>
          <a:lstStyle/>
          <a:p>
            <a:pPr>
              <a:lnSpc>
                <a:spcPct val="80000"/>
              </a:lnSpc>
            </a:pPr>
            <a:r>
              <a:rPr lang="en-US" dirty="0" smtClean="0"/>
              <a:t>8 functional units of the C66x CorePac provide:</a:t>
            </a:r>
          </a:p>
          <a:p>
            <a:pPr lvl="1">
              <a:lnSpc>
                <a:spcPct val="80000"/>
              </a:lnSpc>
            </a:pPr>
            <a:r>
              <a:rPr lang="en-US" dirty="0" smtClean="0"/>
              <a:t>Fixed- and Floating-point native instructions</a:t>
            </a:r>
          </a:p>
          <a:p>
            <a:pPr lvl="1">
              <a:lnSpc>
                <a:spcPct val="80000"/>
              </a:lnSpc>
            </a:pPr>
            <a:r>
              <a:rPr lang="en-US" dirty="0" smtClean="0"/>
              <a:t>Many SIMD instructions </a:t>
            </a:r>
          </a:p>
          <a:p>
            <a:pPr lvl="1">
              <a:lnSpc>
                <a:spcPct val="80000"/>
              </a:lnSpc>
            </a:pPr>
            <a:r>
              <a:rPr lang="en-US" dirty="0" smtClean="0"/>
              <a:t>Many Special Purpose Powerful instructions</a:t>
            </a:r>
          </a:p>
          <a:p>
            <a:pPr lvl="1">
              <a:lnSpc>
                <a:spcPct val="80000"/>
              </a:lnSpc>
            </a:pPr>
            <a:r>
              <a:rPr lang="en-US" dirty="0" smtClean="0"/>
              <a:t>Fast (0 wait state) L1 memory</a:t>
            </a:r>
          </a:p>
          <a:p>
            <a:pPr lvl="1">
              <a:lnSpc>
                <a:spcPct val="80000"/>
              </a:lnSpc>
            </a:pPr>
            <a:r>
              <a:rPr lang="en-US" dirty="0" smtClean="0"/>
              <a:t>Fast L2 memory </a:t>
            </a:r>
          </a:p>
          <a:p>
            <a:pPr>
              <a:lnSpc>
                <a:spcPct val="80000"/>
              </a:lnSpc>
            </a:pPr>
            <a:r>
              <a:rPr lang="en-US" dirty="0" smtClean="0"/>
              <a:t>ARM Core provides</a:t>
            </a:r>
          </a:p>
          <a:p>
            <a:pPr lvl="1">
              <a:lnSpc>
                <a:spcPct val="80000"/>
              </a:lnSpc>
            </a:pPr>
            <a:r>
              <a:rPr lang="en-US" dirty="0" smtClean="0"/>
              <a:t>Fixed- and Floating-point native instructions</a:t>
            </a:r>
          </a:p>
          <a:p>
            <a:pPr lvl="1">
              <a:lnSpc>
                <a:spcPct val="80000"/>
              </a:lnSpc>
            </a:pPr>
            <a:r>
              <a:rPr lang="en-US" dirty="0" smtClean="0"/>
              <a:t>Many SIMD instructions </a:t>
            </a:r>
          </a:p>
          <a:p>
            <a:pPr lvl="1">
              <a:lnSpc>
                <a:spcPct val="80000"/>
              </a:lnSpc>
            </a:pPr>
            <a:r>
              <a:rPr lang="en-US" dirty="0" smtClean="0"/>
              <a:t>Fast (0 wait state) private L1 cache memory for each A15</a:t>
            </a:r>
          </a:p>
          <a:p>
            <a:pPr lvl="1">
              <a:lnSpc>
                <a:spcPct val="80000"/>
              </a:lnSpc>
            </a:pPr>
            <a:r>
              <a:rPr lang="en-US" dirty="0" smtClean="0"/>
              <a:t>Fast shared coherent L2 cache memory</a:t>
            </a:r>
          </a:p>
          <a:p>
            <a:pPr lvl="1">
              <a:lnSpc>
                <a:spcPct val="80000"/>
              </a:lnSpc>
            </a:pPr>
            <a:endParaRPr lang="en-US"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59772" y="218210"/>
            <a:ext cx="8458200" cy="924790"/>
          </a:xfrm>
        </p:spPr>
        <p:txBody>
          <a:bodyPr/>
          <a:lstStyle/>
          <a:p>
            <a:r>
              <a:rPr lang="en-US" dirty="0" smtClean="0"/>
              <a:t>Data Sharing Between Cores</a:t>
            </a:r>
          </a:p>
        </p:txBody>
      </p:sp>
      <p:sp>
        <p:nvSpPr>
          <p:cNvPr id="23554" name="Rectangle 3"/>
          <p:cNvSpPr>
            <a:spLocks noGrp="1" noChangeArrowheads="1"/>
          </p:cNvSpPr>
          <p:nvPr>
            <p:ph type="body" idx="1"/>
          </p:nvPr>
        </p:nvSpPr>
        <p:spPr>
          <a:xfrm>
            <a:off x="333375" y="1070264"/>
            <a:ext cx="8467725" cy="5388902"/>
          </a:xfrm>
        </p:spPr>
        <p:txBody>
          <a:bodyPr/>
          <a:lstStyle/>
          <a:p>
            <a:pPr>
              <a:lnSpc>
                <a:spcPct val="80000"/>
              </a:lnSpc>
            </a:pPr>
            <a:r>
              <a:rPr lang="en-US" dirty="0" smtClean="0"/>
              <a:t>Shared memory</a:t>
            </a:r>
          </a:p>
          <a:p>
            <a:pPr lvl="1">
              <a:lnSpc>
                <a:spcPct val="80000"/>
              </a:lnSpc>
            </a:pPr>
            <a:r>
              <a:rPr lang="en-US" dirty="0" smtClean="0"/>
              <a:t>KeyStone SoC devices include very fast and large external DDR interface(s).</a:t>
            </a:r>
          </a:p>
          <a:p>
            <a:pPr lvl="1">
              <a:lnSpc>
                <a:spcPct val="80000"/>
              </a:lnSpc>
            </a:pPr>
            <a:r>
              <a:rPr lang="en-US" dirty="0" smtClean="0"/>
              <a:t>DSP Core provides 32- to 36-bit address translation enables access of up to 10GB of DDR. ARM core uses MMU to translate 32 bits logical address  into 40 bits physical address</a:t>
            </a:r>
          </a:p>
          <a:p>
            <a:pPr lvl="1">
              <a:lnSpc>
                <a:spcPct val="80000"/>
              </a:lnSpc>
            </a:pPr>
            <a:r>
              <a:rPr lang="en-US" dirty="0" smtClean="0"/>
              <a:t>Fast, shared L2 memory is part of the sophisticated and fast MSMC.</a:t>
            </a:r>
          </a:p>
          <a:p>
            <a:pPr>
              <a:lnSpc>
                <a:spcPct val="80000"/>
              </a:lnSpc>
            </a:pPr>
            <a:r>
              <a:rPr lang="en-US" dirty="0" smtClean="0"/>
              <a:t>Hardware provides ability to move data and signals between cores with minimal CPU resources.</a:t>
            </a:r>
          </a:p>
          <a:p>
            <a:pPr lvl="1">
              <a:lnSpc>
                <a:spcPct val="80000"/>
              </a:lnSpc>
            </a:pPr>
            <a:r>
              <a:rPr lang="en-US" dirty="0" smtClean="0"/>
              <a:t>Powerful transport through Multicore Navigator</a:t>
            </a:r>
          </a:p>
          <a:p>
            <a:pPr lvl="1">
              <a:lnSpc>
                <a:spcPct val="80000"/>
              </a:lnSpc>
            </a:pPr>
            <a:r>
              <a:rPr lang="en-US" dirty="0" smtClean="0"/>
              <a:t>Multiple instances of EDMA</a:t>
            </a:r>
          </a:p>
          <a:p>
            <a:pPr>
              <a:lnSpc>
                <a:spcPct val="80000"/>
              </a:lnSpc>
            </a:pPr>
            <a:r>
              <a:rPr lang="en-US" dirty="0" smtClean="0"/>
              <a:t>Other hardware mechanisms that help facilitate messages and communications between cores.</a:t>
            </a:r>
          </a:p>
          <a:p>
            <a:pPr lvl="1">
              <a:lnSpc>
                <a:spcPct val="80000"/>
              </a:lnSpc>
            </a:pPr>
            <a:r>
              <a:rPr lang="en-US" dirty="0" smtClean="0"/>
              <a:t>IPC registers, semaphore block </a:t>
            </a:r>
          </a:p>
          <a:p>
            <a:pPr>
              <a:lnSpc>
                <a:spcPct val="80000"/>
              </a:lnSpc>
              <a:buNone/>
            </a:pPr>
            <a:endParaRPr lang="en-US"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59772" y="218210"/>
            <a:ext cx="8458200" cy="924790"/>
          </a:xfrm>
        </p:spPr>
        <p:txBody>
          <a:bodyPr/>
          <a:lstStyle/>
          <a:p>
            <a:r>
              <a:rPr lang="en-US" dirty="0" smtClean="0"/>
              <a:t>Minimizing Resource Contention</a:t>
            </a:r>
          </a:p>
        </p:txBody>
      </p:sp>
      <p:sp>
        <p:nvSpPr>
          <p:cNvPr id="23554" name="Rectangle 3"/>
          <p:cNvSpPr>
            <a:spLocks noGrp="1" noChangeArrowheads="1"/>
          </p:cNvSpPr>
          <p:nvPr>
            <p:ph type="body" idx="1"/>
          </p:nvPr>
        </p:nvSpPr>
        <p:spPr>
          <a:xfrm>
            <a:off x="333375" y="1371600"/>
            <a:ext cx="8467725" cy="4873336"/>
          </a:xfrm>
        </p:spPr>
        <p:txBody>
          <a:bodyPr/>
          <a:lstStyle/>
          <a:p>
            <a:pPr>
              <a:lnSpc>
                <a:spcPct val="80000"/>
              </a:lnSpc>
            </a:pPr>
            <a:r>
              <a:rPr lang="en-US" dirty="0" smtClean="0"/>
              <a:t>Each DSP CorePac has a dedicated port into the MSMC.</a:t>
            </a:r>
          </a:p>
          <a:p>
            <a:pPr>
              <a:lnSpc>
                <a:spcPct val="80000"/>
              </a:lnSpc>
            </a:pPr>
            <a:r>
              <a:rPr lang="en-US" dirty="0" smtClean="0"/>
              <a:t>MSMC supports pre-fetching to speed up loading of data. </a:t>
            </a:r>
          </a:p>
          <a:p>
            <a:pPr>
              <a:lnSpc>
                <a:spcPct val="80000"/>
              </a:lnSpc>
            </a:pPr>
            <a:r>
              <a:rPr lang="en-US" dirty="0" smtClean="0"/>
              <a:t>Shared L2 has multiple banks of memory that support concurrent multiple access.</a:t>
            </a:r>
          </a:p>
          <a:p>
            <a:pPr>
              <a:lnSpc>
                <a:spcPct val="80000"/>
              </a:lnSpc>
            </a:pPr>
            <a:r>
              <a:rPr lang="en-US" dirty="0" smtClean="0"/>
              <a:t>ARM core uses AMBA bus to connect directly to the MSMC, provide coherency and efficiency</a:t>
            </a:r>
          </a:p>
          <a:p>
            <a:pPr>
              <a:lnSpc>
                <a:spcPct val="80000"/>
              </a:lnSpc>
            </a:pPr>
            <a:r>
              <a:rPr lang="en-US" dirty="0" smtClean="0"/>
              <a:t>Wide and fast parallel Teranet switch fabric provides priority-based parallel access.</a:t>
            </a:r>
          </a:p>
          <a:p>
            <a:pPr>
              <a:lnSpc>
                <a:spcPct val="80000"/>
              </a:lnSpc>
            </a:pPr>
            <a:r>
              <a:rPr lang="en-US" dirty="0" smtClean="0"/>
              <a:t>Packet-based HyperLink bus enables the seamless connection of two KeyStone devices to increase performance while minimizing power and cost.  </a:t>
            </a:r>
          </a:p>
          <a:p>
            <a:pPr>
              <a:lnSpc>
                <a:spcPct val="80000"/>
              </a:lnSpc>
            </a:pPr>
            <a:endParaRPr lang="en-US"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Software</a:t>
            </a:r>
          </a:p>
        </p:txBody>
      </p:sp>
      <p:sp>
        <p:nvSpPr>
          <p:cNvPr id="3" name="Subtitle 2"/>
          <p:cNvSpPr>
            <a:spLocks noGrp="1"/>
          </p:cNvSpPr>
          <p:nvPr>
            <p:ph type="subTitle" idx="1"/>
          </p:nvPr>
        </p:nvSpPr>
        <p:spPr/>
        <p:txBody>
          <a:bodyPr/>
          <a:lstStyle/>
          <a:p>
            <a:r>
              <a:rPr lang="en-US" dirty="0" smtClean="0"/>
              <a:t>Multicore Design Considerations</a:t>
            </a:r>
            <a:endParaRPr lang="en-US" dirty="0"/>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59772" y="218210"/>
            <a:ext cx="8458200" cy="1111826"/>
          </a:xfrm>
        </p:spPr>
        <p:txBody>
          <a:bodyPr/>
          <a:lstStyle/>
          <a:p>
            <a:r>
              <a:rPr lang="en-US" dirty="0" smtClean="0"/>
              <a:t>Software Offerings: System</a:t>
            </a:r>
          </a:p>
        </p:txBody>
      </p:sp>
      <p:sp>
        <p:nvSpPr>
          <p:cNvPr id="23554" name="Rectangle 3"/>
          <p:cNvSpPr>
            <a:spLocks noGrp="1" noChangeArrowheads="1"/>
          </p:cNvSpPr>
          <p:nvPr>
            <p:ph type="body" idx="1"/>
          </p:nvPr>
        </p:nvSpPr>
        <p:spPr>
          <a:xfrm>
            <a:off x="302202" y="1267691"/>
            <a:ext cx="8467725" cy="4842164"/>
          </a:xfrm>
        </p:spPr>
        <p:txBody>
          <a:bodyPr/>
          <a:lstStyle/>
          <a:p>
            <a:pPr>
              <a:lnSpc>
                <a:spcPct val="80000"/>
              </a:lnSpc>
            </a:pPr>
            <a:r>
              <a:rPr lang="en-US" dirty="0" smtClean="0"/>
              <a:t>MCSDK is a complete set of software libraries and utilities developed for KeyStone SoC devices.</a:t>
            </a:r>
          </a:p>
          <a:p>
            <a:pPr>
              <a:lnSpc>
                <a:spcPct val="80000"/>
              </a:lnSpc>
            </a:pPr>
            <a:r>
              <a:rPr lang="en-US" dirty="0" smtClean="0"/>
              <a:t>ARM linux operating system brings the richness of open source Linux utility. Linux kernel supports device control and communications</a:t>
            </a:r>
          </a:p>
          <a:p>
            <a:pPr>
              <a:lnSpc>
                <a:spcPct val="80000"/>
              </a:lnSpc>
            </a:pPr>
            <a:r>
              <a:rPr lang="en-US" dirty="0" smtClean="0"/>
              <a:t>A full set of LLDs is supplemented by CSL utilities to provide software access to all device peripherals and coprocessors.</a:t>
            </a:r>
          </a:p>
          <a:p>
            <a:pPr>
              <a:lnSpc>
                <a:spcPct val="80000"/>
              </a:lnSpc>
            </a:pPr>
            <a:r>
              <a:rPr lang="en-US" dirty="0" smtClean="0"/>
              <a:t>In particular, KeyStone provides a set of software utilities that facilitate messages and communications between cores such as IPC and msgCom for communication, Linux drivers on ARM and LLD on the DSP for easy control of IP and peripherals</a:t>
            </a:r>
          </a:p>
          <a:p>
            <a:pPr>
              <a:lnSpc>
                <a:spcPct val="80000"/>
              </a:lnSpc>
            </a:pPr>
            <a:endParaRPr lang="en-US"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42900" y="322119"/>
            <a:ext cx="8458200" cy="841664"/>
          </a:xfrm>
        </p:spPr>
        <p:txBody>
          <a:bodyPr/>
          <a:lstStyle/>
          <a:p>
            <a:r>
              <a:rPr lang="en-US" dirty="0" smtClean="0"/>
              <a:t>Software Offering: Applications</a:t>
            </a:r>
          </a:p>
        </p:txBody>
      </p:sp>
      <p:sp>
        <p:nvSpPr>
          <p:cNvPr id="23554" name="Rectangle 3"/>
          <p:cNvSpPr>
            <a:spLocks noGrp="1" noChangeArrowheads="1"/>
          </p:cNvSpPr>
          <p:nvPr>
            <p:ph type="body" idx="1"/>
          </p:nvPr>
        </p:nvSpPr>
        <p:spPr>
          <a:xfrm>
            <a:off x="322984" y="1340427"/>
            <a:ext cx="8467725" cy="4538086"/>
          </a:xfrm>
        </p:spPr>
        <p:txBody>
          <a:bodyPr/>
          <a:lstStyle/>
          <a:p>
            <a:pPr eaLnBrk="1" hangingPunct="1">
              <a:lnSpc>
                <a:spcPct val="80000"/>
              </a:lnSpc>
              <a:buFont typeface="Arial" pitchFamily="34" charset="0"/>
              <a:buChar char="•"/>
              <a:defRPr/>
            </a:pPr>
            <a:r>
              <a:rPr lang="en-US" dirty="0" smtClean="0"/>
              <a:t>TI supports common parallel programming languages:</a:t>
            </a:r>
          </a:p>
          <a:p>
            <a:pPr eaLnBrk="1" hangingPunct="1">
              <a:lnSpc>
                <a:spcPct val="80000"/>
              </a:lnSpc>
              <a:buFont typeface="Arial" pitchFamily="34" charset="0"/>
              <a:buChar char="•"/>
              <a:defRPr/>
            </a:pPr>
            <a:endParaRPr lang="en-US" dirty="0" smtClean="0"/>
          </a:p>
          <a:p>
            <a:pPr lvl="1" eaLnBrk="1" hangingPunct="1">
              <a:lnSpc>
                <a:spcPct val="80000"/>
              </a:lnSpc>
              <a:buFont typeface="Arial" pitchFamily="34" charset="0"/>
              <a:buChar char="•"/>
              <a:defRPr/>
            </a:pPr>
            <a:r>
              <a:rPr lang="en-US" dirty="0" smtClean="0"/>
              <a:t>OpenMP; Part of the compiler release</a:t>
            </a:r>
          </a:p>
          <a:p>
            <a:pPr eaLnBrk="1" hangingPunct="1">
              <a:lnSpc>
                <a:spcPct val="80000"/>
              </a:lnSpc>
              <a:buFont typeface="Arial" pitchFamily="34" charset="0"/>
              <a:buChar char="•"/>
              <a:defRPr/>
            </a:pPr>
            <a:endParaRPr lang="en-US" sz="2000" dirty="0" smtClean="0">
              <a:solidFill>
                <a:schemeClr val="tx2"/>
              </a:solidFill>
            </a:endParaRPr>
          </a:p>
          <a:p>
            <a:pPr eaLnBrk="1" hangingPunct="1">
              <a:lnSpc>
                <a:spcPct val="80000"/>
              </a:lnSpc>
              <a:buFont typeface="Arial" pitchFamily="34" charset="0"/>
              <a:buChar char="•"/>
              <a:defRPr/>
            </a:pPr>
            <a:endParaRPr lang="en-US" sz="2000" dirty="0" smtClean="0">
              <a:solidFill>
                <a:schemeClr val="tx2"/>
              </a:solidFill>
            </a:endParaRPr>
          </a:p>
          <a:p>
            <a:pPr lvl="1" eaLnBrk="1" hangingPunct="1">
              <a:lnSpc>
                <a:spcPct val="80000"/>
              </a:lnSpc>
              <a:buFont typeface="Arial" pitchFamily="34" charset="0"/>
              <a:buChar char="•"/>
              <a:defRPr/>
            </a:pPr>
            <a:r>
              <a:rPr lang="en-US" dirty="0" smtClean="0"/>
              <a:t>OpenCL; Plans to support in future releases</a:t>
            </a:r>
          </a:p>
          <a:p>
            <a:pPr eaLnBrk="1" hangingPunct="1">
              <a:lnSpc>
                <a:spcPct val="80000"/>
              </a:lnSpc>
              <a:buFont typeface="Arial" pitchFamily="34" charset="0"/>
              <a:buChar char="•"/>
              <a:defRPr/>
            </a:pPr>
            <a:endParaRPr lang="en-US" dirty="0" smtClean="0"/>
          </a:p>
          <a:p>
            <a:pPr defTabSz="914400" eaLnBrk="1" hangingPunct="1">
              <a:lnSpc>
                <a:spcPct val="80000"/>
              </a:lnSpc>
              <a:buClrTx/>
              <a:buFont typeface="Arial" pitchFamily="34" charset="0"/>
              <a:buChar char="•"/>
              <a:defRPr/>
            </a:pPr>
            <a:endParaRPr lang="en-US" sz="2000" dirty="0" smtClean="0">
              <a:solidFill>
                <a:srgbClr val="747474"/>
              </a:solidFill>
            </a:endParaRPr>
          </a:p>
          <a:p>
            <a:pPr>
              <a:lnSpc>
                <a:spcPct val="80000"/>
              </a:lnSpc>
            </a:pPr>
            <a:endParaRPr lang="en-US" sz="2000"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42900" y="322118"/>
            <a:ext cx="8458200" cy="657225"/>
          </a:xfrm>
        </p:spPr>
        <p:txBody>
          <a:bodyPr/>
          <a:lstStyle/>
          <a:p>
            <a:r>
              <a:rPr lang="en-US" dirty="0" smtClean="0"/>
              <a:t>Software Support: OpenMP</a:t>
            </a:r>
          </a:p>
        </p:txBody>
      </p:sp>
      <p:sp>
        <p:nvSpPr>
          <p:cNvPr id="23554" name="Rectangle 3"/>
          <p:cNvSpPr>
            <a:spLocks noGrp="1" noChangeArrowheads="1"/>
          </p:cNvSpPr>
          <p:nvPr>
            <p:ph type="body" idx="1"/>
          </p:nvPr>
        </p:nvSpPr>
        <p:spPr>
          <a:xfrm>
            <a:off x="322984" y="1101436"/>
            <a:ext cx="8467725" cy="4777077"/>
          </a:xfrm>
        </p:spPr>
        <p:txBody>
          <a:bodyPr/>
          <a:lstStyle/>
          <a:p>
            <a:pPr eaLnBrk="1" hangingPunct="1">
              <a:lnSpc>
                <a:spcPct val="80000"/>
              </a:lnSpc>
              <a:buNone/>
              <a:defRPr/>
            </a:pPr>
            <a:r>
              <a:rPr lang="en-US" dirty="0" smtClean="0"/>
              <a:t>OpenMP</a:t>
            </a:r>
            <a:r>
              <a:rPr lang="en-US" dirty="0" smtClean="0">
                <a:solidFill>
                  <a:schemeClr val="tx2"/>
                </a:solidFill>
              </a:rPr>
              <a:t>  </a:t>
            </a:r>
            <a:r>
              <a:rPr lang="en-US" dirty="0" smtClean="0"/>
              <a:t>(Supported by TI compiler tools)</a:t>
            </a:r>
          </a:p>
          <a:p>
            <a:pPr eaLnBrk="1" hangingPunct="1">
              <a:lnSpc>
                <a:spcPct val="80000"/>
              </a:lnSpc>
              <a:buNone/>
              <a:defRPr/>
            </a:pPr>
            <a:endParaRPr lang="en-US" sz="2000" dirty="0" smtClean="0">
              <a:solidFill>
                <a:schemeClr val="tx2"/>
              </a:solidFill>
            </a:endParaRPr>
          </a:p>
          <a:p>
            <a:pPr lvl="1" eaLnBrk="1" hangingPunct="1">
              <a:lnSpc>
                <a:spcPct val="80000"/>
              </a:lnSpc>
              <a:buFont typeface="Arial" pitchFamily="34" charset="0"/>
              <a:buChar char="•"/>
              <a:defRPr/>
            </a:pPr>
            <a:r>
              <a:rPr lang="en-US" dirty="0" smtClean="0"/>
              <a:t>API for writing multi-threaded applications</a:t>
            </a:r>
          </a:p>
          <a:p>
            <a:pPr lvl="1" eaLnBrk="1" hangingPunct="1">
              <a:lnSpc>
                <a:spcPct val="80000"/>
              </a:lnSpc>
              <a:buFont typeface="Arial" pitchFamily="34" charset="0"/>
              <a:buChar char="•"/>
              <a:defRPr/>
            </a:pPr>
            <a:endParaRPr lang="en-US" dirty="0" smtClean="0"/>
          </a:p>
          <a:p>
            <a:pPr lvl="1" eaLnBrk="1" hangingPunct="1">
              <a:lnSpc>
                <a:spcPct val="80000"/>
              </a:lnSpc>
              <a:buFont typeface="Arial" pitchFamily="34" charset="0"/>
              <a:buChar char="•"/>
              <a:defRPr/>
            </a:pPr>
            <a:r>
              <a:rPr lang="en-US" dirty="0" smtClean="0"/>
              <a:t>API includes compiler directives and library routines</a:t>
            </a:r>
          </a:p>
          <a:p>
            <a:pPr lvl="1" eaLnBrk="1" hangingPunct="1">
              <a:lnSpc>
                <a:spcPct val="80000"/>
              </a:lnSpc>
              <a:buFont typeface="Arial" pitchFamily="34" charset="0"/>
              <a:buChar char="•"/>
              <a:defRPr/>
            </a:pPr>
            <a:endParaRPr lang="en-US" dirty="0" smtClean="0"/>
          </a:p>
          <a:p>
            <a:pPr lvl="1" eaLnBrk="1" hangingPunct="1">
              <a:lnSpc>
                <a:spcPct val="80000"/>
              </a:lnSpc>
              <a:buFont typeface="Arial" pitchFamily="34" charset="0"/>
              <a:buChar char="•"/>
              <a:defRPr/>
            </a:pPr>
            <a:r>
              <a:rPr lang="en-US" dirty="0" smtClean="0"/>
              <a:t>C, C++, and Fortran support</a:t>
            </a:r>
          </a:p>
          <a:p>
            <a:pPr lvl="1" eaLnBrk="1" hangingPunct="1">
              <a:lnSpc>
                <a:spcPct val="80000"/>
              </a:lnSpc>
              <a:buFont typeface="Arial" pitchFamily="34" charset="0"/>
              <a:buChar char="•"/>
              <a:defRPr/>
            </a:pPr>
            <a:endParaRPr lang="en-US" dirty="0" smtClean="0"/>
          </a:p>
          <a:p>
            <a:pPr lvl="1" eaLnBrk="1" hangingPunct="1">
              <a:lnSpc>
                <a:spcPct val="80000"/>
              </a:lnSpc>
              <a:buFont typeface="Arial" pitchFamily="34" charset="0"/>
              <a:buChar char="•"/>
              <a:defRPr/>
            </a:pPr>
            <a:r>
              <a:rPr lang="en-US" dirty="0" smtClean="0"/>
              <a:t>Standardizes last 20 years of Shared-Memory Programming (SMP) practice</a:t>
            </a:r>
          </a:p>
          <a:p>
            <a:pPr defTabSz="914400" eaLnBrk="1" hangingPunct="1">
              <a:lnSpc>
                <a:spcPct val="80000"/>
              </a:lnSpc>
              <a:buClrTx/>
              <a:buFont typeface="Arial" pitchFamily="34" charset="0"/>
              <a:buChar char="•"/>
              <a:defRPr/>
            </a:pPr>
            <a:endParaRPr lang="en-US" sz="2000" dirty="0" smtClean="0">
              <a:solidFill>
                <a:srgbClr val="747474"/>
              </a:solidFill>
            </a:endParaRPr>
          </a:p>
          <a:p>
            <a:pPr>
              <a:lnSpc>
                <a:spcPct val="80000"/>
              </a:lnSpc>
            </a:pPr>
            <a:endParaRPr lang="en-US" sz="2000"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Partitioning Examples</a:t>
            </a:r>
          </a:p>
        </p:txBody>
      </p:sp>
      <p:sp>
        <p:nvSpPr>
          <p:cNvPr id="3" name="Subtitle 2"/>
          <p:cNvSpPr>
            <a:spLocks noGrp="1"/>
          </p:cNvSpPr>
          <p:nvPr>
            <p:ph type="subTitle" idx="1"/>
          </p:nvPr>
        </p:nvSpPr>
        <p:spPr/>
        <p:txBody>
          <a:bodyPr/>
          <a:lstStyle/>
          <a:p>
            <a:r>
              <a:rPr lang="en-US" dirty="0" smtClean="0"/>
              <a:t>Multicore Design Considerations</a:t>
            </a:r>
            <a:endParaRPr lang="en-US" dirty="0"/>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42900" y="322118"/>
            <a:ext cx="8458200" cy="657225"/>
          </a:xfrm>
        </p:spPr>
        <p:txBody>
          <a:bodyPr/>
          <a:lstStyle/>
          <a:p>
            <a:r>
              <a:rPr lang="en-US" dirty="0" smtClean="0"/>
              <a:t>Partitioning Method Examples</a:t>
            </a:r>
          </a:p>
        </p:txBody>
      </p:sp>
      <p:sp>
        <p:nvSpPr>
          <p:cNvPr id="23554" name="Rectangle 3"/>
          <p:cNvSpPr>
            <a:spLocks noGrp="1" noChangeArrowheads="1"/>
          </p:cNvSpPr>
          <p:nvPr>
            <p:ph type="body" idx="1"/>
          </p:nvPr>
        </p:nvSpPr>
        <p:spPr>
          <a:xfrm>
            <a:off x="357868" y="1397577"/>
            <a:ext cx="8467725" cy="3013364"/>
          </a:xfrm>
        </p:spPr>
        <p:txBody>
          <a:bodyPr/>
          <a:lstStyle/>
          <a:p>
            <a:pPr>
              <a:lnSpc>
                <a:spcPct val="80000"/>
              </a:lnSpc>
            </a:pPr>
            <a:r>
              <a:rPr lang="en-US" b="1" dirty="0" smtClean="0"/>
              <a:t>Function-driven Partition</a:t>
            </a:r>
          </a:p>
          <a:p>
            <a:pPr lvl="1">
              <a:lnSpc>
                <a:spcPct val="80000"/>
              </a:lnSpc>
            </a:pPr>
            <a:r>
              <a:rPr lang="en-US" sz="2000" dirty="0" smtClean="0"/>
              <a:t>H264 encoder</a:t>
            </a:r>
          </a:p>
          <a:p>
            <a:pPr>
              <a:lnSpc>
                <a:spcPct val="80000"/>
              </a:lnSpc>
            </a:pPr>
            <a:r>
              <a:rPr lang="en-US" b="1" dirty="0" smtClean="0"/>
              <a:t>Data-driven Partition</a:t>
            </a:r>
          </a:p>
          <a:p>
            <a:pPr marL="690563" lvl="1" indent="-288925">
              <a:lnSpc>
                <a:spcPct val="80000"/>
              </a:lnSpc>
            </a:pPr>
            <a:r>
              <a:rPr lang="en-US" sz="2000" dirty="0" smtClean="0"/>
              <a:t>Very Large FFT</a:t>
            </a:r>
          </a:p>
          <a:p>
            <a:pPr>
              <a:lnSpc>
                <a:spcPct val="80000"/>
              </a:lnSpc>
            </a:pPr>
            <a:r>
              <a:rPr lang="en-US" b="1" dirty="0" smtClean="0"/>
              <a:t>ARM – DSP partition</a:t>
            </a:r>
          </a:p>
          <a:p>
            <a:pPr marL="690563" lvl="1" indent="-288925">
              <a:lnSpc>
                <a:spcPct val="80000"/>
              </a:lnSpc>
            </a:pPr>
            <a:r>
              <a:rPr lang="en-US" sz="2000" dirty="0" smtClean="0"/>
              <a:t>CAT Scan application</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Partitioning Examples</a:t>
            </a:r>
          </a:p>
        </p:txBody>
      </p:sp>
      <p:sp>
        <p:nvSpPr>
          <p:cNvPr id="3" name="Subtitle 2"/>
          <p:cNvSpPr>
            <a:spLocks noGrp="1"/>
          </p:cNvSpPr>
          <p:nvPr>
            <p:ph type="subTitle" idx="1"/>
          </p:nvPr>
        </p:nvSpPr>
        <p:spPr/>
        <p:txBody>
          <a:bodyPr/>
          <a:lstStyle/>
          <a:p>
            <a:r>
              <a:rPr lang="en-US" dirty="0" smtClean="0"/>
              <a:t>Example 1: High Def 1080i60 Video H264 Encoder</a:t>
            </a:r>
          </a:p>
          <a:p>
            <a:r>
              <a:rPr lang="en-US" dirty="0" smtClean="0"/>
              <a:t>Data Flow Model</a:t>
            </a:r>
          </a:p>
          <a:p>
            <a:r>
              <a:rPr lang="en-US" dirty="0" smtClean="0"/>
              <a:t>Function-driven Partition </a:t>
            </a:r>
            <a:endParaRPr lang="en-US" dirty="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00674" y="203377"/>
            <a:ext cx="8458200" cy="657225"/>
          </a:xfrm>
        </p:spPr>
        <p:txBody>
          <a:bodyPr/>
          <a:lstStyle/>
          <a:p>
            <a:r>
              <a:rPr lang="en-US" dirty="0" smtClean="0"/>
              <a:t>Agenda</a:t>
            </a:r>
          </a:p>
        </p:txBody>
      </p:sp>
      <p:sp>
        <p:nvSpPr>
          <p:cNvPr id="23554" name="Rectangle 3"/>
          <p:cNvSpPr>
            <a:spLocks noGrp="1" noChangeArrowheads="1"/>
          </p:cNvSpPr>
          <p:nvPr>
            <p:ph type="body" idx="1"/>
          </p:nvPr>
        </p:nvSpPr>
        <p:spPr>
          <a:xfrm>
            <a:off x="333375" y="898242"/>
            <a:ext cx="8467725" cy="5667927"/>
          </a:xfrm>
        </p:spPr>
        <p:txBody>
          <a:bodyPr/>
          <a:lstStyle/>
          <a:p>
            <a:r>
              <a:rPr lang="en-US" dirty="0" smtClean="0"/>
              <a:t>Multicore Programming Overview</a:t>
            </a:r>
          </a:p>
          <a:p>
            <a:r>
              <a:rPr lang="en-US" dirty="0" smtClean="0"/>
              <a:t>Parallel Processing</a:t>
            </a:r>
          </a:p>
          <a:p>
            <a:r>
              <a:rPr lang="en-US" dirty="0" smtClean="0"/>
              <a:t>Partitioning</a:t>
            </a:r>
          </a:p>
          <a:p>
            <a:r>
              <a:rPr lang="en-US" dirty="0" smtClean="0"/>
              <a:t>Multicore Software</a:t>
            </a:r>
          </a:p>
          <a:p>
            <a:r>
              <a:rPr lang="en-US" dirty="0" smtClean="0"/>
              <a:t>Multicore Partitioning Examples</a:t>
            </a:r>
          </a:p>
          <a:p>
            <a:endParaRPr lang="en-US" dirty="0" smtClean="0"/>
          </a:p>
          <a:p>
            <a:endParaRPr lang="en-US" sz="2000"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r>
              <a:rPr lang="en-US" sz="3200" dirty="0" smtClean="0"/>
              <a:t>Video Compression Algorithm</a:t>
            </a:r>
          </a:p>
        </p:txBody>
      </p:sp>
      <p:sp>
        <p:nvSpPr>
          <p:cNvPr id="58" name="Rectangle 2339"/>
          <p:cNvSpPr txBox="1">
            <a:spLocks noChangeArrowheads="1"/>
          </p:cNvSpPr>
          <p:nvPr/>
        </p:nvSpPr>
        <p:spPr bwMode="auto">
          <a:xfrm>
            <a:off x="333375" y="887413"/>
            <a:ext cx="8557532" cy="25415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rPr>
              <a:t>Video compression is</a:t>
            </a:r>
            <a:r>
              <a:rPr kumimoji="0" lang="en-US" sz="2400" b="0" i="0" u="none" strike="noStrike" kern="0" cap="none" spc="0" normalizeH="0" noProof="0" dirty="0" smtClean="0">
                <a:ln>
                  <a:noFill/>
                </a:ln>
                <a:solidFill>
                  <a:schemeClr val="tx1"/>
                </a:solidFill>
                <a:effectLst/>
                <a:uLnTx/>
                <a:uFillTx/>
                <a:latin typeface="+mn-lt"/>
              </a:rPr>
              <a:t> </a:t>
            </a:r>
            <a:r>
              <a:rPr lang="en-US" sz="2400" b="0" kern="0" dirty="0" smtClean="0">
                <a:latin typeface="+mn-lt"/>
              </a:rPr>
              <a:t>performed</a:t>
            </a:r>
            <a:r>
              <a:rPr kumimoji="0" lang="en-US" sz="2400" b="0" i="0" u="none" strike="noStrike" kern="0" cap="none" spc="0" normalizeH="0" noProof="0" dirty="0" smtClean="0">
                <a:ln>
                  <a:noFill/>
                </a:ln>
                <a:solidFill>
                  <a:schemeClr val="tx1"/>
                </a:solidFill>
                <a:effectLst/>
                <a:uLnTx/>
                <a:uFillTx/>
                <a:latin typeface="+mn-lt"/>
              </a:rPr>
              <a:t> frame after frame.</a:t>
            </a: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lang="en-US" sz="2400" b="0" kern="0" baseline="0" dirty="0" smtClean="0">
                <a:latin typeface="+mn-lt"/>
              </a:rPr>
              <a:t>Within a frame, the processing is done row after row.</a:t>
            </a:r>
            <a:endParaRPr kumimoji="0" lang="en-US" sz="2400" b="0" i="0" u="none" strike="noStrike" kern="0" cap="none" spc="0" normalizeH="0" baseline="0" noProof="0" dirty="0" smtClean="0">
              <a:ln>
                <a:noFill/>
              </a:ln>
              <a:solidFill>
                <a:schemeClr val="tx1"/>
              </a:solidFill>
              <a:effectLst/>
              <a:uLnTx/>
              <a:uFillTx/>
              <a:latin typeface="+mn-lt"/>
            </a:endParaRP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rPr>
              <a:t>Video compression is done on macroblocks (16x16 pixels).</a:t>
            </a: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lang="en-US" sz="2400" b="0" kern="0" dirty="0" smtClean="0">
                <a:latin typeface="+mn-lt"/>
              </a:rPr>
              <a:t>Video compression can be divided into three parts:</a:t>
            </a:r>
            <a:br>
              <a:rPr lang="en-US" sz="2400" b="0" kern="0" dirty="0" smtClean="0">
                <a:latin typeface="+mn-lt"/>
              </a:rPr>
            </a:br>
            <a:r>
              <a:rPr lang="en-US" sz="2400" b="0" kern="0" dirty="0" smtClean="0">
                <a:latin typeface="+mn-lt"/>
              </a:rPr>
              <a:t>pre-processing, main processing and post-processing</a:t>
            </a:r>
            <a:endParaRPr kumimoji="0" lang="en-US" sz="2400" b="0" i="0" u="none" strike="noStrike" kern="0" cap="none" spc="0" normalizeH="0" baseline="0" noProof="0" dirty="0" smtClean="0">
              <a:ln>
                <a:noFill/>
              </a:ln>
              <a:solidFill>
                <a:schemeClr val="tx1"/>
              </a:solidFill>
              <a:effectLst/>
              <a:uLnTx/>
              <a:uFillTx/>
              <a:latin typeface="+mn-lt"/>
            </a:endParaRPr>
          </a:p>
          <a:p>
            <a:pPr marL="342900" marR="0" lvl="0" indent="-342900" algn="l" defTabSz="914400" rtl="0" eaLnBrk="0" fontAlgn="base" latinLnBrk="0" hangingPunct="0">
              <a:lnSpc>
                <a:spcPct val="9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chemeClr val="tx1"/>
              </a:solidFill>
              <a:effectLst/>
              <a:uLnTx/>
              <a:uFillTx/>
              <a:latin typeface="+mn-lt"/>
            </a:endParaRPr>
          </a:p>
        </p:txBody>
      </p:sp>
      <p:pic>
        <p:nvPicPr>
          <p:cNvPr id="3074" name="Picture 2"/>
          <p:cNvPicPr>
            <a:picLocks noChangeAspect="1" noChangeArrowheads="1"/>
          </p:cNvPicPr>
          <p:nvPr/>
        </p:nvPicPr>
        <p:blipFill>
          <a:blip r:embed="rId3" cstate="print"/>
          <a:srcRect/>
          <a:stretch>
            <a:fillRect/>
          </a:stretch>
        </p:blipFill>
        <p:spPr bwMode="auto">
          <a:xfrm>
            <a:off x="349828" y="3788786"/>
            <a:ext cx="8382000" cy="20859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BE84A4F1-46A7-4759-8C8C-E84B818DD936}" type="slidenum">
              <a:rPr lang="en-US" smtClean="0"/>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139959" y="0"/>
            <a:ext cx="8826759" cy="657225"/>
          </a:xfrm>
        </p:spPr>
        <p:txBody>
          <a:bodyPr/>
          <a:lstStyle/>
          <a:p>
            <a:r>
              <a:rPr lang="en-US" sz="3000" dirty="0" smtClean="0"/>
              <a:t>Dependencies and limitations</a:t>
            </a:r>
          </a:p>
        </p:txBody>
      </p:sp>
      <p:sp>
        <p:nvSpPr>
          <p:cNvPr id="49154" name="Rectangle 2339"/>
          <p:cNvSpPr>
            <a:spLocks noGrp="1" noChangeArrowheads="1"/>
          </p:cNvSpPr>
          <p:nvPr>
            <p:ph type="body" idx="1"/>
          </p:nvPr>
        </p:nvSpPr>
        <p:spPr>
          <a:xfrm>
            <a:off x="333375" y="887413"/>
            <a:ext cx="8467725" cy="3227387"/>
          </a:xfrm>
        </p:spPr>
        <p:txBody>
          <a:bodyPr/>
          <a:lstStyle/>
          <a:p>
            <a:r>
              <a:rPr lang="en-US" sz="2000" dirty="0" smtClean="0"/>
              <a:t>Pre-processing cannot work on frame (N) before frame (N-1) is done, but there is no dependency between macroblock, That is, multiple cores can divide the input data for the preprocessing.</a:t>
            </a:r>
          </a:p>
          <a:p>
            <a:r>
              <a:rPr lang="en-US" sz="2000" dirty="0" smtClean="0"/>
              <a:t>Main processing cannot work on frame (N) before frame (N-1) is done, and each macroblock depends on the macroblocks above and to left. That is, there is no way to use multiple cores on main processing. </a:t>
            </a:r>
          </a:p>
          <a:p>
            <a:r>
              <a:rPr lang="en-US" sz="2000" dirty="0" smtClean="0"/>
              <a:t>Post processing must work on complete frame, but there is no dependency between consecutive frames. That is, post processing can process frame(N) before frame (N-1) is done.</a:t>
            </a:r>
          </a:p>
          <a:p>
            <a:endParaRPr lang="en-US" sz="2000" dirty="0" smtClean="0"/>
          </a:p>
        </p:txBody>
      </p:sp>
      <p:pic>
        <p:nvPicPr>
          <p:cNvPr id="4" name="Picture 2"/>
          <p:cNvPicPr>
            <a:picLocks noChangeAspect="1" noChangeArrowheads="1"/>
          </p:cNvPicPr>
          <p:nvPr/>
        </p:nvPicPr>
        <p:blipFill>
          <a:blip r:embed="rId3" cstate="print"/>
          <a:srcRect/>
          <a:stretch>
            <a:fillRect/>
          </a:stretch>
        </p:blipFill>
        <p:spPr bwMode="auto">
          <a:xfrm>
            <a:off x="415635" y="4458468"/>
            <a:ext cx="7152409" cy="17799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BE84A4F1-46A7-4759-8C8C-E84B818DD936}" type="slidenum">
              <a:rPr lang="en-US"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342900" y="83979"/>
            <a:ext cx="8458200" cy="657225"/>
          </a:xfrm>
        </p:spPr>
        <p:txBody>
          <a:bodyPr/>
          <a:lstStyle/>
          <a:p>
            <a:r>
              <a:rPr lang="en-US" dirty="0" smtClean="0"/>
              <a:t>Video Encoder Processing Load</a:t>
            </a:r>
          </a:p>
        </p:txBody>
      </p:sp>
      <p:graphicFrame>
        <p:nvGraphicFramePr>
          <p:cNvPr id="46161" name="Group 81"/>
          <p:cNvGraphicFramePr>
            <a:graphicFrameLocks noGrp="1"/>
          </p:cNvGraphicFramePr>
          <p:nvPr/>
        </p:nvGraphicFramePr>
        <p:xfrm>
          <a:off x="431656" y="1052369"/>
          <a:ext cx="5576887" cy="1177798"/>
        </p:xfrm>
        <a:graphic>
          <a:graphicData uri="http://schemas.openxmlformats.org/drawingml/2006/table">
            <a:tbl>
              <a:tblPr/>
              <a:tblGrid>
                <a:gridCol w="1116012"/>
                <a:gridCol w="1049338"/>
                <a:gridCol w="1101725"/>
                <a:gridCol w="1128712"/>
                <a:gridCol w="1181100"/>
              </a:tblGrid>
              <a:tr h="336550">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Coder</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Width</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Height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Frames/Second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MCycles/Second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D1(NTSC)</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720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480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30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660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D1 (PAL)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720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576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660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720P30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1280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720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30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1850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1080i</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1920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1080 (1088)</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60 fields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3450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6163" name="Group 83"/>
          <p:cNvGraphicFramePr>
            <a:graphicFrameLocks noGrp="1"/>
          </p:cNvGraphicFramePr>
          <p:nvPr/>
        </p:nvGraphicFramePr>
        <p:xfrm>
          <a:off x="537729" y="2660072"/>
          <a:ext cx="5256213" cy="1228598"/>
        </p:xfrm>
        <a:graphic>
          <a:graphicData uri="http://schemas.openxmlformats.org/drawingml/2006/table">
            <a:tbl>
              <a:tblPr/>
              <a:tblGrid>
                <a:gridCol w="1508125"/>
                <a:gridCol w="1087438"/>
                <a:gridCol w="1330325"/>
                <a:gridCol w="1330325"/>
              </a:tblGrid>
              <a:tr h="379926">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Module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Percentage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Approximate MIPS (1080i)/Second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Number of Cores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19367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Pre-Processing</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~50%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1750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73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Main Processing</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875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Post-Processing</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875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6152" name="Rectangle 3"/>
          <p:cNvSpPr>
            <a:spLocks noChangeArrowheads="1"/>
          </p:cNvSpPr>
          <p:nvPr/>
        </p:nvSpPr>
        <p:spPr bwMode="auto">
          <a:xfrm>
            <a:off x="0" y="99916"/>
            <a:ext cx="9144000" cy="369332"/>
          </a:xfrm>
          <a:prstGeom prst="rect">
            <a:avLst/>
          </a:prstGeom>
          <a:noFill/>
          <a:ln w="9525">
            <a:noFill/>
            <a:miter lim="800000"/>
            <a:headEnd/>
            <a:tailEnd/>
          </a:ln>
        </p:spPr>
        <p:txBody>
          <a:bodyPr wrap="square" anchor="ctr">
            <a:spAutoFit/>
          </a:bodyPr>
          <a:lstStyle/>
          <a:p>
            <a:pPr eaLnBrk="0" hangingPunct="0"/>
            <a:endParaRPr lang="en-US" dirty="0"/>
          </a:p>
        </p:txBody>
      </p:sp>
      <p:pic>
        <p:nvPicPr>
          <p:cNvPr id="8" name="Picture 2"/>
          <p:cNvPicPr>
            <a:picLocks noChangeAspect="1" noChangeArrowheads="1"/>
          </p:cNvPicPr>
          <p:nvPr/>
        </p:nvPicPr>
        <p:blipFill>
          <a:blip r:embed="rId3" cstate="print"/>
          <a:srcRect/>
          <a:stretch>
            <a:fillRect/>
          </a:stretch>
        </p:blipFill>
        <p:spPr bwMode="auto">
          <a:xfrm>
            <a:off x="415635" y="4458468"/>
            <a:ext cx="7152409" cy="177997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BE84A4F1-46A7-4759-8C8C-E84B818DD936}"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139959" y="0"/>
            <a:ext cx="8826759" cy="657225"/>
          </a:xfrm>
        </p:spPr>
        <p:txBody>
          <a:bodyPr/>
          <a:lstStyle/>
          <a:p>
            <a:r>
              <a:rPr lang="en-US" sz="3000" dirty="0" smtClean="0"/>
              <a:t>How Many Channels Can One C6678 Process?</a:t>
            </a:r>
          </a:p>
        </p:txBody>
      </p:sp>
      <p:sp>
        <p:nvSpPr>
          <p:cNvPr id="49154" name="Rectangle 2339"/>
          <p:cNvSpPr>
            <a:spLocks noGrp="1" noChangeArrowheads="1"/>
          </p:cNvSpPr>
          <p:nvPr>
            <p:ph type="body" idx="1"/>
          </p:nvPr>
        </p:nvSpPr>
        <p:spPr>
          <a:xfrm>
            <a:off x="333375" y="887413"/>
            <a:ext cx="8467725" cy="5233987"/>
          </a:xfrm>
        </p:spPr>
        <p:txBody>
          <a:bodyPr/>
          <a:lstStyle/>
          <a:p>
            <a:r>
              <a:rPr lang="en-US" dirty="0" smtClean="0"/>
              <a:t>Looks like two channels;</a:t>
            </a:r>
            <a:br>
              <a:rPr lang="en-US" dirty="0" smtClean="0"/>
            </a:br>
            <a:r>
              <a:rPr lang="en-US" dirty="0" smtClean="0"/>
              <a:t>Each one uses four cores.</a:t>
            </a:r>
          </a:p>
          <a:p>
            <a:pPr lvl="1"/>
            <a:r>
              <a:rPr lang="en-US" dirty="0" smtClean="0"/>
              <a:t>Two cores for pre-processing</a:t>
            </a:r>
          </a:p>
          <a:p>
            <a:pPr lvl="1"/>
            <a:r>
              <a:rPr lang="en-US" dirty="0" smtClean="0"/>
              <a:t>One core for main processing</a:t>
            </a:r>
          </a:p>
          <a:p>
            <a:pPr lvl="1"/>
            <a:r>
              <a:rPr lang="en-US" dirty="0" smtClean="0"/>
              <a:t>One core for post-processing</a:t>
            </a:r>
          </a:p>
          <a:p>
            <a:r>
              <a:rPr lang="en-US" dirty="0" smtClean="0"/>
              <a:t>What other resources are needed?</a:t>
            </a:r>
          </a:p>
          <a:p>
            <a:pPr lvl="1"/>
            <a:r>
              <a:rPr lang="en-US" dirty="0" smtClean="0"/>
              <a:t>Streaming data in and out of the system</a:t>
            </a:r>
          </a:p>
          <a:p>
            <a:pPr lvl="1"/>
            <a:r>
              <a:rPr lang="en-US" dirty="0" smtClean="0"/>
              <a:t>Store and load data to and from DDR</a:t>
            </a:r>
          </a:p>
          <a:p>
            <a:pPr lvl="1"/>
            <a:r>
              <a:rPr lang="en-US" dirty="0" smtClean="0"/>
              <a:t>Internal bus bandwidth</a:t>
            </a:r>
          </a:p>
          <a:p>
            <a:pPr lvl="1"/>
            <a:r>
              <a:rPr lang="en-US" dirty="0" smtClean="0"/>
              <a:t>DMA availability</a:t>
            </a:r>
          </a:p>
          <a:p>
            <a:pPr lvl="1"/>
            <a:r>
              <a:rPr lang="en-US" dirty="0" smtClean="0"/>
              <a:t>Synchronization between cores, especially when trying to minimize delay</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sz="3200" dirty="0" smtClean="0"/>
              <a:t>What are the System Input Requirements?</a:t>
            </a:r>
          </a:p>
        </p:txBody>
      </p:sp>
      <p:sp>
        <p:nvSpPr>
          <p:cNvPr id="50178" name="Rectangle 2339"/>
          <p:cNvSpPr>
            <a:spLocks noGrp="1" noChangeArrowheads="1"/>
          </p:cNvSpPr>
          <p:nvPr>
            <p:ph type="body" idx="1"/>
          </p:nvPr>
        </p:nvSpPr>
        <p:spPr>
          <a:xfrm>
            <a:off x="333375" y="887413"/>
            <a:ext cx="8467725" cy="5233987"/>
          </a:xfrm>
        </p:spPr>
        <p:txBody>
          <a:bodyPr/>
          <a:lstStyle/>
          <a:p>
            <a:r>
              <a:rPr lang="en-US" dirty="0" smtClean="0"/>
              <a:t>Stream data in and out of the system:</a:t>
            </a:r>
          </a:p>
          <a:p>
            <a:pPr lvl="1"/>
            <a:r>
              <a:rPr lang="en-US" sz="2000" dirty="0" smtClean="0"/>
              <a:t>Raw data: 1920 * 1080 * 1.5  = 3,110,400 bytes per frame</a:t>
            </a:r>
            <a:br>
              <a:rPr lang="en-US" sz="2000" dirty="0" smtClean="0"/>
            </a:br>
            <a:r>
              <a:rPr lang="en-US" sz="2000" dirty="0" smtClean="0"/>
              <a:t>= 24.883200 bits per frame (~25M bits per frame)</a:t>
            </a:r>
          </a:p>
          <a:p>
            <a:pPr lvl="1"/>
            <a:r>
              <a:rPr lang="en-US" sz="2000" dirty="0" smtClean="0"/>
              <a:t>At 30 frames per second, the input is 750 Mbps</a:t>
            </a:r>
          </a:p>
          <a:p>
            <a:pPr lvl="1"/>
            <a:r>
              <a:rPr lang="en-US" sz="2000" dirty="0" smtClean="0"/>
              <a:t>NOTE: The order of raw data for a frame is Y component first, followed by U and V.</a:t>
            </a:r>
          </a:p>
          <a:p>
            <a:r>
              <a:rPr lang="en-US" dirty="0" smtClean="0"/>
              <a:t>750 Mbps input requires one of the following:</a:t>
            </a:r>
          </a:p>
          <a:p>
            <a:pPr lvl="1"/>
            <a:r>
              <a:rPr lang="en-US" sz="2000" dirty="0" smtClean="0"/>
              <a:t>One SRIO lane (5 Gbps raw; Approximately 3.5 Gbps of payload), </a:t>
            </a:r>
          </a:p>
          <a:p>
            <a:pPr lvl="1"/>
            <a:r>
              <a:rPr lang="en-US" sz="2000" dirty="0" smtClean="0"/>
              <a:t>One PCIe lane (5 Gbps raw)</a:t>
            </a:r>
          </a:p>
          <a:p>
            <a:pPr lvl="1"/>
            <a:r>
              <a:rPr lang="en-US" sz="2000" dirty="0" smtClean="0"/>
              <a:t>NOTE: KeyStone devices provide four SRIO lanes and two PCIe lanes</a:t>
            </a:r>
          </a:p>
          <a:p>
            <a:r>
              <a:rPr lang="en-US" dirty="0" smtClean="0"/>
              <a:t>Compressed data (e.g., 10 to 20 Mbps) can use SGMII (10M/100M/1G) or SRIO or PCIe.</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en-US" dirty="0" smtClean="0"/>
              <a:t>How Many Accesses to the DDR?</a:t>
            </a:r>
          </a:p>
        </p:txBody>
      </p:sp>
      <p:sp>
        <p:nvSpPr>
          <p:cNvPr id="51202" name="Rectangle 2339"/>
          <p:cNvSpPr>
            <a:spLocks noGrp="1" noChangeArrowheads="1"/>
          </p:cNvSpPr>
          <p:nvPr>
            <p:ph type="body" idx="1"/>
          </p:nvPr>
        </p:nvSpPr>
        <p:spPr>
          <a:xfrm>
            <a:off x="333375" y="887413"/>
            <a:ext cx="8467725" cy="5492750"/>
          </a:xfrm>
        </p:spPr>
        <p:txBody>
          <a:bodyPr/>
          <a:lstStyle/>
          <a:p>
            <a:pPr>
              <a:lnSpc>
                <a:spcPct val="80000"/>
              </a:lnSpc>
            </a:pPr>
            <a:r>
              <a:rPr lang="en-US" sz="2400" dirty="0" smtClean="0"/>
              <a:t>For purposes of this example, only consider frame-size accesses.</a:t>
            </a:r>
          </a:p>
          <a:p>
            <a:pPr>
              <a:lnSpc>
                <a:spcPct val="80000"/>
              </a:lnSpc>
            </a:pPr>
            <a:r>
              <a:rPr lang="en-US" sz="2400" dirty="0" smtClean="0"/>
              <a:t>All other accesses are negligible.</a:t>
            </a:r>
            <a:endParaRPr lang="en-US" dirty="0" smtClean="0"/>
          </a:p>
          <a:p>
            <a:pPr>
              <a:lnSpc>
                <a:spcPct val="80000"/>
              </a:lnSpc>
            </a:pPr>
            <a:r>
              <a:rPr lang="en-US" sz="2400" dirty="0" smtClean="0"/>
              <a:t>Requirements for processing a single frame: </a:t>
            </a:r>
            <a:r>
              <a:rPr lang="en-US" sz="2400" b="1" dirty="0" smtClean="0"/>
              <a:t>Total DDR access for a single frame is less than 32 MB.</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r>
              <a:rPr lang="en-US" sz="3200" dirty="0" smtClean="0"/>
              <a:t>How Does This Access Avoid Contention?</a:t>
            </a:r>
          </a:p>
        </p:txBody>
      </p:sp>
      <p:sp>
        <p:nvSpPr>
          <p:cNvPr id="52226" name="Rectangle 2339"/>
          <p:cNvSpPr>
            <a:spLocks noGrp="1" noChangeArrowheads="1"/>
          </p:cNvSpPr>
          <p:nvPr>
            <p:ph type="body" idx="1"/>
          </p:nvPr>
        </p:nvSpPr>
        <p:spPr>
          <a:xfrm>
            <a:off x="333375" y="887413"/>
            <a:ext cx="8467725" cy="5492750"/>
          </a:xfrm>
        </p:spPr>
        <p:txBody>
          <a:bodyPr/>
          <a:lstStyle/>
          <a:p>
            <a:r>
              <a:rPr lang="en-US" sz="2400" b="1" dirty="0" smtClean="0"/>
              <a:t>Total DDR access for a single frame is less than 32 MB.</a:t>
            </a:r>
            <a:endParaRPr lang="en-US" sz="2400" dirty="0" smtClean="0"/>
          </a:p>
          <a:p>
            <a:r>
              <a:rPr lang="en-US" sz="2400" dirty="0" smtClean="0"/>
              <a:t>The total DDR access for 30 frames per second (60 fields) is less than 32 * 30 = 960 MBps. </a:t>
            </a:r>
          </a:p>
          <a:p>
            <a:r>
              <a:rPr lang="en-US" sz="2400" dirty="0" smtClean="0"/>
              <a:t>The DDR3 raw bandwidth is more than 10 GBps (1333 MHz clock and 64 bits). 10% utilization reduces contention possibilities.</a:t>
            </a:r>
          </a:p>
          <a:p>
            <a:r>
              <a:rPr lang="en-US" sz="2400" dirty="0" smtClean="0"/>
              <a:t>DDR3 DMA uses TeraNet with clock/3 and 128 bits.</a:t>
            </a:r>
            <a:br>
              <a:rPr lang="en-US" sz="2400" dirty="0" smtClean="0"/>
            </a:br>
            <a:r>
              <a:rPr lang="en-US" sz="2400" dirty="0" smtClean="0"/>
              <a:t>TeraNet bandwidth is 400 MHz * 16B = 6.4 GBps.  </a:t>
            </a:r>
          </a:p>
          <a:p>
            <a:pPr lvl="1"/>
            <a:endParaRPr lang="en-US"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195943" y="18662"/>
            <a:ext cx="8742784" cy="657225"/>
          </a:xfrm>
        </p:spPr>
        <p:txBody>
          <a:bodyPr/>
          <a:lstStyle/>
          <a:p>
            <a:r>
              <a:rPr lang="en-US" dirty="0" smtClean="0"/>
              <a:t>KeyStone SoC Architecture Resources </a:t>
            </a:r>
          </a:p>
        </p:txBody>
      </p:sp>
      <p:sp>
        <p:nvSpPr>
          <p:cNvPr id="53250" name="Rectangle 2339"/>
          <p:cNvSpPr>
            <a:spLocks noGrp="1" noChangeArrowheads="1"/>
          </p:cNvSpPr>
          <p:nvPr>
            <p:ph type="body" idx="1"/>
          </p:nvPr>
        </p:nvSpPr>
        <p:spPr>
          <a:xfrm>
            <a:off x="333375" y="887413"/>
            <a:ext cx="8467725" cy="5492750"/>
          </a:xfrm>
        </p:spPr>
        <p:txBody>
          <a:bodyPr/>
          <a:lstStyle/>
          <a:p>
            <a:pPr>
              <a:lnSpc>
                <a:spcPct val="90000"/>
              </a:lnSpc>
            </a:pPr>
            <a:r>
              <a:rPr lang="en-US" dirty="0" smtClean="0"/>
              <a:t>10 EDMA transfer controllers with 144 EDMA channels and 1152 PaRAM (parameter blocks):</a:t>
            </a:r>
          </a:p>
          <a:p>
            <a:pPr lvl="1">
              <a:lnSpc>
                <a:spcPct val="90000"/>
              </a:lnSpc>
            </a:pPr>
            <a:r>
              <a:rPr lang="en-US" dirty="0" smtClean="0"/>
              <a:t>The EDMA scheme must be designed by the user.</a:t>
            </a:r>
          </a:p>
          <a:p>
            <a:pPr lvl="1">
              <a:lnSpc>
                <a:spcPct val="90000"/>
              </a:lnSpc>
            </a:pPr>
            <a:r>
              <a:rPr lang="en-US" dirty="0" smtClean="0"/>
              <a:t>The LLD provides easy EDMA usage.</a:t>
            </a:r>
          </a:p>
          <a:p>
            <a:pPr>
              <a:lnSpc>
                <a:spcPct val="90000"/>
              </a:lnSpc>
            </a:pPr>
            <a:r>
              <a:rPr lang="en-US" dirty="0" smtClean="0"/>
              <a:t>In addition, Multicore Navigator has its own PKTDMA for each master.</a:t>
            </a:r>
          </a:p>
          <a:p>
            <a:pPr>
              <a:lnSpc>
                <a:spcPct val="90000"/>
              </a:lnSpc>
            </a:pPr>
            <a:r>
              <a:rPr lang="en-US" dirty="0" smtClean="0"/>
              <a:t>Data in and out of the system (SRIO or SGMII) is done using the Multicore Navigator or another master DMA (e.g., PCIe).</a:t>
            </a:r>
          </a:p>
          <a:p>
            <a:pPr>
              <a:lnSpc>
                <a:spcPct val="90000"/>
              </a:lnSpc>
            </a:pPr>
            <a:r>
              <a:rPr lang="en-US" dirty="0" smtClean="0"/>
              <a:t>All synchronization and data movement is done using IPC.</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dirty="0" smtClean="0"/>
              <a:t>Conclusion</a:t>
            </a:r>
          </a:p>
        </p:txBody>
      </p:sp>
      <p:sp>
        <p:nvSpPr>
          <p:cNvPr id="54274" name="Rectangle 2339"/>
          <p:cNvSpPr>
            <a:spLocks noGrp="1" noChangeArrowheads="1"/>
          </p:cNvSpPr>
          <p:nvPr>
            <p:ph type="body" idx="1"/>
          </p:nvPr>
        </p:nvSpPr>
        <p:spPr>
          <a:xfrm>
            <a:off x="333375" y="887413"/>
            <a:ext cx="8467725" cy="5492750"/>
          </a:xfrm>
        </p:spPr>
        <p:txBody>
          <a:bodyPr/>
          <a:lstStyle/>
          <a:p>
            <a:pPr marL="0">
              <a:buNone/>
            </a:pPr>
            <a:r>
              <a:rPr lang="en-US" dirty="0" smtClean="0"/>
              <a:t>Two H264 high-quality 1080i encoders can be processed on a single </a:t>
            </a:r>
            <a:r>
              <a:rPr lang="en-US" b="1" dirty="0" smtClean="0"/>
              <a:t>TMS320C6678.</a:t>
            </a:r>
            <a:endParaRPr lang="en-US"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r>
              <a:rPr lang="en-US" dirty="0" smtClean="0"/>
              <a:t>System Architecture</a:t>
            </a:r>
          </a:p>
        </p:txBody>
      </p:sp>
      <p:graphicFrame>
        <p:nvGraphicFramePr>
          <p:cNvPr id="4" name="Object 3"/>
          <p:cNvGraphicFramePr>
            <a:graphicFrameLocks noChangeAspect="1"/>
          </p:cNvGraphicFramePr>
          <p:nvPr/>
        </p:nvGraphicFramePr>
        <p:xfrm>
          <a:off x="546264" y="1330778"/>
          <a:ext cx="7671460" cy="3782456"/>
        </p:xfrm>
        <a:graphic>
          <a:graphicData uri="http://schemas.openxmlformats.org/presentationml/2006/ole">
            <p:oleObj spid="_x0000_s2050" name="Visio" r:id="rId4" imgW="9655632" imgH="4762230" progId="Visio.Drawing.11">
              <p:embed/>
            </p:oleObj>
          </a:graphicData>
        </a:graphic>
      </p:graphicFrame>
      <p:sp>
        <p:nvSpPr>
          <p:cNvPr id="5" name="Slide Number Placeholder 4"/>
          <p:cNvSpPr>
            <a:spLocks noGrp="1"/>
          </p:cNvSpPr>
          <p:nvPr>
            <p:ph type="sldNum" sz="quarter" idx="12"/>
          </p:nvPr>
        </p:nvSpPr>
        <p:spPr/>
        <p:txBody>
          <a:bodyPr/>
          <a:lstStyle/>
          <a:p>
            <a:pPr>
              <a:defRPr/>
            </a:pPr>
            <a:fld id="{BE84A4F1-46A7-4759-8C8C-E84B818DD936}" type="slidenum">
              <a:rPr lang="en-US" smtClean="0"/>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Programming Overview</a:t>
            </a:r>
          </a:p>
        </p:txBody>
      </p:sp>
      <p:sp>
        <p:nvSpPr>
          <p:cNvPr id="3" name="Subtitle 2"/>
          <p:cNvSpPr>
            <a:spLocks noGrp="1"/>
          </p:cNvSpPr>
          <p:nvPr>
            <p:ph type="subTitle" idx="1"/>
          </p:nvPr>
        </p:nvSpPr>
        <p:spPr/>
        <p:txBody>
          <a:bodyPr/>
          <a:lstStyle/>
          <a:p>
            <a:r>
              <a:rPr lang="en-US" dirty="0" smtClean="0"/>
              <a:t>Multicore Design Considerations</a:t>
            </a:r>
            <a:endParaRPr lang="en-US" dirty="0"/>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Partitioning Examples</a:t>
            </a:r>
          </a:p>
        </p:txBody>
      </p:sp>
      <p:sp>
        <p:nvSpPr>
          <p:cNvPr id="3" name="Subtitle 2"/>
          <p:cNvSpPr>
            <a:spLocks noGrp="1"/>
          </p:cNvSpPr>
          <p:nvPr>
            <p:ph type="subTitle" idx="1"/>
          </p:nvPr>
        </p:nvSpPr>
        <p:spPr/>
        <p:txBody>
          <a:bodyPr/>
          <a:lstStyle/>
          <a:p>
            <a:r>
              <a:rPr lang="en-US" dirty="0" smtClean="0"/>
              <a:t>Example 2: Very Large FFT (VLFFT) – 1M Floating Point</a:t>
            </a:r>
          </a:p>
          <a:p>
            <a:r>
              <a:rPr lang="en-US" dirty="0" smtClean="0"/>
              <a:t>Master/Slave Model</a:t>
            </a:r>
          </a:p>
          <a:p>
            <a:r>
              <a:rPr lang="en-US" dirty="0" smtClean="0"/>
              <a:t>Data-driven Partition </a:t>
            </a:r>
            <a:endParaRPr lang="en-US" dirty="0"/>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Outline</a:t>
            </a:r>
          </a:p>
        </p:txBody>
      </p:sp>
      <p:sp>
        <p:nvSpPr>
          <p:cNvPr id="10243" name="Rectangle 3"/>
          <p:cNvSpPr>
            <a:spLocks noGrp="1" noChangeArrowheads="1"/>
          </p:cNvSpPr>
          <p:nvPr>
            <p:ph idx="1"/>
          </p:nvPr>
        </p:nvSpPr>
        <p:spPr>
          <a:xfrm>
            <a:off x="333375" y="1185863"/>
            <a:ext cx="8573861" cy="5131810"/>
          </a:xfrm>
        </p:spPr>
        <p:txBody>
          <a:bodyPr/>
          <a:lstStyle/>
          <a:p>
            <a:pPr eaLnBrk="1" hangingPunct="1"/>
            <a:r>
              <a:rPr lang="en-US" dirty="0" smtClean="0"/>
              <a:t>Basic Algorithm for Parallelizing DFT</a:t>
            </a:r>
          </a:p>
          <a:p>
            <a:pPr eaLnBrk="1" hangingPunct="1"/>
            <a:r>
              <a:rPr lang="en-US" dirty="0" smtClean="0"/>
              <a:t>Multicore Implementation of DFT</a:t>
            </a:r>
          </a:p>
          <a:p>
            <a:pPr eaLnBrk="1" hangingPunct="1"/>
            <a:r>
              <a:rPr lang="en-US" dirty="0" smtClean="0"/>
              <a:t>Review Benchmark Performance</a:t>
            </a:r>
          </a:p>
          <a:p>
            <a:pPr eaLnBrk="1" hangingPunct="1"/>
            <a:endParaRPr lang="en-US" dirty="0" smtClean="0"/>
          </a:p>
          <a:p>
            <a:pPr algn="ctr" eaLnBrk="1" hangingPunct="1">
              <a:buNone/>
            </a:pPr>
            <a:r>
              <a:rPr lang="en-US" dirty="0" smtClean="0"/>
              <a:t>Algorithm is based on a published paper:</a:t>
            </a:r>
          </a:p>
          <a:p>
            <a:pPr eaLnBrk="1" hangingPunct="1"/>
            <a:r>
              <a:rPr lang="en-US" dirty="0" smtClean="0">
                <a:solidFill>
                  <a:schemeClr val="bg1"/>
                </a:solidFill>
                <a:cs typeface="Calibri" pitchFamily="34" charset="0"/>
              </a:rPr>
              <a:t>Very Large Fast DFT (VL FFT)</a:t>
            </a:r>
          </a:p>
          <a:p>
            <a:pPr eaLnBrk="1" hangingPunct="1"/>
            <a:r>
              <a:rPr lang="en-US" sz="2000" dirty="0" smtClean="0">
                <a:cs typeface="Calibri" pitchFamily="34" charset="0"/>
              </a:rPr>
              <a:t>Implement </a:t>
            </a:r>
            <a:r>
              <a:rPr lang="en-US" sz="2000" dirty="0" smtClean="0"/>
              <a:t>High-Performance Parallel FFT Algorithms for the HITACHI SR8000</a:t>
            </a:r>
          </a:p>
          <a:p>
            <a:pPr eaLnBrk="1" hangingPunct="1"/>
            <a:r>
              <a:rPr lang="en-US" sz="2000" dirty="0" smtClean="0"/>
              <a:t>Daisuke Takahashi, Information Technology Center, University of Tokyo</a:t>
            </a:r>
          </a:p>
          <a:p>
            <a:pPr eaLnBrk="1" hangingPunct="1"/>
            <a:r>
              <a:rPr lang="en-US" sz="2000" dirty="0" smtClean="0"/>
              <a:t>Published in: High Performance Computing in the Asia-Pacific Region, 2000. Proceedings. The Fourth International Conference/Exhibition on  (Volume:1 )</a:t>
            </a:r>
          </a:p>
          <a:p>
            <a:pPr eaLnBrk="1" hangingPunct="1">
              <a:buNone/>
            </a:pPr>
            <a:r>
              <a:rPr lang="en-US" sz="2000" dirty="0" smtClean="0"/>
              <a:t>	</a:t>
            </a:r>
          </a:p>
          <a:p>
            <a:pPr eaLnBrk="1" hangingPunct="1"/>
            <a:endParaRPr lang="en-US" dirty="0" smtClean="0"/>
          </a:p>
          <a:p>
            <a:pPr eaLnBrk="1" hangingPunct="1"/>
            <a:endParaRPr lang="en-US"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dirty="0" smtClean="0"/>
              <a:t>Algorithm for Very Large DFT </a:t>
            </a:r>
          </a:p>
        </p:txBody>
      </p:sp>
      <p:sp>
        <p:nvSpPr>
          <p:cNvPr id="1028" name="Rectangle 3"/>
          <p:cNvSpPr>
            <a:spLocks noGrp="1" noChangeArrowheads="1"/>
          </p:cNvSpPr>
          <p:nvPr>
            <p:ph idx="1"/>
          </p:nvPr>
        </p:nvSpPr>
        <p:spPr>
          <a:xfrm>
            <a:off x="457200" y="1600200"/>
            <a:ext cx="8229600" cy="990600"/>
          </a:xfrm>
        </p:spPr>
        <p:txBody>
          <a:bodyPr/>
          <a:lstStyle/>
          <a:p>
            <a:pPr marL="0" indent="0" eaLnBrk="1" hangingPunct="1">
              <a:lnSpc>
                <a:spcPct val="90000"/>
              </a:lnSpc>
              <a:buNone/>
            </a:pPr>
            <a:r>
              <a:rPr lang="en-US" dirty="0" smtClean="0"/>
              <a:t>A generic Discrete Fourier Transform (DFT) is shown below.</a:t>
            </a: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graphicFrame>
        <p:nvGraphicFramePr>
          <p:cNvPr id="1026" name="Object 4"/>
          <p:cNvGraphicFramePr>
            <a:graphicFrameLocks noChangeAspect="1"/>
          </p:cNvGraphicFramePr>
          <p:nvPr/>
        </p:nvGraphicFramePr>
        <p:xfrm>
          <a:off x="1447800" y="3048000"/>
          <a:ext cx="6477000" cy="1219200"/>
        </p:xfrm>
        <a:graphic>
          <a:graphicData uri="http://schemas.openxmlformats.org/presentationml/2006/ole">
            <p:oleObj spid="_x0000_s73730" name="Equation" r:id="rId4" imgW="2413000" imgH="457200" progId="Equation.3">
              <p:embed/>
            </p:oleObj>
          </a:graphicData>
        </a:graphic>
      </p:graphicFrame>
      <p:sp>
        <p:nvSpPr>
          <p:cNvPr id="1030" name="Rectangle 6"/>
          <p:cNvSpPr>
            <a:spLocks noChangeArrowheads="1"/>
          </p:cNvSpPr>
          <p:nvPr/>
        </p:nvSpPr>
        <p:spPr bwMode="auto">
          <a:xfrm>
            <a:off x="533400" y="4724400"/>
            <a:ext cx="8229600" cy="990600"/>
          </a:xfrm>
          <a:prstGeom prst="rect">
            <a:avLst/>
          </a:prstGeom>
          <a:noFill/>
          <a:ln w="9525">
            <a:noFill/>
            <a:miter lim="800000"/>
            <a:headEnd/>
            <a:tailEnd/>
          </a:ln>
        </p:spPr>
        <p:txBody>
          <a:bodyPr/>
          <a:lstStyle/>
          <a:p>
            <a:pPr marL="342900" indent="-342900" eaLnBrk="1" hangingPunct="1">
              <a:lnSpc>
                <a:spcPct val="90000"/>
              </a:lnSpc>
              <a:spcBef>
                <a:spcPct val="20000"/>
              </a:spcBef>
            </a:pPr>
            <a:r>
              <a:rPr lang="en-US" altLang="ja-JP" sz="2800" b="0" dirty="0" smtClean="0">
                <a:latin typeface="Calibri" pitchFamily="34" charset="0"/>
                <a:cs typeface="Calibri" pitchFamily="34" charset="0"/>
              </a:rPr>
              <a:t>Where </a:t>
            </a:r>
            <a:r>
              <a:rPr lang="en-US" altLang="ja-JP" sz="2800" b="0" i="1" dirty="0">
                <a:latin typeface="Calibri" pitchFamily="34" charset="0"/>
                <a:cs typeface="Calibri" pitchFamily="34" charset="0"/>
              </a:rPr>
              <a:t>N</a:t>
            </a:r>
            <a:r>
              <a:rPr lang="en-US" altLang="ja-JP" sz="2800" b="0" dirty="0">
                <a:latin typeface="Calibri" pitchFamily="34" charset="0"/>
                <a:cs typeface="Calibri" pitchFamily="34" charset="0"/>
              </a:rPr>
              <a:t> is the total size of </a:t>
            </a:r>
            <a:r>
              <a:rPr lang="en-US" altLang="ja-JP" sz="2800" b="0" dirty="0" smtClean="0">
                <a:latin typeface="Calibri" pitchFamily="34" charset="0"/>
                <a:cs typeface="Calibri" pitchFamily="34" charset="0"/>
              </a:rPr>
              <a:t>DFT.</a:t>
            </a:r>
            <a:endParaRPr lang="en-US" sz="2800" b="0" dirty="0">
              <a:latin typeface="Calibri" pitchFamily="34" charset="0"/>
              <a:cs typeface="Calibri" pitchFamily="34" charset="0"/>
            </a:endParaRPr>
          </a:p>
        </p:txBody>
      </p:sp>
      <p:sp>
        <p:nvSpPr>
          <p:cNvPr id="7" name="Slide Number Placeholder 6"/>
          <p:cNvSpPr>
            <a:spLocks noGrp="1"/>
          </p:cNvSpPr>
          <p:nvPr>
            <p:ph type="sldNum" sz="quarter" idx="12"/>
          </p:nvPr>
        </p:nvSpPr>
        <p:spPr/>
        <p:txBody>
          <a:bodyPr/>
          <a:lstStyle/>
          <a:p>
            <a:pPr>
              <a:defRPr/>
            </a:pPr>
            <a:fld id="{BE84A4F1-46A7-4759-8C8C-E84B818DD936}" type="slidenum">
              <a:rPr lang="en-US" smtClean="0"/>
              <a:pPr>
                <a:defRPr/>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42900" y="311727"/>
            <a:ext cx="8458200" cy="657225"/>
          </a:xfrm>
        </p:spPr>
        <p:txBody>
          <a:bodyPr/>
          <a:lstStyle/>
          <a:p>
            <a:pPr eaLnBrk="1" hangingPunct="1"/>
            <a:r>
              <a:rPr lang="en-US" dirty="0" smtClean="0"/>
              <a:t>Develop The Algorithm: Step 1</a:t>
            </a:r>
          </a:p>
        </p:txBody>
      </p:sp>
      <p:sp>
        <p:nvSpPr>
          <p:cNvPr id="1028" name="Rectangle 3"/>
          <p:cNvSpPr>
            <a:spLocks noGrp="1" noChangeArrowheads="1"/>
          </p:cNvSpPr>
          <p:nvPr>
            <p:ph idx="1"/>
          </p:nvPr>
        </p:nvSpPr>
        <p:spPr>
          <a:xfrm>
            <a:off x="457200" y="1600199"/>
            <a:ext cx="8229600" cy="2608119"/>
          </a:xfrm>
        </p:spPr>
        <p:txBody>
          <a:bodyPr/>
          <a:lstStyle/>
          <a:p>
            <a:pPr eaLnBrk="1" hangingPunct="1">
              <a:lnSpc>
                <a:spcPct val="90000"/>
              </a:lnSpc>
              <a:buNone/>
            </a:pPr>
            <a:r>
              <a:rPr lang="en-US" dirty="0" smtClean="0"/>
              <a:t>Make a matrix of N</a:t>
            </a:r>
            <a:r>
              <a:rPr lang="en-US" baseline="-25000" dirty="0" smtClean="0"/>
              <a:t>1(rows) </a:t>
            </a:r>
            <a:r>
              <a:rPr lang="en-US" dirty="0" smtClean="0"/>
              <a:t>* N</a:t>
            </a:r>
            <a:r>
              <a:rPr lang="en-US" baseline="-25000" dirty="0" smtClean="0"/>
              <a:t>2(columns) </a:t>
            </a:r>
            <a:r>
              <a:rPr lang="en-US" dirty="0" smtClean="0"/>
              <a:t> = N </a:t>
            </a:r>
          </a:p>
          <a:p>
            <a:pPr eaLnBrk="1" hangingPunct="1">
              <a:lnSpc>
                <a:spcPct val="90000"/>
              </a:lnSpc>
              <a:buNone/>
            </a:pPr>
            <a:r>
              <a:rPr lang="en-US" dirty="0" smtClean="0"/>
              <a:t>such that: </a:t>
            </a:r>
          </a:p>
          <a:p>
            <a:pPr eaLnBrk="1" hangingPunct="1">
              <a:lnSpc>
                <a:spcPct val="90000"/>
              </a:lnSpc>
              <a:buNone/>
            </a:pPr>
            <a:r>
              <a:rPr lang="en-US" sz="2400" dirty="0" smtClean="0"/>
              <a:t>k </a:t>
            </a:r>
            <a:r>
              <a:rPr lang="en-US" sz="2400" baseline="-25000" dirty="0" smtClean="0"/>
              <a:t> </a:t>
            </a:r>
            <a:r>
              <a:rPr lang="en-US" sz="2400" dirty="0" smtClean="0"/>
              <a:t>= k</a:t>
            </a:r>
            <a:r>
              <a:rPr lang="en-US" sz="2400" baseline="-25000" dirty="0" smtClean="0"/>
              <a:t>1</a:t>
            </a:r>
            <a:r>
              <a:rPr lang="en-US" sz="2400" dirty="0" smtClean="0"/>
              <a:t> </a:t>
            </a:r>
            <a:r>
              <a:rPr lang="en-US" sz="2000" baseline="-25000" dirty="0" smtClean="0"/>
              <a:t>*</a:t>
            </a:r>
            <a:r>
              <a:rPr lang="en-US" sz="2000" dirty="0" smtClean="0"/>
              <a:t> N</a:t>
            </a:r>
            <a:r>
              <a:rPr lang="en-US" sz="2000" baseline="-25000" dirty="0" smtClean="0"/>
              <a:t>1 + </a:t>
            </a:r>
            <a:r>
              <a:rPr lang="en-US" sz="2000" dirty="0" smtClean="0"/>
              <a:t>k</a:t>
            </a:r>
            <a:r>
              <a:rPr lang="en-US" sz="2000" baseline="-25000" dirty="0" smtClean="0"/>
              <a:t>2</a:t>
            </a:r>
          </a:p>
          <a:p>
            <a:pPr eaLnBrk="1" hangingPunct="1">
              <a:lnSpc>
                <a:spcPct val="90000"/>
              </a:lnSpc>
              <a:buNone/>
            </a:pPr>
            <a:endParaRPr lang="en-US" sz="2000" baseline="-25000" dirty="0" smtClean="0"/>
          </a:p>
          <a:p>
            <a:pPr eaLnBrk="1" hangingPunct="1">
              <a:lnSpc>
                <a:spcPct val="90000"/>
              </a:lnSpc>
              <a:buNone/>
            </a:pPr>
            <a:r>
              <a:rPr lang="en-US" sz="2000" dirty="0" smtClean="0"/>
              <a:t> k</a:t>
            </a:r>
            <a:r>
              <a:rPr lang="en-US" sz="2000" baseline="-25000" dirty="0" smtClean="0"/>
              <a:t>1</a:t>
            </a:r>
            <a:r>
              <a:rPr lang="en-US" sz="2000" dirty="0" smtClean="0"/>
              <a:t> = 0, 1,..N</a:t>
            </a:r>
            <a:r>
              <a:rPr lang="en-US" sz="2000" baseline="-25000" dirty="0" smtClean="0"/>
              <a:t>2</a:t>
            </a:r>
            <a:r>
              <a:rPr lang="en-US" sz="2000" dirty="0" smtClean="0"/>
              <a:t>-1            k</a:t>
            </a:r>
            <a:r>
              <a:rPr lang="en-US" sz="2000" baseline="-25000" dirty="0" smtClean="0"/>
              <a:t>2</a:t>
            </a:r>
            <a:r>
              <a:rPr lang="en-US" sz="2000" dirty="0" smtClean="0"/>
              <a:t> = 0, 1,..N</a:t>
            </a:r>
            <a:r>
              <a:rPr lang="en-US" sz="2000" baseline="-25000" dirty="0" smtClean="0"/>
              <a:t>1</a:t>
            </a:r>
            <a:r>
              <a:rPr lang="en-US" sz="2000" dirty="0" smtClean="0"/>
              <a:t>-1</a:t>
            </a:r>
            <a:endParaRPr lang="en-US" sz="2000" baseline="-25000" dirty="0" smtClean="0"/>
          </a:p>
          <a:p>
            <a:pPr eaLnBrk="1" hangingPunct="1">
              <a:lnSpc>
                <a:spcPct val="90000"/>
              </a:lnSpc>
              <a:buNone/>
            </a:pPr>
            <a:endParaRPr lang="en-US" sz="2000" baseline="-25000" dirty="0" smtClean="0"/>
          </a:p>
          <a:p>
            <a:pPr eaLnBrk="1" hangingPunct="1">
              <a:lnSpc>
                <a:spcPct val="90000"/>
              </a:lnSpc>
              <a:buNone/>
            </a:pPr>
            <a:r>
              <a:rPr lang="en-US" dirty="0" smtClean="0"/>
              <a:t>It is easy  (just substitution) to show that:</a:t>
            </a:r>
          </a:p>
          <a:p>
            <a:pPr eaLnBrk="1" hangingPunct="1">
              <a:lnSpc>
                <a:spcPct val="90000"/>
              </a:lnSpc>
              <a:buNone/>
            </a:pPr>
            <a:endParaRPr lang="en-US" sz="2000" dirty="0" smtClean="0"/>
          </a:p>
          <a:p>
            <a:pPr eaLnBrk="1" hangingPunct="1">
              <a:lnSpc>
                <a:spcPct val="90000"/>
              </a:lnSpc>
              <a:buNone/>
            </a:pPr>
            <a:r>
              <a:rPr lang="en-US" sz="1600" spc="-100" dirty="0" smtClean="0"/>
              <a:t>           </a:t>
            </a: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graphicFrame>
        <p:nvGraphicFramePr>
          <p:cNvPr id="109572" name="Object 4"/>
          <p:cNvGraphicFramePr>
            <a:graphicFrameLocks noChangeAspect="1"/>
          </p:cNvGraphicFramePr>
          <p:nvPr/>
        </p:nvGraphicFramePr>
        <p:xfrm>
          <a:off x="877888" y="4313238"/>
          <a:ext cx="6865937" cy="1465262"/>
        </p:xfrm>
        <a:graphic>
          <a:graphicData uri="http://schemas.openxmlformats.org/presentationml/2006/ole">
            <p:oleObj spid="_x0000_s109572" name="Equation" r:id="rId4" imgW="2234880" imgH="812520" progId="Equation.3">
              <p:embed/>
            </p:oleObj>
          </a:graphicData>
        </a:graphic>
      </p:graphicFrame>
      <p:sp>
        <p:nvSpPr>
          <p:cNvPr id="6" name="Slide Number Placeholder 5"/>
          <p:cNvSpPr>
            <a:spLocks noGrp="1"/>
          </p:cNvSpPr>
          <p:nvPr>
            <p:ph type="sldNum" sz="quarter" idx="12"/>
          </p:nvPr>
        </p:nvSpPr>
        <p:spPr/>
        <p:txBody>
          <a:bodyPr/>
          <a:lstStyle/>
          <a:p>
            <a:pPr>
              <a:defRPr/>
            </a:pPr>
            <a:fld id="{BE84A4F1-46A7-4759-8C8C-E84B818DD936}" type="slidenum">
              <a:rPr lang="en-US" smtClean="0"/>
              <a:pPr>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42900" y="311727"/>
            <a:ext cx="8458200" cy="657225"/>
          </a:xfrm>
        </p:spPr>
        <p:txBody>
          <a:bodyPr/>
          <a:lstStyle/>
          <a:p>
            <a:pPr eaLnBrk="1" hangingPunct="1"/>
            <a:r>
              <a:rPr lang="en-US" dirty="0" smtClean="0"/>
              <a:t>Develop The Algorithm: Step 2</a:t>
            </a:r>
          </a:p>
        </p:txBody>
      </p:sp>
      <p:sp>
        <p:nvSpPr>
          <p:cNvPr id="1028" name="Rectangle 3"/>
          <p:cNvSpPr>
            <a:spLocks noGrp="1" noChangeArrowheads="1"/>
          </p:cNvSpPr>
          <p:nvPr>
            <p:ph idx="1"/>
          </p:nvPr>
        </p:nvSpPr>
        <p:spPr>
          <a:xfrm>
            <a:off x="457200" y="1600199"/>
            <a:ext cx="8229600" cy="2114551"/>
          </a:xfrm>
        </p:spPr>
        <p:txBody>
          <a:bodyPr/>
          <a:lstStyle/>
          <a:p>
            <a:pPr eaLnBrk="1" hangingPunct="1">
              <a:lnSpc>
                <a:spcPct val="90000"/>
              </a:lnSpc>
              <a:buNone/>
            </a:pPr>
            <a:r>
              <a:rPr lang="en-US" dirty="0" smtClean="0"/>
              <a:t>In a similar way, we can write that: </a:t>
            </a:r>
          </a:p>
          <a:p>
            <a:pPr eaLnBrk="1" hangingPunct="1">
              <a:lnSpc>
                <a:spcPct val="90000"/>
              </a:lnSpc>
              <a:buNone/>
            </a:pPr>
            <a:r>
              <a:rPr lang="en-US" sz="2400" dirty="0" smtClean="0"/>
              <a:t>n </a:t>
            </a:r>
            <a:r>
              <a:rPr lang="en-US" sz="2400" baseline="-25000" dirty="0" smtClean="0"/>
              <a:t> </a:t>
            </a:r>
            <a:r>
              <a:rPr lang="en-US" sz="2400" dirty="0" smtClean="0"/>
              <a:t>= u</a:t>
            </a:r>
            <a:r>
              <a:rPr lang="en-US" sz="2400" baseline="-25000" dirty="0" smtClean="0"/>
              <a:t>1</a:t>
            </a:r>
            <a:r>
              <a:rPr lang="en-US" sz="2400" dirty="0" smtClean="0"/>
              <a:t> </a:t>
            </a:r>
            <a:r>
              <a:rPr lang="en-US" sz="2000" baseline="-25000" dirty="0" smtClean="0"/>
              <a:t>*</a:t>
            </a:r>
            <a:r>
              <a:rPr lang="en-US" sz="2000" dirty="0" smtClean="0"/>
              <a:t> N</a:t>
            </a:r>
            <a:r>
              <a:rPr lang="en-US" sz="2000" baseline="-25000" dirty="0" smtClean="0"/>
              <a:t>1 + </a:t>
            </a:r>
            <a:r>
              <a:rPr lang="en-US" sz="2000" dirty="0" smtClean="0"/>
              <a:t>u</a:t>
            </a:r>
            <a:r>
              <a:rPr lang="en-US" sz="2000" baseline="-25000" dirty="0" smtClean="0"/>
              <a:t>2</a:t>
            </a:r>
          </a:p>
          <a:p>
            <a:pPr eaLnBrk="1" hangingPunct="1">
              <a:lnSpc>
                <a:spcPct val="90000"/>
              </a:lnSpc>
              <a:buNone/>
            </a:pPr>
            <a:endParaRPr lang="en-US" sz="2000" baseline="-25000" dirty="0" smtClean="0"/>
          </a:p>
          <a:p>
            <a:pPr eaLnBrk="1" hangingPunct="1">
              <a:lnSpc>
                <a:spcPct val="90000"/>
              </a:lnSpc>
              <a:buNone/>
            </a:pPr>
            <a:r>
              <a:rPr lang="en-US" sz="2000" dirty="0" smtClean="0"/>
              <a:t> u</a:t>
            </a:r>
            <a:r>
              <a:rPr lang="en-US" sz="2000" baseline="-25000" dirty="0" smtClean="0"/>
              <a:t>1</a:t>
            </a:r>
            <a:r>
              <a:rPr lang="en-US" sz="2000" dirty="0" smtClean="0"/>
              <a:t> = 0, 1,..N</a:t>
            </a:r>
            <a:r>
              <a:rPr lang="en-US" sz="2000" baseline="-25000" dirty="0" smtClean="0"/>
              <a:t>2</a:t>
            </a:r>
            <a:r>
              <a:rPr lang="en-US" sz="2000" dirty="0" smtClean="0"/>
              <a:t>-1      u</a:t>
            </a:r>
            <a:r>
              <a:rPr lang="en-US" sz="2000" baseline="-25000" dirty="0" smtClean="0"/>
              <a:t>2</a:t>
            </a:r>
            <a:r>
              <a:rPr lang="en-US" sz="2000" dirty="0" smtClean="0"/>
              <a:t> = 0, 1,..N</a:t>
            </a:r>
            <a:r>
              <a:rPr lang="en-US" sz="2000" baseline="-25000" dirty="0" smtClean="0"/>
              <a:t>1</a:t>
            </a:r>
            <a:r>
              <a:rPr lang="en-US" sz="2000" dirty="0" smtClean="0"/>
              <a:t>-1</a:t>
            </a:r>
            <a:br>
              <a:rPr lang="en-US" sz="2000" dirty="0" smtClean="0"/>
            </a:br>
            <a:endParaRPr lang="en-US" sz="2000" dirty="0" smtClean="0"/>
          </a:p>
          <a:p>
            <a:pPr eaLnBrk="1" hangingPunct="1">
              <a:lnSpc>
                <a:spcPct val="90000"/>
              </a:lnSpc>
              <a:buNone/>
            </a:pPr>
            <a:r>
              <a:rPr lang="en-US" dirty="0" smtClean="0"/>
              <a:t>and then: </a:t>
            </a:r>
            <a:endParaRPr lang="en-US" baseline="-25000" dirty="0" smtClean="0"/>
          </a:p>
          <a:p>
            <a:pPr eaLnBrk="1" hangingPunct="1">
              <a:lnSpc>
                <a:spcPct val="90000"/>
              </a:lnSpc>
              <a:buNone/>
            </a:pPr>
            <a:endParaRPr lang="en-US" sz="2000" baseline="-25000" dirty="0" smtClean="0"/>
          </a:p>
        </p:txBody>
      </p:sp>
      <p:sp>
        <p:nvSpPr>
          <p:cNvPr id="10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graphicFrame>
        <p:nvGraphicFramePr>
          <p:cNvPr id="123907" name="Object 4"/>
          <p:cNvGraphicFramePr>
            <a:graphicFrameLocks noChangeAspect="1"/>
          </p:cNvGraphicFramePr>
          <p:nvPr/>
        </p:nvGraphicFramePr>
        <p:xfrm>
          <a:off x="887413" y="3140548"/>
          <a:ext cx="6265862" cy="2408238"/>
        </p:xfrm>
        <a:graphic>
          <a:graphicData uri="http://schemas.openxmlformats.org/presentationml/2006/ole">
            <p:oleObj spid="_x0000_s123907" name="Equation" r:id="rId4" imgW="2400120" imgH="965160" progId="Equation.3">
              <p:embed/>
            </p:oleObj>
          </a:graphicData>
        </a:graphic>
      </p:graphicFrame>
      <p:sp>
        <p:nvSpPr>
          <p:cNvPr id="6" name="Slide Number Placeholder 5"/>
          <p:cNvSpPr>
            <a:spLocks noGrp="1"/>
          </p:cNvSpPr>
          <p:nvPr>
            <p:ph type="sldNum" sz="quarter" idx="12"/>
          </p:nvPr>
        </p:nvSpPr>
        <p:spPr/>
        <p:txBody>
          <a:bodyPr/>
          <a:lstStyle/>
          <a:p>
            <a:pPr>
              <a:defRPr/>
            </a:pPr>
            <a:fld id="{BE84A4F1-46A7-4759-8C8C-E84B818DD936}" type="slidenum">
              <a:rPr lang="en-US" smtClean="0"/>
              <a:pPr>
                <a:defRPr/>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42900" y="311727"/>
            <a:ext cx="8458200" cy="657225"/>
          </a:xfrm>
        </p:spPr>
        <p:txBody>
          <a:bodyPr/>
          <a:lstStyle/>
          <a:p>
            <a:pPr eaLnBrk="1" hangingPunct="1"/>
            <a:r>
              <a:rPr lang="en-US" dirty="0" smtClean="0"/>
              <a:t>Develop The Algorithm: Step 3</a:t>
            </a:r>
          </a:p>
        </p:txBody>
      </p:sp>
      <p:sp>
        <p:nvSpPr>
          <p:cNvPr id="1028" name="Rectangle 3"/>
          <p:cNvSpPr>
            <a:spLocks noGrp="1" noChangeArrowheads="1"/>
          </p:cNvSpPr>
          <p:nvPr>
            <p:ph idx="1"/>
          </p:nvPr>
        </p:nvSpPr>
        <p:spPr>
          <a:xfrm>
            <a:off x="457200" y="1600199"/>
            <a:ext cx="8229600" cy="1028701"/>
          </a:xfrm>
        </p:spPr>
        <p:txBody>
          <a:bodyPr/>
          <a:lstStyle/>
          <a:p>
            <a:pPr marL="0" indent="0" eaLnBrk="1" hangingPunct="1">
              <a:lnSpc>
                <a:spcPct val="90000"/>
              </a:lnSpc>
              <a:buNone/>
            </a:pPr>
            <a:r>
              <a:rPr lang="en-US" sz="2400" dirty="0" smtClean="0"/>
              <a:t>Next, we observe that the exponent can be written as three terms. The fourth term is always one (                 =1)</a:t>
            </a:r>
          </a:p>
          <a:p>
            <a:pPr eaLnBrk="1" hangingPunct="1">
              <a:lnSpc>
                <a:spcPct val="90000"/>
              </a:lnSpc>
              <a:buNone/>
            </a:pPr>
            <a:endParaRPr lang="en-US" sz="2000" baseline="-25000" dirty="0" smtClean="0"/>
          </a:p>
          <a:p>
            <a:pPr eaLnBrk="1" hangingPunct="1">
              <a:lnSpc>
                <a:spcPct val="90000"/>
              </a:lnSpc>
              <a:buNone/>
            </a:pPr>
            <a:endParaRPr lang="en-US" sz="2000" baseline="-25000" dirty="0" smtClean="0"/>
          </a:p>
        </p:txBody>
      </p:sp>
      <p:sp>
        <p:nvSpPr>
          <p:cNvPr id="10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graphicFrame>
        <p:nvGraphicFramePr>
          <p:cNvPr id="123907" name="Object 4"/>
          <p:cNvGraphicFramePr>
            <a:graphicFrameLocks noChangeAspect="1"/>
          </p:cNvGraphicFramePr>
          <p:nvPr/>
        </p:nvGraphicFramePr>
        <p:xfrm>
          <a:off x="498332" y="2123923"/>
          <a:ext cx="1890712" cy="1539875"/>
        </p:xfrm>
        <a:graphic>
          <a:graphicData uri="http://schemas.openxmlformats.org/presentationml/2006/ole">
            <p:oleObj spid="_x0000_s124930" name="Equation" r:id="rId4" imgW="723600" imgH="761760" progId="Equation.3">
              <p:embed/>
            </p:oleObj>
          </a:graphicData>
        </a:graphic>
      </p:graphicFrame>
      <p:graphicFrame>
        <p:nvGraphicFramePr>
          <p:cNvPr id="124931" name="Object 4"/>
          <p:cNvGraphicFramePr>
            <a:graphicFrameLocks noChangeAspect="1"/>
          </p:cNvGraphicFramePr>
          <p:nvPr/>
        </p:nvGraphicFramePr>
        <p:xfrm>
          <a:off x="2418195" y="2126232"/>
          <a:ext cx="2220913" cy="1590675"/>
        </p:xfrm>
        <a:graphic>
          <a:graphicData uri="http://schemas.openxmlformats.org/presentationml/2006/ole">
            <p:oleObj spid="_x0000_s124931" name="Equation" r:id="rId5" imgW="850680" imgH="787320" progId="Equation.3">
              <p:embed/>
            </p:oleObj>
          </a:graphicData>
        </a:graphic>
      </p:graphicFrame>
      <p:graphicFrame>
        <p:nvGraphicFramePr>
          <p:cNvPr id="124932" name="Object 4"/>
          <p:cNvGraphicFramePr>
            <a:graphicFrameLocks noChangeAspect="1"/>
          </p:cNvGraphicFramePr>
          <p:nvPr/>
        </p:nvGraphicFramePr>
        <p:xfrm>
          <a:off x="4557859" y="2083947"/>
          <a:ext cx="2055813" cy="1590675"/>
        </p:xfrm>
        <a:graphic>
          <a:graphicData uri="http://schemas.openxmlformats.org/presentationml/2006/ole">
            <p:oleObj spid="_x0000_s124932" name="Equation" r:id="rId6" imgW="787320" imgH="787320" progId="Equation.3">
              <p:embed/>
            </p:oleObj>
          </a:graphicData>
        </a:graphic>
      </p:graphicFrame>
      <p:graphicFrame>
        <p:nvGraphicFramePr>
          <p:cNvPr id="124933" name="Object 4"/>
          <p:cNvGraphicFramePr>
            <a:graphicFrameLocks noChangeAspect="1"/>
          </p:cNvGraphicFramePr>
          <p:nvPr/>
        </p:nvGraphicFramePr>
        <p:xfrm>
          <a:off x="5300194" y="1024368"/>
          <a:ext cx="1095375" cy="1539875"/>
        </p:xfrm>
        <a:graphic>
          <a:graphicData uri="http://schemas.openxmlformats.org/presentationml/2006/ole">
            <p:oleObj spid="_x0000_s124933" name="Equation" r:id="rId7" imgW="419040" imgH="761760" progId="Equation.3">
              <p:embed/>
            </p:oleObj>
          </a:graphicData>
        </a:graphic>
      </p:graphicFrame>
      <p:graphicFrame>
        <p:nvGraphicFramePr>
          <p:cNvPr id="124934" name="Object 4"/>
          <p:cNvGraphicFramePr>
            <a:graphicFrameLocks noChangeAspect="1"/>
          </p:cNvGraphicFramePr>
          <p:nvPr/>
        </p:nvGraphicFramePr>
        <p:xfrm>
          <a:off x="357188" y="3612573"/>
          <a:ext cx="2752725" cy="2408238"/>
        </p:xfrm>
        <a:graphic>
          <a:graphicData uri="http://schemas.openxmlformats.org/presentationml/2006/ole">
            <p:oleObj spid="_x0000_s124934" name="Equation" r:id="rId8" imgW="1054080" imgH="965160" progId="Equation.3">
              <p:embed/>
            </p:oleObj>
          </a:graphicData>
        </a:graphic>
      </p:graphicFrame>
      <p:graphicFrame>
        <p:nvGraphicFramePr>
          <p:cNvPr id="124935" name="Object 4"/>
          <p:cNvGraphicFramePr>
            <a:graphicFrameLocks noChangeAspect="1"/>
          </p:cNvGraphicFramePr>
          <p:nvPr/>
        </p:nvGraphicFramePr>
        <p:xfrm>
          <a:off x="2974832" y="4003243"/>
          <a:ext cx="2055812" cy="1590675"/>
        </p:xfrm>
        <a:graphic>
          <a:graphicData uri="http://schemas.openxmlformats.org/presentationml/2006/ole">
            <p:oleObj spid="_x0000_s124935" name="Equation" r:id="rId9" imgW="787320" imgH="787320" progId="Equation.3">
              <p:embed/>
            </p:oleObj>
          </a:graphicData>
        </a:graphic>
      </p:graphicFrame>
      <p:graphicFrame>
        <p:nvGraphicFramePr>
          <p:cNvPr id="11" name="Object 4"/>
          <p:cNvGraphicFramePr>
            <a:graphicFrameLocks noChangeAspect="1"/>
          </p:cNvGraphicFramePr>
          <p:nvPr/>
        </p:nvGraphicFramePr>
        <p:xfrm>
          <a:off x="5064414" y="4076269"/>
          <a:ext cx="2220913" cy="1590675"/>
        </p:xfrm>
        <a:graphic>
          <a:graphicData uri="http://schemas.openxmlformats.org/presentationml/2006/ole">
            <p:oleObj spid="_x0000_s124936" name="Equation" r:id="rId10" imgW="850680" imgH="787320" progId="Equation.3">
              <p:embed/>
            </p:oleObj>
          </a:graphicData>
        </a:graphic>
      </p:graphicFrame>
      <p:graphicFrame>
        <p:nvGraphicFramePr>
          <p:cNvPr id="12" name="Object 4"/>
          <p:cNvGraphicFramePr>
            <a:graphicFrameLocks noChangeAspect="1"/>
          </p:cNvGraphicFramePr>
          <p:nvPr/>
        </p:nvGraphicFramePr>
        <p:xfrm>
          <a:off x="7253288" y="4136304"/>
          <a:ext cx="1890712" cy="1539875"/>
        </p:xfrm>
        <a:graphic>
          <a:graphicData uri="http://schemas.openxmlformats.org/presentationml/2006/ole">
            <p:oleObj spid="_x0000_s124937" name="Equation" r:id="rId11" imgW="723600" imgH="761760" progId="Equation.3">
              <p:embed/>
            </p:oleObj>
          </a:graphicData>
        </a:graphic>
      </p:graphicFrame>
      <p:sp>
        <p:nvSpPr>
          <p:cNvPr id="13" name="Slide Number Placeholder 12"/>
          <p:cNvSpPr>
            <a:spLocks noGrp="1"/>
          </p:cNvSpPr>
          <p:nvPr>
            <p:ph type="sldNum" sz="quarter" idx="12"/>
          </p:nvPr>
        </p:nvSpPr>
        <p:spPr/>
        <p:txBody>
          <a:bodyPr/>
          <a:lstStyle/>
          <a:p>
            <a:pPr>
              <a:defRPr/>
            </a:pPr>
            <a:fld id="{BE84A4F1-46A7-4759-8C8C-E84B818DD936}" type="slidenum">
              <a:rPr lang="en-US" smtClean="0"/>
              <a:pPr>
                <a:defRPr/>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42900" y="311727"/>
            <a:ext cx="8458200" cy="657225"/>
          </a:xfrm>
        </p:spPr>
        <p:txBody>
          <a:bodyPr/>
          <a:lstStyle/>
          <a:p>
            <a:pPr eaLnBrk="1" hangingPunct="1"/>
            <a:r>
              <a:rPr lang="en-US" dirty="0" smtClean="0"/>
              <a:t>Develop The Algorithm: Step 4</a:t>
            </a: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graphicFrame>
        <p:nvGraphicFramePr>
          <p:cNvPr id="124934" name="Object 4"/>
          <p:cNvGraphicFramePr>
            <a:graphicFrameLocks noChangeAspect="1"/>
          </p:cNvGraphicFramePr>
          <p:nvPr/>
        </p:nvGraphicFramePr>
        <p:xfrm>
          <a:off x="498043" y="4326659"/>
          <a:ext cx="4178300" cy="1933575"/>
        </p:xfrm>
        <a:graphic>
          <a:graphicData uri="http://schemas.openxmlformats.org/presentationml/2006/ole">
            <p:oleObj spid="_x0000_s126982" name="Equation" r:id="rId4" imgW="1600200" imgH="774360" progId="Equation.3">
              <p:embed/>
            </p:oleObj>
          </a:graphicData>
        </a:graphic>
      </p:graphicFrame>
      <p:graphicFrame>
        <p:nvGraphicFramePr>
          <p:cNvPr id="11" name="Object 4"/>
          <p:cNvGraphicFramePr>
            <a:graphicFrameLocks noChangeAspect="1"/>
          </p:cNvGraphicFramePr>
          <p:nvPr/>
        </p:nvGraphicFramePr>
        <p:xfrm>
          <a:off x="4586433" y="4450341"/>
          <a:ext cx="2220913" cy="1590675"/>
        </p:xfrm>
        <a:graphic>
          <a:graphicData uri="http://schemas.openxmlformats.org/presentationml/2006/ole">
            <p:oleObj spid="_x0000_s126984" name="Equation" r:id="rId5" imgW="850680" imgH="787320" progId="Equation.3">
              <p:embed/>
            </p:oleObj>
          </a:graphicData>
        </a:graphic>
      </p:graphicFrame>
      <p:graphicFrame>
        <p:nvGraphicFramePr>
          <p:cNvPr id="12" name="Object 4"/>
          <p:cNvGraphicFramePr>
            <a:graphicFrameLocks noChangeAspect="1"/>
          </p:cNvGraphicFramePr>
          <p:nvPr/>
        </p:nvGraphicFramePr>
        <p:xfrm>
          <a:off x="6816870" y="4396077"/>
          <a:ext cx="1890712" cy="1539875"/>
        </p:xfrm>
        <a:graphic>
          <a:graphicData uri="http://schemas.openxmlformats.org/presentationml/2006/ole">
            <p:oleObj spid="_x0000_s126985" name="Equation" r:id="rId6" imgW="723600" imgH="761760" progId="Equation.3">
              <p:embed/>
            </p:oleObj>
          </a:graphicData>
        </a:graphic>
      </p:graphicFrame>
      <p:sp>
        <p:nvSpPr>
          <p:cNvPr id="13" name="Content Placeholder 12"/>
          <p:cNvSpPr>
            <a:spLocks noGrp="1"/>
          </p:cNvSpPr>
          <p:nvPr>
            <p:ph idx="1"/>
          </p:nvPr>
        </p:nvSpPr>
        <p:spPr>
          <a:xfrm>
            <a:off x="333375" y="1185863"/>
            <a:ext cx="8467725" cy="1921019"/>
          </a:xfrm>
        </p:spPr>
        <p:txBody>
          <a:bodyPr/>
          <a:lstStyle/>
          <a:p>
            <a:pPr>
              <a:buNone/>
            </a:pPr>
            <a:r>
              <a:rPr lang="en-US" sz="2400" dirty="0" smtClean="0"/>
              <a:t>Look at the middle term. This is exactly FFT at the point u</a:t>
            </a:r>
            <a:r>
              <a:rPr lang="en-US" sz="2400" baseline="-25000" dirty="0" smtClean="0"/>
              <a:t>2</a:t>
            </a:r>
            <a:r>
              <a:rPr lang="en-US" sz="2400" dirty="0" smtClean="0"/>
              <a:t>   </a:t>
            </a:r>
          </a:p>
          <a:p>
            <a:pPr marL="0" indent="0">
              <a:buNone/>
            </a:pPr>
            <a:r>
              <a:rPr lang="en-US" sz="2400" dirty="0" smtClean="0"/>
              <a:t>for different K</a:t>
            </a:r>
            <a:r>
              <a:rPr lang="en-US" sz="2400" baseline="-25000" dirty="0" smtClean="0"/>
              <a:t>2</a:t>
            </a:r>
            <a:r>
              <a:rPr lang="en-US" sz="2400" dirty="0" smtClean="0"/>
              <a:t>. (sum on k</a:t>
            </a:r>
            <a:r>
              <a:rPr lang="en-US" sz="2400" baseline="-25000" dirty="0" smtClean="0"/>
              <a:t>1</a:t>
            </a:r>
            <a:r>
              <a:rPr lang="en-US" sz="2400" dirty="0" smtClean="0"/>
              <a:t>, N</a:t>
            </a:r>
            <a:r>
              <a:rPr lang="en-US" sz="2400" baseline="-25000" dirty="0" smtClean="0"/>
              <a:t>2</a:t>
            </a:r>
            <a:r>
              <a:rPr lang="en-US" sz="2400" dirty="0" smtClean="0"/>
              <a:t> is a parameter and u</a:t>
            </a:r>
            <a:r>
              <a:rPr lang="en-US" sz="2400" baseline="-25000" dirty="0" smtClean="0"/>
              <a:t>2</a:t>
            </a:r>
            <a:r>
              <a:rPr lang="en-US" sz="2400" dirty="0" smtClean="0"/>
              <a:t> is the output value).  Let’s write it as FFT</a:t>
            </a:r>
            <a:r>
              <a:rPr lang="en-US" sz="2400" baseline="-25000" dirty="0" smtClean="0"/>
              <a:t>K2</a:t>
            </a:r>
            <a:r>
              <a:rPr lang="en-US" sz="2400" dirty="0" smtClean="0"/>
              <a:t> (u</a:t>
            </a:r>
            <a:r>
              <a:rPr lang="en-US" sz="2400" baseline="-25000" dirty="0" smtClean="0"/>
              <a:t>2</a:t>
            </a:r>
            <a:r>
              <a:rPr lang="en-US" sz="2400" dirty="0" smtClean="0"/>
              <a:t>).  There are N</a:t>
            </a:r>
            <a:r>
              <a:rPr lang="en-US" sz="2400" baseline="-25000" dirty="0" smtClean="0"/>
              <a:t>2</a:t>
            </a:r>
            <a:r>
              <a:rPr lang="en-US" sz="2400" dirty="0" smtClean="0"/>
              <a:t> different</a:t>
            </a:r>
          </a:p>
          <a:p>
            <a:pPr marL="0" indent="0">
              <a:buNone/>
            </a:pPr>
            <a:r>
              <a:rPr lang="en-US" sz="2400" dirty="0" smtClean="0"/>
              <a:t>FFT; Each of them is of size N</a:t>
            </a:r>
            <a:r>
              <a:rPr lang="en-US" sz="2400" baseline="-25000" dirty="0" smtClean="0"/>
              <a:t>1</a:t>
            </a:r>
            <a:r>
              <a:rPr lang="en-US" sz="2400" dirty="0" smtClean="0"/>
              <a:t>.       </a:t>
            </a:r>
            <a:endParaRPr lang="en-US" sz="2400" dirty="0"/>
          </a:p>
        </p:txBody>
      </p:sp>
      <p:graphicFrame>
        <p:nvGraphicFramePr>
          <p:cNvPr id="126988" name="Object 12"/>
          <p:cNvGraphicFramePr>
            <a:graphicFrameLocks noChangeAspect="1"/>
          </p:cNvGraphicFramePr>
          <p:nvPr/>
        </p:nvGraphicFramePr>
        <p:xfrm>
          <a:off x="200397" y="2680855"/>
          <a:ext cx="3511636" cy="1745671"/>
        </p:xfrm>
        <a:graphic>
          <a:graphicData uri="http://schemas.openxmlformats.org/presentationml/2006/ole">
            <p:oleObj spid="_x0000_s126988" name="Equation" r:id="rId7" imgW="812520" imgH="965160" progId="Equation.3">
              <p:embed/>
            </p:oleObj>
          </a:graphicData>
        </a:graphic>
      </p:graphicFrame>
      <p:graphicFrame>
        <p:nvGraphicFramePr>
          <p:cNvPr id="126989" name="Object 13"/>
          <p:cNvGraphicFramePr>
            <a:graphicFrameLocks noChangeAspect="1"/>
          </p:cNvGraphicFramePr>
          <p:nvPr/>
        </p:nvGraphicFramePr>
        <p:xfrm>
          <a:off x="3359439" y="2815935"/>
          <a:ext cx="3158136" cy="1506683"/>
        </p:xfrm>
        <a:graphic>
          <a:graphicData uri="http://schemas.openxmlformats.org/presentationml/2006/ole">
            <p:oleObj spid="_x0000_s126989" name="Equation" r:id="rId8" imgW="787320" imgH="787320" progId="Equation.3">
              <p:embed/>
            </p:oleObj>
          </a:graphicData>
        </a:graphic>
      </p:graphicFrame>
      <p:sp>
        <p:nvSpPr>
          <p:cNvPr id="10" name="Slide Number Placeholder 9"/>
          <p:cNvSpPr>
            <a:spLocks noGrp="1"/>
          </p:cNvSpPr>
          <p:nvPr>
            <p:ph type="sldNum" sz="quarter" idx="12"/>
          </p:nvPr>
        </p:nvSpPr>
        <p:spPr/>
        <p:txBody>
          <a:bodyPr/>
          <a:lstStyle/>
          <a:p>
            <a:pPr>
              <a:defRPr/>
            </a:pPr>
            <a:fld id="{BE84A4F1-46A7-4759-8C8C-E84B818DD936}" type="slidenum">
              <a:rPr lang="en-US" smtClean="0"/>
              <a:pPr>
                <a:defRPr/>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42900" y="311727"/>
            <a:ext cx="8458200" cy="657225"/>
          </a:xfrm>
        </p:spPr>
        <p:txBody>
          <a:bodyPr/>
          <a:lstStyle/>
          <a:p>
            <a:pPr eaLnBrk="1" hangingPunct="1"/>
            <a:r>
              <a:rPr lang="en-US" dirty="0" smtClean="0"/>
              <a:t>Develop The Algorithm: Step 5</a:t>
            </a: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graphicFrame>
        <p:nvGraphicFramePr>
          <p:cNvPr id="124934" name="Object 4"/>
          <p:cNvGraphicFramePr>
            <a:graphicFrameLocks noChangeAspect="1"/>
          </p:cNvGraphicFramePr>
          <p:nvPr/>
        </p:nvGraphicFramePr>
        <p:xfrm>
          <a:off x="594736" y="1749713"/>
          <a:ext cx="3944937" cy="1933575"/>
        </p:xfrm>
        <a:graphic>
          <a:graphicData uri="http://schemas.openxmlformats.org/presentationml/2006/ole">
            <p:oleObj spid="_x0000_s128002" name="Equation" r:id="rId4" imgW="1511280" imgH="774360" progId="Equation.3">
              <p:embed/>
            </p:oleObj>
          </a:graphicData>
        </a:graphic>
      </p:graphicFrame>
      <p:graphicFrame>
        <p:nvGraphicFramePr>
          <p:cNvPr id="12" name="Object 4"/>
          <p:cNvGraphicFramePr>
            <a:graphicFrameLocks noChangeAspect="1"/>
          </p:cNvGraphicFramePr>
          <p:nvPr/>
        </p:nvGraphicFramePr>
        <p:xfrm>
          <a:off x="4302270" y="1891869"/>
          <a:ext cx="1890712" cy="1539875"/>
        </p:xfrm>
        <a:graphic>
          <a:graphicData uri="http://schemas.openxmlformats.org/presentationml/2006/ole">
            <p:oleObj spid="_x0000_s128004" name="Equation" r:id="rId5" imgW="723600" imgH="761760" progId="Equation.3">
              <p:embed/>
            </p:oleObj>
          </a:graphicData>
        </a:graphic>
      </p:graphicFrame>
      <p:sp>
        <p:nvSpPr>
          <p:cNvPr id="13" name="Content Placeholder 12"/>
          <p:cNvSpPr>
            <a:spLocks noGrp="1"/>
          </p:cNvSpPr>
          <p:nvPr>
            <p:ph idx="1"/>
          </p:nvPr>
        </p:nvSpPr>
        <p:spPr>
          <a:xfrm>
            <a:off x="333375" y="1185863"/>
            <a:ext cx="8467725" cy="4882428"/>
          </a:xfrm>
        </p:spPr>
        <p:txBody>
          <a:bodyPr/>
          <a:lstStyle/>
          <a:p>
            <a:pPr marL="0" indent="0">
              <a:buNone/>
            </a:pPr>
            <a:r>
              <a:rPr lang="en-US" sz="2400" dirty="0" smtClean="0"/>
              <a:t>Look again at the middle term inside the sum.  This is the FFT at the point u</a:t>
            </a:r>
            <a:r>
              <a:rPr lang="en-US" sz="2400" baseline="-25000" dirty="0" smtClean="0"/>
              <a:t>2</a:t>
            </a:r>
            <a:r>
              <a:rPr lang="en-US" sz="2400" dirty="0" smtClean="0"/>
              <a:t>  for different K</a:t>
            </a:r>
            <a:r>
              <a:rPr lang="en-US" sz="2400" baseline="-25000" dirty="0" smtClean="0"/>
              <a:t>2</a:t>
            </a:r>
            <a:r>
              <a:rPr lang="en-US" sz="2400" dirty="0" smtClean="0"/>
              <a:t> multiplied by a function (twiddle factor) of K</a:t>
            </a:r>
            <a:r>
              <a:rPr lang="en-US" sz="2400" baseline="-25000" dirty="0" smtClean="0"/>
              <a:t>2</a:t>
            </a:r>
            <a:r>
              <a:rPr lang="en-US" sz="2400" dirty="0" smtClean="0"/>
              <a:t>  and u</a:t>
            </a:r>
            <a:r>
              <a:rPr lang="en-US" sz="2400" baseline="-25000" dirty="0" smtClean="0"/>
              <a:t>2</a:t>
            </a:r>
            <a:r>
              <a:rPr lang="en-US" sz="2400" dirty="0" smtClean="0"/>
              <a:t> . Let’s write it as Z</a:t>
            </a:r>
            <a:r>
              <a:rPr lang="en-US" sz="2400" baseline="-25000" dirty="0" smtClean="0"/>
              <a:t>u2</a:t>
            </a:r>
            <a:r>
              <a:rPr lang="en-US" sz="2400" dirty="0" smtClean="0"/>
              <a:t> (k</a:t>
            </a:r>
            <a:r>
              <a:rPr lang="en-US" sz="2400" baseline="-25000" dirty="0" smtClean="0"/>
              <a:t>2</a:t>
            </a:r>
            <a:r>
              <a:rPr lang="en-US" sz="2400" dirty="0" smtClean="0"/>
              <a:t>).  </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marL="0" indent="0">
              <a:buNone/>
            </a:pPr>
            <a:r>
              <a:rPr lang="en-US" sz="2400" dirty="0" smtClean="0"/>
              <a:t>Next we transpose the matrix, also called a “corner turn.” This means taking the u</a:t>
            </a:r>
            <a:r>
              <a:rPr lang="en-US" sz="2400" baseline="-25000" dirty="0" smtClean="0"/>
              <a:t>2</a:t>
            </a:r>
            <a:r>
              <a:rPr lang="en-US" sz="2400" dirty="0" smtClean="0"/>
              <a:t> element (multiplied by the twiddle factor) from each previously calculated FFT result. We now use this element to perform N</a:t>
            </a:r>
            <a:r>
              <a:rPr lang="en-US" sz="2400" baseline="-25000" dirty="0" smtClean="0"/>
              <a:t>2</a:t>
            </a:r>
            <a:r>
              <a:rPr lang="en-US" sz="2400" dirty="0" smtClean="0"/>
              <a:t> FFTs; Each of them is size N</a:t>
            </a:r>
            <a:r>
              <a:rPr lang="en-US" sz="2400" baseline="-25000" dirty="0" smtClean="0"/>
              <a:t>1</a:t>
            </a:r>
            <a:r>
              <a:rPr lang="en-US" sz="2400" dirty="0" smtClean="0"/>
              <a:t>.</a:t>
            </a:r>
          </a:p>
        </p:txBody>
      </p:sp>
      <p:sp>
        <p:nvSpPr>
          <p:cNvPr id="7" name="Slide Number Placeholder 6"/>
          <p:cNvSpPr>
            <a:spLocks noGrp="1"/>
          </p:cNvSpPr>
          <p:nvPr>
            <p:ph type="sldNum" sz="quarter" idx="12"/>
          </p:nvPr>
        </p:nvSpPr>
        <p:spPr/>
        <p:txBody>
          <a:bodyPr/>
          <a:lstStyle/>
          <a:p>
            <a:pPr>
              <a:defRPr/>
            </a:pPr>
            <a:fld id="{BE84A4F1-46A7-4759-8C8C-E84B818DD936}" type="slidenum">
              <a:rPr lang="en-US" smtClean="0"/>
              <a:pPr>
                <a:defRPr/>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90946" y="561109"/>
            <a:ext cx="8458200" cy="657225"/>
          </a:xfrm>
        </p:spPr>
        <p:txBody>
          <a:bodyPr/>
          <a:lstStyle/>
          <a:p>
            <a:pPr eaLnBrk="1" hangingPunct="1"/>
            <a:r>
              <a:rPr lang="en-US" b="1" dirty="0" smtClean="0"/>
              <a:t>Algorithm for Very Large DFT</a:t>
            </a:r>
          </a:p>
        </p:txBody>
      </p:sp>
      <p:sp>
        <p:nvSpPr>
          <p:cNvPr id="12291" name="Rectangle 3"/>
          <p:cNvSpPr>
            <a:spLocks noGrp="1" noChangeArrowheads="1"/>
          </p:cNvSpPr>
          <p:nvPr>
            <p:ph idx="1"/>
          </p:nvPr>
        </p:nvSpPr>
        <p:spPr>
          <a:xfrm>
            <a:off x="304800" y="1600200"/>
            <a:ext cx="8686800" cy="4953000"/>
          </a:xfrm>
        </p:spPr>
        <p:txBody>
          <a:bodyPr/>
          <a:lstStyle/>
          <a:p>
            <a:pPr marL="0" indent="0" eaLnBrk="1" hangingPunct="1">
              <a:buNone/>
            </a:pPr>
            <a:r>
              <a:rPr lang="en-US" b="1" dirty="0" smtClean="0"/>
              <a:t>A very large DFT of size </a:t>
            </a:r>
            <a:r>
              <a:rPr lang="en-US" b="1" i="1" dirty="0" smtClean="0"/>
              <a:t>N=N1*N2</a:t>
            </a:r>
            <a:r>
              <a:rPr lang="en-US" b="1" dirty="0" smtClean="0"/>
              <a:t> can be computed in the following steps:</a:t>
            </a:r>
          </a:p>
          <a:p>
            <a:pPr marL="609600" indent="-609600" eaLnBrk="1" hangingPunct="1">
              <a:buFontTx/>
              <a:buNone/>
            </a:pPr>
            <a:endParaRPr lang="en-US" sz="800" b="1" dirty="0" smtClean="0"/>
          </a:p>
          <a:p>
            <a:pPr marL="990600" lvl="1" indent="-533400" eaLnBrk="1" hangingPunct="1">
              <a:buFontTx/>
              <a:buAutoNum type="arabicParenR"/>
            </a:pPr>
            <a:r>
              <a:rPr lang="en-US" dirty="0" smtClean="0"/>
              <a:t>Formulate input into N1xN2 matrix</a:t>
            </a:r>
          </a:p>
          <a:p>
            <a:pPr marL="990600" lvl="1" indent="-533400" eaLnBrk="1" hangingPunct="1">
              <a:buFontTx/>
              <a:buAutoNum type="arabicParenR"/>
            </a:pPr>
            <a:r>
              <a:rPr lang="en-US" dirty="0" smtClean="0"/>
              <a:t>Compute N2 FFTs size N1</a:t>
            </a:r>
          </a:p>
          <a:p>
            <a:pPr marL="990600" lvl="1" indent="-533400" eaLnBrk="1" hangingPunct="1">
              <a:buFontTx/>
              <a:buAutoNum type="arabicParenR"/>
            </a:pPr>
            <a:r>
              <a:rPr lang="en-US" dirty="0" smtClean="0"/>
              <a:t>Multiply global twiddle factors</a:t>
            </a:r>
          </a:p>
          <a:p>
            <a:pPr marL="990600" lvl="1" indent="-533400" eaLnBrk="1" hangingPunct="1">
              <a:buFontTx/>
              <a:buAutoNum type="arabicParenR"/>
            </a:pPr>
            <a:r>
              <a:rPr lang="en-US" dirty="0" smtClean="0"/>
              <a:t>Matrix transpose: N2xN1 -&gt; N1xN2</a:t>
            </a:r>
          </a:p>
          <a:p>
            <a:pPr marL="990600" lvl="1" indent="-533400" eaLnBrk="1" hangingPunct="1">
              <a:buFontTx/>
              <a:buAutoNum type="arabicParenR"/>
            </a:pPr>
            <a:r>
              <a:rPr lang="en-US" dirty="0" smtClean="0"/>
              <a:t>Compute N1 FFTs. Each is N2 size.</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42900" y="0"/>
            <a:ext cx="8458200" cy="1475509"/>
          </a:xfrm>
        </p:spPr>
        <p:txBody>
          <a:bodyPr/>
          <a:lstStyle/>
          <a:p>
            <a:pPr eaLnBrk="1" hangingPunct="1"/>
            <a:r>
              <a:rPr lang="en-US" sz="4000" dirty="0" smtClean="0"/>
              <a:t>Implementing VLFFT on Multiple Cores</a:t>
            </a:r>
          </a:p>
        </p:txBody>
      </p:sp>
      <p:sp>
        <p:nvSpPr>
          <p:cNvPr id="13315" name="Rectangle 3"/>
          <p:cNvSpPr>
            <a:spLocks noGrp="1" noChangeArrowheads="1"/>
          </p:cNvSpPr>
          <p:nvPr>
            <p:ph idx="1"/>
          </p:nvPr>
        </p:nvSpPr>
        <p:spPr>
          <a:xfrm>
            <a:off x="152400" y="1600200"/>
            <a:ext cx="8839200" cy="4525963"/>
          </a:xfrm>
        </p:spPr>
        <p:txBody>
          <a:bodyPr/>
          <a:lstStyle/>
          <a:p>
            <a:pPr eaLnBrk="1" hangingPunct="1"/>
            <a:r>
              <a:rPr lang="en-US" sz="2800" dirty="0" smtClean="0"/>
              <a:t>Two iterations of computations</a:t>
            </a:r>
          </a:p>
          <a:p>
            <a:pPr eaLnBrk="1" hangingPunct="1"/>
            <a:r>
              <a:rPr lang="en-US" sz="2800" dirty="0" smtClean="0"/>
              <a:t>1</a:t>
            </a:r>
            <a:r>
              <a:rPr lang="en-US" sz="2800" baseline="30000" dirty="0" smtClean="0"/>
              <a:t>st</a:t>
            </a:r>
            <a:r>
              <a:rPr lang="en-US" sz="2800" dirty="0" smtClean="0"/>
              <a:t> iteration</a:t>
            </a:r>
          </a:p>
          <a:p>
            <a:pPr lvl="1" eaLnBrk="1" hangingPunct="1"/>
            <a:r>
              <a:rPr lang="en-US" sz="2400" dirty="0" smtClean="0"/>
              <a:t>N2 FFTs are distributed across all the cores.</a:t>
            </a:r>
          </a:p>
          <a:p>
            <a:pPr lvl="1" eaLnBrk="1" hangingPunct="1"/>
            <a:r>
              <a:rPr lang="en-US" sz="2400" dirty="0" smtClean="0"/>
              <a:t>Each core implements matrix transpose and computes the </a:t>
            </a:r>
            <a:r>
              <a:rPr lang="en-US" sz="2400" b="1" dirty="0" smtClean="0"/>
              <a:t>N2/numCores FFTs and multiplying twiddle factor</a:t>
            </a:r>
            <a:r>
              <a:rPr lang="en-US" sz="2400" dirty="0" smtClean="0"/>
              <a:t>.</a:t>
            </a:r>
          </a:p>
          <a:p>
            <a:pPr eaLnBrk="1" hangingPunct="1"/>
            <a:r>
              <a:rPr lang="en-US" sz="2800" dirty="0" smtClean="0"/>
              <a:t>2</a:t>
            </a:r>
            <a:r>
              <a:rPr lang="en-US" sz="2800" baseline="30000" dirty="0" smtClean="0"/>
              <a:t>nd</a:t>
            </a:r>
            <a:r>
              <a:rPr lang="en-US" sz="2800" dirty="0" smtClean="0"/>
              <a:t> iteration</a:t>
            </a:r>
          </a:p>
          <a:p>
            <a:pPr lvl="1" eaLnBrk="1" hangingPunct="1"/>
            <a:r>
              <a:rPr lang="en-US" sz="2400" dirty="0" smtClean="0"/>
              <a:t>N1 FFTs of N2 size are distributed across all the cores.</a:t>
            </a:r>
          </a:p>
          <a:p>
            <a:pPr lvl="1" eaLnBrk="1" hangingPunct="1"/>
            <a:r>
              <a:rPr lang="en-US" sz="2400" dirty="0" smtClean="0"/>
              <a:t>Each core computes </a:t>
            </a:r>
            <a:r>
              <a:rPr lang="en-US" sz="2400" b="1" dirty="0" smtClean="0"/>
              <a:t>N1/numCores FFTs and </a:t>
            </a:r>
            <a:r>
              <a:rPr lang="en-US" sz="2400" dirty="0" smtClean="0"/>
              <a:t>implements</a:t>
            </a:r>
            <a:r>
              <a:rPr lang="en-US" sz="2400" b="1" dirty="0" smtClean="0"/>
              <a:t> matrix transpose before and after FFT computation</a:t>
            </a:r>
            <a:r>
              <a:rPr lang="en-US" sz="2400" dirty="0" smtClean="0"/>
              <a:t>.</a:t>
            </a:r>
          </a:p>
          <a:p>
            <a:pPr lvl="1" eaLnBrk="1" hangingPunct="1">
              <a:buFontTx/>
              <a:buNone/>
            </a:pPr>
            <a:endParaRPr lang="en-US" sz="2400"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3953" y="278976"/>
            <a:ext cx="8229600" cy="762000"/>
          </a:xfrm>
        </p:spPr>
        <p:txBody>
          <a:bodyPr wrap="none" anchorCtr="1"/>
          <a:lstStyle/>
          <a:p>
            <a:r>
              <a:rPr lang="en-US" dirty="0" smtClean="0"/>
              <a:t>Definitions</a:t>
            </a:r>
          </a:p>
        </p:txBody>
      </p:sp>
      <p:sp>
        <p:nvSpPr>
          <p:cNvPr id="7" name="TextBox 6"/>
          <p:cNvSpPr txBox="1"/>
          <p:nvPr/>
        </p:nvSpPr>
        <p:spPr>
          <a:xfrm>
            <a:off x="539654" y="1732681"/>
            <a:ext cx="8115138" cy="3321645"/>
          </a:xfrm>
          <a:prstGeom prst="rect">
            <a:avLst/>
          </a:prstGeom>
          <a:noFill/>
        </p:spPr>
        <p:txBody>
          <a:bodyPr wrap="square" rtlCol="0" anchor="t" anchorCtr="0">
            <a:noAutofit/>
          </a:bodyPr>
          <a:lstStyle/>
          <a:p>
            <a:pPr marL="342900" indent="-342900">
              <a:lnSpc>
                <a:spcPct val="120000"/>
              </a:lnSpc>
              <a:buSzPct val="100000"/>
              <a:buFont typeface="Arial" pitchFamily="34" charset="0"/>
              <a:buChar char="•"/>
            </a:pPr>
            <a:r>
              <a:rPr lang="en-US" sz="2800" dirty="0" smtClean="0">
                <a:solidFill>
                  <a:schemeClr val="dk1"/>
                </a:solidFill>
                <a:effectLst/>
                <a:latin typeface="Calibri" pitchFamily="34" charset="0"/>
              </a:rPr>
              <a:t>Parallel Processing </a:t>
            </a:r>
            <a:r>
              <a:rPr lang="en-US" sz="2800" b="0" dirty="0" smtClean="0">
                <a:solidFill>
                  <a:schemeClr val="dk1"/>
                </a:solidFill>
                <a:effectLst/>
                <a:latin typeface="Calibri" pitchFamily="34" charset="0"/>
              </a:rPr>
              <a:t>refers to the </a:t>
            </a:r>
            <a:r>
              <a:rPr lang="en-US" altLang="zh-CN" sz="2800" b="0" dirty="0" smtClean="0">
                <a:latin typeface="Calibri" pitchFamily="34" charset="0"/>
                <a:ea typeface="SimSun" charset="-122"/>
                <a:cs typeface="Calibri" pitchFamily="34" charset="0"/>
              </a:rPr>
              <a:t>usage of simultaneous processors to execute an application or multiple computational threads.</a:t>
            </a:r>
          </a:p>
          <a:p>
            <a:pPr marL="342900" indent="-342900">
              <a:lnSpc>
                <a:spcPct val="120000"/>
              </a:lnSpc>
              <a:buSzPct val="100000"/>
              <a:buFont typeface="Arial" pitchFamily="34" charset="0"/>
              <a:buChar char="•"/>
            </a:pPr>
            <a:r>
              <a:rPr lang="en-US" sz="2800" dirty="0" smtClean="0">
                <a:solidFill>
                  <a:schemeClr val="dk1"/>
                </a:solidFill>
                <a:latin typeface="Calibri" pitchFamily="34" charset="0"/>
              </a:rPr>
              <a:t>Multicore Parallel Processing </a:t>
            </a:r>
            <a:r>
              <a:rPr lang="en-US" sz="2800" b="0" dirty="0" smtClean="0">
                <a:solidFill>
                  <a:schemeClr val="dk1"/>
                </a:solidFill>
                <a:latin typeface="Calibri" pitchFamily="34" charset="0"/>
              </a:rPr>
              <a:t>refers to the </a:t>
            </a:r>
            <a:r>
              <a:rPr lang="en-US" altLang="zh-CN" sz="2800" b="0" dirty="0" smtClean="0">
                <a:latin typeface="Calibri" pitchFamily="34" charset="0"/>
                <a:ea typeface="SimSun" charset="-122"/>
                <a:cs typeface="Calibri" pitchFamily="34" charset="0"/>
              </a:rPr>
              <a:t>usage of multiple cores in the same device to execute an application or multiple computational threads.</a:t>
            </a:r>
            <a:endParaRPr lang="en-US" sz="2800" b="0" dirty="0" smtClean="0">
              <a:solidFill>
                <a:schemeClr val="tx2"/>
              </a:solidFill>
              <a:latin typeface="Calibri" pitchFamily="34" charset="0"/>
            </a:endParaRPr>
          </a:p>
        </p:txBody>
      </p:sp>
      <p:sp>
        <p:nvSpPr>
          <p:cNvPr id="4" name="Slide Number Placeholder 3"/>
          <p:cNvSpPr>
            <a:spLocks noGrp="1"/>
          </p:cNvSpPr>
          <p:nvPr>
            <p:ph type="sldNum" sz="quarter" idx="12"/>
          </p:nvPr>
        </p:nvSpPr>
        <p:spPr/>
        <p:txBody>
          <a:bodyPr/>
          <a:lstStyle/>
          <a:p>
            <a:pPr>
              <a:defRPr/>
            </a:pPr>
            <a:fld id="{C839B8DC-59A4-4126-A6DA-521F0371D5DB}" type="slidenum">
              <a:rPr lang="en-US" smtClean="0"/>
              <a:pPr>
                <a:defRPr/>
              </a:pPr>
              <a:t>5</a:t>
            </a:fld>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715962"/>
          </a:xfrm>
        </p:spPr>
        <p:txBody>
          <a:bodyPr/>
          <a:lstStyle/>
          <a:p>
            <a:pPr eaLnBrk="1" hangingPunct="1"/>
            <a:r>
              <a:rPr lang="en-US" sz="4000" b="1" dirty="0" smtClean="0"/>
              <a:t>Data Buffers</a:t>
            </a:r>
          </a:p>
        </p:txBody>
      </p:sp>
      <p:sp>
        <p:nvSpPr>
          <p:cNvPr id="14339" name="Rectangle 3"/>
          <p:cNvSpPr>
            <a:spLocks noGrp="1" noChangeArrowheads="1"/>
          </p:cNvSpPr>
          <p:nvPr>
            <p:ph idx="1"/>
          </p:nvPr>
        </p:nvSpPr>
        <p:spPr>
          <a:xfrm>
            <a:off x="152400" y="1219200"/>
            <a:ext cx="8915400" cy="4906963"/>
          </a:xfrm>
        </p:spPr>
        <p:txBody>
          <a:bodyPr/>
          <a:lstStyle/>
          <a:p>
            <a:pPr eaLnBrk="1" hangingPunct="1"/>
            <a:r>
              <a:rPr lang="en-US" b="1" dirty="0" smtClean="0"/>
              <a:t>DDR3: Three float complex arrays of size N</a:t>
            </a:r>
          </a:p>
          <a:p>
            <a:pPr lvl="1" eaLnBrk="1" hangingPunct="1"/>
            <a:r>
              <a:rPr lang="en-US" dirty="0" smtClean="0"/>
              <a:t>Input buffer</a:t>
            </a:r>
          </a:p>
          <a:p>
            <a:pPr lvl="1" eaLnBrk="1" hangingPunct="1"/>
            <a:r>
              <a:rPr lang="en-US" dirty="0" smtClean="0"/>
              <a:t>Output buffer</a:t>
            </a:r>
          </a:p>
          <a:p>
            <a:pPr lvl="1" eaLnBrk="1" hangingPunct="1"/>
            <a:r>
              <a:rPr lang="en-US" dirty="0" smtClean="0"/>
              <a:t>Working buffer</a:t>
            </a:r>
          </a:p>
          <a:p>
            <a:pPr eaLnBrk="1" hangingPunct="1"/>
            <a:r>
              <a:rPr lang="en-US" b="1" dirty="0" smtClean="0"/>
              <a:t>L2 SRAM: </a:t>
            </a:r>
          </a:p>
          <a:p>
            <a:pPr lvl="1" eaLnBrk="1" hangingPunct="1"/>
            <a:r>
              <a:rPr lang="en-US" dirty="0" smtClean="0"/>
              <a:t>Two ping-pong buffers; Each buffer is the size of 16 FFT input/output</a:t>
            </a:r>
          </a:p>
          <a:p>
            <a:pPr lvl="1" eaLnBrk="1" hangingPunct="1"/>
            <a:r>
              <a:rPr lang="en-US" dirty="0" smtClean="0"/>
              <a:t>Some working buffer</a:t>
            </a:r>
          </a:p>
          <a:p>
            <a:pPr lvl="1" eaLnBrk="1" hangingPunct="1"/>
            <a:r>
              <a:rPr lang="en-US" dirty="0" smtClean="0"/>
              <a:t>Buffers for twiddle factors:</a:t>
            </a:r>
          </a:p>
          <a:p>
            <a:pPr lvl="2" eaLnBrk="1" hangingPunct="1"/>
            <a:r>
              <a:rPr lang="en-US" dirty="0" smtClean="0"/>
              <a:t>Twiddle factors for N1 and N2 FFT</a:t>
            </a:r>
          </a:p>
          <a:p>
            <a:pPr lvl="2" eaLnBrk="1" hangingPunct="1"/>
            <a:r>
              <a:rPr lang="en-US" dirty="0" smtClean="0"/>
              <a:t>N2 global twiddle factors</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p:txBody>
          <a:bodyPr/>
          <a:lstStyle/>
          <a:p>
            <a:pPr eaLnBrk="1" hangingPunct="1"/>
            <a:r>
              <a:rPr lang="en-US" dirty="0" smtClean="0"/>
              <a:t>Global Twiddle Factors</a:t>
            </a:r>
          </a:p>
        </p:txBody>
      </p:sp>
      <p:graphicFrame>
        <p:nvGraphicFramePr>
          <p:cNvPr id="4098" name="Object 4"/>
          <p:cNvGraphicFramePr>
            <a:graphicFrameLocks noChangeAspect="1"/>
          </p:cNvGraphicFramePr>
          <p:nvPr>
            <p:ph sz="half" idx="1"/>
          </p:nvPr>
        </p:nvGraphicFramePr>
        <p:xfrm>
          <a:off x="782638" y="1738996"/>
          <a:ext cx="1481137" cy="685800"/>
        </p:xfrm>
        <a:graphic>
          <a:graphicData uri="http://schemas.openxmlformats.org/presentationml/2006/ole">
            <p:oleObj spid="_x0000_s74754" name="Equation" r:id="rId4" imgW="685800" imgH="317160" progId="Equation.3">
              <p:embed/>
            </p:oleObj>
          </a:graphicData>
        </a:graphic>
      </p:graphicFrame>
      <p:graphicFrame>
        <p:nvGraphicFramePr>
          <p:cNvPr id="4099" name="Object 13"/>
          <p:cNvGraphicFramePr>
            <a:graphicFrameLocks noChangeAspect="1"/>
          </p:cNvGraphicFramePr>
          <p:nvPr>
            <p:ph sz="quarter" idx="2"/>
          </p:nvPr>
        </p:nvGraphicFramePr>
        <p:xfrm>
          <a:off x="2895600" y="1913621"/>
          <a:ext cx="2362200" cy="411163"/>
        </p:xfrm>
        <a:graphic>
          <a:graphicData uri="http://schemas.openxmlformats.org/presentationml/2006/ole">
            <p:oleObj spid="_x0000_s74755" name="Equation" r:id="rId5" imgW="1168200" imgH="203040" progId="Equation.3">
              <p:embed/>
            </p:oleObj>
          </a:graphicData>
        </a:graphic>
      </p:graphicFrame>
      <p:graphicFrame>
        <p:nvGraphicFramePr>
          <p:cNvPr id="4100" name="Object 15"/>
          <p:cNvGraphicFramePr>
            <a:graphicFrameLocks noChangeAspect="1"/>
          </p:cNvGraphicFramePr>
          <p:nvPr>
            <p:ph sz="quarter" idx="3"/>
          </p:nvPr>
        </p:nvGraphicFramePr>
        <p:xfrm>
          <a:off x="5791200" y="1912034"/>
          <a:ext cx="2286000" cy="415925"/>
        </p:xfrm>
        <a:graphic>
          <a:graphicData uri="http://schemas.openxmlformats.org/presentationml/2006/ole">
            <p:oleObj spid="_x0000_s74756" name="Equation" r:id="rId6" imgW="1117440" imgH="203040" progId="Equation.3">
              <p:embed/>
            </p:oleObj>
          </a:graphicData>
        </a:graphic>
      </p:graphicFrame>
      <p:sp>
        <p:nvSpPr>
          <p:cNvPr id="5128" name="Rectangle 8"/>
          <p:cNvSpPr>
            <a:spLocks noChangeArrowheads="1"/>
          </p:cNvSpPr>
          <p:nvPr/>
        </p:nvSpPr>
        <p:spPr bwMode="auto">
          <a:xfrm>
            <a:off x="217712" y="1055920"/>
            <a:ext cx="8915400" cy="533400"/>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2800" b="0" dirty="0">
                <a:latin typeface="Calibri" pitchFamily="34" charset="0"/>
                <a:cs typeface="Calibri" pitchFamily="34" charset="0"/>
              </a:rPr>
              <a:t>Global Twiddle Factors:</a:t>
            </a:r>
          </a:p>
        </p:txBody>
      </p:sp>
      <p:sp>
        <p:nvSpPr>
          <p:cNvPr id="5129" name="Rectangle 11"/>
          <p:cNvSpPr>
            <a:spLocks noChangeArrowheads="1"/>
          </p:cNvSpPr>
          <p:nvPr/>
        </p:nvSpPr>
        <p:spPr bwMode="auto">
          <a:xfrm>
            <a:off x="228600" y="2667000"/>
            <a:ext cx="8686800" cy="1317171"/>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2800" b="0" dirty="0">
                <a:latin typeface="Calibri" pitchFamily="34" charset="0"/>
                <a:cs typeface="Calibri" pitchFamily="34" charset="0"/>
              </a:rPr>
              <a:t>Total of N1*N2 global twiddle factors are required</a:t>
            </a:r>
            <a:r>
              <a:rPr lang="en-US" sz="2800" b="0" dirty="0" smtClean="0">
                <a:latin typeface="Calibri" pitchFamily="34" charset="0"/>
                <a:cs typeface="Calibri" pitchFamily="34" charset="0"/>
              </a:rPr>
              <a:t>.</a:t>
            </a:r>
            <a:br>
              <a:rPr lang="en-US" sz="2800" b="0" dirty="0" smtClean="0">
                <a:latin typeface="Calibri" pitchFamily="34" charset="0"/>
                <a:cs typeface="Calibri" pitchFamily="34" charset="0"/>
              </a:rPr>
            </a:br>
            <a:endParaRPr lang="en-US" sz="1000" b="0" dirty="0">
              <a:latin typeface="Calibri" pitchFamily="34" charset="0"/>
              <a:cs typeface="Calibri" pitchFamily="34" charset="0"/>
            </a:endParaRPr>
          </a:p>
          <a:p>
            <a:pPr marL="342900" indent="-342900" eaLnBrk="1" hangingPunct="1">
              <a:spcBef>
                <a:spcPct val="20000"/>
              </a:spcBef>
              <a:buFontTx/>
              <a:buChar char="•"/>
              <a:defRPr/>
            </a:pPr>
            <a:r>
              <a:rPr lang="en-US" sz="2800" b="0" dirty="0">
                <a:latin typeface="Calibri" pitchFamily="34" charset="0"/>
                <a:cs typeface="Calibri" pitchFamily="34" charset="0"/>
              </a:rPr>
              <a:t>N1 </a:t>
            </a:r>
            <a:r>
              <a:rPr lang="en-US" sz="2800" b="0" dirty="0" smtClean="0">
                <a:latin typeface="Calibri" pitchFamily="34" charset="0"/>
                <a:cs typeface="Calibri" pitchFamily="34" charset="0"/>
              </a:rPr>
              <a:t>(N2 is N2&gt;N1) are </a:t>
            </a:r>
            <a:r>
              <a:rPr lang="en-US" sz="2800" b="0" dirty="0">
                <a:latin typeface="Calibri" pitchFamily="34" charset="0"/>
                <a:cs typeface="Calibri" pitchFamily="34" charset="0"/>
              </a:rPr>
              <a:t>actually pre-computed and saved.</a:t>
            </a:r>
          </a:p>
        </p:txBody>
      </p:sp>
      <p:sp>
        <p:nvSpPr>
          <p:cNvPr id="5130" name="Rectangle 17"/>
          <p:cNvSpPr>
            <a:spLocks noChangeArrowheads="1"/>
          </p:cNvSpPr>
          <p:nvPr/>
        </p:nvSpPr>
        <p:spPr bwMode="auto">
          <a:xfrm>
            <a:off x="304800" y="5260532"/>
            <a:ext cx="8686800" cy="685800"/>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3200" b="0" dirty="0">
                <a:latin typeface="Calibri" pitchFamily="34" charset="0"/>
                <a:cs typeface="Calibri" pitchFamily="34" charset="0"/>
              </a:rPr>
              <a:t>The rest are computed during run time.</a:t>
            </a:r>
          </a:p>
        </p:txBody>
      </p:sp>
      <p:graphicFrame>
        <p:nvGraphicFramePr>
          <p:cNvPr id="4101" name="Object 18"/>
          <p:cNvGraphicFramePr>
            <a:graphicFrameLocks noChangeAspect="1"/>
          </p:cNvGraphicFramePr>
          <p:nvPr/>
        </p:nvGraphicFramePr>
        <p:xfrm>
          <a:off x="1873250" y="3989632"/>
          <a:ext cx="1968500" cy="1066800"/>
        </p:xfrm>
        <a:graphic>
          <a:graphicData uri="http://schemas.openxmlformats.org/presentationml/2006/ole">
            <p:oleObj spid="_x0000_s74757" name="Equation" r:id="rId7" imgW="571320" imgH="317160" progId="Equation.3">
              <p:embed/>
            </p:oleObj>
          </a:graphicData>
        </a:graphic>
      </p:graphicFrame>
      <p:graphicFrame>
        <p:nvGraphicFramePr>
          <p:cNvPr id="4102" name="Object 19"/>
          <p:cNvGraphicFramePr>
            <a:graphicFrameLocks noChangeAspect="1"/>
          </p:cNvGraphicFramePr>
          <p:nvPr/>
        </p:nvGraphicFramePr>
        <p:xfrm>
          <a:off x="4572000" y="4294432"/>
          <a:ext cx="2362200" cy="457200"/>
        </p:xfrm>
        <a:graphic>
          <a:graphicData uri="http://schemas.openxmlformats.org/presentationml/2006/ole">
            <p:oleObj spid="_x0000_s74758" name="Equation" r:id="rId8" imgW="1168200" imgH="203040" progId="Equation.3">
              <p:embed/>
            </p:oleObj>
          </a:graphicData>
        </a:graphic>
      </p:graphicFrame>
      <p:sp>
        <p:nvSpPr>
          <p:cNvPr id="11" name="Slide Number Placeholder 10"/>
          <p:cNvSpPr>
            <a:spLocks noGrp="1"/>
          </p:cNvSpPr>
          <p:nvPr>
            <p:ph type="sldNum" sz="quarter" idx="12"/>
          </p:nvPr>
        </p:nvSpPr>
        <p:spPr/>
        <p:txBody>
          <a:bodyPr/>
          <a:lstStyle/>
          <a:p>
            <a:pPr>
              <a:defRPr/>
            </a:pPr>
            <a:fld id="{360C2C7B-56C3-456D-A602-8F272609B3FF}" type="slidenum">
              <a:rPr lang="en-US" smtClean="0"/>
              <a:pPr>
                <a:defRPr/>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792162"/>
          </a:xfrm>
        </p:spPr>
        <p:txBody>
          <a:bodyPr/>
          <a:lstStyle/>
          <a:p>
            <a:pPr eaLnBrk="1" hangingPunct="1"/>
            <a:r>
              <a:rPr lang="en-US" dirty="0" smtClean="0"/>
              <a:t>DMA Scheme</a:t>
            </a:r>
          </a:p>
        </p:txBody>
      </p:sp>
      <p:sp>
        <p:nvSpPr>
          <p:cNvPr id="15363" name="Rectangle 3"/>
          <p:cNvSpPr>
            <a:spLocks noGrp="1" noChangeArrowheads="1"/>
          </p:cNvSpPr>
          <p:nvPr>
            <p:ph idx="1"/>
          </p:nvPr>
        </p:nvSpPr>
        <p:spPr>
          <a:xfrm>
            <a:off x="228600" y="1295400"/>
            <a:ext cx="8686800" cy="5105400"/>
          </a:xfrm>
        </p:spPr>
        <p:txBody>
          <a:bodyPr/>
          <a:lstStyle/>
          <a:p>
            <a:pPr eaLnBrk="1" hangingPunct="1">
              <a:lnSpc>
                <a:spcPct val="90000"/>
              </a:lnSpc>
            </a:pPr>
            <a:r>
              <a:rPr lang="en-US" dirty="0" smtClean="0"/>
              <a:t>Each core has dedicated in/out DMA channels.</a:t>
            </a:r>
          </a:p>
          <a:p>
            <a:pPr eaLnBrk="1" hangingPunct="1">
              <a:lnSpc>
                <a:spcPct val="90000"/>
              </a:lnSpc>
            </a:pPr>
            <a:r>
              <a:rPr lang="en-US" dirty="0" smtClean="0"/>
              <a:t>Each core configures and triggers its own DMA channels for input/output.</a:t>
            </a:r>
          </a:p>
          <a:p>
            <a:pPr eaLnBrk="1" hangingPunct="1">
              <a:lnSpc>
                <a:spcPct val="90000"/>
              </a:lnSpc>
            </a:pPr>
            <a:r>
              <a:rPr lang="en-US" dirty="0" smtClean="0"/>
              <a:t>On each core, the processing is divided into blocks of 8 FFT each.</a:t>
            </a:r>
          </a:p>
          <a:p>
            <a:pPr eaLnBrk="1" hangingPunct="1">
              <a:lnSpc>
                <a:spcPct val="90000"/>
              </a:lnSpc>
            </a:pPr>
            <a:r>
              <a:rPr lang="en-US" dirty="0" smtClean="0"/>
              <a:t>For each block on every core:</a:t>
            </a:r>
          </a:p>
          <a:p>
            <a:pPr lvl="1" eaLnBrk="1" hangingPunct="1">
              <a:lnSpc>
                <a:spcPct val="90000"/>
              </a:lnSpc>
            </a:pPr>
            <a:r>
              <a:rPr lang="en-US" dirty="0" smtClean="0"/>
              <a:t>DMA transfers 8 lines of FFT input</a:t>
            </a:r>
          </a:p>
          <a:p>
            <a:pPr lvl="1" eaLnBrk="1" hangingPunct="1">
              <a:lnSpc>
                <a:spcPct val="90000"/>
              </a:lnSpc>
            </a:pPr>
            <a:r>
              <a:rPr lang="en-US" dirty="0" smtClean="0"/>
              <a:t>DSP computes FFT/transpose</a:t>
            </a:r>
          </a:p>
          <a:p>
            <a:pPr lvl="1" eaLnBrk="1" hangingPunct="1">
              <a:lnSpc>
                <a:spcPct val="90000"/>
              </a:lnSpc>
            </a:pPr>
            <a:r>
              <a:rPr lang="en-US" dirty="0" smtClean="0"/>
              <a:t>DMA transfers 8 lines of FFT output</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Matrix Transpose</a:t>
            </a:r>
          </a:p>
        </p:txBody>
      </p:sp>
      <p:sp>
        <p:nvSpPr>
          <p:cNvPr id="17411" name="Rectangle 3"/>
          <p:cNvSpPr>
            <a:spLocks noGrp="1" noChangeArrowheads="1"/>
          </p:cNvSpPr>
          <p:nvPr>
            <p:ph idx="1"/>
          </p:nvPr>
        </p:nvSpPr>
        <p:spPr/>
        <p:txBody>
          <a:bodyPr/>
          <a:lstStyle/>
          <a:p>
            <a:pPr eaLnBrk="1" hangingPunct="1"/>
            <a:r>
              <a:rPr lang="en-US" dirty="0" smtClean="0"/>
              <a:t>The transpose is required for the following matrixes from each core:</a:t>
            </a:r>
          </a:p>
          <a:p>
            <a:pPr lvl="1" eaLnBrk="1" hangingPunct="1"/>
            <a:r>
              <a:rPr lang="en-US" dirty="0" smtClean="0"/>
              <a:t>N1x8 -&gt; 8xN1</a:t>
            </a:r>
          </a:p>
          <a:p>
            <a:pPr lvl="1" eaLnBrk="1" hangingPunct="1"/>
            <a:r>
              <a:rPr lang="en-US" dirty="0" smtClean="0"/>
              <a:t>N2x8 -&gt; 8xN2</a:t>
            </a:r>
          </a:p>
          <a:p>
            <a:pPr lvl="1" eaLnBrk="1" hangingPunct="1"/>
            <a:r>
              <a:rPr lang="en-US" dirty="0" smtClean="0"/>
              <a:t>8xN2 -&gt; N2x8</a:t>
            </a:r>
          </a:p>
          <a:p>
            <a:pPr eaLnBrk="1" hangingPunct="1"/>
            <a:r>
              <a:rPr lang="en-US" dirty="0" smtClean="0"/>
              <a:t>DSP computes matrix transpose from L2 SRAM</a:t>
            </a:r>
          </a:p>
          <a:p>
            <a:pPr lvl="1" eaLnBrk="1" hangingPunct="1"/>
            <a:r>
              <a:rPr lang="en-US" dirty="0" smtClean="0"/>
              <a:t>DMA brings samples from DDR to L2 SRAM</a:t>
            </a:r>
          </a:p>
          <a:p>
            <a:pPr lvl="1" eaLnBrk="1" hangingPunct="1"/>
            <a:r>
              <a:rPr lang="en-US" dirty="0" smtClean="0"/>
              <a:t>DSP implements transpose for matrixes in L2 SRAM</a:t>
            </a:r>
          </a:p>
          <a:p>
            <a:pPr lvl="1" eaLnBrk="1" hangingPunct="1"/>
            <a:r>
              <a:rPr lang="en-US" dirty="0" smtClean="0"/>
              <a:t>32K L1 Cache</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792162"/>
          </a:xfrm>
        </p:spPr>
        <p:txBody>
          <a:bodyPr/>
          <a:lstStyle/>
          <a:p>
            <a:pPr eaLnBrk="1" hangingPunct="1"/>
            <a:r>
              <a:rPr lang="en-US" dirty="0" smtClean="0"/>
              <a:t>Major Kernels</a:t>
            </a:r>
          </a:p>
        </p:txBody>
      </p:sp>
      <p:sp>
        <p:nvSpPr>
          <p:cNvPr id="18435" name="Rectangle 3"/>
          <p:cNvSpPr>
            <a:spLocks noGrp="1" noChangeArrowheads="1"/>
          </p:cNvSpPr>
          <p:nvPr>
            <p:ph idx="1"/>
          </p:nvPr>
        </p:nvSpPr>
        <p:spPr>
          <a:xfrm>
            <a:off x="228600" y="1295400"/>
            <a:ext cx="8686800" cy="4830763"/>
          </a:xfrm>
        </p:spPr>
        <p:txBody>
          <a:bodyPr/>
          <a:lstStyle/>
          <a:p>
            <a:pPr eaLnBrk="1" hangingPunct="1"/>
            <a:r>
              <a:rPr lang="en-US" dirty="0" smtClean="0"/>
              <a:t>FFT: single-precision, floating-point FFT from c66x DSPLIB</a:t>
            </a:r>
          </a:p>
          <a:p>
            <a:pPr eaLnBrk="1" hangingPunct="1"/>
            <a:r>
              <a:rPr lang="en-US" dirty="0" smtClean="0"/>
              <a:t>Global twiddle factor compute and multiplication: 1 cycle per complex sample</a:t>
            </a:r>
          </a:p>
          <a:p>
            <a:pPr eaLnBrk="1" hangingPunct="1"/>
            <a:r>
              <a:rPr lang="en-US" dirty="0" smtClean="0"/>
              <a:t>Transpose: 1 cycle per complex sample</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Major Software Tools</a:t>
            </a:r>
          </a:p>
        </p:txBody>
      </p:sp>
      <p:sp>
        <p:nvSpPr>
          <p:cNvPr id="19459" name="Rectangle 3"/>
          <p:cNvSpPr>
            <a:spLocks noGrp="1" noChangeArrowheads="1"/>
          </p:cNvSpPr>
          <p:nvPr>
            <p:ph idx="1"/>
          </p:nvPr>
        </p:nvSpPr>
        <p:spPr/>
        <p:txBody>
          <a:bodyPr/>
          <a:lstStyle/>
          <a:p>
            <a:pPr eaLnBrk="1" hangingPunct="1"/>
            <a:r>
              <a:rPr lang="en-US" dirty="0" smtClean="0"/>
              <a:t>SYS BIOS 6</a:t>
            </a:r>
          </a:p>
          <a:p>
            <a:pPr eaLnBrk="1" hangingPunct="1"/>
            <a:r>
              <a:rPr lang="en-US" dirty="0" smtClean="0"/>
              <a:t>CSL for EDMA configuration</a:t>
            </a:r>
          </a:p>
          <a:p>
            <a:pPr eaLnBrk="1" hangingPunct="1"/>
            <a:r>
              <a:rPr lang="en-US" dirty="0" smtClean="0"/>
              <a:t>IPC for inter-processor communication </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smtClean="0"/>
              <a:t>Conclusion</a:t>
            </a:r>
          </a:p>
        </p:txBody>
      </p:sp>
      <p:sp>
        <p:nvSpPr>
          <p:cNvPr id="20483" name="Rectangle 3"/>
          <p:cNvSpPr>
            <a:spLocks noGrp="1" noChangeArrowheads="1"/>
          </p:cNvSpPr>
          <p:nvPr>
            <p:ph idx="1"/>
          </p:nvPr>
        </p:nvSpPr>
        <p:spPr/>
        <p:txBody>
          <a:bodyPr/>
          <a:lstStyle/>
          <a:p>
            <a:pPr eaLnBrk="1" hangingPunct="1"/>
            <a:r>
              <a:rPr lang="en-US" dirty="0" smtClean="0"/>
              <a:t>After the demo …</a:t>
            </a:r>
          </a:p>
          <a:p>
            <a:pPr eaLnBrk="1" hangingPunct="1">
              <a:buNone/>
            </a:pPr>
            <a:endParaRPr lang="en-US"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Partitioning Examples</a:t>
            </a:r>
          </a:p>
        </p:txBody>
      </p:sp>
      <p:sp>
        <p:nvSpPr>
          <p:cNvPr id="3" name="Subtitle 2"/>
          <p:cNvSpPr>
            <a:spLocks noGrp="1"/>
          </p:cNvSpPr>
          <p:nvPr>
            <p:ph type="subTitle" idx="1"/>
          </p:nvPr>
        </p:nvSpPr>
        <p:spPr/>
        <p:txBody>
          <a:bodyPr/>
          <a:lstStyle/>
          <a:p>
            <a:r>
              <a:rPr lang="en-US" dirty="0" smtClean="0"/>
              <a:t>Example 3: ARM – DSP partition</a:t>
            </a:r>
          </a:p>
          <a:p>
            <a:r>
              <a:rPr lang="en-US" dirty="0" smtClean="0"/>
              <a:t>CAT Scan application</a:t>
            </a:r>
          </a:p>
        </p:txBody>
      </p:sp>
    </p:spTree>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Scan Machine</a:t>
            </a:r>
          </a:p>
        </p:txBody>
      </p:sp>
      <p:sp>
        <p:nvSpPr>
          <p:cNvPr id="7171" name="Text Placeholder 2"/>
          <p:cNvSpPr>
            <a:spLocks noGrp="1"/>
          </p:cNvSpPr>
          <p:nvPr>
            <p:ph type="body" sz="half" idx="1"/>
          </p:nvPr>
        </p:nvSpPr>
        <p:spPr>
          <a:xfrm>
            <a:off x="259899" y="990600"/>
            <a:ext cx="4391025" cy="4405993"/>
          </a:xfrm>
        </p:spPr>
        <p:txBody>
          <a:bodyPr/>
          <a:lstStyle/>
          <a:p>
            <a:pPr eaLnBrk="1" hangingPunct="1"/>
            <a:r>
              <a:rPr lang="en-US" sz="2400" dirty="0" smtClean="0"/>
              <a:t>X-Ray source rotates around the  body while a set of detectors (1D, 2D) collects values</a:t>
            </a:r>
          </a:p>
          <a:p>
            <a:pPr eaLnBrk="1" hangingPunct="1"/>
            <a:r>
              <a:rPr lang="en-US" sz="2400" dirty="0" smtClean="0"/>
              <a:t>Requirements:</a:t>
            </a:r>
          </a:p>
          <a:p>
            <a:pPr lvl="1" eaLnBrk="1" hangingPunct="1"/>
            <a:r>
              <a:rPr lang="en-US" sz="2000" dirty="0" smtClean="0"/>
              <a:t>Minimize exposure to X-Ray</a:t>
            </a:r>
          </a:p>
          <a:p>
            <a:pPr lvl="1" eaLnBrk="1" hangingPunct="1"/>
            <a:r>
              <a:rPr lang="en-US" sz="2000" dirty="0" smtClean="0"/>
              <a:t>Obtain quality view of internal anatomy</a:t>
            </a:r>
          </a:p>
          <a:p>
            <a:pPr eaLnBrk="1" hangingPunct="1"/>
            <a:r>
              <a:rPr lang="en-US" sz="2400" dirty="0" smtClean="0"/>
              <a:t>Technician monitors in real-time the quality of the imaging</a:t>
            </a:r>
          </a:p>
        </p:txBody>
      </p:sp>
      <p:pic>
        <p:nvPicPr>
          <p:cNvPr id="1027" name="Picture 3"/>
          <p:cNvPicPr>
            <a:picLocks noChangeAspect="1" noChangeArrowheads="1"/>
          </p:cNvPicPr>
          <p:nvPr/>
        </p:nvPicPr>
        <p:blipFill>
          <a:blip r:embed="rId3" cstate="print"/>
          <a:srcRect/>
          <a:stretch>
            <a:fillRect/>
          </a:stretch>
        </p:blipFill>
        <p:spPr bwMode="auto">
          <a:xfrm>
            <a:off x="4572000" y="1447800"/>
            <a:ext cx="4333875" cy="3343275"/>
          </a:xfrm>
          <a:prstGeom prst="rect">
            <a:avLst/>
          </a:prstGeom>
          <a:noFill/>
          <a:ln w="9525">
            <a:noFill/>
            <a:miter lim="800000"/>
            <a:headEnd/>
            <a:tailEnd/>
          </a:ln>
        </p:spPr>
      </p:pic>
      <p:sp>
        <p:nvSpPr>
          <p:cNvPr id="5" name="Slide Number Placeholder 4"/>
          <p:cNvSpPr>
            <a:spLocks noGrp="1"/>
          </p:cNvSpPr>
          <p:nvPr>
            <p:ph type="sldNum" sz="quarter" idx="4"/>
          </p:nvPr>
        </p:nvSpPr>
        <p:spPr/>
        <p:txBody>
          <a:bodyPr/>
          <a:lstStyle/>
          <a:p>
            <a:fld id="{3144B24B-BAB1-431A-82C6-36E096187F50}" type="slidenum">
              <a:rPr lang="en-US" smtClean="0"/>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Computerized Tomography: Trauma case</a:t>
            </a:r>
            <a:endParaRPr lang="en-US" sz="3600" dirty="0"/>
          </a:p>
        </p:txBody>
      </p:sp>
      <p:sp>
        <p:nvSpPr>
          <p:cNvPr id="3" name="Subtitle 2"/>
          <p:cNvSpPr>
            <a:spLocks noGrp="1"/>
          </p:cNvSpPr>
          <p:nvPr>
            <p:ph idx="1"/>
          </p:nvPr>
        </p:nvSpPr>
        <p:spPr/>
        <p:txBody>
          <a:bodyPr>
            <a:normAutofit/>
          </a:bodyPr>
          <a:lstStyle/>
          <a:p>
            <a:pPr algn="l"/>
            <a:r>
              <a:rPr lang="en-US" sz="2800" dirty="0" smtClean="0">
                <a:solidFill>
                  <a:schemeClr val="tx1"/>
                </a:solidFill>
              </a:rPr>
              <a:t>Scanning hundreds slices to determine if there is internal damage. Each slice takes about a second.</a:t>
            </a:r>
          </a:p>
          <a:p>
            <a:pPr algn="l"/>
            <a:r>
              <a:rPr lang="en-US" sz="2800" dirty="0" smtClean="0">
                <a:solidFill>
                  <a:schemeClr val="tx1"/>
                </a:solidFill>
              </a:rPr>
              <a:t>At the same time, a physician sits in front of the display and has the ability to manipulate the images:</a:t>
            </a:r>
          </a:p>
          <a:p>
            <a:pPr lvl="1"/>
            <a:r>
              <a:rPr lang="en-US" sz="2400" dirty="0" smtClean="0">
                <a:solidFill>
                  <a:schemeClr val="tx1"/>
                </a:solidFill>
              </a:rPr>
              <a:t>Rotate the images</a:t>
            </a:r>
          </a:p>
          <a:p>
            <a:pPr lvl="1"/>
            <a:r>
              <a:rPr lang="en-US" sz="2400" dirty="0" smtClean="0"/>
              <a:t>Color certain values</a:t>
            </a:r>
          </a:p>
          <a:p>
            <a:pPr lvl="1"/>
            <a:r>
              <a:rPr lang="en-US" sz="2400" dirty="0" smtClean="0">
                <a:solidFill>
                  <a:schemeClr val="tx1"/>
                </a:solidFill>
              </a:rPr>
              <a:t>Edge detection</a:t>
            </a:r>
          </a:p>
          <a:p>
            <a:pPr lvl="1"/>
            <a:r>
              <a:rPr lang="en-US" dirty="0" smtClean="0"/>
              <a:t>O</a:t>
            </a:r>
            <a:r>
              <a:rPr lang="en-US" sz="2400" dirty="0" smtClean="0">
                <a:solidFill>
                  <a:schemeClr val="tx1"/>
                </a:solidFill>
              </a:rPr>
              <a:t>ther image processing algorithms</a:t>
            </a:r>
          </a:p>
          <a:p>
            <a:pPr algn="l">
              <a:buNone/>
            </a:pPr>
            <a:r>
              <a:rPr lang="en-US" sz="2800" dirty="0">
                <a:solidFill>
                  <a:schemeClr val="tx1"/>
                </a:solidFill>
              </a:rPr>
              <a:t>	</a:t>
            </a: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38979" y="290945"/>
            <a:ext cx="8821737" cy="935182"/>
          </a:xfrm>
        </p:spPr>
        <p:txBody>
          <a:bodyPr/>
          <a:lstStyle/>
          <a:p>
            <a:r>
              <a:rPr lang="en-US" sz="3200" dirty="0" smtClean="0"/>
              <a:t>Multicore: The Forefront of Computing Technology </a:t>
            </a:r>
          </a:p>
        </p:txBody>
      </p:sp>
      <p:sp>
        <p:nvSpPr>
          <p:cNvPr id="34818" name="Content Placeholder 2"/>
          <p:cNvSpPr>
            <a:spLocks/>
          </p:cNvSpPr>
          <p:nvPr/>
        </p:nvSpPr>
        <p:spPr bwMode="auto">
          <a:xfrm>
            <a:off x="305409" y="1341787"/>
            <a:ext cx="8523288" cy="4757467"/>
          </a:xfrm>
          <a:prstGeom prst="rect">
            <a:avLst/>
          </a:prstGeom>
          <a:noFill/>
          <a:ln w="9525">
            <a:noFill/>
            <a:miter lim="800000"/>
            <a:headEnd/>
            <a:tailEnd/>
          </a:ln>
        </p:spPr>
        <p:txBody>
          <a:bodyPr/>
          <a:lstStyle/>
          <a:p>
            <a:pPr marL="342900" indent="-342900" eaLnBrk="0" hangingPunct="0">
              <a:spcBef>
                <a:spcPct val="20000"/>
              </a:spcBef>
              <a:buFont typeface="Wingdings" pitchFamily="2" charset="2"/>
              <a:buChar char="§"/>
            </a:pPr>
            <a:r>
              <a:rPr lang="en-US" sz="2000" i="1" dirty="0" smtClean="0"/>
              <a:t>Multicore supports Moore’s Law by adding multiple core performance to a device.</a:t>
            </a:r>
          </a:p>
          <a:p>
            <a:pPr marL="342900" indent="-342900" eaLnBrk="0" hangingPunct="0">
              <a:spcBef>
                <a:spcPct val="20000"/>
              </a:spcBef>
              <a:buFont typeface="Wingdings" pitchFamily="2" charset="2"/>
              <a:buChar char="§"/>
            </a:pPr>
            <a:r>
              <a:rPr lang="en-US" sz="2000" i="1" dirty="0" smtClean="0"/>
              <a:t>Quality criteria: </a:t>
            </a:r>
            <a:r>
              <a:rPr lang="en-US" sz="2000" b="0" i="1" dirty="0" smtClean="0"/>
              <a:t>Number of watts per cycle</a:t>
            </a:r>
          </a:p>
          <a:p>
            <a:pPr marL="342900" indent="-342900" algn="ctr" eaLnBrk="0" hangingPunct="0">
              <a:spcBef>
                <a:spcPct val="20000"/>
              </a:spcBef>
            </a:pPr>
            <a:endParaRPr lang="en-US" sz="2000" i="1" dirty="0" smtClean="0"/>
          </a:p>
          <a:p>
            <a:pPr marL="342900" indent="-342900" algn="ctr" eaLnBrk="0" hangingPunct="0">
              <a:spcBef>
                <a:spcPct val="20000"/>
              </a:spcBef>
            </a:pPr>
            <a:r>
              <a:rPr lang="en-US" sz="2000" i="1" dirty="0" smtClean="0"/>
              <a:t>“We’re not going to have faster processors. Instead, making software run faster in the future will mean using parallel programming techniques. This will be a huge shift.” </a:t>
            </a:r>
            <a:br>
              <a:rPr lang="en-US" sz="2000" i="1" dirty="0" smtClean="0"/>
            </a:br>
            <a:r>
              <a:rPr lang="en-US" sz="2000" b="0" i="1" dirty="0" smtClean="0"/>
              <a:t>-- Katherine Yelick, Lawrence Berkeley National Laboratory</a:t>
            </a:r>
            <a:br>
              <a:rPr lang="en-US" sz="2000" b="0" i="1" dirty="0" smtClean="0"/>
            </a:br>
            <a:r>
              <a:rPr lang="en-US" sz="2000" b="0" i="1" dirty="0" smtClean="0"/>
              <a:t>from </a:t>
            </a:r>
            <a:r>
              <a:rPr lang="en-US" sz="2000" b="0" i="1" dirty="0" smtClean="0">
                <a:hlinkClick r:id="rId3"/>
              </a:rPr>
              <a:t>The </a:t>
            </a:r>
            <a:r>
              <a:rPr lang="en-US" altLang="zh-CN" sz="2000" b="0" i="1" dirty="0" smtClean="0">
                <a:ea typeface="SimSun" charset="-122"/>
                <a:hlinkClick r:id="rId3"/>
              </a:rPr>
              <a:t>Economist: Parallel Bars</a:t>
            </a:r>
            <a:r>
              <a:rPr lang="en-US" altLang="zh-CN" sz="2000" b="0" i="1" dirty="0" smtClean="0">
                <a:ea typeface="SimSun" charset="-122"/>
              </a:rPr>
              <a:t/>
            </a:r>
            <a:br>
              <a:rPr lang="en-US" altLang="zh-CN" sz="2000" b="0" i="1" dirty="0" smtClean="0">
                <a:ea typeface="SimSun" charset="-122"/>
              </a:rPr>
            </a:br>
            <a:endParaRPr lang="en-US" altLang="zh-CN" sz="2400" b="0" dirty="0" smtClean="0">
              <a:ea typeface="SimSun" charset="-122"/>
            </a:endParaRPr>
          </a:p>
          <a:p>
            <a:pPr marL="342900" indent="-342900" eaLnBrk="0" hangingPunct="0">
              <a:spcBef>
                <a:spcPct val="20000"/>
              </a:spcBef>
              <a:buFontTx/>
              <a:buChar char="•"/>
            </a:pPr>
            <a:endParaRPr lang="en-US" altLang="zh-CN" sz="2000" b="0" dirty="0">
              <a:ea typeface="SimSun" charset="-122"/>
            </a:endParaRPr>
          </a:p>
          <a:p>
            <a:pPr marL="342900" indent="-342900" eaLnBrk="0" hangingPunct="0">
              <a:spcBef>
                <a:spcPct val="20000"/>
              </a:spcBef>
              <a:buFontTx/>
              <a:buChar char="•"/>
            </a:pPr>
            <a:endParaRPr lang="en-US" altLang="zh-CN" sz="2000" dirty="0">
              <a:ea typeface="SimSun" charset="-122"/>
            </a:endParaRPr>
          </a:p>
          <a:p>
            <a:pPr marL="800100" lvl="1" indent="-342900" eaLnBrk="0" hangingPunct="0">
              <a:spcBef>
                <a:spcPct val="20000"/>
              </a:spcBef>
              <a:buFontTx/>
              <a:buChar char="•"/>
            </a:pPr>
            <a:endParaRPr lang="en-US" altLang="zh-CN" sz="2000" dirty="0">
              <a:ea typeface="SimSun" charset="-122"/>
            </a:endParaRPr>
          </a:p>
          <a:p>
            <a:pPr marL="800100" lvl="1" indent="-342900" eaLnBrk="0" hangingPunct="0">
              <a:spcBef>
                <a:spcPct val="20000"/>
              </a:spcBef>
              <a:buFontTx/>
              <a:buChar char="•"/>
            </a:pPr>
            <a:endParaRPr lang="en-US" altLang="zh-CN" sz="2400" dirty="0">
              <a:ea typeface="SimSun" charset="-122"/>
            </a:endParaRP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Algorithm Overview</a:t>
            </a:r>
          </a:p>
        </p:txBody>
      </p:sp>
      <p:sp>
        <p:nvSpPr>
          <p:cNvPr id="7171" name="Text Placeholder 2"/>
          <p:cNvSpPr>
            <a:spLocks noGrp="1"/>
          </p:cNvSpPr>
          <p:nvPr>
            <p:ph type="body" sz="half" idx="1"/>
          </p:nvPr>
        </p:nvSpPr>
        <p:spPr>
          <a:xfrm>
            <a:off x="333375" y="1371599"/>
            <a:ext cx="8505825" cy="4876801"/>
          </a:xfrm>
        </p:spPr>
        <p:txBody>
          <a:bodyPr/>
          <a:lstStyle/>
          <a:p>
            <a:pPr eaLnBrk="1" hangingPunct="1"/>
            <a:r>
              <a:rPr lang="en-US" sz="2800" dirty="0" smtClean="0"/>
              <a:t>A typical system has a parallel source of </a:t>
            </a:r>
            <a:r>
              <a:rPr lang="en-US" dirty="0" smtClean="0"/>
              <a:t>x</a:t>
            </a:r>
            <a:r>
              <a:rPr lang="en-US" sz="2800" dirty="0" smtClean="0"/>
              <a:t>-rays and a set of detectors.</a:t>
            </a:r>
          </a:p>
          <a:p>
            <a:pPr eaLnBrk="1" hangingPunct="1"/>
            <a:r>
              <a:rPr lang="en-US" sz="2800" dirty="0" smtClean="0"/>
              <a:t>Each detector detects the absorption of the line integral between the source and the detector.</a:t>
            </a:r>
          </a:p>
          <a:p>
            <a:pPr eaLnBrk="1" hangingPunct="1"/>
            <a:r>
              <a:rPr lang="en-US" sz="2800" dirty="0" smtClean="0"/>
              <a:t>The source rotates around the body and the detectors collect N sets of data.</a:t>
            </a:r>
          </a:p>
          <a:p>
            <a:pPr eaLnBrk="1" hangingPunct="1"/>
            <a:r>
              <a:rPr lang="en-US" sz="2800" dirty="0" smtClean="0"/>
              <a:t>The next slide demonstrates the geometry</a:t>
            </a:r>
            <a:br>
              <a:rPr lang="en-US" sz="2800" dirty="0" smtClean="0"/>
            </a:br>
            <a:endParaRPr lang="en-US" sz="2400" dirty="0" smtClean="0"/>
          </a:p>
          <a:p>
            <a:pPr eaLnBrk="1" hangingPunct="1"/>
            <a:endParaRPr lang="en-US" sz="28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Algorithm Geometry</a:t>
            </a:r>
          </a:p>
        </p:txBody>
      </p:sp>
      <p:pic>
        <p:nvPicPr>
          <p:cNvPr id="2050" name="Picture 2"/>
          <p:cNvPicPr>
            <a:picLocks noChangeAspect="1" noChangeArrowheads="1"/>
          </p:cNvPicPr>
          <p:nvPr/>
        </p:nvPicPr>
        <p:blipFill>
          <a:blip r:embed="rId3" cstate="print"/>
          <a:srcRect/>
          <a:stretch>
            <a:fillRect/>
          </a:stretch>
        </p:blipFill>
        <p:spPr bwMode="auto">
          <a:xfrm>
            <a:off x="2057400" y="1162052"/>
            <a:ext cx="4726385" cy="4746994"/>
          </a:xfrm>
          <a:prstGeom prst="rect">
            <a:avLst/>
          </a:prstGeom>
          <a:noFill/>
          <a:ln w="9525">
            <a:noFill/>
            <a:miter lim="800000"/>
            <a:headEnd/>
            <a:tailEnd/>
          </a:ln>
        </p:spPr>
      </p:pic>
      <p:sp>
        <p:nvSpPr>
          <p:cNvPr id="4" name="Rectangle 3"/>
          <p:cNvSpPr/>
          <p:nvPr/>
        </p:nvSpPr>
        <p:spPr>
          <a:xfrm>
            <a:off x="1322614" y="5987826"/>
            <a:ext cx="6621236" cy="369332"/>
          </a:xfrm>
          <a:prstGeom prst="rect">
            <a:avLst/>
          </a:prstGeom>
        </p:spPr>
        <p:txBody>
          <a:bodyPr wrap="square">
            <a:spAutoFit/>
          </a:bodyPr>
          <a:lstStyle/>
          <a:p>
            <a:pPr algn="ctr"/>
            <a:r>
              <a:rPr lang="en-US" b="0" dirty="0" smtClean="0"/>
              <a:t>Source: Digital Picture Processing, Rosenfeld and </a:t>
            </a:r>
            <a:r>
              <a:rPr lang="en-US" b="0" dirty="0" err="1" smtClean="0"/>
              <a:t>Kak</a:t>
            </a:r>
            <a:endParaRPr lang="en-US" b="0" dirty="0"/>
          </a:p>
        </p:txBody>
      </p:sp>
      <p:sp>
        <p:nvSpPr>
          <p:cNvPr id="5" name="Slide Number Placeholder 4"/>
          <p:cNvSpPr>
            <a:spLocks noGrp="1"/>
          </p:cNvSpPr>
          <p:nvPr>
            <p:ph type="sldNum" sz="quarter" idx="4"/>
          </p:nvPr>
        </p:nvSpPr>
        <p:spPr/>
        <p:txBody>
          <a:bodyPr/>
          <a:lstStyle/>
          <a:p>
            <a:fld id="{3144B24B-BAB1-431A-82C6-36E096187F50}" type="slidenum">
              <a:rPr lang="en-US" smtClean="0"/>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Algorithm Partitions</a:t>
            </a:r>
          </a:p>
        </p:txBody>
      </p:sp>
      <p:sp>
        <p:nvSpPr>
          <p:cNvPr id="7171" name="Text Placeholder 2"/>
          <p:cNvSpPr>
            <a:spLocks noGrp="1"/>
          </p:cNvSpPr>
          <p:nvPr>
            <p:ph type="body" sz="half" idx="1"/>
          </p:nvPr>
        </p:nvSpPr>
        <p:spPr>
          <a:xfrm>
            <a:off x="381000" y="1676400"/>
            <a:ext cx="8505825" cy="3657600"/>
          </a:xfrm>
        </p:spPr>
        <p:txBody>
          <a:bodyPr/>
          <a:lstStyle/>
          <a:p>
            <a:pPr eaLnBrk="1" hangingPunct="1">
              <a:buNone/>
            </a:pPr>
            <a:r>
              <a:rPr lang="en-US" sz="2800" dirty="0" smtClean="0"/>
              <a:t>CT processing has </a:t>
            </a:r>
            <a:r>
              <a:rPr lang="en-US" dirty="0" smtClean="0"/>
              <a:t>four</a:t>
            </a:r>
            <a:r>
              <a:rPr lang="en-US" sz="2800" dirty="0" smtClean="0"/>
              <a:t> parts:</a:t>
            </a:r>
          </a:p>
          <a:p>
            <a:pPr marL="914400" lvl="1" indent="-457200" eaLnBrk="1" hangingPunct="1">
              <a:buFont typeface="+mj-lt"/>
              <a:buAutoNum type="arabicPeriod"/>
            </a:pPr>
            <a:r>
              <a:rPr lang="en-US" dirty="0" smtClean="0"/>
              <a:t>Pre-processing</a:t>
            </a:r>
          </a:p>
          <a:p>
            <a:pPr marL="914400" lvl="1" indent="-457200" eaLnBrk="1" hangingPunct="1">
              <a:buFont typeface="+mj-lt"/>
              <a:buAutoNum type="arabicPeriod"/>
            </a:pPr>
            <a:r>
              <a:rPr lang="en-US" dirty="0" smtClean="0"/>
              <a:t>Back projector</a:t>
            </a:r>
          </a:p>
          <a:p>
            <a:pPr marL="914400" lvl="1" indent="-457200" eaLnBrk="1" hangingPunct="1">
              <a:buFont typeface="+mj-lt"/>
              <a:buAutoNum type="arabicPeriod"/>
            </a:pPr>
            <a:r>
              <a:rPr lang="en-US" dirty="0" smtClean="0"/>
              <a:t>Post </a:t>
            </a:r>
            <a:r>
              <a:rPr lang="en-US" dirty="0" smtClean="0"/>
              <a:t>processing</a:t>
            </a:r>
            <a:endParaRPr lang="en-US"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62</a:t>
            </a:fld>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Pre-processing</a:t>
            </a:r>
          </a:p>
        </p:txBody>
      </p:sp>
      <p:sp>
        <p:nvSpPr>
          <p:cNvPr id="7171" name="Text Placeholder 2"/>
          <p:cNvSpPr>
            <a:spLocks noGrp="1"/>
          </p:cNvSpPr>
          <p:nvPr>
            <p:ph type="body" sz="half" idx="1"/>
          </p:nvPr>
        </p:nvSpPr>
        <p:spPr>
          <a:xfrm>
            <a:off x="381000" y="1676400"/>
            <a:ext cx="8505825" cy="4038600"/>
          </a:xfrm>
        </p:spPr>
        <p:txBody>
          <a:bodyPr/>
          <a:lstStyle/>
          <a:p>
            <a:pPr eaLnBrk="1" hangingPunct="1"/>
            <a:r>
              <a:rPr lang="en-US" sz="2800" dirty="0" smtClean="0"/>
              <a:t>Performed on each individual set of data collected from all detectors in single angle</a:t>
            </a:r>
          </a:p>
          <a:p>
            <a:pPr eaLnBrk="1" hangingPunct="1"/>
            <a:r>
              <a:rPr lang="en-US" sz="2800" dirty="0" smtClean="0"/>
              <a:t>Converts from absorption values to real values</a:t>
            </a:r>
          </a:p>
          <a:p>
            <a:pPr eaLnBrk="1" hangingPunct="1"/>
            <a:r>
              <a:rPr lang="en-US" sz="2800" dirty="0" smtClean="0"/>
              <a:t>Compensates on the variance in the geometry and detectors; </a:t>
            </a:r>
            <a:r>
              <a:rPr lang="en-US" dirty="0" smtClean="0"/>
              <a:t>Dead detectors are interpolated.</a:t>
            </a:r>
          </a:p>
          <a:p>
            <a:pPr eaLnBrk="1" hangingPunct="1"/>
            <a:r>
              <a:rPr lang="en-US" sz="2800" dirty="0" smtClean="0"/>
              <a:t>Interpolation using FFT based convolution (x-&gt;2x)</a:t>
            </a:r>
          </a:p>
          <a:p>
            <a:pPr eaLnBrk="1" hangingPunct="1"/>
            <a:r>
              <a:rPr lang="en-US" sz="2800" dirty="0" smtClean="0"/>
              <a:t>Other vector filtering operation (secret sauce) </a:t>
            </a:r>
          </a:p>
        </p:txBody>
      </p:sp>
      <p:sp>
        <p:nvSpPr>
          <p:cNvPr id="4" name="Slide Number Placeholder 3"/>
          <p:cNvSpPr>
            <a:spLocks noGrp="1"/>
          </p:cNvSpPr>
          <p:nvPr>
            <p:ph type="sldNum" sz="quarter" idx="4"/>
          </p:nvPr>
        </p:nvSpPr>
        <p:spPr/>
        <p:txBody>
          <a:bodyPr/>
          <a:lstStyle/>
          <a:p>
            <a:fld id="{3144B24B-BAB1-431A-82C6-36E096187F50}" type="slidenum">
              <a:rPr lang="en-US" smtClean="0"/>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Back Projector</a:t>
            </a:r>
          </a:p>
        </p:txBody>
      </p:sp>
      <p:sp>
        <p:nvSpPr>
          <p:cNvPr id="7171" name="Text Placeholder 2"/>
          <p:cNvSpPr>
            <a:spLocks noGrp="1"/>
          </p:cNvSpPr>
          <p:nvPr>
            <p:ph type="body" sz="half" idx="1"/>
          </p:nvPr>
        </p:nvSpPr>
        <p:spPr>
          <a:xfrm>
            <a:off x="381000" y="1066800"/>
            <a:ext cx="3200399" cy="4953000"/>
          </a:xfrm>
        </p:spPr>
        <p:txBody>
          <a:bodyPr/>
          <a:lstStyle/>
          <a:p>
            <a:pPr eaLnBrk="1" hangingPunct="1"/>
            <a:r>
              <a:rPr lang="en-US" sz="2800" dirty="0" smtClean="0"/>
              <a:t>For each pixel, accumulates the contributions of all the lines that passed through the pixel</a:t>
            </a:r>
          </a:p>
          <a:p>
            <a:pPr eaLnBrk="1" hangingPunct="1"/>
            <a:r>
              <a:rPr lang="en-US" sz="2800" dirty="0" smtClean="0"/>
              <a:t>Involves interpolation between two rays … and adding to a value</a:t>
            </a:r>
          </a:p>
          <a:p>
            <a:pPr eaLnBrk="1" hangingPunct="1"/>
            <a:endParaRPr lang="en-US" sz="2800" dirty="0" smtClean="0"/>
          </a:p>
        </p:txBody>
      </p:sp>
      <p:graphicFrame>
        <p:nvGraphicFramePr>
          <p:cNvPr id="4" name="Object 3"/>
          <p:cNvGraphicFramePr>
            <a:graphicFrameLocks noChangeAspect="1"/>
          </p:cNvGraphicFramePr>
          <p:nvPr/>
        </p:nvGraphicFramePr>
        <p:xfrm>
          <a:off x="3352800" y="1219200"/>
          <a:ext cx="5654512" cy="4808538"/>
        </p:xfrm>
        <a:graphic>
          <a:graphicData uri="http://schemas.openxmlformats.org/presentationml/2006/ole">
            <p:oleObj spid="_x0000_s150530" name="Visio" r:id="rId4" imgW="6111105" imgH="5196696" progId="Visio.Drawing.11">
              <p:embed/>
            </p:oleObj>
          </a:graphicData>
        </a:graphic>
      </p:graphicFrame>
      <p:sp>
        <p:nvSpPr>
          <p:cNvPr id="5" name="Slide Number Placeholder 4"/>
          <p:cNvSpPr>
            <a:spLocks noGrp="1"/>
          </p:cNvSpPr>
          <p:nvPr>
            <p:ph type="sldNum" sz="quarter" idx="4"/>
          </p:nvPr>
        </p:nvSpPr>
        <p:spPr/>
        <p:txBody>
          <a:bodyPr/>
          <a:lstStyle/>
          <a:p>
            <a:fld id="{3144B24B-BAB1-431A-82C6-36E096187F50}" type="slidenum">
              <a:rPr lang="en-US" smtClean="0"/>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dirty="0" smtClean="0"/>
              <a:t>Post-processing</a:t>
            </a:r>
            <a:br>
              <a:rPr lang="en-US" dirty="0" smtClean="0"/>
            </a:br>
            <a:r>
              <a:rPr lang="en-US" dirty="0" smtClean="0"/>
              <a:t>Image processing</a:t>
            </a:r>
          </a:p>
        </p:txBody>
      </p:sp>
      <p:sp>
        <p:nvSpPr>
          <p:cNvPr id="7171" name="Text Placeholder 2"/>
          <p:cNvSpPr>
            <a:spLocks noGrp="1"/>
          </p:cNvSpPr>
          <p:nvPr>
            <p:ph type="body" sz="half" idx="1"/>
          </p:nvPr>
        </p:nvSpPr>
        <p:spPr>
          <a:xfrm>
            <a:off x="381000" y="1676400"/>
            <a:ext cx="8505825" cy="3657600"/>
          </a:xfrm>
        </p:spPr>
        <p:txBody>
          <a:bodyPr/>
          <a:lstStyle/>
          <a:p>
            <a:pPr eaLnBrk="1" hangingPunct="1"/>
            <a:r>
              <a:rPr lang="en-US" sz="2800" dirty="0" smtClean="0"/>
              <a:t>2D filtering on the image:</a:t>
            </a:r>
          </a:p>
          <a:p>
            <a:pPr lvl="1" eaLnBrk="1" hangingPunct="1"/>
            <a:r>
              <a:rPr lang="en-US" sz="2400" dirty="0" smtClean="0"/>
              <a:t>Scatter (or anti-scatter) filter</a:t>
            </a:r>
          </a:p>
          <a:p>
            <a:pPr lvl="1" eaLnBrk="1" hangingPunct="1"/>
            <a:r>
              <a:rPr lang="en-US" sz="2400" dirty="0" smtClean="0"/>
              <a:t>Smooth filter (LPF) for a smoother image</a:t>
            </a:r>
          </a:p>
          <a:p>
            <a:pPr lvl="1" eaLnBrk="1" hangingPunct="1"/>
            <a:r>
              <a:rPr lang="en-US" sz="2400" dirty="0" smtClean="0"/>
              <a:t>Edge detection filter (The opposite) for identifying edges</a:t>
            </a:r>
          </a:p>
          <a:p>
            <a:pPr eaLnBrk="1" hangingPunct="1"/>
            <a:r>
              <a:rPr lang="en-US" sz="2800" dirty="0" smtClean="0"/>
              <a:t>Setting the range for display (floating point to fixed point conversion)</a:t>
            </a:r>
          </a:p>
          <a:p>
            <a:pPr eaLnBrk="1" hangingPunct="1"/>
            <a:r>
              <a:rPr lang="en-US" sz="2800" dirty="0" smtClean="0"/>
              <a:t>Other image based operations</a:t>
            </a:r>
          </a:p>
        </p:txBody>
      </p:sp>
      <p:sp>
        <p:nvSpPr>
          <p:cNvPr id="4" name="Slide Number Placeholder 3"/>
          <p:cNvSpPr>
            <a:spLocks noGrp="1"/>
          </p:cNvSpPr>
          <p:nvPr>
            <p:ph type="sldNum" sz="quarter" idx="4"/>
          </p:nvPr>
        </p:nvSpPr>
        <p:spPr/>
        <p:txBody>
          <a:bodyPr/>
          <a:lstStyle/>
          <a:p>
            <a:fld id="{3144B24B-BAB1-431A-82C6-36E096187F50}" type="slidenum">
              <a:rPr lang="en-US" smtClean="0"/>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28600" y="457200"/>
            <a:ext cx="8458200" cy="847726"/>
          </a:xfrm>
        </p:spPr>
        <p:txBody>
          <a:bodyPr/>
          <a:lstStyle/>
          <a:p>
            <a:pPr eaLnBrk="1" hangingPunct="1"/>
            <a:r>
              <a:rPr lang="en-US" sz="3600" dirty="0" smtClean="0"/>
              <a:t>“My System”</a:t>
            </a:r>
          </a:p>
        </p:txBody>
      </p:sp>
      <p:sp>
        <p:nvSpPr>
          <p:cNvPr id="7171" name="Text Placeholder 2"/>
          <p:cNvSpPr>
            <a:spLocks noGrp="1"/>
          </p:cNvSpPr>
          <p:nvPr>
            <p:ph type="body" sz="half" idx="1"/>
          </p:nvPr>
        </p:nvSpPr>
        <p:spPr>
          <a:xfrm>
            <a:off x="381000" y="1676400"/>
            <a:ext cx="8505825" cy="2819400"/>
          </a:xfrm>
        </p:spPr>
        <p:txBody>
          <a:bodyPr/>
          <a:lstStyle/>
          <a:p>
            <a:pPr eaLnBrk="1" hangingPunct="1"/>
            <a:r>
              <a:rPr lang="en-US" sz="2800" dirty="0" smtClean="0"/>
              <a:t>800 detectors in a vector</a:t>
            </a:r>
          </a:p>
          <a:p>
            <a:pPr eaLnBrk="1" hangingPunct="1"/>
            <a:r>
              <a:rPr lang="en-US" sz="2800" dirty="0" smtClean="0"/>
              <a:t>360 </a:t>
            </a:r>
            <a:r>
              <a:rPr lang="en-US" sz="2800" dirty="0" smtClean="0"/>
              <a:t>vectors per </a:t>
            </a:r>
            <a:r>
              <a:rPr lang="en-US" sz="2800" dirty="0" smtClean="0"/>
              <a:t>slice</a:t>
            </a:r>
          </a:p>
          <a:p>
            <a:pPr lvl="1" eaLnBrk="1" hangingPunct="1"/>
            <a:r>
              <a:rPr lang="en-US" dirty="0" smtClean="0"/>
              <a:t>Scan time – 1 second per </a:t>
            </a:r>
            <a:r>
              <a:rPr lang="en-US" dirty="0" smtClean="0"/>
              <a:t>slice</a:t>
            </a:r>
            <a:endParaRPr lang="en-US" sz="2800" dirty="0" smtClean="0"/>
          </a:p>
          <a:p>
            <a:pPr eaLnBrk="1" hangingPunct="1"/>
            <a:r>
              <a:rPr lang="en-US" sz="2800" dirty="0" smtClean="0"/>
              <a:t>Image size 512x512 pixels</a:t>
            </a:r>
          </a:p>
          <a:p>
            <a:pPr eaLnBrk="1" hangingPunct="1"/>
            <a:r>
              <a:rPr lang="en-US" sz="2800" dirty="0" smtClean="0"/>
              <a:t>400 slices per scan</a:t>
            </a:r>
          </a:p>
        </p:txBody>
      </p:sp>
      <p:sp>
        <p:nvSpPr>
          <p:cNvPr id="4" name="Slide Number Placeholder 3"/>
          <p:cNvSpPr>
            <a:spLocks noGrp="1"/>
          </p:cNvSpPr>
          <p:nvPr>
            <p:ph type="sldNum" sz="quarter" idx="4"/>
          </p:nvPr>
        </p:nvSpPr>
        <p:spPr/>
        <p:txBody>
          <a:bodyPr/>
          <a:lstStyle/>
          <a:p>
            <a:fld id="{3144B24B-BAB1-431A-82C6-36E096187F50}" type="slidenum">
              <a:rPr lang="en-US" smtClean="0"/>
              <a:pPr/>
              <a:t>66</a:t>
            </a:fld>
            <a:endParaRPr lang="en-US" dirty="0"/>
          </a:p>
        </p:txBody>
      </p:sp>
      <p:pic>
        <p:nvPicPr>
          <p:cNvPr id="184322" name="Picture 2"/>
          <p:cNvPicPr>
            <a:picLocks noChangeAspect="1" noChangeArrowheads="1"/>
          </p:cNvPicPr>
          <p:nvPr/>
        </p:nvPicPr>
        <p:blipFill>
          <a:blip r:embed="rId3" cstate="print"/>
          <a:srcRect/>
          <a:stretch>
            <a:fillRect/>
          </a:stretch>
        </p:blipFill>
        <p:spPr bwMode="auto">
          <a:xfrm>
            <a:off x="5264880" y="591194"/>
            <a:ext cx="3705225" cy="3228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5"/>
            <a:ext cx="8458200" cy="923925"/>
          </a:xfrm>
        </p:spPr>
        <p:txBody>
          <a:bodyPr/>
          <a:lstStyle/>
          <a:p>
            <a:pPr eaLnBrk="1" hangingPunct="1"/>
            <a:r>
              <a:rPr lang="en-US" sz="3600" dirty="0" smtClean="0"/>
              <a:t>Memory and IO Considerations</a:t>
            </a:r>
          </a:p>
        </p:txBody>
      </p:sp>
      <p:sp>
        <p:nvSpPr>
          <p:cNvPr id="7171" name="Text Placeholder 2"/>
          <p:cNvSpPr>
            <a:spLocks noGrp="1"/>
          </p:cNvSpPr>
          <p:nvPr>
            <p:ph type="body" sz="half" idx="1"/>
          </p:nvPr>
        </p:nvSpPr>
        <p:spPr>
          <a:xfrm>
            <a:off x="381000" y="2001794"/>
            <a:ext cx="8505825" cy="4322805"/>
          </a:xfrm>
        </p:spPr>
        <p:txBody>
          <a:bodyPr/>
          <a:lstStyle/>
          <a:p>
            <a:pPr eaLnBrk="1" hangingPunct="1"/>
            <a:r>
              <a:rPr lang="en-US" sz="2800" dirty="0" smtClean="0"/>
              <a:t>Input data per second: 800 * 360 * 2 = 562.5 K </a:t>
            </a:r>
            <a:r>
              <a:rPr lang="en-US" sz="2800" dirty="0" smtClean="0"/>
              <a:t>Bytes</a:t>
            </a:r>
          </a:p>
          <a:p>
            <a:pPr lvl="1" eaLnBrk="1" hangingPunct="1"/>
            <a:r>
              <a:rPr lang="en-US" sz="2400" dirty="0" smtClean="0"/>
              <a:t>800 detectors,  2 bytes (16 bit A2D) each detector, 360 measurements in a slice (in a second)</a:t>
            </a:r>
            <a:endParaRPr lang="en-US" sz="2400" dirty="0" smtClean="0"/>
          </a:p>
          <a:p>
            <a:pPr eaLnBrk="1" hangingPunct="1"/>
            <a:r>
              <a:rPr lang="en-US" sz="2800" dirty="0" smtClean="0"/>
              <a:t>Total input data (562.5K x </a:t>
            </a:r>
            <a:r>
              <a:rPr lang="en-US" dirty="0" smtClean="0"/>
              <a:t>40</a:t>
            </a:r>
            <a:r>
              <a:rPr lang="en-US" sz="2800" dirty="0" smtClean="0"/>
              <a:t>0</a:t>
            </a:r>
            <a:r>
              <a:rPr lang="en-US" sz="2800" dirty="0" smtClean="0"/>
              <a:t>) = ~ </a:t>
            </a:r>
            <a:r>
              <a:rPr lang="en-US" dirty="0" smtClean="0"/>
              <a:t>225</a:t>
            </a:r>
            <a:r>
              <a:rPr lang="en-US" sz="2800" dirty="0" smtClean="0"/>
              <a:t>MB</a:t>
            </a:r>
          </a:p>
          <a:p>
            <a:pPr lvl="1" eaLnBrk="1" hangingPunct="1"/>
            <a:r>
              <a:rPr lang="en-US" sz="2400" dirty="0" smtClean="0"/>
              <a:t>562.5K each slice, and there are 400 slices</a:t>
            </a:r>
            <a:endParaRPr lang="en-US" sz="2400" dirty="0" smtClean="0"/>
          </a:p>
          <a:p>
            <a:pPr lvl="1" eaLnBrk="1" hangingPunct="1">
              <a:buNone/>
            </a:pPr>
            <a:endParaRPr lang="en-US" sz="24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67</a:t>
            </a:fld>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5"/>
            <a:ext cx="8458200" cy="923925"/>
          </a:xfrm>
        </p:spPr>
        <p:txBody>
          <a:bodyPr/>
          <a:lstStyle/>
          <a:p>
            <a:pPr eaLnBrk="1" hangingPunct="1"/>
            <a:r>
              <a:rPr lang="en-US" sz="3600" dirty="0" smtClean="0"/>
              <a:t>Memory and IO Considerations</a:t>
            </a:r>
          </a:p>
        </p:txBody>
      </p:sp>
      <p:sp>
        <p:nvSpPr>
          <p:cNvPr id="7171" name="Text Placeholder 2"/>
          <p:cNvSpPr>
            <a:spLocks noGrp="1"/>
          </p:cNvSpPr>
          <p:nvPr>
            <p:ph type="body" sz="half" idx="1"/>
          </p:nvPr>
        </p:nvSpPr>
        <p:spPr>
          <a:xfrm>
            <a:off x="381000" y="1066800"/>
            <a:ext cx="8505825" cy="5257800"/>
          </a:xfrm>
        </p:spPr>
        <p:txBody>
          <a:bodyPr/>
          <a:lstStyle/>
          <a:p>
            <a:pPr eaLnBrk="1" hangingPunct="1"/>
            <a:r>
              <a:rPr lang="en-US" sz="2800" dirty="0" smtClean="0"/>
              <a:t>Image </a:t>
            </a:r>
            <a:r>
              <a:rPr lang="en-US" sz="2800" dirty="0" smtClean="0"/>
              <a:t>memory </a:t>
            </a:r>
            <a:r>
              <a:rPr lang="en-US" dirty="0" smtClean="0"/>
              <a:t>size for a complete scan</a:t>
            </a:r>
            <a:r>
              <a:rPr lang="en-US" sz="2800" dirty="0" smtClean="0"/>
              <a:t>:</a:t>
            </a:r>
            <a:endParaRPr lang="en-US" sz="2800" dirty="0" smtClean="0"/>
          </a:p>
          <a:p>
            <a:pPr lvl="1" eaLnBrk="1" hangingPunct="1"/>
            <a:r>
              <a:rPr lang="en-US" sz="2200" dirty="0" smtClean="0"/>
              <a:t>400 </a:t>
            </a:r>
            <a:r>
              <a:rPr lang="en-US" sz="2200" dirty="0" smtClean="0"/>
              <a:t>slices, 4 bytes (floating point) per pixel, 512x512 pixels</a:t>
            </a:r>
            <a:endParaRPr lang="en-US" sz="2200" dirty="0" smtClean="0"/>
          </a:p>
          <a:p>
            <a:pPr lvl="1" eaLnBrk="1" hangingPunct="1"/>
            <a:r>
              <a:rPr lang="en-US" sz="2200" dirty="0" smtClean="0"/>
              <a:t>512x512 floating point each</a:t>
            </a:r>
          </a:p>
          <a:p>
            <a:pPr lvl="1" eaLnBrk="1" hangingPunct="1"/>
            <a:r>
              <a:rPr lang="en-US" sz="2200" dirty="0" smtClean="0"/>
              <a:t>512 x 512 x 4 x 400 = 400MB </a:t>
            </a:r>
          </a:p>
          <a:p>
            <a:pPr lvl="1" eaLnBrk="1" hangingPunct="1">
              <a:buNone/>
            </a:pPr>
            <a:endParaRPr lang="en-US" sz="24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68</a:t>
            </a:fld>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5"/>
            <a:ext cx="8458200" cy="923925"/>
          </a:xfrm>
        </p:spPr>
        <p:txBody>
          <a:bodyPr/>
          <a:lstStyle/>
          <a:p>
            <a:pPr eaLnBrk="1" hangingPunct="1"/>
            <a:r>
              <a:rPr lang="en-US" sz="3600" dirty="0" smtClean="0"/>
              <a:t>Pre-Processing Considerations</a:t>
            </a:r>
            <a:endParaRPr lang="en-US" sz="3600" dirty="0" smtClean="0"/>
          </a:p>
        </p:txBody>
      </p:sp>
      <p:sp>
        <p:nvSpPr>
          <p:cNvPr id="7171" name="Text Placeholder 2"/>
          <p:cNvSpPr>
            <a:spLocks noGrp="1"/>
          </p:cNvSpPr>
          <p:nvPr>
            <p:ph type="body" sz="half" idx="1"/>
          </p:nvPr>
        </p:nvSpPr>
        <p:spPr>
          <a:xfrm>
            <a:off x="381000" y="1066800"/>
            <a:ext cx="8505825" cy="5257800"/>
          </a:xfrm>
        </p:spPr>
        <p:txBody>
          <a:bodyPr/>
          <a:lstStyle/>
          <a:p>
            <a:pPr eaLnBrk="1" hangingPunct="1"/>
            <a:r>
              <a:rPr lang="en-US" sz="2800" dirty="0" smtClean="0"/>
              <a:t>Pre-process </a:t>
            </a:r>
            <a:r>
              <a:rPr lang="en-US" sz="2800" dirty="0" smtClean="0"/>
              <a:t>single vector</a:t>
            </a:r>
          </a:p>
          <a:p>
            <a:pPr lvl="1" eaLnBrk="1" hangingPunct="1"/>
            <a:r>
              <a:rPr lang="en-US" sz="2200" dirty="0" smtClean="0"/>
              <a:t>Input size (single vector) 800 samples by 2 bytes –less than 2KB</a:t>
            </a:r>
          </a:p>
          <a:p>
            <a:pPr lvl="1" eaLnBrk="1" hangingPunct="1"/>
            <a:r>
              <a:rPr lang="en-US" sz="2200" dirty="0" smtClean="0"/>
              <a:t>Largest intermediate size (interpolated to 2048, complex floating point) 2048*4*2 = 16KB</a:t>
            </a:r>
          </a:p>
          <a:p>
            <a:pPr lvl="1" eaLnBrk="1" hangingPunct="1"/>
            <a:r>
              <a:rPr lang="en-US" sz="2200" dirty="0" smtClean="0"/>
              <a:t>Output size (real) 2047 x 4 = 8KB</a:t>
            </a:r>
          </a:p>
          <a:p>
            <a:pPr lvl="1" eaLnBrk="1" hangingPunct="1"/>
            <a:r>
              <a:rPr lang="en-US" sz="2200" dirty="0" smtClean="0"/>
              <a:t>Filters coefficients, convolution coefficients etc –&gt; 16KB</a:t>
            </a:r>
          </a:p>
          <a:p>
            <a:pPr lvl="1" eaLnBrk="1" hangingPunct="1">
              <a:buNone/>
            </a:pPr>
            <a:endParaRPr lang="en-US" sz="24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69</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42900" y="0"/>
            <a:ext cx="8458200" cy="966355"/>
          </a:xfrm>
        </p:spPr>
        <p:txBody>
          <a:bodyPr/>
          <a:lstStyle/>
          <a:p>
            <a:r>
              <a:rPr lang="en-US" dirty="0" smtClean="0"/>
              <a:t>Marketplace Challenges </a:t>
            </a:r>
          </a:p>
        </p:txBody>
      </p:sp>
      <p:sp>
        <p:nvSpPr>
          <p:cNvPr id="23554" name="Rectangle 3"/>
          <p:cNvSpPr>
            <a:spLocks noGrp="1" noChangeArrowheads="1"/>
          </p:cNvSpPr>
          <p:nvPr>
            <p:ph type="body" idx="1"/>
          </p:nvPr>
        </p:nvSpPr>
        <p:spPr>
          <a:xfrm>
            <a:off x="333375" y="924792"/>
            <a:ext cx="8810625" cy="5455226"/>
          </a:xfrm>
        </p:spPr>
        <p:txBody>
          <a:bodyPr/>
          <a:lstStyle/>
          <a:p>
            <a:r>
              <a:rPr lang="en-US" dirty="0" smtClean="0"/>
              <a:t>Increased data rate </a:t>
            </a:r>
          </a:p>
          <a:p>
            <a:pPr lvl="1"/>
            <a:r>
              <a:rPr lang="en-US" dirty="0" smtClean="0"/>
              <a:t>For example, Ethernet; From 10Mbps to 10Gbps</a:t>
            </a:r>
          </a:p>
          <a:p>
            <a:r>
              <a:rPr lang="en-US" dirty="0" smtClean="0"/>
              <a:t>Increased algorithm complexity </a:t>
            </a:r>
          </a:p>
          <a:p>
            <a:pPr lvl="1"/>
            <a:r>
              <a:rPr lang="en-US" dirty="0" smtClean="0"/>
              <a:t>For example, biometrics (facial recognition, fingerprints, etc.)</a:t>
            </a:r>
          </a:p>
          <a:p>
            <a:r>
              <a:rPr lang="en-US" dirty="0" smtClean="0"/>
              <a:t>Increased development cost</a:t>
            </a:r>
          </a:p>
          <a:p>
            <a:pPr lvl="1"/>
            <a:r>
              <a:rPr lang="en-US" dirty="0" smtClean="0"/>
              <a:t>Hardware and software development</a:t>
            </a:r>
          </a:p>
          <a:p>
            <a:r>
              <a:rPr lang="en-US" dirty="0" smtClean="0"/>
              <a:t>Multicore SOC devices are a solution</a:t>
            </a:r>
          </a:p>
          <a:p>
            <a:pPr lvl="1"/>
            <a:r>
              <a:rPr lang="en-US" dirty="0" smtClean="0"/>
              <a:t>Fast peripherals incorporated into the device</a:t>
            </a:r>
          </a:p>
          <a:p>
            <a:pPr lvl="1"/>
            <a:r>
              <a:rPr lang="en-US" dirty="0" smtClean="0"/>
              <a:t>High-performance, fixed- and floating-point processing power</a:t>
            </a:r>
          </a:p>
          <a:p>
            <a:pPr lvl="1"/>
            <a:r>
              <a:rPr lang="en-US" dirty="0" smtClean="0"/>
              <a:t>Parallel data movement</a:t>
            </a:r>
          </a:p>
          <a:p>
            <a:pPr lvl="1"/>
            <a:r>
              <a:rPr lang="en-US" dirty="0" smtClean="0"/>
              <a:t>Off-the-shelf devices</a:t>
            </a:r>
          </a:p>
          <a:p>
            <a:pPr lvl="1"/>
            <a:r>
              <a:rPr lang="en-US" dirty="0" smtClean="0"/>
              <a:t>Elaborate set of software development tools </a:t>
            </a:r>
          </a:p>
          <a:p>
            <a:endParaRPr lang="en-US" dirty="0" smtClean="0"/>
          </a:p>
          <a:p>
            <a:pPr>
              <a:buNone/>
            </a:pPr>
            <a:endParaRPr lang="en-US" sz="2400" dirty="0" smtClean="0"/>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dirty="0" smtClean="0"/>
              <a:t>Image Memory Considerations</a:t>
            </a:r>
            <a:r>
              <a:rPr lang="en-US" dirty="0" smtClean="0"/>
              <a:t/>
            </a:r>
            <a:br>
              <a:rPr lang="en-US" dirty="0" smtClean="0"/>
            </a:br>
            <a:endParaRPr lang="en-US" dirty="0" smtClean="0"/>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800" dirty="0" smtClean="0"/>
              <a:t>Back projector processing </a:t>
            </a:r>
            <a:endParaRPr lang="en-US" sz="2400" dirty="0" smtClean="0"/>
          </a:p>
          <a:p>
            <a:pPr lvl="1" eaLnBrk="1" hangingPunct="1"/>
            <a:r>
              <a:rPr lang="en-US" sz="2400" dirty="0" smtClean="0"/>
              <a:t>Image size 512x512x4 = 1M</a:t>
            </a:r>
          </a:p>
          <a:p>
            <a:pPr eaLnBrk="1" hangingPunct="1"/>
            <a:r>
              <a:rPr lang="en-US" sz="2800" dirty="0" smtClean="0"/>
              <a:t>Post </a:t>
            </a:r>
            <a:r>
              <a:rPr lang="en-US" sz="2800" dirty="0" smtClean="0"/>
              <a:t>processing</a:t>
            </a:r>
            <a:endParaRPr lang="en-US" sz="2800" dirty="0" smtClean="0"/>
          </a:p>
          <a:p>
            <a:pPr lvl="1" eaLnBrk="1" hangingPunct="1"/>
            <a:r>
              <a:rPr lang="en-US" sz="2400" dirty="0" smtClean="0"/>
              <a:t>400 images, 400M</a:t>
            </a:r>
          </a:p>
        </p:txBody>
      </p:sp>
      <p:sp>
        <p:nvSpPr>
          <p:cNvPr id="4" name="Slide Number Placeholder 3"/>
          <p:cNvSpPr>
            <a:spLocks noGrp="1"/>
          </p:cNvSpPr>
          <p:nvPr>
            <p:ph type="sldNum" sz="quarter" idx="4"/>
          </p:nvPr>
        </p:nvSpPr>
        <p:spPr/>
        <p:txBody>
          <a:bodyPr/>
          <a:lstStyle/>
          <a:p>
            <a:fld id="{3144B24B-BAB1-431A-82C6-36E096187F50}" type="slidenum">
              <a:rPr lang="en-US" smtClean="0"/>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System Considerations</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When scanning starts, images are processed at the rate of one image per second</a:t>
            </a:r>
            <a:r>
              <a:rPr lang="en-US" sz="2400" dirty="0" smtClean="0"/>
              <a:t>.  (360 measurements in a slice)</a:t>
            </a:r>
            <a:endParaRPr lang="en-US" sz="2400" dirty="0" smtClean="0"/>
          </a:p>
          <a:p>
            <a:pPr eaLnBrk="1" hangingPunct="1"/>
            <a:r>
              <a:rPr lang="en-US" sz="2400" dirty="0" smtClean="0"/>
              <a:t>The operator verifies that all settings and configuration are correct by viewing one image at a time and adjusting the image settings</a:t>
            </a:r>
          </a:p>
          <a:p>
            <a:pPr eaLnBrk="1" hangingPunct="1"/>
            <a:r>
              <a:rPr lang="en-US" sz="2400" dirty="0" smtClean="0"/>
              <a:t>The operator looks at images slower than one per second and needs flexibility in setting image parameters and configurations. </a:t>
            </a:r>
          </a:p>
          <a:p>
            <a:pPr eaLnBrk="1" hangingPunct="1"/>
            <a:r>
              <a:rPr lang="en-US" sz="2400" dirty="0" smtClean="0"/>
              <a:t>The operator does not have to look at all the images. The image reconstruction rate is 1 per second. The image display rate </a:t>
            </a:r>
            <a:r>
              <a:rPr lang="en-US" sz="2400" dirty="0" smtClean="0"/>
              <a:t>is </a:t>
            </a:r>
            <a:r>
              <a:rPr lang="en-US" sz="2400" dirty="0" smtClean="0"/>
              <a:t>much slower.</a:t>
            </a:r>
          </a:p>
          <a:p>
            <a:pPr eaLnBrk="1" hangingPunct="1"/>
            <a:endParaRPr lang="en-US" sz="24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71</a:t>
            </a:fld>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ARM - DSP Considerations</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The ARM NEON and the FPU are optimized for vector/matrix bytes or half word operations.  Linux has many image processing libraries and 3D emulation libraries available. </a:t>
            </a:r>
          </a:p>
          <a:p>
            <a:pPr eaLnBrk="1" hangingPunct="1"/>
            <a:r>
              <a:rPr lang="en-US" sz="2400" dirty="0" smtClean="0"/>
              <a:t>Intuitively, it looks like the ARM core will do all the image </a:t>
            </a:r>
            <a:r>
              <a:rPr lang="en-US" sz="2400" dirty="0" smtClean="0"/>
              <a:t>processing.</a:t>
            </a:r>
            <a:endParaRPr lang="en-US" sz="2400" dirty="0" smtClean="0"/>
          </a:p>
          <a:p>
            <a:pPr eaLnBrk="1" hangingPunct="1"/>
            <a:r>
              <a:rPr lang="en-US" sz="2400" dirty="0" smtClean="0"/>
              <a:t>DSP cores are very good in filtering, FFT, convolution and the like. The back projector algorithm can be easily implemented in DSP code.</a:t>
            </a:r>
          </a:p>
          <a:p>
            <a:pPr eaLnBrk="1" hangingPunct="1"/>
            <a:r>
              <a:rPr lang="en-US" sz="2400" dirty="0" smtClean="0"/>
              <a:t>Intuitively, it looks like the 8 DSP cores will do the preprocessing and the back projection operation.</a:t>
            </a:r>
          </a:p>
          <a:p>
            <a:pPr eaLnBrk="1" hangingPunct="1"/>
            <a:endParaRPr lang="en-US" sz="24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72</a:t>
            </a:fld>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“My System” Architecture</a:t>
            </a:r>
          </a:p>
        </p:txBody>
      </p:sp>
      <p:graphicFrame>
        <p:nvGraphicFramePr>
          <p:cNvPr id="5" name="Object 4"/>
          <p:cNvGraphicFramePr>
            <a:graphicFrameLocks noChangeAspect="1"/>
          </p:cNvGraphicFramePr>
          <p:nvPr/>
        </p:nvGraphicFramePr>
        <p:xfrm>
          <a:off x="609600" y="1371600"/>
          <a:ext cx="7954963" cy="4134991"/>
        </p:xfrm>
        <a:graphic>
          <a:graphicData uri="http://schemas.openxmlformats.org/presentationml/2006/ole">
            <p:oleObj spid="_x0000_s151554" name="Visio" r:id="rId4" imgW="8899081" imgH="4625260" progId="Visio.Drawing.11">
              <p:embed/>
            </p:oleObj>
          </a:graphicData>
        </a:graphic>
      </p:graphicFrame>
      <p:sp>
        <p:nvSpPr>
          <p:cNvPr id="4" name="Slide Number Placeholder 3"/>
          <p:cNvSpPr>
            <a:spLocks noGrp="1"/>
          </p:cNvSpPr>
          <p:nvPr>
            <p:ph type="sldNum" sz="quarter" idx="4"/>
          </p:nvPr>
        </p:nvSpPr>
        <p:spPr/>
        <p:txBody>
          <a:bodyPr/>
          <a:lstStyle/>
          <a:p>
            <a:fld id="{3144B24B-BAB1-431A-82C6-36E096187F50}" type="slidenum">
              <a:rPr lang="en-US" smtClean="0"/>
              <a:pPr/>
              <a:t>73</a:t>
            </a:fld>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Building and Moving the Image</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In my system, the DSPs build the images in shared memory</a:t>
            </a:r>
          </a:p>
          <a:p>
            <a:pPr lvl="1" eaLnBrk="1" hangingPunct="1"/>
            <a:r>
              <a:rPr lang="en-US" sz="2000" dirty="0" smtClean="0"/>
              <a:t>Unless shared by multiple DSPs (details later), L2 is too small for a complete image (1MB), and MSMC memory is large enough (up to 6MB) and closer to the DSP cores (than the DDR)</a:t>
            </a:r>
          </a:p>
          <a:p>
            <a:pPr eaLnBrk="1" hangingPunct="1"/>
            <a:r>
              <a:rPr lang="en-US" sz="2400" dirty="0" smtClean="0"/>
              <a:t>Moving a complete back-projector image to DDR can be done in multiple ways:</a:t>
            </a:r>
          </a:p>
          <a:p>
            <a:pPr lvl="1" eaLnBrk="1" hangingPunct="1"/>
            <a:r>
              <a:rPr lang="en-US" sz="2000" dirty="0" smtClean="0"/>
              <a:t>One or more DSP cores </a:t>
            </a:r>
          </a:p>
          <a:p>
            <a:pPr lvl="1" eaLnBrk="1" hangingPunct="1"/>
            <a:r>
              <a:rPr lang="en-US" sz="2000" dirty="0" smtClean="0"/>
              <a:t>EDMA  (in ping-pong buffer setting)</a:t>
            </a:r>
          </a:p>
          <a:p>
            <a:pPr lvl="1" eaLnBrk="1" hangingPunct="1"/>
            <a:r>
              <a:rPr lang="en-US" sz="2000" dirty="0" smtClean="0"/>
              <a:t>ARM core can read directly from the MSMC memory and write the processed image to DDR (again, in ping-pong setting)</a:t>
            </a:r>
          </a:p>
          <a:p>
            <a:pPr eaLnBrk="1" hangingPunct="1"/>
            <a:r>
              <a:rPr lang="en-US" sz="2400" dirty="0" smtClean="0"/>
              <a:t>Regardless of the method, communication between DSP and ARM is essential</a:t>
            </a:r>
          </a:p>
          <a:p>
            <a:pPr eaLnBrk="1" hangingPunct="1">
              <a:buNone/>
            </a:pPr>
            <a:endParaRPr lang="en-US" sz="24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74</a:t>
            </a:fld>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Partition Considerations:</a:t>
            </a:r>
            <a:br>
              <a:rPr lang="en-US" sz="3600" dirty="0" smtClean="0"/>
            </a:br>
            <a:r>
              <a:rPr lang="en-US" sz="3600" dirty="0" smtClean="0"/>
              <a:t>Image Processing</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ARM core L2 cache is 4MB</a:t>
            </a:r>
          </a:p>
          <a:p>
            <a:pPr eaLnBrk="1" hangingPunct="1"/>
            <a:r>
              <a:rPr lang="en-US" sz="2400" dirty="0" smtClean="0"/>
              <a:t>Single image size is 1MB</a:t>
            </a:r>
          </a:p>
          <a:p>
            <a:pPr eaLnBrk="1" hangingPunct="1"/>
            <a:r>
              <a:rPr lang="en-US" sz="2400" dirty="0" smtClean="0"/>
              <a:t>Image processing can be done in multiple ways:</a:t>
            </a:r>
          </a:p>
          <a:p>
            <a:pPr lvl="1" eaLnBrk="1" hangingPunct="1"/>
            <a:r>
              <a:rPr lang="en-US" sz="2000" dirty="0" smtClean="0"/>
              <a:t>Each A15 processes an image</a:t>
            </a:r>
          </a:p>
          <a:p>
            <a:pPr lvl="1" eaLnBrk="1" hangingPunct="1"/>
            <a:r>
              <a:rPr lang="en-US" sz="2000" dirty="0" smtClean="0"/>
              <a:t>Each A15 processes part of an image</a:t>
            </a:r>
          </a:p>
          <a:p>
            <a:pPr lvl="1" eaLnBrk="1" hangingPunct="1"/>
            <a:r>
              <a:rPr lang="en-US" sz="2000" dirty="0" smtClean="0"/>
              <a:t>Each A15 processes a different </a:t>
            </a:r>
            <a:r>
              <a:rPr lang="en-US" sz="2000" dirty="0" smtClean="0"/>
              <a:t>algorithm</a:t>
            </a:r>
          </a:p>
          <a:p>
            <a:pPr eaLnBrk="1" hangingPunct="1"/>
            <a:r>
              <a:rPr lang="en-US" sz="2400" dirty="0" smtClean="0"/>
              <a:t>Following slides will analyze each of the possible  way</a:t>
            </a:r>
            <a:endParaRPr lang="en-US" sz="24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75</a:t>
            </a:fld>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2242"/>
            <a:ext cx="8458200" cy="1228725"/>
          </a:xfrm>
        </p:spPr>
        <p:txBody>
          <a:bodyPr/>
          <a:lstStyle/>
          <a:p>
            <a:pPr eaLnBrk="1" hangingPunct="1"/>
            <a:r>
              <a:rPr lang="en-US" sz="3600" dirty="0" smtClean="0"/>
              <a:t>Image Processing:</a:t>
            </a:r>
            <a:br>
              <a:rPr lang="en-US" sz="3600" dirty="0" smtClean="0"/>
            </a:br>
            <a:r>
              <a:rPr lang="en-US" sz="3600" dirty="0" smtClean="0"/>
              <a:t>Each A15 Processes a Different Image</a:t>
            </a:r>
          </a:p>
        </p:txBody>
      </p:sp>
      <p:sp>
        <p:nvSpPr>
          <p:cNvPr id="7171" name="Text Placeholder 2"/>
          <p:cNvSpPr>
            <a:spLocks noGrp="1"/>
          </p:cNvSpPr>
          <p:nvPr>
            <p:ph type="body" sz="half" idx="1"/>
          </p:nvPr>
        </p:nvSpPr>
        <p:spPr>
          <a:xfrm>
            <a:off x="212272" y="1143000"/>
            <a:ext cx="3292928" cy="5176157"/>
          </a:xfrm>
        </p:spPr>
        <p:txBody>
          <a:bodyPr/>
          <a:lstStyle/>
          <a:p>
            <a:pPr eaLnBrk="1" hangingPunct="1"/>
            <a:r>
              <a:rPr lang="en-US" sz="2000" dirty="0" smtClean="0"/>
              <a:t>A15 supports write-through for L1 and L2 cache.</a:t>
            </a:r>
          </a:p>
          <a:p>
            <a:pPr eaLnBrk="1" hangingPunct="1"/>
            <a:r>
              <a:rPr lang="en-US" sz="2000" dirty="0" smtClean="0"/>
              <a:t>If the algorithm can work in-place (or does not need intermediate results), each A15 can process a different image; Each image is 1MB.</a:t>
            </a:r>
          </a:p>
          <a:p>
            <a:pPr eaLnBrk="1" hangingPunct="1"/>
            <a:r>
              <a:rPr lang="en-US" sz="2000" dirty="0" smtClean="0"/>
              <a:t>Advantage: Same code, simple control</a:t>
            </a:r>
          </a:p>
          <a:p>
            <a:pPr eaLnBrk="1" hangingPunct="1"/>
            <a:r>
              <a:rPr lang="en-US" sz="2000" dirty="0" smtClean="0"/>
              <a:t>Disadvantage: Longer delay; Inefficient if intermediate results are needed </a:t>
            </a:r>
            <a:r>
              <a:rPr lang="en-US" sz="2000" dirty="0" smtClean="0"/>
              <a:t>(or for </a:t>
            </a:r>
            <a:r>
              <a:rPr lang="en-US" sz="2000" dirty="0" smtClean="0"/>
              <a:t>the not-in-place case).</a:t>
            </a:r>
          </a:p>
        </p:txBody>
      </p:sp>
      <p:graphicFrame>
        <p:nvGraphicFramePr>
          <p:cNvPr id="38914" name="Object 2"/>
          <p:cNvGraphicFramePr>
            <a:graphicFrameLocks noChangeAspect="1"/>
          </p:cNvGraphicFramePr>
          <p:nvPr/>
        </p:nvGraphicFramePr>
        <p:xfrm>
          <a:off x="3505200" y="1371600"/>
          <a:ext cx="5475288" cy="4422775"/>
        </p:xfrm>
        <a:graphic>
          <a:graphicData uri="http://schemas.openxmlformats.org/presentationml/2006/ole">
            <p:oleObj spid="_x0000_s152578" name="Visio" r:id="rId4" imgW="7368416" imgH="5951977" progId="Visio.Drawing.11">
              <p:embed/>
            </p:oleObj>
          </a:graphicData>
        </a:graphic>
      </p:graphicFrame>
      <p:sp>
        <p:nvSpPr>
          <p:cNvPr id="5" name="Slide Number Placeholder 4"/>
          <p:cNvSpPr>
            <a:spLocks noGrp="1"/>
          </p:cNvSpPr>
          <p:nvPr>
            <p:ph type="sldNum" sz="quarter" idx="4"/>
          </p:nvPr>
        </p:nvSpPr>
        <p:spPr/>
        <p:txBody>
          <a:bodyPr/>
          <a:lstStyle/>
          <a:p>
            <a:fld id="{3144B24B-BAB1-431A-82C6-36E096187F50}" type="slidenum">
              <a:rPr lang="en-US" smtClean="0"/>
              <a:pPr/>
              <a:t>76</a:t>
            </a:fld>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Image Processing:</a:t>
            </a:r>
            <a:br>
              <a:rPr lang="en-US" sz="3600" dirty="0" smtClean="0"/>
            </a:br>
            <a:r>
              <a:rPr lang="en-US" sz="3600" dirty="0" smtClean="0"/>
              <a:t>Each A15 Processes a Part of the Image</a:t>
            </a:r>
          </a:p>
        </p:txBody>
      </p:sp>
      <p:sp>
        <p:nvSpPr>
          <p:cNvPr id="7171" name="Text Placeholder 2"/>
          <p:cNvSpPr>
            <a:spLocks noGrp="1"/>
          </p:cNvSpPr>
          <p:nvPr>
            <p:ph type="body" sz="half" idx="1"/>
          </p:nvPr>
        </p:nvSpPr>
        <p:spPr>
          <a:xfrm>
            <a:off x="457200" y="1752600"/>
            <a:ext cx="4038600" cy="4267200"/>
          </a:xfrm>
        </p:spPr>
        <p:txBody>
          <a:bodyPr/>
          <a:lstStyle/>
          <a:p>
            <a:pPr eaLnBrk="1" hangingPunct="1"/>
            <a:r>
              <a:rPr lang="en-US" sz="2000" dirty="0" smtClean="0"/>
              <a:t>The cache size supports double buffering and working area.</a:t>
            </a:r>
          </a:p>
          <a:p>
            <a:pPr eaLnBrk="1" hangingPunct="1"/>
            <a:r>
              <a:rPr lang="en-US" sz="2000" dirty="0" smtClean="0"/>
              <a:t>Intermediate results can be maintained in cache, output written to a non-cacheable area. </a:t>
            </a:r>
          </a:p>
          <a:p>
            <a:pPr eaLnBrk="1" hangingPunct="1"/>
            <a:r>
              <a:rPr lang="en-US" sz="2000" dirty="0" smtClean="0"/>
              <a:t>Advantage: All data and scratch buffers can fit in the cache;  Efficient processing, small delay.</a:t>
            </a:r>
          </a:p>
          <a:p>
            <a:pPr eaLnBrk="1" hangingPunct="1"/>
            <a:r>
              <a:rPr lang="en-US" sz="2000" dirty="0" smtClean="0"/>
              <a:t>Disadvantage: Need to pay attention to the boundaries between processing zones of each A15.</a:t>
            </a:r>
          </a:p>
        </p:txBody>
      </p:sp>
      <p:graphicFrame>
        <p:nvGraphicFramePr>
          <p:cNvPr id="5" name="Object 4"/>
          <p:cNvGraphicFramePr>
            <a:graphicFrameLocks noChangeAspect="1"/>
          </p:cNvGraphicFramePr>
          <p:nvPr/>
        </p:nvGraphicFramePr>
        <p:xfrm>
          <a:off x="5105400" y="1524000"/>
          <a:ext cx="3314700" cy="4630257"/>
        </p:xfrm>
        <a:graphic>
          <a:graphicData uri="http://schemas.openxmlformats.org/presentationml/2006/ole">
            <p:oleObj spid="_x0000_s153602" name="Visio" r:id="rId4" imgW="3965552" imgH="5269149" progId="Visio.Drawing.11">
              <p:embed/>
            </p:oleObj>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77</a:t>
            </a:fld>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Image Processing:</a:t>
            </a:r>
            <a:br>
              <a:rPr lang="en-US" sz="3600" dirty="0" smtClean="0"/>
            </a:br>
            <a:r>
              <a:rPr lang="en-US" sz="3600" dirty="0" smtClean="0"/>
              <a:t>Each A15 Processes a Part of the Algorithm</a:t>
            </a:r>
          </a:p>
        </p:txBody>
      </p:sp>
      <p:sp>
        <p:nvSpPr>
          <p:cNvPr id="7171" name="Text Placeholder 2"/>
          <p:cNvSpPr>
            <a:spLocks noGrp="1"/>
          </p:cNvSpPr>
          <p:nvPr>
            <p:ph type="body" sz="half" idx="1"/>
          </p:nvPr>
        </p:nvSpPr>
        <p:spPr>
          <a:xfrm>
            <a:off x="381000" y="1371600"/>
            <a:ext cx="8000999" cy="1608364"/>
          </a:xfrm>
        </p:spPr>
        <p:txBody>
          <a:bodyPr/>
          <a:lstStyle/>
          <a:p>
            <a:pPr eaLnBrk="1" hangingPunct="1"/>
            <a:r>
              <a:rPr lang="en-US" sz="2000" dirty="0" smtClean="0"/>
              <a:t>Pipeline the processing; Four images in the pipeline: Requires buffers</a:t>
            </a:r>
          </a:p>
          <a:p>
            <a:pPr eaLnBrk="1" hangingPunct="1"/>
            <a:r>
              <a:rPr lang="en-US" sz="2000" dirty="0" smtClean="0"/>
              <a:t>Advantage: Each A15 has a smaller program, can fit in the L1 P cache</a:t>
            </a:r>
          </a:p>
          <a:p>
            <a:pPr eaLnBrk="1" hangingPunct="1"/>
            <a:r>
              <a:rPr lang="en-US" sz="2000" dirty="0" smtClean="0"/>
              <a:t>Disadvantage: Complex algorithm, difficult to balance between A15, not efficient if memory does not fit inside the cache.</a:t>
            </a:r>
          </a:p>
        </p:txBody>
      </p:sp>
      <p:graphicFrame>
        <p:nvGraphicFramePr>
          <p:cNvPr id="4" name="Object 3"/>
          <p:cNvGraphicFramePr>
            <a:graphicFrameLocks noChangeAspect="1"/>
          </p:cNvGraphicFramePr>
          <p:nvPr/>
        </p:nvGraphicFramePr>
        <p:xfrm>
          <a:off x="533400" y="3124200"/>
          <a:ext cx="7780338" cy="3013594"/>
        </p:xfrm>
        <a:graphic>
          <a:graphicData uri="http://schemas.openxmlformats.org/presentationml/2006/ole">
            <p:oleObj spid="_x0000_s154626" name="Visio" r:id="rId4" imgW="8397082" imgH="3253632" progId="Visio.Drawing.11">
              <p:embed/>
            </p:oleObj>
          </a:graphicData>
        </a:graphic>
      </p:graphicFrame>
      <p:sp>
        <p:nvSpPr>
          <p:cNvPr id="5" name="Slide Number Placeholder 4"/>
          <p:cNvSpPr>
            <a:spLocks noGrp="1"/>
          </p:cNvSpPr>
          <p:nvPr>
            <p:ph type="sldNum" sz="quarter" idx="4"/>
          </p:nvPr>
        </p:nvSpPr>
        <p:spPr/>
        <p:txBody>
          <a:bodyPr/>
          <a:lstStyle/>
          <a:p>
            <a:fld id="{3144B24B-BAB1-431A-82C6-36E096187F50}" type="slidenum">
              <a:rPr lang="en-US" smtClean="0"/>
              <a:pPr/>
              <a:t>78</a:t>
            </a:fld>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Conclusion</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The second case (each A15 processes quarter of the image) is the preferred model</a:t>
            </a:r>
          </a:p>
        </p:txBody>
      </p:sp>
      <p:sp>
        <p:nvSpPr>
          <p:cNvPr id="4" name="Slide Number Placeholder 3"/>
          <p:cNvSpPr>
            <a:spLocks noGrp="1"/>
          </p:cNvSpPr>
          <p:nvPr>
            <p:ph type="sldNum" sz="quarter" idx="4"/>
          </p:nvPr>
        </p:nvSpPr>
        <p:spPr/>
        <p:txBody>
          <a:bodyPr/>
          <a:lstStyle/>
          <a:p>
            <a:fld id="{3144B24B-BAB1-431A-82C6-36E096187F50}" type="slidenum">
              <a:rPr lang="en-US" smtClean="0"/>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737754" y="228600"/>
            <a:ext cx="8083983" cy="800100"/>
          </a:xfrm>
        </p:spPr>
        <p:txBody>
          <a:bodyPr/>
          <a:lstStyle/>
          <a:p>
            <a:r>
              <a:rPr lang="en-US" dirty="0" smtClean="0"/>
              <a:t>Common Use Cases</a:t>
            </a:r>
          </a:p>
        </p:txBody>
      </p:sp>
      <p:sp>
        <p:nvSpPr>
          <p:cNvPr id="35842" name="Content Placeholder 2"/>
          <p:cNvSpPr>
            <a:spLocks/>
          </p:cNvSpPr>
          <p:nvPr/>
        </p:nvSpPr>
        <p:spPr bwMode="auto">
          <a:xfrm>
            <a:off x="316922" y="1246909"/>
            <a:ext cx="8523288" cy="4759036"/>
          </a:xfrm>
          <a:prstGeom prst="rect">
            <a:avLst/>
          </a:prstGeom>
          <a:noFill/>
          <a:ln w="9525">
            <a:noFill/>
            <a:miter lim="800000"/>
            <a:headEnd/>
            <a:tailEnd/>
          </a:ln>
        </p:spPr>
        <p:txBody>
          <a:bodyPr/>
          <a:lstStyle/>
          <a:p>
            <a:pPr marL="342900" indent="-342900" eaLnBrk="0" hangingPunct="0">
              <a:spcBef>
                <a:spcPct val="20000"/>
              </a:spcBef>
              <a:buFontTx/>
              <a:buChar char="•"/>
            </a:pPr>
            <a:r>
              <a:rPr lang="en-US" altLang="zh-CN" sz="2400" b="0" dirty="0" smtClean="0">
                <a:ea typeface="SimSun" charset="-122"/>
              </a:rPr>
              <a:t>Voice processing in network gateways: </a:t>
            </a:r>
            <a:endParaRPr lang="en-US" altLang="zh-CN" sz="2400" b="0" dirty="0">
              <a:ea typeface="SimSun" charset="-122"/>
            </a:endParaRPr>
          </a:p>
          <a:p>
            <a:pPr marL="742950" lvl="1" indent="-285750" eaLnBrk="0" hangingPunct="0">
              <a:spcBef>
                <a:spcPct val="20000"/>
              </a:spcBef>
              <a:buFontTx/>
              <a:buChar char="–"/>
            </a:pPr>
            <a:r>
              <a:rPr lang="en-US" altLang="zh-CN" sz="2400" b="0" dirty="0">
                <a:latin typeface="Calibri" pitchFamily="34" charset="0"/>
                <a:cs typeface="Calibri" pitchFamily="34" charset="0"/>
              </a:rPr>
              <a:t>Typically hundreds or thousands of channels</a:t>
            </a:r>
          </a:p>
          <a:p>
            <a:pPr marL="742950" lvl="1" indent="-285750" eaLnBrk="0" hangingPunct="0">
              <a:spcBef>
                <a:spcPct val="20000"/>
              </a:spcBef>
              <a:buFontTx/>
              <a:buChar char="–"/>
            </a:pPr>
            <a:r>
              <a:rPr lang="en-US" altLang="zh-CN" sz="2400" b="0" dirty="0">
                <a:latin typeface="Calibri" pitchFamily="34" charset="0"/>
                <a:cs typeface="Calibri" pitchFamily="34" charset="0"/>
              </a:rPr>
              <a:t>Each channel consumes about 30 MIPS </a:t>
            </a:r>
          </a:p>
          <a:p>
            <a:pPr marL="342900" indent="-342900" eaLnBrk="0" hangingPunct="0">
              <a:spcBef>
                <a:spcPct val="20000"/>
              </a:spcBef>
              <a:buFontTx/>
              <a:buChar char="•"/>
            </a:pPr>
            <a:r>
              <a:rPr lang="en-US" altLang="zh-CN" sz="2400" b="0" dirty="0">
                <a:ea typeface="SimSun" charset="-122"/>
              </a:rPr>
              <a:t>Large, complex, </a:t>
            </a:r>
            <a:r>
              <a:rPr lang="en-US" altLang="zh-CN" sz="2400" b="0" dirty="0" smtClean="0">
                <a:ea typeface="SimSun" charset="-122"/>
              </a:rPr>
              <a:t>floating-point FFT</a:t>
            </a:r>
            <a:br>
              <a:rPr lang="en-US" altLang="zh-CN" sz="2400" b="0" dirty="0" smtClean="0">
                <a:ea typeface="SimSun" charset="-122"/>
              </a:rPr>
            </a:br>
            <a:r>
              <a:rPr lang="en-US" altLang="zh-CN" sz="2400" b="0" dirty="0" smtClean="0">
                <a:ea typeface="SimSun" charset="-122"/>
              </a:rPr>
              <a:t>(Radar applications and others)</a:t>
            </a:r>
            <a:endParaRPr lang="en-US" altLang="zh-CN" sz="2400" b="0" dirty="0">
              <a:ea typeface="SimSun" charset="-122"/>
            </a:endParaRPr>
          </a:p>
          <a:p>
            <a:pPr marL="342900" indent="-342900" eaLnBrk="0" hangingPunct="0">
              <a:spcBef>
                <a:spcPct val="20000"/>
              </a:spcBef>
              <a:buFontTx/>
              <a:buChar char="•"/>
            </a:pPr>
            <a:r>
              <a:rPr lang="en-US" altLang="zh-CN" sz="2400" b="0" dirty="0">
                <a:ea typeface="SimSun" charset="-122"/>
              </a:rPr>
              <a:t>Video </a:t>
            </a:r>
            <a:r>
              <a:rPr lang="en-US" altLang="zh-CN" sz="2400" b="0" dirty="0" smtClean="0">
                <a:ea typeface="SimSun" charset="-122"/>
              </a:rPr>
              <a:t>processing</a:t>
            </a:r>
          </a:p>
          <a:p>
            <a:pPr marL="342900" indent="-342900" eaLnBrk="0" hangingPunct="0">
              <a:spcBef>
                <a:spcPct val="20000"/>
              </a:spcBef>
              <a:buFontTx/>
              <a:buChar char="•"/>
            </a:pPr>
            <a:r>
              <a:rPr lang="en-US" altLang="zh-CN" sz="2400" b="0" dirty="0" smtClean="0">
                <a:ea typeface="SimSun" charset="-122"/>
              </a:rPr>
              <a:t>Medical imaging</a:t>
            </a:r>
          </a:p>
          <a:p>
            <a:pPr marL="342900" indent="-342900" eaLnBrk="0" hangingPunct="0">
              <a:spcBef>
                <a:spcPct val="20000"/>
              </a:spcBef>
              <a:buFontTx/>
              <a:buChar char="•"/>
            </a:pPr>
            <a:r>
              <a:rPr lang="en-US" altLang="zh-CN" sz="2400" b="0" dirty="0" smtClean="0">
                <a:ea typeface="SimSun" charset="-122"/>
              </a:rPr>
              <a:t>LTE, WiMAX, and other wireless physical layers </a:t>
            </a:r>
          </a:p>
          <a:p>
            <a:pPr marL="342900" indent="-342900" eaLnBrk="0" hangingPunct="0">
              <a:spcBef>
                <a:spcPct val="20000"/>
              </a:spcBef>
              <a:buFontTx/>
              <a:buChar char="•"/>
            </a:pPr>
            <a:r>
              <a:rPr lang="en-US" altLang="zh-CN" sz="2400" b="0" dirty="0" smtClean="0">
                <a:ea typeface="SimSun" charset="-122"/>
              </a:rPr>
              <a:t>Scientific processing of large, complex matrix manipulations (e.g., oil exploration)</a:t>
            </a:r>
          </a:p>
          <a:p>
            <a:pPr marL="342900" indent="-342900" eaLnBrk="0" hangingPunct="0">
              <a:spcBef>
                <a:spcPct val="20000"/>
              </a:spcBef>
              <a:buFontTx/>
              <a:buChar char="•"/>
            </a:pPr>
            <a:endParaRPr lang="en-US" altLang="zh-CN" sz="2000" b="0" dirty="0">
              <a:ea typeface="SimSun" charset="-122"/>
            </a:endParaRPr>
          </a:p>
          <a:p>
            <a:pPr marL="800100" lvl="1" indent="-342900" eaLnBrk="0" hangingPunct="0">
              <a:spcBef>
                <a:spcPct val="20000"/>
              </a:spcBef>
              <a:buFontTx/>
              <a:buChar char="•"/>
            </a:pPr>
            <a:endParaRPr lang="en-US" altLang="zh-CN" sz="2000" b="0" dirty="0">
              <a:ea typeface="SimSun" charset="-122"/>
            </a:endParaRPr>
          </a:p>
          <a:p>
            <a:pPr marL="800100" lvl="1" indent="-342900" eaLnBrk="0" hangingPunct="0">
              <a:spcBef>
                <a:spcPct val="20000"/>
              </a:spcBef>
            </a:pPr>
            <a:endParaRPr lang="en-US" altLang="zh-CN" sz="2400" b="0" dirty="0">
              <a:ea typeface="SimSun" charset="-122"/>
            </a:endParaRPr>
          </a:p>
        </p:txBody>
      </p:sp>
      <p:sp>
        <p:nvSpPr>
          <p:cNvPr id="4" name="Slide Number Placeholder 3"/>
          <p:cNvSpPr>
            <a:spLocks noGrp="1"/>
          </p:cNvSpPr>
          <p:nvPr>
            <p:ph type="sldNum" sz="quarter" idx="12"/>
          </p:nvPr>
        </p:nvSpPr>
        <p:spPr/>
        <p:txBody>
          <a:bodyPr/>
          <a:lstStyle/>
          <a:p>
            <a:pPr>
              <a:defRPr/>
            </a:pPr>
            <a:fld id="{BE84A4F1-46A7-4759-8C8C-E84B818DD936}"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DSP Cores </a:t>
            </a:r>
            <a:r>
              <a:rPr lang="en-US" sz="3600" dirty="0" smtClean="0"/>
              <a:t>Partition -preprocessing</a:t>
            </a:r>
            <a:endParaRPr lang="en-US" sz="3600" dirty="0" smtClean="0"/>
          </a:p>
        </p:txBody>
      </p:sp>
      <p:sp>
        <p:nvSpPr>
          <p:cNvPr id="7171" name="Text Placeholder 2"/>
          <p:cNvSpPr>
            <a:spLocks noGrp="1"/>
          </p:cNvSpPr>
          <p:nvPr>
            <p:ph type="body" sz="half" idx="1"/>
          </p:nvPr>
        </p:nvSpPr>
        <p:spPr>
          <a:xfrm>
            <a:off x="381000" y="2026508"/>
            <a:ext cx="8505825" cy="4145692"/>
          </a:xfrm>
        </p:spPr>
        <p:txBody>
          <a:bodyPr/>
          <a:lstStyle/>
          <a:p>
            <a:pPr eaLnBrk="1" hangingPunct="1"/>
            <a:r>
              <a:rPr lang="en-US" sz="2400" dirty="0" smtClean="0"/>
              <a:t>There are 360 vectors </a:t>
            </a:r>
            <a:r>
              <a:rPr lang="en-US" sz="2400" dirty="0" smtClean="0"/>
              <a:t>per slice. </a:t>
            </a:r>
          </a:p>
          <a:p>
            <a:pPr eaLnBrk="1" hangingPunct="1"/>
            <a:r>
              <a:rPr lang="en-US" sz="2400" dirty="0" smtClean="0"/>
              <a:t>Each vector pre-processing is independent of other vectors</a:t>
            </a:r>
            <a:endParaRPr lang="en-US" sz="2400" dirty="0" smtClean="0"/>
          </a:p>
          <a:p>
            <a:pPr eaLnBrk="1" hangingPunct="1"/>
            <a:r>
              <a:rPr lang="en-US" sz="2400" dirty="0" smtClean="0"/>
              <a:t>Thus the </a:t>
            </a:r>
            <a:r>
              <a:rPr lang="en-US" sz="2400" dirty="0" smtClean="0"/>
              <a:t>complete preprocessing of each vector is done by a single DSP core</a:t>
            </a:r>
          </a:p>
          <a:p>
            <a:pPr eaLnBrk="1" hangingPunct="1"/>
            <a:r>
              <a:rPr lang="en-US" sz="2400" dirty="0" smtClean="0"/>
              <a:t>There is no reason to divide preprocessing of a single vector between multiple DSPs</a:t>
            </a:r>
            <a:r>
              <a:rPr lang="en-US" sz="2400" dirty="0" smtClean="0"/>
              <a:t>.</a:t>
            </a:r>
            <a:endParaRPr lang="en-US" sz="24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80</a:t>
            </a:fld>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Preprocessing and back projector</a:t>
            </a:r>
            <a:endParaRPr lang="en-US" sz="3600" dirty="0" smtClean="0"/>
          </a:p>
        </p:txBody>
      </p:sp>
      <p:sp>
        <p:nvSpPr>
          <p:cNvPr id="7171" name="Text Placeholder 2"/>
          <p:cNvSpPr>
            <a:spLocks noGrp="1"/>
          </p:cNvSpPr>
          <p:nvPr>
            <p:ph type="body" sz="half" idx="1"/>
          </p:nvPr>
        </p:nvSpPr>
        <p:spPr>
          <a:xfrm>
            <a:off x="368644" y="2174789"/>
            <a:ext cx="8505825" cy="3268362"/>
          </a:xfrm>
        </p:spPr>
        <p:txBody>
          <a:bodyPr/>
          <a:lstStyle/>
          <a:p>
            <a:pPr eaLnBrk="1" hangingPunct="1"/>
            <a:r>
              <a:rPr lang="en-US" sz="2400" dirty="0" smtClean="0"/>
              <a:t>Partition </a:t>
            </a:r>
            <a:r>
              <a:rPr lang="en-US" sz="2400" dirty="0" smtClean="0"/>
              <a:t>pre-processing and back projector options:</a:t>
            </a:r>
          </a:p>
          <a:p>
            <a:pPr lvl="1" eaLnBrk="1" hangingPunct="1"/>
            <a:r>
              <a:rPr lang="en-US" sz="2000" dirty="0" smtClean="0"/>
              <a:t>Some DSPs do pre-processing and some do back projector (Functional Partition)</a:t>
            </a:r>
          </a:p>
          <a:p>
            <a:pPr lvl="1" eaLnBrk="1" hangingPunct="1"/>
            <a:r>
              <a:rPr lang="en-US" sz="2000" dirty="0" smtClean="0"/>
              <a:t>All DSPs do both preprocessing and back projector (Data Partition)</a:t>
            </a:r>
          </a:p>
        </p:txBody>
      </p:sp>
      <p:sp>
        <p:nvSpPr>
          <p:cNvPr id="4" name="Slide Number Placeholder 3"/>
          <p:cNvSpPr>
            <a:spLocks noGrp="1"/>
          </p:cNvSpPr>
          <p:nvPr>
            <p:ph type="sldNum" sz="quarter" idx="4"/>
          </p:nvPr>
        </p:nvSpPr>
        <p:spPr/>
        <p:txBody>
          <a:bodyPr/>
          <a:lstStyle/>
          <a:p>
            <a:fld id="{3144B24B-BAB1-431A-82C6-36E096187F50}" type="slidenum">
              <a:rPr lang="en-US" smtClean="0"/>
              <a:pPr/>
              <a:t>81</a:t>
            </a:fld>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dirty="0" smtClean="0"/>
              <a:t>Functional Partition</a:t>
            </a:r>
            <a:endParaRPr lang="en-US" sz="3600" dirty="0" smtClean="0"/>
          </a:p>
        </p:txBody>
      </p:sp>
      <p:sp>
        <p:nvSpPr>
          <p:cNvPr id="7171" name="Text Placeholder 2"/>
          <p:cNvSpPr>
            <a:spLocks noGrp="1"/>
          </p:cNvSpPr>
          <p:nvPr>
            <p:ph type="body" sz="half" idx="1"/>
          </p:nvPr>
        </p:nvSpPr>
        <p:spPr>
          <a:xfrm>
            <a:off x="381000" y="1371600"/>
            <a:ext cx="8505825" cy="1981200"/>
          </a:xfrm>
        </p:spPr>
        <p:txBody>
          <a:bodyPr/>
          <a:lstStyle/>
          <a:p>
            <a:pPr eaLnBrk="1" hangingPunct="1"/>
            <a:r>
              <a:rPr lang="en-US" sz="2400" dirty="0" smtClean="0"/>
              <a:t>N DSPs do preprocessing; 8-N back projector</a:t>
            </a:r>
          </a:p>
          <a:p>
            <a:pPr eaLnBrk="1" hangingPunct="1"/>
            <a:r>
              <a:rPr lang="en-US" sz="2400" dirty="0" smtClean="0"/>
              <a:t>N is chosen to balance load (as much as possible)</a:t>
            </a:r>
          </a:p>
          <a:p>
            <a:pPr eaLnBrk="1" hangingPunct="1"/>
            <a:r>
              <a:rPr lang="en-US" sz="2400" dirty="0" smtClean="0"/>
              <a:t>Vectors are moved from the pre-processing DSPs to the back projector DSP using shared memory or Multicore Navigator.</a:t>
            </a:r>
          </a:p>
          <a:p>
            <a:pPr eaLnBrk="1" hangingPunct="1"/>
            <a:endParaRPr lang="en-US" sz="1600" dirty="0" smtClean="0"/>
          </a:p>
        </p:txBody>
      </p:sp>
      <p:graphicFrame>
        <p:nvGraphicFramePr>
          <p:cNvPr id="4" name="Object 3"/>
          <p:cNvGraphicFramePr>
            <a:graphicFrameLocks noChangeAspect="1"/>
          </p:cNvGraphicFramePr>
          <p:nvPr/>
        </p:nvGraphicFramePr>
        <p:xfrm>
          <a:off x="990600" y="3733800"/>
          <a:ext cx="6311900" cy="2058987"/>
        </p:xfrm>
        <a:graphic>
          <a:graphicData uri="http://schemas.openxmlformats.org/presentationml/2006/ole">
            <p:oleObj spid="_x0000_s155650" name="Visio" r:id="rId4" imgW="6311248" imgH="2058523" progId="Visio.Drawing.11">
              <p:embed/>
            </p:oleObj>
          </a:graphicData>
        </a:graphic>
      </p:graphicFrame>
      <p:sp>
        <p:nvSpPr>
          <p:cNvPr id="5" name="Slide Number Placeholder 4"/>
          <p:cNvSpPr>
            <a:spLocks noGrp="1"/>
          </p:cNvSpPr>
          <p:nvPr>
            <p:ph type="sldNum" sz="quarter" idx="4"/>
          </p:nvPr>
        </p:nvSpPr>
        <p:spPr/>
        <p:txBody>
          <a:bodyPr/>
          <a:lstStyle/>
          <a:p>
            <a:fld id="{3144B24B-BAB1-431A-82C6-36E096187F50}" type="slidenum">
              <a:rPr lang="en-US" smtClean="0"/>
              <a:pPr/>
              <a:t>82</a:t>
            </a:fld>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Back Projector</a:t>
            </a:r>
          </a:p>
        </p:txBody>
      </p:sp>
      <p:sp>
        <p:nvSpPr>
          <p:cNvPr id="7171" name="Text Placeholder 2"/>
          <p:cNvSpPr>
            <a:spLocks noGrp="1"/>
          </p:cNvSpPr>
          <p:nvPr>
            <p:ph type="body" sz="half" idx="1"/>
          </p:nvPr>
        </p:nvSpPr>
        <p:spPr>
          <a:xfrm>
            <a:off x="381000" y="1066800"/>
            <a:ext cx="3200399" cy="4953000"/>
          </a:xfrm>
        </p:spPr>
        <p:txBody>
          <a:bodyPr/>
          <a:lstStyle/>
          <a:p>
            <a:pPr eaLnBrk="1" hangingPunct="1"/>
            <a:r>
              <a:rPr lang="en-US" sz="2800" dirty="0" smtClean="0"/>
              <a:t>How to divide</a:t>
            </a:r>
            <a:r>
              <a:rPr lang="en-US" dirty="0" smtClean="0"/>
              <a:t> the back projector processing between DSP cores? </a:t>
            </a:r>
            <a:endParaRPr lang="en-US" sz="2800" dirty="0" smtClean="0"/>
          </a:p>
        </p:txBody>
      </p:sp>
      <p:graphicFrame>
        <p:nvGraphicFramePr>
          <p:cNvPr id="4" name="Object 3"/>
          <p:cNvGraphicFramePr>
            <a:graphicFrameLocks noChangeAspect="1"/>
          </p:cNvGraphicFramePr>
          <p:nvPr/>
        </p:nvGraphicFramePr>
        <p:xfrm>
          <a:off x="3352800" y="1219200"/>
          <a:ext cx="5654512" cy="4808538"/>
        </p:xfrm>
        <a:graphic>
          <a:graphicData uri="http://schemas.openxmlformats.org/presentationml/2006/ole">
            <p:oleObj spid="_x0000_s218114" name="Visio" r:id="rId4" imgW="6111105" imgH="5196696" progId="Visio.Drawing.11">
              <p:embed/>
            </p:oleObj>
          </a:graphicData>
        </a:graphic>
      </p:graphicFrame>
      <p:sp>
        <p:nvSpPr>
          <p:cNvPr id="5" name="Slide Number Placeholder 4"/>
          <p:cNvSpPr>
            <a:spLocks noGrp="1"/>
          </p:cNvSpPr>
          <p:nvPr>
            <p:ph type="sldNum" sz="quarter" idx="4"/>
          </p:nvPr>
        </p:nvSpPr>
        <p:spPr/>
        <p:txBody>
          <a:bodyPr/>
          <a:lstStyle/>
          <a:p>
            <a:fld id="{3144B24B-BAB1-431A-82C6-36E096187F50}" type="slidenum">
              <a:rPr lang="en-US" smtClean="0"/>
              <a:pPr/>
              <a:t>83</a:t>
            </a:fld>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032783"/>
          </a:xfrm>
        </p:spPr>
        <p:txBody>
          <a:bodyPr/>
          <a:lstStyle/>
          <a:p>
            <a:pPr eaLnBrk="1" hangingPunct="1"/>
            <a:r>
              <a:rPr lang="en-US" sz="3600" dirty="0" smtClean="0"/>
              <a:t>Case I -Functional Partition:</a:t>
            </a:r>
            <a:br>
              <a:rPr lang="en-US" sz="3600" dirty="0" smtClean="0"/>
            </a:br>
            <a:r>
              <a:rPr lang="en-US" sz="3600" dirty="0" smtClean="0"/>
              <a:t>Complete Image</a:t>
            </a:r>
            <a:endParaRPr lang="en-US" sz="3600" dirty="0" smtClean="0"/>
          </a:p>
        </p:txBody>
      </p:sp>
      <p:sp>
        <p:nvSpPr>
          <p:cNvPr id="7171" name="Text Placeholder 2"/>
          <p:cNvSpPr>
            <a:spLocks noGrp="1"/>
          </p:cNvSpPr>
          <p:nvPr>
            <p:ph type="body" sz="half" idx="1"/>
          </p:nvPr>
        </p:nvSpPr>
        <p:spPr>
          <a:xfrm>
            <a:off x="195944" y="1148448"/>
            <a:ext cx="8776606" cy="1847840"/>
          </a:xfrm>
        </p:spPr>
        <p:txBody>
          <a:bodyPr/>
          <a:lstStyle/>
          <a:p>
            <a:pPr eaLnBrk="1" hangingPunct="1">
              <a:buNone/>
            </a:pPr>
            <a:r>
              <a:rPr lang="en-US" sz="2000" dirty="0" smtClean="0"/>
              <a:t>Each DSP sums a complete image:</a:t>
            </a:r>
          </a:p>
          <a:p>
            <a:pPr eaLnBrk="1" hangingPunct="1"/>
            <a:r>
              <a:rPr lang="en-US" sz="1800" dirty="0" smtClean="0"/>
              <a:t>Vectors are divided between DSPs.</a:t>
            </a:r>
          </a:p>
          <a:p>
            <a:pPr eaLnBrk="1" hangingPunct="1"/>
            <a:r>
              <a:rPr lang="en-US" sz="1800" dirty="0" smtClean="0"/>
              <a:t>Because of race conditions, </a:t>
            </a:r>
            <a:r>
              <a:rPr lang="en-US" sz="1800" b="1" dirty="0" smtClean="0"/>
              <a:t>each DSP has a local (private) image</a:t>
            </a:r>
            <a:r>
              <a:rPr lang="en-US" sz="1800" dirty="0" smtClean="0"/>
              <a:t>. At the end, one DSP (or ARM) combines together all the local images. Private image resides outside of the core.</a:t>
            </a:r>
          </a:p>
          <a:p>
            <a:pPr eaLnBrk="1" hangingPunct="1"/>
            <a:r>
              <a:rPr lang="en-US" sz="1800" dirty="0" smtClean="0"/>
              <a:t>Does not require broadcasting of vector values</a:t>
            </a:r>
          </a:p>
          <a:p>
            <a:pPr lvl="1" eaLnBrk="1" hangingPunct="1"/>
            <a:endParaRPr lang="en-US" sz="1600" dirty="0" smtClean="0"/>
          </a:p>
        </p:txBody>
      </p:sp>
      <p:graphicFrame>
        <p:nvGraphicFramePr>
          <p:cNvPr id="4" name="Object 3"/>
          <p:cNvGraphicFramePr>
            <a:graphicFrameLocks noChangeAspect="1"/>
          </p:cNvGraphicFramePr>
          <p:nvPr/>
        </p:nvGraphicFramePr>
        <p:xfrm>
          <a:off x="1235676" y="3203994"/>
          <a:ext cx="6408137" cy="3141243"/>
        </p:xfrm>
        <a:graphic>
          <a:graphicData uri="http://schemas.openxmlformats.org/presentationml/2006/ole">
            <p:oleObj spid="_x0000_s156674" name="Visio" r:id="rId4" imgW="6882546" imgH="3373773" progId="Visio.Drawing.11">
              <p:embed/>
            </p:oleObj>
          </a:graphicData>
        </a:graphic>
      </p:graphicFrame>
      <p:sp>
        <p:nvSpPr>
          <p:cNvPr id="5" name="Slide Number Placeholder 4"/>
          <p:cNvSpPr>
            <a:spLocks noGrp="1"/>
          </p:cNvSpPr>
          <p:nvPr>
            <p:ph type="sldNum" sz="quarter" idx="4"/>
          </p:nvPr>
        </p:nvSpPr>
        <p:spPr/>
        <p:txBody>
          <a:bodyPr/>
          <a:lstStyle/>
          <a:p>
            <a:fld id="{3144B24B-BAB1-431A-82C6-36E096187F50}" type="slidenum">
              <a:rPr lang="en-US" smtClean="0"/>
              <a:pPr/>
              <a:t>84</a:t>
            </a:fld>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5"/>
            <a:ext cx="8458200" cy="1065440"/>
          </a:xfrm>
        </p:spPr>
        <p:txBody>
          <a:bodyPr/>
          <a:lstStyle/>
          <a:p>
            <a:pPr eaLnBrk="1" hangingPunct="1"/>
            <a:r>
              <a:rPr lang="en-US" sz="3600" dirty="0" smtClean="0"/>
              <a:t>Case II -Functional </a:t>
            </a:r>
            <a:r>
              <a:rPr lang="en-US" sz="3600" dirty="0" smtClean="0"/>
              <a:t>Partition:</a:t>
            </a:r>
            <a:br>
              <a:rPr lang="en-US" sz="3600" dirty="0" smtClean="0"/>
            </a:br>
            <a:r>
              <a:rPr lang="en-US" sz="3600" dirty="0" smtClean="0"/>
              <a:t>Partial Image</a:t>
            </a:r>
          </a:p>
        </p:txBody>
      </p:sp>
      <p:sp>
        <p:nvSpPr>
          <p:cNvPr id="7171" name="Text Placeholder 2"/>
          <p:cNvSpPr>
            <a:spLocks noGrp="1"/>
          </p:cNvSpPr>
          <p:nvPr>
            <p:ph type="body" sz="half" idx="1"/>
          </p:nvPr>
        </p:nvSpPr>
        <p:spPr>
          <a:xfrm>
            <a:off x="146956" y="1295400"/>
            <a:ext cx="3731079" cy="4876800"/>
          </a:xfrm>
        </p:spPr>
        <p:txBody>
          <a:bodyPr/>
          <a:lstStyle/>
          <a:p>
            <a:pPr eaLnBrk="1" hangingPunct="1">
              <a:buNone/>
            </a:pPr>
            <a:r>
              <a:rPr lang="en-US" sz="2000" dirty="0" smtClean="0"/>
              <a:t>Each DSP sums partial image:</a:t>
            </a:r>
          </a:p>
          <a:p>
            <a:pPr eaLnBrk="1" hangingPunct="1"/>
            <a:r>
              <a:rPr lang="en-US" sz="2000" dirty="0" smtClean="0"/>
              <a:t>Vectors are broadcast to all DSPs</a:t>
            </a:r>
          </a:p>
          <a:p>
            <a:pPr eaLnBrk="1" hangingPunct="1"/>
            <a:r>
              <a:rPr lang="en-US" sz="2000" dirty="0" smtClean="0"/>
              <a:t>Depends on the number of cores; Partial image can fit inside L2</a:t>
            </a:r>
          </a:p>
          <a:p>
            <a:pPr eaLnBrk="1" hangingPunct="1"/>
            <a:r>
              <a:rPr lang="en-US" sz="2000" dirty="0" smtClean="0"/>
              <a:t>Merged together into shared memory (DDR) at the end of the partial build</a:t>
            </a:r>
          </a:p>
          <a:p>
            <a:pPr lvl="1" eaLnBrk="1" hangingPunct="1"/>
            <a:endParaRPr lang="en-US" sz="1600" dirty="0" smtClean="0"/>
          </a:p>
        </p:txBody>
      </p:sp>
      <p:graphicFrame>
        <p:nvGraphicFramePr>
          <p:cNvPr id="5" name="Object 4"/>
          <p:cNvGraphicFramePr>
            <a:graphicFrameLocks noChangeAspect="1"/>
          </p:cNvGraphicFramePr>
          <p:nvPr/>
        </p:nvGraphicFramePr>
        <p:xfrm>
          <a:off x="3856260" y="1143619"/>
          <a:ext cx="5172075" cy="4427201"/>
        </p:xfrm>
        <a:graphic>
          <a:graphicData uri="http://schemas.openxmlformats.org/presentationml/2006/ole">
            <p:oleObj spid="_x0000_s157698" name="Visio" r:id="rId4" imgW="5468301" imgH="4679545" progId="Visio.Drawing.11">
              <p:embed/>
            </p:oleObj>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85</a:t>
            </a:fld>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dirty="0" smtClean="0"/>
              <a:t>Trade-off </a:t>
            </a:r>
            <a:endParaRPr lang="en-US" sz="3600" dirty="0" smtClean="0"/>
          </a:p>
        </p:txBody>
      </p:sp>
      <p:sp>
        <p:nvSpPr>
          <p:cNvPr id="7171" name="Text Placeholder 2"/>
          <p:cNvSpPr>
            <a:spLocks noGrp="1"/>
          </p:cNvSpPr>
          <p:nvPr>
            <p:ph type="body" sz="half" idx="1"/>
          </p:nvPr>
        </p:nvSpPr>
        <p:spPr>
          <a:xfrm>
            <a:off x="381000" y="1853514"/>
            <a:ext cx="8505825" cy="4318686"/>
          </a:xfrm>
        </p:spPr>
        <p:txBody>
          <a:bodyPr/>
          <a:lstStyle/>
          <a:p>
            <a:pPr eaLnBrk="1" hangingPunct="1"/>
            <a:r>
              <a:rPr lang="en-US" sz="2400" dirty="0" smtClean="0"/>
              <a:t>Trade-off between broadcasting all vectors and using private L2 to build the image, or not broadcasting L2 and have the image in  MSM memory or DDR</a:t>
            </a:r>
          </a:p>
          <a:p>
            <a:pPr eaLnBrk="1" hangingPunct="1"/>
            <a:r>
              <a:rPr lang="en-US" sz="2400" dirty="0" smtClean="0"/>
              <a:t>How does broadcasting works?</a:t>
            </a:r>
          </a:p>
          <a:p>
            <a:pPr lvl="1" eaLnBrk="1" hangingPunct="1"/>
            <a:r>
              <a:rPr lang="en-US" sz="2000" dirty="0" smtClean="0"/>
              <a:t>Using shared memory scheme with semaphore</a:t>
            </a:r>
          </a:p>
          <a:p>
            <a:pPr lvl="1" eaLnBrk="1" hangingPunct="1"/>
            <a:r>
              <a:rPr lang="en-US" sz="2000" dirty="0" smtClean="0"/>
              <a:t>Other ideas</a:t>
            </a:r>
          </a:p>
          <a:p>
            <a:pPr eaLnBrk="1" hangingPunct="1"/>
            <a:r>
              <a:rPr lang="en-US" sz="2400" dirty="0" smtClean="0"/>
              <a:t>More discussion later</a:t>
            </a:r>
          </a:p>
        </p:txBody>
      </p:sp>
      <p:sp>
        <p:nvSpPr>
          <p:cNvPr id="4" name="Slide Number Placeholder 3"/>
          <p:cNvSpPr>
            <a:spLocks noGrp="1"/>
          </p:cNvSpPr>
          <p:nvPr>
            <p:ph type="sldNum" sz="quarter" idx="4"/>
          </p:nvPr>
        </p:nvSpPr>
        <p:spPr/>
        <p:txBody>
          <a:bodyPr/>
          <a:lstStyle/>
          <a:p>
            <a:fld id="{3144B24B-BAB1-431A-82C6-36E096187F50}" type="slidenum">
              <a:rPr lang="en-US" smtClean="0"/>
              <a:pPr/>
              <a:t>86</a:t>
            </a:fld>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Data Partition</a:t>
            </a:r>
          </a:p>
        </p:txBody>
      </p:sp>
      <p:sp>
        <p:nvSpPr>
          <p:cNvPr id="7171" name="Text Placeholder 2"/>
          <p:cNvSpPr>
            <a:spLocks noGrp="1"/>
          </p:cNvSpPr>
          <p:nvPr>
            <p:ph type="body" sz="half" idx="1"/>
          </p:nvPr>
        </p:nvSpPr>
        <p:spPr>
          <a:xfrm>
            <a:off x="381000" y="1371600"/>
            <a:ext cx="8505825" cy="1981200"/>
          </a:xfrm>
        </p:spPr>
        <p:txBody>
          <a:bodyPr/>
          <a:lstStyle/>
          <a:p>
            <a:pPr eaLnBrk="1" hangingPunct="1"/>
            <a:r>
              <a:rPr lang="en-US" sz="2400" dirty="0" smtClean="0"/>
              <a:t>All DSPs do preprocessing and back projector</a:t>
            </a:r>
          </a:p>
          <a:p>
            <a:pPr eaLnBrk="1" hangingPunct="1"/>
            <a:r>
              <a:rPr lang="en-US" sz="2400" dirty="0" smtClean="0"/>
              <a:t>Just like the previous case, there are two options, either each DSP builds part of the image or all DSP build partial image and then all partial images are combined into the final image</a:t>
            </a:r>
            <a:endParaRPr lang="en-US" sz="1600" dirty="0" smtClean="0"/>
          </a:p>
        </p:txBody>
      </p:sp>
      <p:graphicFrame>
        <p:nvGraphicFramePr>
          <p:cNvPr id="5" name="Object 4"/>
          <p:cNvGraphicFramePr>
            <a:graphicFrameLocks noChangeAspect="1"/>
          </p:cNvGraphicFramePr>
          <p:nvPr/>
        </p:nvGraphicFramePr>
        <p:xfrm>
          <a:off x="1537608" y="3325586"/>
          <a:ext cx="6100763" cy="2339975"/>
        </p:xfrm>
        <a:graphic>
          <a:graphicData uri="http://schemas.openxmlformats.org/presentationml/2006/ole">
            <p:oleObj spid="_x0000_s158722" name="Visio" r:id="rId4" imgW="6100952" imgH="2339232" progId="Visio.Drawing.11">
              <p:embed/>
            </p:oleObj>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87</a:t>
            </a:fld>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5"/>
            <a:ext cx="8458200" cy="1057276"/>
          </a:xfrm>
        </p:spPr>
        <p:txBody>
          <a:bodyPr/>
          <a:lstStyle/>
          <a:p>
            <a:pPr eaLnBrk="1" hangingPunct="1"/>
            <a:r>
              <a:rPr lang="en-US" sz="3600" dirty="0" smtClean="0"/>
              <a:t>Input Vector Data Partition:</a:t>
            </a:r>
            <a:br>
              <a:rPr lang="en-US" sz="3600" dirty="0" smtClean="0"/>
            </a:br>
            <a:r>
              <a:rPr lang="en-US" dirty="0" smtClean="0"/>
              <a:t>Complete Image</a:t>
            </a:r>
            <a:endParaRPr lang="en-US" sz="3600" dirty="0" smtClean="0"/>
          </a:p>
        </p:txBody>
      </p:sp>
      <p:sp>
        <p:nvSpPr>
          <p:cNvPr id="7171" name="Text Placeholder 2"/>
          <p:cNvSpPr>
            <a:spLocks noGrp="1"/>
          </p:cNvSpPr>
          <p:nvPr>
            <p:ph type="body" sz="half" idx="1"/>
          </p:nvPr>
        </p:nvSpPr>
        <p:spPr>
          <a:xfrm>
            <a:off x="381000" y="1172936"/>
            <a:ext cx="8505825" cy="1676400"/>
          </a:xfrm>
        </p:spPr>
        <p:txBody>
          <a:bodyPr/>
          <a:lstStyle/>
          <a:p>
            <a:pPr eaLnBrk="1" hangingPunct="1">
              <a:buNone/>
            </a:pPr>
            <a:r>
              <a:rPr lang="en-US" sz="2000" dirty="0" smtClean="0"/>
              <a:t>Each DSP sums a complete image:</a:t>
            </a:r>
          </a:p>
          <a:p>
            <a:pPr lvl="1" eaLnBrk="1" hangingPunct="1"/>
            <a:r>
              <a:rPr lang="en-US" sz="1600" dirty="0" smtClean="0"/>
              <a:t>Raw vectors are divided between DSPs.</a:t>
            </a:r>
          </a:p>
          <a:p>
            <a:pPr lvl="1" eaLnBrk="1" hangingPunct="1"/>
            <a:r>
              <a:rPr lang="en-US" sz="1600" dirty="0" smtClean="0"/>
              <a:t>Because of race conditions, each DSP has a local (private) image. At the end, one DSP (or ARM) combines together all the local images. Private image resides outside of the core.</a:t>
            </a:r>
          </a:p>
          <a:p>
            <a:pPr lvl="1" eaLnBrk="1" hangingPunct="1"/>
            <a:r>
              <a:rPr lang="en-US" sz="1600" dirty="0" smtClean="0"/>
              <a:t>Does not require broadcasting of raw vector values.</a:t>
            </a:r>
          </a:p>
          <a:p>
            <a:pPr lvl="1" eaLnBrk="1" hangingPunct="1"/>
            <a:endParaRPr lang="en-US" sz="1600" dirty="0" smtClean="0"/>
          </a:p>
        </p:txBody>
      </p:sp>
      <p:graphicFrame>
        <p:nvGraphicFramePr>
          <p:cNvPr id="4" name="Object 3"/>
          <p:cNvGraphicFramePr>
            <a:graphicFrameLocks noChangeAspect="1"/>
          </p:cNvGraphicFramePr>
          <p:nvPr/>
        </p:nvGraphicFramePr>
        <p:xfrm>
          <a:off x="1039576" y="2890160"/>
          <a:ext cx="6881813" cy="3373437"/>
        </p:xfrm>
        <a:graphic>
          <a:graphicData uri="http://schemas.openxmlformats.org/presentationml/2006/ole">
            <p:oleObj spid="_x0000_s159746" name="Visio" r:id="rId4" imgW="6882546" imgH="3373773" progId="Visio.Drawing.11">
              <p:embed/>
            </p:oleObj>
          </a:graphicData>
        </a:graphic>
      </p:graphicFrame>
      <p:sp>
        <p:nvSpPr>
          <p:cNvPr id="5" name="Slide Number Placeholder 4"/>
          <p:cNvSpPr>
            <a:spLocks noGrp="1"/>
          </p:cNvSpPr>
          <p:nvPr>
            <p:ph type="sldNum" sz="quarter" idx="4"/>
          </p:nvPr>
        </p:nvSpPr>
        <p:spPr/>
        <p:txBody>
          <a:bodyPr/>
          <a:lstStyle/>
          <a:p>
            <a:fld id="{3144B24B-BAB1-431A-82C6-36E096187F50}" type="slidenum">
              <a:rPr lang="en-US" smtClean="0"/>
              <a:pPr/>
              <a:t>88</a:t>
            </a:fld>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Input Vector Data Partition:</a:t>
            </a:r>
            <a:br>
              <a:rPr lang="en-US" sz="3600" dirty="0" smtClean="0"/>
            </a:br>
            <a:r>
              <a:rPr lang="en-US" dirty="0" smtClean="0"/>
              <a:t>Partial Image</a:t>
            </a:r>
            <a:endParaRPr lang="en-US" sz="3600" dirty="0" smtClean="0"/>
          </a:p>
        </p:txBody>
      </p:sp>
      <p:sp>
        <p:nvSpPr>
          <p:cNvPr id="7171" name="Text Placeholder 2"/>
          <p:cNvSpPr>
            <a:spLocks noGrp="1"/>
          </p:cNvSpPr>
          <p:nvPr>
            <p:ph type="body" sz="half" idx="1"/>
          </p:nvPr>
        </p:nvSpPr>
        <p:spPr>
          <a:xfrm>
            <a:off x="155121" y="1401532"/>
            <a:ext cx="3657600" cy="4876800"/>
          </a:xfrm>
        </p:spPr>
        <p:txBody>
          <a:bodyPr/>
          <a:lstStyle/>
          <a:p>
            <a:pPr eaLnBrk="1" hangingPunct="1">
              <a:buNone/>
            </a:pPr>
            <a:r>
              <a:rPr lang="en-US" sz="2000" dirty="0" smtClean="0"/>
              <a:t>Each DSP sums a partial image:</a:t>
            </a:r>
          </a:p>
          <a:p>
            <a:pPr eaLnBrk="1" hangingPunct="1"/>
            <a:r>
              <a:rPr lang="en-US" sz="2000" dirty="0" smtClean="0"/>
              <a:t>Raw vectors are broadcast to all DSPs.</a:t>
            </a:r>
          </a:p>
          <a:p>
            <a:pPr eaLnBrk="1" hangingPunct="1"/>
            <a:r>
              <a:rPr lang="en-US" sz="2000" dirty="0" smtClean="0"/>
              <a:t>Depends on the number of cores; Partial image can fit inside L2 in addition to the filter coefficients. </a:t>
            </a:r>
          </a:p>
          <a:p>
            <a:pPr eaLnBrk="1" hangingPunct="1"/>
            <a:r>
              <a:rPr lang="en-US" sz="2000" dirty="0" smtClean="0"/>
              <a:t>Merged together into shared memory (DDR) at the end of the partial build.</a:t>
            </a:r>
          </a:p>
          <a:p>
            <a:pPr lvl="1" eaLnBrk="1" hangingPunct="1"/>
            <a:endParaRPr lang="en-US" sz="1600" dirty="0" smtClean="0"/>
          </a:p>
        </p:txBody>
      </p:sp>
      <p:graphicFrame>
        <p:nvGraphicFramePr>
          <p:cNvPr id="5" name="Object 4"/>
          <p:cNvGraphicFramePr>
            <a:graphicFrameLocks noChangeAspect="1"/>
          </p:cNvGraphicFramePr>
          <p:nvPr/>
        </p:nvGraphicFramePr>
        <p:xfrm>
          <a:off x="3815440" y="1380375"/>
          <a:ext cx="5172075" cy="4427201"/>
        </p:xfrm>
        <a:graphic>
          <a:graphicData uri="http://schemas.openxmlformats.org/presentationml/2006/ole">
            <p:oleObj spid="_x0000_s160770" name="Visio" r:id="rId4" imgW="5468301" imgH="4679545" progId="Visio.Drawing.11">
              <p:embed/>
            </p:oleObj>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89</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Parallel Processing</a:t>
            </a:r>
          </a:p>
        </p:txBody>
      </p:sp>
      <p:sp>
        <p:nvSpPr>
          <p:cNvPr id="3" name="Subtitle 2"/>
          <p:cNvSpPr>
            <a:spLocks noGrp="1"/>
          </p:cNvSpPr>
          <p:nvPr>
            <p:ph type="subTitle" idx="1"/>
          </p:nvPr>
        </p:nvSpPr>
        <p:spPr/>
        <p:txBody>
          <a:bodyPr/>
          <a:lstStyle/>
          <a:p>
            <a:r>
              <a:rPr lang="en-US" dirty="0" smtClean="0"/>
              <a:t>Multicore Design Considerations</a:t>
            </a:r>
            <a:endParaRPr lang="en-US" dirty="0"/>
          </a:p>
        </p:txBody>
      </p:sp>
    </p:spTree>
  </p:cSld>
  <p:clrMapOvr>
    <a:masterClrMapping/>
  </p:clrMapOvr>
  <p:transition spd="med">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Conclusion</a:t>
            </a:r>
          </a:p>
        </p:txBody>
      </p:sp>
      <p:sp>
        <p:nvSpPr>
          <p:cNvPr id="7171" name="Text Placeholder 2"/>
          <p:cNvSpPr>
            <a:spLocks noGrp="1"/>
          </p:cNvSpPr>
          <p:nvPr>
            <p:ph type="body" sz="half" idx="1"/>
          </p:nvPr>
        </p:nvSpPr>
        <p:spPr>
          <a:xfrm>
            <a:off x="381000" y="1371600"/>
            <a:ext cx="8505825" cy="2209800"/>
          </a:xfrm>
        </p:spPr>
        <p:txBody>
          <a:bodyPr/>
          <a:lstStyle/>
          <a:p>
            <a:pPr eaLnBrk="1" hangingPunct="1"/>
            <a:r>
              <a:rPr lang="en-US" sz="2400" dirty="0" smtClean="0"/>
              <a:t>The optimal solution depends on the exact configuration of the system (number of detectors, number of rays, number of slices) and the algorithms that are used.</a:t>
            </a:r>
          </a:p>
          <a:p>
            <a:pPr eaLnBrk="1" hangingPunct="1"/>
            <a:r>
              <a:rPr lang="en-US" sz="2400" dirty="0" smtClean="0"/>
              <a:t>Suggest benchmarking all (or subset) of the possibilities and choose the best one for a specific problem.</a:t>
            </a:r>
          </a:p>
          <a:p>
            <a:pPr eaLnBrk="1" hangingPunct="1"/>
            <a:endParaRPr lang="en-US" sz="2400" dirty="0" smtClean="0"/>
          </a:p>
        </p:txBody>
      </p:sp>
      <p:sp>
        <p:nvSpPr>
          <p:cNvPr id="4" name="TextBox 3"/>
          <p:cNvSpPr txBox="1"/>
          <p:nvPr/>
        </p:nvSpPr>
        <p:spPr>
          <a:xfrm>
            <a:off x="2571750" y="4191000"/>
            <a:ext cx="4267200" cy="769441"/>
          </a:xfrm>
          <a:prstGeom prst="rect">
            <a:avLst/>
          </a:prstGeom>
          <a:noFill/>
        </p:spPr>
        <p:txBody>
          <a:bodyPr wrap="square" rtlCol="0">
            <a:spAutoFit/>
          </a:bodyPr>
          <a:lstStyle/>
          <a:p>
            <a:pPr algn="ctr" fontAlgn="auto">
              <a:spcBef>
                <a:spcPts val="0"/>
              </a:spcBef>
              <a:spcAft>
                <a:spcPts val="0"/>
              </a:spcAft>
            </a:pPr>
            <a:r>
              <a:rPr lang="en-US" sz="4400" dirty="0" smtClean="0">
                <a:solidFill>
                  <a:srgbClr val="FF0000"/>
                </a:solidFill>
                <a:effectLst>
                  <a:outerShdw blurRad="38100" dist="38100" dir="2700000" algn="tl">
                    <a:srgbClr val="000000">
                      <a:alpha val="43137"/>
                    </a:srgbClr>
                  </a:outerShdw>
                </a:effectLst>
                <a:latin typeface="Calibri"/>
              </a:rPr>
              <a:t>Any Questions?</a:t>
            </a:r>
            <a:endParaRPr lang="en-US" sz="4400" dirty="0">
              <a:solidFill>
                <a:srgbClr val="FF0000"/>
              </a:solidFill>
              <a:effectLst>
                <a:outerShdw blurRad="38100" dist="38100" dir="2700000" algn="tl">
                  <a:srgbClr val="000000">
                    <a:alpha val="43137"/>
                  </a:srgbClr>
                </a:outerShdw>
              </a:effectLst>
              <a:latin typeface="Calibri"/>
            </a:endParaRPr>
          </a:p>
        </p:txBody>
      </p:sp>
      <p:sp>
        <p:nvSpPr>
          <p:cNvPr id="5" name="Slide Number Placeholder 4"/>
          <p:cNvSpPr>
            <a:spLocks noGrp="1"/>
          </p:cNvSpPr>
          <p:nvPr>
            <p:ph type="sldNum" sz="quarter" idx="4"/>
          </p:nvPr>
        </p:nvSpPr>
        <p:spPr/>
        <p:txBody>
          <a:bodyPr/>
          <a:lstStyle/>
          <a:p>
            <a:fld id="{3144B24B-BAB1-431A-82C6-36E096187F50}" type="slidenum">
              <a:rPr lang="en-US" smtClean="0"/>
              <a:pPr/>
              <a:t>90</a:t>
            </a:fld>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inalPowerpoint">
  <a:themeElements>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23041</TotalTime>
  <Words>4328</Words>
  <Application>Microsoft Office PowerPoint</Application>
  <PresentationFormat>On-screen Show (4:3)</PresentationFormat>
  <Paragraphs>693</Paragraphs>
  <Slides>90</Slides>
  <Notes>79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90</vt:i4>
      </vt:variant>
    </vt:vector>
  </HeadingPairs>
  <TitlesOfParts>
    <vt:vector size="93" baseType="lpstr">
      <vt:lpstr>FinalPowerpoint</vt:lpstr>
      <vt:lpstr>Visio</vt:lpstr>
      <vt:lpstr>Equation</vt:lpstr>
      <vt:lpstr>Multicore Design Considerations</vt:lpstr>
      <vt:lpstr>Objectives</vt:lpstr>
      <vt:lpstr>Agenda</vt:lpstr>
      <vt:lpstr>Multicore Programming Overview</vt:lpstr>
      <vt:lpstr>Definitions</vt:lpstr>
      <vt:lpstr>Multicore: The Forefront of Computing Technology </vt:lpstr>
      <vt:lpstr>Marketplace Challenges </vt:lpstr>
      <vt:lpstr>Common Use Cases</vt:lpstr>
      <vt:lpstr>Parallel Processing</vt:lpstr>
      <vt:lpstr>Parallel Processing Models Master-Slave Model (1/2) </vt:lpstr>
      <vt:lpstr>Parallel Processing Models Master-Slave Model (2/2) </vt:lpstr>
      <vt:lpstr>Parallel Processing Models  Data Flow Model (1/2)</vt:lpstr>
      <vt:lpstr>Parallel Processing Models  Data Flow Model (2/2)</vt:lpstr>
      <vt:lpstr>Partitioning</vt:lpstr>
      <vt:lpstr>Partitioning Considerations</vt:lpstr>
      <vt:lpstr>Common Partitioning Methods</vt:lpstr>
      <vt:lpstr>Multicore SOC Design Challenges</vt:lpstr>
      <vt:lpstr>Multicore SOC Design Challenges</vt:lpstr>
      <vt:lpstr>Input and Output Data</vt:lpstr>
      <vt:lpstr>Powerful Cores</vt:lpstr>
      <vt:lpstr>Data Sharing Between Cores</vt:lpstr>
      <vt:lpstr>Minimizing Resource Contention</vt:lpstr>
      <vt:lpstr>Multicore Software</vt:lpstr>
      <vt:lpstr>Software Offerings: System</vt:lpstr>
      <vt:lpstr>Software Offering: Applications</vt:lpstr>
      <vt:lpstr>Software Support: OpenMP</vt:lpstr>
      <vt:lpstr>Multicore Partitioning Examples</vt:lpstr>
      <vt:lpstr>Partitioning Method Examples</vt:lpstr>
      <vt:lpstr>Multicore Partitioning Examples</vt:lpstr>
      <vt:lpstr>Video Compression Algorithm</vt:lpstr>
      <vt:lpstr>Dependencies and limitations</vt:lpstr>
      <vt:lpstr>Video Encoder Processing Load</vt:lpstr>
      <vt:lpstr>How Many Channels Can One C6678 Process?</vt:lpstr>
      <vt:lpstr>What are the System Input Requirements?</vt:lpstr>
      <vt:lpstr>How Many Accesses to the DDR?</vt:lpstr>
      <vt:lpstr>How Does This Access Avoid Contention?</vt:lpstr>
      <vt:lpstr>KeyStone SoC Architecture Resources </vt:lpstr>
      <vt:lpstr>Conclusion</vt:lpstr>
      <vt:lpstr>System Architecture</vt:lpstr>
      <vt:lpstr>Multicore Partitioning Examples</vt:lpstr>
      <vt:lpstr>Outline</vt:lpstr>
      <vt:lpstr>Algorithm for Very Large DFT </vt:lpstr>
      <vt:lpstr>Develop The Algorithm: Step 1</vt:lpstr>
      <vt:lpstr>Develop The Algorithm: Step 2</vt:lpstr>
      <vt:lpstr>Develop The Algorithm: Step 3</vt:lpstr>
      <vt:lpstr>Develop The Algorithm: Step 4</vt:lpstr>
      <vt:lpstr>Develop The Algorithm: Step 5</vt:lpstr>
      <vt:lpstr>Algorithm for Very Large DFT</vt:lpstr>
      <vt:lpstr>Implementing VLFFT on Multiple Cores</vt:lpstr>
      <vt:lpstr>Data Buffers</vt:lpstr>
      <vt:lpstr>Global Twiddle Factors</vt:lpstr>
      <vt:lpstr>DMA Scheme</vt:lpstr>
      <vt:lpstr>Matrix Transpose</vt:lpstr>
      <vt:lpstr>Major Kernels</vt:lpstr>
      <vt:lpstr>Major Software Tools</vt:lpstr>
      <vt:lpstr>Conclusion</vt:lpstr>
      <vt:lpstr>Multicore Partitioning Examples</vt:lpstr>
      <vt:lpstr>CT Scan Machine</vt:lpstr>
      <vt:lpstr>Computerized Tomography: Trauma case</vt:lpstr>
      <vt:lpstr>CT Algorithm Overview</vt:lpstr>
      <vt:lpstr>CT Algorithm Geometry</vt:lpstr>
      <vt:lpstr>CT Algorithm Partitions</vt:lpstr>
      <vt:lpstr>CT Pre-processing</vt:lpstr>
      <vt:lpstr>CT Back Projector</vt:lpstr>
      <vt:lpstr>Post-processing Image processing</vt:lpstr>
      <vt:lpstr>“My System”</vt:lpstr>
      <vt:lpstr>Memory and IO Considerations</vt:lpstr>
      <vt:lpstr>Memory and IO Considerations</vt:lpstr>
      <vt:lpstr>Pre-Processing Considerations</vt:lpstr>
      <vt:lpstr>Image Memory Considerations </vt:lpstr>
      <vt:lpstr>System Considerations</vt:lpstr>
      <vt:lpstr>ARM - DSP Considerations</vt:lpstr>
      <vt:lpstr>“My System” Architecture</vt:lpstr>
      <vt:lpstr>Building and Moving the Image</vt:lpstr>
      <vt:lpstr>Partition Considerations: Image Processing</vt:lpstr>
      <vt:lpstr>Image Processing: Each A15 Processes a Different Image</vt:lpstr>
      <vt:lpstr>Image Processing: Each A15 Processes a Part of the Image</vt:lpstr>
      <vt:lpstr>Image Processing: Each A15 Processes a Part of the Algorithm</vt:lpstr>
      <vt:lpstr>Conclusion</vt:lpstr>
      <vt:lpstr>DSP Cores Partition -preprocessing</vt:lpstr>
      <vt:lpstr>Preprocessing and back projector</vt:lpstr>
      <vt:lpstr>Functional Partition</vt:lpstr>
      <vt:lpstr>CT Back Projector</vt:lpstr>
      <vt:lpstr>Case I -Functional Partition: Complete Image</vt:lpstr>
      <vt:lpstr>Case II -Functional Partition: Partial Image</vt:lpstr>
      <vt:lpstr>Trade-off </vt:lpstr>
      <vt:lpstr>Data Partition</vt:lpstr>
      <vt:lpstr>Input Vector Data Partition: Complete Image</vt:lpstr>
      <vt:lpstr>Input Vector Data Partition: Partial Image</vt:lpstr>
      <vt:lpstr>Conclusion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Tifany</dc:creator>
  <cp:lastModifiedBy>Ran Katzur</cp:lastModifiedBy>
  <cp:revision>899</cp:revision>
  <dcterms:created xsi:type="dcterms:W3CDTF">2010-05-24T20:22:24Z</dcterms:created>
  <dcterms:modified xsi:type="dcterms:W3CDTF">2014-01-21T19:52:36Z</dcterms:modified>
</cp:coreProperties>
</file>