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0.xml" ContentType="application/vnd.openxmlformats-officedocument.presentationml.tags+xml"/>
  <Override PartName="/ppt/diagrams/data1.xml" ContentType="application/vnd.openxmlformats-officedocument.drawingml.diagramData+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handoutMasterIdLst>
    <p:handoutMasterId r:id="rId32"/>
  </p:handoutMasterIdLst>
  <p:sldIdLst>
    <p:sldId id="257" r:id="rId2"/>
    <p:sldId id="259" r:id="rId3"/>
    <p:sldId id="265" r:id="rId4"/>
    <p:sldId id="266" r:id="rId5"/>
    <p:sldId id="269" r:id="rId6"/>
    <p:sldId id="317" r:id="rId7"/>
    <p:sldId id="319" r:id="rId8"/>
    <p:sldId id="318" r:id="rId9"/>
    <p:sldId id="272" r:id="rId10"/>
    <p:sldId id="310" r:id="rId11"/>
    <p:sldId id="311" r:id="rId12"/>
    <p:sldId id="312" r:id="rId13"/>
    <p:sldId id="313" r:id="rId14"/>
    <p:sldId id="314" r:id="rId15"/>
    <p:sldId id="309" r:id="rId16"/>
    <p:sldId id="315" r:id="rId17"/>
    <p:sldId id="276" r:id="rId18"/>
    <p:sldId id="320" r:id="rId19"/>
    <p:sldId id="321" r:id="rId20"/>
    <p:sldId id="323" r:id="rId21"/>
    <p:sldId id="279" r:id="rId22"/>
    <p:sldId id="324" r:id="rId23"/>
    <p:sldId id="281" r:id="rId24"/>
    <p:sldId id="326" r:id="rId25"/>
    <p:sldId id="327" r:id="rId26"/>
    <p:sldId id="328" r:id="rId27"/>
    <p:sldId id="329" r:id="rId28"/>
    <p:sldId id="296" r:id="rId29"/>
    <p:sldId id="300" r:id="rId30"/>
  </p:sldIdLst>
  <p:sldSz cx="9144000" cy="6858000" type="screen4x3"/>
  <p:notesSz cx="7315200" cy="96012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17" autoAdjust="0"/>
  </p:normalViewPr>
  <p:slideViewPr>
    <p:cSldViewPr snapToGrid="0" snapToObjects="1">
      <p:cViewPr varScale="1">
        <p:scale>
          <a:sx n="94" d="100"/>
          <a:sy n="94" d="100"/>
        </p:scale>
        <p:origin x="-2124" y="-108"/>
      </p:cViewPr>
      <p:guideLst>
        <p:guide orient="horz" pos="2160"/>
        <p:guide pos="2880"/>
      </p:guideLst>
    </p:cSldViewPr>
  </p:slideViewPr>
  <p:notesTextViewPr>
    <p:cViewPr>
      <p:scale>
        <a:sx n="155" d="100"/>
        <a:sy n="15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34D9122D-CF47-4019-94B4-D2EECE60316D}" type="datetimeFigureOut">
              <a:rPr lang="en-US" smtClean="0"/>
              <a:pPr/>
              <a:t>6/20/2013</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BD1EB65E-D93D-4AB5-9CBF-0628806ABFE1}" type="slidenum">
              <a:rPr lang="en-US" smtClean="0"/>
              <a:pPr/>
              <a:t>‹#›</a:t>
            </a:fld>
            <a:endParaRPr lang="en-US"/>
          </a:p>
        </p:txBody>
      </p:sp>
    </p:spTree>
    <p:extLst>
      <p:ext uri="{BB962C8B-B14F-4D97-AF65-F5344CB8AC3E}">
        <p14:creationId xmlns="" xmlns:p14="http://schemas.microsoft.com/office/powerpoint/2010/main" val="398987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C676C751-4C04-614B-9B76-AAC11CF48BFD}" type="datetimeFigureOut">
              <a:rPr lang="en-US" smtClean="0"/>
              <a:pPr/>
              <a:t>6/20/2013</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4254">
              <a:defRPr/>
            </a:pPr>
            <a:r>
              <a:rPr lang="en-US" dirty="0" smtClean="0"/>
              <a:t>For keystone II, RBL loads SPL image from offset 0 of the SPI NOR flash in </a:t>
            </a:r>
            <a:r>
              <a:rPr lang="en-US" dirty="0" err="1" smtClean="0"/>
              <a:t>spi</a:t>
            </a:r>
            <a:r>
              <a:rPr lang="en-US" dirty="0" smtClean="0"/>
              <a:t> boot mode. The first 64K of the SPI NOR flash is flashed with SPL followed by u-</a:t>
            </a:r>
            <a:r>
              <a:rPr lang="en-US" dirty="0" err="1" smtClean="0"/>
              <a:t>boot.img</a:t>
            </a:r>
            <a:r>
              <a:rPr lang="en-US" dirty="0" smtClean="0"/>
              <a:t>. </a:t>
            </a:r>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19</a:t>
            </a:fld>
            <a:endParaRPr lang="en-US" dirty="0"/>
          </a:p>
        </p:txBody>
      </p:sp>
    </p:spTree>
    <p:extLst>
      <p:ext uri="{BB962C8B-B14F-4D97-AF65-F5344CB8AC3E}">
        <p14:creationId xmlns="" xmlns:p14="http://schemas.microsoft.com/office/powerpoint/2010/main" val="79975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4254">
              <a:defRPr/>
            </a:pPr>
            <a:r>
              <a:rPr lang="en-US" dirty="0" smtClean="0"/>
              <a:t>The basis of the </a:t>
            </a:r>
            <a:r>
              <a:rPr lang="en-US" dirty="0" err="1" smtClean="0"/>
              <a:t>TrustZone</a:t>
            </a:r>
            <a:r>
              <a:rPr lang="en-US" dirty="0" smtClean="0"/>
              <a:t> model is that the computing environment splits into two isolated worlds, the Secure world and the Non-secure world, with no leakage of Secure data to the Non-secure world. Software Secure Monitor code, running in the Secure Monitor Mode, links the two worlds and acts as a gatekeeper to manage program flow. A </a:t>
            </a:r>
            <a:r>
              <a:rPr lang="en-US" i="1" dirty="0" smtClean="0"/>
              <a:t>Secure Monitor Call</a:t>
            </a:r>
            <a:r>
              <a:rPr lang="en-US" dirty="0" smtClean="0"/>
              <a:t> (SMC) is used to enter the Secure Monitor mode and perform a Secure Monitor kernel service call.</a:t>
            </a:r>
          </a:p>
          <a:p>
            <a:endParaRPr lang="en-US" dirty="0" smtClean="0">
              <a:latin typeface="Arial" charset="0"/>
            </a:endParaRPr>
          </a:p>
          <a:p>
            <a:r>
              <a:rPr lang="en-US" dirty="0" smtClean="0">
                <a:latin typeface="Arial" charset="0"/>
              </a:rPr>
              <a:t>Boot Monitor software provides secure privilege level execution service for Linux kernel code through SMC calls.</a:t>
            </a:r>
            <a:r>
              <a:rPr lang="en-US" baseline="0" dirty="0" smtClean="0">
                <a:latin typeface="Arial" charset="0"/>
              </a:rPr>
              <a:t> </a:t>
            </a:r>
            <a:r>
              <a:rPr lang="en-US" dirty="0" smtClean="0">
                <a:latin typeface="Arial" charset="0"/>
              </a:rPr>
              <a:t>ARM Cortex A15 requires certain functions to be executed in the PL1 privilege level, and Boot Monitor code provides this service</a:t>
            </a:r>
          </a:p>
          <a:p>
            <a:endParaRPr lang="en-US" dirty="0" smtClean="0"/>
          </a:p>
          <a:p>
            <a:r>
              <a:rPr lang="en-US" dirty="0" smtClean="0"/>
              <a:t>After Boot</a:t>
            </a:r>
            <a:r>
              <a:rPr lang="en-US" baseline="0" dirty="0" smtClean="0"/>
              <a:t> Monitor is installed, Linux kernel booted on primary core</a:t>
            </a:r>
          </a:p>
          <a:p>
            <a:endParaRPr lang="en-US" baseline="0" dirty="0" smtClean="0"/>
          </a:p>
          <a:p>
            <a:r>
              <a:rPr lang="en-US" baseline="0" dirty="0" smtClean="0"/>
              <a:t>Primary core makes SMC call t </a:t>
            </a:r>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20</a:t>
            </a:fld>
            <a:endParaRPr lang="en-US" dirty="0"/>
          </a:p>
        </p:txBody>
      </p:sp>
    </p:spTree>
    <p:extLst>
      <p:ext uri="{BB962C8B-B14F-4D97-AF65-F5344CB8AC3E}">
        <p14:creationId xmlns="" xmlns:p14="http://schemas.microsoft.com/office/powerpoint/2010/main" val="2970477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4254">
              <a:defRPr/>
            </a:pPr>
            <a:r>
              <a:rPr lang="en-US" dirty="0" smtClean="0"/>
              <a:t>Driver and platform software on the ARM side includes peripheral support for Multicore Navigator, Serial Rapid IO, SPI, UART, USB 3.0, I2C, GPIO, EMIF16, PLL and PSC, and the Ethernet subsystem. </a:t>
            </a:r>
          </a:p>
          <a:p>
            <a:pPr defTabSz="474254">
              <a:defRPr/>
            </a:pPr>
            <a:endParaRPr lang="en-US" dirty="0" smtClean="0"/>
          </a:p>
          <a:p>
            <a:pPr defTabSz="474254">
              <a:defRPr/>
            </a:pPr>
            <a:r>
              <a:rPr lang="en-US" dirty="0" smtClean="0"/>
              <a:t>Semaphore support using the standard Linux hardware spinlock framework enables synchronization and mutual exclusion between the ARM and DSP. </a:t>
            </a:r>
          </a:p>
          <a:p>
            <a:pPr defTabSz="474254">
              <a:defRPr/>
            </a:pPr>
            <a:endParaRPr lang="en-US" dirty="0" smtClean="0"/>
          </a:p>
          <a:p>
            <a:pPr defTabSz="474254">
              <a:defRPr/>
            </a:pPr>
            <a:r>
              <a:rPr lang="en-US" dirty="0" smtClean="0"/>
              <a:t>The configuration of interrupts is supported via the Generic Interrupt Controller Interface using the Linux IRQ APIs for ARM. The Generic Interrupt Handling layer is designed to provide a complete abstraction of interrupt handling for device drivers. The device drivers use generic API functions to request, enable, disable, and free interrupts. This interrupt hardware abstraction makes it possible for these driver APIs to be used on different platforms without code changes.</a:t>
            </a:r>
          </a:p>
          <a:p>
            <a:pPr defTabSz="474254">
              <a:defRPr/>
            </a:pPr>
            <a:endParaRPr lang="en-US" dirty="0" smtClean="0"/>
          </a:p>
          <a:p>
            <a:pPr defTabSz="474254">
              <a:defRPr/>
            </a:pPr>
            <a:r>
              <a:rPr lang="en-US" dirty="0" smtClean="0"/>
              <a:t>With respect to external memory, the platform software brings in LPAE or large physical address extension support for DDR3, making it possible to access more than 2GB of DDR3A up to 8GB of DDR3A. Booting via both the DDR3A and DDR3B are supported.</a:t>
            </a:r>
          </a:p>
          <a:p>
            <a:pPr defTabSz="474254">
              <a:defRPr/>
            </a:pPr>
            <a:endParaRPr lang="en-US" dirty="0" smtClean="0"/>
          </a:p>
          <a:p>
            <a:pPr defTabSz="474254">
              <a:defRPr/>
            </a:pPr>
            <a:r>
              <a:rPr lang="en-US" dirty="0" smtClean="0"/>
              <a:t>With respect to debug and trace, the ARM's Performance Monitoring Unit, or PMU, is leveraged to measure micro architectural events such as the number of cycles, cache misses, and other profiling factors. O-Profile and </a:t>
            </a:r>
            <a:r>
              <a:rPr lang="en-US" dirty="0" err="1" smtClean="0"/>
              <a:t>gprof</a:t>
            </a:r>
            <a:r>
              <a:rPr lang="en-US" dirty="0" smtClean="0"/>
              <a:t> support is also integrated. </a:t>
            </a:r>
            <a:r>
              <a:rPr lang="en-US" dirty="0" err="1" smtClean="0"/>
              <a:t>Gprof</a:t>
            </a:r>
            <a:r>
              <a:rPr lang="en-US" dirty="0" smtClean="0"/>
              <a:t> is the GNU profiler and is typically leveraged for profiling a given program. </a:t>
            </a:r>
            <a:r>
              <a:rPr lang="en-US" dirty="0" err="1" smtClean="0"/>
              <a:t>Oprofile</a:t>
            </a:r>
            <a:r>
              <a:rPr lang="en-US" dirty="0" smtClean="0"/>
              <a:t>, on the other hand, is a system level profiler and includes the kernel itself in its calculations. </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21</a:t>
            </a:fld>
            <a:endParaRPr lang="en-US" dirty="0">
              <a:solidFill>
                <a:prstClr val="black"/>
              </a:solidFill>
            </a:endParaRPr>
          </a:p>
        </p:txBody>
      </p:sp>
    </p:spTree>
    <p:extLst>
      <p:ext uri="{BB962C8B-B14F-4D97-AF65-F5344CB8AC3E}">
        <p14:creationId xmlns="" xmlns:p14="http://schemas.microsoft.com/office/powerpoint/2010/main" val="2455785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4254">
              <a:defRPr/>
            </a:pPr>
            <a:r>
              <a:rPr lang="en-US" dirty="0" smtClean="0"/>
              <a:t>The table on this page summarizes the drivers and platform software available for Keystone II on both the DSP and ARM side. You'll notice that there are five columns, two columns for the DSP configuration and three columns for the ARM configuration. The first column for the DSP configuration is possibility of configuring that module using the chip support library. The second column is for configuring the module using the DSP low-level drivers. On the ARM side, you could configure the peripheral using the chip support based library on the ARM side, or user mode low-level drivers, or kernel drivers.</a:t>
            </a:r>
            <a:endParaRPr lang="en-US" u="none" dirty="0" smtClean="0"/>
          </a:p>
          <a:p>
            <a:endParaRPr lang="en-US" u="none"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23</a:t>
            </a:fld>
            <a:endParaRPr lang="en-US" dirty="0"/>
          </a:p>
        </p:txBody>
      </p:sp>
    </p:spTree>
    <p:extLst>
      <p:ext uri="{BB962C8B-B14F-4D97-AF65-F5344CB8AC3E}">
        <p14:creationId xmlns="" xmlns:p14="http://schemas.microsoft.com/office/powerpoint/2010/main" val="124201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1" dirty="0" smtClean="0"/>
              <a:t>Unsorted Block Image File System</a:t>
            </a:r>
            <a:r>
              <a:rPr lang="en-US" dirty="0" smtClean="0"/>
              <a:t> (</a:t>
            </a:r>
            <a:r>
              <a:rPr lang="en-US" b="1" dirty="0" smtClean="0"/>
              <a:t>UBIFS</a:t>
            </a:r>
            <a:r>
              <a:rPr lang="en-US" dirty="0" smtClean="0"/>
              <a:t>) is a successor to JFFS2,</a:t>
            </a:r>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27</a:t>
            </a:fld>
            <a:endParaRPr lang="en-US" dirty="0"/>
          </a:p>
        </p:txBody>
      </p:sp>
    </p:spTree>
    <p:extLst>
      <p:ext uri="{BB962C8B-B14F-4D97-AF65-F5344CB8AC3E}">
        <p14:creationId xmlns="" xmlns:p14="http://schemas.microsoft.com/office/powerpoint/2010/main" val="169107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3" y="9119173"/>
            <a:ext cx="3170583" cy="480388"/>
          </a:xfrm>
          <a:prstGeom prst="rect">
            <a:avLst/>
          </a:prstGeom>
          <a:noFill/>
          <a:ln w="9525">
            <a:noFill/>
            <a:miter lim="800000"/>
            <a:headEnd/>
            <a:tailEnd/>
          </a:ln>
        </p:spPr>
        <p:txBody>
          <a:bodyPr lIns="95349" tIns="47674" rIns="95349" bIns="47674" anchor="b"/>
          <a:lstStyle/>
          <a:p>
            <a:pPr defTabSz="951748" fontAlgn="base">
              <a:spcBef>
                <a:spcPct val="0"/>
              </a:spcBef>
              <a:spcAft>
                <a:spcPct val="0"/>
              </a:spcAft>
            </a:pPr>
            <a:fld id="{4F197442-A097-46F1-9A0E-F11BFDFF5510}" type="slidenum">
              <a:rPr lang="en-US" sz="1200">
                <a:solidFill>
                  <a:srgbClr val="000000"/>
                </a:solidFill>
                <a:latin typeface="Arial" charset="0"/>
              </a:rPr>
              <a:pPr defTabSz="951748" fontAlgn="base">
                <a:spcBef>
                  <a:spcPct val="0"/>
                </a:spcBef>
                <a:spcAft>
                  <a:spcPct val="0"/>
                </a:spcAft>
              </a:pPr>
              <a:t>28</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49" tIns="47674" rIns="95349" bIns="47674" numCol="1" anchor="t" anchorCtr="0" compatLnSpc="1">
            <a:prstTxWarp prst="textNoShape">
              <a:avLst/>
            </a:prstTxWarp>
          </a:bodyPr>
          <a:lstStyle/>
          <a:p>
            <a:pPr defTabSz="483265">
              <a:defRPr/>
            </a:pPr>
            <a:r>
              <a:rPr lang="en-US" dirty="0" smtClean="0">
                <a:latin typeface="Arial" charset="0"/>
              </a:rPr>
              <a:t>In case of Keystone 2, there will be a GUI-based Matrix application launcher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2</a:t>
            </a:fld>
            <a:endParaRPr lang="en-US" dirty="0" smtClean="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a:p>
            <a:r>
              <a:rPr lang="en-US" dirty="0" smtClean="0"/>
              <a:t>MCSDK consists of: </a:t>
            </a:r>
          </a:p>
          <a:p>
            <a:r>
              <a:rPr lang="en-US" dirty="0" smtClean="0"/>
              <a:t>- SYS/BIOS which is a light-weight real-time embedded operating system for TI devices</a:t>
            </a:r>
          </a:p>
          <a:p>
            <a:r>
              <a:rPr lang="en-US" dirty="0" smtClean="0"/>
              <a:t>- Chip support libraries, drivers, and basic platform utilities</a:t>
            </a:r>
          </a:p>
          <a:p>
            <a:r>
              <a:rPr lang="en-US" dirty="0" smtClean="0"/>
              <a:t>- </a:t>
            </a:r>
            <a:r>
              <a:rPr lang="en-US" dirty="0" err="1" smtClean="0"/>
              <a:t>Interprocessor</a:t>
            </a:r>
            <a:r>
              <a:rPr lang="en-US" dirty="0" smtClean="0"/>
              <a:t> communication for communication across cores and devices</a:t>
            </a:r>
          </a:p>
          <a:p>
            <a:r>
              <a:rPr lang="en-US" dirty="0" smtClean="0"/>
              <a:t>- Basic networking stack and protocols</a:t>
            </a:r>
          </a:p>
          <a:p>
            <a:r>
              <a:rPr lang="en-US" dirty="0" smtClean="0"/>
              <a:t>- Optimized application-specific and application non-specific algorithm libraries</a:t>
            </a:r>
          </a:p>
          <a:p>
            <a:r>
              <a:rPr lang="en-US" dirty="0" smtClean="0"/>
              <a:t>- Debug and instrumentation</a:t>
            </a:r>
          </a:p>
          <a:p>
            <a:r>
              <a:rPr lang="en-US" dirty="0" smtClean="0"/>
              <a:t>- </a:t>
            </a:r>
            <a:r>
              <a:rPr lang="en-US" dirty="0" err="1" smtClean="0"/>
              <a:t>Bootloaders</a:t>
            </a:r>
            <a:r>
              <a:rPr lang="en-US" dirty="0" smtClean="0"/>
              <a:t> and boot utilities</a:t>
            </a:r>
          </a:p>
          <a:p>
            <a:r>
              <a:rPr lang="en-US" dirty="0" smtClean="0"/>
              <a:t>- Demonstrations and examples</a:t>
            </a:r>
          </a:p>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5</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474254">
              <a:defRPr/>
            </a:pPr>
            <a:r>
              <a:rPr lang="en-US" dirty="0" smtClean="0"/>
              <a:t>Driver support and platform software is available on the DSP side for CPPI, </a:t>
            </a:r>
            <a:r>
              <a:rPr lang="en-US" dirty="0" err="1" smtClean="0"/>
              <a:t>HyperLink</a:t>
            </a:r>
            <a:r>
              <a:rPr lang="en-US" dirty="0" smtClean="0"/>
              <a:t>, Packet Accelerator, PCI Express, QMSS, SRIO, and now an extension of the resource management LLD for both ARM and DSP resource management, as well as support for the security accelerator and 10 gigabit Ethernet. The chip support library provides support for PLL, PSC, DDR3, Interrupts, and EDMA3 low-level configurations.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6</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257300" y="720725"/>
            <a:ext cx="4797425" cy="35972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31838" y="4560890"/>
            <a:ext cx="5848350" cy="4316412"/>
          </a:xfrm>
          <a:prstGeom prst="rect">
            <a:avLst/>
          </a:prstGeom>
          <a:noFill/>
          <a:ln>
            <a:round/>
            <a:headEnd/>
            <a:tailEnd/>
          </a:ln>
        </p:spPr>
        <p:txBody>
          <a:bodyPr wrap="none" anchor="ctr"/>
          <a:lstStyle/>
          <a:p>
            <a:r>
              <a:rPr lang="en-US" dirty="0" smtClean="0"/>
              <a:t>TI has a strong open source presence as an active member of the Linux foundation and a founding member of </a:t>
            </a:r>
            <a:r>
              <a:rPr lang="en-US" dirty="0" err="1" smtClean="0"/>
              <a:t>Linaro</a:t>
            </a:r>
            <a:r>
              <a:rPr lang="en-US" dirty="0" smtClean="0"/>
              <a:t>. TI has sponsored </a:t>
            </a:r>
            <a:r>
              <a:rPr lang="en-US" dirty="0" err="1" smtClean="0"/>
              <a:t>BeagleBoard</a:t>
            </a:r>
            <a:r>
              <a:rPr lang="en-US" dirty="0" smtClean="0"/>
              <a:t> and </a:t>
            </a:r>
            <a:r>
              <a:rPr lang="en-US" dirty="0" err="1" smtClean="0"/>
              <a:t>PandaBoard</a:t>
            </a:r>
            <a:r>
              <a:rPr lang="en-US" dirty="0" smtClean="0"/>
              <a:t>, the top open hardware and </a:t>
            </a:r>
            <a:r>
              <a:rPr lang="en-US" dirty="0" err="1" smtClean="0"/>
              <a:t>OpenEmbedded</a:t>
            </a:r>
            <a:r>
              <a:rPr lang="en-US" dirty="0" smtClean="0"/>
              <a:t> software projects. As this table illustrates, TI is one of the top 10 contributors to the Linux kernel and leads the embedded processing industry in the number of contributions to the open source community.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7</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257300" y="720725"/>
            <a:ext cx="4797425" cy="35972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31838" y="4560890"/>
            <a:ext cx="5848350" cy="4316412"/>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3" y="9119173"/>
            <a:ext cx="3170583" cy="480388"/>
          </a:xfrm>
          <a:prstGeom prst="rect">
            <a:avLst/>
          </a:prstGeom>
          <a:noFill/>
          <a:ln w="9525">
            <a:noFill/>
            <a:miter lim="800000"/>
            <a:headEnd/>
            <a:tailEnd/>
          </a:ln>
        </p:spPr>
        <p:txBody>
          <a:bodyPr lIns="95349" tIns="47674" rIns="95349" bIns="47674" anchor="b"/>
          <a:lstStyle/>
          <a:p>
            <a:pPr defTabSz="951748" fontAlgn="base">
              <a:spcBef>
                <a:spcPct val="0"/>
              </a:spcBef>
              <a:spcAft>
                <a:spcPct val="0"/>
              </a:spcAft>
            </a:pPr>
            <a:fld id="{4F197442-A097-46F1-9A0E-F11BFDFF5510}" type="slidenum">
              <a:rPr lang="en-US" sz="1200">
                <a:solidFill>
                  <a:srgbClr val="000000"/>
                </a:solidFill>
                <a:latin typeface="Arial" charset="0"/>
              </a:rPr>
              <a:pPr defTabSz="951748" fontAlgn="base">
                <a:spcBef>
                  <a:spcPct val="0"/>
                </a:spcBef>
                <a:spcAft>
                  <a:spcPct val="0"/>
                </a:spcAft>
              </a:pPr>
              <a:t>8</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49" tIns="47674" rIns="95349" bIns="47674" numCol="1" anchor="t" anchorCtr="0" compatLnSpc="1">
            <a:prstTxWarp prst="textNoShape">
              <a:avLst/>
            </a:prstTxWarp>
          </a:bodyPr>
          <a:lstStyle/>
          <a:p>
            <a:pPr defTabSz="474254">
              <a:defRPr/>
            </a:pPr>
            <a:r>
              <a:rPr lang="en-US" dirty="0" smtClean="0"/>
              <a:t>Linux-based software platform for development deployment and execution of ARM A15 on Keystone II is available from TI as part of the MCSDK. TI has actively </a:t>
            </a:r>
            <a:r>
              <a:rPr lang="en-US" dirty="0" err="1" smtClean="0"/>
              <a:t>upstreamed</a:t>
            </a:r>
            <a:r>
              <a:rPr lang="en-US" dirty="0" smtClean="0"/>
              <a:t> Keystone II support to the open source community, and both source code and prebuilt images of u-boot and kernel are available both as part of the MCSDK and online in the open source community. The open source </a:t>
            </a:r>
            <a:r>
              <a:rPr lang="en-US" dirty="0" err="1" smtClean="0"/>
              <a:t>Linaro</a:t>
            </a:r>
            <a:r>
              <a:rPr lang="en-US" dirty="0" smtClean="0"/>
              <a:t> </a:t>
            </a:r>
            <a:r>
              <a:rPr lang="en-US" dirty="0" err="1" smtClean="0"/>
              <a:t>toolchain</a:t>
            </a:r>
            <a:r>
              <a:rPr lang="en-US" dirty="0" smtClean="0"/>
              <a:t> is used for compilation using GCC and debug using the GDB debugger. Developers can load and run the Linux kernel using the Code Composer Studio IDE and Telnet into the device to view console prints as the device boots and mounts its root </a:t>
            </a:r>
            <a:r>
              <a:rPr lang="en-US" dirty="0" err="1" smtClean="0"/>
              <a:t>filesystem</a:t>
            </a:r>
            <a:r>
              <a:rPr lang="en-US" dirty="0" smtClean="0"/>
              <a:t>. </a:t>
            </a:r>
          </a:p>
          <a:p>
            <a:pPr eaLnBrk="1" hangingPunct="1"/>
            <a:endParaRPr 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ARM Linux perspective from three angles. </a:t>
            </a:r>
          </a:p>
          <a:p>
            <a:endParaRPr lang="en-US" dirty="0" smtClean="0"/>
          </a:p>
          <a:p>
            <a:r>
              <a:rPr lang="en-US" u="sng" dirty="0" smtClean="0"/>
              <a:t>Development tools</a:t>
            </a:r>
            <a:r>
              <a:rPr lang="en-US" dirty="0" smtClean="0"/>
              <a:t> </a:t>
            </a:r>
          </a:p>
          <a:p>
            <a:r>
              <a:rPr lang="en-US" dirty="0" smtClean="0"/>
              <a:t>We use the </a:t>
            </a:r>
            <a:r>
              <a:rPr lang="en-US" dirty="0" err="1" smtClean="0"/>
              <a:t>Linaro</a:t>
            </a:r>
            <a:r>
              <a:rPr lang="en-US" dirty="0" smtClean="0"/>
              <a:t> ARM </a:t>
            </a:r>
            <a:r>
              <a:rPr lang="en-US" dirty="0" err="1" smtClean="0"/>
              <a:t>toolchain</a:t>
            </a:r>
            <a:r>
              <a:rPr lang="en-US" dirty="0" smtClean="0"/>
              <a:t> for building applications on the ARM side for Keystone II. The </a:t>
            </a:r>
            <a:r>
              <a:rPr lang="en-US" dirty="0" err="1" smtClean="0"/>
              <a:t>Linaro</a:t>
            </a:r>
            <a:r>
              <a:rPr lang="en-US" dirty="0" smtClean="0"/>
              <a:t> ARM </a:t>
            </a:r>
            <a:r>
              <a:rPr lang="en-US" dirty="0" err="1" smtClean="0"/>
              <a:t>toolchain</a:t>
            </a:r>
            <a:r>
              <a:rPr lang="en-US" dirty="0" smtClean="0"/>
              <a:t> is optimized for the Cortex-A15 and is based on the 4.6 GCC specification with support for 4.7 in the works. </a:t>
            </a:r>
          </a:p>
          <a:p>
            <a:endParaRPr lang="en-US" dirty="0" smtClean="0"/>
          </a:p>
          <a:p>
            <a:r>
              <a:rPr lang="en-US" dirty="0" smtClean="0"/>
              <a:t>Debug support is incorporated within Code Composer Studio and Linux aware debug makes it possible to run debug applications on board the DSP side and the ARM side within the same environment. On the target, the GDB debugger is supported and </a:t>
            </a:r>
            <a:r>
              <a:rPr lang="en-US" dirty="0" err="1" smtClean="0"/>
              <a:t>Valgrind</a:t>
            </a:r>
            <a:r>
              <a:rPr lang="en-US" dirty="0" smtClean="0"/>
              <a:t> (for memory-related debugging) and most standard Linux tools also have support. </a:t>
            </a:r>
          </a:p>
          <a:p>
            <a:endParaRPr lang="en-US" dirty="0" smtClean="0"/>
          </a:p>
          <a:p>
            <a:r>
              <a:rPr lang="en-US" dirty="0" smtClean="0"/>
              <a:t>In addition to the integrated profiling and trace tools that are part of Core Composer Studio, developers also have the option to leverage the standard O-profile and </a:t>
            </a:r>
            <a:r>
              <a:rPr lang="en-US" dirty="0" err="1" smtClean="0"/>
              <a:t>Gprof</a:t>
            </a:r>
            <a:r>
              <a:rPr lang="en-US" dirty="0" smtClean="0"/>
              <a:t>, and GDB based trace points to minimize cycle count and optimize their application. </a:t>
            </a:r>
          </a:p>
          <a:p>
            <a:endParaRPr lang="en-US" dirty="0" smtClean="0"/>
          </a:p>
          <a:p>
            <a:r>
              <a:rPr lang="en-US" u="sng" dirty="0" smtClean="0"/>
              <a:t>Linux Platform Software</a:t>
            </a:r>
          </a:p>
          <a:p>
            <a:r>
              <a:rPr lang="en-US" dirty="0" smtClean="0"/>
              <a:t>Linux platform software that is part of the MCSDK includes the U-boot </a:t>
            </a:r>
            <a:r>
              <a:rPr lang="en-US" dirty="0" err="1" smtClean="0"/>
              <a:t>bootloader</a:t>
            </a:r>
            <a:r>
              <a:rPr lang="en-US" dirty="0" smtClean="0"/>
              <a:t> with both the source code and the prebuilt u-boot image part of the MCSDK. Boot modes supported include SPI, NAND, and network boot, and relevant tools for boot support are also incorporated within the MCSDK. </a:t>
            </a:r>
          </a:p>
          <a:p>
            <a:endParaRPr lang="en-US" dirty="0" smtClean="0"/>
          </a:p>
          <a:p>
            <a:r>
              <a:rPr lang="en-US" dirty="0" smtClean="0"/>
              <a:t>Keystone II support has been integrated into the Linux 3.6 kernel. With TI being community aligned, a unified </a:t>
            </a:r>
            <a:r>
              <a:rPr lang="en-US" dirty="0" err="1" smtClean="0"/>
              <a:t>upstreaming</a:t>
            </a:r>
            <a:r>
              <a:rPr lang="en-US" dirty="0" smtClean="0"/>
              <a:t> process makes sure that feature additions and modifications are directly sourced back to the Linux kernel tree. The Linux kernel includes symmetric multiprocessing, or SMP support, including features that enhance SMP scalability and the speed of operations for parallel processing systems. </a:t>
            </a:r>
          </a:p>
          <a:p>
            <a:endParaRPr lang="en-US" dirty="0" smtClean="0"/>
          </a:p>
          <a:p>
            <a:r>
              <a:rPr lang="en-US" dirty="0" smtClean="0"/>
              <a:t>The distribution that we've chosen for Linux and Keystone II is the </a:t>
            </a:r>
            <a:r>
              <a:rPr lang="en-US" dirty="0" err="1" smtClean="0"/>
              <a:t>Arago</a:t>
            </a:r>
            <a:r>
              <a:rPr lang="en-US" dirty="0" smtClean="0"/>
              <a:t> distribution, which is based on </a:t>
            </a:r>
            <a:r>
              <a:rPr lang="en-US" dirty="0" err="1" smtClean="0"/>
              <a:t>OpenEmbedded</a:t>
            </a:r>
            <a:r>
              <a:rPr lang="en-US" dirty="0" smtClean="0"/>
              <a:t> and is </a:t>
            </a:r>
            <a:r>
              <a:rPr lang="en-US" dirty="0" err="1" smtClean="0"/>
              <a:t>Yocto</a:t>
            </a:r>
            <a:r>
              <a:rPr lang="en-US" dirty="0" smtClean="0"/>
              <a:t> aligned. I'll spend a few minutes describing both </a:t>
            </a:r>
            <a:r>
              <a:rPr lang="en-US" dirty="0" err="1" smtClean="0"/>
              <a:t>OpenEmbedded</a:t>
            </a:r>
            <a:r>
              <a:rPr lang="en-US" dirty="0" smtClean="0"/>
              <a:t> and </a:t>
            </a:r>
            <a:r>
              <a:rPr lang="en-US" dirty="0" err="1" smtClean="0"/>
              <a:t>Yocto</a:t>
            </a:r>
            <a:r>
              <a:rPr lang="en-US" dirty="0" smtClean="0"/>
              <a:t>, and why TI chose to go this path. </a:t>
            </a:r>
            <a:r>
              <a:rPr lang="en-US" dirty="0" err="1" smtClean="0"/>
              <a:t>OpenEmbedded</a:t>
            </a:r>
            <a:r>
              <a:rPr lang="en-US" dirty="0" smtClean="0"/>
              <a:t> is a build environment that provides a methodology to reliability build customized Linux distributions using recipes and configurations that allow us to choose the right set of components that are relevant for our device and to our customers. </a:t>
            </a:r>
            <a:r>
              <a:rPr lang="en-US" dirty="0" err="1" smtClean="0"/>
              <a:t>OpenEmbedded</a:t>
            </a:r>
            <a:r>
              <a:rPr lang="en-US" dirty="0" smtClean="0"/>
              <a:t> also ensures that a compatible combination of </a:t>
            </a:r>
            <a:r>
              <a:rPr lang="en-US" dirty="0" err="1" smtClean="0"/>
              <a:t>bootloader</a:t>
            </a:r>
            <a:r>
              <a:rPr lang="en-US" dirty="0" smtClean="0"/>
              <a:t>, kernel, libraries, and development tools are integrated into the package, ensuring that developers receive a reliable package with components that work well together. The </a:t>
            </a:r>
            <a:r>
              <a:rPr lang="en-US" dirty="0" err="1" smtClean="0"/>
              <a:t>Arago</a:t>
            </a:r>
            <a:r>
              <a:rPr lang="en-US" dirty="0" smtClean="0"/>
              <a:t> distribution that we use for Keystone II is also </a:t>
            </a:r>
            <a:r>
              <a:rPr lang="en-US" dirty="0" err="1" smtClean="0"/>
              <a:t>Yocto</a:t>
            </a:r>
            <a:r>
              <a:rPr lang="en-US" dirty="0" smtClean="0"/>
              <a:t> aligned. The </a:t>
            </a:r>
            <a:r>
              <a:rPr lang="en-US" dirty="0" err="1" smtClean="0"/>
              <a:t>Yocto</a:t>
            </a:r>
            <a:r>
              <a:rPr lang="en-US" dirty="0" smtClean="0"/>
              <a:t> project is an open source collaboration project that provides templates, tools, and methods to help create custom Linux based systems for embedded products. </a:t>
            </a:r>
            <a:r>
              <a:rPr lang="en-US" dirty="0" err="1" smtClean="0"/>
              <a:t>Yocto</a:t>
            </a:r>
            <a:r>
              <a:rPr lang="en-US" dirty="0" smtClean="0"/>
              <a:t> is developed and maintained by many industry leaders. So distributions like </a:t>
            </a:r>
            <a:r>
              <a:rPr lang="en-US" dirty="0" err="1" smtClean="0"/>
              <a:t>Arago</a:t>
            </a:r>
            <a:r>
              <a:rPr lang="en-US" dirty="0" smtClean="0"/>
              <a:t> that are </a:t>
            </a:r>
            <a:r>
              <a:rPr lang="en-US" dirty="0" err="1" smtClean="0"/>
              <a:t>Yocto</a:t>
            </a:r>
            <a:r>
              <a:rPr lang="en-US" dirty="0" smtClean="0"/>
              <a:t> aligned need to ensure a minimum level of standardization. </a:t>
            </a:r>
          </a:p>
          <a:p>
            <a:endParaRPr lang="en-US" dirty="0" smtClean="0"/>
          </a:p>
          <a:p>
            <a:r>
              <a:rPr lang="en-US" u="sng" dirty="0" smtClean="0"/>
              <a:t>Target Applications</a:t>
            </a:r>
          </a:p>
          <a:p>
            <a:r>
              <a:rPr lang="en-US" dirty="0" smtClean="0"/>
              <a:t>The availability of the ARM A15 on Keystone II and SMP Linux running on the processor is attractive for many target applications. Packet processing and transport network data path applications is one such example. 6WINDGate is an example of a popular commercially available software-defined networking solution that provides networking functions and mobile and cloud infrastructure equipment. The availability of the ARM A15 and SMP Linux running on the core, coupled with the signal processing capabilities of the C66x core makes it possible to deploy 6WINDGate’s solution in an optimized and efficient way on TI's Keystone II SOCs. The availability of Linux on the ARM A15 is also relevant for video transcoding and other multimedia applications. High performance compute, DSP acceleration with </a:t>
            </a:r>
            <a:r>
              <a:rPr lang="en-US" dirty="0" err="1" smtClean="0"/>
              <a:t>Linpac</a:t>
            </a:r>
            <a:r>
              <a:rPr lang="en-US" dirty="0" smtClean="0"/>
              <a:t> and multicore-FFD, as well as data center and enterprise applications with many node clusters can also be efficiently deployed on Keystone II. </a:t>
            </a:r>
          </a:p>
          <a:p>
            <a:endParaRPr lang="en-US" dirty="0" smtClean="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 xmlns:p14="http://schemas.microsoft.com/office/powerpoint/2010/main" val="3536312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3" y="9119173"/>
            <a:ext cx="3170583" cy="480388"/>
          </a:xfrm>
          <a:prstGeom prst="rect">
            <a:avLst/>
          </a:prstGeom>
          <a:noFill/>
          <a:ln w="9525">
            <a:noFill/>
            <a:miter lim="800000"/>
            <a:headEnd/>
            <a:tailEnd/>
          </a:ln>
        </p:spPr>
        <p:txBody>
          <a:bodyPr lIns="95349" tIns="47674" rIns="95349" bIns="47674" anchor="b"/>
          <a:lstStyle/>
          <a:p>
            <a:pPr defTabSz="951748" fontAlgn="base">
              <a:spcBef>
                <a:spcPct val="0"/>
              </a:spcBef>
              <a:spcAft>
                <a:spcPct val="0"/>
              </a:spcAft>
            </a:pPr>
            <a:fld id="{4F197442-A097-46F1-9A0E-F11BFDFF5510}" type="slidenum">
              <a:rPr lang="en-US" sz="1200">
                <a:solidFill>
                  <a:srgbClr val="000000"/>
                </a:solidFill>
                <a:latin typeface="Arial" charset="0"/>
              </a:rPr>
              <a:pPr defTabSz="951748" fontAlgn="base">
                <a:spcBef>
                  <a:spcPct val="0"/>
                </a:spcBef>
                <a:spcAft>
                  <a:spcPct val="0"/>
                </a:spcAft>
              </a:pPr>
              <a:t>17</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49" tIns="47674" rIns="95349" bIns="47674" numCol="1" anchor="t" anchorCtr="0" compatLnSpc="1">
            <a:prstTxWarp prst="textNoShape">
              <a:avLst/>
            </a:prstTxWarp>
          </a:bodyPr>
          <a:lstStyle/>
          <a:p>
            <a:pPr eaLnBrk="1" hangingPunct="1"/>
            <a:r>
              <a:rPr lang="en-US" dirty="0" smtClean="0"/>
              <a:t>Here is a sneak peak into the MCSDK Linux folder that is installed as part of the MCSDK installation. Here we see the availability of Linux host tools, images for u-boot and the kernel, source code for u-boot and the kernel, and the Linux development kit, along with other tools relevant for ARM A15 Linux development</a:t>
            </a: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321385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hyperlink" Target="https://wiki.linaro.org/WorkingGroups/ToolChain" TargetMode="External"/><Relationship Id="rId2" Type="http://schemas.openxmlformats.org/officeDocument/2006/relationships/hyperlink" Target="http://linaro.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en.wikipedia.org/wiki/Binary_code" TargetMode="External"/><Relationship Id="rId3" Type="http://schemas.openxmlformats.org/officeDocument/2006/relationships/hyperlink" Target="http://en.wikipedia.org/wiki/Just-in-time_compilation" TargetMode="External"/><Relationship Id="rId7" Type="http://schemas.openxmlformats.org/officeDocument/2006/relationships/hyperlink" Target="http://en.wikipedia.org/wiki/Dynamic_translation" TargetMode="External"/><Relationship Id="rId2" Type="http://schemas.openxmlformats.org/officeDocument/2006/relationships/hyperlink" Target="http://en.wikipedia.org/wiki/Virtual_machine" TargetMode="External"/><Relationship Id="rId1" Type="http://schemas.openxmlformats.org/officeDocument/2006/relationships/slideLayout" Target="../slideLayouts/slideLayout2.xml"/><Relationship Id="rId6" Type="http://schemas.openxmlformats.org/officeDocument/2006/relationships/hyperlink" Target="http://en.wikipedia.org/wiki/Static_single_assignment_form" TargetMode="External"/><Relationship Id="rId5" Type="http://schemas.openxmlformats.org/officeDocument/2006/relationships/hyperlink" Target="http://en.wikipedia.org/wiki/Central_processing_unit" TargetMode="External"/><Relationship Id="rId4" Type="http://schemas.openxmlformats.org/officeDocument/2006/relationships/hyperlink" Target="http://en.wikipedia.org/wiki/Dynamic_recompilation"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Daemon_(Unix)" TargetMode="External"/><Relationship Id="rId13" Type="http://schemas.openxmlformats.org/officeDocument/2006/relationships/hyperlink" Target="http://en.wikipedia.org/wiki/Source_code" TargetMode="External"/><Relationship Id="rId3" Type="http://schemas.openxmlformats.org/officeDocument/2006/relationships/hyperlink" Target="http://en.wikipedia.org/wiki/Profiling_(computer_programming)" TargetMode="External"/><Relationship Id="rId7" Type="http://schemas.openxmlformats.org/officeDocument/2006/relationships/hyperlink" Target="http://en.wikipedia.org/wiki/User-space" TargetMode="External"/><Relationship Id="rId12" Type="http://schemas.openxmlformats.org/officeDocument/2006/relationships/hyperlink" Target="http://en.wikipedia.org/wiki/Code_Coverage" TargetMode="External"/><Relationship Id="rId2" Type="http://schemas.openxmlformats.org/officeDocument/2006/relationships/hyperlink" Target="http://en.wikipedia.org/wiki/Statistical" TargetMode="External"/><Relationship Id="rId16" Type="http://schemas.openxmlformats.org/officeDocument/2006/relationships/hyperlink" Target="http://en.wikipedia.org/wiki/Call_graph" TargetMode="External"/><Relationship Id="rId1" Type="http://schemas.openxmlformats.org/officeDocument/2006/relationships/slideLayout" Target="../slideLayouts/slideLayout2.xml"/><Relationship Id="rId6" Type="http://schemas.openxmlformats.org/officeDocument/2006/relationships/hyperlink" Target="http://en.wikipedia.org/wiki/Kernel_(computing)" TargetMode="External"/><Relationship Id="rId11" Type="http://schemas.openxmlformats.org/officeDocument/2006/relationships/hyperlink" Target="http://en.wikipedia.org/wiki/Process_(computing)" TargetMode="External"/><Relationship Id="rId5" Type="http://schemas.openxmlformats.org/officeDocument/2006/relationships/hyperlink" Target="http://en.wikipedia.org/wiki/Linux_kernel" TargetMode="External"/><Relationship Id="rId15" Type="http://schemas.openxmlformats.org/officeDocument/2006/relationships/hyperlink" Target="http://en.wikipedia.org/wiki/Computer_program" TargetMode="External"/><Relationship Id="rId10" Type="http://schemas.openxmlformats.org/officeDocument/2006/relationships/hyperlink" Target="http://en.wikipedia.org/wiki/Device_driver" TargetMode="External"/><Relationship Id="rId4" Type="http://schemas.openxmlformats.org/officeDocument/2006/relationships/hyperlink" Target="http://en.wikipedia.org/wiki/Linux" TargetMode="External"/><Relationship Id="rId9" Type="http://schemas.openxmlformats.org/officeDocument/2006/relationships/hyperlink" Target="http://en.wikipedia.org/wiki/Interrupt_routines" TargetMode="External"/><Relationship Id="rId14" Type="http://schemas.openxmlformats.org/officeDocument/2006/relationships/hyperlink" Target="http://en.wikipedia.org/wiki/GNU_Compiler_Collec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Main_memory" TargetMode="External"/><Relationship Id="rId7" Type="http://schemas.openxmlformats.org/officeDocument/2006/relationships/hyperlink" Target="http://en.wikipedia.org/wiki/Crossbar_switch" TargetMode="External"/><Relationship Id="rId2" Type="http://schemas.openxmlformats.org/officeDocument/2006/relationships/hyperlink" Target="http://en.wikipedia.org/wiki/Multiprocessor" TargetMode="External"/><Relationship Id="rId1" Type="http://schemas.openxmlformats.org/officeDocument/2006/relationships/slideLayout" Target="../slideLayouts/slideLayout2.xml"/><Relationship Id="rId6" Type="http://schemas.openxmlformats.org/officeDocument/2006/relationships/hyperlink" Target="http://en.wikipedia.org/wiki/System_bus" TargetMode="External"/><Relationship Id="rId5" Type="http://schemas.openxmlformats.org/officeDocument/2006/relationships/hyperlink" Target="http://en.wikipedia.org/wiki/Multiprocessing" TargetMode="External"/><Relationship Id="rId4" Type="http://schemas.openxmlformats.org/officeDocument/2006/relationships/hyperlink" Target="http://en.wikipedia.org/wiki/Multi-co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6wind.com/market/network-appliances" TargetMode="External"/><Relationship Id="rId7" Type="http://schemas.openxmlformats.org/officeDocument/2006/relationships/hyperlink" Target="http://searchvmware.techtarget.com/definition/VMware" TargetMode="External"/><Relationship Id="rId2" Type="http://schemas.openxmlformats.org/officeDocument/2006/relationships/hyperlink" Target="http://www.6wind.com/market/mobile-infrastructure-2"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client-server" TargetMode="External"/><Relationship Id="rId5" Type="http://schemas.openxmlformats.org/officeDocument/2006/relationships/hyperlink" Target="http://searchdatacenter.techtarget.com/definition/VM" TargetMode="External"/><Relationship Id="rId4" Type="http://schemas.openxmlformats.org/officeDocument/2006/relationships/hyperlink" Target="http://www.6wind.com/market/data-center-networking"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Follow%20Hardware%20setup%20guide%20to%20make%20sure%20you%20have%20the%20latest%20BMC%20updates" TargetMode="External"/><Relationship Id="rId2" Type="http://schemas.openxmlformats.org/officeDocument/2006/relationships/hyperlink" Target="http://processors.wiki.ti.com/index.php/EVMK2H_Hardware_Setup" TargetMode="External"/><Relationship Id="rId1" Type="http://schemas.openxmlformats.org/officeDocument/2006/relationships/slideLayout" Target="../slideLayouts/slideLayout2.xml"/><Relationship Id="rId4" Type="http://schemas.openxmlformats.org/officeDocument/2006/relationships/hyperlink" Target="http://software-dl.ti.com/sdoemb/sdoemb_public_sw/mcsdk/latest/index_FD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aunchpad.net/linaro-toolchain-binaries/trunk/2012.0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2.xml"/><Relationship Id="rId4" Type="http://schemas.openxmlformats.org/officeDocument/2006/relationships/hyperlink" Target="http://e2e.ti.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52400" y="762000"/>
            <a:ext cx="8839200" cy="449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algn="ctr" defTabSz="914400"/>
            <a:r>
              <a:rPr lang="en-US" sz="5400" b="0" dirty="0" err="1" smtClean="0">
                <a:solidFill>
                  <a:srgbClr val="000000"/>
                </a:solidFill>
                <a:cs typeface="Arial"/>
              </a:rPr>
              <a:t>KeyStone</a:t>
            </a:r>
            <a:r>
              <a:rPr lang="en-US" sz="5400" b="0" dirty="0" smtClean="0">
                <a:solidFill>
                  <a:srgbClr val="000000"/>
                </a:solidFill>
                <a:cs typeface="Arial"/>
              </a:rPr>
              <a:t>  </a:t>
            </a:r>
            <a:br>
              <a:rPr lang="en-US" sz="5400" b="0" dirty="0" smtClean="0">
                <a:solidFill>
                  <a:srgbClr val="000000"/>
                </a:solidFill>
                <a:cs typeface="Arial"/>
              </a:rPr>
            </a:br>
            <a:r>
              <a:rPr lang="en-US" sz="5400" b="0" dirty="0" smtClean="0">
                <a:solidFill>
                  <a:srgbClr val="000000"/>
                </a:solidFill>
                <a:cs typeface="Arial"/>
              </a:rPr>
              <a:t>Software Overview </a:t>
            </a:r>
            <a:br>
              <a:rPr lang="en-US" sz="5400" b="0" dirty="0" smtClean="0">
                <a:solidFill>
                  <a:srgbClr val="000000"/>
                </a:solidFill>
                <a:cs typeface="Arial"/>
              </a:rPr>
            </a:br>
            <a:r>
              <a:rPr lang="en-US" sz="4000" dirty="0" smtClean="0">
                <a:latin typeface="Arial"/>
                <a:cs typeface="Arial"/>
              </a:rPr>
              <a:t/>
            </a:r>
            <a:br>
              <a:rPr lang="en-US" sz="4000" dirty="0" smtClean="0">
                <a:latin typeface="Arial"/>
                <a:cs typeface="Arial"/>
              </a:rPr>
            </a:br>
            <a:r>
              <a:rPr lang="en-US" sz="2800" b="0" dirty="0" smtClean="0">
                <a:solidFill>
                  <a:srgbClr val="000000"/>
                </a:solidFill>
                <a:latin typeface="Arial"/>
                <a:cs typeface="Arial"/>
              </a:rPr>
              <a:t>Multicore Applications</a:t>
            </a:r>
          </a:p>
        </p:txBody>
      </p:sp>
    </p:spTree>
    <p:custDataLst>
      <p:tags r:id="rId1"/>
    </p:custDataLst>
    <p:extLst>
      <p:ext uri="{BB962C8B-B14F-4D97-AF65-F5344CB8AC3E}">
        <p14:creationId xmlns="" xmlns:p14="http://schemas.microsoft.com/office/powerpoint/2010/main" val="5101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ToolChain</a:t>
            </a:r>
            <a:endParaRPr lang="en-US" sz="3600" dirty="0"/>
          </a:p>
        </p:txBody>
      </p:sp>
      <p:sp>
        <p:nvSpPr>
          <p:cNvPr id="3" name="Content Placeholder 2"/>
          <p:cNvSpPr>
            <a:spLocks noGrp="1"/>
          </p:cNvSpPr>
          <p:nvPr>
            <p:ph idx="1"/>
          </p:nvPr>
        </p:nvSpPr>
        <p:spPr/>
        <p:txBody>
          <a:bodyPr/>
          <a:lstStyle/>
          <a:p>
            <a:r>
              <a:rPr lang="en-US" sz="2000" b="1" dirty="0" smtClean="0"/>
              <a:t>Linaro (ARM) </a:t>
            </a:r>
          </a:p>
          <a:p>
            <a:pPr lvl="1"/>
            <a:r>
              <a:rPr lang="en-US" sz="2000" dirty="0" smtClean="0">
                <a:hlinkClick r:id="rId2"/>
              </a:rPr>
              <a:t>Linaro</a:t>
            </a:r>
            <a:r>
              <a:rPr lang="en-US" sz="2000" dirty="0" smtClean="0"/>
              <a:t> releases </a:t>
            </a:r>
            <a:r>
              <a:rPr lang="en-US" sz="2000" dirty="0" smtClean="0">
                <a:hlinkClick r:id="rId3"/>
              </a:rPr>
              <a:t>optimized toolchains</a:t>
            </a:r>
            <a:r>
              <a:rPr lang="en-US" sz="2000" dirty="0" smtClean="0"/>
              <a:t>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2000" dirty="0" smtClean="0"/>
              <a:t>Native toolchains are available through the standard gcc toolchain in Ubuntu. Cross toolchains are available to Ubuntu users through special packages</a:t>
            </a:r>
          </a:p>
          <a:p>
            <a:endParaRPr lang="en-US" sz="1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Debug</a:t>
            </a:r>
            <a:endParaRPr lang="en-US" sz="3600" dirty="0"/>
          </a:p>
        </p:txBody>
      </p:sp>
      <p:sp>
        <p:nvSpPr>
          <p:cNvPr id="3" name="Content Placeholder 2"/>
          <p:cNvSpPr>
            <a:spLocks noGrp="1"/>
          </p:cNvSpPr>
          <p:nvPr>
            <p:ph idx="1"/>
          </p:nvPr>
        </p:nvSpPr>
        <p:spPr/>
        <p:txBody>
          <a:bodyPr/>
          <a:lstStyle/>
          <a:p>
            <a:pPr>
              <a:buNone/>
            </a:pPr>
            <a:endParaRPr lang="en-US" sz="1600" dirty="0" smtClean="0"/>
          </a:p>
          <a:p>
            <a:r>
              <a:rPr lang="en-US" sz="1600" dirty="0" smtClean="0"/>
              <a:t>GDB can do four main kinds of things (plus other things in support of these) to help you catch bugs in the act:</a:t>
            </a:r>
          </a:p>
          <a:p>
            <a:r>
              <a:rPr lang="en-US" sz="1600" dirty="0" smtClean="0"/>
              <a:t>Start your program, specifying anything that might affect its behavior.</a:t>
            </a:r>
          </a:p>
          <a:p>
            <a:r>
              <a:rPr lang="en-US" sz="1600" dirty="0" smtClean="0"/>
              <a:t>Make your program stop on specified conditions.</a:t>
            </a:r>
          </a:p>
          <a:p>
            <a:r>
              <a:rPr lang="en-US" sz="1600" dirty="0" smtClean="0"/>
              <a:t>Examine what has happened, when your program has stopped.</a:t>
            </a:r>
          </a:p>
          <a:p>
            <a:r>
              <a:rPr lang="en-US" sz="1600" dirty="0" smtClean="0"/>
              <a:t>Change things in your program, so you can experiment with correcting the effects of one bug and go on to learn about another.</a:t>
            </a:r>
          </a:p>
          <a:p>
            <a:r>
              <a:rPr lang="en-US" sz="1600" dirty="0" smtClean="0"/>
              <a:t>I see Valgrind as a simulator </a:t>
            </a:r>
          </a:p>
          <a:p>
            <a:r>
              <a:rPr lang="en-US" sz="1600" dirty="0" smtClean="0"/>
              <a:t>Valgrind is in essence a </a:t>
            </a:r>
            <a:r>
              <a:rPr lang="en-US" sz="1600" dirty="0" smtClean="0">
                <a:hlinkClick r:id="rId2" action="ppaction://hlinkfile" tooltip="Virtual machine"/>
              </a:rPr>
              <a:t>virtual machine</a:t>
            </a:r>
            <a:r>
              <a:rPr lang="en-US" sz="1600" dirty="0" smtClean="0"/>
              <a:t> using </a:t>
            </a:r>
            <a:r>
              <a:rPr lang="en-US" sz="1600" dirty="0" smtClean="0">
                <a:hlinkClick r:id="rId3" action="ppaction://hlinkfile" tooltip="Just-in-time compilation"/>
              </a:rPr>
              <a:t>just-in-time</a:t>
            </a:r>
            <a:r>
              <a:rPr lang="en-US" sz="1600" dirty="0" smtClean="0"/>
              <a:t> (JIT) compilation techniques, including </a:t>
            </a:r>
            <a:r>
              <a:rPr lang="en-US" sz="1600" dirty="0" smtClean="0">
                <a:hlinkClick r:id="rId4" action="ppaction://hlinkfile" tooltip="Dynamic recompilation"/>
              </a:rPr>
              <a:t>dynamic recompilation</a:t>
            </a:r>
            <a:r>
              <a:rPr lang="en-US" sz="1600" dirty="0" smtClean="0"/>
              <a:t>. Nothing from the original program ever gets run directly on the host </a:t>
            </a:r>
            <a:r>
              <a:rPr lang="en-US" sz="1600" dirty="0" smtClean="0">
                <a:hlinkClick r:id="rId5" action="ppaction://hlinkfile" tooltip="Central processing unit"/>
              </a:rPr>
              <a:t>processor</a:t>
            </a:r>
            <a:r>
              <a:rPr lang="en-US" sz="1600" dirty="0" smtClean="0"/>
              <a:t>. Instead, Valgrind first translates the program into a temporary, simpler form called Intermediate Representation (IR), which is a processor-neutral, </a:t>
            </a:r>
            <a:r>
              <a:rPr lang="en-US" sz="1600" dirty="0" smtClean="0">
                <a:hlinkClick r:id="rId6" action="ppaction://hlinkfile" tooltip="Static single assignment form"/>
              </a:rPr>
              <a:t>SSA</a:t>
            </a:r>
            <a:r>
              <a:rPr lang="en-US" sz="1600" dirty="0" smtClean="0"/>
              <a:t>-based form. After the conversion, a </a:t>
            </a:r>
            <a:r>
              <a:rPr lang="en-US" sz="1600" i="1" dirty="0" smtClean="0"/>
              <a:t>tool</a:t>
            </a:r>
            <a:r>
              <a:rPr lang="en-US" sz="1600" dirty="0" smtClean="0"/>
              <a:t> (see below) is free to do whatever transformations it would like on the IR, before Valgrind translates the IR back into machine code and lets the host processor run it. Even though it could use </a:t>
            </a:r>
            <a:r>
              <a:rPr lang="en-US" sz="1600" dirty="0" smtClean="0">
                <a:hlinkClick r:id="rId7" action="ppaction://hlinkfile" tooltip="Dynamic translation"/>
              </a:rPr>
              <a:t>dynamic translation</a:t>
            </a:r>
            <a:r>
              <a:rPr lang="en-US" sz="1600" dirty="0" smtClean="0"/>
              <a:t> (that is, the host and target processors are from different architectures), it doesn't. Valgrind recompiles </a:t>
            </a:r>
            <a:r>
              <a:rPr lang="en-US" sz="1600" dirty="0" smtClean="0">
                <a:hlinkClick r:id="rId8" action="ppaction://hlinkfile" tooltip="Binary code"/>
              </a:rPr>
              <a:t>binary code</a:t>
            </a:r>
            <a:r>
              <a:rPr lang="en-US" sz="1600" dirty="0" smtClean="0"/>
              <a:t> to run on host and target (or simulated) CPUs of the same architecture.</a:t>
            </a:r>
            <a:endParaRPr lang="en-US" sz="16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Optimization</a:t>
            </a:r>
            <a:endParaRPr lang="en-US" sz="3600" dirty="0"/>
          </a:p>
        </p:txBody>
      </p:sp>
      <p:sp>
        <p:nvSpPr>
          <p:cNvPr id="3" name="Content Placeholder 2"/>
          <p:cNvSpPr>
            <a:spLocks noGrp="1"/>
          </p:cNvSpPr>
          <p:nvPr>
            <p:ph idx="1"/>
          </p:nvPr>
        </p:nvSpPr>
        <p:spPr/>
        <p:txBody>
          <a:bodyPr/>
          <a:lstStyle/>
          <a:p>
            <a:r>
              <a:rPr lang="en-US" sz="1600" b="1" dirty="0" smtClean="0"/>
              <a:t>OProfile</a:t>
            </a:r>
            <a:r>
              <a:rPr lang="en-US" sz="1600" dirty="0" smtClean="0"/>
              <a:t> - system-wide </a:t>
            </a:r>
            <a:r>
              <a:rPr lang="en-US" sz="1600" dirty="0" smtClean="0">
                <a:hlinkClick r:id="rId2" action="ppaction://hlinkfile" tooltip="Statistical"/>
              </a:rPr>
              <a:t>statistical</a:t>
            </a:r>
            <a:r>
              <a:rPr lang="en-US" sz="1600" dirty="0" smtClean="0"/>
              <a:t> </a:t>
            </a:r>
            <a:r>
              <a:rPr lang="en-US" sz="1600" dirty="0" smtClean="0">
                <a:hlinkClick r:id="rId3" action="ppaction://hlinkfile" tooltip="Profiling (computer programming)"/>
              </a:rPr>
              <a:t>profiling tool</a:t>
            </a:r>
            <a:r>
              <a:rPr lang="en-US" sz="1600" dirty="0" smtClean="0"/>
              <a:t> for </a:t>
            </a:r>
            <a:r>
              <a:rPr lang="en-US" sz="1600" dirty="0" smtClean="0">
                <a:hlinkClick r:id="rId4" action="ppaction://hlinkfile" tooltip="Linux"/>
              </a:rPr>
              <a:t>Linux</a:t>
            </a:r>
            <a:r>
              <a:rPr lang="en-US" sz="1600" dirty="0" smtClean="0"/>
              <a:t>. Written by John Levon in 2001 for </a:t>
            </a:r>
            <a:r>
              <a:rPr lang="en-US" sz="1600" dirty="0" smtClean="0">
                <a:hlinkClick r:id="rId5" action="ppaction://hlinkfile" tooltip="Linux kernel"/>
              </a:rPr>
              <a:t>Linux kernel</a:t>
            </a:r>
            <a:r>
              <a:rPr lang="en-US" sz="1600" dirty="0" smtClean="0"/>
              <a:t> version 2.4 after his M.Sc. project.</a:t>
            </a:r>
            <a:r>
              <a:rPr lang="en-US" sz="1600" baseline="30000" dirty="0" smtClean="0">
                <a:hlinkClick r:id="" action="ppaction://hlinkfile"/>
              </a:rPr>
              <a:t>[1]</a:t>
            </a:r>
            <a:r>
              <a:rPr lang="en-US" sz="1600" dirty="0" smtClean="0"/>
              <a:t> Consists of </a:t>
            </a:r>
            <a:r>
              <a:rPr lang="en-US" sz="1600" dirty="0" smtClean="0">
                <a:hlinkClick r:id="rId6" action="ppaction://hlinkfile" tooltip="Kernel (computing)"/>
              </a:rPr>
              <a:t>kernel</a:t>
            </a:r>
            <a:r>
              <a:rPr lang="en-US" sz="1600" dirty="0" smtClean="0"/>
              <a:t> module, </a:t>
            </a:r>
            <a:r>
              <a:rPr lang="en-US" sz="1600" dirty="0" smtClean="0">
                <a:hlinkClick r:id="rId7" action="ppaction://hlinkfile" tooltip="User-space"/>
              </a:rPr>
              <a:t>user-space</a:t>
            </a:r>
            <a:r>
              <a:rPr lang="en-US" sz="1600" dirty="0" smtClean="0"/>
              <a:t> </a:t>
            </a:r>
            <a:r>
              <a:rPr lang="en-US" sz="1600" dirty="0" smtClean="0">
                <a:hlinkClick r:id="rId8" action="ppaction://hlinkfile" tooltip="Daemon (Unix)"/>
              </a:rPr>
              <a:t>daemon</a:t>
            </a:r>
            <a:r>
              <a:rPr lang="en-US" sz="1600" dirty="0" smtClean="0"/>
              <a:t> and several user-space tools.</a:t>
            </a:r>
          </a:p>
          <a:p>
            <a:r>
              <a:rPr lang="en-US" sz="1600" dirty="0" smtClean="0"/>
              <a:t>This tool is capable of profiling entire system or its parts, from </a:t>
            </a:r>
            <a:r>
              <a:rPr lang="en-US" sz="1600" dirty="0" smtClean="0">
                <a:hlinkClick r:id="rId9" action="ppaction://hlinkfile" tooltip="Interrupt routines"/>
              </a:rPr>
              <a:t>interrupt routines</a:t>
            </a:r>
            <a:r>
              <a:rPr lang="en-US" sz="1600" dirty="0" smtClean="0"/>
              <a:t> or </a:t>
            </a:r>
            <a:r>
              <a:rPr lang="en-US" sz="1600" dirty="0" smtClean="0">
                <a:hlinkClick r:id="rId10" action="ppaction://hlinkfile" tooltip="Device driver"/>
              </a:rPr>
              <a:t>drivers</a:t>
            </a:r>
            <a:r>
              <a:rPr lang="en-US" sz="1600" dirty="0" smtClean="0"/>
              <a:t>, to user-space </a:t>
            </a:r>
            <a:r>
              <a:rPr lang="en-US" sz="1600" dirty="0" smtClean="0">
                <a:hlinkClick r:id="rId11" action="ppaction://hlinkfile" tooltip="Process (computing)"/>
              </a:rPr>
              <a:t>processes</a:t>
            </a:r>
            <a:r>
              <a:rPr lang="en-US" sz="1600" dirty="0" smtClean="0"/>
              <a:t>. It has low overhead.</a:t>
            </a:r>
          </a:p>
          <a:p>
            <a:r>
              <a:rPr lang="en-US" sz="1600" b="1" dirty="0" smtClean="0"/>
              <a:t>Gcov</a:t>
            </a:r>
            <a:r>
              <a:rPr lang="en-US" sz="1600" dirty="0" smtClean="0"/>
              <a:t> is a </a:t>
            </a:r>
            <a:r>
              <a:rPr lang="en-US" sz="1600" dirty="0" smtClean="0">
                <a:hlinkClick r:id="rId12" action="ppaction://hlinkfile" tooltip="Code Coverage"/>
              </a:rPr>
              <a:t>source code coverage</a:t>
            </a:r>
            <a:r>
              <a:rPr lang="en-US" sz="1600" dirty="0" smtClean="0"/>
              <a:t> analysis and statement-by-statement </a:t>
            </a:r>
            <a:r>
              <a:rPr lang="en-US" sz="1600" dirty="0" smtClean="0">
                <a:hlinkClick r:id="rId3" action="ppaction://hlinkfile" tooltip="Profiling (computer programming)"/>
              </a:rPr>
              <a:t>profiling</a:t>
            </a:r>
            <a:r>
              <a:rPr lang="en-US" sz="1600" dirty="0" smtClean="0"/>
              <a:t> tool. Gcov generates exact counts of the number of times each statement in a program is executed and annotates </a:t>
            </a:r>
            <a:r>
              <a:rPr lang="en-US" sz="1600" dirty="0" smtClean="0">
                <a:hlinkClick r:id="rId13" action="ppaction://hlinkfile" tooltip="Source code"/>
              </a:rPr>
              <a:t>source code</a:t>
            </a:r>
            <a:r>
              <a:rPr lang="en-US" sz="1600" dirty="0" smtClean="0"/>
              <a:t> to add instrumentation. Gcov comes as a standard utility with </a:t>
            </a:r>
            <a:r>
              <a:rPr lang="en-US" sz="1600" dirty="0" smtClean="0">
                <a:hlinkClick r:id="rId14" action="ppaction://hlinkfile" tooltip="GNU Compiler Collection"/>
              </a:rPr>
              <a:t>GNU CC</a:t>
            </a:r>
            <a:r>
              <a:rPr lang="en-US" sz="1600" dirty="0" smtClean="0"/>
              <a:t> (GCC) suite.</a:t>
            </a:r>
            <a:r>
              <a:rPr lang="en-US" sz="1600" baseline="30000" dirty="0" smtClean="0">
                <a:hlinkClick r:id="" action="ppaction://hlinkfile"/>
              </a:rPr>
              <a:t>[1]</a:t>
            </a:r>
            <a:endParaRPr lang="en-US" sz="1600" dirty="0" smtClean="0"/>
          </a:p>
          <a:p>
            <a:r>
              <a:rPr lang="en-US" sz="1600" dirty="0" smtClean="0"/>
              <a:t>The gcov utility gives information on how often a </a:t>
            </a:r>
            <a:r>
              <a:rPr lang="en-US" sz="1600" dirty="0" smtClean="0">
                <a:hlinkClick r:id="rId15" action="ppaction://hlinkfile" tooltip="Computer program"/>
              </a:rPr>
              <a:t>program</a:t>
            </a:r>
            <a:r>
              <a:rPr lang="en-US" sz="1600" dirty="0" smtClean="0"/>
              <a:t> executes segments of code.</a:t>
            </a:r>
            <a:r>
              <a:rPr lang="en-US" sz="1600" baseline="30000" dirty="0" smtClean="0">
                <a:hlinkClick r:id="" action="ppaction://hlinkfile"/>
              </a:rPr>
              <a:t>[2]</a:t>
            </a:r>
            <a:r>
              <a:rPr lang="en-US" sz="1600" dirty="0" smtClean="0"/>
              <a:t> It produces a copy of the source file, annotated with execution frequencies. The gcov utility does not produce any time-based data and works only on code compiled with GNU CC. It is not compatible with any other profiling or test coverage mechanism.</a:t>
            </a:r>
            <a:r>
              <a:rPr lang="en-US" sz="1600" baseline="30000" dirty="0" smtClean="0">
                <a:hlinkClick r:id="" action="ppaction://hlinkfile"/>
              </a:rPr>
              <a:t>[</a:t>
            </a:r>
            <a:endParaRPr lang="en-US" sz="1600" dirty="0" smtClean="0"/>
          </a:p>
          <a:p>
            <a:r>
              <a:rPr lang="en-US" sz="1600" b="1" dirty="0" smtClean="0"/>
              <a:t>gprof</a:t>
            </a:r>
            <a:r>
              <a:rPr lang="en-US" sz="1600" dirty="0" smtClean="0"/>
              <a:t> is a </a:t>
            </a:r>
            <a:r>
              <a:rPr lang="en-US" sz="1600" dirty="0" smtClean="0">
                <a:hlinkClick r:id="rId3" action="ppaction://hlinkfile" tooltip="Profiling (computer programming)"/>
              </a:rPr>
              <a:t>performance analyzing</a:t>
            </a:r>
            <a:r>
              <a:rPr lang="en-US" sz="1600" dirty="0" smtClean="0"/>
              <a:t> tool in Unix. It uses a hybrid of instrumentation and sampling </a:t>
            </a:r>
            <a:r>
              <a:rPr lang="en-US" sz="1600" baseline="30000" dirty="0" smtClean="0">
                <a:hlinkClick r:id="" action="ppaction://hlinkfile"/>
              </a:rPr>
              <a:t>[1]</a:t>
            </a:r>
            <a:r>
              <a:rPr lang="en-US" sz="1600" dirty="0" smtClean="0"/>
              <a:t> and is an extension of older "prof" Unix tool. Unlike prof, gprof is capable of limited </a:t>
            </a:r>
            <a:r>
              <a:rPr lang="en-US" sz="1600" dirty="0" smtClean="0">
                <a:hlinkClick r:id="rId16" action="ppaction://hlinkfile" tooltip="Call graph"/>
              </a:rPr>
              <a:t>call graph</a:t>
            </a:r>
            <a:r>
              <a:rPr lang="en-US" sz="1600" dirty="0" smtClean="0"/>
              <a:t> printing.</a:t>
            </a:r>
            <a:r>
              <a:rPr lang="en-US" sz="1600" baseline="30000" dirty="0" smtClean="0">
                <a:hlinkClick r:id="" action="ppaction://hlinkfile"/>
              </a:rPr>
              <a:t>[</a:t>
            </a:r>
            <a:endParaRPr lang="en-US" sz="16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and SPL </a:t>
            </a:r>
            <a:endParaRPr lang="en-US" sz="3600" dirty="0"/>
          </a:p>
        </p:txBody>
      </p:sp>
      <p:sp>
        <p:nvSpPr>
          <p:cNvPr id="3" name="Content Placeholder 2"/>
          <p:cNvSpPr>
            <a:spLocks noGrp="1"/>
          </p:cNvSpPr>
          <p:nvPr>
            <p:ph idx="1"/>
          </p:nvPr>
        </p:nvSpPr>
        <p:spPr>
          <a:xfrm>
            <a:off x="457200" y="838200"/>
            <a:ext cx="8229600" cy="5486400"/>
          </a:xfrm>
        </p:spPr>
        <p:txBody>
          <a:bodyPr/>
          <a:lstStyle/>
          <a:p>
            <a:r>
              <a:rPr lang="en-US" sz="1400" dirty="0" smtClean="0"/>
              <a:t>U-Boot is a universal boot loader for embedded boards based on PowerPC, ARM, MIPS and several other processors, which can be installed in a boot ROM and used to initialize and test the hardware or to download and run OS and application code.</a:t>
            </a:r>
          </a:p>
          <a:p>
            <a:pPr lvl="1"/>
            <a:r>
              <a:rPr lang="en-US" sz="1400" dirty="0" smtClean="0"/>
              <a:t>serial console support</a:t>
            </a:r>
          </a:p>
          <a:p>
            <a:pPr lvl="1"/>
            <a:r>
              <a:rPr lang="en-US" sz="1400" dirty="0" smtClean="0"/>
              <a:t>integrated shell alike setup interface</a:t>
            </a:r>
          </a:p>
          <a:p>
            <a:pPr lvl="1"/>
            <a:r>
              <a:rPr lang="en-US" sz="1400" dirty="0" smtClean="0"/>
              <a:t>optional password protectection and timeout for acces to setup interface on boot</a:t>
            </a:r>
          </a:p>
          <a:p>
            <a:pPr lvl="1"/>
            <a:r>
              <a:rPr lang="en-US" sz="1400" dirty="0" smtClean="0"/>
              <a:t>editable configuration space</a:t>
            </a:r>
          </a:p>
          <a:p>
            <a:pPr lvl="1"/>
            <a:r>
              <a:rPr lang="en-US" sz="1400" dirty="0" smtClean="0"/>
              <a:t>downloads software trough tftp servers</a:t>
            </a:r>
          </a:p>
          <a:p>
            <a:pPr lvl="1"/>
            <a:r>
              <a:rPr lang="en-US" sz="1400" dirty="0" smtClean="0"/>
              <a:t>flash routines for EEPROMS of misc technology including NANDs</a:t>
            </a:r>
          </a:p>
          <a:p>
            <a:pPr lvl="1"/>
            <a:r>
              <a:rPr lang="en-US" sz="1400" dirty="0" smtClean="0"/>
              <a:t>runs test applications directly</a:t>
            </a:r>
          </a:p>
          <a:p>
            <a:pPr lvl="1"/>
            <a:r>
              <a:rPr lang="en-US" sz="1400" dirty="0" smtClean="0"/>
              <a:t>boots Linux</a:t>
            </a:r>
          </a:p>
          <a:p>
            <a:r>
              <a:rPr lang="en-US" sz="1400" b="1" dirty="0" smtClean="0"/>
              <a:t>X-loader up-streaming(SPL) -</a:t>
            </a:r>
          </a:p>
          <a:p>
            <a:r>
              <a:rPr lang="en-US" sz="1400" dirty="0" smtClean="0"/>
              <a:t>The idea is to build a mini u-boot out of the u-boot tree that fits into SRAM and bootloads the real u-boot into the SDRAM. </a:t>
            </a:r>
          </a:p>
          <a:p>
            <a:r>
              <a:rPr lang="en-US" sz="1400" dirty="0" smtClean="0"/>
              <a:t>The SPL support the following when up-streamed</a:t>
            </a:r>
          </a:p>
          <a:p>
            <a:pPr lvl="1"/>
            <a:r>
              <a:rPr lang="en-US" sz="1400" dirty="0" smtClean="0"/>
              <a:t>Basic ARM initialization</a:t>
            </a:r>
          </a:p>
          <a:p>
            <a:pPr lvl="1"/>
            <a:r>
              <a:rPr lang="en-US" sz="1400" dirty="0" smtClean="0"/>
              <a:t>UART console initialization</a:t>
            </a:r>
          </a:p>
          <a:p>
            <a:pPr lvl="1"/>
            <a:r>
              <a:rPr lang="en-US" sz="1400" dirty="0" smtClean="0"/>
              <a:t>Clocks and DPLL locking (minimal)</a:t>
            </a:r>
          </a:p>
          <a:p>
            <a:pPr lvl="1"/>
            <a:r>
              <a:rPr lang="en-US" sz="1400" dirty="0" smtClean="0"/>
              <a:t>SDRAM initialization</a:t>
            </a:r>
          </a:p>
          <a:p>
            <a:pPr lvl="1"/>
            <a:r>
              <a:rPr lang="en-US" sz="1400" dirty="0" smtClean="0"/>
              <a:t>Mux (minimal)</a:t>
            </a:r>
          </a:p>
          <a:p>
            <a:pPr lvl="1"/>
            <a:r>
              <a:rPr lang="en-US" sz="1400" dirty="0" smtClean="0"/>
              <a:t>MMC initialization(MMC1/MMC2 based on where we are booting from)</a:t>
            </a:r>
          </a:p>
          <a:p>
            <a:pPr lvl="1"/>
            <a:r>
              <a:rPr lang="en-US" sz="1400" dirty="0" smtClean="0"/>
              <a:t>Bootloading real u-boot from MMC and passing control to it.</a:t>
            </a:r>
          </a:p>
          <a:p>
            <a:endParaRPr lang="en-US" sz="1400" dirty="0" smtClean="0"/>
          </a:p>
          <a:p>
            <a:endParaRPr lang="en-US" sz="14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Linux SMP (Symmetric Multiprocessors)</a:t>
            </a:r>
            <a:endParaRPr lang="en-US" sz="3600" dirty="0"/>
          </a:p>
        </p:txBody>
      </p:sp>
      <p:sp>
        <p:nvSpPr>
          <p:cNvPr id="3" name="Content Placeholder 2"/>
          <p:cNvSpPr>
            <a:spLocks noGrp="1"/>
          </p:cNvSpPr>
          <p:nvPr>
            <p:ph idx="1"/>
          </p:nvPr>
        </p:nvSpPr>
        <p:spPr>
          <a:xfrm>
            <a:off x="457200" y="838200"/>
            <a:ext cx="8229600" cy="5486400"/>
          </a:xfrm>
        </p:spPr>
        <p:txBody>
          <a:bodyPr/>
          <a:lstStyle/>
          <a:p>
            <a:endParaRPr lang="en-US" sz="1400" dirty="0" smtClean="0"/>
          </a:p>
          <a:p>
            <a:endParaRPr lang="en-US" sz="1400" dirty="0" smtClean="0"/>
          </a:p>
          <a:p>
            <a:r>
              <a:rPr lang="en-US" sz="1800" b="1" dirty="0" smtClean="0"/>
              <a:t>Symmetric multiprocessing</a:t>
            </a:r>
            <a:r>
              <a:rPr lang="en-US" sz="1800" dirty="0" smtClean="0"/>
              <a:t> (</a:t>
            </a:r>
            <a:r>
              <a:rPr lang="en-US" sz="1800" b="1" dirty="0" smtClean="0"/>
              <a:t>SMP</a:t>
            </a:r>
            <a:r>
              <a:rPr lang="en-US" sz="1800" dirty="0" smtClean="0"/>
              <a:t>) involves a </a:t>
            </a:r>
            <a:r>
              <a:rPr lang="en-US" sz="1800" dirty="0" smtClean="0">
                <a:hlinkClick r:id="rId2" action="ppaction://hlinkfile" tooltip="Multiprocessor"/>
              </a:rPr>
              <a:t>multiprocessor</a:t>
            </a:r>
            <a:r>
              <a:rPr lang="en-US" sz="1800" dirty="0" smtClean="0"/>
              <a:t> computer hardware architecture where two or more identical processors are connected to a single shared </a:t>
            </a:r>
            <a:r>
              <a:rPr lang="en-US" sz="1800" dirty="0" smtClean="0">
                <a:hlinkClick r:id="rId3" action="ppaction://hlinkfile" tooltip="Main memory"/>
              </a:rPr>
              <a:t>main memory</a:t>
            </a:r>
            <a:r>
              <a:rPr lang="en-US" sz="1800" dirty="0" smtClean="0"/>
              <a:t> and are controlled by a single OS instance. Most common multiprocessor systems today use an SMP architecture. In the case of </a:t>
            </a:r>
            <a:r>
              <a:rPr lang="en-US" sz="1800" dirty="0" smtClean="0">
                <a:hlinkClick r:id="rId4" action="ppaction://hlinkfile" tooltip="Multi-core"/>
              </a:rPr>
              <a:t>multi-core</a:t>
            </a:r>
            <a:r>
              <a:rPr lang="en-US" sz="1800" dirty="0" smtClean="0"/>
              <a:t> processors, the SMP architecture applies to the cores, treating them as separate processors.</a:t>
            </a:r>
          </a:p>
          <a:p>
            <a:r>
              <a:rPr lang="en-US" sz="1800" dirty="0" smtClean="0"/>
              <a:t>SMP systems are </a:t>
            </a:r>
            <a:r>
              <a:rPr lang="en-US" sz="1800" i="1" dirty="0" smtClean="0">
                <a:hlinkClick r:id="rId5" action="ppaction://hlinkfile" tooltip="Multiprocessing"/>
              </a:rPr>
              <a:t>tightly coupled multiprocessor</a:t>
            </a:r>
            <a:r>
              <a:rPr lang="en-US" sz="1800" i="1" dirty="0" smtClean="0"/>
              <a:t> systems</a:t>
            </a:r>
            <a:r>
              <a:rPr lang="en-US" sz="1800" dirty="0" smtClean="0"/>
              <a:t> with a pool of homogeneous processors running independently, each processor executing different programs and working on different data and with capability of sharing common resources (memory, I/O device, interrupt system and so on) and connected using a </a:t>
            </a:r>
            <a:r>
              <a:rPr lang="en-US" sz="1800" dirty="0" smtClean="0">
                <a:hlinkClick r:id="rId6" action="ppaction://hlinkfile" tooltip="System bus"/>
              </a:rPr>
              <a:t>system bus</a:t>
            </a:r>
            <a:r>
              <a:rPr lang="en-US" sz="1800" dirty="0" smtClean="0"/>
              <a:t> or a </a:t>
            </a:r>
            <a:r>
              <a:rPr lang="en-US" sz="1800" dirty="0" smtClean="0">
                <a:hlinkClick r:id="rId7" action="ppaction://hlinkfile" tooltip="Crossbar switch"/>
              </a:rPr>
              <a:t>crossbar</a:t>
            </a:r>
            <a:r>
              <a:rPr lang="en-US" sz="1800" dirty="0" smtClean="0"/>
              <a:t>.</a:t>
            </a:r>
          </a:p>
          <a:p>
            <a:endParaRPr lang="en-US" sz="14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Distribution</a:t>
            </a:r>
            <a:endParaRPr lang="en-US" sz="3600" dirty="0"/>
          </a:p>
        </p:txBody>
      </p:sp>
      <p:sp>
        <p:nvSpPr>
          <p:cNvPr id="3" name="Content Placeholder 2"/>
          <p:cNvSpPr>
            <a:spLocks noGrp="1"/>
          </p:cNvSpPr>
          <p:nvPr>
            <p:ph idx="1"/>
          </p:nvPr>
        </p:nvSpPr>
        <p:spPr>
          <a:xfrm>
            <a:off x="457200" y="990600"/>
            <a:ext cx="8414795" cy="5334000"/>
          </a:xfrm>
        </p:spPr>
        <p:txBody>
          <a:bodyPr/>
          <a:lstStyle/>
          <a:p>
            <a:pPr>
              <a:buNone/>
            </a:pPr>
            <a:r>
              <a:rPr lang="en-US" sz="1800" b="1" dirty="0" smtClean="0"/>
              <a:t>Yocto</a:t>
            </a:r>
            <a:endParaRPr lang="en-US" sz="1800" dirty="0" smtClean="0"/>
          </a:p>
          <a:p>
            <a:r>
              <a:rPr lang="en-US" sz="18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1800" b="1" dirty="0" smtClean="0"/>
              <a:t>Arago</a:t>
            </a:r>
            <a:endParaRPr lang="en-US" sz="1800" dirty="0" smtClean="0"/>
          </a:p>
          <a:p>
            <a:r>
              <a:rPr lang="en-US" sz="1800" dirty="0" smtClean="0"/>
              <a:t>Arago Project is an open integration, build, and test infrastructure that provides a portal into how Texas Instruments creates customer ready Linux SDKs for their media processors.</a:t>
            </a:r>
          </a:p>
          <a:p>
            <a:r>
              <a:rPr lang="en-US" sz="1800" dirty="0" smtClean="0"/>
              <a:t>Arago Project is an overlay for OpenEmbedded, which targets TI platforms OMAP (EVM and BeagleBoard) DaVinci and KeyStone and provides a verified, tested and supported subset of packages.</a:t>
            </a:r>
          </a:p>
          <a:p>
            <a:endParaRPr lang="en-US" sz="18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Applications</a:t>
            </a:r>
            <a:endParaRPr lang="en-US" sz="3600" dirty="0"/>
          </a:p>
        </p:txBody>
      </p:sp>
      <p:sp>
        <p:nvSpPr>
          <p:cNvPr id="3" name="Content Placeholder 2"/>
          <p:cNvSpPr>
            <a:spLocks noGrp="1"/>
          </p:cNvSpPr>
          <p:nvPr>
            <p:ph idx="1"/>
          </p:nvPr>
        </p:nvSpPr>
        <p:spPr>
          <a:xfrm>
            <a:off x="457200" y="990600"/>
            <a:ext cx="8414795" cy="5334000"/>
          </a:xfrm>
        </p:spPr>
        <p:txBody>
          <a:bodyPr/>
          <a:lstStyle/>
          <a:p>
            <a:r>
              <a:rPr lang="en-US" sz="1800" dirty="0" smtClean="0"/>
              <a:t>6WINDGate™ is the only commercial software solution that </a:t>
            </a:r>
            <a:r>
              <a:rPr lang="en-US" sz="1800" b="1" dirty="0" smtClean="0"/>
              <a:t>solves critical network performance challenges</a:t>
            </a:r>
            <a:r>
              <a:rPr lang="en-US" sz="1800" dirty="0" smtClean="0"/>
              <a:t> for OEMs delivering advanced networking functions in SDN markets such as </a:t>
            </a:r>
            <a:r>
              <a:rPr lang="en-US" sz="1800" dirty="0" smtClean="0">
                <a:hlinkClick r:id="rId2" tooltip="Mobile Infrastructure"/>
              </a:rPr>
              <a:t>mobile infrastructure</a:t>
            </a:r>
            <a:r>
              <a:rPr lang="en-US" sz="1800" dirty="0" smtClean="0"/>
              <a:t>, </a:t>
            </a:r>
            <a:r>
              <a:rPr lang="en-US" sz="1800" dirty="0" smtClean="0">
                <a:hlinkClick r:id="rId3" tooltip="Network Appliances"/>
              </a:rPr>
              <a:t>network appliances</a:t>
            </a:r>
            <a:r>
              <a:rPr lang="en-US" sz="1800" dirty="0" smtClean="0"/>
              <a:t> and </a:t>
            </a:r>
            <a:r>
              <a:rPr lang="en-US" sz="1800" dirty="0" smtClean="0">
                <a:hlinkClick r:id="rId4" tooltip="Data Center Networking"/>
              </a:rPr>
              <a:t>data center networking</a:t>
            </a:r>
            <a:endParaRPr lang="en-US" sz="1800" dirty="0" smtClean="0"/>
          </a:p>
          <a:p>
            <a:r>
              <a:rPr lang="en-US" sz="1800" dirty="0" smtClean="0"/>
              <a:t>Virtual desktop infrastructure (VDI) is the practice of hosting a desktop operating system within a virtual machine (</a:t>
            </a:r>
            <a:r>
              <a:rPr lang="en-US" sz="1800" dirty="0" smtClean="0">
                <a:hlinkClick r:id="rId5"/>
              </a:rPr>
              <a:t>VM</a:t>
            </a:r>
            <a:r>
              <a:rPr lang="en-US" sz="1800" dirty="0" smtClean="0"/>
              <a:t>) running on a centralized server. VDI is a variation on the </a:t>
            </a:r>
            <a:r>
              <a:rPr lang="en-US" sz="1800" dirty="0" smtClean="0">
                <a:hlinkClick r:id="rId6"/>
              </a:rPr>
              <a:t>client/server</a:t>
            </a:r>
            <a:r>
              <a:rPr lang="en-US" sz="1800" dirty="0" smtClean="0"/>
              <a:t> computing model, sometimes referred to as server-based computing. The term was coined by </a:t>
            </a:r>
            <a:r>
              <a:rPr lang="en-US" sz="1800" dirty="0" smtClean="0">
                <a:hlinkClick r:id="rId7"/>
              </a:rPr>
              <a:t>VMware</a:t>
            </a:r>
            <a:r>
              <a:rPr lang="en-US" sz="1800" dirty="0" smtClean="0"/>
              <a:t> Inc.</a:t>
            </a:r>
          </a:p>
          <a:p>
            <a:r>
              <a:rPr lang="en-US" sz="1800" dirty="0" smtClean="0"/>
              <a:t>Data Center</a:t>
            </a:r>
          </a:p>
          <a:p>
            <a:pPr lvl="1">
              <a:buFont typeface="Arial" pitchFamily="34" charset="0"/>
              <a:buChar char="•"/>
            </a:pPr>
            <a:r>
              <a:rPr lang="en-US" sz="1600" dirty="0" smtClean="0"/>
              <a:t>High-density, multicore server hardware</a:t>
            </a:r>
          </a:p>
          <a:p>
            <a:pPr lvl="1">
              <a:buNone/>
            </a:pPr>
            <a:r>
              <a:rPr lang="en-US" sz="1600" dirty="0" smtClean="0"/>
              <a:t>• Virtualization of servers and storage</a:t>
            </a:r>
          </a:p>
          <a:p>
            <a:pPr lvl="1">
              <a:buNone/>
            </a:pPr>
            <a:r>
              <a:rPr lang="en-US" sz="1600" dirty="0" smtClean="0"/>
              <a:t>• High-bandwidth networks</a:t>
            </a:r>
          </a:p>
          <a:p>
            <a:pPr lvl="1">
              <a:buNone/>
            </a:pPr>
            <a:r>
              <a:rPr lang="en-US" sz="1600" dirty="0" smtClean="0"/>
              <a:t>• Scalable cloud computing architectures</a:t>
            </a:r>
          </a:p>
          <a:p>
            <a:pPr lvl="1">
              <a:buNone/>
            </a:pPr>
            <a:r>
              <a:rPr lang="en-US" sz="1600" dirty="0" smtClean="0"/>
              <a:t>• Network convergence</a:t>
            </a:r>
          </a:p>
          <a:p>
            <a:pPr lvl="1">
              <a:buNone/>
            </a:pPr>
            <a:r>
              <a:rPr lang="en-US" sz="1600" dirty="0" smtClean="0"/>
              <a:t>• Ethernet fabrics</a:t>
            </a:r>
            <a:endParaRPr lang="en-US" sz="16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0132923\My Documents\MyConnectFiles\ScreenCapture\gurnani@ti.com\gurnani@ti.com_20121025_045351.png"/>
          <p:cNvPicPr>
            <a:picLocks noChangeAspect="1" noChangeArrowheads="1"/>
          </p:cNvPicPr>
          <p:nvPr/>
        </p:nvPicPr>
        <p:blipFill>
          <a:blip r:embed="rId4" cstate="print"/>
          <a:srcRect/>
          <a:stretch>
            <a:fillRect/>
          </a:stretch>
        </p:blipFill>
        <p:spPr bwMode="auto">
          <a:xfrm>
            <a:off x="1066800" y="1066800"/>
            <a:ext cx="5791200" cy="3689685"/>
          </a:xfrm>
          <a:prstGeom prst="rect">
            <a:avLst/>
          </a:prstGeom>
          <a:noFill/>
        </p:spPr>
      </p:pic>
      <p:sp>
        <p:nvSpPr>
          <p:cNvPr id="5"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smtClean="0">
                <a:solidFill>
                  <a:srgbClr val="000000"/>
                </a:solidFill>
                <a:latin typeface="Calibri"/>
                <a:cs typeface="Arial"/>
              </a:rPr>
              <a:t>ARM Linux: </a:t>
            </a:r>
            <a:r>
              <a:rPr lang="en-US" sz="4400" dirty="0">
                <a:solidFill>
                  <a:srgbClr val="000000"/>
                </a:solidFill>
                <a:latin typeface="Calibri"/>
                <a:cs typeface="Arial"/>
              </a:rPr>
              <a:t>Folder Contents</a:t>
            </a:r>
          </a:p>
        </p:txBody>
      </p:sp>
    </p:spTree>
    <p:custDataLst>
      <p:tags r:id="rId1"/>
    </p:custDataLst>
    <p:extLst>
      <p:ext uri="{BB962C8B-B14F-4D97-AF65-F5344CB8AC3E}">
        <p14:creationId xmlns="" xmlns:p14="http://schemas.microsoft.com/office/powerpoint/2010/main" val="2509861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4294967295"/>
          </p:nvPr>
        </p:nvSpPr>
        <p:spPr>
          <a:xfrm>
            <a:off x="6642100" y="6038850"/>
            <a:ext cx="2133600" cy="20637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B201B51-20C6-2C44-BF5F-FDEAC93D3844}" type="slidenum">
              <a:rPr lang="en-US"/>
              <a:pPr eaLnBrk="1" hangingPunct="1"/>
              <a:t>18</a:t>
            </a:fld>
            <a:endParaRPr lang="en-US"/>
          </a:p>
        </p:txBody>
      </p:sp>
      <p:sp>
        <p:nvSpPr>
          <p:cNvPr id="13315" name="Rectangle 2"/>
          <p:cNvSpPr>
            <a:spLocks noGrp="1" noChangeArrowheads="1"/>
          </p:cNvSpPr>
          <p:nvPr>
            <p:ph type="title"/>
          </p:nvPr>
        </p:nvSpPr>
        <p:spPr/>
        <p:txBody>
          <a:bodyPr/>
          <a:lstStyle/>
          <a:p>
            <a:r>
              <a:rPr lang="en-US" dirty="0" smtClean="0">
                <a:latin typeface="Calibri"/>
                <a:cs typeface="Calibri"/>
              </a:rPr>
              <a:t>ARM Linux: U</a:t>
            </a:r>
            <a:r>
              <a:rPr lang="en-US" dirty="0">
                <a:latin typeface="Calibri"/>
                <a:cs typeface="Calibri"/>
              </a:rPr>
              <a:t>-Boot</a:t>
            </a:r>
          </a:p>
        </p:txBody>
      </p:sp>
      <p:sp>
        <p:nvSpPr>
          <p:cNvPr id="13316" name="Content Placeholder 1"/>
          <p:cNvSpPr>
            <a:spLocks noGrp="1"/>
          </p:cNvSpPr>
          <p:nvPr>
            <p:ph idx="1"/>
          </p:nvPr>
        </p:nvSpPr>
        <p:spPr>
          <a:xfrm>
            <a:off x="457200" y="1066800"/>
            <a:ext cx="8467725" cy="5105400"/>
          </a:xfrm>
        </p:spPr>
        <p:txBody>
          <a:bodyPr/>
          <a:lstStyle/>
          <a:p>
            <a:pPr>
              <a:buFont typeface="Wingdings" charset="2"/>
              <a:buChar char="§"/>
            </a:pPr>
            <a:r>
              <a:rPr lang="en-US" sz="2400" dirty="0">
                <a:latin typeface="Arial" charset="0"/>
              </a:rPr>
              <a:t>Based on the Universal Boot Loader public project</a:t>
            </a:r>
          </a:p>
          <a:p>
            <a:pPr>
              <a:buFont typeface="Wingdings" charset="2"/>
              <a:buChar char="§"/>
            </a:pPr>
            <a:r>
              <a:rPr lang="en-US" sz="2400" dirty="0">
                <a:latin typeface="Arial" charset="0"/>
              </a:rPr>
              <a:t>Program that moves executable from non-volatile memory to memory and then transfers CPU control to the newly </a:t>
            </a:r>
            <a:r>
              <a:rPr lang="ja-JP" altLang="en-US" sz="2400" dirty="0">
                <a:latin typeface="Arial" charset="0"/>
              </a:rPr>
              <a:t>“</a:t>
            </a:r>
            <a:r>
              <a:rPr lang="en-US" sz="2400" dirty="0">
                <a:latin typeface="Arial" charset="0"/>
              </a:rPr>
              <a:t>loaded</a:t>
            </a:r>
            <a:r>
              <a:rPr lang="ja-JP" altLang="en-US" sz="2400" dirty="0">
                <a:latin typeface="Arial" charset="0"/>
              </a:rPr>
              <a:t>”</a:t>
            </a:r>
            <a:r>
              <a:rPr lang="en-US" sz="2400" dirty="0">
                <a:latin typeface="Arial" charset="0"/>
              </a:rPr>
              <a:t> executable</a:t>
            </a:r>
          </a:p>
          <a:p>
            <a:pPr>
              <a:buFont typeface="Wingdings" charset="2"/>
              <a:buChar char="§"/>
            </a:pPr>
            <a:r>
              <a:rPr lang="en-US" sz="2400" dirty="0">
                <a:latin typeface="Arial" charset="0"/>
              </a:rPr>
              <a:t>Minimal drivers </a:t>
            </a:r>
            <a:r>
              <a:rPr lang="en-US" sz="2400" dirty="0" smtClean="0">
                <a:latin typeface="Arial" charset="0"/>
              </a:rPr>
              <a:t>during U-boot</a:t>
            </a:r>
            <a:endParaRPr lang="en-US" sz="2400" dirty="0">
              <a:latin typeface="Arial" charset="0"/>
            </a:endParaRPr>
          </a:p>
          <a:p>
            <a:pPr lvl="1">
              <a:buFont typeface="Wingdings" charset="2"/>
              <a:buChar char="§"/>
            </a:pPr>
            <a:r>
              <a:rPr lang="en-US" sz="2400" dirty="0">
                <a:latin typeface="Arial" charset="0"/>
              </a:rPr>
              <a:t>SPI</a:t>
            </a:r>
          </a:p>
          <a:p>
            <a:pPr lvl="1">
              <a:buFont typeface="Wingdings" charset="2"/>
              <a:buChar char="§"/>
            </a:pPr>
            <a:r>
              <a:rPr lang="en-US" sz="2400" dirty="0">
                <a:latin typeface="Arial" charset="0"/>
              </a:rPr>
              <a:t>I2C</a:t>
            </a:r>
          </a:p>
          <a:p>
            <a:pPr lvl="1">
              <a:buFont typeface="Wingdings" charset="2"/>
              <a:buChar char="§"/>
            </a:pPr>
            <a:r>
              <a:rPr lang="en-US" sz="2400" dirty="0">
                <a:latin typeface="Arial" charset="0"/>
              </a:rPr>
              <a:t>UART</a:t>
            </a:r>
          </a:p>
          <a:p>
            <a:pPr lvl="1">
              <a:buFont typeface="Wingdings" charset="2"/>
              <a:buChar char="§"/>
            </a:pPr>
            <a:r>
              <a:rPr lang="en-US" sz="2400" dirty="0">
                <a:latin typeface="Arial" charset="0"/>
              </a:rPr>
              <a:t>NAND</a:t>
            </a:r>
          </a:p>
          <a:p>
            <a:pPr lvl="1">
              <a:buFont typeface="Wingdings" charset="2"/>
              <a:buChar char="§"/>
            </a:pPr>
            <a:r>
              <a:rPr lang="en-US" sz="2400" dirty="0">
                <a:latin typeface="Arial" charset="0"/>
              </a:rPr>
              <a:t>ETH</a:t>
            </a:r>
          </a:p>
          <a:p>
            <a:pPr lvl="1">
              <a:buFont typeface="Wingdings" charset="2"/>
              <a:buChar char="§"/>
            </a:pPr>
            <a:r>
              <a:rPr lang="en-US" sz="2400" dirty="0">
                <a:latin typeface="Arial" charset="0"/>
              </a:rPr>
              <a:t>USB</a:t>
            </a:r>
          </a:p>
          <a:p>
            <a:pPr>
              <a:buFont typeface="Wingdings" charset="2"/>
              <a:buChar char="§"/>
            </a:pPr>
            <a:endParaRPr lang="en-US" sz="2400" dirty="0">
              <a:latin typeface="Arial" charset="0"/>
            </a:endParaRPr>
          </a:p>
        </p:txBody>
      </p:sp>
    </p:spTree>
    <p:extLst>
      <p:ext uri="{BB962C8B-B14F-4D97-AF65-F5344CB8AC3E}">
        <p14:creationId xmlns="" xmlns:p14="http://schemas.microsoft.com/office/powerpoint/2010/main" val="3366517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4294967295"/>
          </p:nvPr>
        </p:nvSpPr>
        <p:spPr>
          <a:xfrm>
            <a:off x="6642100" y="6038850"/>
            <a:ext cx="2133600" cy="20637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46B2D7B-A82F-4949-BB3E-99333AE9246A}" type="slidenum">
              <a:rPr lang="en-US"/>
              <a:pPr eaLnBrk="1" hangingPunct="1"/>
              <a:t>19</a:t>
            </a:fld>
            <a:endParaRPr lang="en-US"/>
          </a:p>
        </p:txBody>
      </p:sp>
      <p:sp>
        <p:nvSpPr>
          <p:cNvPr id="14339" name="Rectangle 2"/>
          <p:cNvSpPr>
            <a:spLocks noGrp="1" noChangeArrowheads="1"/>
          </p:cNvSpPr>
          <p:nvPr>
            <p:ph type="title"/>
          </p:nvPr>
        </p:nvSpPr>
        <p:spPr/>
        <p:txBody>
          <a:bodyPr/>
          <a:lstStyle/>
          <a:p>
            <a:r>
              <a:rPr lang="en-US" sz="4000" dirty="0" smtClean="0">
                <a:latin typeface="Arial" charset="0"/>
              </a:rPr>
              <a:t>ARM Linux : Boot</a:t>
            </a:r>
            <a:endParaRPr lang="en-US" sz="4000" dirty="0">
              <a:latin typeface="Arial" charset="0"/>
            </a:endParaRPr>
          </a:p>
        </p:txBody>
      </p:sp>
      <p:sp>
        <p:nvSpPr>
          <p:cNvPr id="14340" name="Content Placeholder 1"/>
          <p:cNvSpPr>
            <a:spLocks noGrp="1"/>
          </p:cNvSpPr>
          <p:nvPr>
            <p:ph idx="1"/>
          </p:nvPr>
        </p:nvSpPr>
        <p:spPr>
          <a:xfrm>
            <a:off x="412377" y="723157"/>
            <a:ext cx="8467725" cy="5105400"/>
          </a:xfrm>
        </p:spPr>
        <p:txBody>
          <a:bodyPr/>
          <a:lstStyle/>
          <a:p>
            <a:pPr>
              <a:buFont typeface="Arial"/>
              <a:buChar char="•"/>
            </a:pPr>
            <a:endParaRPr lang="en-US" sz="2400" dirty="0">
              <a:latin typeface="Arial" charset="0"/>
            </a:endParaRPr>
          </a:p>
          <a:p>
            <a:pPr>
              <a:buFont typeface="Arial"/>
              <a:buChar char="•"/>
            </a:pPr>
            <a:r>
              <a:rPr lang="en-US" sz="2600" dirty="0">
                <a:latin typeface="Arial" charset="0"/>
              </a:rPr>
              <a:t>ROM Boot </a:t>
            </a:r>
            <a:r>
              <a:rPr lang="en-US" sz="2600" dirty="0" smtClean="0">
                <a:latin typeface="Arial" charset="0"/>
              </a:rPr>
              <a:t>Loader (</a:t>
            </a:r>
            <a:r>
              <a:rPr lang="en-US" sz="2600" dirty="0">
                <a:latin typeface="Arial" charset="0"/>
              </a:rPr>
              <a:t>RBL) loads Secondary Program Loader (SPL) from SPI NOR flash</a:t>
            </a:r>
          </a:p>
          <a:p>
            <a:pPr>
              <a:buFont typeface="Arial"/>
              <a:buChar char="•"/>
            </a:pPr>
            <a:endParaRPr lang="en-US" sz="2600" dirty="0">
              <a:latin typeface="Arial" charset="0"/>
            </a:endParaRPr>
          </a:p>
          <a:p>
            <a:pPr>
              <a:buFont typeface="Arial"/>
              <a:buChar char="•"/>
            </a:pPr>
            <a:r>
              <a:rPr lang="en-US" sz="2600" dirty="0">
                <a:latin typeface="Arial" charset="0"/>
              </a:rPr>
              <a:t>SPL loads and run the second stage boot </a:t>
            </a:r>
            <a:r>
              <a:rPr lang="en-US" sz="2600" dirty="0" smtClean="0">
                <a:latin typeface="Arial" charset="0"/>
              </a:rPr>
              <a:t>loader</a:t>
            </a:r>
            <a:r>
              <a:rPr lang="en-US" sz="2600" dirty="0">
                <a:latin typeface="Arial" charset="0"/>
              </a:rPr>
              <a:t> </a:t>
            </a:r>
            <a:r>
              <a:rPr lang="en-US" sz="2600" dirty="0" smtClean="0">
                <a:latin typeface="Arial" charset="0"/>
              </a:rPr>
              <a:t>(full </a:t>
            </a:r>
            <a:r>
              <a:rPr lang="en-US" sz="2600" dirty="0">
                <a:latin typeface="Arial" charset="0"/>
              </a:rPr>
              <a:t>version of U-Boot) from NOR or NAND</a:t>
            </a:r>
          </a:p>
          <a:p>
            <a:pPr>
              <a:buFont typeface="Arial"/>
              <a:buChar char="•"/>
            </a:pPr>
            <a:endParaRPr lang="en-US" sz="2600" dirty="0">
              <a:latin typeface="Arial" charset="0"/>
            </a:endParaRPr>
          </a:p>
          <a:p>
            <a:pPr>
              <a:buFont typeface="Arial"/>
              <a:buChar char="•"/>
            </a:pPr>
            <a:r>
              <a:rPr lang="en-US" sz="2600" dirty="0">
                <a:latin typeface="Arial" charset="0"/>
              </a:rPr>
              <a:t>Keystone II – SPI boot mode</a:t>
            </a:r>
          </a:p>
          <a:p>
            <a:pPr lvl="1">
              <a:buFont typeface="Arial"/>
              <a:buChar char="•"/>
            </a:pPr>
            <a:r>
              <a:rPr lang="en-US" sz="2600" dirty="0">
                <a:latin typeface="Arial" charset="0"/>
              </a:rPr>
              <a:t>The first 64K of the SPI NOR </a:t>
            </a:r>
            <a:r>
              <a:rPr lang="en-US" sz="2600" dirty="0" smtClean="0">
                <a:latin typeface="Arial" charset="0"/>
              </a:rPr>
              <a:t>flashed </a:t>
            </a:r>
            <a:r>
              <a:rPr lang="en-US" sz="2600" dirty="0">
                <a:latin typeface="Arial" charset="0"/>
              </a:rPr>
              <a:t>with SPL</a:t>
            </a:r>
          </a:p>
          <a:p>
            <a:pPr lvl="1">
              <a:buFont typeface="Arial"/>
              <a:buChar char="•"/>
            </a:pPr>
            <a:r>
              <a:rPr lang="en-US" sz="2600" dirty="0">
                <a:latin typeface="Arial" charset="0"/>
              </a:rPr>
              <a:t>Followed by U-Boot image</a:t>
            </a:r>
          </a:p>
        </p:txBody>
      </p:sp>
    </p:spTree>
    <p:extLst>
      <p:ext uri="{BB962C8B-B14F-4D97-AF65-F5344CB8AC3E}">
        <p14:creationId xmlns="" xmlns:p14="http://schemas.microsoft.com/office/powerpoint/2010/main" val="3342768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Keystone II 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 xmlns:p14="http://schemas.microsoft.com/office/powerpoint/2010/main" val="1229927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4294967295"/>
          </p:nvPr>
        </p:nvSpPr>
        <p:spPr>
          <a:xfrm>
            <a:off x="6642100" y="6038850"/>
            <a:ext cx="2133600" cy="20637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5EC22AD-8278-504E-94C8-5E328E87AB26}" type="slidenum">
              <a:rPr lang="en-US"/>
              <a:pPr eaLnBrk="1" hangingPunct="1"/>
              <a:t>20</a:t>
            </a:fld>
            <a:endParaRPr lang="en-US"/>
          </a:p>
        </p:txBody>
      </p:sp>
      <p:pic>
        <p:nvPicPr>
          <p:cNvPr id="16388" name="Picture 2" descr="http://processors.wiki.ti.com/images/7/79/Boot-kernel-arch.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58950" y="1295400"/>
            <a:ext cx="494665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546100" y="204694"/>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r>
              <a:rPr lang="en-US" sz="4000" dirty="0" smtClean="0">
                <a:latin typeface="Arial" charset="0"/>
              </a:rPr>
              <a:t>ARM Linux: Boot</a:t>
            </a:r>
            <a:endParaRPr lang="en-US" sz="4000" dirty="0">
              <a:latin typeface="Arial" charset="0"/>
            </a:endParaRPr>
          </a:p>
        </p:txBody>
      </p:sp>
    </p:spTree>
    <p:extLst>
      <p:ext uri="{BB962C8B-B14F-4D97-AF65-F5344CB8AC3E}">
        <p14:creationId xmlns="" xmlns:p14="http://schemas.microsoft.com/office/powerpoint/2010/main" val="1585982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into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ARM Linux: Drivers &amp; Platform Software</a:t>
            </a:r>
            <a:endParaRPr lang="en-US" sz="4000" dirty="0">
              <a:solidFill>
                <a:srgbClr val="000000"/>
              </a:solidFill>
              <a:latin typeface="Calibri"/>
              <a:cs typeface="Arial"/>
            </a:endParaRPr>
          </a:p>
        </p:txBody>
      </p:sp>
    </p:spTree>
    <p:extLst>
      <p:ext uri="{BB962C8B-B14F-4D97-AF65-F5344CB8AC3E}">
        <p14:creationId xmlns="" xmlns:p14="http://schemas.microsoft.com/office/powerpoint/2010/main" val="2853359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4294967295"/>
          </p:nvPr>
        </p:nvSpPr>
        <p:spPr>
          <a:xfrm>
            <a:off x="6642100" y="6038850"/>
            <a:ext cx="2133600" cy="20637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356A704-72C5-2547-8294-A579D6154ECD}" type="slidenum">
              <a:rPr lang="en-US"/>
              <a:pPr eaLnBrk="1" hangingPunct="1"/>
              <a:t>22</a:t>
            </a:fld>
            <a:endParaRPr lang="en-US"/>
          </a:p>
        </p:txBody>
      </p:sp>
      <p:sp>
        <p:nvSpPr>
          <p:cNvPr id="20483" name="Rectangle 2"/>
          <p:cNvSpPr>
            <a:spLocks noGrp="1" noChangeArrowheads="1"/>
          </p:cNvSpPr>
          <p:nvPr>
            <p:ph type="title"/>
          </p:nvPr>
        </p:nvSpPr>
        <p:spPr>
          <a:xfrm>
            <a:off x="342900" y="0"/>
            <a:ext cx="8458200" cy="838200"/>
          </a:xfrm>
        </p:spPr>
        <p:txBody>
          <a:bodyPr/>
          <a:lstStyle/>
          <a:p>
            <a:r>
              <a:rPr lang="en-US" dirty="0" smtClean="0">
                <a:latin typeface="+mn-lt"/>
              </a:rPr>
              <a:t>ARM Linux: Drivers</a:t>
            </a:r>
            <a:endParaRPr lang="en-US" dirty="0">
              <a:latin typeface="+mn-lt"/>
            </a:endParaRPr>
          </a:p>
        </p:txBody>
      </p:sp>
      <p:sp>
        <p:nvSpPr>
          <p:cNvPr id="20484" name="Content Placeholder 1"/>
          <p:cNvSpPr>
            <a:spLocks noGrp="1"/>
          </p:cNvSpPr>
          <p:nvPr>
            <p:ph idx="1"/>
          </p:nvPr>
        </p:nvSpPr>
        <p:spPr>
          <a:xfrm>
            <a:off x="457200" y="762000"/>
            <a:ext cx="8467725" cy="5486400"/>
          </a:xfrm>
        </p:spPr>
        <p:txBody>
          <a:bodyPr/>
          <a:lstStyle/>
          <a:p>
            <a:r>
              <a:rPr lang="en-US" sz="2000" dirty="0"/>
              <a:t>GIC IRQ chip driver</a:t>
            </a:r>
          </a:p>
          <a:p>
            <a:r>
              <a:rPr lang="en-US" sz="2000" dirty="0" smtClean="0"/>
              <a:t>KeyStone </a:t>
            </a:r>
            <a:r>
              <a:rPr lang="en-US" sz="2000" dirty="0"/>
              <a:t>IPC IRQ chip driver</a:t>
            </a:r>
          </a:p>
          <a:p>
            <a:r>
              <a:rPr lang="en-US" sz="2000" dirty="0"/>
              <a:t>SMP</a:t>
            </a:r>
          </a:p>
          <a:p>
            <a:r>
              <a:rPr lang="en-US" sz="2000" dirty="0"/>
              <a:t>AEMIF driver</a:t>
            </a:r>
          </a:p>
          <a:p>
            <a:r>
              <a:rPr lang="en-US" sz="2000" dirty="0"/>
              <a:t>NAND driver</a:t>
            </a:r>
          </a:p>
          <a:p>
            <a:r>
              <a:rPr lang="en-US" sz="2000" dirty="0"/>
              <a:t>SPI and SPI NOR flash drivers</a:t>
            </a:r>
          </a:p>
          <a:p>
            <a:r>
              <a:rPr lang="en-US" sz="2000" dirty="0"/>
              <a:t>I2C and EEPROM drivers</a:t>
            </a:r>
          </a:p>
          <a:p>
            <a:r>
              <a:rPr lang="en-US" sz="2000" dirty="0" smtClean="0"/>
              <a:t>KeyStone </a:t>
            </a:r>
            <a:r>
              <a:rPr lang="en-US" sz="2000" dirty="0"/>
              <a:t>GPIO driver</a:t>
            </a:r>
          </a:p>
          <a:p>
            <a:r>
              <a:rPr lang="en-US" sz="2000" dirty="0" smtClean="0"/>
              <a:t>KeyStone </a:t>
            </a:r>
            <a:r>
              <a:rPr lang="en-US" sz="2000" dirty="0"/>
              <a:t>IPC GPIO driver</a:t>
            </a:r>
          </a:p>
          <a:p>
            <a:r>
              <a:rPr lang="en-US" sz="2000" dirty="0"/>
              <a:t>Network driver (</a:t>
            </a:r>
            <a:r>
              <a:rPr lang="en-US" sz="2000" dirty="0" smtClean="0"/>
              <a:t>NETCP), PKTDMA</a:t>
            </a:r>
            <a:r>
              <a:rPr lang="en-US" sz="2000" dirty="0"/>
              <a:t>, Packet Accelerator</a:t>
            </a:r>
          </a:p>
          <a:p>
            <a:r>
              <a:rPr lang="en-US" sz="2000" dirty="0"/>
              <a:t>SGMII driver</a:t>
            </a:r>
          </a:p>
          <a:p>
            <a:r>
              <a:rPr lang="en-US" sz="2000" dirty="0" err="1"/>
              <a:t>QoS</a:t>
            </a:r>
            <a:r>
              <a:rPr lang="en-US" sz="2000" dirty="0"/>
              <a:t> driver</a:t>
            </a:r>
          </a:p>
          <a:p>
            <a:r>
              <a:rPr lang="en-US" sz="2000" dirty="0"/>
              <a:t>USB driver</a:t>
            </a:r>
          </a:p>
          <a:p>
            <a:r>
              <a:rPr lang="en-US" sz="2000" dirty="0"/>
              <a:t>10Gig Ethernet driver (not validated due to test hardware)</a:t>
            </a:r>
          </a:p>
          <a:p>
            <a:r>
              <a:rPr lang="en-US" sz="2000" dirty="0"/>
              <a:t>PCIe driver</a:t>
            </a:r>
          </a:p>
          <a:p>
            <a:pPr>
              <a:buFont typeface="Wingdings" charset="0"/>
              <a:buChar char="q"/>
            </a:pPr>
            <a:endParaRPr lang="en-US" sz="2000" dirty="0">
              <a:latin typeface="Arial" charset="0"/>
            </a:endParaRPr>
          </a:p>
          <a:p>
            <a:pPr>
              <a:buFontTx/>
              <a:buNone/>
            </a:pPr>
            <a:endParaRPr lang="en-US" sz="2000" dirty="0">
              <a:latin typeface="Arial" charset="0"/>
            </a:endParaRPr>
          </a:p>
          <a:p>
            <a:pPr>
              <a:buFont typeface="Wingdings" charset="0"/>
              <a:buChar char="q"/>
            </a:pPr>
            <a:endParaRPr lang="en-US" sz="2400" dirty="0">
              <a:latin typeface="Arial" charset="0"/>
            </a:endParaRPr>
          </a:p>
        </p:txBody>
      </p:sp>
    </p:spTree>
    <p:extLst>
      <p:ext uri="{BB962C8B-B14F-4D97-AF65-F5344CB8AC3E}">
        <p14:creationId xmlns="" xmlns:p14="http://schemas.microsoft.com/office/powerpoint/2010/main" val="2886799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a:t>
            </a:r>
            <a:r>
              <a:rPr lang="en-US" sz="4400" dirty="0" smtClean="0">
                <a:solidFill>
                  <a:srgbClr val="000000"/>
                </a:solidFill>
                <a:latin typeface="Calibri"/>
                <a:cs typeface="Arial"/>
              </a:rPr>
              <a:t>Software Summary</a:t>
            </a:r>
            <a:endParaRPr lang="en-US" sz="4400" dirty="0">
              <a:solidFill>
                <a:srgbClr val="000000"/>
              </a:solidFill>
              <a:latin typeface="Calibri"/>
              <a:cs typeface="Arial"/>
            </a:endParaRPr>
          </a:p>
        </p:txBody>
      </p:sp>
    </p:spTree>
    <p:extLst>
      <p:ext uri="{BB962C8B-B14F-4D97-AF65-F5344CB8AC3E}">
        <p14:creationId xmlns="" xmlns:p14="http://schemas.microsoft.com/office/powerpoint/2010/main" val="142692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4294967295"/>
          </p:nvPr>
        </p:nvSpPr>
        <p:spPr>
          <a:xfrm>
            <a:off x="6642100" y="6038850"/>
            <a:ext cx="2133600" cy="20637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60F9722-212C-314A-AA5E-876A3066D692}" type="slidenum">
              <a:rPr lang="en-US"/>
              <a:pPr eaLnBrk="1" hangingPunct="1"/>
              <a:t>24</a:t>
            </a:fld>
            <a:endParaRPr lang="en-US"/>
          </a:p>
        </p:txBody>
      </p:sp>
      <p:sp>
        <p:nvSpPr>
          <p:cNvPr id="22531" name="Rectangle 2"/>
          <p:cNvSpPr>
            <a:spLocks noGrp="1" noChangeArrowheads="1"/>
          </p:cNvSpPr>
          <p:nvPr>
            <p:ph type="title"/>
          </p:nvPr>
        </p:nvSpPr>
        <p:spPr>
          <a:xfrm>
            <a:off x="342900" y="0"/>
            <a:ext cx="8458200" cy="838200"/>
          </a:xfrm>
        </p:spPr>
        <p:txBody>
          <a:bodyPr/>
          <a:lstStyle/>
          <a:p>
            <a:r>
              <a:rPr lang="en-US" dirty="0" smtClean="0">
                <a:latin typeface="Calibri"/>
                <a:cs typeface="Calibri"/>
              </a:rPr>
              <a:t>Getting Started: Docs &amp; Software</a:t>
            </a:r>
            <a:endParaRPr lang="en-US" dirty="0">
              <a:latin typeface="Calibri"/>
              <a:cs typeface="Calibri"/>
            </a:endParaRPr>
          </a:p>
        </p:txBody>
      </p:sp>
      <p:sp>
        <p:nvSpPr>
          <p:cNvPr id="22532" name="Content Placeholder 1"/>
          <p:cNvSpPr>
            <a:spLocks noGrp="1"/>
          </p:cNvSpPr>
          <p:nvPr>
            <p:ph idx="1"/>
          </p:nvPr>
        </p:nvSpPr>
        <p:spPr>
          <a:xfrm>
            <a:off x="457200" y="1066800"/>
            <a:ext cx="8467725" cy="5486400"/>
          </a:xfrm>
        </p:spPr>
        <p:txBody>
          <a:bodyPr/>
          <a:lstStyle/>
          <a:p>
            <a:r>
              <a:rPr lang="en-US" sz="2500" dirty="0"/>
              <a:t>K2EVM-HK </a:t>
            </a:r>
            <a:r>
              <a:rPr lang="en-US" sz="2500" dirty="0" smtClean="0"/>
              <a:t>(Check </a:t>
            </a:r>
            <a:r>
              <a:rPr lang="en-US" sz="2500" dirty="0"/>
              <a:t>Hardware </a:t>
            </a:r>
            <a:r>
              <a:rPr lang="en-US" sz="2500" dirty="0" smtClean="0"/>
              <a:t>Setup Guide </a:t>
            </a:r>
            <a:r>
              <a:rPr lang="en-US" sz="2500" dirty="0"/>
              <a:t>to </a:t>
            </a:r>
            <a:r>
              <a:rPr lang="en-US" sz="2500" dirty="0" smtClean="0"/>
              <a:t>verify the latest </a:t>
            </a:r>
            <a:r>
              <a:rPr lang="en-US" sz="2500" dirty="0"/>
              <a:t>BMC updates)</a:t>
            </a:r>
          </a:p>
          <a:p>
            <a:pPr>
              <a:buFontTx/>
              <a:buNone/>
            </a:pPr>
            <a:r>
              <a:rPr lang="en-US" sz="1600" dirty="0">
                <a:latin typeface="Arial" charset="0"/>
                <a:hlinkClick r:id="rId2"/>
              </a:rPr>
              <a:t>http://processors.wiki.ti.com/index.php/EVMK2H_Hardware_Setup</a:t>
            </a:r>
            <a:endParaRPr lang="en-US" sz="1600" dirty="0">
              <a:latin typeface="Arial" charset="0"/>
            </a:endParaRPr>
          </a:p>
          <a:p>
            <a:pPr>
              <a:buFont typeface="Wingdings" charset="0"/>
              <a:buChar char="q"/>
            </a:pPr>
            <a:endParaRPr lang="en-US" sz="2000" dirty="0">
              <a:latin typeface="Arial" charset="0"/>
            </a:endParaRPr>
          </a:p>
          <a:p>
            <a:r>
              <a:rPr lang="en-US" sz="2500" dirty="0" smtClean="0"/>
              <a:t>MCSDK User Guide (specifically Getting Started &amp; Exploring sections)</a:t>
            </a:r>
            <a:endParaRPr lang="en-US" sz="2500" dirty="0"/>
          </a:p>
          <a:p>
            <a:pPr>
              <a:buFontTx/>
              <a:buNone/>
            </a:pPr>
            <a:r>
              <a:rPr lang="en-US" sz="2000" dirty="0">
                <a:latin typeface="Arial" charset="0"/>
              </a:rPr>
              <a:t> </a:t>
            </a:r>
            <a:r>
              <a:rPr lang="en-US" sz="1600" dirty="0">
                <a:latin typeface="Arial" charset="0"/>
                <a:hlinkClick r:id="rId3" action="ppaction://hlinkfile"/>
              </a:rPr>
              <a:t>http://processors.wiki.ti.com/index.php/MCSDK_User_Guide_for_KeyStone_II</a:t>
            </a:r>
            <a:endParaRPr lang="en-US" sz="2000" dirty="0">
              <a:latin typeface="Arial" charset="0"/>
            </a:endParaRPr>
          </a:p>
          <a:p>
            <a:pPr>
              <a:buFont typeface="Wingdings" charset="0"/>
              <a:buChar char="q"/>
            </a:pPr>
            <a:endParaRPr lang="en-US" sz="2000" dirty="0">
              <a:latin typeface="Arial" charset="0"/>
            </a:endParaRPr>
          </a:p>
          <a:p>
            <a:r>
              <a:rPr lang="en-US" sz="2500" dirty="0"/>
              <a:t>Download MCSDK: </a:t>
            </a:r>
          </a:p>
          <a:p>
            <a:pPr>
              <a:buFontTx/>
              <a:buNone/>
            </a:pPr>
            <a:r>
              <a:rPr lang="en-US" sz="2000" dirty="0">
                <a:latin typeface="Arial" charset="0"/>
              </a:rPr>
              <a:t> </a:t>
            </a:r>
            <a:r>
              <a:rPr lang="en-US" sz="1600" dirty="0">
                <a:latin typeface="Arial" charset="0"/>
                <a:hlinkClick r:id="rId4"/>
              </a:rPr>
              <a:t>http://software-dl.ti.com/sdoemb/sdoemb_public_sw/mcsdk/latest/index_FDS.html</a:t>
            </a:r>
            <a:endParaRPr lang="en-US" sz="2000" dirty="0">
              <a:latin typeface="Arial" charset="0"/>
            </a:endParaRPr>
          </a:p>
          <a:p>
            <a:pPr>
              <a:buFont typeface="Wingdings" charset="0"/>
              <a:buChar char="q"/>
            </a:pPr>
            <a:endParaRPr lang="en-US" sz="2000" dirty="0">
              <a:latin typeface="Arial" charset="0"/>
            </a:endParaRPr>
          </a:p>
          <a:p>
            <a:r>
              <a:rPr lang="en-US" sz="2500" dirty="0"/>
              <a:t>Ubuntu Linux 12.04 LTS </a:t>
            </a:r>
            <a:r>
              <a:rPr lang="en-US" sz="2500" dirty="0" smtClean="0"/>
              <a:t>machine</a:t>
            </a:r>
            <a:endParaRPr lang="en-US" sz="2500" dirty="0"/>
          </a:p>
          <a:p>
            <a:pPr>
              <a:buFont typeface="Wingdings" charset="0"/>
              <a:buChar char="q"/>
            </a:pPr>
            <a:endParaRPr lang="en-US" sz="2400" dirty="0">
              <a:latin typeface="Arial" charset="0"/>
            </a:endParaRPr>
          </a:p>
        </p:txBody>
      </p:sp>
    </p:spTree>
    <p:extLst>
      <p:ext uri="{BB962C8B-B14F-4D97-AF65-F5344CB8AC3E}">
        <p14:creationId xmlns="" xmlns:p14="http://schemas.microsoft.com/office/powerpoint/2010/main" val="3131477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42900" y="0"/>
            <a:ext cx="8458200" cy="838200"/>
          </a:xfrm>
        </p:spPr>
        <p:txBody>
          <a:bodyPr/>
          <a:lstStyle/>
          <a:p>
            <a:r>
              <a:rPr lang="en-US" dirty="0" smtClean="0">
                <a:latin typeface="Calibri"/>
                <a:cs typeface="Calibri"/>
              </a:rPr>
              <a:t>Getting Started: Installation</a:t>
            </a:r>
            <a:endParaRPr lang="en-US" dirty="0">
              <a:latin typeface="Calibri"/>
              <a:cs typeface="Calibri"/>
            </a:endParaRPr>
          </a:p>
        </p:txBody>
      </p:sp>
      <p:sp>
        <p:nvSpPr>
          <p:cNvPr id="23556" name="Content Placeholder 1"/>
          <p:cNvSpPr>
            <a:spLocks noGrp="1"/>
          </p:cNvSpPr>
          <p:nvPr>
            <p:ph idx="1"/>
          </p:nvPr>
        </p:nvSpPr>
        <p:spPr>
          <a:xfrm>
            <a:off x="332740" y="782320"/>
            <a:ext cx="8582025" cy="5669280"/>
          </a:xfrm>
        </p:spPr>
        <p:txBody>
          <a:bodyPr/>
          <a:lstStyle/>
          <a:p>
            <a:pPr marL="457200" indent="-457200">
              <a:buAutoNum type="arabicPeriod"/>
            </a:pPr>
            <a:r>
              <a:rPr lang="en-US" sz="2000" dirty="0" smtClean="0"/>
              <a:t>Install </a:t>
            </a:r>
            <a:r>
              <a:rPr lang="en-US" sz="2000" dirty="0"/>
              <a:t>CCSv5.3.0 at &lt;CCS default Installed Directory&gt;. </a:t>
            </a:r>
            <a:r>
              <a:rPr lang="en-US" sz="2000" dirty="0" smtClean="0"/>
              <a:t/>
            </a:r>
            <a:br>
              <a:rPr lang="en-US" sz="2000" dirty="0" smtClean="0"/>
            </a:br>
            <a:r>
              <a:rPr lang="en-US" sz="2000" dirty="0" smtClean="0"/>
              <a:t>For </a:t>
            </a:r>
            <a:r>
              <a:rPr lang="en-US" sz="2000" dirty="0"/>
              <a:t>processor architecture, make sure "</a:t>
            </a:r>
            <a:r>
              <a:rPr lang="en-US" sz="2000" dirty="0" smtClean="0"/>
              <a:t>C66x </a:t>
            </a:r>
            <a:r>
              <a:rPr lang="en-US" sz="2000" dirty="0"/>
              <a:t>DSP + ARM processors" is </a:t>
            </a:r>
            <a:r>
              <a:rPr lang="en-US" sz="2000" dirty="0" smtClean="0"/>
              <a:t>selected.</a:t>
            </a:r>
          </a:p>
          <a:p>
            <a:pPr marL="457200" indent="-457200">
              <a:buAutoNum type="arabicPeriod"/>
            </a:pPr>
            <a:endParaRPr lang="en-US" sz="2000" dirty="0" smtClean="0"/>
          </a:p>
          <a:p>
            <a:pPr marL="457200" indent="-457200">
              <a:buAutoNum type="arabicPeriod"/>
            </a:pPr>
            <a:r>
              <a:rPr lang="en-US" sz="2000" dirty="0" smtClean="0"/>
              <a:t>Install </a:t>
            </a:r>
            <a:r>
              <a:rPr lang="en-US" sz="2000" dirty="0"/>
              <a:t>TI </a:t>
            </a:r>
            <a:r>
              <a:rPr lang="en-US" sz="2000" dirty="0" smtClean="0"/>
              <a:t>KeyStone II </a:t>
            </a:r>
            <a:r>
              <a:rPr lang="en-US" sz="2000" dirty="0" err="1" smtClean="0"/>
              <a:t>Emupack</a:t>
            </a:r>
            <a:r>
              <a:rPr lang="en-US" sz="2000" dirty="0"/>
              <a:t>:</a:t>
            </a:r>
            <a:r>
              <a:rPr lang="en-US" sz="2000" dirty="0" smtClean="0"/>
              <a:t> ti_emupack_keystone2_setup_1.0.0.2</a:t>
            </a:r>
            <a:br>
              <a:rPr lang="en-US" sz="2000" dirty="0" smtClean="0"/>
            </a:br>
            <a:r>
              <a:rPr lang="en-US" sz="2000" dirty="0" smtClean="0"/>
              <a:t>NOTE: If </a:t>
            </a:r>
            <a:r>
              <a:rPr lang="en-US" sz="2000" dirty="0"/>
              <a:t>installed on Linux, replace \ with / in this file </a:t>
            </a:r>
            <a:r>
              <a:rPr lang="en-US" sz="2000" dirty="0" smtClean="0"/>
              <a:t>/</a:t>
            </a:r>
            <a:r>
              <a:rPr lang="en-US" sz="2000" dirty="0"/>
              <a:t>opt/</a:t>
            </a:r>
            <a:r>
              <a:rPr lang="en-US" sz="2000" dirty="0" err="1"/>
              <a:t>ti</a:t>
            </a:r>
            <a:r>
              <a:rPr lang="en-US" sz="2000" dirty="0"/>
              <a:t>/ccsv5/</a:t>
            </a:r>
            <a:r>
              <a:rPr lang="en-US" sz="2000" dirty="0" err="1"/>
              <a:t>ccs_base</a:t>
            </a:r>
            <a:r>
              <a:rPr lang="en-US" sz="2000" dirty="0"/>
              <a:t>/common/</a:t>
            </a:r>
            <a:r>
              <a:rPr lang="en-US" sz="2000" dirty="0" err="1"/>
              <a:t>targetdb</a:t>
            </a:r>
            <a:r>
              <a:rPr lang="en-US" sz="2000" dirty="0"/>
              <a:t>/devices/TCI6638.xml </a:t>
            </a:r>
            <a:endParaRPr lang="en-US" sz="2000" dirty="0" smtClean="0"/>
          </a:p>
          <a:p>
            <a:pPr marL="457200" indent="-457200">
              <a:buAutoNum type="arabicPeriod"/>
            </a:pPr>
            <a:endParaRPr lang="en-US" sz="2000" dirty="0"/>
          </a:p>
          <a:p>
            <a:pPr marL="457200" indent="-457200">
              <a:buAutoNum type="arabicPeriod"/>
            </a:pPr>
            <a:r>
              <a:rPr lang="en-US" sz="2000" dirty="0" smtClean="0"/>
              <a:t>Install </a:t>
            </a:r>
            <a:r>
              <a:rPr lang="en-US" sz="2000" dirty="0"/>
              <a:t>MCSDK </a:t>
            </a:r>
            <a:r>
              <a:rPr lang="en-US" sz="2000" dirty="0" smtClean="0"/>
              <a:t>3.00.00.09 to the </a:t>
            </a:r>
            <a:r>
              <a:rPr lang="en-US" sz="2000" dirty="0"/>
              <a:t>same directory as CCS, e.g.: /</a:t>
            </a:r>
            <a:r>
              <a:rPr lang="en-US" sz="2000" dirty="0" smtClean="0"/>
              <a:t>opt/</a:t>
            </a:r>
            <a:r>
              <a:rPr lang="en-US" sz="2000" dirty="0" err="1" smtClean="0"/>
              <a:t>ti</a:t>
            </a:r>
            <a:endParaRPr lang="en-US" sz="2000" dirty="0" smtClean="0"/>
          </a:p>
          <a:p>
            <a:pPr marL="457200" indent="-457200">
              <a:buAutoNum type="arabicPeriod"/>
            </a:pPr>
            <a:endParaRPr lang="en-US" sz="2000" dirty="0"/>
          </a:p>
          <a:p>
            <a:pPr marL="457200" indent="-457200">
              <a:buAutoNum type="arabicPeriod"/>
            </a:pPr>
            <a:r>
              <a:rPr lang="en-US" sz="2000" dirty="0" smtClean="0"/>
              <a:t>Copy </a:t>
            </a:r>
            <a:r>
              <a:rPr lang="en-US" sz="2000" dirty="0"/>
              <a:t>the </a:t>
            </a:r>
            <a:r>
              <a:rPr lang="en-US" sz="2000" dirty="0" smtClean="0"/>
              <a:t>file</a:t>
            </a:r>
            <a:br>
              <a:rPr lang="en-US" sz="2000" dirty="0" smtClean="0"/>
            </a:br>
            <a:r>
              <a:rPr lang="en-US" sz="2000" dirty="0" smtClean="0"/>
              <a:t>tci6638-evm.ccxml</a:t>
            </a:r>
            <a:br>
              <a:rPr lang="en-US" sz="2000" dirty="0" smtClean="0"/>
            </a:br>
            <a:r>
              <a:rPr lang="en-US" sz="2000" dirty="0" smtClean="0"/>
              <a:t>from</a:t>
            </a:r>
            <a:br>
              <a:rPr lang="en-US" sz="2000" dirty="0" smtClean="0"/>
            </a:br>
            <a:r>
              <a:rPr lang="en-US" sz="2000" dirty="0" smtClean="0"/>
              <a:t>mcsdk_linux_3_00_00_09/host-tools/</a:t>
            </a:r>
            <a:r>
              <a:rPr lang="en-US" sz="2000" dirty="0" err="1" smtClean="0"/>
              <a:t>loadlin</a:t>
            </a:r>
            <a:r>
              <a:rPr lang="en-US" sz="2000" dirty="0" smtClean="0"/>
              <a:t> folder</a:t>
            </a:r>
            <a:br>
              <a:rPr lang="en-US" sz="2000" dirty="0" smtClean="0"/>
            </a:br>
            <a:r>
              <a:rPr lang="en-US" sz="2000" dirty="0" smtClean="0"/>
              <a:t>to</a:t>
            </a:r>
            <a:br>
              <a:rPr lang="en-US" sz="2000" dirty="0" smtClean="0"/>
            </a:br>
            <a:r>
              <a:rPr lang="en-US" sz="2000" dirty="0" smtClean="0"/>
              <a:t>~/&lt;</a:t>
            </a:r>
            <a:r>
              <a:rPr lang="en-US" sz="2000" dirty="0"/>
              <a:t>user&gt;/</a:t>
            </a:r>
            <a:r>
              <a:rPr lang="en-US" sz="2000" dirty="0" err="1"/>
              <a:t>ti</a:t>
            </a:r>
            <a:r>
              <a:rPr lang="en-US" sz="2000" dirty="0"/>
              <a:t>/</a:t>
            </a:r>
            <a:r>
              <a:rPr lang="en-US" sz="2000" dirty="0" err="1"/>
              <a:t>CCSTargetConfiguration</a:t>
            </a:r>
            <a:r>
              <a:rPr lang="en-US" sz="2000" dirty="0"/>
              <a:t> folder </a:t>
            </a:r>
            <a:r>
              <a:rPr lang="en-US" sz="2000" dirty="0" smtClean="0"/>
              <a:t/>
            </a:r>
            <a:br>
              <a:rPr lang="en-US" sz="2000" dirty="0" smtClean="0"/>
            </a:br>
            <a:r>
              <a:rPr lang="en-US" sz="2000" dirty="0" smtClean="0"/>
              <a:t>where CCS </a:t>
            </a:r>
            <a:r>
              <a:rPr lang="en-US" sz="2000" dirty="0"/>
              <a:t>saves the </a:t>
            </a:r>
            <a:r>
              <a:rPr lang="en-US" sz="2000" dirty="0" smtClean="0"/>
              <a:t>user-specific </a:t>
            </a:r>
            <a:r>
              <a:rPr lang="en-US" sz="2000" dirty="0"/>
              <a:t>configuration file.</a:t>
            </a:r>
            <a:endParaRPr lang="en-US" sz="2400" dirty="0"/>
          </a:p>
        </p:txBody>
      </p:sp>
    </p:spTree>
    <p:extLst>
      <p:ext uri="{BB962C8B-B14F-4D97-AF65-F5344CB8AC3E}">
        <p14:creationId xmlns="" xmlns:p14="http://schemas.microsoft.com/office/powerpoint/2010/main" val="4190294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42900" y="0"/>
            <a:ext cx="8458200" cy="838200"/>
          </a:xfrm>
        </p:spPr>
        <p:txBody>
          <a:bodyPr/>
          <a:lstStyle/>
          <a:p>
            <a:r>
              <a:rPr lang="en-US" dirty="0" smtClean="0">
                <a:latin typeface="Calibri"/>
                <a:cs typeface="Calibri"/>
              </a:rPr>
              <a:t>Getting Started: Prerequisites</a:t>
            </a:r>
            <a:endParaRPr lang="en-US" dirty="0">
              <a:latin typeface="Calibri"/>
              <a:cs typeface="Calibri"/>
            </a:endParaRPr>
          </a:p>
        </p:txBody>
      </p:sp>
      <p:sp>
        <p:nvSpPr>
          <p:cNvPr id="24580" name="Content Placeholder 1"/>
          <p:cNvSpPr>
            <a:spLocks noGrp="1"/>
          </p:cNvSpPr>
          <p:nvPr>
            <p:ph idx="1"/>
          </p:nvPr>
        </p:nvSpPr>
        <p:spPr>
          <a:xfrm>
            <a:off x="457200" y="1066800"/>
            <a:ext cx="8467725" cy="5486400"/>
          </a:xfrm>
        </p:spPr>
        <p:txBody>
          <a:bodyPr/>
          <a:lstStyle/>
          <a:p>
            <a:r>
              <a:rPr lang="en-US" sz="2500" dirty="0" err="1"/>
              <a:t>Toolchain</a:t>
            </a:r>
            <a:r>
              <a:rPr lang="en-US" sz="2500" dirty="0"/>
              <a:t> </a:t>
            </a:r>
            <a:r>
              <a:rPr lang="en-US" sz="2500" dirty="0" smtClean="0"/>
              <a:t>installation:</a:t>
            </a:r>
            <a:br>
              <a:rPr lang="en-US" sz="2500" dirty="0" smtClean="0"/>
            </a:br>
            <a:r>
              <a:rPr lang="en-US" sz="1800" dirty="0" smtClean="0"/>
              <a:t>Download </a:t>
            </a:r>
            <a:r>
              <a:rPr lang="en-US" sz="1800" dirty="0"/>
              <a:t>the gcc-linaro-arm-linux-gnueabi-2012.03-20120326_linux.tar.bz2 from  </a:t>
            </a:r>
            <a:r>
              <a:rPr lang="en-US" sz="1800" dirty="0">
                <a:hlinkClick r:id="rId2"/>
              </a:rPr>
              <a:t>https://launchpad.net/linaro-toolchain-binaries/trunk/2012.03</a:t>
            </a:r>
            <a:endParaRPr lang="en-US" sz="1800" dirty="0"/>
          </a:p>
          <a:p>
            <a:pPr>
              <a:buFont typeface="Wingdings" charset="0"/>
              <a:buChar char="q"/>
            </a:pPr>
            <a:endParaRPr lang="en-US" sz="2000" dirty="0"/>
          </a:p>
          <a:p>
            <a:pPr>
              <a:buFontTx/>
              <a:buNone/>
            </a:pPr>
            <a:r>
              <a:rPr lang="en-US" sz="1600" dirty="0"/>
              <a:t>    </a:t>
            </a:r>
            <a:r>
              <a:rPr lang="en-US" sz="1600" dirty="0" err="1"/>
              <a:t>cd</a:t>
            </a:r>
            <a:r>
              <a:rPr lang="en-US" sz="1600" dirty="0"/>
              <a:t> ~/ </a:t>
            </a:r>
          </a:p>
          <a:p>
            <a:pPr>
              <a:buFontTx/>
              <a:buNone/>
            </a:pPr>
            <a:r>
              <a:rPr lang="en-US" sz="1600" dirty="0"/>
              <a:t>    tar </a:t>
            </a:r>
            <a:r>
              <a:rPr lang="en-US" sz="1600" dirty="0" err="1"/>
              <a:t>xjf</a:t>
            </a:r>
            <a:r>
              <a:rPr lang="en-US" sz="1600" dirty="0"/>
              <a:t> gcc-linaro-arm-linux-gnueabi-2012.03-20120326_linux.tar.bz2  </a:t>
            </a:r>
          </a:p>
          <a:p>
            <a:pPr>
              <a:buFontTx/>
              <a:buNone/>
            </a:pPr>
            <a:r>
              <a:rPr lang="en-US" sz="1600" dirty="0"/>
              <a:t>    export CROSS_COMPILE=arm-</a:t>
            </a:r>
            <a:r>
              <a:rPr lang="en-US" sz="1600" dirty="0" err="1"/>
              <a:t>linux</a:t>
            </a:r>
            <a:r>
              <a:rPr lang="en-US" sz="1600" dirty="0"/>
              <a:t>-</a:t>
            </a:r>
            <a:r>
              <a:rPr lang="en-US" sz="1600" dirty="0" err="1"/>
              <a:t>gnueabi</a:t>
            </a:r>
            <a:r>
              <a:rPr lang="en-US" sz="1600" dirty="0"/>
              <a:t>- </a:t>
            </a:r>
          </a:p>
          <a:p>
            <a:pPr>
              <a:buFontTx/>
              <a:buNone/>
            </a:pPr>
            <a:r>
              <a:rPr lang="en-US" sz="1600" dirty="0"/>
              <a:t>    export ARCH=arm </a:t>
            </a:r>
          </a:p>
          <a:p>
            <a:pPr>
              <a:buFontTx/>
              <a:buNone/>
            </a:pPr>
            <a:r>
              <a:rPr lang="en-US" sz="1600" dirty="0"/>
              <a:t>    PATH=$HOME/gcc-linaro-arm-linux-gnueabi-2012.03-20120326_linux/bin:$PATH </a:t>
            </a:r>
          </a:p>
          <a:p>
            <a:pPr>
              <a:buFont typeface="Wingdings" charset="0"/>
              <a:buChar char="q"/>
            </a:pPr>
            <a:endParaRPr lang="en-US" sz="2000" dirty="0"/>
          </a:p>
          <a:p>
            <a:r>
              <a:rPr lang="en-US" sz="2500" dirty="0" smtClean="0"/>
              <a:t>Configure the </a:t>
            </a:r>
            <a:r>
              <a:rPr lang="en-US" sz="2500" dirty="0" err="1"/>
              <a:t>git</a:t>
            </a:r>
            <a:r>
              <a:rPr lang="en-US" sz="2500" dirty="0"/>
              <a:t> and install packages </a:t>
            </a:r>
            <a:r>
              <a:rPr lang="en-US" sz="2500" dirty="0" smtClean="0"/>
              <a:t>required </a:t>
            </a:r>
            <a:r>
              <a:rPr lang="en-US" sz="2500" dirty="0"/>
              <a:t>at build time:</a:t>
            </a:r>
          </a:p>
          <a:p>
            <a:pPr>
              <a:buFontTx/>
              <a:buNone/>
            </a:pPr>
            <a:r>
              <a:rPr lang="en-US" sz="2000" dirty="0"/>
              <a:t>  </a:t>
            </a:r>
            <a:r>
              <a:rPr lang="en-US" sz="1600" dirty="0" err="1"/>
              <a:t>sudo</a:t>
            </a:r>
            <a:r>
              <a:rPr lang="en-US" sz="1600" dirty="0"/>
              <a:t> apt-get install </a:t>
            </a:r>
            <a:r>
              <a:rPr lang="en-US" sz="1600" dirty="0" err="1"/>
              <a:t>git</a:t>
            </a:r>
            <a:r>
              <a:rPr lang="en-US" sz="1600" dirty="0"/>
              <a:t>-core    </a:t>
            </a:r>
          </a:p>
          <a:p>
            <a:pPr>
              <a:buFontTx/>
              <a:buNone/>
            </a:pPr>
            <a:r>
              <a:rPr lang="en-US" sz="1600" dirty="0"/>
              <a:t>   </a:t>
            </a:r>
            <a:r>
              <a:rPr lang="en-US" sz="1600" dirty="0" err="1"/>
              <a:t>sudo</a:t>
            </a:r>
            <a:r>
              <a:rPr lang="en-US" sz="1600" dirty="0"/>
              <a:t> apt-get install build-essential subversion </a:t>
            </a:r>
            <a:r>
              <a:rPr lang="en-US" sz="1600" dirty="0" err="1"/>
              <a:t>ccache</a:t>
            </a:r>
            <a:r>
              <a:rPr lang="en-US" sz="1600" dirty="0"/>
              <a:t> </a:t>
            </a:r>
            <a:r>
              <a:rPr lang="en-US" sz="1600" dirty="0" err="1"/>
              <a:t>sed</a:t>
            </a:r>
            <a:r>
              <a:rPr lang="en-US" sz="1600" dirty="0"/>
              <a:t> </a:t>
            </a:r>
            <a:r>
              <a:rPr lang="en-US" sz="1600" dirty="0" err="1"/>
              <a:t>wget</a:t>
            </a:r>
            <a:r>
              <a:rPr lang="en-US" sz="1600" dirty="0"/>
              <a:t> </a:t>
            </a:r>
            <a:r>
              <a:rPr lang="en-US" sz="1600" dirty="0" err="1"/>
              <a:t>cvs</a:t>
            </a:r>
            <a:r>
              <a:rPr lang="en-US" sz="1600" dirty="0"/>
              <a:t> </a:t>
            </a:r>
            <a:r>
              <a:rPr lang="en-US" sz="1600" dirty="0" err="1"/>
              <a:t>coreutils</a:t>
            </a:r>
            <a:r>
              <a:rPr lang="en-US" sz="1600" dirty="0"/>
              <a:t> unzip </a:t>
            </a:r>
            <a:r>
              <a:rPr lang="en-US" sz="1600" dirty="0" err="1"/>
              <a:t>texinfo</a:t>
            </a:r>
            <a:r>
              <a:rPr lang="en-US" sz="1600" dirty="0"/>
              <a:t> </a:t>
            </a:r>
            <a:r>
              <a:rPr lang="en-US" sz="1600" dirty="0" err="1"/>
              <a:t>docbook-utils</a:t>
            </a:r>
            <a:r>
              <a:rPr lang="en-US" sz="1600" dirty="0"/>
              <a:t> gawk help2man </a:t>
            </a:r>
            <a:r>
              <a:rPr lang="en-US" sz="1600" dirty="0" err="1"/>
              <a:t>diffstat</a:t>
            </a:r>
            <a:r>
              <a:rPr lang="en-US" sz="1600" dirty="0"/>
              <a:t> file g++ texi2html bison flex </a:t>
            </a:r>
            <a:r>
              <a:rPr lang="en-US" sz="1600" dirty="0" err="1"/>
              <a:t>htmldoc</a:t>
            </a:r>
            <a:r>
              <a:rPr lang="en-US" sz="1600" dirty="0"/>
              <a:t> </a:t>
            </a:r>
            <a:r>
              <a:rPr lang="en-US" sz="1600" dirty="0" err="1"/>
              <a:t>chrpath</a:t>
            </a:r>
            <a:r>
              <a:rPr lang="en-US" sz="1600" dirty="0"/>
              <a:t> </a:t>
            </a:r>
            <a:r>
              <a:rPr lang="en-US" sz="1600" dirty="0" err="1"/>
              <a:t>libxext</a:t>
            </a:r>
            <a:r>
              <a:rPr lang="en-US" sz="1600" dirty="0"/>
              <a:t>-dev </a:t>
            </a:r>
            <a:r>
              <a:rPr lang="en-US" sz="1600" dirty="0" err="1"/>
              <a:t>xserver</a:t>
            </a:r>
            <a:r>
              <a:rPr lang="en-US" sz="1600" dirty="0"/>
              <a:t>-</a:t>
            </a:r>
            <a:r>
              <a:rPr lang="en-US" sz="1600" dirty="0" err="1"/>
              <a:t>xorg</a:t>
            </a:r>
            <a:r>
              <a:rPr lang="en-US" sz="1600" dirty="0"/>
              <a:t>-dev </a:t>
            </a:r>
            <a:r>
              <a:rPr lang="en-US" sz="1600" dirty="0" err="1"/>
              <a:t>doxygen</a:t>
            </a:r>
            <a:r>
              <a:rPr lang="en-US" sz="1600" dirty="0"/>
              <a:t> </a:t>
            </a:r>
            <a:r>
              <a:rPr lang="en-US" sz="1600" dirty="0" err="1"/>
              <a:t>bitbake</a:t>
            </a:r>
            <a:r>
              <a:rPr lang="en-US" sz="1600" dirty="0"/>
              <a:t> </a:t>
            </a:r>
            <a:r>
              <a:rPr lang="en-US" sz="1600" dirty="0" err="1"/>
              <a:t>uboot-mkimage</a:t>
            </a:r>
            <a:r>
              <a:rPr lang="en-US" sz="1600" dirty="0"/>
              <a:t> libncurses5-dev</a:t>
            </a:r>
            <a:endParaRPr lang="en-US" sz="2400" dirty="0"/>
          </a:p>
        </p:txBody>
      </p:sp>
    </p:spTree>
    <p:extLst>
      <p:ext uri="{BB962C8B-B14F-4D97-AF65-F5344CB8AC3E}">
        <p14:creationId xmlns="" xmlns:p14="http://schemas.microsoft.com/office/powerpoint/2010/main" val="862168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57200" y="-10456"/>
            <a:ext cx="8458200" cy="838200"/>
          </a:xfrm>
        </p:spPr>
        <p:txBody>
          <a:bodyPr/>
          <a:lstStyle/>
          <a:p>
            <a:r>
              <a:rPr lang="nl-NL" dirty="0">
                <a:latin typeface="Calibri"/>
                <a:cs typeface="Calibri"/>
              </a:rPr>
              <a:t>Getting </a:t>
            </a:r>
            <a:r>
              <a:rPr lang="nl-NL" dirty="0" smtClean="0">
                <a:latin typeface="Calibri"/>
                <a:cs typeface="Calibri"/>
              </a:rPr>
              <a:t>Started</a:t>
            </a:r>
            <a:endParaRPr lang="en-US" dirty="0">
              <a:latin typeface="Calibri"/>
              <a:cs typeface="Calibri"/>
            </a:endParaRPr>
          </a:p>
        </p:txBody>
      </p:sp>
      <p:sp>
        <p:nvSpPr>
          <p:cNvPr id="25604" name="Content Placeholder 1"/>
          <p:cNvSpPr>
            <a:spLocks noGrp="1"/>
          </p:cNvSpPr>
          <p:nvPr>
            <p:ph idx="1"/>
          </p:nvPr>
        </p:nvSpPr>
        <p:spPr>
          <a:xfrm>
            <a:off x="328706" y="1107440"/>
            <a:ext cx="8586694" cy="5283200"/>
          </a:xfrm>
        </p:spPr>
        <p:txBody>
          <a:bodyPr/>
          <a:lstStyle/>
          <a:p>
            <a:pPr>
              <a:buFont typeface="Arial"/>
              <a:buChar char="•"/>
            </a:pPr>
            <a:r>
              <a:rPr lang="en-US" sz="2600" dirty="0"/>
              <a:t>Either use </a:t>
            </a:r>
            <a:r>
              <a:rPr lang="en-US" sz="2600" dirty="0" smtClean="0"/>
              <a:t>pre-built </a:t>
            </a:r>
            <a:r>
              <a:rPr lang="en-US" sz="2600" dirty="0"/>
              <a:t>images or build </a:t>
            </a:r>
            <a:r>
              <a:rPr lang="en-US" sz="2600" dirty="0" smtClean="0"/>
              <a:t>U-boot</a:t>
            </a:r>
            <a:r>
              <a:rPr lang="en-US" sz="2600" dirty="0"/>
              <a:t>, boot monitor, kernel &amp; file system on your own.</a:t>
            </a:r>
          </a:p>
          <a:p>
            <a:pPr>
              <a:buFont typeface="Arial"/>
              <a:buChar char="•"/>
            </a:pPr>
            <a:endParaRPr lang="en-US" sz="2600" dirty="0"/>
          </a:p>
          <a:p>
            <a:pPr>
              <a:buFont typeface="Arial"/>
              <a:buChar char="•"/>
            </a:pPr>
            <a:r>
              <a:rPr lang="en-US" sz="2600" dirty="0" smtClean="0"/>
              <a:t>Supported file systems:</a:t>
            </a:r>
          </a:p>
          <a:p>
            <a:pPr lvl="1">
              <a:buFont typeface="Arial"/>
              <a:buChar char="•"/>
            </a:pPr>
            <a:r>
              <a:rPr lang="en-US" sz="2200" dirty="0" err="1" smtClean="0"/>
              <a:t>Ramfs</a:t>
            </a:r>
            <a:endParaRPr lang="en-US" sz="2200" dirty="0" smtClean="0"/>
          </a:p>
          <a:p>
            <a:pPr lvl="1">
              <a:buFont typeface="Arial"/>
              <a:buChar char="•"/>
            </a:pPr>
            <a:r>
              <a:rPr lang="en-US" sz="2200" dirty="0" smtClean="0"/>
              <a:t>Net-mounted </a:t>
            </a:r>
            <a:r>
              <a:rPr lang="en-US" sz="2200" dirty="0"/>
              <a:t>file </a:t>
            </a:r>
            <a:r>
              <a:rPr lang="en-US" sz="2200" dirty="0" smtClean="0"/>
              <a:t>system</a:t>
            </a:r>
          </a:p>
          <a:p>
            <a:pPr lvl="1">
              <a:buFont typeface="Arial"/>
              <a:buChar char="•"/>
            </a:pPr>
            <a:r>
              <a:rPr lang="en-US" sz="2200" dirty="0" smtClean="0"/>
              <a:t>UBIFS</a:t>
            </a:r>
            <a:br>
              <a:rPr lang="en-US" sz="2200" dirty="0" smtClean="0"/>
            </a:br>
            <a:r>
              <a:rPr lang="en-US" sz="2200" dirty="0" smtClean="0"/>
              <a:t>NOTE: </a:t>
            </a:r>
            <a:r>
              <a:rPr lang="en-US" sz="2600" dirty="0" smtClean="0"/>
              <a:t>Configure </a:t>
            </a:r>
            <a:r>
              <a:rPr lang="en-US" sz="2600" dirty="0"/>
              <a:t>environment </a:t>
            </a:r>
            <a:r>
              <a:rPr lang="en-US" sz="2600" dirty="0" smtClean="0"/>
              <a:t>variables per </a:t>
            </a:r>
            <a:r>
              <a:rPr lang="en-US" sz="2600" dirty="0"/>
              <a:t>user</a:t>
            </a:r>
            <a:r>
              <a:rPr lang="ja-JP" altLang="en-US" sz="2600" dirty="0"/>
              <a:t>’</a:t>
            </a:r>
            <a:r>
              <a:rPr lang="en-US" sz="2600" dirty="0"/>
              <a:t>s guide.</a:t>
            </a:r>
          </a:p>
          <a:p>
            <a:pPr>
              <a:buFont typeface="Arial"/>
              <a:buChar char="•"/>
            </a:pPr>
            <a:endParaRPr lang="en-US" sz="2600" dirty="0"/>
          </a:p>
          <a:p>
            <a:pPr>
              <a:buFont typeface="Arial"/>
              <a:buChar char="•"/>
            </a:pPr>
            <a:r>
              <a:rPr lang="en-US" sz="2600" dirty="0" smtClean="0"/>
              <a:t>Get kernel </a:t>
            </a:r>
            <a:r>
              <a:rPr lang="en-US" sz="2600" dirty="0"/>
              <a:t>&amp; file system to boot</a:t>
            </a:r>
          </a:p>
          <a:p>
            <a:pPr>
              <a:buFont typeface="Arial"/>
              <a:buChar char="•"/>
            </a:pPr>
            <a:endParaRPr lang="en-US" sz="2600" dirty="0"/>
          </a:p>
          <a:p>
            <a:pPr>
              <a:buFont typeface="Arial"/>
              <a:buChar char="•"/>
            </a:pPr>
            <a:r>
              <a:rPr lang="en-US" sz="2600" dirty="0"/>
              <a:t>Run applications</a:t>
            </a:r>
          </a:p>
        </p:txBody>
      </p:sp>
    </p:spTree>
    <p:extLst>
      <p:ext uri="{BB962C8B-B14F-4D97-AF65-F5344CB8AC3E}">
        <p14:creationId xmlns="" xmlns:p14="http://schemas.microsoft.com/office/powerpoint/2010/main" val="3292862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50839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cs typeface="Arial"/>
              </a:rPr>
              <a:t>Keystone I &amp; II demos:</a:t>
            </a:r>
          </a:p>
          <a:p>
            <a:pPr lvl="2" defTabSz="914400">
              <a:spcBef>
                <a:spcPts val="600"/>
              </a:spcBef>
            </a:pPr>
            <a:r>
              <a:rPr lang="en-US" sz="2000" b="1" dirty="0" smtClean="0">
                <a:solidFill>
                  <a:srgbClr val="000000"/>
                </a:solidFill>
                <a:cs typeface="Arial"/>
              </a:rPr>
              <a:t>Utility Application Demo</a:t>
            </a:r>
          </a:p>
          <a:p>
            <a:pPr lvl="3" defTabSz="914400">
              <a:spcBef>
                <a:spcPts val="600"/>
              </a:spcBef>
            </a:pPr>
            <a:r>
              <a:rPr lang="en-US" dirty="0" smtClean="0">
                <a:solidFill>
                  <a:srgbClr val="000000"/>
                </a:solidFill>
                <a:cs typeface="Arial"/>
              </a:rPr>
              <a:t>Known as HUA demo</a:t>
            </a:r>
          </a:p>
          <a:p>
            <a:pPr lvl="3" defTabSz="914400">
              <a:spcBef>
                <a:spcPts val="600"/>
              </a:spcBef>
            </a:pPr>
            <a:r>
              <a:rPr lang="en-US" dirty="0" smtClean="0">
                <a:solidFill>
                  <a:srgbClr val="000000"/>
                </a:solidFill>
                <a:cs typeface="Arial"/>
              </a:rPr>
              <a:t>Provides system information (OS </a:t>
            </a:r>
            <a:r>
              <a:rPr lang="en-US" dirty="0">
                <a:solidFill>
                  <a:srgbClr val="000000"/>
                </a:solidFill>
                <a:cs typeface="Arial"/>
              </a:rPr>
              <a:t>version, CPU info, network interfaces)</a:t>
            </a:r>
            <a:r>
              <a:rPr lang="en-US" dirty="0" smtClean="0">
                <a:solidFill>
                  <a:srgbClr val="000000"/>
                </a:solidFill>
                <a:cs typeface="Arial"/>
              </a:rPr>
              <a:t>, system statistics (Memory/CPU usage, TX/RX packets), Flash NAND/EEPROM, etc.</a:t>
            </a:r>
          </a:p>
          <a:p>
            <a:pPr lvl="2" defTabSz="914400">
              <a:spcBef>
                <a:spcPts val="600"/>
              </a:spcBef>
            </a:pPr>
            <a:r>
              <a:rPr lang="en-US" sz="2000" b="1" dirty="0" smtClean="0">
                <a:solidFill>
                  <a:srgbClr val="000000"/>
                </a:solidFill>
                <a:cs typeface="Arial"/>
              </a:rPr>
              <a:t>Image Processing Demo</a:t>
            </a:r>
          </a:p>
          <a:p>
            <a:pPr lvl="3" defTabSz="914400">
              <a:spcBef>
                <a:spcPts val="600"/>
              </a:spcBef>
            </a:pPr>
            <a:r>
              <a:rPr lang="en-US" dirty="0" smtClean="0">
                <a:solidFill>
                  <a:srgbClr val="000000"/>
                </a:solidFill>
                <a:cs typeface="Arial"/>
              </a:rPr>
              <a:t>Image edge detection</a:t>
            </a:r>
          </a:p>
          <a:p>
            <a:pPr marL="685800" lvl="2" indent="0" defTabSz="914400">
              <a:spcBef>
                <a:spcPts val="600"/>
              </a:spcBef>
              <a:buNone/>
            </a:pPr>
            <a:r>
              <a:rPr lang="en-US" sz="2200" b="1" dirty="0" smtClean="0">
                <a:solidFill>
                  <a:srgbClr val="000000"/>
                </a:solidFill>
                <a:cs typeface="Arial"/>
              </a:rPr>
              <a:t>Keystone II demos:</a:t>
            </a:r>
          </a:p>
          <a:p>
            <a:pPr lvl="2" defTabSz="914400">
              <a:spcBef>
                <a:spcPts val="600"/>
              </a:spcBef>
            </a:pPr>
            <a:r>
              <a:rPr lang="en-US" sz="2000" b="1" dirty="0" smtClean="0">
                <a:solidFill>
                  <a:srgbClr val="000000"/>
                </a:solidFill>
                <a:cs typeface="Arial"/>
              </a:rPr>
              <a:t>IPC Demo</a:t>
            </a:r>
          </a:p>
          <a:p>
            <a:pPr lvl="3" defTabSz="914400">
              <a:spcBef>
                <a:spcPts val="600"/>
              </a:spcBef>
            </a:pPr>
            <a:r>
              <a:rPr lang="en-US" dirty="0" smtClean="0">
                <a:solidFill>
                  <a:srgbClr val="000000"/>
                </a:solidFill>
                <a:cs typeface="Arial"/>
              </a:rPr>
              <a:t>Load </a:t>
            </a:r>
            <a:r>
              <a:rPr lang="en-US" dirty="0">
                <a:solidFill>
                  <a:srgbClr val="000000"/>
                </a:solidFill>
                <a:cs typeface="Arial"/>
              </a:rPr>
              <a:t>DSP out file from ARM and perform ARM-</a:t>
            </a:r>
            <a:r>
              <a:rPr lang="en-US" dirty="0">
                <a:solidFill>
                  <a:srgbClr val="000000"/>
                </a:solidFill>
                <a:cs typeface="Arial"/>
                <a:sym typeface="Wingdings" pitchFamily="2" charset="2"/>
              </a:rPr>
              <a:t>DSP </a:t>
            </a:r>
            <a:r>
              <a:rPr lang="en-US" dirty="0" smtClean="0">
                <a:solidFill>
                  <a:srgbClr val="000000"/>
                </a:solidFill>
                <a:cs typeface="Arial"/>
                <a:sym typeface="Wingdings" pitchFamily="2" charset="2"/>
              </a:rPr>
              <a:t>communication</a:t>
            </a:r>
            <a:endParaRPr lang="en-US" dirty="0" smtClean="0">
              <a:solidFill>
                <a:srgbClr val="000000"/>
              </a:solidFill>
              <a:cs typeface="Arial"/>
            </a:endParaRPr>
          </a:p>
          <a:p>
            <a:pPr lvl="2" defTabSz="914400">
              <a:spcBef>
                <a:spcPts val="600"/>
              </a:spcBef>
            </a:pPr>
            <a:r>
              <a:rPr lang="en-US" sz="2000" b="1" dirty="0" smtClean="0">
                <a:solidFill>
                  <a:srgbClr val="000000"/>
                </a:solidFill>
                <a:cs typeface="Arial"/>
              </a:rPr>
              <a:t>Transport Net Demo</a:t>
            </a:r>
            <a:endParaRPr lang="en-US" sz="2000" b="1" dirty="0">
              <a:solidFill>
                <a:srgbClr val="000000"/>
              </a:solidFill>
              <a:cs typeface="Arial"/>
            </a:endParaRPr>
          </a:p>
          <a:p>
            <a:pPr lvl="3" defTabSz="914400">
              <a:spcBef>
                <a:spcPts val="600"/>
              </a:spcBef>
            </a:pPr>
            <a:r>
              <a:rPr lang="en-US" dirty="0" smtClean="0">
                <a:solidFill>
                  <a:srgbClr val="000000"/>
                </a:solidFill>
                <a:cs typeface="Arial"/>
              </a:rPr>
              <a:t>NETCP </a:t>
            </a:r>
            <a:r>
              <a:rPr lang="en-US" dirty="0" smtClean="0">
                <a:solidFill>
                  <a:srgbClr val="000000"/>
                </a:solidFill>
                <a:cs typeface="Arial"/>
              </a:rPr>
              <a:t>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Getting Started: </a:t>
            </a:r>
            <a:r>
              <a:rPr lang="en-US" sz="4000" kern="0" dirty="0" smtClean="0">
                <a:solidFill>
                  <a:srgbClr val="000000"/>
                </a:solidFill>
                <a:latin typeface="Calibri"/>
              </a:rPr>
              <a:t>Planned Demos</a:t>
            </a:r>
            <a:endParaRPr lang="en-US" sz="4000" kern="0" dirty="0">
              <a:solidFill>
                <a:srgbClr val="000000"/>
              </a:solidFill>
              <a:latin typeface="Calibri"/>
            </a:endParaRPr>
          </a:p>
        </p:txBody>
      </p:sp>
    </p:spTree>
    <p:custDataLst>
      <p:tags r:id="rId1"/>
    </p:custDataLst>
    <p:extLst>
      <p:ext uri="{BB962C8B-B14F-4D97-AF65-F5344CB8AC3E}">
        <p14:creationId xmlns="" xmlns:p14="http://schemas.microsoft.com/office/powerpoint/2010/main" val="1176320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 xmlns:p14="http://schemas.microsoft.com/office/powerpoint/2010/main" val="1759977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Tree>
    <p:custDataLst>
      <p:tags r:id="rId1"/>
    </p:custDataLst>
    <p:extLst>
      <p:ext uri="{BB962C8B-B14F-4D97-AF65-F5344CB8AC3E}">
        <p14:creationId xmlns="" xmlns:p14="http://schemas.microsoft.com/office/powerpoint/2010/main" val="47624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C:\Documents and Settings\a0132923\My Documents\MyConnectFiles\ScreenCapture\gurnani@ti.com\gurnani@ti.com_20121025_045200.png"/>
          <p:cNvPicPr>
            <a:picLocks noChangeAspect="1" noChangeArrowheads="1"/>
          </p:cNvPicPr>
          <p:nvPr/>
        </p:nvPicPr>
        <p:blipFill>
          <a:blip r:embed="rId2" cstate="print"/>
          <a:srcRect r="43391" b="-1493"/>
          <a:stretch>
            <a:fillRect/>
          </a:stretch>
        </p:blipFill>
        <p:spPr bwMode="auto">
          <a:xfrm>
            <a:off x="914400" y="1143000"/>
            <a:ext cx="6324599" cy="4057289"/>
          </a:xfrm>
          <a:prstGeom prst="rect">
            <a:avLst/>
          </a:prstGeom>
          <a:noFill/>
        </p:spPr>
      </p:pic>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Tree>
    <p:extLst>
      <p:ext uri="{BB962C8B-B14F-4D97-AF65-F5344CB8AC3E}">
        <p14:creationId xmlns="" xmlns:p14="http://schemas.microsoft.com/office/powerpoint/2010/main" val="199102384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3600" dirty="0" smtClean="0">
                <a:cs typeface="Arial"/>
              </a:rPr>
              <a:t>C66x Perspective</a:t>
            </a:r>
            <a:endParaRPr lang="en-US" sz="3600" b="0" dirty="0"/>
          </a:p>
        </p:txBody>
      </p:sp>
      <p:sp>
        <p:nvSpPr>
          <p:cNvPr id="45" name="Rectangle 8"/>
          <p:cNvSpPr>
            <a:spLocks noChangeArrowheads="1"/>
          </p:cNvSpPr>
          <p:nvPr/>
        </p:nvSpPr>
        <p:spPr bwMode="auto">
          <a:xfrm>
            <a:off x="365125" y="6030686"/>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smtClean="0">
                <a:solidFill>
                  <a:srgbClr val="000000"/>
                </a:solidFill>
                <a:latin typeface="Arial"/>
              </a:rPr>
              <a:t>KII LLD</a:t>
            </a:r>
            <a:endParaRPr lang="en-US" sz="1200" dirty="0">
              <a:solidFill>
                <a:srgbClr val="000000"/>
              </a:solidFill>
              <a:latin typeface="Arial"/>
            </a:endParaRPr>
          </a:p>
        </p:txBody>
      </p:sp>
    </p:spTree>
    <p:custDataLst>
      <p:tags r:id="rId1"/>
    </p:custDataLst>
    <p:extLst>
      <p:ext uri="{BB962C8B-B14F-4D97-AF65-F5344CB8AC3E}">
        <p14:creationId xmlns="" xmlns:p14="http://schemas.microsoft.com/office/powerpoint/2010/main" val="888991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3" cstate="print"/>
          <a:srcRect/>
          <a:stretch>
            <a:fillRect/>
          </a:stretch>
        </p:blipFill>
        <p:spPr bwMode="auto">
          <a:xfrm>
            <a:off x="3276600" y="5867400"/>
            <a:ext cx="1524000" cy="581025"/>
          </a:xfrm>
          <a:prstGeom prst="rect">
            <a:avLst/>
          </a:prstGeom>
          <a:noFill/>
          <a:ln w="9525">
            <a:noFill/>
            <a:round/>
            <a:headEnd/>
            <a:tailEnd/>
          </a:ln>
          <a:effectLst/>
        </p:spPr>
      </p:pic>
      <p:pic>
        <p:nvPicPr>
          <p:cNvPr id="12295" name="Picture 7"/>
          <p:cNvPicPr>
            <a:picLocks noChangeAspect="1" noChangeArrowheads="1"/>
          </p:cNvPicPr>
          <p:nvPr/>
        </p:nvPicPr>
        <p:blipFill>
          <a:blip r:embed="rId4" cstate="print"/>
          <a:srcRect/>
          <a:stretch>
            <a:fillRect/>
          </a:stretch>
        </p:blipFill>
        <p:spPr bwMode="auto">
          <a:xfrm>
            <a:off x="5029200" y="5867400"/>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5" cstate="print"/>
          <a:srcRect/>
          <a:stretch>
            <a:fillRect/>
          </a:stretch>
        </p:blipFill>
        <p:spPr bwMode="auto">
          <a:xfrm>
            <a:off x="6629400" y="5867400"/>
            <a:ext cx="2298700" cy="485775"/>
          </a:xfrm>
          <a:prstGeom prst="rect">
            <a:avLst/>
          </a:prstGeom>
          <a:noFill/>
          <a:ln w="9525">
            <a:noFill/>
            <a:round/>
            <a:headEnd/>
            <a:tailEnd/>
          </a:ln>
          <a:effectLst/>
        </p:spPr>
      </p:pic>
      <p:grpSp>
        <p:nvGrpSpPr>
          <p:cNvPr id="2" name="Group 17"/>
          <p:cNvGrpSpPr/>
          <p:nvPr/>
        </p:nvGrpSpPr>
        <p:grpSpPr>
          <a:xfrm>
            <a:off x="3276600" y="1143000"/>
            <a:ext cx="5431766" cy="4648200"/>
            <a:chOff x="5313872" y="2682814"/>
            <a:chExt cx="3623094" cy="3140324"/>
          </a:xfrm>
        </p:grpSpPr>
        <p:pic>
          <p:nvPicPr>
            <p:cNvPr id="17" name="Picture 16" descr="Linux-Contrib-3.4.png"/>
            <p:cNvPicPr>
              <a:picLocks noChangeAspect="1"/>
            </p:cNvPicPr>
            <p:nvPr/>
          </p:nvPicPr>
          <p:blipFill>
            <a:blip r:embed="rId6"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TI Open </a:t>
            </a:r>
            <a:r>
              <a:rPr lang="en-US" sz="4000" dirty="0">
                <a:solidFill>
                  <a:srgbClr val="000000"/>
                </a:solidFill>
                <a:latin typeface="Calibri"/>
                <a:cs typeface="Arial"/>
              </a:rPr>
              <a:t>Source </a:t>
            </a:r>
            <a:r>
              <a:rPr lang="en-US" sz="4000" dirty="0" smtClean="0">
                <a:solidFill>
                  <a:srgbClr val="000000"/>
                </a:solidFill>
                <a:latin typeface="Calibri"/>
                <a:cs typeface="Arial"/>
              </a:rPr>
              <a:t>Presence: Linux</a:t>
            </a:r>
            <a:endParaRPr lang="en-US" sz="4000" dirty="0">
              <a:solidFill>
                <a:srgbClr val="000000"/>
              </a:solidFill>
              <a:latin typeface="Calibri"/>
              <a:cs typeface="Arial"/>
            </a:endParaRPr>
          </a:p>
        </p:txBody>
      </p:sp>
    </p:spTree>
    <p:extLst>
      <p:ext uri="{BB962C8B-B14F-4D97-AF65-F5344CB8AC3E}">
        <p14:creationId xmlns=""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172901" y="6065134"/>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3600" dirty="0" smtClean="0">
                <a:solidFill>
                  <a:srgbClr val="000000"/>
                </a:solidFill>
                <a:latin typeface="Calibri"/>
                <a:cs typeface="Arial"/>
              </a:rPr>
              <a:t>TI </a:t>
            </a:r>
            <a:r>
              <a:rPr lang="en-US" sz="3600" dirty="0">
                <a:solidFill>
                  <a:srgbClr val="000000"/>
                </a:solidFill>
                <a:latin typeface="Calibri"/>
                <a:cs typeface="Arial"/>
              </a:rPr>
              <a:t>Open Source </a:t>
            </a:r>
            <a:r>
              <a:rPr lang="en-US" sz="3600" dirty="0" smtClean="0">
                <a:solidFill>
                  <a:srgbClr val="000000"/>
                </a:solidFill>
                <a:latin typeface="Calibri"/>
                <a:cs typeface="Arial"/>
              </a:rPr>
              <a:t>Presence: ARM</a:t>
            </a:r>
            <a:endParaRPr lang="en-US" sz="3600" dirty="0">
              <a:solidFill>
                <a:srgbClr val="000000"/>
              </a:solidFill>
              <a:latin typeface="Calibri"/>
              <a:cs typeface="Arial"/>
            </a:endParaRPr>
          </a:p>
        </p:txBody>
      </p:sp>
      <p:pic>
        <p:nvPicPr>
          <p:cNvPr id="1026" name="Picture 2"/>
          <p:cNvPicPr>
            <a:picLocks noChangeAspect="1" noChangeArrowheads="1"/>
          </p:cNvPicPr>
          <p:nvPr/>
        </p:nvPicPr>
        <p:blipFill>
          <a:blip r:embed="rId3"/>
          <a:srcRect/>
          <a:stretch>
            <a:fillRect/>
          </a:stretch>
        </p:blipFill>
        <p:spPr bwMode="auto">
          <a:xfrm>
            <a:off x="1069672" y="1053296"/>
            <a:ext cx="6268677" cy="4849792"/>
          </a:xfrm>
          <a:prstGeom prst="rect">
            <a:avLst/>
          </a:prstGeom>
          <a:noFill/>
          <a:ln w="9525">
            <a:noFill/>
            <a:miter lim="800000"/>
            <a:headEnd/>
            <a:tailEnd/>
          </a:ln>
        </p:spPr>
      </p:pic>
    </p:spTree>
    <p:extLst>
      <p:ext uri="{BB962C8B-B14F-4D97-AF65-F5344CB8AC3E}">
        <p14:creationId xmlns=""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400" kern="0" dirty="0" smtClean="0">
                <a:solidFill>
                  <a:srgbClr val="000000"/>
                </a:solidFill>
                <a:latin typeface="Calibri"/>
              </a:rPr>
              <a:t>ARM Linux: </a:t>
            </a:r>
            <a:r>
              <a:rPr lang="en-US" sz="4400" kern="0" dirty="0">
                <a:solidFill>
                  <a:srgbClr val="000000"/>
                </a:solidFill>
                <a:latin typeface="Calibri"/>
              </a:rPr>
              <a:t>Overview</a:t>
            </a:r>
          </a:p>
        </p:txBody>
      </p:sp>
    </p:spTree>
    <p:custDataLst>
      <p:tags r:id="rId1"/>
    </p:custDataLst>
    <p:extLst>
      <p:ext uri="{BB962C8B-B14F-4D97-AF65-F5344CB8AC3E}">
        <p14:creationId xmlns="" xmlns:p14="http://schemas.microsoft.com/office/powerpoint/2010/main" val="221839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ARM Linux: Overview</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16414935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5032</TotalTime>
  <Words>3863</Words>
  <Application>Microsoft Office PowerPoint</Application>
  <PresentationFormat>On-screen Show (4:3)</PresentationFormat>
  <Paragraphs>552</Paragraphs>
  <Slides>29</Slides>
  <Notes>15</Notes>
  <HiddenSlides>7</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77_KeyStoneOLT</vt:lpstr>
      <vt:lpstr>Slide 1</vt:lpstr>
      <vt:lpstr>Keystone II Development Ecosystem</vt:lpstr>
      <vt:lpstr>MCSDK Overview</vt:lpstr>
      <vt:lpstr>MCSDK Overview</vt:lpstr>
      <vt:lpstr>C66x Perspective</vt:lpstr>
      <vt:lpstr>Slide 6</vt:lpstr>
      <vt:lpstr>Slide 7</vt:lpstr>
      <vt:lpstr>Slide 8</vt:lpstr>
      <vt:lpstr>ARM Linux: Overview</vt:lpstr>
      <vt:lpstr>ToolChain</vt:lpstr>
      <vt:lpstr>Debug</vt:lpstr>
      <vt:lpstr>Optimization</vt:lpstr>
      <vt:lpstr>U-Boot and SPL </vt:lpstr>
      <vt:lpstr>Linux SMP (Symmetric Multiprocessors)</vt:lpstr>
      <vt:lpstr>Distribution</vt:lpstr>
      <vt:lpstr>Applications</vt:lpstr>
      <vt:lpstr>Slide 17</vt:lpstr>
      <vt:lpstr>ARM Linux: U-Boot</vt:lpstr>
      <vt:lpstr>ARM Linux : Boot</vt:lpstr>
      <vt:lpstr>Slide 20</vt:lpstr>
      <vt:lpstr>Slide 21</vt:lpstr>
      <vt:lpstr>ARM Linux: Drivers</vt:lpstr>
      <vt:lpstr>Slide 23</vt:lpstr>
      <vt:lpstr>Getting Started: Docs &amp; Software</vt:lpstr>
      <vt:lpstr>Getting Started: Installation</vt:lpstr>
      <vt:lpstr>Getting Started: Prerequisites</vt:lpstr>
      <vt:lpstr>Getting Started</vt:lpstr>
      <vt:lpstr>Slide 28</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Robert J. Hillard</cp:lastModifiedBy>
  <cp:revision>520</cp:revision>
  <dcterms:created xsi:type="dcterms:W3CDTF">2013-01-31T07:41:08Z</dcterms:created>
  <dcterms:modified xsi:type="dcterms:W3CDTF">2013-06-20T23:43:28Z</dcterms:modified>
</cp:coreProperties>
</file>