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2" r:id="rId2"/>
  </p:sldMasterIdLst>
  <p:notesMasterIdLst>
    <p:notesMasterId r:id="rId61"/>
  </p:notesMasterIdLst>
  <p:handoutMasterIdLst>
    <p:handoutMasterId r:id="rId62"/>
  </p:handoutMasterIdLst>
  <p:sldIdLst>
    <p:sldId id="265" r:id="rId3"/>
    <p:sldId id="348" r:id="rId4"/>
    <p:sldId id="33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99" r:id="rId44"/>
    <p:sldId id="415" r:id="rId45"/>
    <p:sldId id="403" r:id="rId46"/>
    <p:sldId id="404" r:id="rId47"/>
    <p:sldId id="405" r:id="rId48"/>
    <p:sldId id="406" r:id="rId49"/>
    <p:sldId id="408" r:id="rId50"/>
    <p:sldId id="409" r:id="rId51"/>
    <p:sldId id="414" r:id="rId52"/>
    <p:sldId id="407" r:id="rId53"/>
    <p:sldId id="412" r:id="rId54"/>
    <p:sldId id="413" r:id="rId55"/>
    <p:sldId id="400" r:id="rId56"/>
    <p:sldId id="390" r:id="rId57"/>
    <p:sldId id="392" r:id="rId58"/>
    <p:sldId id="393" r:id="rId59"/>
    <p:sldId id="347" r:id="rId60"/>
  </p:sldIdLst>
  <p:sldSz cx="9144000" cy="6858000" type="screen4x3"/>
  <p:notesSz cx="7023100" cy="9309100"/>
  <p:custDataLst>
    <p:tags r:id="rId6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D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9" autoAdjust="0"/>
    <p:restoredTop sz="94718" autoAdjust="0"/>
  </p:normalViewPr>
  <p:slideViewPr>
    <p:cSldViewPr snapToGrid="0">
      <p:cViewPr>
        <p:scale>
          <a:sx n="90" d="100"/>
          <a:sy n="90" d="100"/>
        </p:scale>
        <p:origin x="-2550" y="-690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2932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2969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525" y="0"/>
            <a:ext cx="3042968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685"/>
            <a:ext cx="3042969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525" y="8842685"/>
            <a:ext cx="3042968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02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2969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525" y="0"/>
            <a:ext cx="3042968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0088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472" y="4422144"/>
            <a:ext cx="5618157" cy="4188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685"/>
            <a:ext cx="3042969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525" y="8842685"/>
            <a:ext cx="3042968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0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NTSC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NTSC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ime-division_multiplexing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I2S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us_(computing)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I%C2%B2C" TargetMode="External"/><Relationship Id="rId5" Type="http://schemas.openxmlformats.org/officeDocument/2006/relationships/hyperlink" Target="http://en.wikipedia.org/wiki/1-Wire" TargetMode="External"/><Relationship Id="rId4" Type="http://schemas.openxmlformats.org/officeDocument/2006/relationships/hyperlink" Target="http://en.wikipedia.org/wiki/Dallas_Semiconductor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Rendering_(computer_graphics)" TargetMode="External"/><Relationship Id="rId13" Type="http://schemas.openxmlformats.org/officeDocument/2006/relationships/hyperlink" Target="http://en.wikipedia.org/wiki/Hardware_acceleration" TargetMode="External"/><Relationship Id="rId3" Type="http://schemas.openxmlformats.org/officeDocument/2006/relationships/hyperlink" Target="http://en.wikipedia.org/wiki/Pixel_shader" TargetMode="External"/><Relationship Id="rId7" Type="http://schemas.openxmlformats.org/officeDocument/2006/relationships/hyperlink" Target="http://en.wikipedia.org/wiki/OpenGL" TargetMode="External"/><Relationship Id="rId12" Type="http://schemas.openxmlformats.org/officeDocument/2006/relationships/hyperlink" Target="http://en.wikipedia.org/wiki/Video_gam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OpenGL_ES" TargetMode="External"/><Relationship Id="rId11" Type="http://schemas.openxmlformats.org/officeDocument/2006/relationships/hyperlink" Target="http://en.wikipedia.org/wiki/3D_computer_graphics" TargetMode="External"/><Relationship Id="rId5" Type="http://schemas.openxmlformats.org/officeDocument/2006/relationships/hyperlink" Target="http://en.wikipedia.org/wiki/Geometry_shader" TargetMode="External"/><Relationship Id="rId10" Type="http://schemas.openxmlformats.org/officeDocument/2006/relationships/hyperlink" Target="http://en.wikipedia.org/wiki/2D_computer_graphics" TargetMode="External"/><Relationship Id="rId4" Type="http://schemas.openxmlformats.org/officeDocument/2006/relationships/hyperlink" Target="http://en.wikipedia.org/wiki/Vertex_shader" TargetMode="External"/><Relationship Id="rId9" Type="http://schemas.openxmlformats.org/officeDocument/2006/relationships/hyperlink" Target="http://en.wikipedia.org/wiki/Application_programming_interface" TargetMode="External"/><Relationship Id="rId14" Type="http://schemas.openxmlformats.org/officeDocument/2006/relationships/hyperlink" Target="http://en.wikipedia.org/wiki/Graphics_processing_unit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EPOS  - Electronic point of sale</a:t>
            </a:r>
          </a:p>
          <a:p>
            <a:r>
              <a:rPr lang="en-US" dirty="0" smtClean="0"/>
              <a:t>SK – Software Kit</a:t>
            </a:r>
          </a:p>
          <a:p>
            <a:r>
              <a:rPr lang="en-US" dirty="0" smtClean="0"/>
              <a:t>IDK – Industrial Development Kit</a:t>
            </a:r>
          </a:p>
          <a:p>
            <a:r>
              <a:rPr lang="en-US" dirty="0" smtClean="0"/>
              <a:t>HS- High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2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14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69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A236DD-3785-41BF-A455-B1A0375F8507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20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VPFE – Video Port Front End</a:t>
            </a:r>
          </a:p>
          <a:p>
            <a:pPr eaLnBrk="1" hangingPunct="1"/>
            <a:r>
              <a:rPr lang="en-US" b="1" dirty="0" smtClean="0"/>
              <a:t>BT 656 – digital video Protocol for</a:t>
            </a:r>
            <a:r>
              <a:rPr lang="en-US" b="1" baseline="0" dirty="0" smtClean="0"/>
              <a:t> streaming </a:t>
            </a:r>
            <a:r>
              <a:rPr lang="en-US" dirty="0" smtClean="0"/>
              <a:t>uncompressed </a:t>
            </a:r>
            <a:r>
              <a:rPr lang="en-US" dirty="0" smtClean="0">
                <a:hlinkClick r:id="rId3" tooltip="PAL"/>
              </a:rPr>
              <a:t>PAL</a:t>
            </a:r>
            <a:r>
              <a:rPr lang="en-US" dirty="0" smtClean="0"/>
              <a:t> or </a:t>
            </a:r>
            <a:r>
              <a:rPr lang="en-US" dirty="0" smtClean="0">
                <a:hlinkClick r:id="rId4" tooltip="NTSC"/>
              </a:rPr>
              <a:t>NTSC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b="1" dirty="0" smtClean="0"/>
              <a:t>CCD – Charged Couple device (digital camera)</a:t>
            </a:r>
          </a:p>
          <a:p>
            <a:pPr eaLnBrk="1" hangingPunct="1"/>
            <a:r>
              <a:rPr lang="en-US" b="1" dirty="0" smtClean="0"/>
              <a:t>CCDC – Charge Couple device controller</a:t>
            </a:r>
          </a:p>
          <a:p>
            <a:pPr eaLnBrk="1" hangingPunct="1"/>
            <a:r>
              <a:rPr lang="en-US" b="1" dirty="0" smtClean="0"/>
              <a:t>75MHZ input pixel clock  (2Kx1Kx30fps)</a:t>
            </a:r>
          </a:p>
          <a:p>
            <a:pPr eaLnBrk="1" hangingPunct="1"/>
            <a:endParaRPr lang="en-US" b="1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A236DD-3785-41BF-A455-B1A0375F8507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21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VPFE – Video Port Front End</a:t>
            </a:r>
          </a:p>
          <a:p>
            <a:pPr eaLnBrk="1" hangingPunct="1"/>
            <a:r>
              <a:rPr lang="en-US" b="1" dirty="0" smtClean="0"/>
              <a:t>BT 656 – digital video Protocol for</a:t>
            </a:r>
            <a:r>
              <a:rPr lang="en-US" b="1" baseline="0" dirty="0" smtClean="0"/>
              <a:t> streaming </a:t>
            </a:r>
            <a:r>
              <a:rPr lang="en-US" dirty="0" smtClean="0"/>
              <a:t>uncompressed </a:t>
            </a:r>
            <a:r>
              <a:rPr lang="en-US" dirty="0" smtClean="0">
                <a:hlinkClick r:id="rId3" tooltip="PAL"/>
              </a:rPr>
              <a:t>PAL</a:t>
            </a:r>
            <a:r>
              <a:rPr lang="en-US" dirty="0" smtClean="0"/>
              <a:t> or </a:t>
            </a:r>
            <a:r>
              <a:rPr lang="en-US" dirty="0" smtClean="0">
                <a:hlinkClick r:id="rId4" tooltip="NTSC"/>
              </a:rPr>
              <a:t>NTSC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b="1" dirty="0" smtClean="0"/>
              <a:t>CCD – Charged Couple device (digital camera)</a:t>
            </a:r>
          </a:p>
          <a:p>
            <a:pPr eaLnBrk="1" hangingPunct="1"/>
            <a:r>
              <a:rPr lang="en-US" b="1" dirty="0" smtClean="0"/>
              <a:t>CCDC – Charge Couple device controller</a:t>
            </a:r>
          </a:p>
          <a:p>
            <a:pPr defTabSz="914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For 16 bits interface, two VPFE are connected together </a:t>
            </a:r>
          </a:p>
          <a:p>
            <a:r>
              <a:rPr lang="en-US" b="1" dirty="0" smtClean="0"/>
              <a:t>Row data - </a:t>
            </a:r>
            <a:r>
              <a:rPr lang="en-US" dirty="0" smtClean="0">
                <a:latin typeface="+mn-lt"/>
              </a:rPr>
              <a:t>color filter array (CFA or RGB color space </a:t>
            </a:r>
            <a:r>
              <a:rPr lang="en-US" dirty="0" err="1" smtClean="0">
                <a:latin typeface="+mn-lt"/>
              </a:rPr>
              <a:t>Foveon</a:t>
            </a:r>
            <a:r>
              <a:rPr lang="en-US" dirty="0" smtClean="0">
                <a:latin typeface="+mn-lt"/>
              </a:rPr>
              <a:t> X3 sensors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34BEBD-F97A-4391-B9A3-A9100FE494AC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22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300"/>
              </a:spcAft>
              <a:buClr>
                <a:srgbClr val="336699"/>
              </a:buClr>
              <a:buSzPct val="85000"/>
            </a:pPr>
            <a:r>
              <a:rPr lang="en-US" b="1" dirty="0" smtClean="0">
                <a:solidFill>
                  <a:srgbClr val="000000"/>
                </a:solidFill>
              </a:rPr>
              <a:t>(Ipv4, Ipv6, 802.3x)  - software support</a:t>
            </a:r>
          </a:p>
          <a:p>
            <a:pPr eaLnBrk="1" hangingPunct="1">
              <a:spcAft>
                <a:spcPts val="300"/>
              </a:spcAft>
              <a:buClr>
                <a:srgbClr val="336699"/>
              </a:buClr>
              <a:buSzPct val="85000"/>
            </a:pPr>
            <a:r>
              <a:rPr lang="en-US" b="1" dirty="0" smtClean="0">
                <a:solidFill>
                  <a:srgbClr val="000000"/>
                </a:solidFill>
              </a:rPr>
              <a:t>MDIO – Management Data Input-Output serial link to talk to the physical front end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21F866-2EE9-47FD-95F6-923E8825A0A8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24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eXtensible Host Controller Interface (</a:t>
            </a:r>
            <a:r>
              <a:rPr lang="en-US" b="1" dirty="0" err="1" smtClean="0"/>
              <a:t>xHCI</a:t>
            </a:r>
            <a:r>
              <a:rPr lang="en-US" b="1" dirty="0" smtClean="0"/>
              <a:t>)</a:t>
            </a:r>
            <a:r>
              <a:rPr lang="en-US" dirty="0" smtClean="0"/>
              <a:t> is a computer interface specification</a:t>
            </a:r>
          </a:p>
          <a:p>
            <a:pPr eaLnBrk="1" hangingPunct="1"/>
            <a:r>
              <a:rPr lang="en-US" dirty="0" smtClean="0"/>
              <a:t>DM/DP</a:t>
            </a:r>
            <a:r>
              <a:rPr lang="en-US" baseline="0" dirty="0" smtClean="0"/>
              <a:t>  differential physical interface, data plus data minus</a:t>
            </a:r>
          </a:p>
          <a:p>
            <a:pPr eaLnBrk="1" hangingPunct="1"/>
            <a:r>
              <a:rPr lang="en-US" baseline="0" dirty="0" smtClean="0"/>
              <a:t>Super Speed – 5G not supported </a:t>
            </a:r>
          </a:p>
          <a:p>
            <a:r>
              <a:rPr lang="en-US" dirty="0" smtClean="0">
                <a:latin typeface="+mn-lt"/>
              </a:rPr>
              <a:t>Internal DMA controller</a:t>
            </a:r>
          </a:p>
          <a:p>
            <a:r>
              <a:rPr lang="en-US" dirty="0" smtClean="0">
                <a:latin typeface="+mn-lt"/>
              </a:rPr>
              <a:t>– Descriptor caching and data pre-fetching ensures high performance</a:t>
            </a:r>
          </a:p>
          <a:p>
            <a:r>
              <a:rPr lang="en-US" dirty="0" smtClean="0">
                <a:latin typeface="+mn-lt"/>
              </a:rPr>
              <a:t>– Dynamic FIFO memory allocation for all endpoints</a:t>
            </a:r>
          </a:p>
          <a:p>
            <a:r>
              <a:rPr lang="en-US" dirty="0" smtClean="0">
                <a:latin typeface="+mn-lt"/>
              </a:rPr>
              <a:t>OCP – open Core Protocol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21F866-2EE9-47FD-95F6-923E8825A0A8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25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eXtensible Host Controller Interface (</a:t>
            </a:r>
            <a:r>
              <a:rPr lang="en-US" b="1" dirty="0" err="1" smtClean="0"/>
              <a:t>xHCI</a:t>
            </a:r>
            <a:r>
              <a:rPr lang="en-US" b="1" dirty="0" smtClean="0"/>
              <a:t>)</a:t>
            </a:r>
            <a:r>
              <a:rPr lang="en-US" dirty="0" smtClean="0"/>
              <a:t> is a computer interface specification</a:t>
            </a:r>
          </a:p>
          <a:p>
            <a:pPr eaLnBrk="1" hangingPunct="1"/>
            <a:r>
              <a:rPr lang="en-US" dirty="0" smtClean="0"/>
              <a:t>DM/DP</a:t>
            </a:r>
            <a:r>
              <a:rPr lang="en-US" baseline="0" dirty="0" smtClean="0"/>
              <a:t>  differential physical interface, data plus data minus</a:t>
            </a:r>
          </a:p>
          <a:p>
            <a:pPr eaLnBrk="1" hangingPunct="1"/>
            <a:r>
              <a:rPr lang="en-US" baseline="0" dirty="0" smtClean="0"/>
              <a:t>Super Speed – 5G not supported </a:t>
            </a:r>
          </a:p>
          <a:p>
            <a:r>
              <a:rPr lang="en-US" dirty="0" smtClean="0">
                <a:latin typeface="+mn-lt"/>
              </a:rPr>
              <a:t>Internal DMA controller</a:t>
            </a:r>
          </a:p>
          <a:p>
            <a:r>
              <a:rPr lang="en-US" dirty="0" smtClean="0">
                <a:latin typeface="+mn-lt"/>
              </a:rPr>
              <a:t>– Descriptor caching and data pre-fetching ensures high performance</a:t>
            </a:r>
          </a:p>
          <a:p>
            <a:r>
              <a:rPr lang="en-US" dirty="0" smtClean="0">
                <a:latin typeface="+mn-lt"/>
              </a:rPr>
              <a:t>– Dynamic FIFO memory allocation for all endpoints</a:t>
            </a:r>
          </a:p>
          <a:p>
            <a:r>
              <a:rPr lang="en-US" dirty="0" smtClean="0">
                <a:latin typeface="+mn-lt"/>
              </a:rPr>
              <a:t>OCP – open Core Protocol  )additional P – Presence - assertions and constraints</a:t>
            </a:r>
          </a:p>
          <a:p>
            <a:r>
              <a:rPr lang="en-US" i="1" dirty="0" smtClean="0"/>
              <a:t>UTMI</a:t>
            </a:r>
            <a:r>
              <a:rPr lang="en-US" dirty="0" smtClean="0"/>
              <a:t>, USB 2.0 Transceiver Macrocell Interface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AFBB12-A295-4E14-B215-7F2047C534BB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26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WDT</a:t>
            </a:r>
            <a:r>
              <a:rPr lang="en-US" baseline="0" dirty="0" smtClean="0"/>
              <a:t> – Watchdog Timer</a:t>
            </a:r>
          </a:p>
          <a:p>
            <a:r>
              <a:rPr lang="en-US" baseline="0" dirty="0" smtClean="0"/>
              <a:t>MPU – Microprocessor Unit</a:t>
            </a:r>
          </a:p>
          <a:p>
            <a:r>
              <a:rPr lang="en-US" dirty="0" err="1" smtClean="0"/>
              <a:t>McASP</a:t>
            </a:r>
            <a:r>
              <a:rPr lang="en-US" dirty="0" smtClean="0"/>
              <a:t> - general-purpose audio serial port optimized for the needs of multichannel audio applications. The </a:t>
            </a:r>
            <a:r>
              <a:rPr lang="en-US" dirty="0" err="1" smtClean="0"/>
              <a:t>McASP</a:t>
            </a:r>
            <a:r>
              <a:rPr lang="en-US" dirty="0" smtClean="0"/>
              <a:t> is useful for time-division multiplexed (</a:t>
            </a:r>
            <a:r>
              <a:rPr lang="en-US" dirty="0" smtClean="0">
                <a:hlinkClick r:id="rId3" tooltip="Time-division multiplexing"/>
              </a:rPr>
              <a:t>TDM</a:t>
            </a:r>
            <a:r>
              <a:rPr lang="en-US" dirty="0" smtClean="0"/>
              <a:t>) stream, Inter-Integrated Sound (</a:t>
            </a:r>
            <a:r>
              <a:rPr lang="en-US" dirty="0" smtClean="0">
                <a:hlinkClick r:id="rId4" tooltip="I2S"/>
              </a:rPr>
              <a:t>I2S</a:t>
            </a:r>
            <a:r>
              <a:rPr lang="en-US" dirty="0" smtClean="0"/>
              <a:t>) protocols, and </a:t>
            </a:r>
            <a:r>
              <a:rPr lang="en-US" dirty="0" err="1" smtClean="0"/>
              <a:t>intercomponent</a:t>
            </a:r>
            <a:r>
              <a:rPr lang="en-US" dirty="0" smtClean="0"/>
              <a:t> digital audio interface transmission (DIT). 384</a:t>
            </a:r>
            <a:r>
              <a:rPr lang="en-US" baseline="0" dirty="0" smtClean="0"/>
              <a:t> time slots, each 8,12,16,20,24,28,32 bit, 2 to 32 streams</a:t>
            </a:r>
          </a:p>
          <a:p>
            <a:r>
              <a:rPr lang="en-US" dirty="0" smtClean="0"/>
              <a:t>CTS RTS DTR DSR DCD RIN -RTS / CTS Flow Control is another </a:t>
            </a:r>
            <a:r>
              <a:rPr lang="en-US" b="1" dirty="0" smtClean="0"/>
              <a:t>flow control mechanism that is part of the RS232 standard  </a:t>
            </a:r>
            <a:r>
              <a:rPr lang="en-US" dirty="0" smtClean="0">
                <a:latin typeface="+mn-lt"/>
              </a:rPr>
              <a:t>Transmission Initialization bit (TIN) and</a:t>
            </a:r>
          </a:p>
          <a:p>
            <a:r>
              <a:rPr lang="en-US" dirty="0" smtClean="0">
                <a:latin typeface="+mn-lt"/>
              </a:rPr>
              <a:t>the Receive Initialization bit (RIN)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Sync Timer  -32 bits on 32KHZ (falling edge). Go from zero to pre-define value and continue from zero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46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PWM - Pulse Width Modulation  </a:t>
            </a:r>
          </a:p>
          <a:p>
            <a:r>
              <a:rPr lang="en-US" dirty="0" smtClean="0"/>
              <a:t>The Pulse-Width Modulation Subsystem (PWMSS) consists of an instance of Enhanced High Resolution Pulse Width Modulator (</a:t>
            </a:r>
            <a:r>
              <a:rPr lang="en-US" dirty="0" err="1" smtClean="0"/>
              <a:t>eHRPWM</a:t>
            </a:r>
            <a:r>
              <a:rPr lang="en-US" dirty="0" smtClean="0"/>
              <a:t>), </a:t>
            </a:r>
          </a:p>
          <a:p>
            <a:r>
              <a:rPr lang="en-US" dirty="0" smtClean="0"/>
              <a:t>Enhanced Capture (</a:t>
            </a:r>
            <a:r>
              <a:rPr lang="en-US" dirty="0" err="1" smtClean="0"/>
              <a:t>eCAP</a:t>
            </a:r>
            <a:r>
              <a:rPr lang="en-US" dirty="0" smtClean="0"/>
              <a:t>), and Enhanced Quadrature Encoded Pulse (</a:t>
            </a:r>
            <a:r>
              <a:rPr lang="en-US" dirty="0" err="1" smtClean="0"/>
              <a:t>eQEP</a:t>
            </a:r>
            <a:r>
              <a:rPr lang="en-US" dirty="0" smtClean="0"/>
              <a:t>) modules.</a:t>
            </a:r>
          </a:p>
          <a:p>
            <a:endParaRPr lang="en-US" dirty="0" smtClean="0"/>
          </a:p>
          <a:p>
            <a:r>
              <a:rPr lang="en-US" b="1" dirty="0" smtClean="0"/>
              <a:t>1-Wire</a:t>
            </a:r>
            <a:r>
              <a:rPr lang="en-US" dirty="0" smtClean="0"/>
              <a:t> is a device communications </a:t>
            </a:r>
            <a:r>
              <a:rPr lang="en-US" dirty="0" smtClean="0">
                <a:hlinkClick r:id="rId3" tooltip="Bus (computing)"/>
              </a:rPr>
              <a:t>bus system</a:t>
            </a:r>
            <a:r>
              <a:rPr lang="en-US" dirty="0" smtClean="0"/>
              <a:t> designed by </a:t>
            </a:r>
            <a:r>
              <a:rPr lang="en-US" dirty="0" smtClean="0">
                <a:hlinkClick r:id="rId4" tooltip="Dallas Semiconductor"/>
              </a:rPr>
              <a:t>Dallas Semiconductor Corp.</a:t>
            </a:r>
            <a:r>
              <a:rPr lang="en-US" dirty="0" smtClean="0"/>
              <a:t> that provides low-speed data, signaling, and power over a single signal.</a:t>
            </a:r>
            <a:r>
              <a:rPr lang="en-US" baseline="30000" dirty="0" smtClean="0">
                <a:hlinkClick r:id="rId5"/>
              </a:rPr>
              <a:t>[1]</a:t>
            </a:r>
            <a:r>
              <a:rPr lang="en-US" dirty="0" smtClean="0"/>
              <a:t> 1-Wire is similar in concept to </a:t>
            </a:r>
            <a:r>
              <a:rPr lang="en-US" dirty="0" smtClean="0">
                <a:hlinkClick r:id="rId6" tooltip="I²C"/>
              </a:rPr>
              <a:t>I²C</a:t>
            </a:r>
            <a:r>
              <a:rPr lang="en-US" dirty="0" smtClean="0"/>
              <a:t>, but with lower data rates and longer range.</a:t>
            </a:r>
          </a:p>
          <a:p>
            <a:r>
              <a:rPr lang="en-US" dirty="0" smtClean="0"/>
              <a:t>HDQ –</a:t>
            </a:r>
            <a:r>
              <a:rPr lang="en-US" dirty="0" smtClean="0">
                <a:latin typeface="+mn-lt"/>
              </a:rPr>
              <a:t>HDQ communication between host and slave single wire open-drain, The protocol is asynchronous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DCAN Control Area Network - The Controller Area Network is a serial communications protocol which efficiently supports distributed</a:t>
            </a:r>
          </a:p>
          <a:p>
            <a:r>
              <a:rPr lang="en-US" dirty="0" smtClean="0">
                <a:latin typeface="+mn-lt"/>
              </a:rPr>
              <a:t>realtime control with a high level of security. The DCAN module supports bitrates up to 1 Mbit/s and is</a:t>
            </a:r>
          </a:p>
          <a:p>
            <a:r>
              <a:rPr lang="en-US" dirty="0" smtClean="0">
                <a:latin typeface="+mn-lt"/>
              </a:rPr>
              <a:t>compliant to the CAN 2.0B protocol specification. The core IP within DCAN is provided by Bosch.</a:t>
            </a:r>
          </a:p>
          <a:p>
            <a:r>
              <a:rPr lang="en-US" dirty="0" smtClean="0">
                <a:latin typeface="+mn-lt"/>
              </a:rPr>
              <a:t>This device includes two instantiations of the DCAN controller: DCAN0 and DCAN1</a:t>
            </a:r>
          </a:p>
          <a:p>
            <a:r>
              <a:rPr lang="en-US" dirty="0" err="1" smtClean="0">
                <a:latin typeface="+mn-lt"/>
              </a:rPr>
              <a:t>McSPI</a:t>
            </a:r>
            <a:r>
              <a:rPr lang="en-US" dirty="0" smtClean="0">
                <a:latin typeface="+mn-lt"/>
              </a:rPr>
              <a:t> – Multichannel Serial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09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Successive Approximation register</a:t>
            </a:r>
          </a:p>
          <a:p>
            <a:r>
              <a:rPr lang="en-US" dirty="0" smtClean="0"/>
              <a:t>KSPS – k</a:t>
            </a:r>
            <a:r>
              <a:rPr lang="en-US" baseline="0" dirty="0" smtClean="0"/>
              <a:t> signals per second?</a:t>
            </a:r>
          </a:p>
          <a:p>
            <a:r>
              <a:rPr lang="en-US" baseline="0" dirty="0" smtClean="0"/>
              <a:t>AFE-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9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59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964" indent="-174964">
              <a:buFontTx/>
              <a:buChar char="-"/>
            </a:pPr>
            <a:r>
              <a:rPr lang="en-US" dirty="0" smtClean="0"/>
              <a:t>ARM + PRU + memories + peripherals = </a:t>
            </a:r>
            <a:r>
              <a:rPr lang="en-US" dirty="0" err="1" smtClean="0"/>
              <a:t>SoC</a:t>
            </a:r>
            <a:endParaRPr lang="en-US" dirty="0" smtClean="0"/>
          </a:p>
          <a:p>
            <a:pPr marL="174964" indent="-174964">
              <a:buFontTx/>
              <a:buChar char="-"/>
            </a:pPr>
            <a:r>
              <a:rPr lang="en-US" dirty="0" smtClean="0"/>
              <a:t>PRU works as a co-processor in</a:t>
            </a:r>
            <a:r>
              <a:rPr lang="en-US" baseline="0" dirty="0" smtClean="0"/>
              <a:t> system-level implementation, or</a:t>
            </a:r>
            <a:endParaRPr lang="en-US" dirty="0" smtClean="0"/>
          </a:p>
          <a:p>
            <a:r>
              <a:rPr lang="en-US" dirty="0" smtClean="0"/>
              <a:t>-  </a:t>
            </a:r>
            <a:r>
              <a:rPr lang="en-US" baseline="0" dirty="0" smtClean="0"/>
              <a:t>PRU works independently</a:t>
            </a:r>
            <a:endParaRPr lang="en-US" dirty="0" smtClean="0"/>
          </a:p>
          <a:p>
            <a:pPr marL="174964" indent="-174964">
              <a:buFontTx/>
              <a:buChar char="-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701F91-29EB-40D2-B9D7-8C42FB260373}" type="datetime1">
              <a:rPr lang="en-US" smtClean="0"/>
              <a:pPr/>
              <a:t>10/31/2014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4D21E-FC2D-4C2D-A54C-47F1D12D0BD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PMU – Programming Multi-channel Unit  (The ARM module)</a:t>
            </a:r>
          </a:p>
          <a:p>
            <a:r>
              <a:rPr lang="en-US" dirty="0" smtClean="0"/>
              <a:t>LPDDR - Low Power Double Data Rate memory   266MHZ</a:t>
            </a:r>
          </a:p>
          <a:p>
            <a:r>
              <a:rPr lang="en-US" dirty="0" smtClean="0"/>
              <a:t>DDR3 – 400MHZ</a:t>
            </a:r>
          </a:p>
          <a:p>
            <a:r>
              <a:rPr lang="en-US" dirty="0" smtClean="0"/>
              <a:t>DDR3L – low voltage DDR3</a:t>
            </a:r>
          </a:p>
          <a:p>
            <a:r>
              <a:rPr lang="en-US" dirty="0" smtClean="0"/>
              <a:t>OCMC – On chip memory 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701F91-29EB-40D2-B9D7-8C42FB260373}" type="datetime1">
              <a:rPr lang="en-US" smtClean="0"/>
              <a:pPr/>
              <a:t>10/31/2014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4D21E-FC2D-4C2D-A54C-47F1D12D0BD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012023-4196-4B37-A6E4-39C1CD6ABA8F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32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Fly-by Topology – interleaving between the two memories (time delay)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14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69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14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69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Memory Booting: booting the device by executing firmware stored on permanent memories like </a:t>
            </a:r>
            <a:r>
              <a:rPr lang="en-US" dirty="0" err="1" smtClean="0">
                <a:latin typeface="+mn-lt"/>
              </a:rPr>
              <a:t>flashmemory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or memory cards. This process usually occurs after a cold or warm reset of the device.</a:t>
            </a:r>
          </a:p>
          <a:p>
            <a:r>
              <a:rPr lang="en-US" dirty="0" smtClean="0">
                <a:latin typeface="+mn-lt"/>
              </a:rPr>
              <a:t>• Peripheral Booting: booting the device by downloading the executable code over a communication</a:t>
            </a:r>
          </a:p>
          <a:p>
            <a:r>
              <a:rPr lang="en-US" dirty="0" smtClean="0">
                <a:latin typeface="+mn-lt"/>
              </a:rPr>
              <a:t>interface such as UART, USB, or Ethernet. This process is can also be used to flash a device.</a:t>
            </a:r>
          </a:p>
          <a:p>
            <a:r>
              <a:rPr lang="en-US" dirty="0" err="1" smtClean="0">
                <a:latin typeface="+mn-lt"/>
              </a:rPr>
              <a:t>eMMC</a:t>
            </a:r>
            <a:r>
              <a:rPr lang="en-US" dirty="0" smtClean="0">
                <a:latin typeface="+mn-lt"/>
              </a:rPr>
              <a:t> – e Multi Media card </a:t>
            </a:r>
          </a:p>
          <a:p>
            <a:r>
              <a:rPr lang="en-US" dirty="0" smtClean="0">
                <a:latin typeface="+mn-lt"/>
              </a:rPr>
              <a:t>Opp50 – certain voltage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75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7A1FD-7724-438B-B8A7-4171430615C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467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41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43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44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14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SGX530 – graphics Accelerator - features </a:t>
            </a:r>
            <a:r>
              <a:rPr lang="en-US" dirty="0" smtClean="0">
                <a:hlinkClick r:id="rId3" action="ppaction://hlinkfile" tooltip="Pixel shader"/>
              </a:rPr>
              <a:t>pixel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file" tooltip="Vertex shader"/>
              </a:rPr>
              <a:t>vertex</a:t>
            </a:r>
            <a:r>
              <a:rPr lang="en-US" dirty="0" smtClean="0"/>
              <a:t>, and </a:t>
            </a:r>
            <a:r>
              <a:rPr lang="en-US" dirty="0" smtClean="0">
                <a:hlinkClick r:id="rId5" action="ppaction://hlinkfile" tooltip="Geometry shader"/>
              </a:rPr>
              <a:t>geometry </a:t>
            </a:r>
            <a:r>
              <a:rPr lang="en-US" dirty="0" err="1" smtClean="0">
                <a:hlinkClick r:id="rId5" action="ppaction://hlinkfile" tooltip="Geometry shader"/>
              </a:rPr>
              <a:t>shader</a:t>
            </a:r>
            <a:r>
              <a:rPr lang="en-US" dirty="0" smtClean="0"/>
              <a:t> hardware, supporting </a:t>
            </a:r>
            <a:r>
              <a:rPr lang="en-US" dirty="0" smtClean="0">
                <a:hlinkClick r:id="rId6" action="ppaction://hlinkfile" tooltip="OpenGL ES"/>
              </a:rPr>
              <a:t>OpenGL ES</a:t>
            </a:r>
            <a:r>
              <a:rPr lang="en-US" dirty="0" smtClean="0"/>
              <a:t>  - </a:t>
            </a:r>
            <a:r>
              <a:rPr lang="en-US" sz="1600" dirty="0">
                <a:solidFill>
                  <a:srgbClr val="000000"/>
                </a:solidFill>
              </a:rPr>
              <a:t>7M </a:t>
            </a:r>
            <a:r>
              <a:rPr lang="en-US" sz="1600" dirty="0"/>
              <a:t>Triangles</a:t>
            </a:r>
            <a:r>
              <a:rPr lang="en-US" sz="1600" dirty="0">
                <a:solidFill>
                  <a:srgbClr val="000000"/>
                </a:solidFill>
              </a:rPr>
              <a:t> and 200M Pixels   1.6GFLOPS</a:t>
            </a:r>
            <a:endParaRPr lang="en-US" dirty="0" smtClean="0"/>
          </a:p>
          <a:p>
            <a:pPr rtl="0"/>
            <a:r>
              <a:rPr lang="en-US" b="1" dirty="0" smtClean="0"/>
              <a:t>OpenGL for Embedded Systems</a:t>
            </a:r>
            <a:r>
              <a:rPr lang="en-US" dirty="0" smtClean="0"/>
              <a:t> (</a:t>
            </a:r>
            <a:r>
              <a:rPr lang="en-US" b="1" dirty="0" smtClean="0"/>
              <a:t>OpenGL ES</a:t>
            </a:r>
            <a:r>
              <a:rPr lang="en-US" dirty="0" smtClean="0"/>
              <a:t> or </a:t>
            </a:r>
            <a:r>
              <a:rPr lang="en-US" b="1" dirty="0" smtClean="0"/>
              <a:t>GLES</a:t>
            </a:r>
            <a:r>
              <a:rPr lang="en-US" dirty="0" smtClean="0"/>
              <a:t>) is a subset of the </a:t>
            </a:r>
            <a:r>
              <a:rPr lang="en-US" dirty="0" smtClean="0">
                <a:hlinkClick r:id="rId7" action="ppaction://hlinkfile" tooltip="OpenGL"/>
              </a:rPr>
              <a:t>OpenGL</a:t>
            </a:r>
            <a:r>
              <a:rPr lang="en-US" dirty="0" smtClean="0"/>
              <a:t> </a:t>
            </a:r>
            <a:r>
              <a:rPr lang="en-US" dirty="0" smtClean="0">
                <a:hlinkClick r:id="rId8" action="ppaction://hlinkfile" tooltip="Rendering (computer graphics)"/>
              </a:rPr>
              <a:t>computer graphics rendering</a:t>
            </a:r>
            <a:r>
              <a:rPr lang="en-US" dirty="0" smtClean="0"/>
              <a:t> </a:t>
            </a:r>
            <a:r>
              <a:rPr lang="en-US" dirty="0" smtClean="0">
                <a:hlinkClick r:id="rId9" action="ppaction://hlinkfile" tooltip="Application programming interface"/>
              </a:rPr>
              <a:t>application programming interface</a:t>
            </a:r>
            <a:r>
              <a:rPr lang="en-US" dirty="0" smtClean="0"/>
              <a:t> (API) for rendering </a:t>
            </a:r>
            <a:r>
              <a:rPr lang="en-US" dirty="0" smtClean="0">
                <a:hlinkClick r:id="rId10" action="ppaction://hlinkfile" tooltip="2D computer graphics"/>
              </a:rPr>
              <a:t>2D</a:t>
            </a:r>
            <a:r>
              <a:rPr lang="en-US" dirty="0" smtClean="0"/>
              <a:t> and </a:t>
            </a:r>
            <a:r>
              <a:rPr lang="en-US" dirty="0" smtClean="0">
                <a:hlinkClick r:id="rId11" action="ppaction://hlinkfile" tooltip="3D computer graphics"/>
              </a:rPr>
              <a:t>3D computer graphics</a:t>
            </a:r>
            <a:r>
              <a:rPr lang="en-US" dirty="0" smtClean="0"/>
              <a:t> such as those used by </a:t>
            </a:r>
            <a:r>
              <a:rPr lang="en-US" dirty="0" smtClean="0">
                <a:hlinkClick r:id="rId12" action="ppaction://hlinkfile" tooltip="Video game"/>
              </a:rPr>
              <a:t>video games</a:t>
            </a:r>
            <a:r>
              <a:rPr lang="en-US" dirty="0" smtClean="0"/>
              <a:t>, typically </a:t>
            </a:r>
            <a:r>
              <a:rPr lang="en-US" dirty="0" smtClean="0">
                <a:hlinkClick r:id="rId13" action="ppaction://hlinkfile" tooltip="Hardware acceleration"/>
              </a:rPr>
              <a:t>hardware-accelerated</a:t>
            </a:r>
            <a:r>
              <a:rPr lang="en-US" dirty="0" smtClean="0"/>
              <a:t> using a </a:t>
            </a:r>
            <a:r>
              <a:rPr lang="en-US" dirty="0" smtClean="0">
                <a:hlinkClick r:id="rId14" action="ppaction://hlinkfile" tooltip="Graphics processing unit"/>
              </a:rPr>
              <a:t>graphics processing unit</a:t>
            </a:r>
            <a:r>
              <a:rPr lang="en-US" dirty="0" smtClean="0"/>
              <a:t> (GPU). </a:t>
            </a:r>
          </a:p>
          <a:p>
            <a:pPr rtl="0"/>
            <a:r>
              <a:rPr lang="en-US" dirty="0" smtClean="0"/>
              <a:t>Crypto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695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45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46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47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48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49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50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PMU – Programming Multi-channel Unit  (The ARM module)</a:t>
            </a:r>
          </a:p>
          <a:p>
            <a:r>
              <a:rPr lang="en-US" dirty="0" smtClean="0"/>
              <a:t>LPDDR - Low Power Double Data Rate memory   266MHZ</a:t>
            </a:r>
          </a:p>
          <a:p>
            <a:r>
              <a:rPr lang="en-US" dirty="0" smtClean="0"/>
              <a:t>DDR3 – 400MHZ</a:t>
            </a:r>
          </a:p>
          <a:p>
            <a:r>
              <a:rPr lang="en-US" dirty="0" smtClean="0"/>
              <a:t>DDR3L – low voltage DDR3</a:t>
            </a:r>
          </a:p>
          <a:p>
            <a:r>
              <a:rPr lang="en-US" dirty="0" smtClean="0"/>
              <a:t>OCMC – On chip memory 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701F91-29EB-40D2-B9D7-8C42FB260373}" type="datetime1">
              <a:rPr lang="en-US" smtClean="0"/>
              <a:pPr/>
              <a:t>10/31/2014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4D21E-FC2D-4C2D-A54C-47F1D12D0BD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1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PMU – Programming Multi-channel Unit  (The ARM module)</a:t>
            </a:r>
          </a:p>
          <a:p>
            <a:r>
              <a:rPr lang="en-US" dirty="0" smtClean="0"/>
              <a:t>LPDDR - Low Power Double Data Rate memory   266MHZ</a:t>
            </a:r>
          </a:p>
          <a:p>
            <a:r>
              <a:rPr lang="en-US" dirty="0" smtClean="0"/>
              <a:t>DDR3 – 400MHZ</a:t>
            </a:r>
          </a:p>
          <a:p>
            <a:r>
              <a:rPr lang="en-US" dirty="0" smtClean="0"/>
              <a:t>DDR3L – low voltage DDR3</a:t>
            </a:r>
          </a:p>
          <a:p>
            <a:r>
              <a:rPr lang="en-US" dirty="0" smtClean="0"/>
              <a:t>OCMC – On chip memory 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701F91-29EB-40D2-B9D7-8C42FB260373}" type="datetime1">
              <a:rPr lang="en-US" smtClean="0"/>
              <a:pPr/>
              <a:t>10/31/2014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4D21E-FC2D-4C2D-A54C-47F1D12D0BD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1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PMU – Programming Multi-channel Unit  (The ARM module)</a:t>
            </a:r>
          </a:p>
          <a:p>
            <a:r>
              <a:rPr lang="en-US" dirty="0" smtClean="0"/>
              <a:t>LPDDR - Low Power Double Data Rate memory   266MHZ</a:t>
            </a:r>
          </a:p>
          <a:p>
            <a:r>
              <a:rPr lang="en-US" dirty="0" smtClean="0"/>
              <a:t>DDR3 – 400MHZ</a:t>
            </a:r>
          </a:p>
          <a:p>
            <a:r>
              <a:rPr lang="en-US" dirty="0" smtClean="0"/>
              <a:t>DDR3L – low voltage DDR3</a:t>
            </a:r>
          </a:p>
          <a:p>
            <a:r>
              <a:rPr lang="en-US" dirty="0" smtClean="0"/>
              <a:t>OCMC – On chip memory 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701F91-29EB-40D2-B9D7-8C42FB260373}" type="datetime1">
              <a:rPr lang="en-US" smtClean="0"/>
              <a:pPr/>
              <a:t>10/31/2014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4D21E-FC2D-4C2D-A54C-47F1D12D0BD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1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1269E-7889-4BB4-AAA2-2887C01AFD3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39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 issues:</a:t>
            </a:r>
          </a:p>
          <a:p>
            <a:r>
              <a:rPr lang="en-US" dirty="0" smtClean="0"/>
              <a:t>2 for Neon- VFP</a:t>
            </a:r>
          </a:p>
          <a:p>
            <a:r>
              <a:rPr lang="en-US" dirty="0" smtClean="0"/>
              <a:t>2 for load and store</a:t>
            </a:r>
          </a:p>
          <a:p>
            <a:r>
              <a:rPr lang="en-US" dirty="0" smtClean="0"/>
              <a:t>4 for the other (ALU, Shift, multiply)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AE9B4-13B3-4257-B5DB-68F933689ECC}" type="slidenum">
              <a:rPr lang="en-US"/>
              <a:pPr/>
              <a:t>58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translation between virtual address to physical address is done via two or three steps </a:t>
            </a:r>
          </a:p>
          <a:p>
            <a:r>
              <a:rPr lang="en-US" dirty="0" smtClean="0"/>
              <a:t>32 L1 Instructions</a:t>
            </a:r>
          </a:p>
          <a:p>
            <a:r>
              <a:rPr lang="en-US" dirty="0" smtClean="0"/>
              <a:t>2 by 32 data L1</a:t>
            </a:r>
          </a:p>
          <a:p>
            <a:r>
              <a:rPr lang="en-US" dirty="0" smtClean="0"/>
              <a:t>4 ways 512-entry L2 TLB  (for each processor)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47C069-BDC5-4EE9-9D1C-DFE8B6E9D36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Notes: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AM335x: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- 8K Byte instruction RAM   (2K instructions) per core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- 8K Bytes data RAM per core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- 12K Bytes shared RAM</a:t>
            </a:r>
          </a:p>
          <a:p>
            <a:pPr eaLnBrk="1" hangingPunct="1"/>
            <a:endParaRPr lang="en-US" dirty="0" smtClean="0"/>
          </a:p>
          <a:p>
            <a:pPr eaLnBrk="1" hangingPunct="1">
              <a:buFontTx/>
              <a:buChar char="-"/>
            </a:pPr>
            <a:r>
              <a:rPr lang="en-US" dirty="0" smtClean="0"/>
              <a:t>Although PRU can only run from IRAM, it can be reset and new code can be loaded.  This allows you to use the PRU for multiple functions.</a:t>
            </a:r>
          </a:p>
          <a:p>
            <a:pPr eaLnBrk="1" hangingPunct="1">
              <a:buFontTx/>
              <a:buChar char="-"/>
            </a:pPr>
            <a:r>
              <a:rPr lang="en-US" dirty="0" smtClean="0"/>
              <a:t>Each PRU has a total of 32 output pins and 30 input pins.  Pins are multiplexed with other peripherals at the system level so there are pin </a:t>
            </a:r>
            <a:r>
              <a:rPr lang="en-US" dirty="0" err="1" smtClean="0"/>
              <a:t>muxing</a:t>
            </a:r>
            <a:r>
              <a:rPr lang="en-US" dirty="0" smtClean="0"/>
              <a:t> considerations to be kept in mind.</a:t>
            </a:r>
          </a:p>
          <a:p>
            <a:pPr eaLnBrk="1" hangingPunct="1">
              <a:buFontTx/>
              <a:buChar char="-"/>
            </a:pPr>
            <a:endParaRPr lang="en-US" dirty="0" smtClean="0"/>
          </a:p>
          <a:p>
            <a:pPr eaLnBrk="1" hangingPunct="1">
              <a:buFontTx/>
              <a:buChar char="-"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Main</a:t>
            </a:r>
            <a:r>
              <a:rPr lang="en-US" baseline="0" dirty="0" smtClean="0"/>
              <a:t> point:</a:t>
            </a:r>
          </a:p>
          <a:p>
            <a:pPr eaLnBrk="1" hangingPunct="1">
              <a:buFontTx/>
              <a:buNone/>
            </a:pPr>
            <a:r>
              <a:rPr lang="en-US" baseline="0" dirty="0" smtClean="0"/>
              <a:t>The PRU subsystem has key features and dedicated resources that help solve real-time problems.</a:t>
            </a:r>
          </a:p>
          <a:p>
            <a:pPr eaLnBrk="1" hangingPunct="1">
              <a:buFontTx/>
              <a:buNone/>
            </a:pPr>
            <a:endParaRPr lang="en-US" baseline="0" dirty="0" smtClean="0"/>
          </a:p>
          <a:p>
            <a:pPr eaLnBrk="1" hangingPunct="1">
              <a:buFontTx/>
              <a:buNone/>
            </a:pPr>
            <a:r>
              <a:rPr lang="en-US" baseline="0" dirty="0" smtClean="0"/>
              <a:t>Key features:</a:t>
            </a:r>
          </a:p>
          <a:p>
            <a:pPr eaLnBrk="1" hangingPunct="1">
              <a:buFontTx/>
              <a:buNone/>
            </a:pPr>
            <a:r>
              <a:rPr lang="en-US" baseline="0" dirty="0" smtClean="0"/>
              <a:t>2 PRU cores – each with dedicated instruction RAM</a:t>
            </a:r>
          </a:p>
          <a:p>
            <a:pPr eaLnBrk="1" hangingPunct="1">
              <a:buFontTx/>
              <a:buNone/>
            </a:pPr>
            <a:r>
              <a:rPr lang="en-US" baseline="0" dirty="0" smtClean="0"/>
              <a:t>	- RISC processors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A236DD-3785-41BF-A455-B1A0375F8507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15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VENC -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A236DD-3785-41BF-A455-B1A0375F8507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16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VENC -  Composite Video, S-Video</a:t>
            </a:r>
          </a:p>
          <a:p>
            <a:pPr eaLnBrk="1" hangingPunct="1"/>
            <a:r>
              <a:rPr lang="en-US" b="1" dirty="0" smtClean="0"/>
              <a:t>Passive active Matrix Panel – supply the voltage to the LCD</a:t>
            </a:r>
          </a:p>
          <a:p>
            <a:pPr eaLnBrk="1" hangingPunct="1"/>
            <a:r>
              <a:rPr lang="en-US" dirty="0" smtClean="0"/>
              <a:t>Transparency color key  - mixing multiple colors</a:t>
            </a:r>
          </a:p>
          <a:p>
            <a:pPr marL="0" lvl="1" defTabSz="914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Gamma curve support</a:t>
            </a:r>
            <a:r>
              <a:rPr lang="en-US" b="1" dirty="0" smtClean="0"/>
              <a:t>  - compensate for the way the eye sees things</a:t>
            </a:r>
          </a:p>
          <a:p>
            <a:pPr marL="0" lvl="1" defTabSz="914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ym typeface="Wingdings" pitchFamily="2" charset="2"/>
              </a:rPr>
              <a:t>Programmable Color Phase Rotation – changing the phase of presentation of color (2 values, radius and phase)</a:t>
            </a:r>
            <a:endParaRPr lang="en-US" sz="14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OpenSSL</a:t>
            </a:r>
            <a:r>
              <a:rPr lang="en-US" dirty="0" smtClean="0"/>
              <a:t> is an open-source implementation of the SSL and TLS protocols. </a:t>
            </a:r>
          </a:p>
          <a:p>
            <a:r>
              <a:rPr lang="en-US" dirty="0" smtClean="0"/>
              <a:t>The core library, written in the C programming language, implements basic cryptographic functions and provides various utility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52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05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2037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81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6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05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108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Tx/>
              <a:buSzPct val="100000"/>
              <a:buFont typeface="Arial" pitchFamily="34" charset="0"/>
              <a:buChar char="•"/>
              <a:defRPr sz="3200">
                <a:latin typeface="Calibri" pitchFamily="34" charset="0"/>
                <a:cs typeface="Calibri" pitchFamily="34" charset="0"/>
              </a:defRPr>
            </a:lvl1pPr>
            <a:lvl2pPr>
              <a:buClrTx/>
              <a:buSzPct val="100000"/>
              <a:buFont typeface="Courier New" pitchFamily="49" charset="0"/>
              <a:buChar char="o"/>
              <a:defRPr sz="2800">
                <a:latin typeface="Calibri" pitchFamily="34" charset="0"/>
                <a:cs typeface="Calibri" pitchFamily="34" charset="0"/>
              </a:defRPr>
            </a:lvl2pPr>
            <a:lvl3pPr>
              <a:buClrTx/>
              <a:buSzPct val="100000"/>
              <a:buFont typeface="Wingdings" pitchFamily="2" charset="2"/>
              <a:buChar char="§"/>
              <a:defRPr sz="2400">
                <a:latin typeface="Calibri" pitchFamily="34" charset="0"/>
                <a:cs typeface="Calibri" pitchFamily="34" charset="0"/>
              </a:defRPr>
            </a:lvl3pPr>
            <a:lvl4pPr>
              <a:buClrTx/>
              <a:buSzPct val="100000"/>
              <a:buFont typeface="Calibri" pitchFamily="34" charset="0"/>
              <a:buChar char="―"/>
              <a:defRPr sz="2000">
                <a:latin typeface="Calibri" pitchFamily="34" charset="0"/>
                <a:cs typeface="Calibri" pitchFamily="34" charset="0"/>
              </a:defRPr>
            </a:lvl4pPr>
            <a:lvl5pPr>
              <a:buClrTx/>
              <a:buSzPct val="100000"/>
              <a:buFont typeface="Arial" pitchFamily="34" charset="0"/>
              <a:buChar char="•"/>
              <a:defRPr sz="20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372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967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981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88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914400"/>
            <a:ext cx="7772400" cy="216693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680697269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5.png"/><Relationship Id="rId20" Type="http://schemas.openxmlformats.org/officeDocument/2006/relationships/image" Target="../media/image9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4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b="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" name="Picture 8" descr="ti_hz_1c_pos_rgb_jpg.jpg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>
            <p:custDataLst>
              <p:tags r:id="rId15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106176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Tx/>
        <a:buSzPct val="100000"/>
        <a:buFont typeface="Arial" pitchFamily="34" charset="0"/>
        <a:buChar char="•"/>
        <a:defRPr sz="32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Tx/>
        <a:buSzPct val="100000"/>
        <a:buFont typeface="Courier New" pitchFamily="49" charset="0"/>
        <a:buChar char="o"/>
        <a:defRPr sz="28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Tx/>
        <a:buSzPct val="100000"/>
        <a:buFont typeface="Wingdings" pitchFamily="2" charset="2"/>
        <a:buChar char="§"/>
        <a:defRPr sz="24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Tx/>
        <a:buSzPct val="100000"/>
        <a:buFont typeface="Calibri" pitchFamily="34" charset="0"/>
        <a:buChar char="―"/>
        <a:defRPr sz="20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Tx/>
        <a:buSzPct val="100000"/>
        <a:buFont typeface="Arial" pitchFamily="34" charset="0"/>
        <a:buChar char="•"/>
        <a:defRPr sz="20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0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SPRUGW0C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e2e.ti.com/" TargetMode="External"/><Relationship Id="rId4" Type="http://schemas.openxmlformats.org/officeDocument/2006/relationships/hyperlink" Target="http://www.ti.com/lit/SPRUGW4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dirty="0" err="1" smtClean="0"/>
              <a:t>Sitara</a:t>
            </a:r>
            <a:r>
              <a:rPr lang="en-US" dirty="0" smtClean="0"/>
              <a:t> AM437x Overview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Embedded Processors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Number: SPRPXXX</a:t>
            </a: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4F433E-C10F-4552-9AE4-5D3BF20D1F80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005"/>
            <a:ext cx="8229600" cy="1020762"/>
          </a:xfrm>
        </p:spPr>
        <p:txBody>
          <a:bodyPr>
            <a:noAutofit/>
          </a:bodyPr>
          <a:lstStyle/>
          <a:p>
            <a:r>
              <a:rPr lang="en-US" sz="4000" dirty="0" smtClean="0"/>
              <a:t>SIMD Engine NEON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032" y="990600"/>
            <a:ext cx="846499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64/128-bit data instructions</a:t>
            </a:r>
          </a:p>
          <a:p>
            <a:r>
              <a:rPr lang="en-US" sz="2800" dirty="0" smtClean="0"/>
              <a:t>Fully integrated into the main pipeline</a:t>
            </a:r>
          </a:p>
          <a:p>
            <a:r>
              <a:rPr lang="en-US" sz="2800" dirty="0" smtClean="0"/>
              <a:t>32x 64-bit registers that can be arranged as 128-bit registers</a:t>
            </a:r>
          </a:p>
          <a:p>
            <a:r>
              <a:rPr lang="en-US" sz="2800" dirty="0" smtClean="0"/>
              <a:t>Data can be interpreted as follows:</a:t>
            </a:r>
          </a:p>
          <a:p>
            <a:pPr lvl="1"/>
            <a:r>
              <a:rPr lang="en-US" sz="2400" dirty="0" smtClean="0"/>
              <a:t>Byte</a:t>
            </a:r>
          </a:p>
          <a:p>
            <a:pPr lvl="1"/>
            <a:r>
              <a:rPr lang="en-US" sz="2400" dirty="0" smtClean="0"/>
              <a:t>Half-word (16-bit)</a:t>
            </a:r>
          </a:p>
          <a:p>
            <a:pPr lvl="1"/>
            <a:r>
              <a:rPr lang="en-US" sz="2400" dirty="0" smtClean="0"/>
              <a:t>Word</a:t>
            </a:r>
          </a:p>
          <a:p>
            <a:pPr lvl="1"/>
            <a:r>
              <a:rPr lang="en-US" sz="2400" dirty="0" smtClean="0"/>
              <a:t>Long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85312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NEON Registers 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327" y="861060"/>
            <a:ext cx="8953311" cy="5407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NEON registers load and store data into 64-bit registers from memory with on-the-fly interleave, as shown in this diagram.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2400" dirty="0" smtClean="0"/>
              <a:t>Source: ARM Compiler Toolchain Assembler Reference; DUI0489C</a:t>
            </a:r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t="17944"/>
          <a:stretch>
            <a:fillRect/>
          </a:stretch>
        </p:blipFill>
        <p:spPr bwMode="auto">
          <a:xfrm>
            <a:off x="446337" y="1680245"/>
            <a:ext cx="8254333" cy="414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9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Vector Floating Point (VFP)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39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Fully integrated into the main pipeline</a:t>
            </a:r>
          </a:p>
          <a:p>
            <a:r>
              <a:rPr lang="en-US" sz="2800" dirty="0" smtClean="0"/>
              <a:t>32 DP registers for FP operations</a:t>
            </a:r>
          </a:p>
          <a:p>
            <a:r>
              <a:rPr lang="en-US" sz="2800" dirty="0" smtClean="0"/>
              <a:t>Native (hardware) support for all IEEE-defined floating-point operations and rounding modes; Single- and double-precision</a:t>
            </a:r>
          </a:p>
          <a:p>
            <a:r>
              <a:rPr lang="en-US" sz="2800" dirty="0" smtClean="0"/>
              <a:t>Supports fused MAC operation (e.g., rounding after the addition or after the multiplication)</a:t>
            </a:r>
          </a:p>
          <a:p>
            <a:r>
              <a:rPr lang="en-US" sz="2800" dirty="0" smtClean="0"/>
              <a:t>Supports half-precision (IEEE754-2008);</a:t>
            </a:r>
            <a:br>
              <a:rPr lang="en-US" sz="2800" dirty="0" smtClean="0"/>
            </a:br>
            <a:r>
              <a:rPr lang="en-US" sz="2800" dirty="0" smtClean="0"/>
              <a:t>1-bit sign, 5-bit exponent, 10-bit mantissa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631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Memory Management Unit (MMU)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0034"/>
            <a:ext cx="8229600" cy="22565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Logical-to-physical memory translation:</a:t>
            </a:r>
          </a:p>
          <a:p>
            <a:pPr lvl="1"/>
            <a:r>
              <a:rPr lang="en-US" sz="2400" dirty="0" smtClean="0"/>
              <a:t>User protected</a:t>
            </a:r>
          </a:p>
          <a:p>
            <a:pPr lvl="1"/>
            <a:r>
              <a:rPr lang="en-US" sz="2400" dirty="0" smtClean="0"/>
              <a:t>Hardware manages the actual memory</a:t>
            </a:r>
          </a:p>
          <a:p>
            <a:r>
              <a:rPr lang="en-US" sz="2600" dirty="0" smtClean="0"/>
              <a:t>Page size – 16MB to 4KB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90107" y="3110694"/>
            <a:ext cx="6331379" cy="2275221"/>
            <a:chOff x="1175657" y="1567543"/>
            <a:chExt cx="6494597" cy="3175279"/>
          </a:xfrm>
        </p:grpSpPr>
        <p:sp>
          <p:nvSpPr>
            <p:cNvPr id="6" name="Rectangle 5"/>
            <p:cNvSpPr/>
            <p:nvPr/>
          </p:nvSpPr>
          <p:spPr bwMode="auto">
            <a:xfrm>
              <a:off x="1175657" y="2260878"/>
              <a:ext cx="994787" cy="8943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ARM A9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558791" y="2262554"/>
              <a:ext cx="1123741" cy="85411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MMU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560465" y="3650901"/>
              <a:ext cx="1123741" cy="569407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TLB</a:t>
              </a:r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 bwMode="auto">
            <a:xfrm flipV="1">
              <a:off x="2170444" y="2689610"/>
              <a:ext cx="1388347" cy="1842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98760" y="3155183"/>
              <a:ext cx="10049" cy="5024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>
              <a:off x="4421275" y="3135086"/>
              <a:ext cx="10049" cy="5024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4704303" y="2689609"/>
              <a:ext cx="1676400" cy="335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3" name="Rectangle 12"/>
            <p:cNvSpPr/>
            <p:nvPr/>
          </p:nvSpPr>
          <p:spPr bwMode="auto">
            <a:xfrm>
              <a:off x="6380703" y="1567543"/>
              <a:ext cx="1286189" cy="317527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Memory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bg1"/>
                  </a:solidFill>
                  <a:latin typeface="+mn-lt"/>
                </a:rPr>
                <a:t>…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380705" y="1999619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Page 1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382385" y="2483603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latin typeface="+mn-lt"/>
                </a:rPr>
                <a:t>Page 2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384065" y="2967587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latin typeface="+mn-lt"/>
                </a:rPr>
                <a:t>Page 3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384065" y="3449891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latin typeface="+mn-lt"/>
                </a:rPr>
                <a:t>Page 4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384065" y="3932195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latin typeface="+mn-lt"/>
                </a:rPr>
                <a:t>Page 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48812" y="2459859"/>
              <a:ext cx="8504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Logical</a:t>
              </a:r>
            </a:p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Address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3348" y="2471583"/>
              <a:ext cx="8504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Physical</a:t>
              </a:r>
            </a:p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Address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468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Programmable Real-Time Unit (PRU) Subsystem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93830" y="1048468"/>
            <a:ext cx="3496119" cy="49459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P</a:t>
            </a:r>
            <a:r>
              <a:rPr lang="en-US" sz="1800" dirty="0" smtClean="0"/>
              <a:t>rogrammable Real-Time Unit (PRU) is a low-latency microcontroller subsystem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 smtClean="0"/>
              <a:t>Two independent PRU execution units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32-Bit RISC architecture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200MHz –  5ns per instruction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Single cycle </a:t>
            </a:r>
            <a:r>
              <a:rPr lang="en-US" sz="1600" dirty="0" smtClean="0"/>
              <a:t>execution - </a:t>
            </a:r>
            <a:r>
              <a:rPr lang="en-US" sz="1600" dirty="0"/>
              <a:t>No </a:t>
            </a:r>
            <a:r>
              <a:rPr lang="en-US" sz="1600" dirty="0" smtClean="0"/>
              <a:t>pipeline</a:t>
            </a:r>
            <a:endParaRPr lang="en-US" sz="1600" dirty="0"/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Dedicated instruction and data </a:t>
            </a:r>
            <a:br>
              <a:rPr lang="en-US" sz="1600" dirty="0" smtClean="0"/>
            </a:br>
            <a:r>
              <a:rPr lang="en-US" sz="1600" dirty="0" smtClean="0"/>
              <a:t>RAM per core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Shared RAM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 smtClean="0"/>
              <a:t>Includes Interrupt Controller for </a:t>
            </a:r>
            <a:br>
              <a:rPr lang="en-US" sz="1800" dirty="0" smtClean="0"/>
            </a:br>
            <a:r>
              <a:rPr lang="en-US" sz="1800" dirty="0" smtClean="0"/>
              <a:t>system event handling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 smtClean="0"/>
              <a:t>Fast I/O interface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Up to 30 inputs and 32 outputs</a:t>
            </a:r>
            <a:br>
              <a:rPr lang="en-US" sz="1600" dirty="0" smtClean="0"/>
            </a:br>
            <a:r>
              <a:rPr lang="en-US" sz="1600" dirty="0" smtClean="0"/>
              <a:t>on external pins per PRU unit</a:t>
            </a:r>
          </a:p>
        </p:txBody>
      </p:sp>
      <p:sp>
        <p:nvSpPr>
          <p:cNvPr id="12306" name="Line 17"/>
          <p:cNvSpPr>
            <a:spLocks noChangeShapeType="1"/>
          </p:cNvSpPr>
          <p:nvPr/>
        </p:nvSpPr>
        <p:spPr bwMode="auto">
          <a:xfrm>
            <a:off x="7337425" y="2149895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7" name="Line 18"/>
          <p:cNvSpPr>
            <a:spLocks noChangeShapeType="1"/>
          </p:cNvSpPr>
          <p:nvPr/>
        </p:nvSpPr>
        <p:spPr bwMode="auto">
          <a:xfrm>
            <a:off x="7331328" y="2759495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8" name="Line 19"/>
          <p:cNvSpPr>
            <a:spLocks noChangeShapeType="1"/>
          </p:cNvSpPr>
          <p:nvPr/>
        </p:nvSpPr>
        <p:spPr bwMode="auto">
          <a:xfrm>
            <a:off x="6359525" y="2438027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9" name="Line 20"/>
          <p:cNvSpPr>
            <a:spLocks noChangeShapeType="1"/>
          </p:cNvSpPr>
          <p:nvPr/>
        </p:nvSpPr>
        <p:spPr bwMode="auto">
          <a:xfrm>
            <a:off x="6357938" y="3839393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10" name="Line 21"/>
          <p:cNvSpPr>
            <a:spLocks noChangeShapeType="1"/>
          </p:cNvSpPr>
          <p:nvPr/>
        </p:nvSpPr>
        <p:spPr bwMode="auto">
          <a:xfrm>
            <a:off x="6335839" y="569716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11" name="Line 22"/>
          <p:cNvSpPr>
            <a:spLocks noChangeShapeType="1"/>
          </p:cNvSpPr>
          <p:nvPr/>
        </p:nvSpPr>
        <p:spPr bwMode="auto">
          <a:xfrm>
            <a:off x="7337425" y="3906464"/>
            <a:ext cx="1670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12" name="Text Box 23"/>
          <p:cNvSpPr txBox="1">
            <a:spLocks noChangeArrowheads="1"/>
          </p:cNvSpPr>
          <p:nvPr/>
        </p:nvSpPr>
        <p:spPr bwMode="auto">
          <a:xfrm>
            <a:off x="7493000" y="3968431"/>
            <a:ext cx="1346200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000" b="1" dirty="0"/>
              <a:t>Master I/F </a:t>
            </a:r>
            <a:br>
              <a:rPr lang="en-US" sz="1000" b="1" dirty="0"/>
            </a:br>
            <a:r>
              <a:rPr lang="en-US" sz="1000" b="1" dirty="0"/>
              <a:t>(to </a:t>
            </a:r>
            <a:r>
              <a:rPr lang="en-US" sz="1000" b="1" dirty="0" err="1" smtClean="0"/>
              <a:t>SoC</a:t>
            </a:r>
            <a:r>
              <a:rPr lang="en-US" sz="1000" b="1" dirty="0" smtClean="0"/>
              <a:t> interconnect)</a:t>
            </a:r>
            <a:endParaRPr lang="en-US" sz="1000" b="1" dirty="0"/>
          </a:p>
        </p:txBody>
      </p:sp>
      <p:sp>
        <p:nvSpPr>
          <p:cNvPr id="12313" name="Line 24"/>
          <p:cNvSpPr>
            <a:spLocks noChangeShapeType="1"/>
          </p:cNvSpPr>
          <p:nvPr/>
        </p:nvSpPr>
        <p:spPr bwMode="auto">
          <a:xfrm flipV="1">
            <a:off x="7337425" y="4438276"/>
            <a:ext cx="167005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14" name="Text Box 25"/>
          <p:cNvSpPr txBox="1">
            <a:spLocks noChangeArrowheads="1"/>
          </p:cNvSpPr>
          <p:nvPr/>
        </p:nvSpPr>
        <p:spPr bwMode="auto">
          <a:xfrm>
            <a:off x="7504364" y="4516064"/>
            <a:ext cx="1503111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000" b="1" dirty="0"/>
              <a:t>Slave I/F</a:t>
            </a:r>
            <a:br>
              <a:rPr lang="en-US" sz="1000" b="1" dirty="0"/>
            </a:br>
            <a:r>
              <a:rPr lang="en-US" sz="1000" b="1" dirty="0"/>
              <a:t>(from </a:t>
            </a:r>
            <a:r>
              <a:rPr lang="en-US" sz="1000" b="1" dirty="0" err="1"/>
              <a:t>SoC</a:t>
            </a:r>
            <a:r>
              <a:rPr lang="en-US" sz="1000" b="1" dirty="0"/>
              <a:t> interconnect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12317" name="Text Box 28"/>
          <p:cNvSpPr txBox="1">
            <a:spLocks noChangeArrowheads="1"/>
          </p:cNvSpPr>
          <p:nvPr/>
        </p:nvSpPr>
        <p:spPr bwMode="auto">
          <a:xfrm>
            <a:off x="4191000" y="1163105"/>
            <a:ext cx="4586287" cy="246221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b="1" dirty="0" smtClean="0"/>
              <a:t>AM335x PRU Subsystem Block </a:t>
            </a:r>
            <a:r>
              <a:rPr lang="en-US" sz="1600" b="1" dirty="0"/>
              <a:t>Diagram</a:t>
            </a:r>
          </a:p>
        </p:txBody>
      </p:sp>
      <p:sp>
        <p:nvSpPr>
          <p:cNvPr id="12319" name="Text Box 30"/>
          <p:cNvSpPr txBox="1">
            <a:spLocks noChangeArrowheads="1"/>
          </p:cNvSpPr>
          <p:nvPr/>
        </p:nvSpPr>
        <p:spPr bwMode="auto">
          <a:xfrm>
            <a:off x="3136549" y="2221173"/>
            <a:ext cx="1382712" cy="1524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32 </a:t>
            </a:r>
            <a:r>
              <a:rPr lang="en-US" sz="1000" b="1" dirty="0"/>
              <a:t>GPO</a:t>
            </a:r>
          </a:p>
        </p:txBody>
      </p:sp>
      <p:sp>
        <p:nvSpPr>
          <p:cNvPr id="12320" name="Text Box 31"/>
          <p:cNvSpPr txBox="1">
            <a:spLocks noChangeArrowheads="1"/>
          </p:cNvSpPr>
          <p:nvPr/>
        </p:nvSpPr>
        <p:spPr bwMode="auto">
          <a:xfrm>
            <a:off x="3136549" y="2510098"/>
            <a:ext cx="1382712" cy="1524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30 </a:t>
            </a:r>
            <a:r>
              <a:rPr lang="en-US" sz="1000" b="1" dirty="0"/>
              <a:t>GPI</a:t>
            </a:r>
          </a:p>
        </p:txBody>
      </p:sp>
      <p:sp>
        <p:nvSpPr>
          <p:cNvPr id="12321" name="AutoShape 32"/>
          <p:cNvSpPr>
            <a:spLocks noChangeArrowheads="1"/>
          </p:cNvSpPr>
          <p:nvPr/>
        </p:nvSpPr>
        <p:spPr bwMode="auto">
          <a:xfrm>
            <a:off x="4578000" y="5382203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2" name="AutoShape 33"/>
          <p:cNvSpPr>
            <a:spLocks noChangeArrowheads="1"/>
          </p:cNvSpPr>
          <p:nvPr/>
        </p:nvSpPr>
        <p:spPr bwMode="auto">
          <a:xfrm rot="10800000">
            <a:off x="4578000" y="5785428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3" name="Text Box 34"/>
          <p:cNvSpPr txBox="1">
            <a:spLocks noChangeArrowheads="1"/>
          </p:cNvSpPr>
          <p:nvPr/>
        </p:nvSpPr>
        <p:spPr bwMode="auto">
          <a:xfrm>
            <a:off x="3598513" y="5325053"/>
            <a:ext cx="922337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/>
              <a:t>E</a:t>
            </a:r>
            <a:r>
              <a:rPr lang="en-US" sz="1000" b="1" dirty="0" smtClean="0"/>
              <a:t>vents </a:t>
            </a:r>
            <a:r>
              <a:rPr lang="en-US" sz="1000" b="1" dirty="0"/>
              <a:t>to </a:t>
            </a:r>
            <a:r>
              <a:rPr lang="en-US" sz="1000" b="1" dirty="0" smtClean="0"/>
              <a:t/>
            </a:r>
            <a:br>
              <a:rPr lang="en-US" sz="1000" b="1" dirty="0" smtClean="0"/>
            </a:br>
            <a:r>
              <a:rPr lang="en-US" sz="1000" b="1" dirty="0" smtClean="0"/>
              <a:t>ARM </a:t>
            </a:r>
            <a:r>
              <a:rPr lang="en-US" sz="1000" b="1" dirty="0"/>
              <a:t>INTC</a:t>
            </a:r>
          </a:p>
        </p:txBody>
      </p:sp>
      <p:sp>
        <p:nvSpPr>
          <p:cNvPr id="12324" name="Text Box 35"/>
          <p:cNvSpPr txBox="1">
            <a:spLocks noChangeArrowheads="1"/>
          </p:cNvSpPr>
          <p:nvPr/>
        </p:nvSpPr>
        <p:spPr bwMode="auto">
          <a:xfrm>
            <a:off x="3484213" y="5728278"/>
            <a:ext cx="1095375" cy="46166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/>
              <a:t>Events from </a:t>
            </a:r>
            <a:r>
              <a:rPr lang="en-US" sz="1000" b="1" dirty="0" smtClean="0"/>
              <a:t>Peripherals </a:t>
            </a:r>
            <a:br>
              <a:rPr lang="en-US" sz="1000" b="1" dirty="0" smtClean="0"/>
            </a:br>
            <a:r>
              <a:rPr lang="en-US" sz="1000" b="1" dirty="0" smtClean="0"/>
              <a:t>+ </a:t>
            </a:r>
            <a:r>
              <a:rPr lang="en-US" sz="1000" b="1" dirty="0"/>
              <a:t>PRUs</a:t>
            </a:r>
          </a:p>
        </p:txBody>
      </p:sp>
      <p:sp>
        <p:nvSpPr>
          <p:cNvPr id="12325" name="AutoShape 36"/>
          <p:cNvSpPr>
            <a:spLocks noChangeArrowheads="1"/>
          </p:cNvSpPr>
          <p:nvPr/>
        </p:nvSpPr>
        <p:spPr bwMode="auto">
          <a:xfrm>
            <a:off x="4577999" y="2200536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6" name="AutoShape 37"/>
          <p:cNvSpPr>
            <a:spLocks noChangeArrowheads="1"/>
          </p:cNvSpPr>
          <p:nvPr/>
        </p:nvSpPr>
        <p:spPr bwMode="auto">
          <a:xfrm rot="10800000">
            <a:off x="4577999" y="2487873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7" name="Text Box 38"/>
          <p:cNvSpPr txBox="1">
            <a:spLocks noChangeArrowheads="1"/>
          </p:cNvSpPr>
          <p:nvPr/>
        </p:nvSpPr>
        <p:spPr bwMode="auto">
          <a:xfrm>
            <a:off x="3138138" y="3471393"/>
            <a:ext cx="1382712" cy="1524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32 </a:t>
            </a:r>
            <a:r>
              <a:rPr lang="en-US" sz="1000" b="1" dirty="0"/>
              <a:t>GPO</a:t>
            </a:r>
          </a:p>
        </p:txBody>
      </p:sp>
      <p:sp>
        <p:nvSpPr>
          <p:cNvPr id="12328" name="Text Box 39"/>
          <p:cNvSpPr txBox="1">
            <a:spLocks noChangeArrowheads="1"/>
          </p:cNvSpPr>
          <p:nvPr/>
        </p:nvSpPr>
        <p:spPr bwMode="auto">
          <a:xfrm>
            <a:off x="3138138" y="3760318"/>
            <a:ext cx="1382712" cy="1524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30 </a:t>
            </a:r>
            <a:r>
              <a:rPr lang="en-US" sz="1000" b="1" dirty="0"/>
              <a:t>GPI</a:t>
            </a:r>
          </a:p>
        </p:txBody>
      </p:sp>
      <p:sp>
        <p:nvSpPr>
          <p:cNvPr id="12329" name="AutoShape 40"/>
          <p:cNvSpPr>
            <a:spLocks noChangeArrowheads="1"/>
          </p:cNvSpPr>
          <p:nvPr/>
        </p:nvSpPr>
        <p:spPr bwMode="auto">
          <a:xfrm>
            <a:off x="4579588" y="3450755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30" name="AutoShape 41"/>
          <p:cNvSpPr>
            <a:spLocks noChangeArrowheads="1"/>
          </p:cNvSpPr>
          <p:nvPr/>
        </p:nvSpPr>
        <p:spPr bwMode="auto">
          <a:xfrm rot="10800000">
            <a:off x="4579588" y="3738093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11109" y="2960949"/>
            <a:ext cx="1032225" cy="2667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Scratchpad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11109" y="5430464"/>
            <a:ext cx="1008539" cy="533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Interrupt Controller (INTC)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311109" y="3414655"/>
            <a:ext cx="1030637" cy="611981"/>
          </a:xfrm>
          <a:prstGeom prst="rect">
            <a:avLst/>
          </a:prstGeom>
          <a:solidFill>
            <a:srgbClr val="006687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PRU1 </a:t>
            </a:r>
            <a:br>
              <a:rPr lang="en-US" sz="1000" b="1" dirty="0" smtClean="0">
                <a:solidFill>
                  <a:schemeClr val="bg1"/>
                </a:solidFill>
              </a:rPr>
            </a:br>
            <a:r>
              <a:rPr lang="en-US" sz="1000" b="1" dirty="0" smtClean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(8KB IRAM)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11109" y="2153706"/>
            <a:ext cx="1024731" cy="611982"/>
          </a:xfrm>
          <a:prstGeom prst="rect">
            <a:avLst/>
          </a:prstGeom>
          <a:solidFill>
            <a:srgbClr val="006687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PRU0</a:t>
            </a:r>
            <a:br>
              <a:rPr lang="en-US" sz="1000" b="1" dirty="0" smtClean="0">
                <a:solidFill>
                  <a:schemeClr val="bg1"/>
                </a:solidFill>
              </a:rPr>
            </a:br>
            <a:r>
              <a:rPr lang="en-US" sz="1000" b="1" dirty="0" smtClean="0">
                <a:solidFill>
                  <a:schemeClr val="bg1"/>
                </a:solidFill>
              </a:rPr>
              <a:t> Core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(8KB IRAM)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677402" y="1925264"/>
            <a:ext cx="933197" cy="449262"/>
          </a:xfrm>
          <a:prstGeom prst="rect">
            <a:avLst/>
          </a:prstGeom>
          <a:solidFill>
            <a:srgbClr val="117788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DRAM0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(8K Bytes)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77402" y="2534864"/>
            <a:ext cx="933197" cy="449262"/>
          </a:xfrm>
          <a:prstGeom prst="rect">
            <a:avLst/>
          </a:prstGeom>
          <a:solidFill>
            <a:srgbClr val="117788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DRAM1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(8K Bytes)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2" name="Line 18"/>
          <p:cNvSpPr>
            <a:spLocks noChangeShapeType="1"/>
          </p:cNvSpPr>
          <p:nvPr/>
        </p:nvSpPr>
        <p:spPr bwMode="auto">
          <a:xfrm>
            <a:off x="7331327" y="3369095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77402" y="3144464"/>
            <a:ext cx="933198" cy="449262"/>
          </a:xfrm>
          <a:prstGeom prst="rect">
            <a:avLst/>
          </a:prstGeom>
          <a:solidFill>
            <a:srgbClr val="117788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shared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(12K Bytes)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Line 19"/>
          <p:cNvSpPr>
            <a:spLocks noChangeShapeType="1"/>
          </p:cNvSpPr>
          <p:nvPr/>
        </p:nvSpPr>
        <p:spPr bwMode="auto">
          <a:xfrm flipV="1">
            <a:off x="5843412" y="2765687"/>
            <a:ext cx="0" cy="1870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 flipV="1">
            <a:off x="5852045" y="3227649"/>
            <a:ext cx="0" cy="1870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11109" y="4210120"/>
            <a:ext cx="1024730" cy="3810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MII1 RX/TX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5863235" y="4016321"/>
            <a:ext cx="0" cy="1870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11109" y="1585700"/>
            <a:ext cx="1023270" cy="3810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MII0 RX/TX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Line 19"/>
          <p:cNvSpPr>
            <a:spLocks noChangeShapeType="1"/>
          </p:cNvSpPr>
          <p:nvPr/>
        </p:nvSpPr>
        <p:spPr bwMode="auto">
          <a:xfrm flipV="1">
            <a:off x="5839665" y="1966700"/>
            <a:ext cx="0" cy="1870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60" name="Rectangle 59"/>
          <p:cNvSpPr/>
          <p:nvPr/>
        </p:nvSpPr>
        <p:spPr>
          <a:xfrm rot="16200000">
            <a:off x="4804967" y="3484748"/>
            <a:ext cx="4431504" cy="63341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32-bit Interconnect bus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677402" y="48970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IEP (Timer)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677402" y="52780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eCAP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677402" y="56590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MPY/MAC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11109" y="50494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UART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Line 20"/>
          <p:cNvSpPr>
            <a:spLocks noChangeShapeType="1"/>
          </p:cNvSpPr>
          <p:nvPr/>
        </p:nvSpPr>
        <p:spPr bwMode="auto">
          <a:xfrm>
            <a:off x="6337300" y="4400605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>
            <a:off x="7333375" y="503930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7" name="Line 20"/>
          <p:cNvSpPr>
            <a:spLocks noChangeShapeType="1"/>
          </p:cNvSpPr>
          <p:nvPr/>
        </p:nvSpPr>
        <p:spPr bwMode="auto">
          <a:xfrm>
            <a:off x="7339662" y="542030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8" name="Line 20"/>
          <p:cNvSpPr>
            <a:spLocks noChangeShapeType="1"/>
          </p:cNvSpPr>
          <p:nvPr/>
        </p:nvSpPr>
        <p:spPr bwMode="auto">
          <a:xfrm>
            <a:off x="7341249" y="5804352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>
            <a:off x="6335838" y="519678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71" name="Line 20"/>
          <p:cNvSpPr>
            <a:spLocks noChangeShapeType="1"/>
          </p:cNvSpPr>
          <p:nvPr/>
        </p:nvSpPr>
        <p:spPr bwMode="auto">
          <a:xfrm>
            <a:off x="6352032" y="1776200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72" name="AutoShape 36"/>
          <p:cNvSpPr>
            <a:spLocks noChangeArrowheads="1"/>
          </p:cNvSpPr>
          <p:nvPr/>
        </p:nvSpPr>
        <p:spPr bwMode="auto">
          <a:xfrm>
            <a:off x="4802430" y="1660312"/>
            <a:ext cx="512477" cy="115888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73" name="AutoShape 37"/>
          <p:cNvSpPr>
            <a:spLocks noChangeArrowheads="1"/>
          </p:cNvSpPr>
          <p:nvPr/>
        </p:nvSpPr>
        <p:spPr bwMode="auto">
          <a:xfrm rot="10800000">
            <a:off x="4827623" y="1817077"/>
            <a:ext cx="512477" cy="115888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78" name="AutoShape 36"/>
          <p:cNvSpPr>
            <a:spLocks noChangeArrowheads="1"/>
          </p:cNvSpPr>
          <p:nvPr/>
        </p:nvSpPr>
        <p:spPr bwMode="auto">
          <a:xfrm>
            <a:off x="4789218" y="4284732"/>
            <a:ext cx="512477" cy="115888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79" name="AutoShape 37"/>
          <p:cNvSpPr>
            <a:spLocks noChangeArrowheads="1"/>
          </p:cNvSpPr>
          <p:nvPr/>
        </p:nvSpPr>
        <p:spPr bwMode="auto">
          <a:xfrm rot="10800000">
            <a:off x="4827623" y="4400620"/>
            <a:ext cx="512477" cy="115888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80" name="Text Box 34"/>
          <p:cNvSpPr txBox="1">
            <a:spLocks noChangeArrowheads="1"/>
          </p:cNvSpPr>
          <p:nvPr/>
        </p:nvSpPr>
        <p:spPr bwMode="auto">
          <a:xfrm>
            <a:off x="3954463" y="1617487"/>
            <a:ext cx="922337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Industrial Ethernet</a:t>
            </a:r>
            <a:endParaRPr lang="en-US" sz="1000" b="1" dirty="0"/>
          </a:p>
        </p:txBody>
      </p:sp>
      <p:sp>
        <p:nvSpPr>
          <p:cNvPr id="81" name="Text Box 34"/>
          <p:cNvSpPr txBox="1">
            <a:spLocks noChangeArrowheads="1"/>
          </p:cNvSpPr>
          <p:nvPr/>
        </p:nvSpPr>
        <p:spPr bwMode="auto">
          <a:xfrm>
            <a:off x="3892485" y="4246716"/>
            <a:ext cx="922337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Industrial Ethernet</a:t>
            </a:r>
            <a:endParaRPr lang="en-US" sz="1000" b="1" dirty="0"/>
          </a:p>
        </p:txBody>
      </p:sp>
      <p:sp>
        <p:nvSpPr>
          <p:cNvPr id="75" name="Rectangle 74"/>
          <p:cNvSpPr/>
          <p:nvPr/>
        </p:nvSpPr>
        <p:spPr>
          <a:xfrm>
            <a:off x="5311109" y="46684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MDIO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6358729" y="481578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Display Subsystem (DSS)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143001"/>
            <a:ext cx="7010400" cy="60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Getting input </a:t>
            </a:r>
            <a:r>
              <a:rPr lang="en-US" sz="1800" dirty="0"/>
              <a:t>data from frame buffer, </a:t>
            </a:r>
            <a:r>
              <a:rPr lang="en-US" sz="1800" dirty="0" smtClean="0"/>
              <a:t>sending output image or video to </a:t>
            </a:r>
            <a:r>
              <a:rPr lang="en-US" sz="1800" dirty="0"/>
              <a:t>external display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251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4918463" cy="337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2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Subsystem (DSS)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3375" y="1185862"/>
            <a:ext cx="8467725" cy="4833937"/>
          </a:xfrm>
        </p:spPr>
        <p:txBody>
          <a:bodyPr>
            <a:normAutofit lnSpcReduction="10000"/>
          </a:bodyPr>
          <a:lstStyle/>
          <a:p>
            <a:r>
              <a:rPr lang="en-US" sz="15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Display </a:t>
            </a:r>
            <a:r>
              <a:rPr lang="en-US" sz="1500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Subsystem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Up </a:t>
            </a: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 100MHz pixel clock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 to 2048x2048 resolution, highly dependent on frame </a:t>
            </a:r>
            <a:r>
              <a:rPr 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rate, </a:t>
            </a:r>
            <a:r>
              <a:rPr lang="en-US" sz="1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bpp</a:t>
            </a:r>
            <a:r>
              <a:rPr 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etc.</a:t>
            </a:r>
            <a:endParaRPr lang="en-US" sz="1400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14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Display Controller :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 smtClean="0">
                <a:sym typeface="Wingdings" pitchFamily="2" charset="2"/>
              </a:rPr>
              <a:t>Input </a:t>
            </a:r>
            <a:r>
              <a:rPr lang="en-US" sz="1400" dirty="0">
                <a:sym typeface="Wingdings" pitchFamily="2" charset="2"/>
              </a:rPr>
              <a:t>modes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Programmable pixel display modes (1, 2, 4, 8, 12, 16, 18  and 24 bit-per-pixel </a:t>
            </a:r>
            <a:r>
              <a:rPr lang="en-US" sz="1400" dirty="0" smtClean="0"/>
              <a:t>modes, YUV and 24 bits RGB)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256 </a:t>
            </a:r>
            <a:r>
              <a:rPr lang="en-US" sz="1400" dirty="0"/>
              <a:t>x 24-bit entry palette in RGB </a:t>
            </a:r>
            <a:r>
              <a:rPr lang="en-US" sz="1400" dirty="0">
                <a:solidFill>
                  <a:srgbClr val="FF0000"/>
                </a:solidFill>
              </a:rPr>
              <a:t>                                                                   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Display support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Passive &amp; Active Matrix panel.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Remote Frame Buffer support through the </a:t>
            </a:r>
            <a:r>
              <a:rPr lang="en-US" sz="1400" dirty="0" err="1"/>
              <a:t>RFBI</a:t>
            </a:r>
            <a:r>
              <a:rPr lang="en-US" sz="1400" dirty="0"/>
              <a:t> module.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Signal processing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Overlay support for Graphics,Video1 and  Video2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Video resizer : </a:t>
            </a:r>
            <a:r>
              <a:rPr lang="en-US" sz="1400" dirty="0" err="1">
                <a:sym typeface="Wingdings" pitchFamily="2" charset="2"/>
              </a:rPr>
              <a:t>upsampling</a:t>
            </a:r>
            <a:r>
              <a:rPr lang="en-US" sz="1400" dirty="0">
                <a:sym typeface="Wingdings" pitchFamily="2" charset="2"/>
              </a:rPr>
              <a:t> (up to x8) </a:t>
            </a:r>
            <a:r>
              <a:rPr lang="en-US" sz="1400" dirty="0" err="1">
                <a:sym typeface="Wingdings" pitchFamily="2" charset="2"/>
              </a:rPr>
              <a:t>downsampling</a:t>
            </a:r>
            <a:r>
              <a:rPr lang="en-US" sz="1400" dirty="0">
                <a:sym typeface="Wingdings" pitchFamily="2" charset="2"/>
              </a:rPr>
              <a:t> (down to 1/4)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Transparency color key (source and destination)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Programmable video color space conversion </a:t>
            </a:r>
            <a:r>
              <a:rPr lang="en-US" sz="1400" dirty="0" err="1"/>
              <a:t>YcbCr</a:t>
            </a:r>
            <a:r>
              <a:rPr lang="en-US" sz="1400" dirty="0"/>
              <a:t> 4:2:2 into </a:t>
            </a:r>
            <a:r>
              <a:rPr lang="en-US" sz="1400" dirty="0" err="1"/>
              <a:t>RGB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Gamma curve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itchFamily="2" charset="2"/>
              </a:rPr>
              <a:t>Programmable </a:t>
            </a:r>
            <a:r>
              <a:rPr lang="en-US" sz="1400" dirty="0">
                <a:sym typeface="Wingdings" pitchFamily="2" charset="2"/>
              </a:rPr>
              <a:t>Color Phase Rotation (CPR</a:t>
            </a:r>
            <a:r>
              <a:rPr lang="en-US" sz="1400" dirty="0" smtClean="0">
                <a:sym typeface="Wingdings" pitchFamily="2" charset="2"/>
              </a:rPr>
              <a:t>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51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2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000125"/>
          </a:xfrm>
        </p:spPr>
        <p:txBody>
          <a:bodyPr/>
          <a:lstStyle/>
          <a:p>
            <a:pPr algn="ctr"/>
            <a:r>
              <a:rPr lang="en-US" dirty="0" smtClean="0"/>
              <a:t>Graphic Accelerator SGX530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0" dirty="0"/>
              <a:t>Imagination </a:t>
            </a:r>
            <a:r>
              <a:rPr lang="en-US" b="0" dirty="0" smtClean="0"/>
              <a:t>Technologies)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4162425" cy="4692650"/>
          </a:xfrm>
        </p:spPr>
        <p:txBody>
          <a:bodyPr/>
          <a:lstStyle/>
          <a:p>
            <a:r>
              <a:rPr lang="en-US" sz="1800" dirty="0"/>
              <a:t>2D and 3D graphics</a:t>
            </a:r>
          </a:p>
          <a:p>
            <a:r>
              <a:rPr lang="en-US" sz="1800" dirty="0" smtClean="0"/>
              <a:t>Tile-based </a:t>
            </a:r>
            <a:r>
              <a:rPr lang="en-US" sz="1800" dirty="0"/>
              <a:t>architecture</a:t>
            </a:r>
          </a:p>
          <a:p>
            <a:r>
              <a:rPr lang="en-US" sz="1800" dirty="0" smtClean="0"/>
              <a:t>Universal </a:t>
            </a:r>
            <a:r>
              <a:rPr lang="en-US" sz="1800" dirty="0"/>
              <a:t>scalable </a:t>
            </a:r>
            <a:r>
              <a:rPr lang="en-US" sz="1800" dirty="0" err="1"/>
              <a:t>shader</a:t>
            </a:r>
            <a:r>
              <a:rPr lang="en-US" sz="1800" dirty="0"/>
              <a:t> engine (USSE™) – multithreaded engine incorporating pixel and </a:t>
            </a:r>
            <a:r>
              <a:rPr lang="en-US" sz="1800" dirty="0" smtClean="0"/>
              <a:t>vertex </a:t>
            </a:r>
            <a:r>
              <a:rPr lang="en-US" sz="1800" dirty="0" err="1" smtClean="0"/>
              <a:t>shader</a:t>
            </a:r>
            <a:r>
              <a:rPr lang="en-US" sz="1800" dirty="0" smtClean="0"/>
              <a:t> </a:t>
            </a:r>
            <a:r>
              <a:rPr lang="en-US" sz="1800" dirty="0"/>
              <a:t>functionality</a:t>
            </a:r>
          </a:p>
          <a:p>
            <a:r>
              <a:rPr lang="en-US" sz="1800" dirty="0" smtClean="0"/>
              <a:t>Industry-standard </a:t>
            </a:r>
            <a:r>
              <a:rPr lang="en-US" sz="1800" dirty="0"/>
              <a:t>API support: OpenGL ES 1.1 and 2.0, </a:t>
            </a:r>
            <a:r>
              <a:rPr lang="en-US" sz="1800" dirty="0" err="1"/>
              <a:t>OpenVG</a:t>
            </a:r>
            <a:r>
              <a:rPr lang="en-US" sz="1800" dirty="0"/>
              <a:t> </a:t>
            </a:r>
            <a:r>
              <a:rPr lang="en-US" sz="1800" dirty="0" smtClean="0"/>
              <a:t>v1.0.1</a:t>
            </a:r>
          </a:p>
          <a:p>
            <a:r>
              <a:rPr lang="en-US" sz="1800" dirty="0"/>
              <a:t>Advanced geometry direct memory access (DMA) </a:t>
            </a:r>
            <a:endParaRPr lang="en-US" sz="1800" dirty="0" smtClean="0"/>
          </a:p>
          <a:p>
            <a:r>
              <a:rPr lang="en-US" sz="1800" dirty="0" smtClean="0"/>
              <a:t>Programmable </a:t>
            </a:r>
            <a:r>
              <a:rPr lang="en-US" sz="1800" dirty="0"/>
              <a:t>high-quality image anti-aliasing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32469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7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Crypto Hardware Accelerator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2285999"/>
            <a:ext cx="3781425" cy="3276601"/>
          </a:xfrm>
        </p:spPr>
        <p:txBody>
          <a:bodyPr/>
          <a:lstStyle/>
          <a:p>
            <a:r>
              <a:rPr lang="en-US" b="1" i="1" dirty="0"/>
              <a:t>offload cryptographic processing from the ARM </a:t>
            </a:r>
            <a:r>
              <a:rPr lang="en-US" b="1" i="1" dirty="0" smtClean="0"/>
              <a:t>core</a:t>
            </a:r>
          </a:p>
          <a:p>
            <a:r>
              <a:rPr lang="en-US" b="1" i="1" dirty="0" err="1" smtClean="0"/>
              <a:t>OpenSSL</a:t>
            </a:r>
            <a:endParaRPr lang="en-US" dirty="0" smtClean="0"/>
          </a:p>
          <a:p>
            <a:r>
              <a:rPr lang="en-US" b="1" dirty="0" smtClean="0"/>
              <a:t>Crypto</a:t>
            </a:r>
          </a:p>
          <a:p>
            <a:r>
              <a:rPr lang="en-US" b="1" dirty="0" smtClean="0"/>
              <a:t>Secure Boot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44474"/>
            <a:ext cx="45624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7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76200" y="381000"/>
            <a:ext cx="8458200" cy="13716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AM437x Architecture</a:t>
            </a:r>
            <a:r>
              <a:rPr lang="en-US" dirty="0" smtClean="0"/>
              <a:t> </a:t>
            </a:r>
            <a:r>
              <a:rPr lang="en-US" dirty="0"/>
              <a:t>Overview</a:t>
            </a:r>
            <a:br>
              <a:rPr lang="en-US" dirty="0"/>
            </a:br>
            <a:r>
              <a:rPr lang="en-US" dirty="0" smtClean="0"/>
              <a:t>Peripherals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95" y="1600200"/>
            <a:ext cx="712417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AM437x Architecture Overview</a:t>
            </a:r>
          </a:p>
          <a:p>
            <a:pPr lvl="1"/>
            <a:r>
              <a:rPr lang="en-US" dirty="0" smtClean="0"/>
              <a:t>Processors</a:t>
            </a:r>
          </a:p>
          <a:p>
            <a:pPr lvl="1"/>
            <a:r>
              <a:rPr lang="en-US" dirty="0" smtClean="0"/>
              <a:t>Peripherals</a:t>
            </a:r>
          </a:p>
          <a:p>
            <a:pPr lvl="1"/>
            <a:r>
              <a:rPr lang="en-US" dirty="0" smtClean="0"/>
              <a:t>Buses and Memory</a:t>
            </a:r>
            <a:endParaRPr lang="en-US" dirty="0"/>
          </a:p>
          <a:p>
            <a:r>
              <a:rPr lang="en-US" dirty="0" smtClean="0"/>
              <a:t>Tool and Software Overview</a:t>
            </a:r>
          </a:p>
          <a:p>
            <a:pPr lvl="1"/>
            <a:r>
              <a:rPr lang="en-US" dirty="0" smtClean="0"/>
              <a:t>Development Tools</a:t>
            </a:r>
          </a:p>
          <a:p>
            <a:pPr lvl="1"/>
            <a:r>
              <a:rPr lang="en-US" dirty="0" smtClean="0"/>
              <a:t>Linux SDK</a:t>
            </a:r>
          </a:p>
          <a:p>
            <a:pPr lvl="1"/>
            <a:r>
              <a:rPr lang="en-US" dirty="0" smtClean="0"/>
              <a:t>AM437x Development Platform</a:t>
            </a:r>
          </a:p>
          <a:p>
            <a:pPr lvl="1"/>
            <a:r>
              <a:rPr lang="en-US" dirty="0" smtClean="0"/>
              <a:t>Getting Start Guide</a:t>
            </a:r>
          </a:p>
        </p:txBody>
      </p:sp>
    </p:spTree>
    <p:extLst>
      <p:ext uri="{BB962C8B-B14F-4D97-AF65-F5344CB8AC3E}">
        <p14:creationId xmlns:p14="http://schemas.microsoft.com/office/powerpoint/2010/main" val="11271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/>
          <p:cNvSpPr>
            <a:spLocks noGrp="1" noChangeArrowheads="1"/>
          </p:cNvSpPr>
          <p:nvPr>
            <p:ph idx="1"/>
          </p:nvPr>
        </p:nvSpPr>
        <p:spPr>
          <a:xfrm>
            <a:off x="153420" y="2415380"/>
            <a:ext cx="4098925" cy="3035301"/>
          </a:xfrm>
        </p:spPr>
        <p:txBody>
          <a:bodyPr/>
          <a:lstStyle/>
          <a:p>
            <a:r>
              <a:rPr lang="en-US" sz="1400" dirty="0" smtClean="0"/>
              <a:t>Dual Port 8/10bit BT656 interface</a:t>
            </a:r>
          </a:p>
          <a:p>
            <a:r>
              <a:rPr lang="en-US" sz="1400" dirty="0" smtClean="0"/>
              <a:t>Single port 12-bit interface</a:t>
            </a:r>
          </a:p>
          <a:p>
            <a:r>
              <a:rPr lang="en-US" sz="1400" dirty="0" smtClean="0"/>
              <a:t>YUV422/RGB422, BT656, RAW input formats</a:t>
            </a:r>
          </a:p>
          <a:p>
            <a:r>
              <a:rPr lang="en-US" sz="1400" dirty="0" smtClean="0"/>
              <a:t>Up to 75MHz input pixel clock</a:t>
            </a:r>
          </a:p>
          <a:p>
            <a:pPr marL="0" indent="0">
              <a:buNone/>
            </a:pPr>
            <a:endParaRPr lang="en-US" sz="1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Camera Subsystem (2x)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29931" y="2173287"/>
            <a:ext cx="4487863" cy="3792537"/>
          </a:xfrm>
          <a:prstGeom prst="rect">
            <a:avLst/>
          </a:prstGeom>
          <a:solidFill>
            <a:srgbClr val="CCFFFF">
              <a:alpha val="44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04594" y="3014662"/>
            <a:ext cx="3208337" cy="1389062"/>
          </a:xfrm>
          <a:prstGeom prst="rect">
            <a:avLst/>
          </a:prstGeom>
          <a:solidFill>
            <a:srgbClr val="CCFFCC">
              <a:alpha val="7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47556" y="3900487"/>
            <a:ext cx="1533525" cy="436562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300" dirty="0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sz="1000" dirty="0">
                <a:solidFill>
                  <a:schemeClr val="bg1"/>
                </a:solidFill>
              </a:rPr>
              <a:t>PREVIEW </a:t>
            </a:r>
          </a:p>
          <a:p>
            <a:pPr algn="ctr">
              <a:spcBef>
                <a:spcPct val="50000"/>
              </a:spcBef>
            </a:pPr>
            <a:endParaRPr lang="en-US" sz="300" dirty="0">
              <a:solidFill>
                <a:schemeClr val="bg1"/>
              </a:solidFill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982494" y="901699"/>
            <a:ext cx="1676400" cy="330200"/>
          </a:xfrm>
          <a:prstGeom prst="rect">
            <a:avLst/>
          </a:prstGeom>
          <a:solidFill>
            <a:srgbClr val="000099">
              <a:alpha val="10001"/>
            </a:srgbClr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>
                <a:solidFill>
                  <a:srgbClr val="000099"/>
                </a:solidFill>
              </a:rPr>
              <a:t>Parallel camera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5171281" y="3405187"/>
            <a:ext cx="2727325" cy="274637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</a:rPr>
              <a:t>C </a:t>
            </a:r>
            <a:r>
              <a:rPr lang="en-US" sz="1200" dirty="0" err="1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 D C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5491956" y="4616449"/>
            <a:ext cx="2070100" cy="244475"/>
          </a:xfrm>
          <a:prstGeom prst="rect">
            <a:avLst/>
          </a:prstGeom>
          <a:solidFill>
            <a:srgbClr val="99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>
                <a:solidFill>
                  <a:schemeClr val="bg1"/>
                </a:solidFill>
              </a:rPr>
              <a:t>MMU</a:t>
            </a:r>
          </a:p>
        </p:txBody>
      </p:sp>
      <p:sp>
        <p:nvSpPr>
          <p:cNvPr id="11" name="Line 29"/>
          <p:cNvSpPr>
            <a:spLocks noChangeShapeType="1"/>
          </p:cNvSpPr>
          <p:nvPr/>
        </p:nvSpPr>
        <p:spPr bwMode="auto">
          <a:xfrm>
            <a:off x="6722269" y="3659187"/>
            <a:ext cx="0" cy="23653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1"/>
          <p:cNvSpPr>
            <a:spLocks noChangeShapeType="1"/>
          </p:cNvSpPr>
          <p:nvPr/>
        </p:nvSpPr>
        <p:spPr bwMode="auto">
          <a:xfrm flipH="1">
            <a:off x="7119144" y="4337049"/>
            <a:ext cx="9525" cy="2921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7797006" y="4568824"/>
            <a:ext cx="1092200" cy="284163"/>
          </a:xfrm>
          <a:prstGeom prst="rect">
            <a:avLst/>
          </a:prstGeom>
          <a:solidFill>
            <a:srgbClr val="9966FF"/>
          </a:solidFill>
          <a:ln w="9525">
            <a:solidFill>
              <a:srgbClr val="99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</a:rPr>
              <a:t>REGISTERS</a:t>
            </a:r>
          </a:p>
        </p:txBody>
      </p:sp>
      <p:sp>
        <p:nvSpPr>
          <p:cNvPr id="14" name="Line 36"/>
          <p:cNvSpPr>
            <a:spLocks noChangeShapeType="1"/>
          </p:cNvSpPr>
          <p:nvPr/>
        </p:nvSpPr>
        <p:spPr bwMode="auto">
          <a:xfrm>
            <a:off x="5738019" y="3659187"/>
            <a:ext cx="9525" cy="96996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>
            <a:off x="6358731" y="4332287"/>
            <a:ext cx="0" cy="2905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43"/>
          <p:cNvSpPr>
            <a:spLocks noChangeShapeType="1"/>
          </p:cNvSpPr>
          <p:nvPr/>
        </p:nvSpPr>
        <p:spPr bwMode="auto">
          <a:xfrm>
            <a:off x="6847681" y="1230312"/>
            <a:ext cx="1588" cy="2154237"/>
          </a:xfrm>
          <a:prstGeom prst="line">
            <a:avLst/>
          </a:prstGeom>
          <a:noFill/>
          <a:ln w="76200">
            <a:solidFill>
              <a:srgbClr val="FF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49"/>
          <p:cNvSpPr txBox="1">
            <a:spLocks noChangeArrowheads="1"/>
          </p:cNvSpPr>
          <p:nvPr/>
        </p:nvSpPr>
        <p:spPr bwMode="auto">
          <a:xfrm>
            <a:off x="7866856" y="2278062"/>
            <a:ext cx="711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VPFE</a:t>
            </a:r>
          </a:p>
        </p:txBody>
      </p:sp>
      <p:sp>
        <p:nvSpPr>
          <p:cNvPr id="19" name="Text Box 50"/>
          <p:cNvSpPr txBox="1">
            <a:spLocks noChangeArrowheads="1"/>
          </p:cNvSpPr>
          <p:nvPr/>
        </p:nvSpPr>
        <p:spPr bwMode="auto">
          <a:xfrm>
            <a:off x="5050631" y="3040062"/>
            <a:ext cx="1616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/>
              <a:t>processing sub module</a:t>
            </a:r>
          </a:p>
        </p:txBody>
      </p:sp>
      <p:sp>
        <p:nvSpPr>
          <p:cNvPr id="20" name="Text Box 51"/>
          <p:cNvSpPr txBox="1">
            <a:spLocks noChangeArrowheads="1"/>
          </p:cNvSpPr>
          <p:nvPr/>
        </p:nvSpPr>
        <p:spPr bwMode="auto">
          <a:xfrm>
            <a:off x="6415881" y="4397374"/>
            <a:ext cx="71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/>
              <a:t>L3</a:t>
            </a:r>
          </a:p>
        </p:txBody>
      </p:sp>
      <p:sp>
        <p:nvSpPr>
          <p:cNvPr id="21" name="Text Box 52"/>
          <p:cNvSpPr txBox="1">
            <a:spLocks noChangeArrowheads="1"/>
          </p:cNvSpPr>
          <p:nvPr/>
        </p:nvSpPr>
        <p:spPr bwMode="auto">
          <a:xfrm>
            <a:off x="8111331" y="4854574"/>
            <a:ext cx="71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/>
              <a:t>L4</a:t>
            </a:r>
          </a:p>
        </p:txBody>
      </p:sp>
      <p:sp>
        <p:nvSpPr>
          <p:cNvPr id="22" name="Text Box 54"/>
          <p:cNvSpPr txBox="1">
            <a:spLocks noChangeArrowheads="1"/>
          </p:cNvSpPr>
          <p:nvPr/>
        </p:nvSpPr>
        <p:spPr bwMode="auto">
          <a:xfrm>
            <a:off x="4588669" y="2379662"/>
            <a:ext cx="1295400" cy="284162"/>
          </a:xfrm>
          <a:prstGeom prst="rect">
            <a:avLst/>
          </a:prstGeom>
          <a:solidFill>
            <a:srgbClr val="FF3399"/>
          </a:solidFill>
          <a:ln w="9525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</a:rPr>
              <a:t>Timing control</a:t>
            </a:r>
          </a:p>
        </p:txBody>
      </p:sp>
      <p:sp>
        <p:nvSpPr>
          <p:cNvPr id="23" name="Line 55"/>
          <p:cNvSpPr>
            <a:spLocks noChangeShapeType="1"/>
          </p:cNvSpPr>
          <p:nvPr/>
        </p:nvSpPr>
        <p:spPr bwMode="auto">
          <a:xfrm flipV="1">
            <a:off x="5233194" y="1462087"/>
            <a:ext cx="0" cy="922337"/>
          </a:xfrm>
          <a:prstGeom prst="line">
            <a:avLst/>
          </a:prstGeom>
          <a:noFill/>
          <a:ln w="57150">
            <a:solidFill>
              <a:srgbClr val="FF33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56"/>
          <p:cNvSpPr txBox="1">
            <a:spLocks noChangeArrowheads="1"/>
          </p:cNvSpPr>
          <p:nvPr/>
        </p:nvSpPr>
        <p:spPr bwMode="auto">
          <a:xfrm>
            <a:off x="4263231" y="985837"/>
            <a:ext cx="1906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1200"/>
              <a:t>Camera clock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1200"/>
              <a:t> and 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1200"/>
              <a:t>synchronization signal</a:t>
            </a:r>
          </a:p>
        </p:txBody>
      </p:sp>
    </p:spTree>
    <p:extLst>
      <p:ext uri="{BB962C8B-B14F-4D97-AF65-F5344CB8AC3E}">
        <p14:creationId xmlns:p14="http://schemas.microsoft.com/office/powerpoint/2010/main" val="10657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Camera Subsystem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545349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43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43711" y="3124200"/>
            <a:ext cx="8562975" cy="274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Two 10/100/1000Mb external ports,  </a:t>
            </a:r>
            <a:r>
              <a:rPr lang="en-US" sz="2000" b="0" dirty="0">
                <a:solidFill>
                  <a:srgbClr val="000000"/>
                </a:solidFill>
              </a:rPr>
              <a:t>3 port </a:t>
            </a:r>
            <a:r>
              <a:rPr lang="en-US" sz="2000" b="0" dirty="0" smtClean="0">
                <a:solidFill>
                  <a:srgbClr val="000000"/>
                </a:solidFill>
              </a:rPr>
              <a:t>Ethernet switch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Supports standard </a:t>
            </a:r>
            <a:r>
              <a:rPr lang="en-US" sz="2000" b="0" dirty="0">
                <a:solidFill>
                  <a:srgbClr val="000000"/>
                </a:solidFill>
              </a:rPr>
              <a:t>Media Independent Interface (MII</a:t>
            </a:r>
            <a:r>
              <a:rPr lang="en-US" sz="2000" b="0" dirty="0" smtClean="0">
                <a:solidFill>
                  <a:srgbClr val="000000"/>
                </a:solidFill>
              </a:rPr>
              <a:t>), </a:t>
            </a:r>
            <a:r>
              <a:rPr lang="en-US" sz="2000" b="0" dirty="0">
                <a:solidFill>
                  <a:srgbClr val="000000"/>
                </a:solidFill>
              </a:rPr>
              <a:t>R</a:t>
            </a:r>
            <a:r>
              <a:rPr lang="en-US" sz="2000" b="0" dirty="0" smtClean="0">
                <a:solidFill>
                  <a:srgbClr val="000000"/>
                </a:solidFill>
              </a:rPr>
              <a:t>educed </a:t>
            </a:r>
            <a:r>
              <a:rPr lang="en-US" sz="2000" b="0" dirty="0">
                <a:solidFill>
                  <a:srgbClr val="000000"/>
                </a:solidFill>
              </a:rPr>
              <a:t>Media Independent Interface (RMII</a:t>
            </a:r>
            <a:r>
              <a:rPr lang="en-US" sz="2000" b="0" dirty="0" smtClean="0">
                <a:solidFill>
                  <a:srgbClr val="000000"/>
                </a:solidFill>
              </a:rPr>
              <a:t>), Gig </a:t>
            </a:r>
            <a:r>
              <a:rPr lang="en-US" sz="2000" b="0" dirty="0">
                <a:solidFill>
                  <a:srgbClr val="000000"/>
                </a:solidFill>
              </a:rPr>
              <a:t>Reduced Media Independent Interface (RGMII) to physical layer device (PHY</a:t>
            </a:r>
            <a:r>
              <a:rPr lang="en-US" sz="2000" b="0" dirty="0" smtClean="0">
                <a:solidFill>
                  <a:srgbClr val="000000"/>
                </a:solidFill>
              </a:rPr>
              <a:t>)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Layer 2 switch (1024 addresses LUT)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Includes </a:t>
            </a:r>
            <a:r>
              <a:rPr lang="en-US" sz="2000" b="0" dirty="0">
                <a:solidFill>
                  <a:srgbClr val="000000"/>
                </a:solidFill>
              </a:rPr>
              <a:t>MDIO </a:t>
            </a:r>
            <a:r>
              <a:rPr lang="en-US" sz="2000" b="0" dirty="0" smtClean="0">
                <a:solidFill>
                  <a:srgbClr val="000000"/>
                </a:solidFill>
              </a:rPr>
              <a:t>interface </a:t>
            </a:r>
            <a:r>
              <a:rPr lang="en-US" sz="2000" b="0" dirty="0">
                <a:solidFill>
                  <a:srgbClr val="000000"/>
                </a:solidFill>
              </a:rPr>
              <a:t>to </a:t>
            </a:r>
            <a:r>
              <a:rPr lang="en-US" sz="2000" b="0" dirty="0" smtClean="0">
                <a:solidFill>
                  <a:srgbClr val="000000"/>
                </a:solidFill>
              </a:rPr>
              <a:t>control/communicate </a:t>
            </a:r>
            <a:r>
              <a:rPr lang="en-US" sz="2000" b="0" dirty="0">
                <a:solidFill>
                  <a:srgbClr val="000000"/>
                </a:solidFill>
              </a:rPr>
              <a:t>with </a:t>
            </a:r>
            <a:r>
              <a:rPr lang="en-US" sz="2000" b="0" dirty="0" smtClean="0">
                <a:solidFill>
                  <a:srgbClr val="000000"/>
                </a:solidFill>
              </a:rPr>
              <a:t>PHY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/>
              <a:t>Reset Isolation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/>
              <a:t>EXTDEV PLL to provide clock to external PHY</a:t>
            </a:r>
            <a:endParaRPr lang="en-US" sz="2000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EMAC – Ethernet Media Access Controller </a:t>
            </a:r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219200" y="1288093"/>
            <a:ext cx="1981200" cy="1173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/>
              <a:t>AM437x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590800" y="1777559"/>
            <a:ext cx="609600" cy="3035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626100" y="205455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905000" y="1959847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Port0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2590800" y="2081140"/>
            <a:ext cx="609600" cy="3035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-Right Arrow 2"/>
          <p:cNvSpPr/>
          <p:nvPr/>
        </p:nvSpPr>
        <p:spPr>
          <a:xfrm>
            <a:off x="3200400" y="2133600"/>
            <a:ext cx="457200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626099" y="17313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Port2</a:t>
            </a:r>
            <a:endParaRPr lang="en-US" dirty="0"/>
          </a:p>
        </p:txBody>
      </p:sp>
      <p:sp>
        <p:nvSpPr>
          <p:cNvPr id="41" name="Left-Right Arrow 40"/>
          <p:cNvSpPr/>
          <p:nvPr/>
        </p:nvSpPr>
        <p:spPr>
          <a:xfrm>
            <a:off x="3200399" y="1810434"/>
            <a:ext cx="457200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-Right Arrow 41"/>
          <p:cNvSpPr/>
          <p:nvPr/>
        </p:nvSpPr>
        <p:spPr>
          <a:xfrm rot="19446316">
            <a:off x="2339398" y="1858644"/>
            <a:ext cx="298087" cy="20725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-Right Arrow 42"/>
          <p:cNvSpPr/>
          <p:nvPr/>
        </p:nvSpPr>
        <p:spPr>
          <a:xfrm rot="2141984">
            <a:off x="2345711" y="2166201"/>
            <a:ext cx="285928" cy="19102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70000" y="246206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Dual MAC mode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05400" y="1288093"/>
            <a:ext cx="1981200" cy="1173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/>
              <a:t>AM437x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477000" y="1777559"/>
            <a:ext cx="609600" cy="3035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512300" y="205455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91200" y="1959847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Port0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6477000" y="2081140"/>
            <a:ext cx="609600" cy="3035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-Right Arrow 48"/>
          <p:cNvSpPr/>
          <p:nvPr/>
        </p:nvSpPr>
        <p:spPr>
          <a:xfrm>
            <a:off x="7086600" y="2133600"/>
            <a:ext cx="457200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512299" y="17313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Port2</a:t>
            </a:r>
            <a:endParaRPr lang="en-US" dirty="0"/>
          </a:p>
        </p:txBody>
      </p:sp>
      <p:sp>
        <p:nvSpPr>
          <p:cNvPr id="51" name="Left-Right Arrow 50"/>
          <p:cNvSpPr/>
          <p:nvPr/>
        </p:nvSpPr>
        <p:spPr>
          <a:xfrm>
            <a:off x="7086599" y="1810434"/>
            <a:ext cx="457200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1"/>
          <p:cNvSpPr/>
          <p:nvPr/>
        </p:nvSpPr>
        <p:spPr>
          <a:xfrm rot="19446316">
            <a:off x="6225598" y="1858644"/>
            <a:ext cx="298087" cy="20725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-Right Arrow 52"/>
          <p:cNvSpPr/>
          <p:nvPr/>
        </p:nvSpPr>
        <p:spPr>
          <a:xfrm rot="2141984">
            <a:off x="6231911" y="2166201"/>
            <a:ext cx="285928" cy="19102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80346" y="245067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 mode</a:t>
            </a:r>
            <a:endParaRPr lang="en-US" dirty="0"/>
          </a:p>
        </p:txBody>
      </p:sp>
      <p:sp>
        <p:nvSpPr>
          <p:cNvPr id="55" name="Left-Right Arrow 54"/>
          <p:cNvSpPr/>
          <p:nvPr/>
        </p:nvSpPr>
        <p:spPr>
          <a:xfrm rot="16200000">
            <a:off x="6600209" y="1993167"/>
            <a:ext cx="363184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5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50069"/>
            <a:ext cx="754379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Added capability to derive REFCLK for Ethernet PHY from AM437x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Added Low Jitter EXTDEV PLL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Saves cost of external crystal or oscillator for PHY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25MHz REFCLK for other PHYs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50MHz REFCLK for RMII PHY clock (default for ROM for boot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Separated </a:t>
            </a:r>
            <a:r>
              <a:rPr lang="en-US" dirty="0">
                <a:solidFill>
                  <a:srgbClr val="00B050"/>
                </a:solidFill>
              </a:rPr>
              <a:t>voltage domains of MDIO </a:t>
            </a:r>
            <a:r>
              <a:rPr lang="en-US" dirty="0" err="1">
                <a:solidFill>
                  <a:srgbClr val="00B050"/>
                </a:solidFill>
              </a:rPr>
              <a:t>clk</a:t>
            </a:r>
            <a:r>
              <a:rPr lang="en-US" dirty="0">
                <a:solidFill>
                  <a:srgbClr val="00B050"/>
                </a:solidFill>
              </a:rPr>
              <a:t>/data and Ethernet </a:t>
            </a:r>
            <a:r>
              <a:rPr lang="en-US" dirty="0" smtClean="0">
                <a:solidFill>
                  <a:srgbClr val="00B050"/>
                </a:solidFill>
              </a:rPr>
              <a:t>I/F in all I/O sets</a:t>
            </a:r>
            <a:endParaRPr lang="en-US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Compliant to IEEE Ethernet </a:t>
            </a:r>
            <a:r>
              <a:rPr lang="en-US" sz="1600" dirty="0" err="1" smtClean="0">
                <a:solidFill>
                  <a:srgbClr val="00B050"/>
                </a:solidFill>
              </a:rPr>
              <a:t>Vmin</a:t>
            </a:r>
            <a:r>
              <a:rPr lang="en-US" sz="1600" dirty="0" smtClean="0">
                <a:solidFill>
                  <a:srgbClr val="00B050"/>
                </a:solidFill>
              </a:rPr>
              <a:t>=2.0V spec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Expanded </a:t>
            </a:r>
            <a:r>
              <a:rPr lang="en-US" dirty="0" err="1" smtClean="0">
                <a:solidFill>
                  <a:srgbClr val="00B050"/>
                </a:solidFill>
              </a:rPr>
              <a:t>pinmux</a:t>
            </a:r>
            <a:r>
              <a:rPr lang="en-US" dirty="0" smtClean="0">
                <a:solidFill>
                  <a:srgbClr val="00B050"/>
                </a:solidFill>
              </a:rPr>
              <a:t>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NAND + Dual Ethernet supported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IEEE1588 </a:t>
            </a:r>
            <a:r>
              <a:rPr lang="en-US" dirty="0" err="1" smtClean="0">
                <a:solidFill>
                  <a:srgbClr val="00B050"/>
                </a:solidFill>
              </a:rPr>
              <a:t>TimeStamp</a:t>
            </a:r>
            <a:endParaRPr lang="en-US" dirty="0" smtClean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Provides accurate time based control over Ethernet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Ability to provide separate PLL (reusing Display PLL) with Fractional M multiplier for time stamping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IPV6 time stamping. Now supporting Annex </a:t>
            </a:r>
            <a:r>
              <a:rPr lang="en-US" sz="1600" dirty="0">
                <a:solidFill>
                  <a:srgbClr val="00B050"/>
                </a:solidFill>
              </a:rPr>
              <a:t>D, E , </a:t>
            </a:r>
            <a:r>
              <a:rPr lang="en-US" sz="1600" dirty="0" smtClean="0">
                <a:solidFill>
                  <a:srgbClr val="00B050"/>
                </a:solidFill>
              </a:rPr>
              <a:t>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Added support for Ethernet operation in CORE OPP50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Internal TX Delay mode supported by default to enable RGMII boot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72200" y="990600"/>
            <a:ext cx="1295400" cy="5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/>
              <a:t>AM437x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1230969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CLKOUTx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7694441" y="990600"/>
            <a:ext cx="1219200" cy="58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/>
              <a:t>Ethernet</a:t>
            </a:r>
          </a:p>
          <a:p>
            <a:pPr algn="ctr"/>
            <a:r>
              <a:rPr lang="en-US" dirty="0" smtClean="0"/>
              <a:t>PHY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467600" y="1361774"/>
            <a:ext cx="22684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231775" y="142875"/>
            <a:ext cx="8458200" cy="81438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r>
              <a:rPr lang="en-US" dirty="0" smtClean="0"/>
              <a:t>Ethernet: changes from AM335x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773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476374" y="2313330"/>
            <a:ext cx="5791200" cy="14204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78066" y="2228734"/>
            <a:ext cx="1752600" cy="4809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gray">
          <a:xfrm>
            <a:off x="255586" y="1039404"/>
            <a:ext cx="8566150" cy="788987"/>
          </a:xfrm>
          <a:prstGeom prst="roundRect">
            <a:avLst>
              <a:gd name="adj" fmla="val 16667"/>
            </a:avLst>
          </a:prstGeom>
          <a:solidFill>
            <a:schemeClr val="bg2">
              <a:alpha val="41176"/>
            </a:scheme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rmAutofit fontScale="77500" lnSpcReduction="20000"/>
          </a:bodyPr>
          <a:lstStyle/>
          <a:p>
            <a:pPr eaLnBrk="1" hangingPunct="1"/>
            <a:r>
              <a:rPr lang="en-US" dirty="0">
                <a:solidFill>
                  <a:srgbClr val="000000"/>
                </a:solidFill>
              </a:rPr>
              <a:t>Benefit: </a:t>
            </a:r>
            <a:r>
              <a:rPr lang="en-US" dirty="0" smtClean="0">
                <a:solidFill>
                  <a:srgbClr val="000000"/>
                </a:solidFill>
              </a:rPr>
              <a:t>2x </a:t>
            </a:r>
            <a:r>
              <a:rPr lang="en-US" dirty="0" err="1" smtClean="0">
                <a:solidFill>
                  <a:srgbClr val="000000"/>
                </a:solidFill>
              </a:rPr>
              <a:t>xHCI</a:t>
            </a:r>
            <a:r>
              <a:rPr lang="en-US" dirty="0" smtClean="0">
                <a:solidFill>
                  <a:srgbClr val="000000"/>
                </a:solidFill>
              </a:rPr>
              <a:t> DRD (dual role device) USB controllers with embedded DMA and integrated </a:t>
            </a:r>
            <a:r>
              <a:rPr lang="en-US" dirty="0">
                <a:solidFill>
                  <a:srgbClr val="000000"/>
                </a:solidFill>
              </a:rPr>
              <a:t>PHYs provide a mechanism that complies with the USB2.0 standard for data transfer between USB devices up to 480 Mbps. Its dual-role feature allows the capability to operate as a host or peripheral.</a:t>
            </a: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478758" y="4648200"/>
            <a:ext cx="85312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236538" indent="-236538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2 ports (USB0 and USB1)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Both ports bootable </a:t>
            </a:r>
          </a:p>
          <a:p>
            <a:pPr marL="792162" lvl="1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USB0 as peripheral</a:t>
            </a:r>
            <a:r>
              <a:rPr lang="en-US" sz="1400" b="0" dirty="0" smtClean="0">
                <a:solidFill>
                  <a:srgbClr val="00B050"/>
                </a:solidFill>
              </a:rPr>
              <a:t>, </a:t>
            </a:r>
          </a:p>
          <a:p>
            <a:pPr marL="792162" lvl="1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/>
              <a:t>USB1 as host</a:t>
            </a:r>
            <a:r>
              <a:rPr lang="en-US" sz="1400" b="0" dirty="0" smtClean="0">
                <a:solidFill>
                  <a:srgbClr val="00B050"/>
                </a:solidFill>
              </a:rPr>
              <a:t>.  </a:t>
            </a:r>
            <a:r>
              <a:rPr lang="en-US" sz="1400" b="0" dirty="0" smtClean="0"/>
              <a:t>Can boot off of a MSD (</a:t>
            </a:r>
            <a:r>
              <a:rPr lang="en-US" sz="1400" b="0" dirty="0" err="1" smtClean="0"/>
              <a:t>ie</a:t>
            </a:r>
            <a:r>
              <a:rPr lang="en-US" sz="1400" b="0" dirty="0" smtClean="0"/>
              <a:t>, flash drive)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USB 2.0 – Universal Serial </a:t>
            </a:r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4948" y="2444712"/>
            <a:ext cx="25442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AM335x</a:t>
            </a:r>
          </a:p>
          <a:p>
            <a:pPr algn="ctr"/>
            <a:r>
              <a:rPr lang="en-US" dirty="0" smtClean="0"/>
              <a:t>Mentor OTG controller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8108" y="2458327"/>
            <a:ext cx="17107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AM437x</a:t>
            </a:r>
          </a:p>
          <a:p>
            <a:pPr algn="ctr"/>
            <a:r>
              <a:rPr lang="en-US" dirty="0" err="1" smtClean="0"/>
              <a:t>xHCI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6200000">
            <a:off x="4368877" y="2377043"/>
            <a:ext cx="351314" cy="9906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76374" y="2971800"/>
            <a:ext cx="5895974" cy="129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6538" indent="-236538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New generation </a:t>
            </a:r>
            <a:r>
              <a:rPr lang="en-US" sz="1400" b="0" dirty="0" err="1" smtClean="0">
                <a:solidFill>
                  <a:srgbClr val="000000"/>
                </a:solidFill>
              </a:rPr>
              <a:t>xHCI</a:t>
            </a:r>
            <a:r>
              <a:rPr lang="en-US" sz="1400" b="0" dirty="0" smtClean="0">
                <a:solidFill>
                  <a:srgbClr val="000000"/>
                </a:solidFill>
              </a:rPr>
              <a:t> provides industry standard register definition for USB host controllers supported by open-source drivers</a:t>
            </a:r>
          </a:p>
          <a:p>
            <a:pPr marL="285750" indent="-285750" eaLnBrk="1" hangingPunct="1">
              <a:spcBef>
                <a:spcPct val="20000"/>
              </a:spcBef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AM437x adds capabilities to </a:t>
            </a:r>
            <a:r>
              <a:rPr lang="en-US" sz="1400" b="0" dirty="0" err="1" smtClean="0">
                <a:solidFill>
                  <a:srgbClr val="000000"/>
                </a:solidFill>
              </a:rPr>
              <a:t>xHCI</a:t>
            </a:r>
            <a:r>
              <a:rPr lang="en-US" sz="1400" b="0" dirty="0" smtClean="0">
                <a:solidFill>
                  <a:srgbClr val="000000"/>
                </a:solidFill>
              </a:rPr>
              <a:t> for peripheral mode</a:t>
            </a:r>
          </a:p>
          <a:p>
            <a:pPr marL="285750" indent="-285750" eaLnBrk="1" hangingPunct="1">
              <a:spcBef>
                <a:spcPct val="20000"/>
              </a:spcBef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rgbClr val="000000"/>
              </a:solidFill>
            </a:endParaRPr>
          </a:p>
          <a:p>
            <a:pPr marL="285750" indent="-285750" eaLnBrk="1" hangingPunct="1">
              <a:spcBef>
                <a:spcPct val="20000"/>
              </a:spcBef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62361" y="22098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20+% performance improvement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9645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393698" y="4038600"/>
            <a:ext cx="85312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 marL="236538" indent="-236538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Operating </a:t>
            </a:r>
            <a:r>
              <a:rPr lang="en-US" sz="1400" b="0" dirty="0">
                <a:solidFill>
                  <a:srgbClr val="000000"/>
                </a:solidFill>
              </a:rPr>
              <a:t>as a host, it compiles with USB2.0 standard for high-speed, full-speed and low-speed operation with a peripheral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Operating as a peripheral, it compiles with USB2.0 standard for high-speed and full-speed operation with a </a:t>
            </a:r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err="1" smtClean="0">
                <a:solidFill>
                  <a:srgbClr val="000000"/>
                </a:solidFill>
              </a:rPr>
              <a:t>SuperSpeed</a:t>
            </a:r>
            <a:r>
              <a:rPr lang="en-US" sz="1400" b="0" dirty="0" smtClean="0">
                <a:solidFill>
                  <a:srgbClr val="000000"/>
                </a:solidFill>
              </a:rPr>
              <a:t> is not supported!  (Did not integrate </a:t>
            </a:r>
            <a:r>
              <a:rPr lang="en-US" sz="1400" b="0" dirty="0" err="1" smtClean="0">
                <a:solidFill>
                  <a:srgbClr val="000000"/>
                </a:solidFill>
              </a:rPr>
              <a:t>SuperSpeed</a:t>
            </a:r>
            <a:r>
              <a:rPr lang="en-US" sz="1400" b="0" dirty="0" smtClean="0">
                <a:solidFill>
                  <a:srgbClr val="000000"/>
                </a:solidFill>
              </a:rPr>
              <a:t> PHY) </a:t>
            </a:r>
            <a:endParaRPr lang="en-US" sz="1400" b="0" dirty="0">
              <a:solidFill>
                <a:srgbClr val="000000"/>
              </a:solidFill>
            </a:endParaRP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Supports all modes of transfers (control, bulk, interrupt, and isochronous) 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Supports </a:t>
            </a:r>
            <a:r>
              <a:rPr lang="en-US" sz="1400" b="0" dirty="0" smtClean="0">
                <a:solidFill>
                  <a:srgbClr val="000000"/>
                </a:solidFill>
              </a:rPr>
              <a:t>15 </a:t>
            </a:r>
            <a:r>
              <a:rPr lang="en-US" sz="1400" b="0" dirty="0">
                <a:solidFill>
                  <a:srgbClr val="000000"/>
                </a:solidFill>
              </a:rPr>
              <a:t>simultaneous Transmit (TX) and </a:t>
            </a:r>
            <a:r>
              <a:rPr lang="en-US" sz="1400" b="0" dirty="0" smtClean="0">
                <a:solidFill>
                  <a:srgbClr val="000000"/>
                </a:solidFill>
              </a:rPr>
              <a:t>15 </a:t>
            </a:r>
            <a:r>
              <a:rPr lang="en-US" sz="1400" b="0" dirty="0">
                <a:solidFill>
                  <a:srgbClr val="000000"/>
                </a:solidFill>
              </a:rPr>
              <a:t>Receive (RX) endpoints, in addition to endpoint </a:t>
            </a:r>
            <a:r>
              <a:rPr lang="en-US" sz="1400" b="0" dirty="0" smtClean="0">
                <a:solidFill>
                  <a:srgbClr val="000000"/>
                </a:solidFill>
              </a:rPr>
              <a:t>0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All new devices (Keystone, </a:t>
            </a:r>
            <a:r>
              <a:rPr lang="en-US" sz="1400" b="0" dirty="0" err="1" smtClean="0">
                <a:solidFill>
                  <a:srgbClr val="000000"/>
                </a:solidFill>
              </a:rPr>
              <a:t>Vayu</a:t>
            </a:r>
            <a:r>
              <a:rPr lang="en-US" sz="1400" b="0" dirty="0" smtClean="0">
                <a:solidFill>
                  <a:srgbClr val="000000"/>
                </a:solidFill>
              </a:rPr>
              <a:t>, etc.) going forward will be using </a:t>
            </a:r>
            <a:r>
              <a:rPr lang="en-US" sz="1400" b="0" dirty="0" err="1" smtClean="0">
                <a:solidFill>
                  <a:srgbClr val="000000"/>
                </a:solidFill>
              </a:rPr>
              <a:t>xHCI</a:t>
            </a:r>
            <a:r>
              <a:rPr lang="en-US" sz="1400" b="0" dirty="0" smtClean="0">
                <a:solidFill>
                  <a:srgbClr val="000000"/>
                </a:solidFill>
              </a:rPr>
              <a:t> controller (driver compatibility)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2.0 – Universal Serial </a:t>
            </a:r>
            <a:r>
              <a:rPr lang="en-US" dirty="0" smtClean="0"/>
              <a:t>Bus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98" y="914400"/>
            <a:ext cx="8134350" cy="252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44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85738" y="3124200"/>
            <a:ext cx="861060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36699"/>
                </a:solidFill>
              </a:rPr>
              <a:t>Features of the MMC/SD </a:t>
            </a:r>
            <a:r>
              <a:rPr lang="en-US" dirty="0" smtClean="0">
                <a:solidFill>
                  <a:srgbClr val="336699"/>
                </a:solidFill>
              </a:rPr>
              <a:t>include support for:</a:t>
            </a:r>
            <a:endParaRPr lang="en-US" dirty="0">
              <a:solidFill>
                <a:srgbClr val="336699"/>
              </a:solidFill>
            </a:endParaRP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3 MMC/SD ports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Multimedia </a:t>
            </a:r>
            <a:r>
              <a:rPr lang="en-US" sz="1400" b="0" dirty="0">
                <a:solidFill>
                  <a:srgbClr val="000000"/>
                </a:solidFill>
              </a:rPr>
              <a:t>c</a:t>
            </a:r>
            <a:r>
              <a:rPr lang="en-US" sz="1400" b="0" dirty="0" smtClean="0">
                <a:solidFill>
                  <a:srgbClr val="000000"/>
                </a:solidFill>
              </a:rPr>
              <a:t>ard </a:t>
            </a:r>
            <a:r>
              <a:rPr lang="en-US" sz="1400" b="0" dirty="0">
                <a:solidFill>
                  <a:srgbClr val="000000"/>
                </a:solidFill>
              </a:rPr>
              <a:t>(MMC v4.3/ SD 2.0 </a:t>
            </a:r>
            <a:r>
              <a:rPr lang="en-US" sz="1400" b="0" dirty="0" smtClean="0">
                <a:solidFill>
                  <a:srgbClr val="000000"/>
                </a:solidFill>
              </a:rPr>
              <a:t>), </a:t>
            </a:r>
            <a:r>
              <a:rPr lang="en-US" sz="1400" b="0" dirty="0" smtClean="0"/>
              <a:t>supports &gt;2GB capacity on </a:t>
            </a:r>
            <a:r>
              <a:rPr lang="en-US" sz="1400" b="0" dirty="0" err="1" smtClean="0"/>
              <a:t>eMMC</a:t>
            </a:r>
            <a:r>
              <a:rPr lang="en-US" sz="1400" b="0" dirty="0" smtClean="0"/>
              <a:t> boot on MMC0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Card detect and write protect on each MMCSD port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48 MHz maximum I/O clock rate (up to </a:t>
            </a:r>
            <a:r>
              <a:rPr lang="en-US" sz="1400" b="0" dirty="0" smtClean="0"/>
              <a:t>SDR25 speeds)</a:t>
            </a:r>
            <a:r>
              <a:rPr lang="en-US" sz="1400" dirty="0" smtClean="0">
                <a:solidFill>
                  <a:srgbClr val="000000"/>
                </a:solidFill>
              </a:rPr>
              <a:t>	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External memory </a:t>
            </a:r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5738" y="914400"/>
            <a:ext cx="86106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36699"/>
                </a:solidFill>
              </a:rPr>
              <a:t>Features of the GPMC include: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8-bit </a:t>
            </a:r>
            <a:r>
              <a:rPr lang="en-US" sz="1400" b="0" dirty="0">
                <a:solidFill>
                  <a:srgbClr val="000000"/>
                </a:solidFill>
              </a:rPr>
              <a:t>and 16-bit wide data bus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Programmable </a:t>
            </a:r>
            <a:r>
              <a:rPr lang="en-US" sz="1400" b="0" dirty="0">
                <a:solidFill>
                  <a:srgbClr val="000000"/>
                </a:solidFill>
              </a:rPr>
              <a:t>cycle timings for each chip select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/>
              <a:t>Up </a:t>
            </a:r>
            <a:r>
              <a:rPr lang="en-US" sz="1400" b="0" dirty="0"/>
              <a:t>to 16-bit ECC support for NAND Flash using BCH code (t=4, 8 or 16) or Hamming code for 8-bit or 16-bit NAND-flash</a:t>
            </a:r>
            <a:endParaRPr lang="en-US" sz="1400" b="0" dirty="0">
              <a:solidFill>
                <a:srgbClr val="000000"/>
              </a:solidFill>
            </a:endParaRP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Integrated </a:t>
            </a:r>
            <a:r>
              <a:rPr lang="en-US" sz="1400" b="0" dirty="0">
                <a:solidFill>
                  <a:srgbClr val="000000"/>
                </a:solidFill>
              </a:rPr>
              <a:t>ELM (Error Locator Module) to provide ECC calculation (up to 16b) for NAND support. Supports 4-bit, 8-bit and 16-bit per 512byte block error location based on BCH </a:t>
            </a:r>
            <a:r>
              <a:rPr lang="en-US" sz="1400" b="0" dirty="0" smtClean="0">
                <a:solidFill>
                  <a:srgbClr val="000000"/>
                </a:solidFill>
              </a:rPr>
              <a:t>algorithms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used to connect NAND, NOR (</a:t>
            </a:r>
            <a:r>
              <a:rPr lang="en-US" sz="1400" b="0" dirty="0" err="1" smtClean="0">
                <a:solidFill>
                  <a:srgbClr val="000000"/>
                </a:solidFill>
              </a:rPr>
              <a:t>async</a:t>
            </a:r>
            <a:r>
              <a:rPr lang="en-US" sz="1400" b="0" dirty="0" smtClean="0">
                <a:solidFill>
                  <a:srgbClr val="000000"/>
                </a:solidFill>
              </a:rPr>
              <a:t> and sync), FPGAs, </a:t>
            </a:r>
            <a:r>
              <a:rPr lang="en-US" sz="1400" b="0" dirty="0" err="1" smtClean="0">
                <a:solidFill>
                  <a:srgbClr val="000000"/>
                </a:solidFill>
              </a:rPr>
              <a:t>etc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5738" y="4419600"/>
            <a:ext cx="6557962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Features of the </a:t>
            </a:r>
            <a:r>
              <a:rPr lang="en-US" dirty="0" smtClean="0"/>
              <a:t>QSPI: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/>
              <a:t>Supports up to 4bit read, 1bit write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/>
              <a:t>Up to 48MHz clock, Master only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/>
              <a:t>Supports </a:t>
            </a:r>
            <a:r>
              <a:rPr lang="en-US" sz="1400" b="0" dirty="0" err="1" smtClean="0"/>
              <a:t>eXecute</a:t>
            </a:r>
            <a:r>
              <a:rPr lang="en-US" sz="1400" b="0" dirty="0" smtClean="0"/>
              <a:t>-In-Place (XIP) from serial NOR flash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/>
              <a:t>Primarily intended for fast boot from quad-SPI flash devices</a:t>
            </a:r>
          </a:p>
          <a:p>
            <a:pPr marL="285750" indent="-285750" eaLnBrk="1" hangingPunct="1">
              <a:buFontTx/>
              <a:buChar char="-"/>
            </a:pPr>
            <a:endParaRPr lang="en-US" sz="1400" b="0" dirty="0"/>
          </a:p>
          <a:p>
            <a:pPr lvl="1" eaLnBrk="1" hangingPunct="1"/>
            <a:r>
              <a:rPr lang="en-US" sz="1400" dirty="0" smtClean="0">
                <a:solidFill>
                  <a:srgbClr val="000000"/>
                </a:solidFill>
              </a:rPr>
              <a:t>	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57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AM437x </a:t>
            </a:r>
            <a:r>
              <a:rPr lang="en-US" dirty="0"/>
              <a:t>has numerous serial peripherals…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1600" dirty="0" smtClean="0"/>
              <a:t>12 GP Timers &amp; 1 watchdog timer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Free-running 32-bit upward counter. Runs off 32KHz or 19.2, 24, 25, 26 MHz system clock.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WDT: MPU Watchdog (runs off of 32KHz system clock)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1 Sync Timer (32KHz)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Special always on 32K timer for OS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I2C (3)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3 I2C ports compliant with Philips I2C specification version 2.1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Support for standard (up to 100K bits/s) and fast (up to 400K bits/s) modes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General-Purpose I/O (GPIO) Interface (6 banks, each 32 GPIO)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Synchronous interrupt requests in active mode from each channel are processed by GIC (General Interrupt Controller) in MPUSS.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Asynchronous wake-up request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192 total GPIOs </a:t>
            </a:r>
            <a:r>
              <a:rPr lang="en-US" sz="1400" dirty="0" err="1" smtClean="0"/>
              <a:t>muxed</a:t>
            </a:r>
            <a:r>
              <a:rPr lang="en-US" sz="1400" dirty="0" smtClean="0"/>
              <a:t> with other signals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Multichannel Audio Serial Port Interface (2)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Data Clock 50 MHz , 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Two Clock Zones and up to 4 Serial Data Pins per </a:t>
            </a:r>
            <a:r>
              <a:rPr lang="en-US" sz="1400" dirty="0" err="1" smtClean="0"/>
              <a:t>McASP</a:t>
            </a:r>
            <a:r>
              <a:rPr lang="en-US" sz="1400" dirty="0" smtClean="0"/>
              <a:t> port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Supports TDM, I2S and Similar Formats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Supports DIT mode 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48K, 96K and 192K sample rate, 8 to 32 bits per sample, 384 time slots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Universal Asynchronous Receiver Transmitters (UART) (6)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UART1 will support full Modem Control (CTS,RTS,DTR, DSR, DCD, RIN)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All UARTs support IrDA, CIR and RTS, CTS flow control.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Supports baud rate up-to 3.6M bits/s.</a:t>
            </a:r>
            <a:endParaRPr lang="en-US" sz="1400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436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80975" y="1598613"/>
            <a:ext cx="8467725" cy="3887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 smtClean="0"/>
              <a:t>PWM Subsystem</a:t>
            </a:r>
          </a:p>
          <a:p>
            <a:pPr lvl="1">
              <a:lnSpc>
                <a:spcPct val="80000"/>
              </a:lnSpc>
            </a:pPr>
            <a:r>
              <a:rPr lang="en-US" sz="1400" dirty="0" err="1" smtClean="0"/>
              <a:t>eCAP</a:t>
            </a:r>
            <a:r>
              <a:rPr lang="en-US" sz="1400" dirty="0" smtClean="0"/>
              <a:t> (3)</a:t>
            </a:r>
          </a:p>
          <a:p>
            <a:pPr lvl="2">
              <a:lnSpc>
                <a:spcPct val="80000"/>
              </a:lnSpc>
            </a:pPr>
            <a:r>
              <a:rPr lang="en-US" sz="1200" dirty="0" smtClean="0"/>
              <a:t>Up to Three 32-bit enhanced Capture Modules – configurable as 3 capture inputs or 3 auxiliary PWM outputs</a:t>
            </a:r>
          </a:p>
          <a:p>
            <a:pPr lvl="1">
              <a:lnSpc>
                <a:spcPct val="80000"/>
              </a:lnSpc>
            </a:pPr>
            <a:r>
              <a:rPr lang="en-US" sz="1400" dirty="0" err="1" smtClean="0"/>
              <a:t>eHRPWM</a:t>
            </a:r>
            <a:r>
              <a:rPr lang="en-US" sz="1400" dirty="0" smtClean="0"/>
              <a:t> (6)</a:t>
            </a:r>
          </a:p>
          <a:p>
            <a:pPr lvl="2">
              <a:lnSpc>
                <a:spcPct val="80000"/>
              </a:lnSpc>
            </a:pPr>
            <a:r>
              <a:rPr lang="en-US" sz="1200" dirty="0" smtClean="0"/>
              <a:t>Up to Six Enhanced High Resolution PWM modules (</a:t>
            </a:r>
            <a:r>
              <a:rPr lang="en-US" sz="1200" dirty="0" err="1" smtClean="0"/>
              <a:t>eHRPWM</a:t>
            </a:r>
            <a:r>
              <a:rPr lang="en-US" sz="1200" dirty="0" smtClean="0"/>
              <a:t>) – with dedicated 16-bit time base counter with time and frequency controls. </a:t>
            </a:r>
          </a:p>
          <a:p>
            <a:pPr lvl="1">
              <a:lnSpc>
                <a:spcPct val="80000"/>
              </a:lnSpc>
            </a:pPr>
            <a:r>
              <a:rPr lang="en-US" sz="1400" dirty="0" err="1" smtClean="0"/>
              <a:t>eQEP</a:t>
            </a:r>
            <a:r>
              <a:rPr lang="en-US" dirty="0" smtClean="0"/>
              <a:t> (3)</a:t>
            </a:r>
          </a:p>
          <a:p>
            <a:pPr lvl="2">
              <a:lnSpc>
                <a:spcPct val="80000"/>
              </a:lnSpc>
            </a:pPr>
            <a:r>
              <a:rPr lang="en-US" sz="1200" dirty="0" smtClean="0"/>
              <a:t>Up to Three 32-bit enhanced Quadrature Pulse Encoder modules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HDQ/1-wire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For connection to battery gauges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DCAN (2)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Same as AM335x</a:t>
            </a:r>
          </a:p>
          <a:p>
            <a:pPr>
              <a:lnSpc>
                <a:spcPct val="80000"/>
              </a:lnSpc>
            </a:pPr>
            <a:r>
              <a:rPr lang="en-US" sz="1600" dirty="0" err="1" smtClean="0"/>
              <a:t>McSPI</a:t>
            </a:r>
            <a:r>
              <a:rPr lang="en-US" sz="1600" dirty="0" smtClean="0"/>
              <a:t> (5)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Master/Slave operation, 48MHz clock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Up to 4 channels for each McSPI0,1, two channels on McSPI2,3</a:t>
            </a:r>
          </a:p>
          <a:p>
            <a:pPr lvl="2">
              <a:lnSpc>
                <a:spcPct val="80000"/>
              </a:lnSpc>
            </a:pPr>
            <a:endParaRPr lang="en-US" sz="1200" dirty="0"/>
          </a:p>
          <a:p>
            <a:pPr>
              <a:lnSpc>
                <a:spcPct val="80000"/>
              </a:lnSpc>
            </a:pPr>
            <a:endParaRPr lang="en-US" sz="1600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AM437x </a:t>
            </a:r>
            <a:r>
              <a:rPr lang="en-US" dirty="0"/>
              <a:t>has numerous serial peripherals (cont.)…</a:t>
            </a:r>
          </a:p>
        </p:txBody>
      </p:sp>
    </p:spTree>
    <p:extLst>
      <p:ext uri="{BB962C8B-B14F-4D97-AF65-F5344CB8AC3E}">
        <p14:creationId xmlns:p14="http://schemas.microsoft.com/office/powerpoint/2010/main" val="390604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46819" y="942975"/>
            <a:ext cx="1752600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AM335x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88888" y="1567160"/>
            <a:ext cx="7639869" cy="254764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 smtClean="0"/>
              <a:t>ADC0 (Touchscreen)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12-bit Successive Approximation Register (SAR) ADC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867KSPS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8 analog inputs 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Can be configured as a Touchscreen Controller. When configured as TSC, it takes away pins/channels for general purpose ADC use.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ADC1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12-bit Successive Approximation Register (SAR) </a:t>
            </a:r>
            <a:r>
              <a:rPr lang="en-US" sz="1400" dirty="0" smtClean="0"/>
              <a:t>ADC with preamp</a:t>
            </a:r>
            <a:endParaRPr lang="en-US" sz="1400" dirty="0"/>
          </a:p>
          <a:p>
            <a:pPr lvl="1">
              <a:lnSpc>
                <a:spcPct val="80000"/>
              </a:lnSpc>
            </a:pPr>
            <a:r>
              <a:rPr lang="en-US" sz="1400" dirty="0"/>
              <a:t>867KSPS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8 analog inputs </a:t>
            </a:r>
          </a:p>
          <a:p>
            <a:pPr marL="341312" lvl="1" indent="0">
              <a:lnSpc>
                <a:spcPct val="80000"/>
              </a:lnSpc>
              <a:buNone/>
            </a:pP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7880"/>
            <a:ext cx="8458200" cy="81438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AM437x: Two ADCs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37419" y="1120259"/>
            <a:ext cx="609600" cy="37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ADC0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241332" y="3798332"/>
            <a:ext cx="2988268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ADC0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257800" y="4941333"/>
            <a:ext cx="2971800" cy="137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ADC1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1" y="4365069"/>
            <a:ext cx="403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Simultaneous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ADC1 controls ADC0 AFE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 16bit results can be read from one 32bit register inputs converted to 32bit value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39000" y="5684282"/>
            <a:ext cx="8382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FIFO0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239000" y="5084207"/>
            <a:ext cx="8382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FIFO1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238875" y="5760482"/>
            <a:ext cx="611952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AFE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16" idx="3"/>
            <a:endCxn id="13" idx="1"/>
          </p:cNvCxnSpPr>
          <p:nvPr/>
        </p:nvCxnSpPr>
        <p:spPr>
          <a:xfrm>
            <a:off x="6850827" y="5941457"/>
            <a:ext cx="388173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10300" y="4307919"/>
            <a:ext cx="611952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AFE</a:t>
            </a:r>
            <a:endParaRPr lang="en-US" sz="1200" dirty="0"/>
          </a:p>
        </p:txBody>
      </p:sp>
      <p:cxnSp>
        <p:nvCxnSpPr>
          <p:cNvPr id="23" name="Elbow Connector 22"/>
          <p:cNvCxnSpPr>
            <a:stCxn id="19" idx="3"/>
            <a:endCxn id="15" idx="1"/>
          </p:cNvCxnSpPr>
          <p:nvPr/>
        </p:nvCxnSpPr>
        <p:spPr>
          <a:xfrm>
            <a:off x="6822252" y="4488894"/>
            <a:ext cx="416748" cy="852488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5105400" y="5855732"/>
            <a:ext cx="113347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91000" y="5779532"/>
            <a:ext cx="9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8inputs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5043889" y="4384119"/>
            <a:ext cx="113347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38600" y="4307919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8inputs</a:t>
            </a:r>
            <a:endParaRPr lang="en-US" dirty="0"/>
          </a:p>
        </p:txBody>
      </p:sp>
      <p:cxnSp>
        <p:nvCxnSpPr>
          <p:cNvPr id="29" name="Elbow Connector 28"/>
          <p:cNvCxnSpPr/>
          <p:nvPr/>
        </p:nvCxnSpPr>
        <p:spPr>
          <a:xfrm>
            <a:off x="8078376" y="5334238"/>
            <a:ext cx="684624" cy="292894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078376" y="5627132"/>
            <a:ext cx="684624" cy="337066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81975" y="5058251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16bits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153400" y="590639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16bits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420688" y="535013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32bits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7038157" y="700772"/>
            <a:ext cx="1752600" cy="1225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AM437x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028757" y="878056"/>
            <a:ext cx="609600" cy="37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ADC0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8028757" y="1405622"/>
            <a:ext cx="609600" cy="37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ADC1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162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AM437x Architecture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Processors</a:t>
            </a:r>
          </a:p>
          <a:p>
            <a:r>
              <a:rPr lang="en-US" dirty="0" smtClean="0"/>
              <a:t>Peripherals</a:t>
            </a:r>
          </a:p>
          <a:p>
            <a:r>
              <a:rPr lang="en-US" dirty="0" smtClean="0"/>
              <a:t>Buses and Memory</a:t>
            </a:r>
          </a:p>
          <a:p>
            <a:r>
              <a:rPr lang="en-US" dirty="0" smtClean="0"/>
              <a:t>Quick Look at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AM437 Architecture –</a:t>
            </a:r>
            <a:br>
              <a:rPr lang="en-US" dirty="0" smtClean="0"/>
            </a:br>
            <a:r>
              <a:rPr lang="en-US" dirty="0" smtClean="0"/>
              <a:t>Memories and Buses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56810" y="971080"/>
            <a:ext cx="3749185" cy="25731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Programmable Real-Time Unit (PRU) </a:t>
            </a:r>
            <a:br>
              <a:rPr lang="en-US" sz="1400" b="1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</a:br>
            <a:r>
              <a:rPr lang="en-US" sz="1400" b="1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Subsystem</a:t>
            </a:r>
            <a:endParaRPr lang="en-US" sz="1400" b="1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 rot="16200000">
            <a:off x="5779469" y="1142437"/>
            <a:ext cx="211888" cy="31322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0000"/>
                </a:solidFill>
                <a:ea typeface="MS Mincho"/>
                <a:cs typeface="MS Mincho"/>
              </a:rPr>
              <a:t>Interconnect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35182" y="3032580"/>
            <a:ext cx="888880" cy="434825"/>
          </a:xfrm>
          <a:prstGeom prst="rect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>INTC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17" name="Up-Down Arrow 16"/>
          <p:cNvSpPr/>
          <p:nvPr/>
        </p:nvSpPr>
        <p:spPr>
          <a:xfrm rot="5400000">
            <a:off x="7718552" y="1273127"/>
            <a:ext cx="235746" cy="460860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53022" y="3029749"/>
            <a:ext cx="1037758" cy="437656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Peripherals</a:t>
            </a: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8105260" y="1316725"/>
            <a:ext cx="729695" cy="41992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PRU0 I/O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5339277" y="1980585"/>
            <a:ext cx="502920" cy="411480"/>
          </a:xfrm>
          <a:prstGeom prst="rect">
            <a:avLst/>
          </a:prstGeom>
          <a:solidFill>
            <a:srgbClr val="32B4CE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Inst.</a:t>
            </a:r>
            <a:b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</a:b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RAM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342699" y="1980585"/>
            <a:ext cx="958173" cy="411480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Shared RAM</a:t>
            </a:r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>
            <a:off x="4808988" y="2381053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5" name="Line 8"/>
          <p:cNvSpPr>
            <a:spLocks noChangeShapeType="1"/>
          </p:cNvSpPr>
          <p:nvPr/>
        </p:nvSpPr>
        <p:spPr bwMode="auto">
          <a:xfrm>
            <a:off x="5598510" y="2376539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6958879" y="280398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>
            <a:off x="4768325" y="2801149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2" name="Up-Down Arrow 71"/>
          <p:cNvSpPr/>
          <p:nvPr/>
        </p:nvSpPr>
        <p:spPr>
          <a:xfrm>
            <a:off x="5780601" y="2814520"/>
            <a:ext cx="211561" cy="1010102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874115" y="1980585"/>
            <a:ext cx="502920" cy="411480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err="1">
                <a:solidFill>
                  <a:schemeClr val="bg1"/>
                </a:solidFill>
                <a:ea typeface="MS Mincho"/>
                <a:cs typeface="MS Mincho"/>
              </a:rPr>
              <a:t>DataRAM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413794" y="1980585"/>
            <a:ext cx="502920" cy="411480"/>
          </a:xfrm>
          <a:prstGeom prst="rect">
            <a:avLst/>
          </a:prstGeom>
          <a:solidFill>
            <a:srgbClr val="32B4CE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Inst.</a:t>
            </a:r>
            <a:b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</a:b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RAM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948632" y="1980585"/>
            <a:ext cx="502920" cy="411480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err="1">
                <a:solidFill>
                  <a:schemeClr val="bg1"/>
                </a:solidFill>
                <a:ea typeface="MS Mincho"/>
                <a:cs typeface="MS Mincho"/>
              </a:rPr>
              <a:t>DataRAM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>
            <a:off x="6117389" y="2372202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1" name="Line 8"/>
          <p:cNvSpPr>
            <a:spLocks noChangeShapeType="1"/>
          </p:cNvSpPr>
          <p:nvPr/>
        </p:nvSpPr>
        <p:spPr bwMode="auto">
          <a:xfrm>
            <a:off x="6683452" y="2376539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>
            <a:off x="7202331" y="2372202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8105260" y="1815990"/>
            <a:ext cx="729695" cy="41992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PRU1 I/O</a:t>
            </a:r>
          </a:p>
        </p:txBody>
      </p:sp>
      <p:sp>
        <p:nvSpPr>
          <p:cNvPr id="56" name="Up-Down Arrow 55"/>
          <p:cNvSpPr/>
          <p:nvPr/>
        </p:nvSpPr>
        <p:spPr>
          <a:xfrm rot="5400000">
            <a:off x="7718552" y="1777709"/>
            <a:ext cx="235746" cy="460860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81710" y="4556159"/>
            <a:ext cx="958173" cy="419921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Shared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Memory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322796" y="4547677"/>
            <a:ext cx="958173" cy="419921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smtClean="0">
                <a:solidFill>
                  <a:srgbClr val="000000"/>
                </a:solidFill>
                <a:ea typeface="MS Mincho"/>
                <a:cs typeface="MS Mincho"/>
              </a:rPr>
              <a:t>Peripherals</a:t>
            </a:r>
            <a:endParaRPr lang="en-US" altLang="ja-JP" sz="1100" b="1" dirty="0">
              <a:solidFill>
                <a:srgbClr val="000000"/>
              </a:solidFill>
              <a:ea typeface="MS Mincho"/>
              <a:cs typeface="MS Mincho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80975" y="5810110"/>
            <a:ext cx="958173" cy="419921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Peripherals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846237" y="5812644"/>
            <a:ext cx="721871" cy="41992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GP I/O</a:t>
            </a:r>
          </a:p>
        </p:txBody>
      </p:sp>
      <p:sp>
        <p:nvSpPr>
          <p:cNvPr id="11" name="Rectangle 63"/>
          <p:cNvSpPr>
            <a:spLocks noChangeArrowheads="1"/>
          </p:cNvSpPr>
          <p:nvPr/>
        </p:nvSpPr>
        <p:spPr bwMode="auto">
          <a:xfrm rot="16200000">
            <a:off x="2436168" y="3110235"/>
            <a:ext cx="357971" cy="44272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ea typeface="MS Mincho"/>
                <a:cs typeface="MS Mincho"/>
              </a:rPr>
              <a:t>			L4 </a:t>
            </a:r>
            <a:r>
              <a:rPr lang="en-US" sz="1100" b="1" dirty="0">
                <a:solidFill>
                  <a:srgbClr val="000000"/>
                </a:solidFill>
                <a:ea typeface="MS Mincho"/>
                <a:cs typeface="MS Mincho"/>
              </a:rPr>
              <a:t>Interconnect</a:t>
            </a:r>
          </a:p>
        </p:txBody>
      </p:sp>
      <p:sp>
        <p:nvSpPr>
          <p:cNvPr id="12" name="Up-Down Arrow 64"/>
          <p:cNvSpPr/>
          <p:nvPr/>
        </p:nvSpPr>
        <p:spPr>
          <a:xfrm>
            <a:off x="2504467" y="4236507"/>
            <a:ext cx="218731" cy="908391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Up-Down Arrow 66"/>
          <p:cNvSpPr/>
          <p:nvPr/>
        </p:nvSpPr>
        <p:spPr>
          <a:xfrm>
            <a:off x="1255991" y="4230289"/>
            <a:ext cx="211561" cy="31245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8" name="Up-Down Arrow 67"/>
          <p:cNvSpPr/>
          <p:nvPr/>
        </p:nvSpPr>
        <p:spPr>
          <a:xfrm>
            <a:off x="3696101" y="4230289"/>
            <a:ext cx="211561" cy="31245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9" name="Up-Down Arrow 68"/>
          <p:cNvSpPr/>
          <p:nvPr/>
        </p:nvSpPr>
        <p:spPr>
          <a:xfrm>
            <a:off x="1781942" y="5502870"/>
            <a:ext cx="211561" cy="31245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Up-Down Arrow 69"/>
          <p:cNvSpPr/>
          <p:nvPr/>
        </p:nvSpPr>
        <p:spPr>
          <a:xfrm>
            <a:off x="3087712" y="5508940"/>
            <a:ext cx="211561" cy="31245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Rectangle 70"/>
          <p:cNvSpPr/>
          <p:nvPr/>
        </p:nvSpPr>
        <p:spPr>
          <a:xfrm>
            <a:off x="1494238" y="971080"/>
            <a:ext cx="2232187" cy="25731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>
                    <a:lumMod val="95000"/>
                    <a:lumOff val="5000"/>
                  </a:srgbClr>
                </a:solidFill>
              </a:rPr>
              <a:t>ARM Subsystem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1693583" y="1623965"/>
            <a:ext cx="1905610" cy="502920"/>
          </a:xfrm>
          <a:prstGeom prst="rect">
            <a:avLst/>
          </a:prstGeom>
          <a:solidFill>
            <a:srgbClr val="006687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 dirty="0" smtClean="0">
                <a:solidFill>
                  <a:schemeClr val="bg1"/>
                </a:solidFill>
                <a:ea typeface="MS Mincho"/>
                <a:cs typeface="MS Mincho"/>
              </a:rPr>
              <a:t>Cortex-A8</a:t>
            </a:r>
            <a:endParaRPr lang="en-US" altLang="ja-JP" sz="16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24" name="Rectangle 79"/>
          <p:cNvSpPr>
            <a:spLocks noChangeArrowheads="1"/>
          </p:cNvSpPr>
          <p:nvPr/>
        </p:nvSpPr>
        <p:spPr bwMode="auto">
          <a:xfrm>
            <a:off x="1693583" y="2202574"/>
            <a:ext cx="914400" cy="501193"/>
          </a:xfrm>
          <a:prstGeom prst="rect">
            <a:avLst/>
          </a:prstGeom>
          <a:solidFill>
            <a:srgbClr val="32B4CE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>L1 Instruction Cache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25" name="Rectangle 80"/>
          <p:cNvSpPr>
            <a:spLocks noChangeArrowheads="1"/>
          </p:cNvSpPr>
          <p:nvPr/>
        </p:nvSpPr>
        <p:spPr bwMode="auto">
          <a:xfrm>
            <a:off x="2684793" y="2202573"/>
            <a:ext cx="914400" cy="501193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L1 </a:t>
            </a: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/>
            </a:r>
            <a:b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</a:b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>Data </a:t>
            </a:r>
            <a:b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</a:b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>Cache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26" name="Rectangle 81"/>
          <p:cNvSpPr>
            <a:spLocks noChangeArrowheads="1"/>
          </p:cNvSpPr>
          <p:nvPr/>
        </p:nvSpPr>
        <p:spPr bwMode="auto">
          <a:xfrm>
            <a:off x="1693583" y="2778648"/>
            <a:ext cx="1905610" cy="502920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L2 Data Cache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339277" y="1269469"/>
            <a:ext cx="1037758" cy="661736"/>
          </a:xfrm>
          <a:prstGeom prst="rect">
            <a:avLst/>
          </a:prstGeom>
          <a:solidFill>
            <a:srgbClr val="006687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ja-JP" sz="1600" b="1" dirty="0">
              <a:solidFill>
                <a:schemeClr val="bg1"/>
              </a:solidFill>
              <a:ea typeface="MS Mincho"/>
              <a:cs typeface="MS Mincho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 dirty="0">
                <a:solidFill>
                  <a:schemeClr val="bg1"/>
                </a:solidFill>
                <a:ea typeface="MS Mincho"/>
                <a:cs typeface="MS Mincho"/>
              </a:rPr>
              <a:t>PRU0    </a:t>
            </a:r>
            <a:r>
              <a:rPr lang="en-US" altLang="ja-JP" sz="1200" dirty="0">
                <a:solidFill>
                  <a:schemeClr val="bg1"/>
                </a:solidFill>
                <a:ea typeface="MS Mincho"/>
                <a:cs typeface="MS Mincho"/>
              </a:rPr>
              <a:t>(200MHz)</a:t>
            </a:r>
            <a:endParaRPr lang="en-US" altLang="ja-JP" sz="1600" dirty="0">
              <a:solidFill>
                <a:schemeClr val="bg1"/>
              </a:solidFill>
              <a:ea typeface="MS Mincho"/>
              <a:cs typeface="MS Mincho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413794" y="1269469"/>
            <a:ext cx="1037758" cy="661736"/>
          </a:xfrm>
          <a:prstGeom prst="rect">
            <a:avLst/>
          </a:prstGeom>
          <a:solidFill>
            <a:srgbClr val="006687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ja-JP" sz="1600" b="1" dirty="0">
              <a:solidFill>
                <a:schemeClr val="bg1"/>
              </a:solidFill>
              <a:ea typeface="MS Mincho"/>
              <a:cs typeface="MS Mincho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 dirty="0">
                <a:solidFill>
                  <a:schemeClr val="bg1"/>
                </a:solidFill>
                <a:ea typeface="MS Mincho"/>
                <a:cs typeface="MS Mincho"/>
              </a:rPr>
              <a:t>PRU1    </a:t>
            </a:r>
            <a:r>
              <a:rPr lang="en-US" altLang="ja-JP" sz="1200" dirty="0">
                <a:solidFill>
                  <a:schemeClr val="bg1"/>
                </a:solidFill>
                <a:ea typeface="MS Mincho"/>
                <a:cs typeface="MS Mincho"/>
              </a:rPr>
              <a:t>(200MHz)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27" name="Up-Down Arrow 65"/>
          <p:cNvSpPr/>
          <p:nvPr/>
        </p:nvSpPr>
        <p:spPr>
          <a:xfrm>
            <a:off x="2506940" y="3466484"/>
            <a:ext cx="211561" cy="33959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4387" y="3466484"/>
            <a:ext cx="236287" cy="938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82"/>
          <p:cNvSpPr>
            <a:spLocks noChangeArrowheads="1"/>
          </p:cNvSpPr>
          <p:nvPr/>
        </p:nvSpPr>
        <p:spPr bwMode="auto">
          <a:xfrm rot="16200000">
            <a:off x="2442186" y="1795074"/>
            <a:ext cx="357971" cy="44152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0000"/>
                </a:solidFill>
                <a:ea typeface="MS Mincho"/>
                <a:cs typeface="MS Mincho"/>
              </a:rPr>
              <a:t>			L3 Interconnect</a:t>
            </a:r>
          </a:p>
        </p:txBody>
      </p:sp>
      <p:sp>
        <p:nvSpPr>
          <p:cNvPr id="30" name="Rectangle 59"/>
          <p:cNvSpPr>
            <a:spLocks noChangeArrowheads="1"/>
          </p:cNvSpPr>
          <p:nvPr/>
        </p:nvSpPr>
        <p:spPr bwMode="auto">
          <a:xfrm rot="16200000">
            <a:off x="3830781" y="406479"/>
            <a:ext cx="357971" cy="71924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ea typeface="MS Mincho"/>
                <a:cs typeface="MS Mincho"/>
              </a:rPr>
              <a:t>L3 Interconnect</a:t>
            </a:r>
            <a:endParaRPr lang="en-U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61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75139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Buses </a:t>
            </a:r>
            <a:r>
              <a:rPr lang="en-US" dirty="0">
                <a:solidFill>
                  <a:schemeClr val="tx2"/>
                </a:solidFill>
              </a:rPr>
              <a:t>and Memories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922" y="1447800"/>
            <a:ext cx="7728529" cy="4573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7338" lvl="0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sz="2400" dirty="0" smtClean="0">
                <a:solidFill>
                  <a:srgbClr val="001233"/>
                </a:solidFill>
              </a:rPr>
              <a:t>PMU Internal memories</a:t>
            </a:r>
          </a:p>
          <a:p>
            <a:pPr marL="744538" lvl="1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dirty="0" smtClean="0">
                <a:solidFill>
                  <a:srgbClr val="001233"/>
                </a:solidFill>
              </a:rPr>
              <a:t>32K L1P, 32K L1D, 256K L2/L3, 64K RAM</a:t>
            </a:r>
          </a:p>
          <a:p>
            <a:pPr marL="287338" lvl="0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sz="2400" dirty="0" smtClean="0">
                <a:solidFill>
                  <a:srgbClr val="001233"/>
                </a:solidFill>
              </a:rPr>
              <a:t>PRU Internal memory</a:t>
            </a:r>
          </a:p>
          <a:p>
            <a:pPr marL="744538" lvl="1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dirty="0" smtClean="0">
                <a:solidFill>
                  <a:srgbClr val="001233"/>
                </a:solidFill>
              </a:rPr>
              <a:t>Data and Instruction RAM per PRU, Shared RAM</a:t>
            </a:r>
          </a:p>
          <a:p>
            <a:pPr marL="287338" lvl="0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sz="2400" dirty="0" smtClean="0">
                <a:solidFill>
                  <a:srgbClr val="001233"/>
                </a:solidFill>
              </a:rPr>
              <a:t>L3 Shared RAM (OCMC)</a:t>
            </a:r>
          </a:p>
          <a:p>
            <a:pPr marL="744538" lvl="1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dirty="0" smtClean="0">
                <a:solidFill>
                  <a:srgbClr val="001233"/>
                </a:solidFill>
              </a:rPr>
              <a:t>256KB shared memory</a:t>
            </a:r>
          </a:p>
          <a:p>
            <a:pPr marL="287338" lvl="0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sz="2400" dirty="0" smtClean="0">
                <a:solidFill>
                  <a:srgbClr val="001233"/>
                </a:solidFill>
              </a:rPr>
              <a:t>External Memory</a:t>
            </a:r>
          </a:p>
          <a:p>
            <a:pPr marL="744538" lvl="1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dirty="0" smtClean="0">
                <a:solidFill>
                  <a:srgbClr val="001233"/>
                </a:solidFill>
              </a:rPr>
              <a:t>32-bit LPDDR2/DDR3/DDR3L</a:t>
            </a:r>
          </a:p>
        </p:txBody>
      </p:sp>
    </p:spTree>
    <p:extLst>
      <p:ext uri="{BB962C8B-B14F-4D97-AF65-F5344CB8AC3E}">
        <p14:creationId xmlns:p14="http://schemas.microsoft.com/office/powerpoint/2010/main" val="146843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1456419" y="3977820"/>
            <a:ext cx="3924078" cy="23467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791201" y="1600200"/>
            <a:ext cx="2632075" cy="21934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791200" y="3983089"/>
            <a:ext cx="2632075" cy="21934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80975" y="581800"/>
            <a:ext cx="5610226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8001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36699"/>
                </a:solidFill>
              </a:rPr>
              <a:t>Features of the </a:t>
            </a:r>
            <a:r>
              <a:rPr lang="en-US" dirty="0" smtClean="0">
                <a:solidFill>
                  <a:srgbClr val="336699"/>
                </a:solidFill>
              </a:rPr>
              <a:t>EMIF4D </a:t>
            </a:r>
            <a:r>
              <a:rPr lang="en-US" dirty="0">
                <a:solidFill>
                  <a:srgbClr val="336699"/>
                </a:solidFill>
              </a:rPr>
              <a:t>include: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Frequency Targets </a:t>
            </a:r>
          </a:p>
          <a:p>
            <a:pPr lvl="2" eaLnBrk="1" hangingPunct="1">
              <a:buFont typeface="Wingdings" pitchFamily="2" charset="2"/>
              <a:buChar char="§"/>
            </a:pPr>
            <a:r>
              <a:rPr lang="en-US" sz="1400" b="0" dirty="0" smtClean="0"/>
              <a:t>LPDDR2: 266 </a:t>
            </a:r>
            <a:r>
              <a:rPr lang="en-US" sz="1400" b="0" dirty="0"/>
              <a:t>MHz Clock </a:t>
            </a:r>
            <a:r>
              <a:rPr lang="en-US" sz="1400" b="0" dirty="0" smtClean="0"/>
              <a:t>(532 MHz </a:t>
            </a:r>
            <a:r>
              <a:rPr lang="en-US" sz="1400" b="0" dirty="0"/>
              <a:t>Data Rate)</a:t>
            </a:r>
          </a:p>
          <a:p>
            <a:pPr lvl="2" eaLnBrk="1" hangingPunct="1">
              <a:buFont typeface="Wingdings" pitchFamily="2" charset="2"/>
              <a:buChar char="§"/>
            </a:pPr>
            <a:r>
              <a:rPr lang="en-US" sz="1400" b="0" dirty="0" smtClean="0"/>
              <a:t>DDR3 (1.5V) /DDR3L (1.35V): 400</a:t>
            </a:r>
            <a:r>
              <a:rPr lang="en-US" sz="1400" b="0" dirty="0"/>
              <a:t> MHz Clock </a:t>
            </a:r>
            <a:r>
              <a:rPr lang="en-US" sz="1400" b="0" dirty="0" smtClean="0"/>
              <a:t>(800</a:t>
            </a:r>
            <a:r>
              <a:rPr lang="en-US" sz="1400" b="0" dirty="0"/>
              <a:t> MHz Data Rate</a:t>
            </a:r>
            <a:r>
              <a:rPr lang="en-US" sz="1400" b="0" dirty="0" smtClean="0"/>
              <a:t>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 smtClean="0"/>
              <a:t>16 or 32 </a:t>
            </a:r>
            <a:r>
              <a:rPr lang="en-US" sz="1400" b="0" dirty="0"/>
              <a:t>bit data bus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 smtClean="0"/>
              <a:t>2GB </a:t>
            </a:r>
            <a:r>
              <a:rPr lang="en-US" sz="1400" b="0" dirty="0"/>
              <a:t>total addressable space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/>
              <a:t>Supported Memory </a:t>
            </a:r>
            <a:r>
              <a:rPr lang="en-US" sz="1400" b="0" dirty="0" smtClean="0"/>
              <a:t>configurations</a:t>
            </a:r>
            <a:endParaRPr lang="en-US" sz="1400" b="0" dirty="0"/>
          </a:p>
          <a:p>
            <a:pPr lvl="2" eaLnBrk="1" hangingPunct="1">
              <a:buFont typeface="Arial" charset="0"/>
              <a:buChar char="•"/>
            </a:pPr>
            <a:r>
              <a:rPr lang="en-US" sz="1400" b="0" dirty="0"/>
              <a:t>1 </a:t>
            </a:r>
            <a:r>
              <a:rPr lang="en-US" sz="1400" b="0" dirty="0" smtClean="0"/>
              <a:t>load </a:t>
            </a:r>
            <a:r>
              <a:rPr lang="en-US" sz="1400" b="0" dirty="0"/>
              <a:t>(</a:t>
            </a:r>
            <a:r>
              <a:rPr lang="en-US" sz="1400" b="0" dirty="0" smtClean="0"/>
              <a:t>x32 device)</a:t>
            </a:r>
            <a:endParaRPr lang="en-US" sz="1400" b="0" dirty="0"/>
          </a:p>
          <a:p>
            <a:pPr lvl="2" eaLnBrk="1" hangingPunct="1">
              <a:buFont typeface="Arial" charset="0"/>
              <a:buChar char="•"/>
            </a:pPr>
            <a:r>
              <a:rPr lang="en-US" sz="1400" b="0" dirty="0"/>
              <a:t>2 </a:t>
            </a:r>
            <a:r>
              <a:rPr lang="en-US" sz="1400" b="0" dirty="0" smtClean="0"/>
              <a:t>loads </a:t>
            </a:r>
            <a:r>
              <a:rPr lang="en-US" sz="1400" b="0" dirty="0"/>
              <a:t>(</a:t>
            </a:r>
            <a:r>
              <a:rPr lang="en-US" sz="1400" b="0" dirty="0" smtClean="0"/>
              <a:t>x16 </a:t>
            </a:r>
            <a:r>
              <a:rPr lang="en-US" sz="1400" b="0" dirty="0"/>
              <a:t>devices)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sz="1400" b="0" dirty="0"/>
              <a:t>4 </a:t>
            </a:r>
            <a:r>
              <a:rPr lang="en-US" sz="1400" b="0" dirty="0" smtClean="0"/>
              <a:t>loads </a:t>
            </a:r>
            <a:r>
              <a:rPr lang="en-US" sz="1400" b="0" dirty="0"/>
              <a:t>(</a:t>
            </a:r>
            <a:r>
              <a:rPr lang="en-US" sz="1400" b="0" dirty="0" smtClean="0"/>
              <a:t>x8 </a:t>
            </a:r>
            <a:r>
              <a:rPr lang="en-US" sz="1400" b="0" dirty="0"/>
              <a:t>devices)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/>
              <a:t>Supports a maximum of 4 address </a:t>
            </a:r>
            <a:r>
              <a:rPr lang="en-US" sz="1400" b="0" dirty="0" smtClean="0"/>
              <a:t>loads DDR3, 2 data loads for LPDDR2 </a:t>
            </a:r>
            <a:r>
              <a:rPr lang="en-US" sz="1400" b="0" dirty="0"/>
              <a:t>and 1 data </a:t>
            </a:r>
            <a:r>
              <a:rPr lang="en-US" sz="1400" b="0" dirty="0" smtClean="0"/>
              <a:t>load for DDR3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4" y="0"/>
            <a:ext cx="8988426" cy="8143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AM437x Memory </a:t>
            </a:r>
            <a:r>
              <a:rPr lang="en-US" dirty="0"/>
              <a:t>interface </a:t>
            </a:r>
            <a:r>
              <a:rPr lang="en-US" dirty="0" smtClean="0"/>
              <a:t>(LPDDR2/DDR3)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937250" y="4423919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7280275" y="4422967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LPDDR2 (x16/32?)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2" idx="3"/>
            <a:endCxn id="7" idx="1"/>
          </p:cNvCxnSpPr>
          <p:nvPr/>
        </p:nvCxnSpPr>
        <p:spPr>
          <a:xfrm flipV="1">
            <a:off x="6927850" y="4803967"/>
            <a:ext cx="352425" cy="9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937250" y="5338319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7280275" y="5337367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stCxn id="11" idx="3"/>
            <a:endCxn id="12" idx="1"/>
          </p:cNvCxnSpPr>
          <p:nvPr/>
        </p:nvCxnSpPr>
        <p:spPr>
          <a:xfrm flipV="1">
            <a:off x="6927850" y="5718367"/>
            <a:ext cx="352425" cy="9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868989" y="2530618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7224714" y="2059128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>
            <a:off x="6989764" y="2440128"/>
            <a:ext cx="2349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24714" y="2973528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6989764" y="3354528"/>
            <a:ext cx="2349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600087" y="4485536"/>
            <a:ext cx="990600" cy="106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914537" y="5012651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4291694" y="5012651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989764" y="2440128"/>
            <a:ext cx="0" cy="9144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4" idx="3"/>
          </p:cNvCxnSpPr>
          <p:nvPr/>
        </p:nvCxnSpPr>
        <p:spPr>
          <a:xfrm flipH="1">
            <a:off x="6859589" y="2911618"/>
            <a:ext cx="141287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590687" y="4852635"/>
            <a:ext cx="81915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761344" y="6071835"/>
            <a:ext cx="198755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761344" y="5400325"/>
            <a:ext cx="0" cy="6715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590687" y="5400325"/>
            <a:ext cx="18177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7" idx="2"/>
          </p:cNvCxnSpPr>
          <p:nvPr/>
        </p:nvCxnSpPr>
        <p:spPr>
          <a:xfrm>
            <a:off x="3409837" y="5774651"/>
            <a:ext cx="0" cy="29718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748894" y="5774651"/>
            <a:ext cx="0" cy="29718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7" idx="0"/>
          </p:cNvCxnSpPr>
          <p:nvPr/>
        </p:nvCxnSpPr>
        <p:spPr>
          <a:xfrm flipH="1" flipV="1">
            <a:off x="3406662" y="4852635"/>
            <a:ext cx="3175" cy="160016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590687" y="4592782"/>
            <a:ext cx="2196307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9" idx="0"/>
          </p:cNvCxnSpPr>
          <p:nvPr/>
        </p:nvCxnSpPr>
        <p:spPr>
          <a:xfrm flipV="1">
            <a:off x="4786994" y="4592782"/>
            <a:ext cx="0" cy="41986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834494" y="4347036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D[31:16]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644884" y="4612784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D[15:0]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611700" y="5794836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Addr</a:t>
            </a:r>
            <a:r>
              <a:rPr lang="en-US" sz="1200" dirty="0" smtClean="0"/>
              <a:t>/Ctrl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6402389" y="1575729"/>
            <a:ext cx="12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topology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338468" y="392311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 to point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585471" y="398154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Fly-by topology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58568" y="573608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VTT</a:t>
            </a:r>
            <a:endParaRPr lang="en-US" sz="8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748894" y="6071834"/>
            <a:ext cx="140350" cy="284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282294" y="5933335"/>
            <a:ext cx="0" cy="15824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236217" y="5915962"/>
            <a:ext cx="92153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876800" y="6477000"/>
            <a:ext cx="76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16" y="6032147"/>
            <a:ext cx="358775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9" name="Straight Arrow Connector 68"/>
          <p:cNvCxnSpPr/>
          <p:nvPr/>
        </p:nvCxnSpPr>
        <p:spPr>
          <a:xfrm flipV="1">
            <a:off x="5167707" y="6071834"/>
            <a:ext cx="114587" cy="263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88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76200" y="76200"/>
            <a:ext cx="84582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Buses and Memories- Inter-Connect 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769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L3 – High performance Interconnect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Packet based protocol based </a:t>
            </a:r>
            <a:r>
              <a:rPr lang="en-US" dirty="0"/>
              <a:t>on a Network-On-Chip (</a:t>
            </a:r>
            <a:r>
              <a:rPr lang="en-US" dirty="0" err="1"/>
              <a:t>NoC</a:t>
            </a:r>
            <a:r>
              <a:rPr lang="en-US" dirty="0"/>
              <a:t>) interconnect </a:t>
            </a:r>
            <a:r>
              <a:rPr lang="en-US" dirty="0" smtClean="0"/>
              <a:t>infrastructure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all high bit rate peripherals and IP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3163316"/>
            <a:ext cx="7924800" cy="279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1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76200" y="76200"/>
            <a:ext cx="8458200" cy="1066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Buses and Memories-Inter-Connect 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215" y="2286000"/>
            <a:ext cx="3124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L4 - </a:t>
            </a:r>
            <a:r>
              <a:rPr lang="en-US" dirty="0"/>
              <a:t>low latency </a:t>
            </a:r>
            <a:r>
              <a:rPr lang="en-US" dirty="0" smtClean="0"/>
              <a:t>low bandwidth access inter-connect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non-blocking peripheral </a:t>
            </a:r>
            <a:r>
              <a:rPr lang="en-US" dirty="0" smtClean="0"/>
              <a:t>interconnect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Up to 4 Masters (Initiators) and up to 63 slave (targets)</a:t>
            </a:r>
            <a:endParaRPr lang="en-US" dirty="0"/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01" y="1822105"/>
            <a:ext cx="5738813" cy="484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74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97429"/>
            <a:ext cx="4547105" cy="430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4343399" cy="5029200"/>
          </a:xfrm>
        </p:spPr>
        <p:txBody>
          <a:bodyPr/>
          <a:lstStyle/>
          <a:p>
            <a:r>
              <a:rPr lang="en-US" sz="1600" dirty="0"/>
              <a:t>Input Clocks to device </a:t>
            </a:r>
          </a:p>
          <a:p>
            <a:pPr lvl="1"/>
            <a:r>
              <a:rPr lang="en-US" sz="1600" dirty="0" smtClean="0"/>
              <a:t>19.2</a:t>
            </a:r>
            <a:r>
              <a:rPr lang="en-US" sz="1600" dirty="0"/>
              <a:t>, 24, 25, 26 MHz system clock</a:t>
            </a:r>
          </a:p>
          <a:p>
            <a:pPr lvl="1"/>
            <a:r>
              <a:rPr lang="en-US" sz="1600" dirty="0"/>
              <a:t>RTC Clock - 32kHz clock. </a:t>
            </a:r>
            <a:r>
              <a:rPr lang="en-US" sz="1600" dirty="0" smtClean="0"/>
              <a:t>From Crystal or PER PLL</a:t>
            </a:r>
            <a:endParaRPr lang="en-US" sz="1600" dirty="0"/>
          </a:p>
          <a:p>
            <a:r>
              <a:rPr lang="en-US" sz="1600" dirty="0" smtClean="0"/>
              <a:t>6 PLLs to generate various system clocks:</a:t>
            </a:r>
          </a:p>
          <a:p>
            <a:pPr lvl="1"/>
            <a:r>
              <a:rPr lang="en-US" sz="1600" dirty="0" smtClean="0"/>
              <a:t>MPU PLL - ARM MPU subsystem</a:t>
            </a:r>
          </a:p>
          <a:p>
            <a:pPr lvl="1"/>
            <a:r>
              <a:rPr lang="en-US" sz="1600" dirty="0" smtClean="0"/>
              <a:t>DDR PLL – for DDR interface</a:t>
            </a:r>
          </a:p>
          <a:p>
            <a:pPr lvl="1"/>
            <a:r>
              <a:rPr lang="en-US" sz="1600" dirty="0" smtClean="0"/>
              <a:t>PER low jitter PLL - USB &amp; Peripherals (MMC/SD, UART, SPI, I2C, etc.)</a:t>
            </a:r>
          </a:p>
          <a:p>
            <a:pPr lvl="1"/>
            <a:r>
              <a:rPr lang="en-US" sz="1600" dirty="0" smtClean="0"/>
              <a:t>CORE PLL - </a:t>
            </a:r>
            <a:r>
              <a:rPr lang="pl-PL" sz="1600" dirty="0" smtClean="0"/>
              <a:t>L3, L4, Ethernet, SGX</a:t>
            </a:r>
            <a:endParaRPr lang="en-US" sz="1600" dirty="0" smtClean="0"/>
          </a:p>
          <a:p>
            <a:pPr lvl="1"/>
            <a:r>
              <a:rPr lang="en-US" sz="1600" dirty="0" smtClean="0"/>
              <a:t>Display PLL – DSS </a:t>
            </a:r>
            <a:r>
              <a:rPr lang="pl-PL" sz="1600" dirty="0" smtClean="0"/>
              <a:t>Pixel Clock</a:t>
            </a:r>
            <a:r>
              <a:rPr lang="en-US" sz="1600" dirty="0" smtClean="0"/>
              <a:t> and IEEE1588</a:t>
            </a:r>
          </a:p>
          <a:p>
            <a:pPr lvl="1"/>
            <a:r>
              <a:rPr lang="en-US" sz="1600" dirty="0" smtClean="0"/>
              <a:t>EXT low jitter PLL – drives external devices through </a:t>
            </a:r>
            <a:r>
              <a:rPr lang="en-US" sz="1600" dirty="0" err="1" smtClean="0"/>
              <a:t>CLKOUTx</a:t>
            </a:r>
            <a:r>
              <a:rPr lang="en-US" sz="16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9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AM437x ROM (Boot ROM)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Boot from a number of sources, selectable with SYSBOOT pins</a:t>
            </a:r>
          </a:p>
          <a:p>
            <a:pPr lvl="1"/>
            <a:r>
              <a:rPr lang="en-US" sz="1600" dirty="0" smtClean="0"/>
              <a:t>Memory boot</a:t>
            </a:r>
          </a:p>
          <a:p>
            <a:pPr lvl="2"/>
            <a:r>
              <a:rPr lang="en-US" sz="1400" dirty="0" smtClean="0"/>
              <a:t>SD cards</a:t>
            </a:r>
          </a:p>
          <a:p>
            <a:pPr lvl="2"/>
            <a:r>
              <a:rPr lang="en-US" sz="1400" dirty="0" err="1" smtClean="0"/>
              <a:t>eMMC</a:t>
            </a:r>
            <a:r>
              <a:rPr lang="en-US" sz="1400" dirty="0" smtClean="0"/>
              <a:t> – support for &gt;2GB on either MMC0 or MMC1</a:t>
            </a:r>
          </a:p>
          <a:p>
            <a:pPr lvl="2"/>
            <a:r>
              <a:rPr lang="en-US" sz="1400" dirty="0" smtClean="0"/>
              <a:t>NOR flash – support for </a:t>
            </a:r>
            <a:r>
              <a:rPr lang="en-US" sz="1400" dirty="0" err="1" smtClean="0"/>
              <a:t>muxed</a:t>
            </a:r>
            <a:r>
              <a:rPr lang="en-US" sz="1400" dirty="0" smtClean="0"/>
              <a:t> and non-</a:t>
            </a:r>
            <a:r>
              <a:rPr lang="en-US" sz="1400" dirty="0" err="1" smtClean="0"/>
              <a:t>muxed</a:t>
            </a:r>
            <a:r>
              <a:rPr lang="en-US" sz="1400" dirty="0" smtClean="0"/>
              <a:t> XIP boot</a:t>
            </a:r>
          </a:p>
          <a:p>
            <a:pPr lvl="2"/>
            <a:r>
              <a:rPr lang="en-US" sz="1400" dirty="0" smtClean="0"/>
              <a:t>NAND flash - 8 or 16 bit</a:t>
            </a:r>
          </a:p>
          <a:p>
            <a:pPr lvl="2"/>
            <a:r>
              <a:rPr lang="en-US" sz="1400" dirty="0" smtClean="0"/>
              <a:t>SPI EEPROMs</a:t>
            </a:r>
          </a:p>
          <a:p>
            <a:pPr lvl="2"/>
            <a:r>
              <a:rPr lang="en-US" sz="1400" dirty="0" smtClean="0"/>
              <a:t>QSPI -  XIP boot from serial flash</a:t>
            </a:r>
          </a:p>
          <a:p>
            <a:pPr lvl="2"/>
            <a:r>
              <a:rPr lang="en-US" sz="1400" dirty="0" smtClean="0"/>
              <a:t>USB Host (USB1) – USB mass storage devices, USB thumb drives, great for product upgrades</a:t>
            </a:r>
          </a:p>
          <a:p>
            <a:pPr lvl="1"/>
            <a:r>
              <a:rPr lang="en-US" sz="1600" dirty="0" smtClean="0"/>
              <a:t>Peripheral boot</a:t>
            </a:r>
          </a:p>
          <a:p>
            <a:pPr lvl="2"/>
            <a:r>
              <a:rPr lang="en-US" sz="1400" dirty="0" smtClean="0"/>
              <a:t>Ethernet – support for MII, RMII, and RGMII boot.  </a:t>
            </a:r>
          </a:p>
          <a:p>
            <a:pPr lvl="2"/>
            <a:r>
              <a:rPr lang="en-US" sz="1400" dirty="0" smtClean="0"/>
              <a:t>USB client (USB0)</a:t>
            </a:r>
          </a:p>
          <a:p>
            <a:pPr lvl="2"/>
            <a:r>
              <a:rPr lang="en-US" sz="1400" dirty="0" smtClean="0"/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213838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AM437x: A scalable platform with 4 pin-to-pin compatible devices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663575" y="1468438"/>
            <a:ext cx="7527925" cy="330041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1798636" y="1295178"/>
            <a:ext cx="1114425" cy="3568921"/>
          </a:xfrm>
          <a:prstGeom prst="rect">
            <a:avLst/>
          </a:prstGeom>
          <a:gradFill rotWithShape="1">
            <a:gsLst>
              <a:gs pos="0">
                <a:srgbClr val="63CB63"/>
              </a:gs>
              <a:gs pos="100000">
                <a:srgbClr val="C4EBC4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Ctr="1"/>
          <a:lstStyle/>
          <a:p>
            <a:pPr algn="ctr"/>
            <a:endParaRPr lang="en-US" sz="10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ARM Cortex-A9</a:t>
            </a:r>
            <a:endParaRPr lang="en-US" sz="1000" b="1" dirty="0">
              <a:solidFill>
                <a:srgbClr val="000000"/>
              </a:solidFill>
            </a:endParaRP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(MHz)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3074987" y="1296062"/>
            <a:ext cx="1057275" cy="3580738"/>
          </a:xfrm>
          <a:prstGeom prst="rect">
            <a:avLst/>
          </a:prstGeom>
          <a:gradFill rotWithShape="1">
            <a:gsLst>
              <a:gs pos="0">
                <a:srgbClr val="A93AEE"/>
              </a:gs>
              <a:gs pos="100000">
                <a:srgbClr val="DEB4F9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Ctr="1"/>
          <a:lstStyle/>
          <a:p>
            <a:pPr algn="ctr"/>
            <a:endParaRPr lang="en-US" sz="1000" b="1" dirty="0">
              <a:solidFill>
                <a:srgbClr val="000000"/>
              </a:solidFill>
            </a:endParaRP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Graphics</a:t>
            </a:r>
          </a:p>
        </p:txBody>
      </p:sp>
      <p:sp>
        <p:nvSpPr>
          <p:cNvPr id="65" name="Rectangle 292"/>
          <p:cNvSpPr>
            <a:spLocks noChangeArrowheads="1"/>
          </p:cNvSpPr>
          <p:nvPr/>
        </p:nvSpPr>
        <p:spPr bwMode="auto">
          <a:xfrm>
            <a:off x="6453188" y="1295730"/>
            <a:ext cx="1319212" cy="3576307"/>
          </a:xfrm>
          <a:prstGeom prst="rect">
            <a:avLst/>
          </a:prstGeom>
          <a:gradFill rotWithShape="1">
            <a:gsLst>
              <a:gs pos="0">
                <a:srgbClr val="A93AEE"/>
              </a:gs>
              <a:gs pos="100000">
                <a:srgbClr val="DEB4F9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Ctr="1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Package</a:t>
            </a:r>
          </a:p>
        </p:txBody>
      </p:sp>
      <p:sp>
        <p:nvSpPr>
          <p:cNvPr id="69" name="Rectangle 79"/>
          <p:cNvSpPr>
            <a:spLocks noChangeArrowheads="1"/>
          </p:cNvSpPr>
          <p:nvPr/>
        </p:nvSpPr>
        <p:spPr bwMode="auto">
          <a:xfrm>
            <a:off x="4284662" y="1295400"/>
            <a:ext cx="2039938" cy="3571875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9E9ED8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Ctr="1"/>
          <a:lstStyle/>
          <a:p>
            <a:endParaRPr lang="en-US" sz="1000" b="1" dirty="0">
              <a:solidFill>
                <a:srgbClr val="FFFFFF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FFFFFF"/>
                </a:solidFill>
              </a:rPr>
              <a:t>Programmable Real-time Unit &amp; Industrial Communication Sub-System (PRU-ICSS)</a:t>
            </a:r>
            <a:r>
              <a:rPr lang="en-US" sz="1000" baseline="30000" dirty="0" smtClean="0">
                <a:solidFill>
                  <a:srgbClr val="FFFFFF"/>
                </a:solidFill>
              </a:rPr>
              <a:t>∆</a:t>
            </a:r>
            <a:endParaRPr lang="en-US" sz="1000" b="1" dirty="0">
              <a:solidFill>
                <a:srgbClr val="FFFFFF"/>
              </a:solidFill>
            </a:endParaRPr>
          </a:p>
          <a:p>
            <a:pPr algn="ctr"/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73" name="Rectangle 20" descr="carre bleu"/>
          <p:cNvSpPr>
            <a:spLocks noChangeArrowheads="1"/>
          </p:cNvSpPr>
          <p:nvPr/>
        </p:nvSpPr>
        <p:spPr bwMode="gray">
          <a:xfrm>
            <a:off x="6562725" y="1997075"/>
            <a:ext cx="1057275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Arial Narrow" pitchFamily="34" charset="0"/>
              </a:rPr>
              <a:t>17x17/0.65</a:t>
            </a: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mm</a:t>
            </a:r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 †</a:t>
            </a:r>
            <a:endParaRPr lang="en-US" sz="1000" b="1" dirty="0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5" name="Rectangle 13" descr="carre vert"/>
          <p:cNvSpPr>
            <a:spLocks noChangeArrowheads="1"/>
          </p:cNvSpPr>
          <p:nvPr/>
        </p:nvSpPr>
        <p:spPr bwMode="gray">
          <a:xfrm>
            <a:off x="1922462" y="1997075"/>
            <a:ext cx="914400" cy="3651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8</a:t>
            </a: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00/1000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*</a:t>
            </a: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0" name="Rectangle 20" descr="carre bleu"/>
          <p:cNvSpPr>
            <a:spLocks noChangeArrowheads="1"/>
          </p:cNvSpPr>
          <p:nvPr/>
        </p:nvSpPr>
        <p:spPr bwMode="gray">
          <a:xfrm>
            <a:off x="6562725" y="2672743"/>
            <a:ext cx="1057275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Arial Narrow" pitchFamily="34" charset="0"/>
              </a:rPr>
              <a:t>17x17/0.65</a:t>
            </a: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mm</a:t>
            </a:r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 †</a:t>
            </a:r>
            <a:endParaRPr lang="en-US" sz="1000" b="1" dirty="0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2" name="Rectangle 13" descr="carre vert"/>
          <p:cNvSpPr>
            <a:spLocks noChangeArrowheads="1"/>
          </p:cNvSpPr>
          <p:nvPr/>
        </p:nvSpPr>
        <p:spPr bwMode="gray">
          <a:xfrm>
            <a:off x="1922462" y="2690999"/>
            <a:ext cx="914400" cy="3651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8</a:t>
            </a: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00/1000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*</a:t>
            </a:r>
          </a:p>
        </p:txBody>
      </p:sp>
      <p:sp>
        <p:nvSpPr>
          <p:cNvPr id="83" name="Rectangle 20" descr="carre bleu"/>
          <p:cNvSpPr>
            <a:spLocks noChangeArrowheads="1"/>
          </p:cNvSpPr>
          <p:nvPr/>
        </p:nvSpPr>
        <p:spPr bwMode="gray">
          <a:xfrm>
            <a:off x="3156902" y="2691354"/>
            <a:ext cx="914400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5000"/>
              </a:lnSpc>
            </a:pP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3D graphics</a:t>
            </a:r>
          </a:p>
        </p:txBody>
      </p:sp>
      <p:sp>
        <p:nvSpPr>
          <p:cNvPr id="84" name="Rectangle 20" descr="carre bleu"/>
          <p:cNvSpPr>
            <a:spLocks noChangeArrowheads="1"/>
          </p:cNvSpPr>
          <p:nvPr/>
        </p:nvSpPr>
        <p:spPr bwMode="gray">
          <a:xfrm>
            <a:off x="6562725" y="3423478"/>
            <a:ext cx="1057275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Arial Narrow" pitchFamily="34" charset="0"/>
              </a:rPr>
              <a:t>17x17/0.65</a:t>
            </a: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mm</a:t>
            </a:r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 †</a:t>
            </a:r>
            <a:endParaRPr lang="en-US" sz="1000" b="1" dirty="0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6" name="Rectangle 13" descr="carre vert"/>
          <p:cNvSpPr>
            <a:spLocks noChangeArrowheads="1"/>
          </p:cNvSpPr>
          <p:nvPr/>
        </p:nvSpPr>
        <p:spPr bwMode="gray">
          <a:xfrm>
            <a:off x="1922462" y="3423478"/>
            <a:ext cx="914400" cy="3651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8</a:t>
            </a: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00/1000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*</a:t>
            </a:r>
          </a:p>
        </p:txBody>
      </p:sp>
      <p:sp>
        <p:nvSpPr>
          <p:cNvPr id="87" name="Rectangle 20" descr="carre bleu"/>
          <p:cNvSpPr>
            <a:spLocks noChangeArrowheads="1"/>
          </p:cNvSpPr>
          <p:nvPr/>
        </p:nvSpPr>
        <p:spPr bwMode="gray">
          <a:xfrm>
            <a:off x="6562725" y="4114800"/>
            <a:ext cx="1057275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Arial Narrow" pitchFamily="34" charset="0"/>
              </a:rPr>
              <a:t>17x17/0.65</a:t>
            </a: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mm</a:t>
            </a:r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 †</a:t>
            </a:r>
            <a:endParaRPr lang="en-US" sz="1000" b="1" dirty="0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9" name="Rectangle 13" descr="carre vert"/>
          <p:cNvSpPr>
            <a:spLocks noChangeArrowheads="1"/>
          </p:cNvSpPr>
          <p:nvPr/>
        </p:nvSpPr>
        <p:spPr bwMode="gray">
          <a:xfrm>
            <a:off x="1922462" y="4114800"/>
            <a:ext cx="914400" cy="3651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8</a:t>
            </a: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00/1000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*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24840" y="2259049"/>
            <a:ext cx="369332" cy="1703351"/>
          </a:xfrm>
          <a:prstGeom prst="rect">
            <a:avLst/>
          </a:prstGeom>
          <a:noFill/>
        </p:spPr>
        <p:txBody>
          <a:bodyPr vert="vert270"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+mn-cs"/>
              </a:rPr>
              <a:t>Pin-to-Pin Compatible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772400" y="2286000"/>
            <a:ext cx="369888" cy="1622425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+mn-cs"/>
              </a:rPr>
              <a:t>Software Compatible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31941" y="1905000"/>
            <a:ext cx="644459" cy="554797"/>
            <a:chOff x="949325" y="2268538"/>
            <a:chExt cx="522288" cy="481012"/>
          </a:xfrm>
        </p:grpSpPr>
        <p:pic>
          <p:nvPicPr>
            <p:cNvPr id="93" name="Picture 216" descr="2008_chip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8375" y="2268538"/>
              <a:ext cx="481013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" name="Text Box 218"/>
            <p:cNvSpPr txBox="1">
              <a:spLocks noChangeArrowheads="1"/>
            </p:cNvSpPr>
            <p:nvPr/>
          </p:nvSpPr>
          <p:spPr bwMode="auto">
            <a:xfrm>
              <a:off x="949325" y="2332817"/>
              <a:ext cx="522288" cy="21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>
                  <a:solidFill>
                    <a:srgbClr val="FFFFFF"/>
                  </a:solidFill>
                  <a:latin typeface="Arial Narrow" pitchFamily="34" charset="0"/>
                </a:rPr>
                <a:t>AM4379</a:t>
              </a:r>
              <a:endParaRPr lang="en-US" sz="1000" b="1" baseline="30000" dirty="0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031941" y="2617215"/>
            <a:ext cx="644459" cy="554797"/>
            <a:chOff x="955675" y="3290888"/>
            <a:chExt cx="522288" cy="481012"/>
          </a:xfrm>
        </p:grpSpPr>
        <p:pic>
          <p:nvPicPr>
            <p:cNvPr id="99" name="Picture 216" descr="2008_chip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74725" y="3290888"/>
              <a:ext cx="481013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Text Box 218"/>
            <p:cNvSpPr txBox="1">
              <a:spLocks noChangeArrowheads="1"/>
            </p:cNvSpPr>
            <p:nvPr/>
          </p:nvSpPr>
          <p:spPr bwMode="auto">
            <a:xfrm>
              <a:off x="955675" y="3355167"/>
              <a:ext cx="522288" cy="21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>
                  <a:solidFill>
                    <a:srgbClr val="FFFFFF"/>
                  </a:solidFill>
                  <a:latin typeface="Arial Narrow" pitchFamily="34" charset="0"/>
                </a:rPr>
                <a:t>AM4378</a:t>
              </a:r>
              <a:endParaRPr lang="en-US" sz="1000" b="1" baseline="30000" dirty="0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031941" y="3331403"/>
            <a:ext cx="644459" cy="554797"/>
            <a:chOff x="962025" y="3802063"/>
            <a:chExt cx="522288" cy="481012"/>
          </a:xfrm>
        </p:grpSpPr>
        <p:pic>
          <p:nvPicPr>
            <p:cNvPr id="102" name="Picture 216" descr="2008_chip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81075" y="3802063"/>
              <a:ext cx="481013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" name="Text Box 218"/>
            <p:cNvSpPr txBox="1">
              <a:spLocks noChangeArrowheads="1"/>
            </p:cNvSpPr>
            <p:nvPr/>
          </p:nvSpPr>
          <p:spPr bwMode="auto">
            <a:xfrm>
              <a:off x="962025" y="3866342"/>
              <a:ext cx="522288" cy="21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>
                  <a:solidFill>
                    <a:srgbClr val="FFFFFF"/>
                  </a:solidFill>
                  <a:latin typeface="Arial Narrow" pitchFamily="34" charset="0"/>
                </a:rPr>
                <a:t>AM4377</a:t>
              </a:r>
              <a:endParaRPr lang="en-US" sz="1000" b="1" baseline="30000" dirty="0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031941" y="4038600"/>
            <a:ext cx="644459" cy="554797"/>
            <a:chOff x="962025" y="4316413"/>
            <a:chExt cx="522288" cy="481012"/>
          </a:xfrm>
        </p:grpSpPr>
        <p:pic>
          <p:nvPicPr>
            <p:cNvPr id="105" name="Picture 216" descr="2008_chip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81075" y="4316413"/>
              <a:ext cx="481013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6" name="Text Box 218"/>
            <p:cNvSpPr txBox="1">
              <a:spLocks noChangeArrowheads="1"/>
            </p:cNvSpPr>
            <p:nvPr/>
          </p:nvSpPr>
          <p:spPr bwMode="auto">
            <a:xfrm>
              <a:off x="962025" y="4380692"/>
              <a:ext cx="522288" cy="21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>
                  <a:solidFill>
                    <a:srgbClr val="FFFFFF"/>
                  </a:solidFill>
                  <a:latin typeface="Arial Narrow" pitchFamily="34" charset="0"/>
                </a:rPr>
                <a:t>AM4376</a:t>
              </a:r>
              <a:endParaRPr lang="en-US" sz="1000" b="1" baseline="30000" dirty="0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sp>
        <p:nvSpPr>
          <p:cNvPr id="107" name="Rectangle 20" descr="carre bleu"/>
          <p:cNvSpPr>
            <a:spLocks noChangeArrowheads="1"/>
          </p:cNvSpPr>
          <p:nvPr/>
        </p:nvSpPr>
        <p:spPr bwMode="gray">
          <a:xfrm>
            <a:off x="4343400" y="1997075"/>
            <a:ext cx="1924050" cy="36512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endParaRPr lang="en-US" sz="11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PRU-ICSS + </a:t>
            </a:r>
            <a:r>
              <a:rPr lang="en-US" sz="1100" b="1" dirty="0" err="1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EtherCAT</a:t>
            </a:r>
            <a:r>
              <a:rPr lang="en-US" sz="1100" b="1" baseline="30000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®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 slave</a:t>
            </a:r>
          </a:p>
          <a:p>
            <a:pPr algn="ctr">
              <a:lnSpc>
                <a:spcPct val="85000"/>
              </a:lnSpc>
            </a:pPr>
            <a:endParaRPr lang="en-US" sz="11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109" name="AutoShape 10"/>
          <p:cNvSpPr>
            <a:spLocks noChangeArrowheads="1"/>
          </p:cNvSpPr>
          <p:nvPr/>
        </p:nvSpPr>
        <p:spPr bwMode="auto">
          <a:xfrm>
            <a:off x="2057400" y="5029200"/>
            <a:ext cx="4953000" cy="419100"/>
          </a:xfrm>
          <a:prstGeom prst="rect">
            <a:avLst/>
          </a:prstGeom>
          <a:solidFill>
            <a:srgbClr val="21608B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57150" indent="-57150">
              <a:buClr>
                <a:srgbClr val="FF0000"/>
              </a:buClr>
              <a:buSzPct val="140000"/>
            </a:pPr>
            <a:r>
              <a:rPr lang="en-US" sz="1100" baseline="30000" dirty="0">
                <a:solidFill>
                  <a:srgbClr val="FFFFFF"/>
                </a:solidFill>
              </a:rPr>
              <a:t>∆ </a:t>
            </a:r>
            <a:r>
              <a:rPr lang="en-US" sz="1100" dirty="0">
                <a:solidFill>
                  <a:srgbClr val="FFFFFF"/>
                </a:solidFill>
              </a:rPr>
              <a:t>PRU-ICSS is </a:t>
            </a:r>
            <a:r>
              <a:rPr lang="en-US" sz="1100" dirty="0" smtClean="0">
                <a:solidFill>
                  <a:srgbClr val="FFFFFF"/>
                </a:solidFill>
              </a:rPr>
              <a:t>commonly used </a:t>
            </a:r>
            <a:r>
              <a:rPr lang="en-US" sz="1100" dirty="0">
                <a:solidFill>
                  <a:srgbClr val="FFFFFF"/>
                </a:solidFill>
              </a:rPr>
              <a:t>for slave industrial communication protocols such as PROFIBUS, PROFINET</a:t>
            </a:r>
            <a:r>
              <a:rPr lang="en-US" sz="1100" baseline="30000" dirty="0">
                <a:solidFill>
                  <a:srgbClr val="FFFFFF"/>
                </a:solidFill>
              </a:rPr>
              <a:t>®</a:t>
            </a:r>
            <a:r>
              <a:rPr lang="en-US" sz="1100" dirty="0">
                <a:solidFill>
                  <a:srgbClr val="FFFFFF"/>
                </a:solidFill>
              </a:rPr>
              <a:t>, </a:t>
            </a:r>
            <a:r>
              <a:rPr lang="en-US" sz="1100" dirty="0" err="1">
                <a:solidFill>
                  <a:srgbClr val="FFFFFF"/>
                </a:solidFill>
              </a:rPr>
              <a:t>Powerlink</a:t>
            </a:r>
            <a:r>
              <a:rPr lang="en-US" sz="1100" dirty="0">
                <a:solidFill>
                  <a:srgbClr val="FFFFFF"/>
                </a:solidFill>
              </a:rPr>
              <a:t>, Ethernet/IP™ and </a:t>
            </a:r>
            <a:r>
              <a:rPr lang="en-US" sz="1100" dirty="0" err="1">
                <a:solidFill>
                  <a:srgbClr val="FFFFFF"/>
                </a:solidFill>
              </a:rPr>
              <a:t>EnDat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10" name="AutoShape 10"/>
          <p:cNvSpPr>
            <a:spLocks noChangeArrowheads="1"/>
          </p:cNvSpPr>
          <p:nvPr/>
        </p:nvSpPr>
        <p:spPr bwMode="auto">
          <a:xfrm>
            <a:off x="2057400" y="5562600"/>
            <a:ext cx="4953000" cy="381000"/>
          </a:xfrm>
          <a:prstGeom prst="rect">
            <a:avLst/>
          </a:prstGeom>
          <a:solidFill>
            <a:srgbClr val="7030A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114300" indent="-114300">
              <a:buClr>
                <a:srgbClr val="FF0000"/>
              </a:buClr>
              <a:buSzPct val="140000"/>
            </a:pPr>
            <a:r>
              <a:rPr lang="en-US" sz="1100" dirty="0">
                <a:solidFill>
                  <a:srgbClr val="FFFFFF"/>
                </a:solidFill>
              </a:rPr>
              <a:t>† Via Channel Array technology provides 0.8mm-pitch effective layout routing rules.</a:t>
            </a:r>
          </a:p>
        </p:txBody>
      </p:sp>
      <p:sp>
        <p:nvSpPr>
          <p:cNvPr id="111" name="TextBox 1"/>
          <p:cNvSpPr txBox="1">
            <a:spLocks noChangeArrowheads="1"/>
          </p:cNvSpPr>
          <p:nvPr/>
        </p:nvSpPr>
        <p:spPr bwMode="auto">
          <a:xfrm>
            <a:off x="4997450" y="6002338"/>
            <a:ext cx="20129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*pending silicon characterization</a:t>
            </a:r>
          </a:p>
        </p:txBody>
      </p:sp>
      <p:sp>
        <p:nvSpPr>
          <p:cNvPr id="56" name="Rectangle 20" descr="carre bleu"/>
          <p:cNvSpPr>
            <a:spLocks noChangeArrowheads="1"/>
          </p:cNvSpPr>
          <p:nvPr/>
        </p:nvSpPr>
        <p:spPr bwMode="gray">
          <a:xfrm>
            <a:off x="3141662" y="1997075"/>
            <a:ext cx="914400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5000"/>
              </a:lnSpc>
            </a:pP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3D graphics</a:t>
            </a:r>
          </a:p>
        </p:txBody>
      </p:sp>
      <p:sp>
        <p:nvSpPr>
          <p:cNvPr id="58" name="Rectangle 20" descr="carre bleu"/>
          <p:cNvSpPr>
            <a:spLocks noChangeArrowheads="1"/>
          </p:cNvSpPr>
          <p:nvPr/>
        </p:nvSpPr>
        <p:spPr bwMode="gray">
          <a:xfrm>
            <a:off x="4343400" y="2690999"/>
            <a:ext cx="1924050" cy="36512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PRU-ICSS</a:t>
            </a:r>
            <a:endParaRPr lang="en-US" sz="11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37" name="Rectangle 20" descr="carre bleu"/>
          <p:cNvSpPr>
            <a:spLocks noChangeArrowheads="1"/>
          </p:cNvSpPr>
          <p:nvPr/>
        </p:nvSpPr>
        <p:spPr bwMode="gray">
          <a:xfrm>
            <a:off x="4332922" y="4112739"/>
            <a:ext cx="1924050" cy="36512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PRU-ICSS</a:t>
            </a:r>
            <a:endParaRPr lang="en-US" sz="11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38" name="Rectangle 20" descr="carre bleu"/>
          <p:cNvSpPr>
            <a:spLocks noChangeArrowheads="1"/>
          </p:cNvSpPr>
          <p:nvPr/>
        </p:nvSpPr>
        <p:spPr bwMode="gray">
          <a:xfrm>
            <a:off x="4362450" y="3444875"/>
            <a:ext cx="1924050" cy="36512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PRU-ICSS + </a:t>
            </a:r>
            <a:r>
              <a:rPr lang="en-US" sz="1100" b="1" dirty="0" err="1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EtherCAT</a:t>
            </a:r>
            <a:r>
              <a:rPr lang="en-US" sz="1100" b="1" baseline="30000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®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 slave</a:t>
            </a:r>
          </a:p>
        </p:txBody>
      </p:sp>
    </p:spTree>
    <p:extLst>
      <p:ext uri="{BB962C8B-B14F-4D97-AF65-F5344CB8AC3E}">
        <p14:creationId xmlns:p14="http://schemas.microsoft.com/office/powerpoint/2010/main" val="29390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0"/>
            <a:ext cx="7908925" cy="621792"/>
          </a:xfrm>
        </p:spPr>
        <p:txBody>
          <a:bodyPr/>
          <a:lstStyle/>
          <a:p>
            <a:r>
              <a:rPr lang="en-US" sz="3600" dirty="0" smtClean="0"/>
              <a:t>AM437x – Differentiation vs. AM335x</a:t>
            </a:r>
            <a:endParaRPr lang="en-US" sz="3600" dirty="0"/>
          </a:p>
        </p:txBody>
      </p:sp>
      <p:sp>
        <p:nvSpPr>
          <p:cNvPr id="188" name="Rounded Rectangle 187"/>
          <p:cNvSpPr/>
          <p:nvPr/>
        </p:nvSpPr>
        <p:spPr>
          <a:xfrm>
            <a:off x="1859850" y="534138"/>
            <a:ext cx="5285846" cy="5271188"/>
          </a:xfrm>
          <a:prstGeom prst="roundRect">
            <a:avLst>
              <a:gd name="adj" fmla="val 1685"/>
            </a:avLst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9" name="Rounded Rectangle 188"/>
          <p:cNvSpPr/>
          <p:nvPr/>
        </p:nvSpPr>
        <p:spPr>
          <a:xfrm flipH="1">
            <a:off x="1932873" y="985459"/>
            <a:ext cx="1650119" cy="1953558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 flipH="1">
            <a:off x="2486300" y="1082914"/>
            <a:ext cx="1077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ARM®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Cortex </a:t>
            </a:r>
            <a:r>
              <a:rPr lang="en-US" sz="1200" b="1" dirty="0" smtClean="0"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A9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Up to 1 GHz</a:t>
            </a:r>
            <a:endParaRPr lang="en-US" sz="1200" dirty="0">
              <a:latin typeface="Calibri" pitchFamily="34" charset="0"/>
              <a:ea typeface="ＭＳ Ｐゴシック" pitchFamily="16" charset="-128"/>
              <a:cs typeface="Calibri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 smtClean="0">
              <a:latin typeface="Calibri" pitchFamily="34" charset="0"/>
              <a:ea typeface="ＭＳ Ｐゴシック" pitchFamily="16" charset="-128"/>
              <a:cs typeface="Calibri" pitchFamily="34" charset="0"/>
            </a:endParaRPr>
          </a:p>
        </p:txBody>
      </p:sp>
      <p:pic>
        <p:nvPicPr>
          <p:cNvPr id="191" name="Picture 1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flipH="1">
            <a:off x="2031540" y="1108454"/>
            <a:ext cx="527010" cy="662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2" name="Rounded Rectangle 191"/>
          <p:cNvSpPr/>
          <p:nvPr/>
        </p:nvSpPr>
        <p:spPr>
          <a:xfrm>
            <a:off x="1922849" y="3797491"/>
            <a:ext cx="5161779" cy="441030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3896244" y="985459"/>
            <a:ext cx="1486881" cy="804040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20000"/>
                <a:lumOff val="80000"/>
              </a:srgbClr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Graphics Acceleration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kern="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SGX530</a:t>
            </a:r>
          </a:p>
        </p:txBody>
      </p:sp>
      <p:sp>
        <p:nvSpPr>
          <p:cNvPr id="194" name="Rounded Rectangle 193"/>
          <p:cNvSpPr/>
          <p:nvPr/>
        </p:nvSpPr>
        <p:spPr>
          <a:xfrm>
            <a:off x="5448258" y="869702"/>
            <a:ext cx="122231" cy="2927514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600" b="1" kern="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3894794" y="1844786"/>
            <a:ext cx="1483558" cy="1837545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t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Display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Subsystem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4034529" y="2371373"/>
            <a:ext cx="1217585" cy="184655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24bit LCD</a:t>
            </a:r>
          </a:p>
        </p:txBody>
      </p:sp>
      <p:sp>
        <p:nvSpPr>
          <p:cNvPr id="197" name="Rounded Rectangle 196"/>
          <p:cNvSpPr/>
          <p:nvPr/>
        </p:nvSpPr>
        <p:spPr>
          <a:xfrm>
            <a:off x="3345883" y="3973228"/>
            <a:ext cx="427809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Debug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5303387" y="3973228"/>
            <a:ext cx="370067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WDT</a:t>
            </a:r>
          </a:p>
        </p:txBody>
      </p:sp>
      <p:sp>
        <p:nvSpPr>
          <p:cNvPr id="199" name="Rounded Rectangle 198"/>
          <p:cNvSpPr/>
          <p:nvPr/>
        </p:nvSpPr>
        <p:spPr>
          <a:xfrm>
            <a:off x="5709822" y="3973228"/>
            <a:ext cx="337235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RTC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2873095" y="3973228"/>
            <a:ext cx="427809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EDMA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3701881" y="3729932"/>
            <a:ext cx="17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prstClr val="white"/>
                </a:solidFill>
                <a:ea typeface="ＭＳ Ｐゴシック" pitchFamily="16" charset="-128"/>
              </a:rPr>
              <a:t>System Services</a:t>
            </a:r>
            <a:endParaRPr lang="en-US" sz="1200" b="1" dirty="0">
              <a:solidFill>
                <a:prstClr val="white"/>
              </a:solidFill>
              <a:ea typeface="ＭＳ Ｐゴシック" pitchFamily="16" charset="-128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3818671" y="3973228"/>
            <a:ext cx="580596" cy="226123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12 Timers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5620740" y="2789653"/>
            <a:ext cx="1478184" cy="919351"/>
          </a:xfrm>
          <a:prstGeom prst="roundRect">
            <a:avLst>
              <a:gd name="adj" fmla="val 9674"/>
            </a:avLst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Security AccelerationPac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Crypto, Secure boot</a:t>
            </a: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6116433" y="3973227"/>
            <a:ext cx="898700" cy="226124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2x 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12-bit 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ADCs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1963888" y="3973228"/>
            <a:ext cx="878778" cy="226123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Simple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Pwr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Seq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4436932" y="3973228"/>
            <a:ext cx="816061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SyncTimer32K</a:t>
            </a:r>
          </a:p>
        </p:txBody>
      </p:sp>
      <p:sp>
        <p:nvSpPr>
          <p:cNvPr id="207" name="Rounded Rectangle 206"/>
          <p:cNvSpPr/>
          <p:nvPr/>
        </p:nvSpPr>
        <p:spPr>
          <a:xfrm>
            <a:off x="1942945" y="4320976"/>
            <a:ext cx="5115842" cy="1387665"/>
          </a:xfrm>
          <a:prstGeom prst="round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012787" y="4281806"/>
            <a:ext cx="5016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646E6E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Connectivity and IOs</a:t>
            </a:r>
            <a:endParaRPr lang="en-US" sz="1400" b="1" dirty="0">
              <a:solidFill>
                <a:srgbClr val="646E6E"/>
              </a:solidFill>
              <a:latin typeface="Calibri" pitchFamily="34" charset="0"/>
              <a:ea typeface="ＭＳ Ｐゴシック" pitchFamily="16" charset="-128"/>
              <a:cs typeface="Calibri" pitchFamily="34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4512010" y="4554320"/>
            <a:ext cx="756690" cy="370882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PWM x6</a:t>
            </a:r>
          </a:p>
        </p:txBody>
      </p:sp>
      <p:sp>
        <p:nvSpPr>
          <p:cNvPr id="210" name="Rounded Rectangle 209"/>
          <p:cNvSpPr/>
          <p:nvPr/>
        </p:nvSpPr>
        <p:spPr>
          <a:xfrm>
            <a:off x="6116433" y="4540914"/>
            <a:ext cx="889902" cy="468588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NAND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/NOR (16bit ECC)</a:t>
            </a:r>
          </a:p>
        </p:txBody>
      </p:sp>
      <p:sp>
        <p:nvSpPr>
          <p:cNvPr id="211" name="Rounded Rectangle 210"/>
          <p:cNvSpPr/>
          <p:nvPr/>
        </p:nvSpPr>
        <p:spPr>
          <a:xfrm>
            <a:off x="6116433" y="5082380"/>
            <a:ext cx="889902" cy="528919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3 MMC/ SD/SDIO</a:t>
            </a:r>
          </a:p>
        </p:txBody>
      </p:sp>
      <p:sp>
        <p:nvSpPr>
          <p:cNvPr id="212" name="Rounded Rectangle 211"/>
          <p:cNvSpPr/>
          <p:nvPr/>
        </p:nvSpPr>
        <p:spPr>
          <a:xfrm>
            <a:off x="3710734" y="4553970"/>
            <a:ext cx="728051" cy="265656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CAN x2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2956540" y="5055244"/>
            <a:ext cx="695321" cy="567831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USB2 OTG +PHY x2</a:t>
            </a:r>
          </a:p>
        </p:txBody>
      </p:sp>
      <p:sp>
        <p:nvSpPr>
          <p:cNvPr id="214" name="Rounded Rectangle 213"/>
          <p:cNvSpPr/>
          <p:nvPr/>
        </p:nvSpPr>
        <p:spPr>
          <a:xfrm>
            <a:off x="3708268" y="4872451"/>
            <a:ext cx="730472" cy="39752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eCAP</a:t>
            </a: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/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eQEP</a:t>
            </a: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x3</a:t>
            </a:r>
          </a:p>
        </p:txBody>
      </p:sp>
      <p:sp>
        <p:nvSpPr>
          <p:cNvPr id="215" name="Rounded Rectangle 214"/>
          <p:cNvSpPr/>
          <p:nvPr/>
        </p:nvSpPr>
        <p:spPr>
          <a:xfrm>
            <a:off x="1995262" y="4555864"/>
            <a:ext cx="900303" cy="761946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EMAC 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2-port switch 10/100/1G w/1588</a:t>
            </a:r>
          </a:p>
        </p:txBody>
      </p:sp>
      <p:sp>
        <p:nvSpPr>
          <p:cNvPr id="216" name="Rounded Rectangle 215"/>
          <p:cNvSpPr/>
          <p:nvPr/>
        </p:nvSpPr>
        <p:spPr>
          <a:xfrm>
            <a:off x="3721192" y="5329905"/>
            <a:ext cx="717784" cy="289304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HDQ</a:t>
            </a:r>
          </a:p>
        </p:txBody>
      </p:sp>
      <p:sp>
        <p:nvSpPr>
          <p:cNvPr id="217" name="Rounded Rectangle 216"/>
          <p:cNvSpPr/>
          <p:nvPr/>
        </p:nvSpPr>
        <p:spPr>
          <a:xfrm>
            <a:off x="2002837" y="5382131"/>
            <a:ext cx="892866" cy="238748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QSPI</a:t>
            </a:r>
          </a:p>
        </p:txBody>
      </p:sp>
      <p:sp>
        <p:nvSpPr>
          <p:cNvPr id="218" name="Rounded Rectangle 217"/>
          <p:cNvSpPr/>
          <p:nvPr/>
        </p:nvSpPr>
        <p:spPr>
          <a:xfrm>
            <a:off x="3686102" y="880085"/>
            <a:ext cx="122231" cy="2917406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600" b="1" kern="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1904827" y="610087"/>
            <a:ext cx="5190523" cy="304973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501951" y="625738"/>
            <a:ext cx="737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ea typeface="ＭＳ Ｐゴシック" pitchFamily="16" charset="-128"/>
              </a:rPr>
              <a:t>45nm</a:t>
            </a:r>
          </a:p>
        </p:txBody>
      </p:sp>
      <p:sp>
        <p:nvSpPr>
          <p:cNvPr id="221" name="Rounded Rectangle 220"/>
          <p:cNvSpPr/>
          <p:nvPr/>
        </p:nvSpPr>
        <p:spPr>
          <a:xfrm>
            <a:off x="4033571" y="2612769"/>
            <a:ext cx="1217585" cy="257769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 Touch Screen Controller</a:t>
            </a:r>
            <a:endParaRPr lang="en-US" sz="1100" b="1" kern="0" baseline="300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2072272" y="1937062"/>
            <a:ext cx="1371322" cy="26020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32K/32K L1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4035722" y="2915244"/>
            <a:ext cx="1217585" cy="706414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Processing: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Overlay, Resizing, Color Space Conversion, etc.</a:t>
            </a:r>
          </a:p>
        </p:txBody>
      </p:sp>
      <p:sp>
        <p:nvSpPr>
          <p:cNvPr id="224" name="Rounded Rectangle 223"/>
          <p:cNvSpPr/>
          <p:nvPr/>
        </p:nvSpPr>
        <p:spPr>
          <a:xfrm>
            <a:off x="2956540" y="4554321"/>
            <a:ext cx="724303" cy="430330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Camera I/F (2x Parallel)</a:t>
            </a:r>
          </a:p>
        </p:txBody>
      </p:sp>
      <p:sp>
        <p:nvSpPr>
          <p:cNvPr id="225" name="Rounded Rectangle 224"/>
          <p:cNvSpPr/>
          <p:nvPr/>
        </p:nvSpPr>
        <p:spPr>
          <a:xfrm>
            <a:off x="5345249" y="4555864"/>
            <a:ext cx="699817" cy="369387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McASP</a:t>
            </a: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x2</a:t>
            </a:r>
          </a:p>
        </p:txBody>
      </p:sp>
      <p:sp>
        <p:nvSpPr>
          <p:cNvPr id="226" name="Rounded Rectangle 225"/>
          <p:cNvSpPr/>
          <p:nvPr/>
        </p:nvSpPr>
        <p:spPr>
          <a:xfrm>
            <a:off x="5355918" y="4976903"/>
            <a:ext cx="699817" cy="296405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GPIO</a:t>
            </a:r>
          </a:p>
        </p:txBody>
      </p:sp>
      <p:sp>
        <p:nvSpPr>
          <p:cNvPr id="227" name="Rounded Rectangle 226"/>
          <p:cNvSpPr/>
          <p:nvPr/>
        </p:nvSpPr>
        <p:spPr>
          <a:xfrm>
            <a:off x="5355918" y="5329905"/>
            <a:ext cx="699816" cy="289305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UART x6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4514120" y="4969639"/>
            <a:ext cx="754619" cy="303438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SPI x5</a:t>
            </a:r>
          </a:p>
        </p:txBody>
      </p:sp>
      <p:sp>
        <p:nvSpPr>
          <p:cNvPr id="229" name="Rounded Rectangle 228"/>
          <p:cNvSpPr/>
          <p:nvPr/>
        </p:nvSpPr>
        <p:spPr>
          <a:xfrm>
            <a:off x="4518974" y="5329906"/>
            <a:ext cx="749853" cy="289305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I2C x3</a:t>
            </a:r>
          </a:p>
        </p:txBody>
      </p:sp>
      <p:pic>
        <p:nvPicPr>
          <p:cNvPr id="230" name="Picture 229" descr="Master_Lock_140D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lum bright="10000"/>
          </a:blip>
          <a:stretch>
            <a:fillRect/>
          </a:stretch>
        </p:blipFill>
        <p:spPr>
          <a:xfrm>
            <a:off x="5714032" y="2882332"/>
            <a:ext cx="284975" cy="237041"/>
          </a:xfrm>
          <a:prstGeom prst="rect">
            <a:avLst/>
          </a:prstGeom>
        </p:spPr>
      </p:pic>
      <p:grpSp>
        <p:nvGrpSpPr>
          <p:cNvPr id="3" name="Group 230"/>
          <p:cNvGrpSpPr/>
          <p:nvPr/>
        </p:nvGrpSpPr>
        <p:grpSpPr>
          <a:xfrm>
            <a:off x="2145118" y="4364121"/>
            <a:ext cx="212512" cy="141137"/>
            <a:chOff x="6362701" y="4572000"/>
            <a:chExt cx="228599" cy="152400"/>
          </a:xfrm>
        </p:grpSpPr>
        <p:sp>
          <p:nvSpPr>
            <p:cNvPr id="232" name="Down Arrow 231"/>
            <p:cNvSpPr/>
            <p:nvPr/>
          </p:nvSpPr>
          <p:spPr>
            <a:xfrm>
              <a:off x="6362701" y="4572000"/>
              <a:ext cx="119506" cy="152400"/>
            </a:xfrm>
            <a:prstGeom prst="downArrow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rgbClr val="4F81BD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900" b="1" kern="0">
                <a:solidFill>
                  <a:sysClr val="window" lastClr="FFFFFF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  <p:sp>
          <p:nvSpPr>
            <p:cNvPr id="233" name="Down Arrow 232"/>
            <p:cNvSpPr/>
            <p:nvPr/>
          </p:nvSpPr>
          <p:spPr>
            <a:xfrm rot="10800000">
              <a:off x="6471794" y="4572000"/>
              <a:ext cx="119506" cy="152400"/>
            </a:xfrm>
            <a:prstGeom prst="downArrow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rgbClr val="4F81BD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900" b="1" kern="0">
                <a:solidFill>
                  <a:sysClr val="window" lastClr="FFFFFF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</p:grpSp>
      <p:sp>
        <p:nvSpPr>
          <p:cNvPr id="234" name="Rounded Rectangle 233"/>
          <p:cNvSpPr/>
          <p:nvPr/>
        </p:nvSpPr>
        <p:spPr>
          <a:xfrm>
            <a:off x="2072272" y="2258188"/>
            <a:ext cx="1371322" cy="260877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256K L2 / L3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2068001" y="2579982"/>
            <a:ext cx="1379864" cy="23941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64K  RAM  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1932878" y="3062877"/>
            <a:ext cx="1660397" cy="275906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256KB L3 Shared RAM</a:t>
            </a:r>
          </a:p>
        </p:txBody>
      </p:sp>
      <p:sp>
        <p:nvSpPr>
          <p:cNvPr id="237" name="Rounded Rectangle 236"/>
          <p:cNvSpPr/>
          <p:nvPr/>
        </p:nvSpPr>
        <p:spPr>
          <a:xfrm>
            <a:off x="1932878" y="3399701"/>
            <a:ext cx="1660397" cy="331115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32-bit </a:t>
            </a: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LPDDR2/DDR3/DDR3L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38" name="Picture 61" descr="TI bug white copy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2088" y="664583"/>
            <a:ext cx="203024" cy="213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9" name="Rectangle 94"/>
          <p:cNvSpPr>
            <a:spLocks noChangeArrowheads="1"/>
          </p:cNvSpPr>
          <p:nvPr/>
        </p:nvSpPr>
        <p:spPr bwMode="gray">
          <a:xfrm>
            <a:off x="7856609" y="76200"/>
            <a:ext cx="991221" cy="410397"/>
          </a:xfrm>
          <a:prstGeom prst="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itchFamily="34" charset="0"/>
                <a:cs typeface="+mn-cs"/>
              </a:rPr>
              <a:t>Improved vs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itchFamily="34" charset="0"/>
                <a:cs typeface="+mn-cs"/>
              </a:rPr>
              <a:t>. 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arrow" pitchFamily="34" charset="0"/>
              <a:cs typeface="+mn-cs"/>
            </a:endParaRP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itchFamily="34" charset="0"/>
                <a:cs typeface="+mn-cs"/>
              </a:rPr>
              <a:t>AM335x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arrow" pitchFamily="34" charset="0"/>
              <a:cs typeface="+mn-cs"/>
            </a:endParaRPr>
          </a:p>
        </p:txBody>
      </p:sp>
      <p:sp>
        <p:nvSpPr>
          <p:cNvPr id="240" name="Rectangular Callout 239"/>
          <p:cNvSpPr/>
          <p:nvPr/>
        </p:nvSpPr>
        <p:spPr>
          <a:xfrm>
            <a:off x="53908" y="566748"/>
            <a:ext cx="1758888" cy="1033452"/>
          </a:xfrm>
          <a:prstGeom prst="wedgeRectCallout">
            <a:avLst>
              <a:gd name="adj1" fmla="val 68607"/>
              <a:gd name="adj2" fmla="val 35279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91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Cortex-A9 delivers up to 2500 DMIPs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20% higher than  Cortex-A8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VFP unit 10 times faster than Cortex-A8</a:t>
            </a:r>
          </a:p>
        </p:txBody>
      </p:sp>
      <p:sp>
        <p:nvSpPr>
          <p:cNvPr id="241" name="Rectangular Callout 240"/>
          <p:cNvSpPr/>
          <p:nvPr/>
        </p:nvSpPr>
        <p:spPr>
          <a:xfrm>
            <a:off x="45001" y="1706803"/>
            <a:ext cx="1736596" cy="960197"/>
          </a:xfrm>
          <a:prstGeom prst="wedgeRectCallout">
            <a:avLst>
              <a:gd name="adj1" fmla="val 65155"/>
              <a:gd name="adj2" fmla="val 15458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256KB RAM configurable as either L2 cache or L3 SRAM, providing up to 512KB of internal L3 RAM</a:t>
            </a:r>
          </a:p>
        </p:txBody>
      </p:sp>
      <p:sp>
        <p:nvSpPr>
          <p:cNvPr id="242" name="Rectangular Callout 241"/>
          <p:cNvSpPr/>
          <p:nvPr/>
        </p:nvSpPr>
        <p:spPr>
          <a:xfrm>
            <a:off x="7215554" y="3399701"/>
            <a:ext cx="1853018" cy="799650"/>
          </a:xfrm>
          <a:prstGeom prst="wedgeRectCallout">
            <a:avLst>
              <a:gd name="adj1" fmla="val -61917"/>
              <a:gd name="adj2" fmla="val -40064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Secure boot enables IP protection, anti-cloning, and  take-over protection</a:t>
            </a:r>
          </a:p>
        </p:txBody>
      </p:sp>
      <p:sp>
        <p:nvSpPr>
          <p:cNvPr id="243" name="Rectangular Callout 242"/>
          <p:cNvSpPr/>
          <p:nvPr/>
        </p:nvSpPr>
        <p:spPr>
          <a:xfrm>
            <a:off x="76200" y="4995882"/>
            <a:ext cx="1736596" cy="965994"/>
          </a:xfrm>
          <a:prstGeom prst="wedgeRectCallout">
            <a:avLst>
              <a:gd name="adj1" fmla="val 65876"/>
              <a:gd name="adj2" fmla="val -2133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QSPI interface enables execute-in-place (XIP) from low-cost NOR flash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Enables DDR-less applications</a:t>
            </a:r>
          </a:p>
        </p:txBody>
      </p:sp>
      <p:sp>
        <p:nvSpPr>
          <p:cNvPr id="244" name="Rectangular Callout 243"/>
          <p:cNvSpPr/>
          <p:nvPr/>
        </p:nvSpPr>
        <p:spPr>
          <a:xfrm>
            <a:off x="67067" y="4018006"/>
            <a:ext cx="1718953" cy="853862"/>
          </a:xfrm>
          <a:prstGeom prst="wedgeRectCallout">
            <a:avLst>
              <a:gd name="adj1" fmla="val 61892"/>
              <a:gd name="adj2" fmla="val -38016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Simplified power sequencing for flexible power design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System cost savings</a:t>
            </a:r>
          </a:p>
        </p:txBody>
      </p:sp>
      <p:sp>
        <p:nvSpPr>
          <p:cNvPr id="245" name="Rectangular Callout 244"/>
          <p:cNvSpPr/>
          <p:nvPr/>
        </p:nvSpPr>
        <p:spPr>
          <a:xfrm>
            <a:off x="45000" y="2768144"/>
            <a:ext cx="1763089" cy="1118056"/>
          </a:xfrm>
          <a:prstGeom prst="wedgeRectCallout">
            <a:avLst>
              <a:gd name="adj1" fmla="val 56636"/>
              <a:gd name="adj2" fmla="val -11668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Increased L3 RAM (AM335x has 64KB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32b DDR memory interface increases bandwidth (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vs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16b in AM335x)</a:t>
            </a:r>
          </a:p>
        </p:txBody>
      </p:sp>
      <p:sp>
        <p:nvSpPr>
          <p:cNvPr id="246" name="Rectangular Callout 245"/>
          <p:cNvSpPr/>
          <p:nvPr/>
        </p:nvSpPr>
        <p:spPr>
          <a:xfrm>
            <a:off x="7215554" y="4984651"/>
            <a:ext cx="1853018" cy="805770"/>
          </a:xfrm>
          <a:prstGeom prst="wedgeRectCallout">
            <a:avLst>
              <a:gd name="adj1" fmla="val -244568"/>
              <a:gd name="adj2" fmla="val -76820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Single/Dual camera port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For apps such as data terminals, barcode scanners, etc.</a:t>
            </a:r>
          </a:p>
        </p:txBody>
      </p:sp>
      <p:sp>
        <p:nvSpPr>
          <p:cNvPr id="247" name="Rectangular Callout 246"/>
          <p:cNvSpPr/>
          <p:nvPr/>
        </p:nvSpPr>
        <p:spPr>
          <a:xfrm>
            <a:off x="2590800" y="5867400"/>
            <a:ext cx="4081670" cy="375072"/>
          </a:xfrm>
          <a:prstGeom prst="wedgeRectCallout">
            <a:avLst>
              <a:gd name="adj1" fmla="val -23568"/>
              <a:gd name="adj2" fmla="val -109586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Increased SPI, Timers, PWMs, and ADC </a:t>
            </a:r>
            <a:r>
              <a:rPr lang="en-US" sz="1050" kern="0" dirty="0" smtClean="0">
                <a:solidFill>
                  <a:srgbClr val="FFFFFF"/>
                </a:solidFill>
                <a:latin typeface="Arial"/>
              </a:rPr>
              <a:t>inputs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New HDQ/1-Wire interface for sensors and battery monitor</a:t>
            </a:r>
          </a:p>
        </p:txBody>
      </p:sp>
      <p:sp>
        <p:nvSpPr>
          <p:cNvPr id="248" name="Rounded Rectangle 247"/>
          <p:cNvSpPr/>
          <p:nvPr/>
        </p:nvSpPr>
        <p:spPr>
          <a:xfrm>
            <a:off x="5562600" y="975328"/>
            <a:ext cx="1551428" cy="1739613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20000"/>
                <a:lumOff val="80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PRU-ICSS</a:t>
            </a:r>
          </a:p>
        </p:txBody>
      </p:sp>
      <p:sp>
        <p:nvSpPr>
          <p:cNvPr id="249" name="Rounded Rectangle 248"/>
          <p:cNvSpPr/>
          <p:nvPr/>
        </p:nvSpPr>
        <p:spPr>
          <a:xfrm flipH="1">
            <a:off x="5608726" y="1452070"/>
            <a:ext cx="1462915" cy="11929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Calibri" pitchFamily="34" charset="0"/>
                <a:cs typeface="Calibri" pitchFamily="34" charset="0"/>
              </a:rPr>
              <a:t>Industrial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Communications + Motor Feedback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Calibri" pitchFamily="34" charset="0"/>
                <a:cs typeface="Calibri" pitchFamily="34" charset="0"/>
              </a:rPr>
              <a:t>Protocols +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Calibri" pitchFamily="34" charset="0"/>
                <a:cs typeface="Calibri" pitchFamily="34" charset="0"/>
              </a:rPr>
              <a:t>Sigma  Delta</a:t>
            </a:r>
          </a:p>
        </p:txBody>
      </p:sp>
      <p:pic>
        <p:nvPicPr>
          <p:cNvPr id="250" name="Picture 6" descr="http://blogs.msdn.com/blogfiles/gblock/WindowsLiveWriter/MoreWebClientgoodnessshippingWCSF2.0_C95C/Robotic%20Arm_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708" b="90000" l="9063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854" y="914400"/>
            <a:ext cx="650471" cy="48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1" name="Rectangular Callout 250"/>
          <p:cNvSpPr/>
          <p:nvPr/>
        </p:nvSpPr>
        <p:spPr>
          <a:xfrm>
            <a:off x="7239000" y="1905000"/>
            <a:ext cx="1829572" cy="1034016"/>
          </a:xfrm>
          <a:prstGeom prst="wedgeRectCallout">
            <a:avLst>
              <a:gd name="adj1" fmla="val -167327"/>
              <a:gd name="adj2" fmla="val 52201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Display processing off-loads CPU from tasks such as overlay, etc.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Contributes to higher performance than AM335x</a:t>
            </a:r>
          </a:p>
        </p:txBody>
      </p:sp>
      <p:sp>
        <p:nvSpPr>
          <p:cNvPr id="252" name="Rectangular Callout 251"/>
          <p:cNvSpPr/>
          <p:nvPr/>
        </p:nvSpPr>
        <p:spPr>
          <a:xfrm>
            <a:off x="7215554" y="589952"/>
            <a:ext cx="1853018" cy="1181001"/>
          </a:xfrm>
          <a:prstGeom prst="wedgeRectCallout">
            <a:avLst>
              <a:gd name="adj1" fmla="val -64977"/>
              <a:gd name="adj2" fmla="val 26437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ICSS for industrial protocol acceleration -  enables simultaneous industrial Ethernet protocols and motor feedback protocols.</a:t>
            </a:r>
          </a:p>
        </p:txBody>
      </p:sp>
    </p:spTree>
    <p:extLst>
      <p:ext uri="{BB962C8B-B14F-4D97-AF65-F5344CB8AC3E}">
        <p14:creationId xmlns:p14="http://schemas.microsoft.com/office/powerpoint/2010/main" val="162298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67725" cy="25908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I/O Cell Power Management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I/O Daisy chaining - Allows for wakeup from any GPIO, not just wakeup domain GPIO0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I/O Isolation – more control with low power pad configuration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MPU auto clock gating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MPU will automatically be clock gated in WFI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Wakeup via interrupts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enhancements over AM335x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1985" y="3582248"/>
            <a:ext cx="619121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1" fontAlgn="base" hangingPunct="1">
              <a:spcBef>
                <a:spcPct val="6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333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854075" indent="-165100" algn="l" rtl="0" eaLnBrk="1" fontAlgn="base" hangingPunct="1">
              <a:spcBef>
                <a:spcPct val="15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201738" indent="-233363" algn="l" rtl="0" eaLnBrk="1" fontAlgn="base" hangingPunct="1">
              <a:spcBef>
                <a:spcPct val="5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4890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19462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4034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8606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3178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Simplified power sequencing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Provide 1.8V bias voltage from 3.3V rail.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Simplifies power up/down sequencing </a:t>
            </a:r>
            <a:r>
              <a:rPr lang="en-US" dirty="0" smtClean="0">
                <a:solidFill>
                  <a:srgbClr val="00B050"/>
                </a:solidFill>
              </a:rPr>
              <a:t>for discrete </a:t>
            </a:r>
            <a:r>
              <a:rPr lang="en-US" dirty="0">
                <a:solidFill>
                  <a:srgbClr val="00B050"/>
                </a:solidFill>
              </a:rPr>
              <a:t>power solutions  </a:t>
            </a:r>
          </a:p>
        </p:txBody>
      </p:sp>
    </p:spTree>
    <p:extLst>
      <p:ext uri="{BB962C8B-B14F-4D97-AF65-F5344CB8AC3E}">
        <p14:creationId xmlns:p14="http://schemas.microsoft.com/office/powerpoint/2010/main" val="91905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Sitara Applications</a:t>
            </a:r>
            <a:endParaRPr lang="en-US" dirty="0"/>
          </a:p>
        </p:txBody>
      </p:sp>
      <p:sp>
        <p:nvSpPr>
          <p:cNvPr id="19" name="Content Placeholder 43"/>
          <p:cNvSpPr txBox="1">
            <a:spLocks/>
          </p:cNvSpPr>
          <p:nvPr/>
        </p:nvSpPr>
        <p:spPr bwMode="auto">
          <a:xfrm>
            <a:off x="152399" y="990600"/>
            <a:ext cx="7772399" cy="487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Patient Monitoring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Security </a:t>
            </a:r>
            <a:r>
              <a:rPr lang="en-US" sz="2400" dirty="0" smtClean="0">
                <a:solidFill>
                  <a:srgbClr val="000000"/>
                </a:solidFill>
              </a:rPr>
              <a:t>Applications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Bar Code Scanners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Navigation Equipment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Point of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Industrial Automation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Portable Mobile Radio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Portable Data Terminals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Test And </a:t>
            </a:r>
            <a:r>
              <a:rPr lang="en-US" sz="2400" dirty="0" smtClean="0"/>
              <a:t>Measure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Any other broad market EP applications</a:t>
            </a:r>
            <a:endParaRPr lang="en-US" sz="2400" dirty="0"/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834" y="1295400"/>
            <a:ext cx="3691998" cy="397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enhancements over AM335x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5457825" cy="4692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Improved CLKOUT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Output buffers are on separate voltage domain to reduce noise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Provided low jitter PLL for Ethernet, modem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Added different input </a:t>
            </a:r>
            <a:r>
              <a:rPr lang="en-US" dirty="0" smtClean="0">
                <a:solidFill>
                  <a:srgbClr val="00B050"/>
                </a:solidFill>
              </a:rPr>
              <a:t>options (MPU clock, EXT PLL)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CLKOUT1 path is optimized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71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590800" y="1143000"/>
            <a:ext cx="32607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336699"/>
                </a:solidFill>
              </a:rPr>
              <a:t>ZDN </a:t>
            </a:r>
            <a:r>
              <a:rPr lang="en-US" dirty="0">
                <a:solidFill>
                  <a:srgbClr val="336699"/>
                </a:solidFill>
              </a:rPr>
              <a:t>Package: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17x17 </a:t>
            </a:r>
            <a:r>
              <a:rPr lang="en-US" sz="1400" b="0" dirty="0">
                <a:solidFill>
                  <a:srgbClr val="000000"/>
                </a:solidFill>
              </a:rPr>
              <a:t>mm 0.65 pitch via channel array [0.8 routable] package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Separate VDD_MPU </a:t>
            </a:r>
            <a:r>
              <a:rPr lang="en-US" sz="1400" b="0" dirty="0">
                <a:solidFill>
                  <a:srgbClr val="000000"/>
                </a:solidFill>
              </a:rPr>
              <a:t>and </a:t>
            </a:r>
            <a:r>
              <a:rPr lang="en-US" sz="1400" b="0" dirty="0" smtClean="0">
                <a:solidFill>
                  <a:srgbClr val="000000"/>
                </a:solidFill>
              </a:rPr>
              <a:t>VDD_CORE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14600"/>
            <a:ext cx="3459111" cy="367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51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Tools and Software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11176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Getting </a:t>
            </a:r>
            <a:r>
              <a:rPr lang="en-US" dirty="0">
                <a:solidFill>
                  <a:srgbClr val="FF0000"/>
                </a:solidFill>
              </a:rPr>
              <a:t>Start Guide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http://processors.wiki.ti.com/index.php/Sitara_Linux_SDK_Getting_Started_Guide</a:t>
            </a:r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23" y="1254642"/>
            <a:ext cx="8714000" cy="433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14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483906"/>
          </a:xfrm>
        </p:spPr>
        <p:txBody>
          <a:bodyPr/>
          <a:lstStyle/>
          <a:p>
            <a:r>
              <a:rPr lang="en-US" sz="3600" dirty="0" smtClean="0"/>
              <a:t>Software and tools Page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/>
              <a:t>http://www.ti.com/lsds/ti/arm/sitara_arm_cortex_a_processor/arm_cortex_a9_core/am437x_arm_cortex_a9/tools_software.page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05" y="2005871"/>
            <a:ext cx="7902649" cy="406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26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207460"/>
          </a:xfrm>
        </p:spPr>
        <p:txBody>
          <a:bodyPr/>
          <a:lstStyle/>
          <a:p>
            <a:r>
              <a:rPr lang="en-US" sz="3600" dirty="0" smtClean="0"/>
              <a:t>Software Product page 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http</a:t>
            </a:r>
            <a:r>
              <a:rPr lang="en-US" sz="1600" dirty="0"/>
              <a:t>://software-dl.ti.com/sitara_linux/esd/AM437xSDK/latest/index_FDS.html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88" y="1378065"/>
            <a:ext cx="8397962" cy="4352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01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207460"/>
          </a:xfrm>
        </p:spPr>
        <p:txBody>
          <a:bodyPr/>
          <a:lstStyle/>
          <a:p>
            <a:r>
              <a:rPr lang="en-US" sz="3600" dirty="0" smtClean="0"/>
              <a:t>Software Product page (2) 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http</a:t>
            </a:r>
            <a:r>
              <a:rPr lang="en-US" sz="1600" dirty="0"/>
              <a:t>://software-dl.ti.com/sitara_linux/esd/AM437xSDK/latest/index_FDS.html</a:t>
            </a: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2" y="2371061"/>
            <a:ext cx="8681709" cy="280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97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207460"/>
          </a:xfrm>
        </p:spPr>
        <p:txBody>
          <a:bodyPr/>
          <a:lstStyle/>
          <a:p>
            <a:r>
              <a:rPr lang="en-US" sz="3600" dirty="0" smtClean="0"/>
              <a:t>Software Product page (3) 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http</a:t>
            </a:r>
            <a:r>
              <a:rPr lang="en-US" sz="1600" dirty="0"/>
              <a:t>://software-dl.ti.com/sitara_linux/esd/AM437xSDK/latest/index_FDS.html</a:t>
            </a: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56" y="2126512"/>
            <a:ext cx="8325800" cy="2849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00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77851"/>
          </a:xfrm>
        </p:spPr>
        <p:txBody>
          <a:bodyPr/>
          <a:lstStyle/>
          <a:p>
            <a:r>
              <a:rPr lang="en-US" sz="3600" dirty="0"/>
              <a:t>Development Tools</a:t>
            </a:r>
            <a:br>
              <a:rPr lang="en-US" sz="3600" dirty="0"/>
            </a:br>
            <a:r>
              <a:rPr lang="en-US" sz="1600" dirty="0"/>
              <a:t>http://www.ti.com/lsds/ti/arm/sitara_arm_cortex_a_processor/arm_cortex_a9_core/am437x_arm_cortex_a9/tools_software.page#tools</a:t>
            </a: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75" y="1157874"/>
            <a:ext cx="6804839" cy="5280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15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77851"/>
          </a:xfrm>
        </p:spPr>
        <p:txBody>
          <a:bodyPr/>
          <a:lstStyle/>
          <a:p>
            <a:r>
              <a:rPr lang="en-US" sz="3600" dirty="0"/>
              <a:t>Development </a:t>
            </a:r>
            <a:r>
              <a:rPr lang="en-US" sz="3600" dirty="0" smtClean="0"/>
              <a:t>Tools (2)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1600" dirty="0"/>
              <a:t>http://www.ti.com/lsds/ti/arm/sitara_arm_cortex_a_processor/arm_cortex_a9_core/am437x_arm_cortex_a9/tools_software.page#tools</a:t>
            </a: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62" y="2125097"/>
            <a:ext cx="8087390" cy="295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64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231775" y="-52388"/>
            <a:ext cx="8458200" cy="814388"/>
          </a:xfrm>
        </p:spPr>
        <p:txBody>
          <a:bodyPr/>
          <a:lstStyle/>
          <a:p>
            <a:r>
              <a:rPr lang="en-US" dirty="0" smtClean="0"/>
              <a:t>AM437x Cortex™-A9 based processors</a:t>
            </a:r>
          </a:p>
        </p:txBody>
      </p:sp>
      <p:sp>
        <p:nvSpPr>
          <p:cNvPr id="51" name="Content Placeholder 43"/>
          <p:cNvSpPr txBox="1">
            <a:spLocks/>
          </p:cNvSpPr>
          <p:nvPr/>
        </p:nvSpPr>
        <p:spPr bwMode="auto">
          <a:xfrm>
            <a:off x="151313" y="565150"/>
            <a:ext cx="3277687" cy="5530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solidFill>
                  <a:srgbClr val="000000"/>
                </a:solidFill>
              </a:rPr>
              <a:t>Benefits</a:t>
            </a: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Performance</a:t>
            </a:r>
            <a:endParaRPr lang="en-US" sz="1400" b="1" dirty="0">
              <a:solidFill>
                <a:srgbClr val="000000"/>
              </a:solidFill>
            </a:endParaRP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High </a:t>
            </a:r>
            <a:r>
              <a:rPr lang="en-US" sz="1200" dirty="0" smtClean="0">
                <a:solidFill>
                  <a:srgbClr val="000000"/>
                </a:solidFill>
              </a:rPr>
              <a:t>performance Cortex-A9 up to 1GHz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display system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Security Engine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PRU-ICSS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Multiple system services</a:t>
            </a: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Peripherals and Connectivity</a:t>
            </a:r>
            <a:endParaRPr lang="en-US" sz="1400" b="1" dirty="0">
              <a:solidFill>
                <a:srgbClr val="000000"/>
              </a:solidFill>
            </a:endParaRP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Variety of peripherals 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Multiple high bit rate interfaces for data IO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Multiple interfaces for boot and control/monitor </a:t>
            </a: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</a:rPr>
              <a:t>Power </a:t>
            </a:r>
            <a:r>
              <a:rPr lang="en-US" sz="1400" b="1" dirty="0" smtClean="0">
                <a:solidFill>
                  <a:srgbClr val="000000"/>
                </a:solidFill>
              </a:rPr>
              <a:t>Targets</a:t>
            </a:r>
            <a:endParaRPr lang="en-US" sz="1400" b="1" dirty="0">
              <a:solidFill>
                <a:srgbClr val="000000"/>
              </a:solidFill>
            </a:endParaRP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Total Power: &lt;1000mW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Deep sleep: ~4mW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RTC-only mode: &lt;</a:t>
            </a:r>
            <a:r>
              <a:rPr lang="en-US" sz="1400" dirty="0" smtClean="0">
                <a:solidFill>
                  <a:srgbClr val="000000"/>
                </a:solidFill>
              </a:rPr>
              <a:t>0.03mW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Software </a:t>
            </a:r>
            <a:r>
              <a:rPr lang="en-US" sz="1400" b="1" dirty="0">
                <a:solidFill>
                  <a:srgbClr val="000000"/>
                </a:solidFill>
              </a:rPr>
              <a:t>and development tools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Free Linux </a:t>
            </a:r>
            <a:r>
              <a:rPr lang="en-US" sz="1200" dirty="0" smtClean="0">
                <a:solidFill>
                  <a:srgbClr val="000000"/>
                </a:solidFill>
              </a:rPr>
              <a:t>SDK directly </a:t>
            </a:r>
            <a:r>
              <a:rPr lang="en-US" sz="1200" dirty="0">
                <a:solidFill>
                  <a:srgbClr val="000000"/>
                </a:solidFill>
              </a:rPr>
              <a:t>from TI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RTOS (QNX, </a:t>
            </a:r>
            <a:r>
              <a:rPr lang="en-US" sz="1200" dirty="0" smtClean="0">
                <a:solidFill>
                  <a:srgbClr val="000000"/>
                </a:solidFill>
              </a:rPr>
              <a:t>Nucleus, Green </a:t>
            </a:r>
            <a:r>
              <a:rPr lang="en-US" sz="1200" dirty="0">
                <a:solidFill>
                  <a:srgbClr val="000000"/>
                </a:solidFill>
              </a:rPr>
              <a:t>Hills, etc) from partners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Full featured and low cost development board </a:t>
            </a:r>
            <a:r>
              <a:rPr lang="en-US" sz="1200" dirty="0" smtClean="0">
                <a:solidFill>
                  <a:srgbClr val="000000"/>
                </a:solidFill>
              </a:rPr>
              <a:t>options (EVM, SK, IDK)</a:t>
            </a:r>
            <a:endParaRPr lang="en-US" sz="1200" dirty="0">
              <a:solidFill>
                <a:srgbClr val="000000"/>
              </a:solidFill>
            </a:endParaRP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en-US" sz="1400" b="1" dirty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</a:rPr>
              <a:t>Schedule and packaging</a:t>
            </a: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Samples and Dev. Tools: 2Q 2014</a:t>
            </a:r>
            <a:endParaRPr lang="en-US" sz="1200" dirty="0">
              <a:solidFill>
                <a:srgbClr val="000000"/>
              </a:solidFill>
            </a:endParaRP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Production: 4</a:t>
            </a:r>
            <a:r>
              <a:rPr lang="en-US" sz="1200" dirty="0" smtClean="0">
                <a:solidFill>
                  <a:srgbClr val="000000"/>
                </a:solidFill>
              </a:rPr>
              <a:t>Q </a:t>
            </a:r>
            <a:r>
              <a:rPr lang="en-US" sz="1200" dirty="0">
                <a:solidFill>
                  <a:srgbClr val="000000"/>
                </a:solidFill>
              </a:rPr>
              <a:t>2014</a:t>
            </a: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Package: 17x17mm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 smtClean="0">
                <a:solidFill>
                  <a:srgbClr val="000000"/>
                </a:solidFill>
              </a:rPr>
              <a:t>0.65 VCA, 0.8mm-pitch </a:t>
            </a:r>
            <a:r>
              <a:rPr lang="en-US" sz="1200" dirty="0">
                <a:solidFill>
                  <a:srgbClr val="000000"/>
                </a:solidFill>
              </a:rPr>
              <a:t>effective </a:t>
            </a:r>
            <a:r>
              <a:rPr lang="en-US" sz="1200" dirty="0" smtClean="0">
                <a:solidFill>
                  <a:srgbClr val="000000"/>
                </a:solidFill>
              </a:rPr>
              <a:t>routing</a:t>
            </a: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                      </a:t>
            </a:r>
            <a:endParaRPr lang="en-US" sz="1200" dirty="0">
              <a:solidFill>
                <a:srgbClr val="000000"/>
              </a:solidFill>
            </a:endParaRPr>
          </a:p>
          <a:p>
            <a:pPr marL="1030288" lvl="2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dirty="0">
              <a:solidFill>
                <a:srgbClr val="000000"/>
              </a:solidFill>
            </a:endParaRP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3419850" y="586028"/>
            <a:ext cx="5634674" cy="5509972"/>
          </a:xfrm>
          <a:prstGeom prst="roundRect">
            <a:avLst>
              <a:gd name="adj" fmla="val 1685"/>
            </a:avLst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3486377" y="3997210"/>
            <a:ext cx="5450850" cy="461009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5570286" y="1019389"/>
            <a:ext cx="1570150" cy="840463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20000"/>
                <a:lumOff val="80000"/>
              </a:srgbClr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Graphics Acceleration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SGX530</a:t>
            </a:r>
          </a:p>
        </p:txBody>
      </p:sp>
      <p:sp>
        <p:nvSpPr>
          <p:cNvPr id="210" name="Rounded Rectangle 209"/>
          <p:cNvSpPr/>
          <p:nvPr/>
        </p:nvSpPr>
        <p:spPr>
          <a:xfrm>
            <a:off x="7209217" y="936793"/>
            <a:ext cx="129076" cy="3060130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5572041" y="1996309"/>
            <a:ext cx="1566640" cy="1920786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Display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Subsystem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5712475" y="2546750"/>
            <a:ext cx="1285772" cy="193020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24bit LCD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4989104" y="4180908"/>
            <a:ext cx="451767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Debug</a:t>
            </a:r>
          </a:p>
        </p:txBody>
      </p:sp>
      <p:sp>
        <p:nvSpPr>
          <p:cNvPr id="214" name="Rounded Rectangle 213"/>
          <p:cNvSpPr/>
          <p:nvPr/>
        </p:nvSpPr>
        <p:spPr>
          <a:xfrm>
            <a:off x="7056232" y="4180908"/>
            <a:ext cx="390792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WDT</a:t>
            </a:r>
          </a:p>
        </p:txBody>
      </p:sp>
      <p:sp>
        <p:nvSpPr>
          <p:cNvPr id="215" name="Rounded Rectangle 214"/>
          <p:cNvSpPr/>
          <p:nvPr/>
        </p:nvSpPr>
        <p:spPr>
          <a:xfrm>
            <a:off x="7485429" y="4180908"/>
            <a:ext cx="356121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RTC</a:t>
            </a:r>
          </a:p>
        </p:txBody>
      </p:sp>
      <p:sp>
        <p:nvSpPr>
          <p:cNvPr id="216" name="Rounded Rectangle 215"/>
          <p:cNvSpPr/>
          <p:nvPr/>
        </p:nvSpPr>
        <p:spPr>
          <a:xfrm>
            <a:off x="4489839" y="4180908"/>
            <a:ext cx="451767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EDMA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5365039" y="3926591"/>
            <a:ext cx="1871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white"/>
                </a:solidFill>
                <a:ea typeface="ＭＳ Ｐゴシック" pitchFamily="16" charset="-128"/>
              </a:rPr>
              <a:t>System Services</a:t>
            </a:r>
            <a:endParaRPr lang="en-US" sz="1400" b="1" dirty="0">
              <a:solidFill>
                <a:prstClr val="white"/>
              </a:solidFill>
              <a:ea typeface="ＭＳ Ｐゴシック" pitchFamily="16" charset="-128"/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5488369" y="4180908"/>
            <a:ext cx="613111" cy="236366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12 Timers</a:t>
            </a:r>
          </a:p>
        </p:txBody>
      </p:sp>
      <p:sp>
        <p:nvSpPr>
          <p:cNvPr id="220" name="Rounded Rectangle 219"/>
          <p:cNvSpPr/>
          <p:nvPr/>
        </p:nvSpPr>
        <p:spPr>
          <a:xfrm>
            <a:off x="7914811" y="4180907"/>
            <a:ext cx="949029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2 12-bit ADCs</a:t>
            </a:r>
            <a:r>
              <a:rPr kumimoji="0" lang="en-US" sz="1100" b="1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(1)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</a:p>
        </p:txBody>
      </p:sp>
      <p:sp>
        <p:nvSpPr>
          <p:cNvPr id="221" name="Rounded Rectangle 220"/>
          <p:cNvSpPr/>
          <p:nvPr/>
        </p:nvSpPr>
        <p:spPr>
          <a:xfrm>
            <a:off x="3529714" y="4180908"/>
            <a:ext cx="927991" cy="236366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Simple </a:t>
            </a:r>
            <a:r>
              <a:rPr kumimoji="0" lang="en-US" sz="11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Pwr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1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Seq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6141254" y="4180908"/>
            <a:ext cx="861762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SyncTimer32K</a:t>
            </a:r>
          </a:p>
        </p:txBody>
      </p:sp>
      <p:sp>
        <p:nvSpPr>
          <p:cNvPr id="224" name="Rounded Rectangle 223"/>
          <p:cNvSpPr/>
          <p:nvPr/>
        </p:nvSpPr>
        <p:spPr>
          <a:xfrm>
            <a:off x="3507599" y="4544409"/>
            <a:ext cx="5402340" cy="1450526"/>
          </a:xfrm>
          <a:prstGeom prst="round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3581352" y="4503465"/>
            <a:ext cx="5297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646E6E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Connectivity and IOs</a:t>
            </a:r>
            <a:endParaRPr lang="en-US" sz="1600" b="1" dirty="0">
              <a:solidFill>
                <a:srgbClr val="646E6E"/>
              </a:solidFill>
              <a:latin typeface="Calibri" pitchFamily="34" charset="0"/>
              <a:ea typeface="ＭＳ Ｐゴシック" pitchFamily="16" charset="-128"/>
              <a:cs typeface="Calibri" pitchFamily="34" charset="0"/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6220537" y="4788324"/>
            <a:ext cx="799066" cy="387683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PWM x6</a:t>
            </a:r>
          </a:p>
        </p:txBody>
      </p:sp>
      <p:sp>
        <p:nvSpPr>
          <p:cNvPr id="227" name="Rounded Rectangle 226"/>
          <p:cNvSpPr/>
          <p:nvPr/>
        </p:nvSpPr>
        <p:spPr>
          <a:xfrm>
            <a:off x="7914811" y="4774310"/>
            <a:ext cx="939738" cy="489815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NAND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/NOR (16bit ECC)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7914811" y="5340305"/>
            <a:ext cx="939738" cy="552879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3 MMC/ SD/SDIO</a:t>
            </a:r>
          </a:p>
        </p:txBody>
      </p:sp>
      <p:sp>
        <p:nvSpPr>
          <p:cNvPr id="229" name="Rounded Rectangle 228"/>
          <p:cNvSpPr/>
          <p:nvPr/>
        </p:nvSpPr>
        <p:spPr>
          <a:xfrm>
            <a:off x="5374387" y="4787958"/>
            <a:ext cx="768823" cy="27769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CAN x2</a:t>
            </a:r>
          </a:p>
        </p:txBody>
      </p:sp>
      <p:sp>
        <p:nvSpPr>
          <p:cNvPr id="230" name="Rounded Rectangle 229"/>
          <p:cNvSpPr/>
          <p:nvPr/>
        </p:nvSpPr>
        <p:spPr>
          <a:xfrm>
            <a:off x="4577957" y="5311939"/>
            <a:ext cx="734261" cy="593554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USB2 OTG +PHY x2</a:t>
            </a:r>
          </a:p>
        </p:txBody>
      </p:sp>
      <p:sp>
        <p:nvSpPr>
          <p:cNvPr id="231" name="Rounded Rectangle 230"/>
          <p:cNvSpPr/>
          <p:nvPr/>
        </p:nvSpPr>
        <p:spPr>
          <a:xfrm>
            <a:off x="5371783" y="5120866"/>
            <a:ext cx="771380" cy="415528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eCAP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/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eQEP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x3</a:t>
            </a:r>
          </a:p>
        </p:txBody>
      </p:sp>
      <p:sp>
        <p:nvSpPr>
          <p:cNvPr id="232" name="Rounded Rectangle 231"/>
          <p:cNvSpPr/>
          <p:nvPr/>
        </p:nvSpPr>
        <p:spPr>
          <a:xfrm>
            <a:off x="3562845" y="4789938"/>
            <a:ext cx="950722" cy="796462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EMAC 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2-port switch 10/100/1G w/1588</a:t>
            </a:r>
          </a:p>
        </p:txBody>
      </p:sp>
      <p:sp>
        <p:nvSpPr>
          <p:cNvPr id="233" name="Rounded Rectangle 232"/>
          <p:cNvSpPr/>
          <p:nvPr/>
        </p:nvSpPr>
        <p:spPr>
          <a:xfrm>
            <a:off x="5385431" y="5599043"/>
            <a:ext cx="757981" cy="302409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HDQ</a:t>
            </a:r>
          </a:p>
        </p:txBody>
      </p:sp>
      <p:sp>
        <p:nvSpPr>
          <p:cNvPr id="234" name="Rounded Rectangle 233"/>
          <p:cNvSpPr/>
          <p:nvPr/>
        </p:nvSpPr>
        <p:spPr>
          <a:xfrm>
            <a:off x="3570845" y="5653634"/>
            <a:ext cx="942868" cy="249563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QSPI</a:t>
            </a:r>
          </a:p>
        </p:txBody>
      </p:sp>
      <p:sp>
        <p:nvSpPr>
          <p:cNvPr id="235" name="Rounded Rectangle 234"/>
          <p:cNvSpPr/>
          <p:nvPr/>
        </p:nvSpPr>
        <p:spPr>
          <a:xfrm>
            <a:off x="5348376" y="947646"/>
            <a:ext cx="129076" cy="3049564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3467346" y="665418"/>
            <a:ext cx="5481204" cy="318788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5712475" y="2799082"/>
            <a:ext cx="1285772" cy="269446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 Touch Screen Controller</a:t>
            </a:r>
            <a:r>
              <a:rPr kumimoji="0" lang="en-US" sz="1200" b="1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(1)</a:t>
            </a:r>
          </a:p>
        </p:txBody>
      </p:sp>
      <p:sp>
        <p:nvSpPr>
          <p:cNvPr id="241" name="Rounded Rectangle 240"/>
          <p:cNvSpPr/>
          <p:nvPr/>
        </p:nvSpPr>
        <p:spPr>
          <a:xfrm>
            <a:off x="5712475" y="3115259"/>
            <a:ext cx="1285772" cy="738414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Processing</a:t>
            </a:r>
          </a:p>
          <a:p>
            <a:pPr marL="0" marR="0" lvl="0" indent="0" algn="ctr" defTabSz="914400" eaLnBrk="1" fontAlgn="base" latinLnBrk="0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Overlay, Resizing, Color Space Conversion, etc.</a:t>
            </a:r>
          </a:p>
        </p:txBody>
      </p:sp>
      <p:sp>
        <p:nvSpPr>
          <p:cNvPr id="242" name="Rounded Rectangle 241"/>
          <p:cNvSpPr/>
          <p:nvPr/>
        </p:nvSpPr>
        <p:spPr>
          <a:xfrm>
            <a:off x="4577957" y="4788325"/>
            <a:ext cx="764866" cy="449824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Camera I/F (2x Parallel)</a:t>
            </a:r>
          </a:p>
        </p:txBody>
      </p:sp>
      <p:sp>
        <p:nvSpPr>
          <p:cNvPr id="243" name="Rounded Rectangle 242"/>
          <p:cNvSpPr/>
          <p:nvPr/>
        </p:nvSpPr>
        <p:spPr>
          <a:xfrm>
            <a:off x="7100439" y="4789938"/>
            <a:ext cx="739008" cy="38612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McASP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x2</a:t>
            </a:r>
          </a:p>
        </p:txBody>
      </p:sp>
      <p:sp>
        <p:nvSpPr>
          <p:cNvPr id="244" name="Rounded Rectangle 243"/>
          <p:cNvSpPr/>
          <p:nvPr/>
        </p:nvSpPr>
        <p:spPr>
          <a:xfrm>
            <a:off x="7111705" y="5230050"/>
            <a:ext cx="739008" cy="309832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GPIO</a:t>
            </a:r>
          </a:p>
        </p:txBody>
      </p:sp>
      <p:sp>
        <p:nvSpPr>
          <p:cNvPr id="245" name="Rounded Rectangle 244"/>
          <p:cNvSpPr/>
          <p:nvPr/>
        </p:nvSpPr>
        <p:spPr>
          <a:xfrm>
            <a:off x="7111705" y="5599043"/>
            <a:ext cx="739007" cy="30241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UART x6</a:t>
            </a:r>
          </a:p>
        </p:txBody>
      </p:sp>
      <p:sp>
        <p:nvSpPr>
          <p:cNvPr id="246" name="Rounded Rectangle 245"/>
          <p:cNvSpPr/>
          <p:nvPr/>
        </p:nvSpPr>
        <p:spPr>
          <a:xfrm>
            <a:off x="6222765" y="5222456"/>
            <a:ext cx="796879" cy="317184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SPI x5</a:t>
            </a:r>
          </a:p>
        </p:txBody>
      </p:sp>
      <p:sp>
        <p:nvSpPr>
          <p:cNvPr id="247" name="Rounded Rectangle 246"/>
          <p:cNvSpPr/>
          <p:nvPr/>
        </p:nvSpPr>
        <p:spPr>
          <a:xfrm>
            <a:off x="6227891" y="5599044"/>
            <a:ext cx="791846" cy="30241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I2C x3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7372549" y="2968140"/>
            <a:ext cx="1609344" cy="960997"/>
            <a:chOff x="7435113" y="2929735"/>
            <a:chExt cx="1609344" cy="960997"/>
          </a:xfrm>
        </p:grpSpPr>
        <p:sp>
          <p:nvSpPr>
            <p:cNvPr id="219" name="Rounded Rectangle 218"/>
            <p:cNvSpPr/>
            <p:nvPr/>
          </p:nvSpPr>
          <p:spPr>
            <a:xfrm>
              <a:off x="7435113" y="2929735"/>
              <a:ext cx="1609344" cy="960997"/>
            </a:xfrm>
            <a:prstGeom prst="roundRect">
              <a:avLst>
                <a:gd name="adj" fmla="val 9674"/>
              </a:avLst>
            </a:prstGeom>
            <a:solidFill>
              <a:srgbClr val="4BACC6">
                <a:lumMod val="75000"/>
              </a:srgbClr>
            </a:solidFill>
            <a:ln w="25400" cap="flat" cmpd="sng" algn="ctr">
              <a:solidFill>
                <a:srgbClr val="9BBB59">
                  <a:lumMod val="20000"/>
                  <a:lumOff val="80000"/>
                </a:srgbClr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Security </a:t>
              </a:r>
              <a:r>
                <a:rPr kumimoji="0" lang="en-US" sz="15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AccelerationPac</a:t>
              </a:r>
              <a:endPara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Crypto, Secure boot</a:t>
              </a: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pic>
          <p:nvPicPr>
            <p:cNvPr id="248" name="Picture 247" descr="Master_Lock_140D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  <a:lum bright="10000"/>
            </a:blip>
            <a:stretch>
              <a:fillRect/>
            </a:stretch>
          </p:blipFill>
          <p:spPr>
            <a:xfrm>
              <a:off x="7533631" y="3040595"/>
              <a:ext cx="300934" cy="247779"/>
            </a:xfrm>
            <a:prstGeom prst="rect">
              <a:avLst/>
            </a:prstGeom>
          </p:spPr>
        </p:pic>
      </p:grpSp>
      <p:grpSp>
        <p:nvGrpSpPr>
          <p:cNvPr id="3" name="Group 248"/>
          <p:cNvGrpSpPr/>
          <p:nvPr/>
        </p:nvGrpSpPr>
        <p:grpSpPr>
          <a:xfrm>
            <a:off x="3721094" y="4589509"/>
            <a:ext cx="224413" cy="147530"/>
            <a:chOff x="6362701" y="4572000"/>
            <a:chExt cx="228599" cy="152400"/>
          </a:xfrm>
        </p:grpSpPr>
        <p:sp>
          <p:nvSpPr>
            <p:cNvPr id="250" name="Down Arrow 249"/>
            <p:cNvSpPr/>
            <p:nvPr/>
          </p:nvSpPr>
          <p:spPr>
            <a:xfrm>
              <a:off x="6362701" y="4572000"/>
              <a:ext cx="119506" cy="152400"/>
            </a:xfrm>
            <a:prstGeom prst="downArrow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rgbClr val="4F81BD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000" b="1" kern="0">
                <a:solidFill>
                  <a:sysClr val="window" lastClr="FFFFFF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  <p:sp>
          <p:nvSpPr>
            <p:cNvPr id="251" name="Down Arrow 250"/>
            <p:cNvSpPr/>
            <p:nvPr/>
          </p:nvSpPr>
          <p:spPr>
            <a:xfrm rot="10800000">
              <a:off x="6471794" y="4572000"/>
              <a:ext cx="119506" cy="152400"/>
            </a:xfrm>
            <a:prstGeom prst="downArrow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rgbClr val="4F81BD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000" b="1" kern="0">
                <a:solidFill>
                  <a:sysClr val="window" lastClr="FFFFFF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</p:grpSp>
      <p:sp>
        <p:nvSpPr>
          <p:cNvPr id="254" name="Rounded Rectangle 253"/>
          <p:cNvSpPr/>
          <p:nvPr/>
        </p:nvSpPr>
        <p:spPr>
          <a:xfrm>
            <a:off x="3496968" y="3292997"/>
            <a:ext cx="1753383" cy="288404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256KB L3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Shared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RAM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55" name="Rounded Rectangle 254"/>
          <p:cNvSpPr/>
          <p:nvPr/>
        </p:nvSpPr>
        <p:spPr>
          <a:xfrm>
            <a:off x="3496968" y="3581401"/>
            <a:ext cx="1753383" cy="346114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lvl="0"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32-bit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LPDDR2/DDR3/DDR3L</a:t>
            </a:r>
            <a:r>
              <a:rPr kumimoji="0" lang="en-US" sz="1200" b="1" i="0" u="none" strike="noStrike" kern="0" cap="none" spc="0" normalizeH="0" baseline="30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(2)</a:t>
            </a:r>
            <a:endParaRPr kumimoji="0" lang="en-US" sz="1200" b="1" i="0" u="none" strike="noStrike" kern="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256" name="Picture 61" descr="TI bug white copy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5984" y="722382"/>
            <a:ext cx="214394" cy="223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3" name="Rounded Rectangle 222"/>
          <p:cNvSpPr/>
          <p:nvPr/>
        </p:nvSpPr>
        <p:spPr>
          <a:xfrm>
            <a:off x="7373266" y="1032008"/>
            <a:ext cx="1607910" cy="1894072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20000"/>
                <a:lumOff val="80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PRU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38" name="Rounded Rectangle 237"/>
          <p:cNvSpPr/>
          <p:nvPr/>
        </p:nvSpPr>
        <p:spPr>
          <a:xfrm flipH="1">
            <a:off x="7399873" y="1393534"/>
            <a:ext cx="1554697" cy="148450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>
                <a:solidFill>
                  <a:srgbClr val="4F81BD"/>
                </a:solidFill>
                <a:latin typeface="Calibri" pitchFamily="34" charset="0"/>
                <a:cs typeface="Calibri" pitchFamily="34" charset="0"/>
              </a:rPr>
              <a:t>Industrial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 smtClean="0">
                <a:solidFill>
                  <a:srgbClr val="4F81BD"/>
                </a:solidFill>
                <a:latin typeface="Calibri" pitchFamily="34" charset="0"/>
                <a:cs typeface="Calibri" pitchFamily="34" charset="0"/>
              </a:rPr>
              <a:t>Communication Subsystem</a:t>
            </a: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kern="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EtherCAT</a:t>
            </a:r>
            <a:r>
              <a:rPr lang="en-US" sz="1000" b="1" dirty="0" smtClean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®</a:t>
            </a:r>
            <a:r>
              <a:rPr lang="en-US" sz="1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1000" kern="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PROFINET</a:t>
            </a:r>
            <a:r>
              <a:rPr lang="en-US" sz="1000" b="1" dirty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®</a:t>
            </a: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1000" kern="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EtherNET</a:t>
            </a: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/IP</a:t>
            </a:r>
            <a:r>
              <a:rPr lang="en-US" sz="1000" b="1" dirty="0" smtClean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™</a:t>
            </a:r>
            <a:r>
              <a:rPr lang="en-US" sz="10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+</a:t>
            </a:r>
            <a:br>
              <a:rPr lang="en-US" sz="1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Motor </a:t>
            </a: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Feedback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Protocols +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Sigma  Delta</a:t>
            </a:r>
          </a:p>
        </p:txBody>
      </p:sp>
      <p:pic>
        <p:nvPicPr>
          <p:cNvPr id="257" name="Picture 6" descr="http://blogs.msdn.com/blogfiles/gblock/WindowsLiveWriter/MoreWebClientgoodnessshippingWCSF2.0_C95C/Robotic%20Arm_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708" b="90000" l="9063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354" y="971080"/>
            <a:ext cx="650471" cy="48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"/>
          <p:cNvGrpSpPr/>
          <p:nvPr/>
        </p:nvGrpSpPr>
        <p:grpSpPr>
          <a:xfrm>
            <a:off x="3496963" y="1019388"/>
            <a:ext cx="1742529" cy="2106691"/>
            <a:chOff x="3540719" y="1057793"/>
            <a:chExt cx="1742529" cy="2106691"/>
          </a:xfrm>
        </p:grpSpPr>
        <p:sp>
          <p:nvSpPr>
            <p:cNvPr id="205" name="Rounded Rectangle 204"/>
            <p:cNvSpPr/>
            <p:nvPr/>
          </p:nvSpPr>
          <p:spPr>
            <a:xfrm flipH="1">
              <a:off x="3540719" y="1057793"/>
              <a:ext cx="1742529" cy="210669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pic>
          <p:nvPicPr>
            <p:cNvPr id="64" name="Picture 15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3731750" y="1185264"/>
              <a:ext cx="527010" cy="662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" name="Rounded Rectangle 64"/>
            <p:cNvSpPr/>
            <p:nvPr/>
          </p:nvSpPr>
          <p:spPr>
            <a:xfrm>
              <a:off x="3772482" y="2047397"/>
              <a:ext cx="1371322" cy="26020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3"/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 smtClean="0">
                  <a:latin typeface="Calibri" pitchFamily="34" charset="0"/>
                  <a:cs typeface="Calibri" pitchFamily="34" charset="0"/>
                </a:rPr>
                <a:t>32K/32K L1</a:t>
              </a:r>
              <a:endParaRPr lang="en-US" sz="1100" b="1" kern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772482" y="2368523"/>
              <a:ext cx="1371322" cy="260877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3"/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kern="0" dirty="0">
                  <a:latin typeface="Calibri" pitchFamily="34" charset="0"/>
                  <a:cs typeface="Calibri" pitchFamily="34" charset="0"/>
                </a:rPr>
                <a:t>256K L2 / L3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768211" y="2690317"/>
              <a:ext cx="1379864" cy="23941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3"/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 smtClean="0">
                  <a:latin typeface="Calibri" pitchFamily="34" charset="0"/>
                  <a:cs typeface="Calibri" pitchFamily="34" charset="0"/>
                </a:rPr>
                <a:t>64K  RAM  </a:t>
              </a:r>
              <a:endParaRPr lang="en-US" sz="1100" b="1" kern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flipH="1">
              <a:off x="4185642" y="1159724"/>
              <a:ext cx="10776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Calibri" pitchFamily="34" charset="0"/>
                  <a:ea typeface="ＭＳ Ｐゴシック" pitchFamily="16" charset="-128"/>
                  <a:cs typeface="Calibri" pitchFamily="34" charset="0"/>
                </a:rPr>
                <a:t>ARM®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Calibri" pitchFamily="34" charset="0"/>
                  <a:ea typeface="ＭＳ Ｐゴシック" pitchFamily="16" charset="-128"/>
                  <a:cs typeface="Calibri" pitchFamily="34" charset="0"/>
                </a:rPr>
                <a:t>Cortex </a:t>
              </a:r>
              <a:r>
                <a:rPr lang="en-US" sz="1200" b="1" dirty="0" smtClean="0">
                  <a:latin typeface="Calibri" pitchFamily="34" charset="0"/>
                  <a:ea typeface="ＭＳ Ｐゴシック" pitchFamily="16" charset="-128"/>
                  <a:cs typeface="Calibri" pitchFamily="34" charset="0"/>
                </a:rPr>
                <a:t>A9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latin typeface="Calibri" pitchFamily="34" charset="0"/>
                  <a:ea typeface="ＭＳ Ｐゴシック" pitchFamily="16" charset="-128"/>
                  <a:cs typeface="Calibri" pitchFamily="34" charset="0"/>
                </a:rPr>
                <a:t>Up to 1 GHz</a:t>
              </a:r>
              <a:endParaRPr lang="en-US" sz="1200" dirty="0"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 dirty="0" smtClean="0"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66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77851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TI Reference designs 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http://www.ti.com/general/docs/refdesignsearchresults.tsp?keyword=am437x</a:t>
            </a:r>
            <a:br>
              <a:rPr lang="en-US" sz="2000" dirty="0">
                <a:solidFill>
                  <a:srgbClr val="FF0000"/>
                </a:solidFill>
              </a:rPr>
            </a:b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55" y="970443"/>
            <a:ext cx="54483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55" y="3987874"/>
            <a:ext cx="78486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2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75139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Linux SDK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12" y="1935126"/>
            <a:ext cx="7362863" cy="27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14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75139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Linux SDK directories (1)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28" y="1406045"/>
            <a:ext cx="52768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28" y="4345284"/>
            <a:ext cx="58102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43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75139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Linux SDK directories (2)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62" y="1190846"/>
            <a:ext cx="68961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62" y="3873574"/>
            <a:ext cx="68961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43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AM437x Development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231775" y="-52388"/>
            <a:ext cx="8458200" cy="814388"/>
          </a:xfrm>
        </p:spPr>
        <p:txBody>
          <a:bodyPr/>
          <a:lstStyle/>
          <a:p>
            <a:r>
              <a:rPr lang="en-US" dirty="0" smtClean="0"/>
              <a:t>AM437x EVMs and Development Tools</a:t>
            </a: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2255998" y="609601"/>
            <a:ext cx="1898650" cy="51382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329906" y="609601"/>
            <a:ext cx="1898650" cy="51382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397455" y="609601"/>
            <a:ext cx="1898650" cy="51382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55390" y="609600"/>
            <a:ext cx="1899867" cy="307773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 smtClean="0">
                <a:solidFill>
                  <a:srgbClr val="FFFFFF"/>
                </a:solidFill>
              </a:rPr>
              <a:t>TMDXEVM437X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329298" y="609600"/>
            <a:ext cx="1899867" cy="307773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rgbClr val="FFFFFF"/>
                </a:solidFill>
              </a:rPr>
              <a:t>TMDXSK437X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762000" y="2051050"/>
            <a:ext cx="7543800" cy="338137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54" name="TextBox 18"/>
          <p:cNvSpPr txBox="1">
            <a:spLocks noChangeArrowheads="1"/>
          </p:cNvSpPr>
          <p:nvPr/>
        </p:nvSpPr>
        <p:spPr bwMode="auto">
          <a:xfrm>
            <a:off x="2367917" y="2089149"/>
            <a:ext cx="16748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100" b="1" dirty="0">
                <a:solidFill>
                  <a:srgbClr val="000000"/>
                </a:solidFill>
              </a:rPr>
              <a:t>AM4378 – Up to 1GHz</a:t>
            </a:r>
          </a:p>
        </p:txBody>
      </p:sp>
      <p:sp>
        <p:nvSpPr>
          <p:cNvPr id="14355" name="TextBox 19"/>
          <p:cNvSpPr txBox="1">
            <a:spLocks noChangeArrowheads="1"/>
          </p:cNvSpPr>
          <p:nvPr/>
        </p:nvSpPr>
        <p:spPr bwMode="auto">
          <a:xfrm>
            <a:off x="4447381" y="2089149"/>
            <a:ext cx="1663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100" b="1" dirty="0">
                <a:solidFill>
                  <a:srgbClr val="000000"/>
                </a:solidFill>
              </a:rPr>
              <a:t>AM4378 – Up to 1GHz</a:t>
            </a:r>
          </a:p>
        </p:txBody>
      </p:sp>
      <p:sp>
        <p:nvSpPr>
          <p:cNvPr id="14356" name="TextBox 21"/>
          <p:cNvSpPr txBox="1">
            <a:spLocks noChangeArrowheads="1"/>
          </p:cNvSpPr>
          <p:nvPr/>
        </p:nvSpPr>
        <p:spPr bwMode="auto">
          <a:xfrm>
            <a:off x="6513343" y="2089149"/>
            <a:ext cx="1666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100" b="1" dirty="0" smtClean="0">
                <a:solidFill>
                  <a:srgbClr val="000000"/>
                </a:solidFill>
              </a:rPr>
              <a:t>AM4379 </a:t>
            </a:r>
            <a:r>
              <a:rPr lang="en-US" sz="1100" b="1" dirty="0">
                <a:solidFill>
                  <a:srgbClr val="000000"/>
                </a:solidFill>
              </a:rPr>
              <a:t>– Up to 1GHz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762000" y="2441575"/>
            <a:ext cx="7543800" cy="338137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58" name="TextBox 24"/>
          <p:cNvSpPr txBox="1">
            <a:spLocks noChangeArrowheads="1"/>
          </p:cNvSpPr>
          <p:nvPr/>
        </p:nvSpPr>
        <p:spPr bwMode="auto">
          <a:xfrm>
            <a:off x="2306004" y="2479674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2GB DDR3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59" name="TextBox 25"/>
          <p:cNvSpPr txBox="1">
            <a:spLocks noChangeArrowheads="1"/>
          </p:cNvSpPr>
          <p:nvPr/>
        </p:nvSpPr>
        <p:spPr bwMode="auto">
          <a:xfrm>
            <a:off x="4382294" y="2479674"/>
            <a:ext cx="1793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1GB DDR3L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60" name="TextBox 27"/>
          <p:cNvSpPr txBox="1">
            <a:spLocks noChangeArrowheads="1"/>
          </p:cNvSpPr>
          <p:nvPr/>
        </p:nvSpPr>
        <p:spPr bwMode="auto">
          <a:xfrm>
            <a:off x="6447461" y="2479674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1GB </a:t>
            </a:r>
            <a:r>
              <a:rPr lang="en-US" sz="1100" b="1" dirty="0">
                <a:solidFill>
                  <a:srgbClr val="FFFFFF"/>
                </a:solidFill>
              </a:rPr>
              <a:t>DDR3</a:t>
            </a:r>
          </a:p>
        </p:txBody>
      </p:sp>
      <p:sp>
        <p:nvSpPr>
          <p:cNvPr id="14361" name="Rectangle 29"/>
          <p:cNvSpPr>
            <a:spLocks noChangeArrowheads="1"/>
          </p:cNvSpPr>
          <p:nvPr/>
        </p:nvSpPr>
        <p:spPr bwMode="auto">
          <a:xfrm>
            <a:off x="762000" y="2827337"/>
            <a:ext cx="7543800" cy="338138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62" name="TextBox 30"/>
          <p:cNvSpPr txBox="1">
            <a:spLocks noChangeArrowheads="1"/>
          </p:cNvSpPr>
          <p:nvPr/>
        </p:nvSpPr>
        <p:spPr bwMode="auto">
          <a:xfrm>
            <a:off x="2306004" y="2865437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000000"/>
                </a:solidFill>
              </a:rPr>
              <a:t>7” </a:t>
            </a:r>
            <a:r>
              <a:rPr lang="en-US" sz="1100" b="1" dirty="0" smtClean="0">
                <a:solidFill>
                  <a:srgbClr val="000000"/>
                </a:solidFill>
              </a:rPr>
              <a:t>Cap Touch / LCD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63" name="TextBox 31"/>
          <p:cNvSpPr txBox="1">
            <a:spLocks noChangeArrowheads="1"/>
          </p:cNvSpPr>
          <p:nvPr/>
        </p:nvSpPr>
        <p:spPr bwMode="auto">
          <a:xfrm>
            <a:off x="4252913" y="2865437"/>
            <a:ext cx="20526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000000"/>
                </a:solidFill>
              </a:rPr>
              <a:t>4.3” </a:t>
            </a:r>
            <a:r>
              <a:rPr lang="en-US" sz="1100" b="1" dirty="0" smtClean="0">
                <a:solidFill>
                  <a:srgbClr val="000000"/>
                </a:solidFill>
              </a:rPr>
              <a:t>Cap Touch / LCD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64" name="TextBox 33"/>
          <p:cNvSpPr txBox="1">
            <a:spLocks noChangeArrowheads="1"/>
          </p:cNvSpPr>
          <p:nvPr/>
        </p:nvSpPr>
        <p:spPr bwMode="auto">
          <a:xfrm>
            <a:off x="6444286" y="2865438"/>
            <a:ext cx="18049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None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62000" y="5409697"/>
            <a:ext cx="7543800" cy="33813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66" name="TextBox 36"/>
          <p:cNvSpPr txBox="1">
            <a:spLocks noChangeArrowheads="1"/>
          </p:cNvSpPr>
          <p:nvPr/>
        </p:nvSpPr>
        <p:spPr bwMode="auto">
          <a:xfrm>
            <a:off x="2306004" y="5447797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2Q 2014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67" name="TextBox 37"/>
          <p:cNvSpPr txBox="1">
            <a:spLocks noChangeArrowheads="1"/>
          </p:cNvSpPr>
          <p:nvPr/>
        </p:nvSpPr>
        <p:spPr bwMode="auto">
          <a:xfrm>
            <a:off x="4382294" y="5447797"/>
            <a:ext cx="1793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4</a:t>
            </a:r>
            <a:r>
              <a:rPr lang="en-US" sz="1100" b="1" dirty="0" smtClean="0">
                <a:solidFill>
                  <a:srgbClr val="FFFFFF"/>
                </a:solidFill>
              </a:rPr>
              <a:t>Q 2014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68" name="TextBox 39"/>
          <p:cNvSpPr txBox="1">
            <a:spLocks noChangeArrowheads="1"/>
          </p:cNvSpPr>
          <p:nvPr/>
        </p:nvSpPr>
        <p:spPr bwMode="auto">
          <a:xfrm>
            <a:off x="6447461" y="5447797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3</a:t>
            </a:r>
            <a:r>
              <a:rPr lang="en-US" sz="1100" b="1" dirty="0" smtClean="0">
                <a:solidFill>
                  <a:srgbClr val="FFFFFF"/>
                </a:solidFill>
              </a:rPr>
              <a:t>Q 2014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62000" y="3949197"/>
            <a:ext cx="7543800" cy="1050925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73" name="TextBox 47"/>
          <p:cNvSpPr txBox="1">
            <a:spLocks noChangeArrowheads="1"/>
          </p:cNvSpPr>
          <p:nvPr/>
        </p:nvSpPr>
        <p:spPr bwMode="auto">
          <a:xfrm>
            <a:off x="2306004" y="3904327"/>
            <a:ext cx="1798638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2x Camera modules</a:t>
            </a:r>
            <a:endParaRPr lang="en-US" sz="1100" b="1" dirty="0">
              <a:solidFill>
                <a:srgbClr val="FFFFFF"/>
              </a:solidFill>
            </a:endParaRPr>
          </a:p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1x Gb Ethernet port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NAND/</a:t>
            </a:r>
            <a:r>
              <a:rPr lang="en-US" sz="1100" b="1" dirty="0" err="1" smtClean="0">
                <a:solidFill>
                  <a:srgbClr val="FFFFFF"/>
                </a:solidFill>
              </a:rPr>
              <a:t>eMMC</a:t>
            </a:r>
            <a:endParaRPr lang="en-US" sz="1100" b="1" dirty="0">
              <a:solidFill>
                <a:srgbClr val="FFFFFF"/>
              </a:solidFill>
            </a:endParaRPr>
          </a:p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2x </a:t>
            </a:r>
            <a:r>
              <a:rPr lang="en-US" sz="1100" b="1" dirty="0" smtClean="0">
                <a:solidFill>
                  <a:srgbClr val="FFFFFF"/>
                </a:solidFill>
              </a:rPr>
              <a:t>DCAN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HDMI/LCD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In/Out audio</a:t>
            </a:r>
            <a:endParaRPr lang="en-US" sz="1100" b="1" dirty="0">
              <a:solidFill>
                <a:srgbClr val="FFFFFF"/>
              </a:solidFill>
            </a:endParaRPr>
          </a:p>
          <a:p>
            <a:pPr algn="ctr" eaLnBrk="1" hangingPunct="1"/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74" name="TextBox 48"/>
          <p:cNvSpPr txBox="1">
            <a:spLocks noChangeArrowheads="1"/>
          </p:cNvSpPr>
          <p:nvPr/>
        </p:nvSpPr>
        <p:spPr bwMode="auto">
          <a:xfrm>
            <a:off x="4382294" y="3921204"/>
            <a:ext cx="17938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1x </a:t>
            </a:r>
            <a:r>
              <a:rPr lang="en-US" sz="1100" b="1" dirty="0">
                <a:solidFill>
                  <a:srgbClr val="FFFFFF"/>
                </a:solidFill>
              </a:rPr>
              <a:t>C</a:t>
            </a:r>
            <a:r>
              <a:rPr lang="en-US" sz="1100" b="1" dirty="0" smtClean="0">
                <a:solidFill>
                  <a:srgbClr val="FFFFFF"/>
                </a:solidFill>
              </a:rPr>
              <a:t>amera module</a:t>
            </a:r>
            <a:endParaRPr lang="en-US" sz="1100" b="1" dirty="0">
              <a:solidFill>
                <a:srgbClr val="FFFFFF"/>
              </a:solidFill>
            </a:endParaRPr>
          </a:p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2x Gb Ethernet </a:t>
            </a:r>
            <a:r>
              <a:rPr lang="en-US" sz="1100" b="1" dirty="0" smtClean="0">
                <a:solidFill>
                  <a:srgbClr val="FFFFFF"/>
                </a:solidFill>
              </a:rPr>
              <a:t>ports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QSPI-NOR Flash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No DCAN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LCD only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In/Out audio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75" name="TextBox 50"/>
          <p:cNvSpPr txBox="1">
            <a:spLocks noChangeArrowheads="1"/>
          </p:cNvSpPr>
          <p:nvPr/>
        </p:nvSpPr>
        <p:spPr bwMode="auto">
          <a:xfrm>
            <a:off x="6447461" y="3904327"/>
            <a:ext cx="1798638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1x Camera module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QSPI-NOR Flash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1x Gb Ethernet</a:t>
            </a:r>
          </a:p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PWM &amp; ADC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No display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2x </a:t>
            </a:r>
            <a:r>
              <a:rPr lang="en-US" sz="1100" b="1" dirty="0">
                <a:solidFill>
                  <a:srgbClr val="FFFFFF"/>
                </a:solidFill>
              </a:rPr>
              <a:t>Industrial Ethernet</a:t>
            </a:r>
          </a:p>
          <a:p>
            <a:pPr algn="ctr" eaLnBrk="1" hangingPunct="1"/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76" name="Rectangle 52"/>
          <p:cNvSpPr>
            <a:spLocks noChangeArrowheads="1"/>
          </p:cNvSpPr>
          <p:nvPr/>
        </p:nvSpPr>
        <p:spPr bwMode="auto">
          <a:xfrm>
            <a:off x="762000" y="5047127"/>
            <a:ext cx="7543800" cy="338138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77" name="TextBox 53"/>
          <p:cNvSpPr txBox="1">
            <a:spLocks noChangeArrowheads="1"/>
          </p:cNvSpPr>
          <p:nvPr/>
        </p:nvSpPr>
        <p:spPr bwMode="auto">
          <a:xfrm>
            <a:off x="2306004" y="5062035"/>
            <a:ext cx="17986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Linux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78" name="TextBox 54"/>
          <p:cNvSpPr txBox="1">
            <a:spLocks noChangeArrowheads="1"/>
          </p:cNvSpPr>
          <p:nvPr/>
        </p:nvSpPr>
        <p:spPr bwMode="auto">
          <a:xfrm>
            <a:off x="4382294" y="5062035"/>
            <a:ext cx="17938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Linux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79" name="TextBox 56"/>
          <p:cNvSpPr txBox="1">
            <a:spLocks noChangeArrowheads="1"/>
          </p:cNvSpPr>
          <p:nvPr/>
        </p:nvSpPr>
        <p:spPr bwMode="auto">
          <a:xfrm>
            <a:off x="6444286" y="5085227"/>
            <a:ext cx="18049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SYS/BIOS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62000" y="2051050"/>
            <a:ext cx="1489075" cy="338137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CPU-Freq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81" name="Rectangle 64"/>
          <p:cNvSpPr>
            <a:spLocks noChangeArrowheads="1"/>
          </p:cNvSpPr>
          <p:nvPr/>
        </p:nvSpPr>
        <p:spPr bwMode="auto">
          <a:xfrm>
            <a:off x="762000" y="2441575"/>
            <a:ext cx="1489075" cy="338137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762000" y="2827337"/>
            <a:ext cx="1489075" cy="33813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Display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62000" y="5047127"/>
            <a:ext cx="1489075" cy="33813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Software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85" name="Rectangle 68"/>
          <p:cNvSpPr>
            <a:spLocks noChangeArrowheads="1"/>
          </p:cNvSpPr>
          <p:nvPr/>
        </p:nvSpPr>
        <p:spPr bwMode="auto">
          <a:xfrm>
            <a:off x="762000" y="5409697"/>
            <a:ext cx="1489075" cy="338138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</a:rPr>
              <a:t>Available</a:t>
            </a:r>
          </a:p>
        </p:txBody>
      </p:sp>
      <p:sp>
        <p:nvSpPr>
          <p:cNvPr id="14386" name="Rectangle 69"/>
          <p:cNvSpPr>
            <a:spLocks noChangeArrowheads="1"/>
          </p:cNvSpPr>
          <p:nvPr/>
        </p:nvSpPr>
        <p:spPr bwMode="auto">
          <a:xfrm>
            <a:off x="762000" y="3947609"/>
            <a:ext cx="1489075" cy="1054100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Key Features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7" name="Oval 33"/>
          <p:cNvSpPr/>
          <p:nvPr/>
        </p:nvSpPr>
        <p:spPr>
          <a:xfrm>
            <a:off x="2346977" y="5824035"/>
            <a:ext cx="1741166" cy="423562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</a:rPr>
              <a:t>Target: </a:t>
            </a:r>
            <a:r>
              <a:rPr lang="en-US" sz="1400" b="1" dirty="0" smtClean="0">
                <a:solidFill>
                  <a:srgbClr val="FFFFFF"/>
                </a:solidFill>
              </a:rPr>
              <a:t>$599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48" name="Oval 33"/>
          <p:cNvSpPr/>
          <p:nvPr/>
        </p:nvSpPr>
        <p:spPr>
          <a:xfrm>
            <a:off x="4420885" y="5824035"/>
            <a:ext cx="1741166" cy="423562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</a:rPr>
              <a:t>Target: </a:t>
            </a:r>
            <a:r>
              <a:rPr lang="en-US" sz="1400" b="1" dirty="0" smtClean="0">
                <a:solidFill>
                  <a:srgbClr val="FFFFFF"/>
                </a:solidFill>
              </a:rPr>
              <a:t>$299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49" name="Oval 33"/>
          <p:cNvSpPr/>
          <p:nvPr/>
        </p:nvSpPr>
        <p:spPr>
          <a:xfrm>
            <a:off x="6488434" y="5824838"/>
            <a:ext cx="1741166" cy="423562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</a:rPr>
              <a:t>Target: </a:t>
            </a:r>
            <a:r>
              <a:rPr lang="en-US" sz="1400" b="1" dirty="0" smtClean="0">
                <a:solidFill>
                  <a:srgbClr val="FFFFFF"/>
                </a:solidFill>
              </a:rPr>
              <a:t>$329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62000" y="3217862"/>
            <a:ext cx="7543800" cy="33813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97" name="TextBox 77"/>
          <p:cNvSpPr txBox="1">
            <a:spLocks noChangeArrowheads="1"/>
          </p:cNvSpPr>
          <p:nvPr/>
        </p:nvSpPr>
        <p:spPr bwMode="auto">
          <a:xfrm>
            <a:off x="2306004" y="3255963"/>
            <a:ext cx="17986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TPS65218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98" name="TextBox 78"/>
          <p:cNvSpPr txBox="1">
            <a:spLocks noChangeArrowheads="1"/>
          </p:cNvSpPr>
          <p:nvPr/>
        </p:nvSpPr>
        <p:spPr bwMode="auto">
          <a:xfrm>
            <a:off x="4382294" y="3255963"/>
            <a:ext cx="17938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TPS65218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99" name="TextBox 80"/>
          <p:cNvSpPr txBox="1">
            <a:spLocks noChangeArrowheads="1"/>
          </p:cNvSpPr>
          <p:nvPr/>
        </p:nvSpPr>
        <p:spPr bwMode="auto">
          <a:xfrm>
            <a:off x="6447461" y="3255963"/>
            <a:ext cx="17986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Discrete solution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400" name="Rectangle 82"/>
          <p:cNvSpPr>
            <a:spLocks noChangeArrowheads="1"/>
          </p:cNvSpPr>
          <p:nvPr/>
        </p:nvSpPr>
        <p:spPr bwMode="auto">
          <a:xfrm>
            <a:off x="762000" y="3217862"/>
            <a:ext cx="1489075" cy="338138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</a:rPr>
              <a:t>PMIC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396847" y="609600"/>
            <a:ext cx="1899867" cy="307773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 smtClean="0">
                <a:solidFill>
                  <a:srgbClr val="FFFFFF"/>
                </a:solidFill>
                <a:cs typeface="Arial" pitchFamily="34" charset="0"/>
              </a:rPr>
              <a:t>TMDXIDK437X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762000" y="3581400"/>
            <a:ext cx="7543800" cy="338137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2" name="TextBox 41"/>
          <p:cNvSpPr txBox="1">
            <a:spLocks noChangeArrowheads="1"/>
          </p:cNvSpPr>
          <p:nvPr/>
        </p:nvSpPr>
        <p:spPr bwMode="auto">
          <a:xfrm>
            <a:off x="2306004" y="3619499"/>
            <a:ext cx="17986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Connector for WiLink8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3" name="TextBox 42"/>
          <p:cNvSpPr txBox="1">
            <a:spLocks noChangeArrowheads="1"/>
          </p:cNvSpPr>
          <p:nvPr/>
        </p:nvSpPr>
        <p:spPr bwMode="auto">
          <a:xfrm>
            <a:off x="4382294" y="3619499"/>
            <a:ext cx="1793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Connector for WiLink8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4" name="TextBox 44"/>
          <p:cNvSpPr txBox="1">
            <a:spLocks noChangeArrowheads="1"/>
          </p:cNvSpPr>
          <p:nvPr/>
        </p:nvSpPr>
        <p:spPr bwMode="auto">
          <a:xfrm>
            <a:off x="6444286" y="3619499"/>
            <a:ext cx="18049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000000"/>
                </a:solidFill>
              </a:rPr>
              <a:t>N/A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762000" y="3581400"/>
            <a:ext cx="1489075" cy="338137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rgbClr val="FFFFFF"/>
                </a:solidFill>
              </a:rPr>
              <a:t>WLAN/BT</a:t>
            </a:r>
            <a:endParaRPr lang="en-US" sz="1100" b="1" dirty="0">
              <a:solidFill>
                <a:srgbClr val="000000"/>
              </a:solidFill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242" y="957169"/>
            <a:ext cx="1676400" cy="1017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 descr="http://ap-fpdsp-swapps.dal.design.ti.com/images/thumb/5/56/Am437xstarterkit_rev1_0_top_pic.JPG/640px-Am437xstarterkit_rev1_0_top_pi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103213"/>
            <a:ext cx="1485900" cy="84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File:AM437x IDK Rev1 2A to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957169"/>
            <a:ext cx="1241249" cy="105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4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10993"/>
            <a:ext cx="7391400" cy="614081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53459" y="1827256"/>
            <a:ext cx="685800" cy="219198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r>
              <a:rPr lang="en-US" dirty="0" smtClean="0"/>
              <a:t>Peripheral support on AM437x GP EVM</a:t>
            </a:r>
            <a:endParaRPr lang="en-US" dirty="0"/>
          </a:p>
        </p:txBody>
      </p:sp>
      <p:sp>
        <p:nvSpPr>
          <p:cNvPr id="28" name="Rectangular Callout 27"/>
          <p:cNvSpPr/>
          <p:nvPr/>
        </p:nvSpPr>
        <p:spPr>
          <a:xfrm>
            <a:off x="2514600" y="2133601"/>
            <a:ext cx="1295400" cy="486228"/>
          </a:xfrm>
          <a:prstGeom prst="wedgeRectCallout">
            <a:avLst>
              <a:gd name="adj1" fmla="val 110050"/>
              <a:gd name="adj2" fmla="val 5064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 x8 Fly-by DDR3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2362200" y="2821465"/>
            <a:ext cx="914400" cy="486228"/>
          </a:xfrm>
          <a:prstGeom prst="wedgeRectCallout">
            <a:avLst>
              <a:gd name="adj1" fmla="val 85050"/>
              <a:gd name="adj2" fmla="val 369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AM437x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ular Callout 29"/>
          <p:cNvSpPr/>
          <p:nvPr/>
        </p:nvSpPr>
        <p:spPr>
          <a:xfrm>
            <a:off x="3785544" y="4715675"/>
            <a:ext cx="1135829" cy="312638"/>
          </a:xfrm>
          <a:prstGeom prst="wedgeRectCallout">
            <a:avLst>
              <a:gd name="adj1" fmla="val -3480"/>
              <a:gd name="adj2" fmla="val -12436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SYSBOOT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ular Callout 30"/>
          <p:cNvSpPr/>
          <p:nvPr/>
        </p:nvSpPr>
        <p:spPr>
          <a:xfrm>
            <a:off x="5334000" y="4707910"/>
            <a:ext cx="1295400" cy="312638"/>
          </a:xfrm>
          <a:prstGeom prst="wedgeRectCallout">
            <a:avLst>
              <a:gd name="adj1" fmla="val -32366"/>
              <a:gd name="adj2" fmla="val -14584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eMMC</a:t>
            </a:r>
            <a:r>
              <a:rPr lang="en-US" sz="1400" dirty="0" smtClean="0">
                <a:solidFill>
                  <a:schemeClr val="tx1"/>
                </a:solidFill>
              </a:rPr>
              <a:t> (4GB)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6254232" y="4114800"/>
            <a:ext cx="1213368" cy="312638"/>
          </a:xfrm>
          <a:prstGeom prst="wedgeRectCallout">
            <a:avLst>
              <a:gd name="adj1" fmla="val -47217"/>
              <a:gd name="adj2" fmla="val -9189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NAND (4Gb)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7476607" y="4707910"/>
            <a:ext cx="1213368" cy="312638"/>
          </a:xfrm>
          <a:prstGeom prst="wedgeRectCallout">
            <a:avLst>
              <a:gd name="adj1" fmla="val -77989"/>
              <a:gd name="adj2" fmla="val 15427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DCAN #1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6022716" y="2505126"/>
            <a:ext cx="1213368" cy="312638"/>
          </a:xfrm>
          <a:prstGeom prst="wedgeRectCallout">
            <a:avLst>
              <a:gd name="adj1" fmla="val -47217"/>
              <a:gd name="adj2" fmla="val -9189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PMIC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7044305" y="2064077"/>
            <a:ext cx="1213368" cy="312638"/>
          </a:xfrm>
          <a:prstGeom prst="wedgeRectCallout">
            <a:avLst>
              <a:gd name="adj1" fmla="val -47217"/>
              <a:gd name="adj2" fmla="val -9189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uSD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1523551" y="4800600"/>
            <a:ext cx="1219649" cy="312638"/>
          </a:xfrm>
          <a:prstGeom prst="wedgeRectCallout">
            <a:avLst>
              <a:gd name="adj1" fmla="val -3480"/>
              <a:gd name="adj2" fmla="val -12436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Audio codec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ular Callout 36"/>
          <p:cNvSpPr/>
          <p:nvPr/>
        </p:nvSpPr>
        <p:spPr>
          <a:xfrm>
            <a:off x="152400" y="1143000"/>
            <a:ext cx="1295400" cy="321379"/>
          </a:xfrm>
          <a:prstGeom prst="wedgeRectCallout">
            <a:avLst>
              <a:gd name="adj1" fmla="val 48432"/>
              <a:gd name="adj2" fmla="val -1212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USB JTAG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ular Callout 37"/>
          <p:cNvSpPr/>
          <p:nvPr/>
        </p:nvSpPr>
        <p:spPr>
          <a:xfrm>
            <a:off x="1847850" y="1341028"/>
            <a:ext cx="1295400" cy="486228"/>
          </a:xfrm>
          <a:prstGeom prst="wedgeRectCallout">
            <a:avLst>
              <a:gd name="adj1" fmla="val -27450"/>
              <a:gd name="adj2" fmla="val -11390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ADC header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4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9" t="3133" r="2999" b="4398"/>
          <a:stretch/>
        </p:blipFill>
        <p:spPr>
          <a:xfrm>
            <a:off x="984142" y="886582"/>
            <a:ext cx="6331097" cy="51630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76362" y="6327457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HDMI</a:t>
            </a:r>
            <a:endParaRPr lang="en-US" b="1" dirty="0"/>
          </a:p>
        </p:txBody>
      </p:sp>
      <p:sp>
        <p:nvSpPr>
          <p:cNvPr id="7" name="Up Arrow 6"/>
          <p:cNvSpPr/>
          <p:nvPr/>
        </p:nvSpPr>
        <p:spPr>
          <a:xfrm rot="16200000">
            <a:off x="7420507" y="5131987"/>
            <a:ext cx="167944" cy="534221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50096" y="420515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Audio in</a:t>
            </a:r>
            <a:endParaRPr lang="en-US" b="1" dirty="0"/>
          </a:p>
        </p:txBody>
      </p:sp>
      <p:sp>
        <p:nvSpPr>
          <p:cNvPr id="9" name="Up Arrow 8"/>
          <p:cNvSpPr/>
          <p:nvPr/>
        </p:nvSpPr>
        <p:spPr>
          <a:xfrm rot="16200000">
            <a:off x="7333893" y="3610501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16200000">
            <a:off x="7256515" y="4067701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rot="16200000">
            <a:off x="7211940" y="4485353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913416" y="5171181"/>
            <a:ext cx="1064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Gigabit </a:t>
            </a:r>
          </a:p>
          <a:p>
            <a:r>
              <a:rPr lang="en-US" b="1" dirty="0" smtClean="0">
                <a:effectLst/>
              </a:rPr>
              <a:t>Ethernet 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732668" y="462280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Audio out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10413" y="374795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USB 2.0 </a:t>
            </a:r>
            <a:endParaRPr lang="en-US" b="1" dirty="0"/>
          </a:p>
        </p:txBody>
      </p:sp>
      <p:sp>
        <p:nvSpPr>
          <p:cNvPr id="15" name="Up Arrow 14"/>
          <p:cNvSpPr/>
          <p:nvPr/>
        </p:nvSpPr>
        <p:spPr>
          <a:xfrm rot="16200000">
            <a:off x="7291178" y="3199933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 rot="16200000">
            <a:off x="7506564" y="2543701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07124" y="3218381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Micro </a:t>
            </a:r>
            <a:r>
              <a:rPr lang="en-US" b="1" dirty="0" smtClean="0"/>
              <a:t>USB 2.0 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513448" y="2496487"/>
            <a:ext cx="122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/>
              </a:rPr>
              <a:t>UART #0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23465" y="-4311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DCAN #0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8910" y="19201"/>
            <a:ext cx="14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effectLst/>
              </a:defRPr>
            </a:lvl1pPr>
          </a:lstStyle>
          <a:p>
            <a:r>
              <a:rPr lang="en-US" b="1" dirty="0" smtClean="0"/>
              <a:t>Power switch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77841" y="32622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effectLst/>
              </a:defRPr>
            </a:lvl1pPr>
          </a:lstStyle>
          <a:p>
            <a:r>
              <a:rPr lang="en-US" b="1" dirty="0" smtClean="0"/>
              <a:t>+5V</a:t>
            </a:r>
            <a:endParaRPr lang="en-US" b="1" dirty="0"/>
          </a:p>
        </p:txBody>
      </p:sp>
      <p:sp>
        <p:nvSpPr>
          <p:cNvPr id="22" name="Up Arrow 21"/>
          <p:cNvSpPr/>
          <p:nvPr/>
        </p:nvSpPr>
        <p:spPr>
          <a:xfrm rot="16200000">
            <a:off x="7231149" y="1502504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40885" y="1501456"/>
            <a:ext cx="200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effectLst/>
              </a:rPr>
              <a:t>20-pin ARM</a:t>
            </a:r>
          </a:p>
          <a:p>
            <a:pPr algn="ctr"/>
            <a:r>
              <a:rPr lang="en-US" b="1" dirty="0" smtClean="0">
                <a:effectLst/>
              </a:rPr>
              <a:t>JTAG Connector</a:t>
            </a:r>
            <a:endParaRPr lang="en-US" b="1" dirty="0"/>
          </a:p>
        </p:txBody>
      </p:sp>
      <p:sp>
        <p:nvSpPr>
          <p:cNvPr id="24" name="Up Arrow 23"/>
          <p:cNvSpPr/>
          <p:nvPr/>
        </p:nvSpPr>
        <p:spPr>
          <a:xfrm rot="10800000">
            <a:off x="6399660" y="665258"/>
            <a:ext cx="179979" cy="529567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97006" y="-38315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Camera  #1</a:t>
            </a:r>
          </a:p>
          <a:p>
            <a:r>
              <a:rPr lang="en-US" b="1" dirty="0" smtClean="0"/>
              <a:t>connector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198234" y="27154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Camera 2Mp 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7347" y="468650"/>
            <a:ext cx="129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Power LEDs</a:t>
            </a:r>
            <a:endParaRPr lang="en-US" b="1" dirty="0"/>
          </a:p>
        </p:txBody>
      </p:sp>
      <p:sp>
        <p:nvSpPr>
          <p:cNvPr id="31" name="Up Arrow 30"/>
          <p:cNvSpPr/>
          <p:nvPr/>
        </p:nvSpPr>
        <p:spPr>
          <a:xfrm rot="10800000">
            <a:off x="1739488" y="681127"/>
            <a:ext cx="124505" cy="449892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597006" y="5463463"/>
            <a:ext cx="1510685" cy="43694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 rot="10800000">
            <a:off x="4860228" y="606892"/>
            <a:ext cx="179979" cy="529567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 rot="10800000">
            <a:off x="3879095" y="326220"/>
            <a:ext cx="179979" cy="529567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/>
          <p:cNvSpPr/>
          <p:nvPr/>
        </p:nvSpPr>
        <p:spPr>
          <a:xfrm rot="10800000">
            <a:off x="2477841" y="308414"/>
            <a:ext cx="179979" cy="637495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 Arrow 37"/>
          <p:cNvSpPr/>
          <p:nvPr/>
        </p:nvSpPr>
        <p:spPr>
          <a:xfrm rot="10800000">
            <a:off x="2134927" y="308415"/>
            <a:ext cx="179979" cy="66806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168418" y="6068504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WLAN/BT COM</a:t>
            </a:r>
          </a:p>
          <a:p>
            <a:r>
              <a:rPr lang="en-US" b="1" dirty="0" smtClean="0"/>
              <a:t>connector</a:t>
            </a:r>
            <a:endParaRPr lang="en-US" b="1" dirty="0"/>
          </a:p>
        </p:txBody>
      </p:sp>
      <p:sp>
        <p:nvSpPr>
          <p:cNvPr id="40" name="Up Arrow 39"/>
          <p:cNvSpPr/>
          <p:nvPr/>
        </p:nvSpPr>
        <p:spPr>
          <a:xfrm>
            <a:off x="2286589" y="5687338"/>
            <a:ext cx="191798" cy="426143"/>
          </a:xfrm>
          <a:prstGeom prst="upArrow">
            <a:avLst>
              <a:gd name="adj1" fmla="val 11252"/>
              <a:gd name="adj2" fmla="val 919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024273" y="2973830"/>
            <a:ext cx="1603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7” LCD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800x480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Touchscreen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3576830" y="6008621"/>
            <a:ext cx="191798" cy="426143"/>
          </a:xfrm>
          <a:prstGeom prst="upArrow">
            <a:avLst>
              <a:gd name="adj1" fmla="val 11252"/>
              <a:gd name="adj2" fmla="val 919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>
            <a:off x="4110760" y="5900410"/>
            <a:ext cx="156746" cy="298465"/>
          </a:xfrm>
          <a:prstGeom prst="upArrow">
            <a:avLst>
              <a:gd name="adj1" fmla="val 11252"/>
              <a:gd name="adj2" fmla="val 919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/>
          <p:cNvSpPr/>
          <p:nvPr/>
        </p:nvSpPr>
        <p:spPr>
          <a:xfrm>
            <a:off x="5567188" y="5967329"/>
            <a:ext cx="138066" cy="254364"/>
          </a:xfrm>
          <a:prstGeom prst="upArrow">
            <a:avLst>
              <a:gd name="adj1" fmla="val 11252"/>
              <a:gd name="adj2" fmla="val 919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070144" y="6008621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 LEDs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636221" y="5951461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 Buttons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864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876800"/>
          </a:xfrm>
        </p:spPr>
        <p:txBody>
          <a:bodyPr/>
          <a:lstStyle/>
          <a:p>
            <a:r>
              <a:rPr lang="en-US" sz="2400" dirty="0" smtClean="0"/>
              <a:t>C66x DSP CorePac User Guide</a:t>
            </a:r>
            <a:br>
              <a:rPr lang="en-US" sz="2400" dirty="0" smtClean="0"/>
            </a:br>
            <a:r>
              <a:rPr lang="en-US" sz="2400" dirty="0" smtClean="0">
                <a:hlinkClick r:id="rId3"/>
              </a:rPr>
              <a:t>http://www.ti.com/lit/SPRUGW0C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 smtClean="0"/>
              <a:t>KeyStone Architecture Chip Interrupt Controller (CIC)</a:t>
            </a:r>
            <a:br>
              <a:rPr lang="en-US" sz="2400" dirty="0" smtClean="0"/>
            </a:br>
            <a:r>
              <a:rPr lang="en-US" sz="2400" dirty="0" smtClean="0"/>
              <a:t>User Guide </a:t>
            </a:r>
            <a:r>
              <a:rPr lang="en-US" sz="2400" dirty="0" smtClean="0">
                <a:hlinkClick r:id="rId4"/>
              </a:rPr>
              <a:t>http://www.ti.com/lit/SPRUGW4A</a:t>
            </a:r>
            <a:r>
              <a:rPr lang="en-US" sz="2400" dirty="0" smtClean="0"/>
              <a:t> </a:t>
            </a:r>
          </a:p>
          <a:p>
            <a:r>
              <a:rPr lang="en-US" sz="2400" smtClean="0"/>
              <a:t>For </a:t>
            </a:r>
            <a:r>
              <a:rPr lang="en-US" sz="2400" dirty="0" smtClean="0"/>
              <a:t>questions regarding topics covered in this training, visit the support forums </a:t>
            </a:r>
            <a:r>
              <a:rPr lang="en-US" sz="2400" smtClean="0"/>
              <a:t>at the </a:t>
            </a:r>
            <a:r>
              <a:rPr lang="en-US" sz="2400" smtClean="0">
                <a:hlinkClick r:id="rId5"/>
              </a:rPr>
              <a:t>TI </a:t>
            </a:r>
            <a:r>
              <a:rPr lang="en-US" sz="2400" dirty="0" smtClean="0">
                <a:hlinkClick r:id="rId5"/>
              </a:rPr>
              <a:t>E2E Community</a:t>
            </a:r>
            <a:r>
              <a:rPr lang="en-US" sz="2400" dirty="0" smtClean="0"/>
              <a:t> website.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76200" y="381000"/>
            <a:ext cx="8458200" cy="13716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AM437x Architecture</a:t>
            </a:r>
            <a:r>
              <a:rPr lang="en-US" dirty="0" smtClean="0"/>
              <a:t> </a:t>
            </a:r>
            <a:r>
              <a:rPr lang="en-US" dirty="0"/>
              <a:t>Overview</a:t>
            </a:r>
            <a:br>
              <a:rPr lang="en-US" dirty="0"/>
            </a:br>
            <a:r>
              <a:rPr lang="en-US" dirty="0"/>
              <a:t>Processors and Co-processors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58293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79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Cortex-A9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19200"/>
            <a:ext cx="5629274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0975" y="914400"/>
            <a:ext cx="38576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VFP Fully Pipelined ~10x floating point speed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 of order processing and other performance improvements giving 2.5 DMIPS/MHz (~16% in actual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External PL310 cache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L2 Cache can be used as generic SRAM (SRAM or Cache - no mixing)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Interrupts (more interrupts, 224)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Generic Interrupt Controller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Wakeup 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local counter, watchdog timer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 to 1GHz MPU clock</a:t>
            </a:r>
          </a:p>
        </p:txBody>
      </p:sp>
    </p:spTree>
    <p:extLst>
      <p:ext uri="{BB962C8B-B14F-4D97-AF65-F5344CB8AC3E}">
        <p14:creationId xmlns:p14="http://schemas.microsoft.com/office/powerpoint/2010/main" val="15896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858"/>
            <a:ext cx="8229600" cy="8302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Cortex A-9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Superscalar architecture:</a:t>
            </a:r>
          </a:p>
          <a:p>
            <a:pPr lvl="1"/>
            <a:r>
              <a:rPr lang="en-US" sz="2400" dirty="0" smtClean="0"/>
              <a:t>8 functional units-2 ALU, 2 shifts, branch unit, multiply and divide, load store</a:t>
            </a:r>
          </a:p>
          <a:p>
            <a:pPr lvl="1"/>
            <a:r>
              <a:rPr lang="en-US" sz="2400" dirty="0"/>
              <a:t>2</a:t>
            </a:r>
            <a:r>
              <a:rPr lang="en-US" sz="2400" dirty="0" smtClean="0"/>
              <a:t> concurrent decoded</a:t>
            </a:r>
          </a:p>
          <a:p>
            <a:r>
              <a:rPr lang="en-US" sz="2800" dirty="0" smtClean="0"/>
              <a:t>Full implementation of ARMv7-A architecture instruction set:</a:t>
            </a:r>
          </a:p>
          <a:p>
            <a:pPr lvl="1"/>
            <a:r>
              <a:rPr lang="en-US" sz="2400" dirty="0" smtClean="0"/>
              <a:t>More MAC instructions (normalization and rounding)</a:t>
            </a:r>
          </a:p>
          <a:p>
            <a:pPr lvl="1"/>
            <a:r>
              <a:rPr lang="en-US" sz="2400" dirty="0" smtClean="0"/>
              <a:t>Integer divide</a:t>
            </a:r>
          </a:p>
          <a:p>
            <a:r>
              <a:rPr lang="en-US" sz="2800" dirty="0" smtClean="0"/>
              <a:t>Pipeline optimization:</a:t>
            </a:r>
          </a:p>
          <a:p>
            <a:pPr lvl="1"/>
            <a:r>
              <a:rPr lang="en-US" sz="2400" dirty="0" smtClean="0"/>
              <a:t>Speculating </a:t>
            </a:r>
            <a:r>
              <a:rPr lang="en-US" sz="2400" dirty="0"/>
              <a:t>d</a:t>
            </a:r>
            <a:r>
              <a:rPr lang="en-US" sz="2400" dirty="0" smtClean="0"/>
              <a:t>ynamic pipeline, 8-11 stages to issue </a:t>
            </a:r>
          </a:p>
          <a:p>
            <a:pPr lvl="1"/>
            <a:r>
              <a:rPr lang="en-US" sz="2400" dirty="0" smtClean="0"/>
              <a:t>Out-of-order pipeline (8-11 stages) execution</a:t>
            </a:r>
          </a:p>
          <a:p>
            <a:pPr>
              <a:buNone/>
            </a:pPr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0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07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Cortex A-9 Features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Dynamic branch prediction – Loop prediction and indirect branch predictor</a:t>
            </a:r>
          </a:p>
          <a:p>
            <a:pPr lvl="1"/>
            <a:r>
              <a:rPr lang="en-US" sz="2400" dirty="0" smtClean="0"/>
              <a:t>Branch Target Address cache (BTAC)</a:t>
            </a:r>
          </a:p>
          <a:p>
            <a:pPr lvl="1"/>
            <a:r>
              <a:rPr lang="en-US" sz="2400" dirty="0" smtClean="0"/>
              <a:t>Global History Buffer (GHB) has three arrays:</a:t>
            </a:r>
          </a:p>
          <a:p>
            <a:pPr lvl="2"/>
            <a:r>
              <a:rPr lang="en-US" dirty="0" smtClean="0"/>
              <a:t>Taken array</a:t>
            </a:r>
          </a:p>
          <a:p>
            <a:pPr lvl="2"/>
            <a:r>
              <a:rPr lang="en-US" dirty="0" smtClean="0"/>
              <a:t>Not taken array</a:t>
            </a:r>
          </a:p>
          <a:p>
            <a:pPr lvl="2"/>
            <a:r>
              <a:rPr lang="en-US" dirty="0" smtClean="0"/>
              <a:t>Selector array</a:t>
            </a:r>
          </a:p>
          <a:p>
            <a:pPr lvl="1"/>
            <a:r>
              <a:rPr lang="en-US" sz="2400" dirty="0" smtClean="0"/>
              <a:t>Return Stack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toTheme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E5D093"/>
      </a:accent3>
      <a:accent4>
        <a:srgbClr val="CCB374"/>
      </a:accent4>
      <a:accent5>
        <a:srgbClr val="C7A2E3"/>
      </a:accent5>
      <a:accent6>
        <a:srgbClr val="5DD3FF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14058</TotalTime>
  <Words>4478</Words>
  <Application>Microsoft Office PowerPoint</Application>
  <PresentationFormat>On-screen Show (4:3)</PresentationFormat>
  <Paragraphs>985</Paragraphs>
  <Slides>58</Slides>
  <Notes>40</Notes>
  <HiddenSlides>4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FinalPowerpoint</vt:lpstr>
      <vt:lpstr>ttoTheme</vt:lpstr>
      <vt:lpstr>Sitara AM437x Overview</vt:lpstr>
      <vt:lpstr>Agenda</vt:lpstr>
      <vt:lpstr>AM437x Architecture Overview</vt:lpstr>
      <vt:lpstr>Sitara Applications</vt:lpstr>
      <vt:lpstr>AM437x Cortex™-A9 based processors</vt:lpstr>
      <vt:lpstr> AM437x Architecture Overview Processors and Co-processors </vt:lpstr>
      <vt:lpstr>Cortex-A9</vt:lpstr>
      <vt:lpstr>Cortex A-9 Features</vt:lpstr>
      <vt:lpstr>Cortex A-9 Features</vt:lpstr>
      <vt:lpstr>SIMD Engine NEON</vt:lpstr>
      <vt:lpstr>NEON Registers </vt:lpstr>
      <vt:lpstr>Vector Floating Point (VFP)</vt:lpstr>
      <vt:lpstr>Memory Management Unit (MMU)</vt:lpstr>
      <vt:lpstr>Programmable Real-Time Unit (PRU) Subsystem</vt:lpstr>
      <vt:lpstr>Display Subsystem (DSS)</vt:lpstr>
      <vt:lpstr>Display Subsystem (DSS)</vt:lpstr>
      <vt:lpstr>Graphic Accelerator SGX530  (Imagination Technologies)</vt:lpstr>
      <vt:lpstr>Crypto Hardware Accelerator</vt:lpstr>
      <vt:lpstr> AM437x Architecture Overview Peripherals </vt:lpstr>
      <vt:lpstr>Camera Subsystem (2x)</vt:lpstr>
      <vt:lpstr>Camera Subsystem</vt:lpstr>
      <vt:lpstr>EMAC – Ethernet Media Access Controller switch</vt:lpstr>
      <vt:lpstr>PowerPoint Presentation</vt:lpstr>
      <vt:lpstr>USB 2.0 – Universal Serial Bus</vt:lpstr>
      <vt:lpstr>USB 2.0 – Universal Serial Bus</vt:lpstr>
      <vt:lpstr>External memory interfaces</vt:lpstr>
      <vt:lpstr>AM437x has numerous serial peripherals…</vt:lpstr>
      <vt:lpstr>AM437x has numerous serial peripherals (cont.)…</vt:lpstr>
      <vt:lpstr>AM437x: Two ADCs</vt:lpstr>
      <vt:lpstr>AM437 Architecture – Memories and Buses</vt:lpstr>
      <vt:lpstr>Buses and Memories</vt:lpstr>
      <vt:lpstr>AM437x Memory interface (LPDDR2/DDR3)</vt:lpstr>
      <vt:lpstr> Buses and Memories- Inter-Connect   </vt:lpstr>
      <vt:lpstr> Buses and Memories-Inter-Connect   </vt:lpstr>
      <vt:lpstr>Clocks</vt:lpstr>
      <vt:lpstr>AM437x ROM (Boot ROM)</vt:lpstr>
      <vt:lpstr>AM437x: A scalable platform with 4 pin-to-pin compatible devices</vt:lpstr>
      <vt:lpstr>AM437x – Differentiation vs. AM335x</vt:lpstr>
      <vt:lpstr>System enhancements over AM335x</vt:lpstr>
      <vt:lpstr>System enhancements over AM335x</vt:lpstr>
      <vt:lpstr>Package</vt:lpstr>
      <vt:lpstr>Tools and Software Overview</vt:lpstr>
      <vt:lpstr>Getting Start Guide http://processors.wiki.ti.com/index.php/Sitara_Linux_SDK_Getting_Started_Guide</vt:lpstr>
      <vt:lpstr>Software and tools Page http://www.ti.com/lsds/ti/arm/sitara_arm_cortex_a_processor/arm_cortex_a9_core/am437x_arm_cortex_a9/tools_software.page</vt:lpstr>
      <vt:lpstr>Software Product page  http://software-dl.ti.com/sitara_linux/esd/AM437xSDK/latest/index_FDS.html</vt:lpstr>
      <vt:lpstr>Software Product page (2)  http://software-dl.ti.com/sitara_linux/esd/AM437xSDK/latest/index_FDS.html</vt:lpstr>
      <vt:lpstr>Software Product page (3)  http://software-dl.ti.com/sitara_linux/esd/AM437xSDK/latest/index_FDS.html</vt:lpstr>
      <vt:lpstr>Development Tools http://www.ti.com/lsds/ti/arm/sitara_arm_cortex_a_processor/arm_cortex_a9_core/am437x_arm_cortex_a9/tools_software.page#tools</vt:lpstr>
      <vt:lpstr>Development Tools (2) http://www.ti.com/lsds/ti/arm/sitara_arm_cortex_a_processor/arm_cortex_a9_core/am437x_arm_cortex_a9/tools_software.page#tools</vt:lpstr>
      <vt:lpstr>TI Reference designs  http://www.ti.com/general/docs/refdesignsearchresults.tsp?keyword=am437x </vt:lpstr>
      <vt:lpstr>Linux SDK</vt:lpstr>
      <vt:lpstr>Linux SDK directories (1)</vt:lpstr>
      <vt:lpstr>Linux SDK directories (2)</vt:lpstr>
      <vt:lpstr>AM437x Development Platforms</vt:lpstr>
      <vt:lpstr>AM437x EVMs and Development Tools</vt:lpstr>
      <vt:lpstr>PowerPoint Presentation</vt:lpstr>
      <vt:lpstr>PowerPoint Presentation</vt:lpstr>
      <vt:lpstr>For More Information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Greene, Matt</dc:creator>
  <cp:lastModifiedBy>Katzur, Ran</cp:lastModifiedBy>
  <cp:revision>261</cp:revision>
  <cp:lastPrinted>2014-10-31T10:45:55Z</cp:lastPrinted>
  <dcterms:created xsi:type="dcterms:W3CDTF">2007-12-19T20:51:45Z</dcterms:created>
  <dcterms:modified xsi:type="dcterms:W3CDTF">2014-10-31T12:36:24Z</dcterms:modified>
</cp:coreProperties>
</file>