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59" r:id="rId4"/>
    <p:sldId id="263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81" r:id="rId13"/>
    <p:sldId id="274" r:id="rId14"/>
    <p:sldId id="282" r:id="rId15"/>
    <p:sldId id="278" r:id="rId16"/>
    <p:sldId id="275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4A1379B7-2FC3-4B6C-8D7A-EB5B17793E8F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78C1043-BDE6-4A2B-AAF4-AD34DF081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FD9CE7CC-A019-4063-B761-1AF97F363ED6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12B2FC4-87D5-4378-A463-2E739DC4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C082-6256-4E28-B363-CEE15C745F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70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09" tIns="48105" rIns="96209" bIns="48105" anchor="b"/>
          <a:lstStyle/>
          <a:p>
            <a:pPr defTabSz="958850"/>
            <a:fld id="{2F7974BA-0D0A-4128-912E-4112D91E8D3A}" type="slidenum">
              <a:rPr lang="en-US" sz="1200"/>
              <a:pPr defTabSz="958850"/>
              <a:t>13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209" tIns="48105" rIns="96209" bIns="48105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Development Kit (MCSDK)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10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7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13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6.xml"/><Relationship Id="rId12" Type="http://schemas.openxmlformats.org/officeDocument/2006/relationships/hyperlink" Target="http://e2e.ti.com/support/dsp/c6000_multi-core_dsps/f/639.aspx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.png"/><Relationship Id="rId5" Type="http://schemas.openxmlformats.org/officeDocument/2006/relationships/tags" Target="../tags/tag45.xml"/><Relationship Id="rId15" Type="http://schemas.openxmlformats.org/officeDocument/2006/relationships/image" Target="../media/image8.png"/><Relationship Id="rId10" Type="http://schemas.openxmlformats.org/officeDocument/2006/relationships/hyperlink" Target="http://processors.wiki.ti.com/index.php/BIOS_MCSDK_2.0_User_Guide" TargetMode="External"/><Relationship Id="rId4" Type="http://schemas.openxmlformats.org/officeDocument/2006/relationships/tags" Target="../tags/tag44.xml"/><Relationship Id="rId9" Type="http://schemas.openxmlformats.org/officeDocument/2006/relationships/image" Target="../media/image5.png"/><Relationship Id="rId14" Type="http://schemas.openxmlformats.org/officeDocument/2006/relationships/hyperlink" Target="http://e2e.ti.com/support/embedded/f/355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the </a:t>
            </a:r>
            <a:r>
              <a:rPr lang="en-US" sz="3600" smtClean="0"/>
              <a:t>MCSDK </a:t>
            </a:r>
            <a:endParaRPr 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mtClean="0"/>
              <a:t>Interprocessor Communication (IPC)</a:t>
            </a:r>
          </a:p>
        </p:txBody>
      </p:sp>
      <p:grpSp>
        <p:nvGrpSpPr>
          <p:cNvPr id="67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5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Packaging (BIOS-MCSDK)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098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Module (EVM)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EVM Flash Contents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NAND</a:t>
              </a:r>
            </a:p>
            <a:p>
              <a:r>
                <a:rPr lang="en-US" sz="900"/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 dirty="0"/>
                <a:t>NOR</a:t>
              </a:r>
            </a:p>
            <a:p>
              <a:r>
                <a:rPr lang="en-US" sz="900" dirty="0"/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EEPROM</a:t>
              </a:r>
            </a:p>
            <a:p>
              <a:r>
                <a:rPr lang="en-US" sz="900"/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BIOS MCSDK</a:t>
              </a:r>
            </a:p>
            <a:p>
              <a:pPr algn="ctr"/>
              <a:r>
                <a:rPr lang="en-US" sz="900"/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Linux MCSDK</a:t>
              </a:r>
            </a:p>
            <a:p>
              <a:pPr algn="ctr"/>
              <a:r>
                <a:rPr lang="en-US" sz="900"/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12192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sz="1000" dirty="0"/>
                <a:t> </a:t>
              </a:r>
              <a:r>
                <a:rPr lang="en-US" sz="1000" b="1" dirty="0"/>
                <a:t>Factory default recovery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EEPROM: POST, IBL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NOR: BIOS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NAND: Linux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EEPROM/Flash writers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CCS 5.0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IDE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C667x EVM GEL/XML files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BIOS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Linux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Online Collateral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TMS320C667x processor website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http://focus.ti.com/docs/prod/folders/print/tms320c6678.html 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http://focus.ti.com/docs/prod/folders/print/tms320c6670.html</a:t>
              </a:r>
              <a:endParaRPr lang="en-US" sz="900"/>
            </a:p>
            <a:p>
              <a:endParaRPr lang="en-US" sz="900" b="1"/>
            </a:p>
            <a:p>
              <a:r>
                <a:rPr lang="en-US" sz="900" b="1"/>
                <a:t>MCSDK website for updates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8"/>
                </a:rPr>
                <a:t>http://focus.ti.com/docs/toolsw/folders/print/bioslinuxmcsdk.html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CCS v5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9"/>
                </a:rPr>
                <a:t>http://processors.wiki.ti.com/index.php/Category:Code_Composer_Studio_v5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Developer’s website</a:t>
              </a:r>
              <a:br>
                <a:rPr lang="en-US" sz="900" b="1"/>
              </a:br>
              <a:r>
                <a:rPr lang="en-US" sz="900"/>
                <a:t>Linux:</a:t>
              </a:r>
              <a:r>
                <a:rPr lang="en-US" sz="900" b="1"/>
                <a:t> </a:t>
              </a:r>
              <a:r>
                <a:rPr lang="en-US" sz="900">
                  <a:hlinkClick r:id="rId10"/>
                </a:rPr>
                <a:t>http://linux-c6x.org/</a:t>
              </a:r>
              <a:endParaRPr lang="en-US" sz="900"/>
            </a:p>
            <a:p>
              <a:r>
                <a:rPr lang="en-US" sz="900"/>
                <a:t>BIOS: </a:t>
              </a:r>
              <a:r>
                <a:rPr lang="en-US" sz="900">
                  <a:hlinkClick r:id="rId11"/>
                </a:rPr>
                <a:t>http://processors.wiki.ti.com/index.php/BIOS_MCSDK_2.0_User_Guide</a:t>
              </a:r>
              <a:endParaRPr lang="en-US" sz="9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71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174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Faster time to market for end-customer products </a:t>
            </a:r>
          </a:p>
          <a:p>
            <a:r>
              <a:rPr lang="en-US" sz="2000" dirty="0" smtClean="0"/>
              <a:t>Stable foundation of optimized software components </a:t>
            </a:r>
          </a:p>
          <a:p>
            <a:r>
              <a:rPr lang="en-US" sz="2000" dirty="0" smtClean="0"/>
              <a:t>Multicore programming methodologies</a:t>
            </a:r>
          </a:p>
          <a:p>
            <a:r>
              <a:rPr lang="en-US" sz="2000" dirty="0" smtClean="0"/>
              <a:t>Free, full source code</a:t>
            </a:r>
          </a:p>
          <a:p>
            <a:r>
              <a:rPr lang="en-US" sz="2000" dirty="0" smtClean="0"/>
              <a:t>Easy-to-use, hardened API</a:t>
            </a:r>
          </a:p>
          <a:p>
            <a:r>
              <a:rPr lang="en-US" sz="2000" dirty="0" smtClean="0"/>
              <a:t>Modular software architecture to simplify migration to future SOC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Built-in demonstrations showcasing SOC strengths and </a:t>
            </a:r>
            <a:r>
              <a:rPr lang="en-US" sz="2000" dirty="0" err="1" smtClean="0"/>
              <a:t>multicore</a:t>
            </a:r>
            <a:r>
              <a:rPr lang="en-US" sz="2000" dirty="0" smtClean="0"/>
              <a:t> software framework</a:t>
            </a:r>
          </a:p>
          <a:p>
            <a:r>
              <a:rPr lang="en-US" sz="2000" dirty="0" smtClean="0"/>
              <a:t>Positive customer out-of-box experience</a:t>
            </a:r>
          </a:p>
          <a:p>
            <a:r>
              <a:rPr lang="en-US" sz="2000" dirty="0" smtClean="0"/>
              <a:t>Software ecosystem with third-party tools</a:t>
            </a:r>
          </a:p>
          <a:p>
            <a:r>
              <a:rPr lang="en-US" sz="2000" dirty="0" smtClean="0"/>
              <a:t>Documentation: Online wiki</a:t>
            </a:r>
          </a:p>
          <a:p>
            <a:r>
              <a:rPr lang="en-US" sz="2000" dirty="0" smtClean="0"/>
              <a:t>Support: E2E forum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pic>
        <p:nvPicPr>
          <p:cNvPr id="88066" name="Picture 2">
            <a:hlinkClick r:id="rId8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854" y="1219200"/>
            <a:ext cx="24384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7" name="Picture 3">
            <a:hlinkClick r:id="rId10"/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2976" y="1231900"/>
            <a:ext cx="2438400" cy="193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8" name="Picture 4">
            <a:hlinkClick r:id="rId12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675" y="4106863"/>
            <a:ext cx="2809875" cy="2141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9" name="Picture 5">
            <a:hlinkClick r:id="rId14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2249" y="4114800"/>
            <a:ext cx="2762250" cy="20907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3671888"/>
            <a:ext cx="716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For questions regarding topics covered in this training, visit the following e2e support forums:</a:t>
            </a:r>
            <a:endParaRPr lang="en-US" sz="1100" b="1">
              <a:solidFill>
                <a:srgbClr val="C00000"/>
              </a:solidFill>
              <a:latin typeface="Calibri" pitchFamily="34" charset="0"/>
              <a:hlinkClick r:id="rId12"/>
            </a:endParaRPr>
          </a:p>
          <a:p>
            <a:r>
              <a:rPr lang="en-US" sz="1100" b="1">
                <a:solidFill>
                  <a:srgbClr val="C00000"/>
                </a:solidFill>
                <a:latin typeface="Calibri" pitchFamily="34" charset="0"/>
                <a:hlinkClick r:id="rId12"/>
              </a:rPr>
              <a:t>http://e2e.ti.com/support/dsp/c6000_multi-core_dsps/f/639.aspx</a:t>
            </a:r>
            <a:endParaRPr lang="en-US" sz="11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PPTShape_0"/>
          <p:cNvSpPr>
            <a:spLocks noChangeArrowheads="1"/>
          </p:cNvSpPr>
          <p:nvPr/>
        </p:nvSpPr>
        <p:spPr bwMode="auto">
          <a:xfrm>
            <a:off x="282129" y="785813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Download MCSDK software:</a:t>
            </a:r>
            <a:endParaRPr lang="en-US" sz="1100" b="1" dirty="0">
              <a:latin typeface="Calibri" pitchFamily="34" charset="0"/>
              <a:hlinkClick r:id="rId8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8"/>
              </a:rPr>
              <a:t>http://focus.ti.com/docs/toolsw/folders/print/bioslinuxmcsdk.html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PPTShape_1"/>
          <p:cNvSpPr>
            <a:spLocks noChangeArrowheads="1"/>
          </p:cNvSpPr>
          <p:nvPr/>
        </p:nvSpPr>
        <p:spPr bwMode="auto">
          <a:xfrm>
            <a:off x="4744551" y="795338"/>
            <a:ext cx="4400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Refer to the MCSDK User’s Guide:</a:t>
            </a:r>
            <a:endParaRPr lang="en-US" sz="1100" b="1" dirty="0">
              <a:latin typeface="Calibri" pitchFamily="34" charset="0"/>
              <a:hlinkClick r:id="rId1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0"/>
              </a:rPr>
              <a:t>http://processors.wiki.ti.com/index.php/BIOS_MCSDK_2.0_User_Guide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PPTShape_2"/>
          <p:cNvSpPr>
            <a:spLocks noChangeArrowheads="1"/>
          </p:cNvSpPr>
          <p:nvPr/>
        </p:nvSpPr>
        <p:spPr bwMode="auto">
          <a:xfrm>
            <a:off x="4813824" y="3840163"/>
            <a:ext cx="3276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4"/>
              </a:rPr>
              <a:t>http://e2e.ti.com/support/embedded/f/355.aspx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7391400" y="1530927"/>
            <a:ext cx="1143000" cy="12954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User’s Guide</a:t>
            </a: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2971800" y="1600200"/>
            <a:ext cx="1447800" cy="1219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Download Software</a:t>
            </a:r>
          </a:p>
        </p:txBody>
      </p:sp>
      <p:sp>
        <p:nvSpPr>
          <p:cNvPr id="15" name="Left-Right Arrow 14"/>
          <p:cNvSpPr/>
          <p:nvPr/>
        </p:nvSpPr>
        <p:spPr bwMode="auto">
          <a:xfrm>
            <a:off x="3176469" y="4724400"/>
            <a:ext cx="1692144" cy="12192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Software Forums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</a:t>
            </a:r>
            <a:r>
              <a:rPr lang="en-US" sz="2400" dirty="0" err="1" smtClean="0"/>
              <a:t>multicore</a:t>
            </a:r>
            <a:r>
              <a:rPr lang="en-US" sz="2400" dirty="0" smtClean="0"/>
              <a:t>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err="1" smtClean="0">
                <a:solidFill>
                  <a:srgbClr val="00B050"/>
                </a:solidFill>
              </a:rPr>
              <a:t>multicore</a:t>
            </a:r>
            <a:r>
              <a:rPr lang="en-US" sz="2000" b="1" dirty="0" smtClean="0">
                <a:solidFill>
                  <a:srgbClr val="00B050"/>
                </a:solidFill>
              </a:rPr>
              <a:t> programming </a:t>
            </a:r>
            <a:r>
              <a:rPr lang="en-US" sz="2000" dirty="0" smtClean="0"/>
              <a:t>methodologies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Variants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228600" y="1600200"/>
          <a:ext cx="8686799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80"/>
                <a:gridCol w="1109980"/>
                <a:gridCol w="716280"/>
                <a:gridCol w="767080"/>
                <a:gridCol w="1360596"/>
                <a:gridCol w="2962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Release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Notes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BIOS-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SYS/BIOS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SYS/BIOS real-time operating system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Linux-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 on DSP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Linux real-time operating system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303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Migrating Development Platform</a:t>
            </a:r>
          </a:p>
        </p:txBody>
      </p:sp>
      <p:grpSp>
        <p:nvGrpSpPr>
          <p:cNvPr id="9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9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95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1" animBg="1"/>
      <p:bldP spid="91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BIOS-MCSDK Software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SYS/BIOS</a:t>
            </a:r>
          </a:p>
          <a:p>
            <a:pPr algn="ctr"/>
            <a:r>
              <a:rPr lang="en-US" sz="120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TCP/IP</a:t>
              </a:r>
            </a:p>
            <a:p>
              <a:pPr algn="ctr"/>
              <a:r>
                <a:rPr lang="en-US" sz="1200"/>
                <a:t>Networking</a:t>
              </a:r>
            </a:p>
            <a:p>
              <a:pPr algn="ctr"/>
              <a:r>
                <a:rPr lang="en-US" sz="120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_GUID" val="964306da-7288-4a58-87f1-2616ae5904c9"/>
  <p:tag name="ARTICULATE_REFERENCE_COUNT" val="3"/>
  <p:tag name="ARTICULATE_REFERENCE_TYPE_1" val="1"/>
  <p:tag name="ARTICULATE_REFERENCE_TITLE_1" val="MCSDK Introduction Training Slides"/>
  <p:tag name="ARTICULATE_REFERENCE_1" val="C:\Data\Keystone Training\MCSDK\PPT\MCSDK_Introduction.pdf"/>
  <p:tag name="ARTICULATE_REFERENCE_TYPE_2" val="0"/>
  <p:tag name="ARTICULATE_REFERENCE_TITLE_2" val="BIOS Multicore Software Development Kit User's Guide"/>
  <p:tag name="ARTICULATE_REFERENCE_2" val="http://processors.wiki.ti.com/index.php/BIOS_MCSDK_2.0_User_Guide"/>
  <p:tag name="ARTICULATE_REFERENCE_TYPE_3" val="0"/>
  <p:tag name="ARTICULATE_REFERENCE_TITLE_3" val="BIOS Multicore Software Development Kit Getting Started Guide"/>
  <p:tag name="ARTICULATE_REFERENCE_3" val="http://processors.wiki.ti.com/index.php/BIOS_MCSDK_2.0_Getting_Started_Guide"/>
  <p:tag name="PRESENTATION_PLAYLIST_COUNT" val="0"/>
  <p:tag name="PRESENTATION_PRESENTER_SLIDE_LEVEL" val="0"/>
  <p:tag name="ARTICULATE_AUDIO_TEMP" val="C:\Users\a0850458\AppData\Local\Temp\ae\audio\20111012151407\"/>
  <p:tag name="ARTICULATE_TEMPLATE" val="TI Master White"/>
  <p:tag name="ARTICULATE_PRESENTER_VERSION" val="6"/>
  <p:tag name="PUBLISH_TITLE" val="Introduction to Multicore Software Development Kit (MCSDK)"/>
  <p:tag name="ARTICULATE_PUBLISH_PATH" val="C:\Data\Keystone Training\MCSDK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MCSDK\Introduction to Multicore Software Development Kit (MCSDK)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6021b-a931-4460-9260-74b0931f790d"/>
  <p:tag name="ELAPSEDTIME" val="5.432"/>
  <p:tag name="ARTICULATE_SLIDE_PAUSE" val="0"/>
  <p:tag name="ARTICULATE_NAV_LEVEL" val="1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1c848e-3c73-4cfc-bd7d-902c3886603e"/>
  <p:tag name="ELAPSEDTIME" val="5.458"/>
  <p:tag name="ARTICULATE_SLIDE_PAUSE" val="0"/>
  <p:tag name="ARTICULATE_NAV_LEVEL" val="1"/>
  <p:tag name="ARTICULATE_PLAYLIST_ID" val="-1"/>
  <p:tag name="ARTICULATE_LOCK_SLIDE" val="0"/>
  <p:tag name="ARTICULATE_SLIDE_NAV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9bd46f-3f80-4069-a5d8-63143eea88dd"/>
  <p:tag name="ELAPSEDTIME" val="5.822"/>
  <p:tag name="ARTICULATE_SLIDE_PAUSE" val="0"/>
  <p:tag name="ARTICULATE_NAV_LEVEL" val="1"/>
  <p:tag name="ARTICULATE_PLAYLIST_ID" val="-1"/>
  <p:tag name="ARTICULATE_LOCK_SLIDE" val="0"/>
  <p:tag name="ARTICULATE_SLIDE_NAV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NEW\MCSDK\MCSDK Introduction\DR000457.mp3"/>
  <p:tag name="AUDIO_ID" val="261"/>
  <p:tag name="ARTICULATE_SLIDE_GUID" val="1670e0cd-8d84-483d-930a-29c14a2ce0ba"/>
  <p:tag name="ELAPSEDTIME" val="8.25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What Are the Benefits of MCSDK?"/>
  <p:tag name="ARTICULATE_SLIDE_GUID" val="25d9aa9a-80a2-4d0e-b531-858765d2cdc1"/>
  <p:tag name="ELAPSEDTIME" val="90.64"/>
  <p:tag name="ARTICULATE_SLIDE_PAUSE" val="0"/>
  <p:tag name="ARTICULATE_NAV_LEVEL" val="2"/>
  <p:tag name="ARTICULATE_PLAYLIST_ID" val="-1"/>
  <p:tag name="ARTICULATE_LOCK_SLIDE" val="0"/>
  <p:tag name="ARTICULATE_SLIDE_NAV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f95bd9-d954-4d8a-abbb-8b8c2de8cb5f"/>
  <p:tag name="TIMELINE" val="5.41/35.24/59.46"/>
  <p:tag name="ELAPSEDTIME" val="88.291"/>
  <p:tag name="ARTICULATE_SLIDE_PAUSE" val="0"/>
  <p:tag name="ARTICULATE_NAV_LEVEL" val="1"/>
  <p:tag name="ARTICULATE_PLAYLIST_ID" val="-1"/>
  <p:tag name="ARTICULATE_LOCK_SLIDE" val="0"/>
  <p:tag name="ARTICULATE_SLIDE_NAV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c1d82d-dfae-4fa0-8a74-24a7d42583a5"/>
  <p:tag name="ELAPSEDTIME" val="18.572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45e9d-295f-40ed-96f7-d8b2765dccf1"/>
  <p:tag name="ELAPSEDTIME" val="4.48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87718-cc89-48c2-9cc1-3d575a993039"/>
  <p:tag name="ELAPSEDTIME" val="62.27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762</Words>
  <Application>Microsoft Office PowerPoint</Application>
  <PresentationFormat>On-screen Show (4:3)</PresentationFormat>
  <Paragraphs>319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the MCSDK </vt:lpstr>
      <vt:lpstr>Agenda</vt:lpstr>
      <vt:lpstr>MCSDK Overview</vt:lpstr>
      <vt:lpstr>What is MCSDK?</vt:lpstr>
      <vt:lpstr>Software Development Ecosystem Multicore Performance, Single-core Simplicity</vt:lpstr>
      <vt:lpstr>MCSDK Variants</vt:lpstr>
      <vt:lpstr>Software Architecture</vt:lpstr>
      <vt:lpstr>Migrating Development Platform</vt:lpstr>
      <vt:lpstr>BIOS-MCSDK Software</vt:lpstr>
      <vt:lpstr>Interprocessor Communication (IPC)</vt:lpstr>
      <vt:lpstr>Packaging (BIOS-MCSDK)</vt:lpstr>
      <vt:lpstr>Evaluation Module (EVM)</vt:lpstr>
      <vt:lpstr>Slide 13</vt:lpstr>
      <vt:lpstr>MCSDK Benefits</vt:lpstr>
      <vt:lpstr>MCSDK Benefits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Training PowerPoint Template</dc:title>
  <dc:creator>Robert J. Hillard</dc:creator>
  <cp:lastModifiedBy>Dan Rinkes</cp:lastModifiedBy>
  <cp:revision>190</cp:revision>
  <dcterms:created xsi:type="dcterms:W3CDTF">2010-08-05T21:31:25Z</dcterms:created>
  <dcterms:modified xsi:type="dcterms:W3CDTF">2012-03-22T18:33:00Z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  <property fmtid="{D5CDD505-2E9C-101B-9397-08002B2CF9AE}" pid="3" name="Content Owner">
    <vt:lpwstr>Rob Hillard</vt:lpwstr>
  </property>
  <property fmtid="{D5CDD505-2E9C-101B-9397-08002B2CF9AE}" pid="4" name="ArticulateUseProject">
    <vt:lpwstr>1</vt:lpwstr>
  </property>
  <property fmtid="{D5CDD505-2E9C-101B-9397-08002B2CF9AE}" pid="5" name="ArticulatePath">
    <vt:lpwstr>MCSDK_Introduction</vt:lpwstr>
  </property>
  <property fmtid="{D5CDD505-2E9C-101B-9397-08002B2CF9AE}" pid="6" name="ArticulateGUID">
    <vt:lpwstr>E933393B-AD69-4DCA-B5A9-C34D4F0376F7</vt:lpwstr>
  </property>
  <property fmtid="{D5CDD505-2E9C-101B-9397-08002B2CF9AE}" pid="7" name="ArticulateProjectFull">
    <vt:lpwstr>C:\Data\Keystone Training\MCSDK\PPT\MCSDK_Introduction_Rev1.ppta</vt:lpwstr>
  </property>
</Properties>
</file>