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34" r:id="rId23"/>
    <p:sldId id="914" r:id="rId24"/>
    <p:sldId id="880" r:id="rId25"/>
    <p:sldId id="881" r:id="rId26"/>
    <p:sldId id="917" r:id="rId27"/>
    <p:sldId id="918" r:id="rId28"/>
    <p:sldId id="882"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889" r:id="rId46"/>
    <p:sldId id="890" r:id="rId47"/>
    <p:sldId id="939" r:id="rId48"/>
    <p:sldId id="892" r:id="rId49"/>
    <p:sldId id="920" r:id="rId50"/>
    <p:sldId id="916" r:id="rId51"/>
    <p:sldId id="921" r:id="rId52"/>
    <p:sldId id="922" r:id="rId53"/>
    <p:sldId id="894" r:id="rId54"/>
    <p:sldId id="895" r:id="rId55"/>
    <p:sldId id="896" r:id="rId56"/>
    <p:sldId id="897" r:id="rId57"/>
    <p:sldId id="898"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FFFF99"/>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7252" autoAdjust="0"/>
  </p:normalViewPr>
  <p:slideViewPr>
    <p:cSldViewPr snapToGrid="0">
      <p:cViewPr varScale="1">
        <p:scale>
          <a:sx n="72" d="100"/>
          <a:sy n="72" d="100"/>
        </p:scale>
        <p:origin x="-376" y="-6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3/11/2013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53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3/11/2013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notesSlide" Target="../notesSlides/notesSlide2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7.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Multicore </a:t>
            </a:r>
            <a:r>
              <a:rPr lang="en-US" sz="2800" dirty="0" smtClean="0">
                <a:solidFill>
                  <a:schemeClr val="tx1">
                    <a:lumMod val="75000"/>
                    <a:lumOff val="25000"/>
                  </a:schemeClr>
                </a:solidFill>
              </a:rPr>
              <a:t>Applications</a:t>
            </a:r>
            <a:endParaRPr lang="en-US" sz="2800" dirty="0" smtClean="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a:t>
            </a:r>
            <a:r>
              <a:rPr lang="en-US" sz="4000" dirty="0" smtClean="0"/>
              <a:t>Features: </a:t>
            </a:r>
            <a:r>
              <a:rPr lang="en-US" sz="4000" dirty="0" smtClean="0"/>
              <a:t>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a:t>
            </a:r>
            <a:r>
              <a:rPr lang="en-US" sz="2400" dirty="0" smtClean="0"/>
              <a:t>L1P:</a:t>
            </a:r>
            <a:endParaRPr lang="en-US" sz="2400" dirty="0" smtClean="0"/>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8" y="861060"/>
            <a:ext cx="8576254" cy="1460109"/>
          </a:xfrm>
        </p:spPr>
        <p:txBody>
          <a:bodyPr>
            <a:normAutofit fontScale="92500" lnSpcReduction="20000"/>
          </a:bodyPr>
          <a:lstStyle/>
          <a:p>
            <a:pPr indent="0">
              <a:buNone/>
            </a:pPr>
            <a:r>
              <a:rPr lang="en-US" sz="2800" dirty="0" smtClean="0"/>
              <a:t>NEON registers load </a:t>
            </a:r>
            <a:r>
              <a:rPr lang="en-US" sz="2800" dirty="0" smtClean="0"/>
              <a:t>and store data into 64-bit registers from memory with </a:t>
            </a:r>
            <a:r>
              <a:rPr lang="en-US" sz="2800" dirty="0" smtClean="0"/>
              <a:t>on-the-fly </a:t>
            </a:r>
            <a:r>
              <a:rPr lang="en-US" sz="2800" dirty="0" smtClean="0"/>
              <a:t>interleave, as shown in this diagram </a:t>
            </a:r>
            <a:r>
              <a:rPr lang="en-US" sz="2800" dirty="0" smtClean="0"/>
              <a:t>(Source: ARM </a:t>
            </a:r>
            <a:r>
              <a:rPr lang="en-US" sz="2800" dirty="0" smtClean="0"/>
              <a:t>Compiler </a:t>
            </a:r>
            <a:r>
              <a:rPr lang="en-US" sz="2800" dirty="0" err="1" smtClean="0"/>
              <a:t>Toolchain</a:t>
            </a:r>
            <a:r>
              <a:rPr lang="en-US" sz="2800" dirty="0" smtClean="0"/>
              <a:t> </a:t>
            </a:r>
            <a:r>
              <a:rPr lang="en-US" sz="2800" dirty="0" smtClean="0"/>
              <a:t>Assembler </a:t>
            </a:r>
            <a:r>
              <a:rPr lang="en-US" sz="2800" dirty="0" smtClean="0"/>
              <a:t>Reference</a:t>
            </a:r>
            <a:r>
              <a:rPr lang="en-US" sz="2800" dirty="0" smtClean="0"/>
              <a:t>; DUI0489C).</a:t>
            </a:r>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2299661"/>
            <a:ext cx="8254333" cy="41413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a:t>
            </a:r>
            <a:r>
              <a:rPr lang="en-US" sz="2800" dirty="0" smtClean="0"/>
              <a:t>Single- </a:t>
            </a:r>
            <a:r>
              <a:rPr lang="en-US" sz="2800" dirty="0" smtClean="0"/>
              <a:t>and </a:t>
            </a:r>
            <a:r>
              <a:rPr lang="en-US" sz="2800" dirty="0" smtClean="0"/>
              <a:t>double-precision</a:t>
            </a:r>
            <a:endParaRPr lang="en-US" sz="2800" dirty="0" smtClean="0"/>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t>
            </a:r>
            <a:r>
              <a:rPr lang="en-US" sz="2800" dirty="0" smtClean="0"/>
              <a:t>addressing; </a:t>
            </a:r>
            <a:r>
              <a:rPr lang="en-US" sz="2800" dirty="0" smtClean="0"/>
              <a:t>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a:t>
            </a:r>
            <a:r>
              <a:rPr lang="en-US" sz="2400" dirty="0" smtClean="0"/>
              <a:t>the translation process:</a:t>
            </a:r>
          </a:p>
          <a:p>
            <a:pPr lvl="2"/>
            <a:r>
              <a:rPr lang="en-US" dirty="0" smtClean="0"/>
              <a:t>L1 </a:t>
            </a:r>
            <a:r>
              <a:rPr lang="en-US" dirty="0" smtClean="0"/>
              <a:t>instruction </a:t>
            </a:r>
            <a:r>
              <a:rPr lang="en-US" dirty="0" smtClean="0"/>
              <a:t>access</a:t>
            </a:r>
          </a:p>
          <a:p>
            <a:pPr lvl="2"/>
            <a:r>
              <a:rPr lang="en-US" dirty="0" smtClean="0"/>
              <a:t>L1 </a:t>
            </a:r>
            <a:r>
              <a:rPr lang="en-US" dirty="0" smtClean="0"/>
              <a:t>data </a:t>
            </a:r>
            <a:r>
              <a:rPr lang="en-US" dirty="0" smtClean="0"/>
              <a:t>access</a:t>
            </a:r>
          </a:p>
          <a:p>
            <a:pPr lvl="2"/>
            <a:r>
              <a:rPr lang="en-US" dirty="0" smtClean="0"/>
              <a:t>L2 TLB</a:t>
            </a:r>
            <a:endParaRPr lang="en-US" dirty="0" smtClean="0"/>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a:t>
            </a:r>
            <a:r>
              <a:rPr lang="en-US" sz="4000" dirty="0" smtClean="0"/>
              <a:t>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a:t>
            </a:r>
            <a:r>
              <a:rPr lang="en-US" sz="3600" dirty="0" smtClean="0"/>
              <a:t>MMU:</a:t>
            </a:r>
            <a:r>
              <a:rPr lang="en-US" sz="3600" dirty="0" smtClean="0"/>
              <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a:t>
            </a:r>
            <a:r>
              <a:rPr lang="en-US" sz="3200" dirty="0" smtClean="0"/>
              <a:t>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a:t>
            </a:r>
            <a:r>
              <a:rPr lang="en-US" sz="2800" dirty="0" smtClean="0">
                <a:hlinkClick r:id="rId3"/>
              </a:rPr>
              <a:t>is Coming to a Platform Near You</a:t>
            </a: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211580"/>
          <a:ext cx="6020025" cy="5179172"/>
        </p:xfrm>
        <a:graphic>
          <a:graphicData uri="http://schemas.openxmlformats.org/presentationml/2006/ole">
            <p:oleObj spid="_x0000_s100354" name="Visio" r:id="rId3" imgW="6549693" imgH="5635473" progId="">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9031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91566"/>
            <a:ext cx="8458200" cy="5303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9156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9156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a:t>
            </a:r>
            <a:r>
              <a:rPr lang="en-US" sz="2200" dirty="0" smtClean="0"/>
              <a:t>correct</a:t>
            </a:r>
          </a:p>
          <a:p>
            <a:pPr lvl="1"/>
            <a:r>
              <a:rPr lang="en-US" sz="2200" dirty="0" smtClean="0"/>
              <a:t>2 </a:t>
            </a:r>
            <a:r>
              <a:rPr lang="en-US" sz="2200" dirty="0" smtClean="0"/>
              <a:t>bits error detect</a:t>
            </a:r>
          </a:p>
          <a:p>
            <a:r>
              <a:rPr lang="en-US" sz="2200" dirty="0" smtClean="0"/>
              <a:t>L1 </a:t>
            </a:r>
            <a:r>
              <a:rPr lang="en-US" sz="2200" dirty="0" smtClean="0"/>
              <a:t>hit: 4 </a:t>
            </a:r>
            <a:r>
              <a:rPr lang="en-US" sz="2200" dirty="0" smtClean="0"/>
              <a:t>cycles latency (4 stage load pipeline, can be hidden)</a:t>
            </a:r>
          </a:p>
          <a:p>
            <a:r>
              <a:rPr lang="en-US" sz="2200" dirty="0" smtClean="0"/>
              <a:t>L1 miss, L2 </a:t>
            </a:r>
            <a:r>
              <a:rPr lang="en-US" sz="2200" dirty="0" smtClean="0"/>
              <a:t>hit: </a:t>
            </a:r>
            <a:r>
              <a:rPr lang="en-US" sz="2200" dirty="0" smtClean="0"/>
              <a:t>20 cycles (4MB) or less (16 cycles 1MB)</a:t>
            </a:r>
          </a:p>
          <a:p>
            <a:r>
              <a:rPr lang="en-US" sz="2200" dirty="0" smtClean="0"/>
              <a:t>L2 miss MSMC </a:t>
            </a:r>
            <a:r>
              <a:rPr lang="en-US" sz="2200" dirty="0" smtClean="0"/>
              <a:t>SRAM </a:t>
            </a:r>
            <a:r>
              <a:rPr lang="en-US" sz="2200" dirty="0" smtClean="0"/>
              <a:t>~50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a:t>
            </a:r>
            <a:r>
              <a:rPr lang="en-US" sz="2000" dirty="0" smtClean="0"/>
              <a:t>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a:t>
            </a:r>
            <a:r>
              <a:rPr lang="en-US" sz="2000" dirty="0" smtClean="0">
                <a:ea typeface="+mn-ea"/>
                <a:cs typeface="+mn-cs"/>
              </a:rPr>
              <a:t>: </a:t>
            </a:r>
            <a:r>
              <a:rPr lang="en-US" sz="2000" dirty="0" smtClean="0"/>
              <a:t>4 MB L2 Cache is shared between the 1 to 4 ARM A-15 </a:t>
            </a:r>
            <a:r>
              <a:rPr lang="en-US" sz="2000" dirty="0" smtClean="0"/>
              <a:t>core(s)</a:t>
            </a:r>
          </a:p>
          <a:p>
            <a:pPr marL="501650" lvl="2" indent="-227013" eaLnBrk="1" hangingPunct="1">
              <a:spcBef>
                <a:spcPct val="0"/>
              </a:spcBef>
              <a:spcAft>
                <a:spcPct val="10000"/>
              </a:spcAft>
            </a:pPr>
            <a:r>
              <a:rPr lang="en-US" sz="1600" dirty="0" smtClean="0"/>
              <a:t>4 </a:t>
            </a:r>
            <a:r>
              <a:rPr lang="en-US" sz="1600" dirty="0" smtClean="0"/>
              <a:t>tag </a:t>
            </a:r>
            <a:r>
              <a:rPr lang="en-US" sz="1600" dirty="0" smtClean="0"/>
              <a:t>banks</a:t>
            </a:r>
          </a:p>
          <a:p>
            <a:pPr marL="501650" lvl="2" indent="-227013" eaLnBrk="1" hangingPunct="1">
              <a:spcBef>
                <a:spcPct val="0"/>
              </a:spcBef>
              <a:spcAft>
                <a:spcPct val="10000"/>
              </a:spcAft>
            </a:pPr>
            <a:r>
              <a:rPr lang="en-US" sz="1600" dirty="0" smtClean="0"/>
              <a:t>4 </a:t>
            </a:r>
            <a:r>
              <a:rPr lang="en-US" sz="1600" dirty="0" smtClean="0"/>
              <a:t>data </a:t>
            </a:r>
            <a:r>
              <a:rPr lang="en-US" sz="1600" dirty="0" smtClean="0"/>
              <a:t>banks</a:t>
            </a:r>
            <a:endParaRPr lang="en-US" sz="1600" dirty="0" smtClean="0"/>
          </a:p>
          <a:p>
            <a:pPr marL="227013" indent="-227013" eaLnBrk="1" hangingPunct="1">
              <a:spcBef>
                <a:spcPct val="0"/>
              </a:spcBef>
              <a:spcAft>
                <a:spcPct val="10000"/>
              </a:spcAft>
            </a:pPr>
            <a:r>
              <a:rPr lang="en-US" sz="2000" dirty="0" smtClean="0"/>
              <a:t>64-byte </a:t>
            </a:r>
            <a:r>
              <a:rPr lang="en-US" sz="2000" dirty="0" smtClean="0"/>
              <a:t>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752" y="6356834"/>
            <a:ext cx="8976946" cy="461665"/>
          </a:xfrm>
          <a:prstGeom prst="rect">
            <a:avLst/>
          </a:prstGeom>
          <a:solidFill>
            <a:schemeClr val="bg1"/>
          </a:solidFill>
        </p:spPr>
        <p:txBody>
          <a:bodyPr wrap="square" rtlCol="0">
            <a:sp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endParaRPr lang="en-US" dirty="0" smtClean="0"/>
          </a:p>
        </p:txBody>
      </p:sp>
      <p:graphicFrame>
        <p:nvGraphicFramePr>
          <p:cNvPr id="1171" name="Object 147"/>
          <p:cNvGraphicFramePr>
            <a:graphicFrameLocks noGrp="1" noChangeAspect="1"/>
          </p:cNvGraphicFramePr>
          <p:nvPr>
            <p:ph idx="1"/>
            <p:extLst>
              <p:ext uri="{D42A27DB-BD31-4B8C-83A1-F6EECF244321}">
                <p14:modId xmlns:p14="http://schemas.microsoft.com/office/powerpoint/2010/main" xmlns=""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a:t>
            </a:r>
            <a:r>
              <a:rPr lang="en-US" sz="1800" dirty="0" smtClean="0"/>
              <a:t>measurements </a:t>
            </a:r>
            <a:r>
              <a:rPr lang="en-US" sz="1800" dirty="0" smtClean="0"/>
              <a:t>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a:t>
            </a:r>
            <a:r>
              <a:rPr lang="en-US" altLang="ko-KR" sz="2000" kern="1200" dirty="0" smtClean="0">
                <a:latin typeface="Arial" pitchFamily="34" charset="0"/>
              </a:rPr>
              <a:t>SGI) </a:t>
            </a:r>
            <a:r>
              <a:rPr lang="en-US" altLang="ko-KR" sz="2000" kern="1200" dirty="0" smtClean="0">
                <a:latin typeface="Arial" pitchFamily="34" charset="0"/>
              </a:rPr>
              <a:t>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Distributor </a:t>
            </a:r>
            <a:r>
              <a:rPr lang="en-US" altLang="ko-KR" sz="3600" dirty="0" smtClean="0"/>
              <a:t>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a:t>
            </a:r>
            <a:r>
              <a:rPr lang="en-US" sz="2000" dirty="0" smtClean="0"/>
              <a:t>64/128-bit </a:t>
            </a:r>
            <a:r>
              <a:rPr lang="en-US" sz="2000" dirty="0" smtClean="0"/>
              <a:t>AMBA interface and </a:t>
            </a:r>
            <a:r>
              <a:rPr lang="en-US" sz="2000" dirty="0" smtClean="0"/>
              <a:t>64/128-bit Accelerator Coherency Support </a:t>
            </a:r>
            <a:r>
              <a:rPr lang="en-US" sz="2000" dirty="0" smtClean="0"/>
              <a:t>(ACP)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a:t>
            </a:r>
            <a:r>
              <a:rPr lang="en-US" sz="2400" dirty="0" smtClean="0"/>
              <a:t>Monitoring </a:t>
            </a:r>
            <a:r>
              <a:rPr lang="en-US" sz="2400" dirty="0" smtClean="0"/>
              <a:t>Unit) is a set of counters </a:t>
            </a:r>
            <a:r>
              <a:rPr lang="en-US" sz="2400" dirty="0" smtClean="0"/>
              <a:t>that can </a:t>
            </a:r>
            <a:r>
              <a:rPr lang="en-US" sz="2400" dirty="0" smtClean="0"/>
              <a:t>gathers statistics</a:t>
            </a:r>
            <a:r>
              <a:rPr lang="en-US" sz="2400" dirty="0" smtClean="0"/>
              <a:t> </a:t>
            </a:r>
            <a:r>
              <a:rPr lang="en-US" sz="2400" dirty="0" smtClean="0"/>
              <a:t>various </a:t>
            </a:r>
            <a:r>
              <a:rPr lang="en-US" sz="2400" dirty="0" smtClean="0"/>
              <a:t>processor and memory events.</a:t>
            </a:r>
            <a:endParaRPr lang="en-US" sz="2400" dirty="0" smtClean="0"/>
          </a:p>
          <a:p>
            <a:r>
              <a:rPr lang="en-US" sz="2400" dirty="0" smtClean="0"/>
              <a:t>System Trace </a:t>
            </a:r>
            <a:r>
              <a:rPr lang="en-US" sz="2400" dirty="0" err="1" smtClean="0"/>
              <a:t>Macrocell</a:t>
            </a:r>
            <a:r>
              <a:rPr lang="en-US" sz="2400" dirty="0" smtClean="0"/>
              <a:t> </a:t>
            </a:r>
            <a:r>
              <a:rPr lang="en-US" sz="2400" dirty="0" smtClean="0"/>
              <a:t>(STM) provides:</a:t>
            </a:r>
            <a:endParaRPr lang="en-US" sz="2400" dirty="0" smtClean="0"/>
          </a:p>
          <a:p>
            <a:pPr lvl="1"/>
            <a:r>
              <a:rPr lang="en-US" sz="2400" dirty="0" smtClean="0"/>
              <a:t>Logic to control the trace</a:t>
            </a:r>
          </a:p>
          <a:p>
            <a:pPr lvl="1"/>
            <a:r>
              <a:rPr lang="en-US" sz="2400" dirty="0" smtClean="0"/>
              <a:t>Path to move the trace data outside</a:t>
            </a:r>
          </a:p>
          <a:p>
            <a:r>
              <a:rPr lang="en-US" sz="2400" dirty="0" smtClean="0"/>
              <a:t>Embedded Cross </a:t>
            </a:r>
            <a:r>
              <a:rPr lang="en-US" sz="2400" dirty="0" smtClean="0"/>
              <a:t>T</a:t>
            </a:r>
            <a:r>
              <a:rPr lang="en-US" sz="2400" dirty="0" smtClean="0"/>
              <a:t>rigger (ECT) unit enables an event </a:t>
            </a:r>
            <a:r>
              <a:rPr lang="en-US" sz="2400" dirty="0" smtClean="0"/>
              <a:t>from one </a:t>
            </a:r>
            <a:r>
              <a:rPr lang="en-US" sz="2400" dirty="0" err="1" smtClean="0"/>
              <a:t>CorePac</a:t>
            </a:r>
            <a:r>
              <a:rPr lang="en-US" sz="2400" dirty="0" smtClean="0"/>
              <a:t> </a:t>
            </a:r>
            <a:r>
              <a:rPr lang="en-US" sz="2400" dirty="0" smtClean="0"/>
              <a:t>to trigger </a:t>
            </a:r>
            <a:r>
              <a:rPr lang="en-US" sz="2400" dirty="0" smtClean="0"/>
              <a:t>a trace </a:t>
            </a:r>
            <a:r>
              <a:rPr lang="en-US" sz="2400" dirty="0" smtClean="0"/>
              <a:t>at another </a:t>
            </a:r>
            <a:r>
              <a:rPr lang="en-US" sz="2400" dirty="0" err="1" smtClean="0"/>
              <a:t>CorePac</a:t>
            </a:r>
            <a:r>
              <a:rPr lang="en-US" sz="2400" dirty="0" smtClean="0"/>
              <a:t> </a:t>
            </a: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a:t>
            </a:r>
            <a:r>
              <a:rPr lang="en-US" sz="2800" dirty="0" smtClean="0"/>
              <a:t>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942215"/>
            <a:ext cx="7606080" cy="544853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a:t>
            </a:r>
            <a:r>
              <a:rPr lang="en-US" sz="2800" dirty="0" smtClean="0"/>
              <a:t>enable </a:t>
            </a:r>
            <a:r>
              <a:rPr lang="en-US" sz="2800" dirty="0" smtClean="0"/>
              <a:t>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a:t>
            </a:r>
            <a:r>
              <a:rPr lang="en-US" dirty="0" smtClean="0"/>
              <a:t>components include:</a:t>
            </a:r>
          </a:p>
          <a:p>
            <a:pPr lvl="1"/>
            <a:r>
              <a:rPr lang="en-US" sz="2400" dirty="0" smtClean="0"/>
              <a:t>PFT </a:t>
            </a:r>
            <a:r>
              <a:rPr lang="en-US" sz="2400" dirty="0" smtClean="0"/>
              <a:t>(Program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a:t>
            </a:r>
            <a:r>
              <a:rPr lang="en-US" sz="2400" dirty="0" smtClean="0"/>
              <a:t>Funnel </a:t>
            </a:r>
            <a:r>
              <a:rPr lang="en-US" sz="2400" dirty="0" smtClean="0"/>
              <a:t>(CTF) combines </a:t>
            </a:r>
            <a:r>
              <a:rPr lang="en-US" sz="2400" dirty="0" smtClean="0"/>
              <a:t>multiple trace streams</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a:t>
            </a:r>
            <a:r>
              <a:rPr lang="en-US" sz="2800" dirty="0" smtClean="0"/>
              <a:t>controls the trigger interface for each </a:t>
            </a:r>
            <a:r>
              <a:rPr lang="en-US" sz="2800" dirty="0" err="1" smtClean="0"/>
              <a:t>CorePac</a:t>
            </a:r>
            <a:r>
              <a:rPr lang="en-US" sz="2800" dirty="0" smtClean="0"/>
              <a:t>.</a:t>
            </a:r>
            <a:endParaRPr lang="en-US" sz="2800" dirty="0" smtClean="0"/>
          </a:p>
          <a:p>
            <a:pPr lvl="1"/>
            <a:r>
              <a:rPr lang="en-US" sz="2400" dirty="0" smtClean="0"/>
              <a:t>Combines and maps triggering requests </a:t>
            </a:r>
          </a:p>
          <a:p>
            <a:pPr lvl="1"/>
            <a:r>
              <a:rPr lang="en-US" sz="2400" dirty="0" smtClean="0"/>
              <a:t>Enables the debug logic, </a:t>
            </a:r>
            <a:r>
              <a:rPr lang="en-US" sz="2400" dirty="0" smtClean="0"/>
              <a:t>PTM (Program Trace </a:t>
            </a:r>
            <a:r>
              <a:rPr lang="en-US" sz="2400" dirty="0" err="1" smtClean="0"/>
              <a:t>Macrocell</a:t>
            </a:r>
            <a:r>
              <a:rPr lang="en-US" sz="2400" dirty="0" smtClean="0"/>
              <a:t>), </a:t>
            </a:r>
            <a:r>
              <a:rPr lang="en-US" sz="2400" dirty="0" smtClean="0"/>
              <a:t>and PMU </a:t>
            </a:r>
            <a:r>
              <a:rPr lang="en-US" sz="2400" dirty="0" smtClean="0"/>
              <a:t>(Performance Monitoring Unit) to </a:t>
            </a:r>
            <a:r>
              <a:rPr lang="en-US" sz="2400" dirty="0" smtClean="0"/>
              <a:t>interact with each other and with other </a:t>
            </a:r>
            <a:r>
              <a:rPr lang="en-US" sz="2400" dirty="0" err="1" smtClean="0"/>
              <a:t>CoreSight</a:t>
            </a:r>
            <a:r>
              <a:rPr lang="en-US" sz="2400" dirty="0" smtClean="0"/>
              <a:t> </a:t>
            </a:r>
            <a:r>
              <a:rPr lang="en-US" sz="2400" dirty="0" smtClean="0"/>
              <a:t>components</a:t>
            </a:r>
            <a:endParaRPr lang="en-US" sz="2400" dirty="0" smtClean="0"/>
          </a:p>
          <a:p>
            <a:r>
              <a:rPr lang="en-US" sz="2800" dirty="0" smtClean="0"/>
              <a:t>Cross Trigger Matrix (CTM) </a:t>
            </a:r>
            <a:r>
              <a:rPr lang="en-US" sz="2800" dirty="0" smtClean="0"/>
              <a:t>controls the distribution of events across </a:t>
            </a:r>
            <a:r>
              <a:rPr lang="en-US" sz="2800" dirty="0" err="1" smtClean="0"/>
              <a:t>CorePacs</a:t>
            </a:r>
            <a:r>
              <a:rPr lang="en-US" sz="2800" dirty="0" smtClean="0"/>
              <a:t> </a:t>
            </a:r>
            <a:r>
              <a:rPr lang="en-US" sz="2800" dirty="0" smtClean="0"/>
              <a:t>and from external </a:t>
            </a:r>
            <a:r>
              <a:rPr lang="en-US" sz="2800" dirty="0" smtClean="0"/>
              <a:t>modules.</a:t>
            </a:r>
            <a:endParaRPr lang="en-US" sz="2800" dirty="0" smtClean="0"/>
          </a:p>
          <a:p>
            <a:pPr lvl="1"/>
            <a:r>
              <a:rPr lang="en-US" sz="2400" dirty="0" smtClean="0"/>
              <a:t>Matrix </a:t>
            </a:r>
            <a:r>
              <a:rPr lang="en-US" sz="2400" dirty="0" smtClean="0"/>
              <a:t>connections refers to the number </a:t>
            </a:r>
            <a:r>
              <a:rPr lang="en-US" sz="2400" dirty="0" smtClean="0"/>
              <a:t>of trigger inputs and trigger outputs </a:t>
            </a:r>
            <a:r>
              <a:rPr lang="en-US" sz="2400" dirty="0" smtClean="0"/>
              <a:t>that are </a:t>
            </a:r>
            <a:r>
              <a:rPr lang="en-US" sz="2400" dirty="0" smtClean="0"/>
              <a:t>connected between debug components in the </a:t>
            </a:r>
            <a:r>
              <a:rPr lang="en-US" sz="2400" smtClean="0"/>
              <a:t>MPCore</a:t>
            </a:r>
            <a:r>
              <a:rPr lang="en-US" sz="2400" dirty="0" smtClean="0"/>
              <a:t> </a:t>
            </a:r>
            <a:r>
              <a:rPr lang="en-US" sz="2400" dirty="0" smtClean="0"/>
              <a:t>and CTIs.</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a:t>
            </a:r>
            <a:r>
              <a:rPr lang="en-US" sz="3600" dirty="0" smtClean="0"/>
              <a:t>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a:t>
            </a:r>
            <a:r>
              <a:rPr lang="en-US" sz="4000" dirty="0" smtClean="0"/>
              <a:t>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a:t>
            </a:r>
            <a:r>
              <a:rPr lang="en-US" sz="4000" dirty="0" smtClean="0"/>
              <a:t>Features: The </a:t>
            </a:r>
            <a:r>
              <a:rPr lang="en-US" sz="4000" dirty="0" smtClean="0"/>
              <a:t>Core (1/2)</a:t>
            </a:r>
          </a:p>
        </p:txBody>
      </p:sp>
      <p:sp>
        <p:nvSpPr>
          <p:cNvPr id="3" name="Content Placeholder 2"/>
          <p:cNvSpPr>
            <a:spLocks noGrp="1"/>
          </p:cNvSpPr>
          <p:nvPr>
            <p:ph idx="1"/>
          </p:nvPr>
        </p:nvSpPr>
        <p:spPr/>
        <p:txBody>
          <a:bodyPr>
            <a:normAutofit lnSpcReduction="10000"/>
          </a:bodyPr>
          <a:lstStyle/>
          <a:p>
            <a:r>
              <a:rPr lang="en-US" sz="2800" dirty="0" smtClean="0"/>
              <a:t>Superscalar </a:t>
            </a:r>
            <a:r>
              <a:rPr lang="en-US" sz="2800" dirty="0" smtClean="0"/>
              <a:t>architecture:</a:t>
            </a:r>
            <a:endParaRPr lang="en-US" sz="2800" dirty="0" smtClean="0"/>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a:t>
            </a:r>
            <a:r>
              <a:rPr lang="en-US" sz="2800" dirty="0" smtClean="0"/>
              <a:t>set:</a:t>
            </a:r>
            <a:endParaRPr lang="en-US" sz="2800" dirty="0" smtClean="0"/>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a:t>
            </a:r>
            <a:r>
              <a:rPr lang="en-US" sz="2800" dirty="0" smtClean="0"/>
              <a:t>optimization:</a:t>
            </a:r>
            <a:endParaRPr lang="en-US" sz="2800" dirty="0" smtClean="0"/>
          </a:p>
          <a:p>
            <a:pPr lvl="1"/>
            <a:r>
              <a:rPr lang="en-US" sz="2400" dirty="0" smtClean="0"/>
              <a:t>Deeper </a:t>
            </a:r>
            <a:r>
              <a:rPr lang="en-US" sz="2400" dirty="0" smtClean="0"/>
              <a:t>pipeline, </a:t>
            </a:r>
            <a:r>
              <a:rPr lang="en-US" sz="2400" dirty="0" smtClean="0"/>
              <a:t>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a:t>
            </a:r>
            <a:r>
              <a:rPr lang="en-US" sz="4000" dirty="0" smtClean="0"/>
              <a:t>Features: The </a:t>
            </a:r>
            <a:r>
              <a:rPr lang="en-US" sz="4000" dirty="0" smtClean="0"/>
              <a:t>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7.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45714</TotalTime>
  <Words>3128</Words>
  <Application>Microsoft Office PowerPoint</Application>
  <PresentationFormat>On-screen Show (4:3)</PresentationFormat>
  <Paragraphs>500</Paragraphs>
  <Slides>65</Slides>
  <Notes>28</Notes>
  <HiddenSlides>7</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13_KeyStoneOLT</vt:lpstr>
      <vt:lpstr>Visio</vt:lpstr>
      <vt:lpstr>Microsoft Office Excel 97-2003 Worksheet</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The Core (1/2)</vt:lpstr>
      <vt:lpstr>Cortex A-15 Features: The Core (2/2)</vt:lpstr>
      <vt:lpstr>Cortex A-15 Features: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MMU, TLB, and Page</vt:lpstr>
      <vt:lpstr>Memory Management Unit (MMU)</vt:lpstr>
      <vt:lpstr>Two-Stage MMU: Guest to Supervisor </vt:lpstr>
      <vt:lpstr>Two-Stage MMU: Guest to Supervisor, Supervisor to Hypervisor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 2 CTIs &amp; the CTM</vt:lpstr>
      <vt:lpstr>CTI and CTM Signals</vt:lpstr>
      <vt:lpstr>Summary: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a0850458</cp:lastModifiedBy>
  <cp:revision>1849</cp:revision>
  <dcterms:created xsi:type="dcterms:W3CDTF">2007-12-19T20:51:45Z</dcterms:created>
  <dcterms:modified xsi:type="dcterms:W3CDTF">2013-03-11T22:25:46Z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C396BDA3-3CDE-48B1-8083-CA37AC451E6C</vt:lpwstr>
  </property>
  <property fmtid="{D5CDD505-2E9C-101B-9397-08002B2CF9AE}" pid="6" name="ArticulateProjectFull">
    <vt:lpwstr>C:\Data\Keystone Training\BINDERS\slides\KeyStone ARM Overview.ppta</vt:lpwstr>
  </property>
</Properties>
</file>