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91" r:id="rId2"/>
    <p:sldId id="293" r:id="rId3"/>
    <p:sldId id="384" r:id="rId4"/>
    <p:sldId id="294" r:id="rId5"/>
    <p:sldId id="295" r:id="rId6"/>
    <p:sldId id="296" r:id="rId7"/>
    <p:sldId id="297" r:id="rId8"/>
    <p:sldId id="298" r:id="rId9"/>
    <p:sldId id="299" r:id="rId10"/>
    <p:sldId id="300" r:id="rId11"/>
    <p:sldId id="301" r:id="rId12"/>
    <p:sldId id="303" r:id="rId13"/>
    <p:sldId id="304" r:id="rId14"/>
    <p:sldId id="305" r:id="rId15"/>
    <p:sldId id="306" r:id="rId16"/>
    <p:sldId id="307" r:id="rId17"/>
    <p:sldId id="357" r:id="rId18"/>
    <p:sldId id="358" r:id="rId19"/>
    <p:sldId id="309" r:id="rId20"/>
    <p:sldId id="364" r:id="rId21"/>
    <p:sldId id="365" r:id="rId22"/>
    <p:sldId id="361" r:id="rId23"/>
    <p:sldId id="362" r:id="rId24"/>
    <p:sldId id="363" r:id="rId25"/>
    <p:sldId id="310" r:id="rId26"/>
    <p:sldId id="368" r:id="rId27"/>
    <p:sldId id="370" r:id="rId28"/>
    <p:sldId id="366" r:id="rId29"/>
    <p:sldId id="367" r:id="rId30"/>
    <p:sldId id="314" r:id="rId31"/>
    <p:sldId id="315" r:id="rId32"/>
    <p:sldId id="373" r:id="rId33"/>
    <p:sldId id="372" r:id="rId34"/>
    <p:sldId id="375" r:id="rId35"/>
    <p:sldId id="376" r:id="rId36"/>
    <p:sldId id="377" r:id="rId37"/>
    <p:sldId id="378" r:id="rId38"/>
    <p:sldId id="379" r:id="rId39"/>
    <p:sldId id="381" r:id="rId40"/>
    <p:sldId id="382" r:id="rId41"/>
    <p:sldId id="383" r:id="rId42"/>
    <p:sldId id="318" r:id="rId43"/>
    <p:sldId id="31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Lst>
  <p:sldSz cx="9144000" cy="6858000" type="screen4x3"/>
  <p:notesSz cx="7010400" cy="92964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5758" autoAdjust="0"/>
  </p:normalViewPr>
  <p:slideViewPr>
    <p:cSldViewPr>
      <p:cViewPr varScale="1">
        <p:scale>
          <a:sx n="71" d="100"/>
          <a:sy n="71" d="100"/>
        </p:scale>
        <p:origin x="-1184" y="-72"/>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3/14/2013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3/14/2013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10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63</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7</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www.ti.com/lit/sprugw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e2e.ti.com/" TargetMode="External"/><Relationship Id="rId3" Type="http://schemas.openxmlformats.org/officeDocument/2006/relationships/hyperlink" Target="http://www.ti.com/lit/SPRUGW8" TargetMode="External"/><Relationship Id="rId7" Type="http://schemas.openxmlformats.org/officeDocument/2006/relationships/hyperlink" Target="http://focus.ti.com/docs/training/catalog/events/event.jhtml?sku=OLT110027"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processors.wiki.ti.com/index.php/Keystone_Device_Architecture" TargetMode="External"/><Relationship Id="rId5" Type="http://schemas.openxmlformats.org/officeDocument/2006/relationships/hyperlink" Target="http://www.ti.com/multicore" TargetMode="External"/><Relationship Id="rId4" Type="http://schemas.openxmlformats.org/officeDocument/2006/relationships/hyperlink" Target="http://www.integretek.com/products/Hyperlink.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245484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Calibri" pitchFamily="34" charset="0"/>
              <a:buChar char="⁻"/>
            </a:pPr>
            <a:r>
              <a:rPr lang="en-US" sz="2000" dirty="0" smtClean="0">
                <a:latin typeface="+mn-lt"/>
              </a:rPr>
              <a:t>Write </a:t>
            </a:r>
            <a:r>
              <a:rPr lang="en-US" sz="2000" dirty="0">
                <a:latin typeface="+mn-lt"/>
              </a:rPr>
              <a:t>to remote device memory</a:t>
            </a:r>
          </a:p>
          <a:p>
            <a:pPr marL="800100" lvl="1" indent="-342900">
              <a:buFont typeface="Calibri" pitchFamily="34" charset="0"/>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Calibri" pitchFamily="34" charset="0"/>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Calibri" pitchFamily="34" charset="0"/>
              <a:buChar char="⁻"/>
            </a:pPr>
            <a:r>
              <a:rPr lang="en-US" sz="2000" dirty="0">
                <a:latin typeface="+mn-lt"/>
              </a:rPr>
              <a:t>Write Request / Data Packet</a:t>
            </a:r>
          </a:p>
          <a:p>
            <a:pPr marL="800100" lvl="1" indent="-342900">
              <a:buFont typeface="Calibri" pitchFamily="34" charset="0"/>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Calibri" pitchFamily="34" charset="0"/>
              <a:buChar char="⁻"/>
            </a:pPr>
            <a:r>
              <a:rPr lang="en-US" sz="2000" dirty="0">
                <a:latin typeface="+mn-lt"/>
              </a:rPr>
              <a:t>Read Request Packet</a:t>
            </a:r>
          </a:p>
          <a:p>
            <a:pPr marL="800100" lvl="1" indent="-342900">
              <a:buFont typeface="Calibri" pitchFamily="34" charset="0"/>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16-byte packet header for 64-byte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 xmlns:p14="http://schemas.microsoft.com/office/powerpoint/2010/main" val="1348328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b="1"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514350" indent="-514350" algn="ctr" eaLnBrk="1" fontAlgn="auto" hangingPunct="1">
              <a:spcAft>
                <a:spcPts val="0"/>
              </a:spcAft>
              <a:defRPr/>
            </a:pPr>
            <a:r>
              <a:rPr lang="en-US" sz="4000" dirty="0" smtClean="0">
                <a:latin typeface="+mj-lt"/>
                <a:cs typeface="Arial"/>
              </a:rPr>
              <a:t>Address Translation</a:t>
            </a:r>
          </a:p>
        </p:txBody>
      </p:sp>
    </p:spTree>
    <p:extLst>
      <p:ext uri="{BB962C8B-B14F-4D97-AF65-F5344CB8AC3E}">
        <p14:creationId xmlns="" xmlns:p14="http://schemas.microsoft.com/office/powerpoint/2010/main"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 xmlns:p14="http://schemas.microsoft.com/office/powerpoint/2010/main" val="250262566"/>
              </p:ext>
            </p:extLst>
          </p:nvPr>
        </p:nvGraphicFramePr>
        <p:xfrm>
          <a:off x="1219200" y="3733800"/>
          <a:ext cx="6883382" cy="2478088"/>
        </p:xfrm>
        <a:graphic>
          <a:graphicData uri="http://schemas.openxmlformats.org/presentationml/2006/ole">
            <p:oleObj spid="_x0000_s150530" name="Visio" r:id="rId4" imgW="6287074" imgH="6712626" progId="">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1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1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is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1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Requires mechanism to convert local (Tx) address to remote (Rx) address</a:t>
            </a:r>
            <a:br>
              <a:rPr lang="en-US" sz="2000" kern="0" dirty="0" smtClean="0">
                <a:latin typeface="+mn-lt"/>
                <a:cs typeface="Arial"/>
              </a:rPr>
            </a:br>
            <a:endParaRPr lang="en-US" sz="1000" kern="0" dirty="0" smtClean="0">
              <a:latin typeface="+mn-lt"/>
              <a:cs typeface="Arial"/>
            </a:endParaRPr>
          </a:p>
          <a:p>
            <a:pPr marL="342900" indent="-342900">
              <a:lnSpc>
                <a:spcPct val="80000"/>
              </a:lnSpc>
              <a:spcAft>
                <a:spcPct val="10000"/>
              </a:spcAft>
              <a:buFont typeface="Arial"/>
              <a:buChar char="•"/>
            </a:pPr>
            <a:r>
              <a:rPr lang="en-US" sz="2000" kern="0" dirty="0" smtClean="0">
                <a:latin typeface="+mn-lt"/>
                <a:cs typeface="Arial"/>
              </a:rPr>
              <a:t>The local side (</a:t>
            </a:r>
            <a:r>
              <a:rPr lang="en-US" sz="2000" kern="0" dirty="0" err="1" smtClean="0">
                <a:latin typeface="+mn-lt"/>
                <a:cs typeface="Arial"/>
              </a:rPr>
              <a:t>Tx</a:t>
            </a:r>
            <a:r>
              <a:rPr lang="en-US" sz="2000" kern="0" dirty="0" smtClean="0">
                <a:latin typeface="+mn-lt"/>
                <a:cs typeface="Arial"/>
              </a:rPr>
              <a:t> side) manipulates the address, the remote side (Rx) does address translation </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1722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 xmlns:p14="http://schemas.microsoft.com/office/powerpoint/2010/main"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5943600" y="2399271"/>
            <a:ext cx="3048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Hardware</a:t>
            </a: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a:t>
            </a:r>
            <a:br>
              <a:rPr lang="en-US" sz="1600" b="1" dirty="0" smtClean="0">
                <a:latin typeface="+mn-lt"/>
              </a:rPr>
            </a:br>
            <a:r>
              <a:rPr lang="en-US" sz="1600" b="1" dirty="0" smtClean="0">
                <a:latin typeface="+mn-lt"/>
              </a:rPr>
              <a:t>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053590"/>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5943600" y="4990071"/>
            <a:ext cx="3048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Hardware</a:t>
            </a:r>
          </a:p>
        </p:txBody>
      </p:sp>
      <p:sp>
        <p:nvSpPr>
          <p:cNvPr id="42" name="TextBox 41"/>
          <p:cNvSpPr txBox="1"/>
          <p:nvPr/>
        </p:nvSpPr>
        <p:spPr>
          <a:xfrm>
            <a:off x="6324600" y="406233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p:nvPr/>
        </p:nvCxnSpPr>
        <p:spPr bwMode="auto">
          <a:xfrm>
            <a:off x="8839200" y="2819400"/>
            <a:ext cx="0" cy="21336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22" grpId="0" animBg="1"/>
      <p:bldP spid="23" grpId="0"/>
      <p:bldP spid="25" grpId="0" animBg="1"/>
      <p:bldP spid="26" grpId="0"/>
      <p:bldP spid="31" grpId="0" animBg="1"/>
      <p:bldP spid="33" grpId="0"/>
      <p:bldP spid="34" grpId="0" animBg="1"/>
      <p:bldP spid="35" grpId="0"/>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342453"/>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 which implies that the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on Remote Side</a:t>
            </a:r>
          </a:p>
        </p:txBody>
      </p:sp>
    </p:spTree>
    <p:custDataLst>
      <p:tags r:id="rId1"/>
    </p:custDataLst>
    <p:extLst>
      <p:ext uri="{BB962C8B-B14F-4D97-AF65-F5344CB8AC3E}">
        <p14:creationId xmlns="" xmlns:p14="http://schemas.microsoft.com/office/powerpoint/2010/main"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
        <p:nvSpPr>
          <p:cNvPr id="9" name="Rectangle 8"/>
          <p:cNvSpPr/>
          <p:nvPr/>
        </p:nvSpPr>
        <p:spPr>
          <a:xfrm>
            <a:off x="2895600" y="6466183"/>
            <a:ext cx="2806987" cy="369332"/>
          </a:xfrm>
          <a:prstGeom prst="rect">
            <a:avLst/>
          </a:prstGeom>
        </p:spPr>
        <p:txBody>
          <a:bodyPr wrap="none">
            <a:spAutoFit/>
          </a:bodyPr>
          <a:lstStyle/>
          <a:p>
            <a:r>
              <a:rPr lang="en-US" dirty="0" smtClean="0">
                <a:latin typeface="+mn-lt"/>
              </a:rPr>
              <a:t>** single core point of view </a:t>
            </a:r>
            <a:endParaRPr lang="en-US"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95400"/>
            <a:ext cx="8229600" cy="4019562"/>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TX side does not have to know the internal architecture of the RX side.</a:t>
            </a:r>
          </a:p>
          <a:p>
            <a:pPr marL="514350" indent="-514350" fontAlgn="auto">
              <a:spcBef>
                <a:spcPct val="20000"/>
              </a:spcBef>
              <a:spcAft>
                <a:spcPts val="0"/>
              </a:spcAft>
              <a:buFont typeface="Arial" charset="0"/>
              <a:buChar char="•"/>
              <a:defRPr/>
            </a:pPr>
            <a:r>
              <a:rPr lang="en-US" sz="2800" dirty="0" smtClean="0">
                <a:latin typeface="+mn-lt"/>
                <a:cs typeface="Arial"/>
              </a:rPr>
              <a:t>The system was designed to be “generic” to enable support for future device architectures (for example, larger window).</a:t>
            </a:r>
          </a:p>
          <a:p>
            <a:pPr marL="514350" indent="-514350" fontAlgn="auto">
              <a:spcBef>
                <a:spcPct val="20000"/>
              </a:spcBef>
              <a:spcAft>
                <a:spcPts val="0"/>
              </a:spcAft>
              <a:buFont typeface="Arial" charset="0"/>
              <a:buChar char="•"/>
              <a:defRPr/>
            </a:pPr>
            <a:r>
              <a:rPr lang="en-US" sz="2800" dirty="0" smtClean="0">
                <a:latin typeface="+mn-lt"/>
                <a:cs typeface="Arial"/>
              </a:rPr>
              <a:t>Result – Address translation is more generic and thus a little complex. This presentation will try to simplify it.</a:t>
            </a: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457200" y="2286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495800" cy="4573560"/>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Overload means using the same bit for more than one purpose.</a:t>
            </a:r>
          </a:p>
          <a:p>
            <a:pPr marL="514350" indent="-514350" fontAlgn="auto">
              <a:spcBef>
                <a:spcPct val="20000"/>
              </a:spcBef>
              <a:spcAft>
                <a:spcPts val="0"/>
              </a:spcAft>
              <a:buFont typeface="Arial" charset="0"/>
              <a:buChar char="•"/>
              <a:defRPr/>
            </a:pPr>
            <a:r>
              <a:rPr lang="en-US" sz="2800" dirty="0" smtClean="0">
                <a:latin typeface="+mn-lt"/>
                <a:cs typeface="Arial"/>
              </a:rPr>
              <a:t>Result – Look up tables might require duplication.</a:t>
            </a:r>
          </a:p>
          <a:p>
            <a:pPr marL="514350" indent="-514350" fontAlgn="auto">
              <a:spcBef>
                <a:spcPct val="20000"/>
              </a:spcBef>
              <a:spcAft>
                <a:spcPts val="0"/>
              </a:spcAft>
              <a:buFont typeface="Arial" charset="0"/>
              <a:buChar char="•"/>
              <a:defRPr/>
            </a:pPr>
            <a:r>
              <a:rPr lang="en-US" sz="2800" dirty="0" smtClean="0">
                <a:latin typeface="+mn-lt"/>
                <a:cs typeface="Arial"/>
              </a:rPr>
              <a:t>Example – if index to lookup table shares a bit with other value (security bit), the table must be duplicated.</a:t>
            </a:r>
            <a:endParaRPr lang="en-US" sz="2400" kern="0" dirty="0" smtClean="0">
              <a:latin typeface="+mn-lt"/>
              <a:cs typeface="Arial"/>
            </a:endParaRPr>
          </a:p>
        </p:txBody>
      </p:sp>
      <p:sp>
        <p:nvSpPr>
          <p:cNvPr id="9" name="Title 1"/>
          <p:cNvSpPr txBox="1">
            <a:spLocks/>
          </p:cNvSpPr>
          <p:nvPr/>
        </p:nvSpPr>
        <p:spPr>
          <a:xfrm>
            <a:off x="381000" y="228600"/>
            <a:ext cx="8229600" cy="762000"/>
          </a:xfrm>
          <a:prstGeom prst="rect">
            <a:avLst/>
          </a:prstGeom>
        </p:spPr>
        <p:txBody>
          <a:bodyPr/>
          <a:lstStyle/>
          <a:p>
            <a:pPr lvl="0" algn="ctr"/>
            <a:r>
              <a:rPr lang="en-US" sz="3600" kern="0" dirty="0" smtClean="0">
                <a:latin typeface="+mn-lt"/>
                <a:ea typeface="+mj-ea"/>
                <a:cs typeface="Arial"/>
              </a:rPr>
              <a:t>Address Translation: Overload</a:t>
            </a:r>
          </a:p>
        </p:txBody>
      </p:sp>
      <p:sp>
        <p:nvSpPr>
          <p:cNvPr id="5" name="TextBox 4"/>
          <p:cNvSpPr txBox="1"/>
          <p:nvPr/>
        </p:nvSpPr>
        <p:spPr>
          <a:xfrm>
            <a:off x="5410200" y="5029200"/>
            <a:ext cx="2895600" cy="923330"/>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overload 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 xmlns:p14="http://schemas.microsoft.com/office/powerpoint/2010/main" val="3350935640"/>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Address Manipulation: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 xmlns:p14="http://schemas.microsoft.com/office/powerpoint/2010/main"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0x07FF_FFFF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security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000" b="1" dirty="0" smtClean="0"/>
              <a:t>Remember the Overloads!!!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915400" cy="3416320"/>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 Control information consists of PrivID index and Security bit:</a:t>
            </a:r>
          </a:p>
          <a:p>
            <a:pPr lvl="1" indent="-285750">
              <a:spcAft>
                <a:spcPct val="10000"/>
              </a:spcAft>
              <a:buFont typeface="Arial" pitchFamily="34" charset="0"/>
              <a:buChar char="•"/>
            </a:pPr>
            <a:r>
              <a:rPr lang="en-US" sz="2000" kern="0" dirty="0" smtClean="0">
                <a:latin typeface="+mn-lt"/>
                <a:cs typeface="Arial"/>
              </a:rPr>
              <a:t>PrivID  index indicates which master is making the request.</a:t>
            </a:r>
          </a:p>
          <a:p>
            <a:pPr lvl="2" indent="-285750">
              <a:spcAft>
                <a:spcPct val="10000"/>
              </a:spcAft>
              <a:buFont typeface="Wingdings" pitchFamily="2" charset="2"/>
              <a:buChar char="§"/>
            </a:pPr>
            <a:r>
              <a:rPr lang="en-US" sz="2000" dirty="0" err="1" smtClean="0">
                <a:latin typeface="+mn-lt"/>
                <a:cs typeface="Arial" pitchFamily="34" charset="0"/>
              </a:rPr>
              <a:t>PrivID</a:t>
            </a:r>
            <a:r>
              <a:rPr lang="en-US" sz="2000" dirty="0" smtClean="0">
                <a:latin typeface="+mn-lt"/>
                <a:cs typeface="Arial" pitchFamily="34" charset="0"/>
              </a:rPr>
              <a:t> index is 4 bits.</a:t>
            </a:r>
          </a:p>
          <a:p>
            <a:pPr lvl="2" indent="-285750">
              <a:spcAft>
                <a:spcPct val="10000"/>
              </a:spcAft>
              <a:buFont typeface="Wingdings" pitchFamily="2" charset="2"/>
              <a:buChar char="§"/>
            </a:pPr>
            <a:r>
              <a:rPr lang="en-US" sz="2000" dirty="0" err="1" smtClean="0">
                <a:latin typeface="+mn-lt"/>
                <a:cs typeface="Arial" pitchFamily="34" charset="0"/>
              </a:rPr>
              <a:t>PrivID</a:t>
            </a:r>
            <a:r>
              <a:rPr lang="en-US" sz="2000" dirty="0" smtClean="0">
                <a:latin typeface="+mn-lt"/>
                <a:cs typeface="Arial" pitchFamily="34" charset="0"/>
              </a:rPr>
              <a:t> (on RX side) value is usually 0xD if request from core; 0xE if from other master</a:t>
            </a:r>
          </a:p>
          <a:p>
            <a:pPr lvl="1" indent="-285750">
              <a:spcAft>
                <a:spcPct val="10000"/>
              </a:spcAft>
              <a:buFont typeface="Arial" pitchFamily="34" charset="0"/>
              <a:buChar char="•"/>
            </a:pPr>
            <a:r>
              <a:rPr lang="en-US" sz="2000" kern="0" dirty="0" smtClean="0">
                <a:latin typeface="+mn-lt"/>
                <a:cs typeface="Arial"/>
              </a:rPr>
              <a:t>Security bit indicates whether the transaction is secure or not.</a:t>
            </a:r>
          </a:p>
          <a:p>
            <a:pPr indent="-285750">
              <a:spcAft>
                <a:spcPct val="10000"/>
              </a:spcAft>
              <a:buFont typeface="Arial" pitchFamily="34" charset="0"/>
              <a:buChar char="•"/>
            </a:pP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Manipulation: Tx Side</a:t>
            </a:r>
          </a:p>
        </p:txBody>
      </p:sp>
      <p:graphicFrame>
        <p:nvGraphicFramePr>
          <p:cNvPr id="5" name="Object 4"/>
          <p:cNvGraphicFramePr>
            <a:graphicFrameLocks noChangeAspect="1"/>
          </p:cNvGraphicFramePr>
          <p:nvPr/>
        </p:nvGraphicFramePr>
        <p:xfrm>
          <a:off x="197705" y="3276600"/>
          <a:ext cx="8717695" cy="2971800"/>
        </p:xfrm>
        <a:graphic>
          <a:graphicData uri="http://schemas.openxmlformats.org/presentationml/2006/ole">
            <p:oleObj spid="_x0000_s402433" name="Visio" r:id="rId5" imgW="6649592" imgH="2266545" progId="">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2307723434"/>
              </p:ext>
            </p:extLst>
          </p:nvPr>
        </p:nvGraphicFramePr>
        <p:xfrm>
          <a:off x="304800" y="3352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7" name="Rectangle 16"/>
          <p:cNvSpPr/>
          <p:nvPr/>
        </p:nvSpPr>
        <p:spPr>
          <a:xfrm>
            <a:off x="457200" y="2895600"/>
            <a:ext cx="7932616" cy="36933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User’s Guide)</a:t>
            </a: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 xmlns:p14="http://schemas.microsoft.com/office/powerpoint/2010/main"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err="1" smtClean="0">
                          <a:solidFill>
                            <a:schemeClr val="dk1"/>
                          </a:solidFill>
                          <a:latin typeface="+mn-lt"/>
                          <a:ea typeface="+mn-ea"/>
                          <a:cs typeface="+mn-cs"/>
                        </a:rPr>
                        <a:t>rxsechi</a:t>
                      </a:r>
                      <a:endParaRPr lang="en-US" sz="1600" kern="1200" baseline="0" dirty="0" smtClean="0">
                        <a:solidFill>
                          <a:schemeClr val="dk1"/>
                        </a:solidFill>
                        <a:latin typeface="+mn-lt"/>
                        <a:ea typeface="+mn-ea"/>
                        <a:cs typeface="+mn-cs"/>
                      </a:endParaRPr>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secure</a:t>
                      </a:r>
                      <a:r>
                        <a:rPr lang="en-US" sz="1600" baseline="0" dirty="0" smtClean="0"/>
                        <a:t> signal</a:t>
                      </a:r>
                      <a:r>
                        <a:rPr lang="en-US" sz="1600" dirty="0" smtClean="0"/>
                        <a:t>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000" b="1" dirty="0" smtClean="0"/>
              <a:t>Remember the Overloads!!!</a:t>
            </a:r>
            <a:endParaRPr lang="en-US" sz="2000" b="1" dirty="0"/>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b="0" dirty="0" smtClean="0"/>
              <a:t>HyperLink User’s Guide – </a:t>
            </a:r>
            <a:r>
              <a:rPr lang="en-US" sz="3600" b="0" dirty="0" err="1" smtClean="0"/>
              <a:t>rxsegsel</a:t>
            </a:r>
            <a:r>
              <a:rPr lang="en-US" sz="3600" b="0" dirty="0" smtClean="0"/>
              <a:t/>
            </a:r>
            <a:br>
              <a:rPr lang="en-US" sz="3600" b="0" dirty="0" smtClean="0"/>
            </a:br>
            <a:r>
              <a:rPr lang="en-US" sz="2800" b="0" dirty="0" smtClean="0">
                <a:hlinkClick r:id="rId2"/>
              </a:rPr>
              <a:t>http://www.ti.com/lit/sprugw8</a:t>
            </a:r>
            <a:r>
              <a:rPr lang="en-US" sz="2800" b="0" dirty="0" smtClean="0"/>
              <a:t> </a:t>
            </a:r>
            <a:endParaRPr lang="en-US" sz="2800" b="0" dirty="0"/>
          </a:p>
        </p:txBody>
      </p:sp>
      <p:sp>
        <p:nvSpPr>
          <p:cNvPr id="4" name="Rectangle 3"/>
          <p:cNvSpPr/>
          <p:nvPr/>
        </p:nvSpPr>
        <p:spPr>
          <a:xfrm>
            <a:off x="0" y="1752600"/>
            <a:ext cx="9144000" cy="861774"/>
          </a:xfrm>
          <a:prstGeom prst="rect">
            <a:avLst/>
          </a:prstGeom>
        </p:spPr>
        <p:txBody>
          <a:bodyPr wrap="square">
            <a:spAutoFit/>
          </a:bodyPr>
          <a:lstStyle/>
          <a:p>
            <a:pPr algn="ctr"/>
            <a:r>
              <a:rPr lang="en-US" dirty="0" smtClean="0"/>
              <a:t>Table 3-10 gives the </a:t>
            </a:r>
            <a:r>
              <a:rPr lang="en-US" dirty="0" err="1" smtClean="0"/>
              <a:t>rxsegsel</a:t>
            </a:r>
            <a:r>
              <a:rPr lang="en-US" dirty="0" smtClean="0"/>
              <a:t> values. A typical line looks like the following: </a:t>
            </a:r>
          </a:p>
          <a:p>
            <a:endParaRPr lang="en-US" dirty="0" smtClean="0"/>
          </a:p>
          <a:p>
            <a:pPr algn="ctr"/>
            <a:r>
              <a:rPr lang="en-US" sz="1400" b="1" dirty="0" smtClean="0">
                <a:latin typeface="Times New Roman" pitchFamily="18" charset="0"/>
                <a:cs typeface="Times New Roman" pitchFamily="18" charset="0"/>
              </a:rPr>
              <a:t>if </a:t>
            </a:r>
            <a:r>
              <a:rPr lang="en-US" sz="1400" b="1" dirty="0" err="1" smtClean="0">
                <a:latin typeface="Times New Roman" pitchFamily="18" charset="0"/>
                <a:cs typeface="Times New Roman" pitchFamily="18" charset="0"/>
              </a:rPr>
              <a:t>rxsegsel</a:t>
            </a:r>
            <a:r>
              <a:rPr lang="en-US" sz="1400" b="1" dirty="0" smtClean="0">
                <a:latin typeface="Times New Roman" pitchFamily="18" charset="0"/>
                <a:cs typeface="Times New Roman" pitchFamily="18" charset="0"/>
              </a:rPr>
              <a:t> = 6 use </a:t>
            </a:r>
            <a:r>
              <a:rPr lang="en-US" sz="1400" b="1" dirty="0" err="1" smtClean="0">
                <a:latin typeface="Times New Roman" pitchFamily="18" charset="0"/>
                <a:cs typeface="Times New Roman" pitchFamily="18" charset="0"/>
              </a:rPr>
              <a:t>RxAddress</a:t>
            </a:r>
            <a:r>
              <a:rPr lang="en-US" sz="1400" b="1" dirty="0" smtClean="0">
                <a:latin typeface="Times New Roman" pitchFamily="18" charset="0"/>
                <a:cs typeface="Times New Roman" pitchFamily="18" charset="0"/>
              </a:rPr>
              <a:t> 27-22 as index to lookup segment/length table, use 0x003fffff as offset mask </a:t>
            </a:r>
            <a:endParaRPr lang="en-US" sz="1400"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a:t>
            </a: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graphicFrame>
        <p:nvGraphicFramePr>
          <p:cNvPr id="9" name="Object 8"/>
          <p:cNvGraphicFramePr>
            <a:graphicFrameLocks noChangeAspect="1"/>
          </p:cNvGraphicFramePr>
          <p:nvPr/>
        </p:nvGraphicFramePr>
        <p:xfrm>
          <a:off x="185989" y="2042759"/>
          <a:ext cx="8653211" cy="3900841"/>
        </p:xfrm>
        <a:graphic>
          <a:graphicData uri="http://schemas.openxmlformats.org/presentationml/2006/ole">
            <p:oleObj spid="_x0000_s395265" name="Visio" r:id="rId5" imgW="6275188" imgH="2828317" progId="">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228600" y="3581400"/>
            <a:ext cx="4876800" cy="2308324"/>
          </a:xfrm>
          <a:prstGeom prst="rect">
            <a:avLst/>
          </a:prstGeom>
        </p:spPr>
        <p:txBody>
          <a:bodyPr wrap="square">
            <a:spAutoFit/>
          </a:bodyPr>
          <a:lstStyle/>
          <a:p>
            <a:r>
              <a:rPr lang="en-US" b="1" dirty="0" smtClean="0"/>
              <a:t>Example Scenario</a:t>
            </a:r>
          </a:p>
          <a:p>
            <a:r>
              <a:rPr lang="en-US" dirty="0" smtClean="0"/>
              <a:t>4 segments, 4 MB each, with base addresses:</a:t>
            </a:r>
          </a:p>
          <a:p>
            <a:pPr>
              <a:buFont typeface="Arial" pitchFamily="34" charset="0"/>
              <a:buChar char="•"/>
            </a:pPr>
            <a:r>
              <a:rPr lang="en-US" dirty="0" smtClean="0"/>
              <a:t> 0x8000_0000</a:t>
            </a:r>
          </a:p>
          <a:p>
            <a:pPr>
              <a:buFont typeface="Arial" pitchFamily="34" charset="0"/>
              <a:buChar char="•"/>
            </a:pPr>
            <a:r>
              <a:rPr lang="en-US" dirty="0" smtClean="0"/>
              <a:t> 0x8200_0000</a:t>
            </a:r>
          </a:p>
          <a:p>
            <a:pPr>
              <a:buFont typeface="Arial" pitchFamily="34" charset="0"/>
              <a:buChar char="•"/>
            </a:pPr>
            <a:r>
              <a:rPr lang="en-US" dirty="0" smtClean="0"/>
              <a:t> 0x8400_0000</a:t>
            </a:r>
          </a:p>
          <a:p>
            <a:pPr>
              <a:buFont typeface="Arial" pitchFamily="34" charset="0"/>
              <a:buChar char="•"/>
            </a:pPr>
            <a:r>
              <a:rPr lang="en-US" dirty="0" smtClean="0"/>
              <a:t>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 xmlns:p14="http://schemas.microsoft.com/office/powerpoint/2010/main"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8458200" cy="1015663"/>
          </a:xfrm>
          <a:prstGeom prst="rect">
            <a:avLst/>
          </a:prstGeom>
          <a:noFill/>
        </p:spPr>
        <p:txBody>
          <a:bodyPr wrap="square" rtlCol="0">
            <a:spAutoFit/>
          </a:bodyPr>
          <a:lstStyle/>
          <a:p>
            <a:r>
              <a:rPr lang="en-US" sz="2000" dirty="0" smtClean="0">
                <a:latin typeface="+mn-lt"/>
              </a:rPr>
              <a:t>Each entry in the LUT consists of: </a:t>
            </a:r>
          </a:p>
          <a:p>
            <a:pPr>
              <a:buFont typeface="Arial" pitchFamily="34" charset="0"/>
              <a:buChar char="•"/>
            </a:pPr>
            <a:r>
              <a:rPr lang="en-US" sz="2000" dirty="0" smtClean="0">
                <a:latin typeface="+mn-lt"/>
              </a:rPr>
              <a:t> A value between 0-15 that represent the privilege ID of the master</a:t>
            </a:r>
          </a:p>
          <a:p>
            <a:pPr>
              <a:buFont typeface="Arial" pitchFamily="34" charset="0"/>
              <a:buChar char="•"/>
            </a:pPr>
            <a:r>
              <a:rPr lang="en-US" sz="2000" dirty="0" smtClean="0">
                <a:latin typeface="+mn-lt"/>
              </a:rPr>
              <a:t> 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371600"/>
            <a:ext cx="7772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now present several examples that can be used on KeyStone devices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security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is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LUTs</a:t>
            </a:r>
          </a:p>
          <a:p>
            <a:pPr marL="914400" lvl="1" indent="-457200" eaLnBrk="0" hangingPunct="0">
              <a:buFont typeface="Arial" pitchFamily="34" charset="0"/>
              <a:buChar char="•"/>
            </a:pPr>
            <a:r>
              <a:rPr lang="en-US" sz="2000" dirty="0" smtClean="0">
                <a:latin typeface="Calibri" pitchFamily="34" charset="0"/>
                <a:cs typeface="Times New Roman" pitchFamily="18" charset="0"/>
              </a:rPr>
              <a:t>On the TX side, always send the upper 28 bits, so that:</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txsecovl</a:t>
            </a:r>
            <a:r>
              <a:rPr lang="en-US" sz="2000" dirty="0" smtClean="0">
                <a:latin typeface="Calibri" pitchFamily="34" charset="0"/>
                <a:cs typeface="Times New Roman" pitchFamily="18" charset="0"/>
              </a:rPr>
              <a:t> = 0</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txprividovl</a:t>
            </a:r>
            <a:r>
              <a:rPr lang="en-US" sz="2000" dirty="0" smtClean="0">
                <a:latin typeface="Calibri" pitchFamily="34" charset="0"/>
                <a:cs typeface="Times New Roman" pitchFamily="18" charset="0"/>
              </a:rPr>
              <a:t> = 12 (bits 28-31)</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txigmask</a:t>
            </a:r>
            <a:r>
              <a:rPr lang="en-US" sz="2000" dirty="0" smtClean="0">
                <a:latin typeface="Calibri" pitchFamily="34" charset="0"/>
                <a:cs typeface="Times New Roman" pitchFamily="18" charset="0"/>
              </a:rPr>
              <a:t> = 11 (0x0fffffff)</a:t>
            </a:r>
          </a:p>
        </p:txBody>
      </p:sp>
      <p:graphicFrame>
        <p:nvGraphicFramePr>
          <p:cNvPr id="9" name="Table 8"/>
          <p:cNvGraphicFramePr>
            <a:graphicFrameLocks noGrp="1"/>
          </p:cNvGraphicFramePr>
          <p:nvPr>
            <p:extLst>
              <p:ext uri="{D42A27DB-BD31-4B8C-83A1-F6EECF244321}">
                <p14:modId xmlns="" xmlns:p14="http://schemas.microsoft.com/office/powerpoint/2010/main"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6324600" y="1066800"/>
          <a:ext cx="2362200" cy="5257800"/>
        </p:xfrm>
        <a:graphic>
          <a:graphicData uri="http://schemas.openxmlformats.org/drawingml/2006/table">
            <a:tbl>
              <a:tblPr firstRow="1" bandRow="1">
                <a:tableStyleId>{8799B23B-EC83-4686-B30A-512413B5E67A}</a:tableStyleId>
              </a:tblPr>
              <a:tblGrid>
                <a:gridCol w="1279525"/>
                <a:gridCol w="1082675"/>
              </a:tblGrid>
              <a:tr h="353720">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D</a:t>
                      </a:r>
                      <a:r>
                        <a:rPr lang="en-US" sz="1400" baseline="0" dirty="0" smtClean="0">
                          <a:latin typeface="+mn-lt"/>
                          <a:cs typeface="Arial"/>
                        </a:rPr>
                        <a:t> = 1101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6</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7</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8</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    </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9</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2080">
                <a:tc>
                  <a:txBody>
                    <a:bodyPr/>
                    <a:lstStyle/>
                    <a:p>
                      <a:pPr algn="ctr"/>
                      <a:r>
                        <a:rPr lang="en-US" sz="1400" dirty="0" smtClean="0">
                          <a:latin typeface="+mn-lt"/>
                          <a:cs typeface="Arial"/>
                        </a:rPr>
                        <a:t>15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000065"/>
            <a:ext cx="5638800" cy="4708981"/>
          </a:xfrm>
          <a:prstGeom prst="rect">
            <a:avLst/>
          </a:prstGeom>
        </p:spPr>
        <p:txBody>
          <a:bodyPr wrap="square">
            <a:spAutoFit/>
          </a:bodyPr>
          <a:lstStyle/>
          <a:p>
            <a:pPr marL="182880"/>
            <a:r>
              <a:rPr lang="en-US" sz="2000" dirty="0" smtClean="0">
                <a:latin typeface="+mn-lt"/>
                <a:cs typeface="Arial"/>
              </a:rPr>
              <a:t>The look-up table shown is for a </a:t>
            </a:r>
            <a:r>
              <a:rPr lang="en-US" sz="2000" dirty="0" err="1" smtClean="0">
                <a:latin typeface="+mn-lt"/>
                <a:cs typeface="Arial"/>
              </a:rPr>
              <a:t>privID</a:t>
            </a:r>
            <a:r>
              <a:rPr lang="en-US" sz="2000" dirty="0" smtClean="0">
                <a:latin typeface="+mn-lt"/>
                <a:cs typeface="Arial"/>
              </a:rPr>
              <a:t> with the following characteristics:</a:t>
            </a:r>
          </a:p>
          <a:p>
            <a:pPr marL="640080" lvl="1" indent="-182880">
              <a:buFont typeface="Arial" pitchFamily="34" charset="0"/>
              <a:buChar char="•"/>
            </a:pPr>
            <a:r>
              <a:rPr lang="en-US" sz="2000" dirty="0" smtClean="0">
                <a:latin typeface="+mn-lt"/>
                <a:cs typeface="Arial"/>
              </a:rPr>
              <a:t>All remote cores will have PrivID of D</a:t>
            </a:r>
          </a:p>
          <a:p>
            <a:pPr marL="640080" lvl="1" indent="-182880">
              <a:buFont typeface="Arial" pitchFamily="34" charset="0"/>
              <a:buChar char="•"/>
            </a:pPr>
            <a:r>
              <a:rPr lang="en-US" sz="2000" dirty="0" smtClean="0">
                <a:latin typeface="+mn-lt"/>
                <a:cs typeface="Arial"/>
              </a:rPr>
              <a:t>All other masters have ID of E</a:t>
            </a:r>
          </a:p>
          <a:p>
            <a:pPr marL="640080" lvl="1" indent="-182880">
              <a:buFont typeface="Arial" pitchFamily="34" charset="0"/>
              <a:buChar char="•"/>
            </a:pPr>
            <a:r>
              <a:rPr lang="en-US" sz="2000" dirty="0" smtClean="0">
                <a:latin typeface="+mn-lt"/>
                <a:cs typeface="Arial"/>
              </a:rPr>
              <a:t>4 bits are used to express the </a:t>
            </a:r>
            <a:r>
              <a:rPr lang="en-US" sz="2000" dirty="0" err="1" smtClean="0">
                <a:latin typeface="+mn-lt"/>
                <a:cs typeface="Arial"/>
              </a:rPr>
              <a:t>PrivID</a:t>
            </a:r>
            <a:r>
              <a:rPr lang="en-US" sz="2000" dirty="0" smtClean="0">
                <a:latin typeface="+mn-lt"/>
                <a:cs typeface="Arial"/>
              </a:rPr>
              <a:t> index</a:t>
            </a:r>
          </a:p>
          <a:p>
            <a:endParaRPr lang="en-US" sz="2000" dirty="0" smtClean="0"/>
          </a:p>
          <a:p>
            <a:r>
              <a:rPr lang="en-US" sz="2000" dirty="0" smtClean="0">
                <a:solidFill>
                  <a:srgbClr val="FF0000"/>
                </a:solidFill>
              </a:rPr>
              <a:t>Questions:</a:t>
            </a:r>
            <a:endParaRPr lang="en-US" sz="2000" dirty="0" smtClean="0"/>
          </a:p>
          <a:p>
            <a:pPr marL="640080" lvl="1" indent="-182880">
              <a:buFont typeface="Arial" pitchFamily="34" charset="0"/>
              <a:buChar char="•"/>
            </a:pPr>
            <a:r>
              <a:rPr lang="en-US" sz="2000" dirty="0" smtClean="0">
                <a:solidFill>
                  <a:srgbClr val="FF0000"/>
                </a:solidFill>
                <a:latin typeface="+mn-lt"/>
                <a:cs typeface="Arial"/>
              </a:rPr>
              <a:t>What happens if there is a security bit in bit location 28?</a:t>
            </a:r>
          </a:p>
          <a:p>
            <a:pPr marL="640080" lvl="1" indent="-182880">
              <a:buFont typeface="Arial" pitchFamily="34" charset="0"/>
              <a:buChar char="•"/>
            </a:pPr>
            <a:r>
              <a:rPr lang="en-US" sz="2000" dirty="0" smtClean="0">
                <a:solidFill>
                  <a:srgbClr val="FF0000"/>
                </a:solidFill>
                <a:latin typeface="+mn-lt"/>
                <a:cs typeface="Arial"/>
              </a:rPr>
              <a:t>What if the security bit is in bit location 31?</a:t>
            </a:r>
          </a:p>
          <a:p>
            <a:endParaRPr lang="en-US" sz="2000" dirty="0" smtClean="0">
              <a:latin typeface="+mn-lt"/>
            </a:endParaRPr>
          </a:p>
          <a:p>
            <a:pPr lvl="1"/>
            <a:r>
              <a:rPr lang="en-US" sz="2000" dirty="0" smtClean="0">
                <a:solidFill>
                  <a:srgbClr val="0070C0"/>
                </a:solidFill>
                <a:latin typeface="+mn-lt"/>
              </a:rPr>
              <a:t>NOTE: KeyStone II uses a fixed </a:t>
            </a:r>
            <a:r>
              <a:rPr lang="en-US" sz="2000" dirty="0" err="1" smtClean="0">
                <a:solidFill>
                  <a:srgbClr val="0070C0"/>
                </a:solidFill>
                <a:latin typeface="+mn-lt"/>
              </a:rPr>
              <a:t>PrivID</a:t>
            </a:r>
            <a:r>
              <a:rPr lang="en-US" sz="2000" dirty="0" smtClean="0">
                <a:solidFill>
                  <a:srgbClr val="0070C0"/>
                </a:solidFill>
                <a:latin typeface="+mn-lt"/>
              </a:rPr>
              <a:t> for remote HyperLink access. We strongly suggest the user fill all tables with the value 0xE (KeyStone II fixed value). </a:t>
            </a: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b="1"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685800"/>
            <a:ext cx="68580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a:t>
            </a:r>
          </a:p>
          <a:p>
            <a:pPr marL="182880" indent="-182880">
              <a:buFont typeface="Arial" pitchFamily="34" charset="0"/>
              <a:buChar char="•"/>
            </a:pPr>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a:t>
            </a:r>
          </a:p>
          <a:p>
            <a:pPr marL="182880" indent="-182880">
              <a:buFont typeface="Arial" pitchFamily="34" charset="0"/>
              <a:buChar char="•"/>
            </a:pPr>
            <a:r>
              <a:rPr lang="en-US" sz="2000" dirty="0" smtClean="0">
                <a:latin typeface="+mn-lt"/>
                <a:cs typeface="Arial"/>
              </a:rPr>
              <a:t>One 256MB segment </a:t>
            </a:r>
          </a:p>
          <a:p>
            <a:pPr marL="182880" indent="-182880">
              <a:buFont typeface="Arial" pitchFamily="34" charset="0"/>
              <a:buChar char="•"/>
            </a:pPr>
            <a:r>
              <a:rPr lang="en-US" sz="2000" dirty="0" smtClean="0">
                <a:latin typeface="+mn-lt"/>
                <a:cs typeface="Arial"/>
              </a:rPr>
              <a:t>Accessible by all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The index to lookup table is bits 28-31, and 0x0fffffff is the mask</a:t>
            </a:r>
          </a:p>
          <a:p>
            <a:pPr marL="457200" indent="-457200">
              <a:buAutoNum type="arabicPeriod"/>
            </a:pPr>
            <a:r>
              <a:rPr lang="en-US" sz="2000" dirty="0" smtClean="0">
                <a:latin typeface="+mn-lt"/>
                <a:cs typeface="Arial"/>
              </a:rPr>
              <a:t>It looks like the table should have only one, segment 0, rxSegVal = 0x8000, and rxLenVal = 27 </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latin typeface="+mn-lt"/>
                <a:cs typeface="Arial"/>
              </a:rPr>
              <a:t>Notice the overlay of the master </a:t>
            </a:r>
            <a:r>
              <a:rPr lang="en-US" sz="2000" b="1" dirty="0" err="1" smtClean="0">
                <a:solidFill>
                  <a:srgbClr val="FF0000"/>
                </a:solidFill>
                <a:latin typeface="+mn-lt"/>
                <a:cs typeface="Arial"/>
              </a:rPr>
              <a:t>priviID</a:t>
            </a:r>
            <a:r>
              <a:rPr lang="en-US" sz="2000" b="1" dirty="0" smtClean="0">
                <a:solidFill>
                  <a:srgbClr val="FF0000"/>
                </a:solidFill>
                <a:latin typeface="+mn-lt"/>
                <a:cs typeface="Arial"/>
              </a:rPr>
              <a:t> on the index.</a:t>
            </a:r>
            <a:br>
              <a:rPr lang="en-US" sz="2000" b="1" dirty="0" smtClean="0">
                <a:solidFill>
                  <a:srgbClr val="FF0000"/>
                </a:solidFill>
                <a:latin typeface="+mn-lt"/>
                <a:cs typeface="Arial"/>
              </a:rPr>
            </a:br>
            <a:r>
              <a:rPr lang="en-US" sz="2000" b="1" dirty="0" smtClean="0">
                <a:solidFill>
                  <a:srgbClr val="FF0000"/>
                </a:solidFill>
                <a:latin typeface="+mn-lt"/>
                <a:cs typeface="Arial"/>
              </a:rPr>
              <a:t>This means that the segment index can be any number between 0 and 15. So the first line must be repeated 16 times.</a:t>
            </a:r>
          </a:p>
        </p:txBody>
      </p:sp>
      <p:sp>
        <p:nvSpPr>
          <p:cNvPr id="11" name="Title 1"/>
          <p:cNvSpPr txBox="1">
            <a:spLocks/>
          </p:cNvSpPr>
          <p:nvPr/>
        </p:nvSpPr>
        <p:spPr>
          <a:xfrm>
            <a:off x="457200" y="0"/>
            <a:ext cx="8229600" cy="762000"/>
          </a:xfrm>
          <a:prstGeom prst="rect">
            <a:avLst/>
          </a:prstGeom>
        </p:spPr>
        <p:txBody>
          <a:bodyPr/>
          <a:lstStyle/>
          <a:p>
            <a:pPr lvl="0" algn="ctr"/>
            <a:r>
              <a:rPr lang="en-US" sz="3600" kern="0" dirty="0" smtClean="0">
                <a:latin typeface="+mn-lt"/>
                <a:ea typeface="+mj-ea"/>
                <a:cs typeface="Arial"/>
              </a:rPr>
              <a:t>Address Translation: Example 1 (1/2)</a:t>
            </a:r>
          </a:p>
        </p:txBody>
      </p:sp>
      <p:graphicFrame>
        <p:nvGraphicFramePr>
          <p:cNvPr id="10" name="Table 9"/>
          <p:cNvGraphicFramePr>
            <a:graphicFrameLocks noGrp="1"/>
          </p:cNvGraphicFramePr>
          <p:nvPr>
            <p:extLst>
              <p:ext uri="{D42A27DB-BD31-4B8C-83A1-F6EECF244321}">
                <p14:modId xmlns="" xmlns:p14="http://schemas.microsoft.com/office/powerpoint/2010/main"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22336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 xmlns:p14="http://schemas.microsoft.com/office/powerpoint/2010/main" val="2103244189"/>
              </p:ext>
            </p:extLst>
          </p:nvPr>
        </p:nvGraphicFramePr>
        <p:xfrm>
          <a:off x="13002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3522571414"/>
              </p:ext>
            </p:extLst>
          </p:nvPr>
        </p:nvGraphicFramePr>
        <p:xfrm>
          <a:off x="46530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j-lt"/>
                <a:cs typeface="Arial"/>
              </a:rPr>
              <a:t>Address Translation: Example 1 (2/2)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5 and address 4567 89a0:</a:t>
            </a:r>
          </a:p>
          <a:p>
            <a:pPr marL="182880" indent="-182880">
              <a:buFont typeface="Arial" pitchFamily="34" charset="0"/>
              <a:buChar char="•"/>
            </a:pPr>
            <a:r>
              <a:rPr lang="en-US" sz="2000" dirty="0" smtClean="0">
                <a:latin typeface="+mn-lt"/>
                <a:cs typeface="Arial"/>
              </a:rPr>
              <a:t>HyperLink Tx side builds the following address: 5567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0930" name="Visio" r:id="rId4" imgW="5521196" imgH="2273588" progId="">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a:t>
            </a:r>
          </a:p>
          <a:p>
            <a:pPr marL="342900" indent="-342900">
              <a:buSzPct val="125000"/>
              <a:buFont typeface="Arial" pitchFamily="34" charset="0"/>
              <a:buChar char="•"/>
              <a:defRPr/>
            </a:pPr>
            <a:r>
              <a:rPr lang="en-US" sz="2000" dirty="0" smtClean="0">
                <a:latin typeface="+mn-lt"/>
              </a:rPr>
              <a:t>Each segment of </a:t>
            </a:r>
            <a:r>
              <a:rPr lang="en-US" sz="2000" dirty="0">
                <a:latin typeface="+mn-lt"/>
              </a:rPr>
              <a:t>size 0x0100_0000 (</a:t>
            </a:r>
            <a:r>
              <a:rPr lang="en-US" sz="2000" dirty="0" smtClean="0">
                <a:latin typeface="+mn-lt"/>
              </a:rPr>
              <a:t>16MB) at 0x8000_0000</a:t>
            </a:r>
            <a:r>
              <a:rPr lang="en-US" sz="2000" dirty="0">
                <a:latin typeface="+mn-lt"/>
              </a:rPr>
              <a:t>, 0x8200_0000, </a:t>
            </a:r>
            <a:r>
              <a:rPr lang="en-US" sz="2000" dirty="0" smtClean="0">
                <a:latin typeface="+mn-lt"/>
              </a:rPr>
              <a:t>… 0x8E00_0000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16M, the offset mask must be 0x00ff ffff and thus, rxsegsel = 8. The index to lookup table is bits 24-29, and 0x00ffffff is the mask.</a:t>
            </a:r>
          </a:p>
          <a:p>
            <a:pPr marL="457200" indent="-457200">
              <a:buAutoNum type="arabicPeriod"/>
            </a:pPr>
            <a:r>
              <a:rPr lang="en-US" sz="2000" dirty="0" smtClean="0">
                <a:latin typeface="+mn-lt"/>
                <a:cs typeface="Arial"/>
              </a:rPr>
              <a:t>The table should have 8 rows, each starting on a different address (0x8000_0000, 0x8200_0000, etc.), and a </a:t>
            </a:r>
            <a:r>
              <a:rPr lang="en-US" sz="2000" dirty="0" err="1" smtClean="0">
                <a:latin typeface="+mn-lt"/>
                <a:cs typeface="Arial"/>
              </a:rPr>
              <a:t>len</a:t>
            </a:r>
            <a:r>
              <a:rPr lang="en-US" sz="2000" dirty="0" smtClean="0">
                <a:latin typeface="+mn-lt"/>
                <a:cs typeface="Arial"/>
              </a:rPr>
              <a:t> of 23.</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a:t>
            </a:r>
            <a:r>
              <a:rPr lang="en-US" sz="2000" dirty="0" smtClean="0">
                <a:latin typeface="+mn-lt"/>
                <a:cs typeface="Arial"/>
              </a:rPr>
              <a:t>example </a:t>
            </a:r>
            <a:r>
              <a:rPr lang="en-US" sz="2000" dirty="0" smtClean="0">
                <a:latin typeface="+mn-lt"/>
                <a:cs typeface="Arial"/>
              </a:rPr>
              <a:t>(and all examples in the presentation</a:t>
            </a:r>
            <a:r>
              <a:rPr lang="en-US" sz="2000" dirty="0" smtClean="0">
                <a:latin typeface="+mn-lt"/>
                <a:cs typeface="Arial"/>
              </a:rPr>
              <a:t>), </a:t>
            </a:r>
            <a:r>
              <a:rPr lang="en-US" sz="2000" dirty="0" smtClean="0">
                <a:latin typeface="+mn-lt"/>
                <a:cs typeface="Arial"/>
              </a:rPr>
              <a:t>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170099"/>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2 bits of the index (bit 28-29) can be any value. So repeat the 8 rows 4 times at indexes XXYAAA, where A is the index into the table, A is supposed to be zero, and XX may be any number.</a:t>
            </a:r>
          </a:p>
          <a:p>
            <a:pPr marL="457200" indent="-457200">
              <a:buFont typeface="+mj-lt"/>
              <a:buAutoNum type="arabicPeriod" startAt="5"/>
            </a:pPr>
            <a:r>
              <a:rPr lang="en-US" sz="2000" b="1" dirty="0" smtClean="0">
                <a:solidFill>
                  <a:srgbClr val="FF0000"/>
                </a:solidFill>
                <a:latin typeface="+mn-lt"/>
                <a:cs typeface="Arial"/>
              </a:rPr>
              <a:t>To prevent reading a wrong address,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276600"/>
            <a:ext cx="12954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four times:</a:t>
            </a:r>
          </a:p>
          <a:p>
            <a:r>
              <a:rPr lang="en-US" sz="2000" b="1" dirty="0" smtClean="0">
                <a:solidFill>
                  <a:srgbClr val="FF0000"/>
                </a:solidFill>
                <a:latin typeface="+mn-lt"/>
              </a:rPr>
              <a:t>16-31, 32-47, 48-63</a:t>
            </a:r>
            <a:endParaRPr lang="en-US" sz="2000" b="1" dirty="0">
              <a:solidFill>
                <a:srgbClr val="FF0000"/>
              </a:solidFill>
              <a:latin typeface="+mn-lt"/>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7 and address 4567 89a0</a:t>
            </a:r>
          </a:p>
          <a:p>
            <a:pPr marL="182880" indent="-182880">
              <a:buFont typeface="Arial" pitchFamily="34" charset="0"/>
              <a:buChar char="•"/>
            </a:pPr>
            <a:r>
              <a:rPr lang="en-US" sz="2000" dirty="0" smtClean="0">
                <a:latin typeface="+mn-lt"/>
                <a:cs typeface="Arial"/>
              </a:rPr>
              <a:t>HyperLink Tx side builds the following address: 7567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1954" name="Visio" r:id="rId4" imgW="5521196" imgH="2273588" progId="">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274320" indent="-274320">
              <a:buSzPct val="100000"/>
              <a:buFont typeface="Arial" pitchFamily="34" charset="0"/>
              <a:buChar char="•"/>
              <a:defRPr/>
            </a:pPr>
            <a:r>
              <a:rPr lang="en-US" sz="2000" dirty="0" smtClean="0">
                <a:latin typeface="+mn-lt"/>
                <a:cs typeface="Arial"/>
              </a:rPr>
              <a:t>8 segments</a:t>
            </a:r>
          </a:p>
          <a:p>
            <a:pPr marL="274320" indent="-274320">
              <a:buSzPct val="100000"/>
              <a:buFont typeface="Arial" pitchFamily="34" charset="0"/>
              <a:buChar char="•"/>
              <a:defRPr/>
            </a:pPr>
            <a:r>
              <a:rPr lang="en-US" sz="2000" dirty="0" smtClean="0">
                <a:latin typeface="+mn-lt"/>
                <a:cs typeface="Arial"/>
              </a:rPr>
              <a:t>7 of size 16MB at 0x8000_0000, 0x8100_0000</a:t>
            </a:r>
          </a:p>
          <a:p>
            <a:pPr marL="274320" indent="-274320">
              <a:buSzPct val="100000"/>
              <a:buFont typeface="Arial" pitchFamily="34" charset="0"/>
              <a:buChar char="•"/>
              <a:defRPr/>
            </a:pPr>
            <a:r>
              <a:rPr lang="en-US" sz="2000" dirty="0" smtClean="0">
                <a:latin typeface="+mn-lt"/>
                <a:cs typeface="Arial"/>
              </a:rPr>
              <a:t>1 of size 32MB at 0x8700_0000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32M, the offset mask must be 0x01ff ffff and thus, rxsegsel = 9. The index to lookup table is bits 25-30 and 0x001fffff is the mask for the 32M. However, for the smaller size, the mask is different. For 16M, the mask is 0x000f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8 rows, each starting on a different address (0x8000_0000, 0x8100_0000, etc.), and len of 23 where the last one will have len of 24.</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a:t>
            </a:r>
            <a:r>
              <a:rPr lang="en-US" sz="2000" dirty="0" smtClean="0">
                <a:latin typeface="+mn-lt"/>
                <a:cs typeface="Arial"/>
              </a:rPr>
              <a:t>example</a:t>
            </a:r>
            <a:r>
              <a:rPr lang="en-US" sz="2000" dirty="0" smtClean="0">
                <a:latin typeface="+mn-lt"/>
                <a:cs typeface="Arial"/>
              </a:rPr>
              <a:t> </a:t>
            </a:r>
            <a:r>
              <a:rPr lang="en-US" sz="2000" dirty="0" smtClean="0">
                <a:latin typeface="+mn-lt"/>
                <a:cs typeface="Arial"/>
              </a:rPr>
              <a:t>(and </a:t>
            </a:r>
            <a:r>
              <a:rPr lang="en-US" sz="2000" dirty="0" smtClean="0">
                <a:latin typeface="+mn-lt"/>
                <a:cs typeface="Arial"/>
              </a:rPr>
              <a:t>all examples in the presentation</a:t>
            </a:r>
            <a:r>
              <a:rPr lang="en-US" sz="2000" dirty="0" smtClean="0">
                <a:latin typeface="+mn-lt"/>
                <a:cs typeface="Arial"/>
              </a:rPr>
              <a:t>), </a:t>
            </a:r>
            <a:r>
              <a:rPr lang="en-US" sz="2000" dirty="0" smtClean="0">
                <a:latin typeface="+mn-lt"/>
                <a:cs typeface="Arial"/>
              </a:rPr>
              <a:t>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015663"/>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3 bits of the index (bit 28-30) can be any value. So we must repeat the 8 rows 8 times.</a:t>
            </a:r>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8 times</a:t>
            </a:r>
          </a:p>
          <a:p>
            <a:r>
              <a:rPr lang="en-US" sz="2000" b="1" dirty="0" smtClean="0">
                <a:solidFill>
                  <a:srgbClr val="FF0000"/>
                </a:solidFill>
                <a:latin typeface="+mn-lt"/>
              </a:rPr>
              <a:t>8-15, 16-23. 24-31, 32-39, 40-47, 48-55, 56-63</a:t>
            </a:r>
            <a:endParaRPr lang="en-US" sz="2000" b="1" dirty="0">
              <a:solidFill>
                <a:srgbClr val="FF0000"/>
              </a:solidFill>
              <a:latin typeface="+mn-lt"/>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master with privilege 8 and address 4567 89a0.</a:t>
            </a:r>
          </a:p>
          <a:p>
            <a:pPr marL="182880" indent="-182880">
              <a:buFont typeface="Arial" pitchFamily="34" charset="0"/>
              <a:buChar char="•"/>
            </a:pPr>
            <a:r>
              <a:rPr lang="en-US" sz="2000" dirty="0" smtClean="0">
                <a:latin typeface="+mn-lt"/>
                <a:cs typeface="Arial"/>
              </a:rPr>
              <a:t>HyperLink Tx side builds the following address: 8567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2978" name="Visio" r:id="rId4" imgW="5521196" imgH="2273588" progId="">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C6678 device with the following scenario:</a:t>
            </a:r>
          </a:p>
          <a:p>
            <a:pPr marL="342900" indent="-342900">
              <a:buSzPct val="100000"/>
              <a:buFont typeface="Arial" pitchFamily="34" charset="0"/>
              <a:buChar char="•"/>
              <a:defRPr/>
            </a:pPr>
            <a:r>
              <a:rPr lang="en-US" sz="2000" dirty="0" smtClean="0">
                <a:latin typeface="+mn-lt"/>
              </a:rPr>
              <a:t>9 segments</a:t>
            </a:r>
          </a:p>
          <a:p>
            <a:pPr marL="342900" indent="-342900">
              <a:buSzPct val="100000"/>
              <a:buFont typeface="Arial" pitchFamily="34" charset="0"/>
              <a:buChar char="•"/>
              <a:defRPr/>
            </a:pPr>
            <a:r>
              <a:rPr lang="en-US" sz="2000" dirty="0" smtClean="0">
                <a:latin typeface="+mn-lt"/>
              </a:rPr>
              <a:t>1</a:t>
            </a:r>
            <a:r>
              <a:rPr lang="en-US" sz="2000" baseline="30000" dirty="0" smtClean="0">
                <a:latin typeface="+mn-lt"/>
              </a:rPr>
              <a:t>st</a:t>
            </a:r>
            <a:r>
              <a:rPr lang="en-US" sz="2000" dirty="0" smtClean="0">
                <a:latin typeface="+mn-lt"/>
              </a:rPr>
              <a:t> segment of 4MB in MSMC</a:t>
            </a:r>
          </a:p>
          <a:p>
            <a:pPr marL="342900" indent="-342900">
              <a:buSzPct val="100000"/>
              <a:buFont typeface="Arial" pitchFamily="34" charset="0"/>
              <a:buChar char="•"/>
              <a:defRPr/>
            </a:pPr>
            <a:r>
              <a:rPr lang="en-US" sz="2000" dirty="0" smtClean="0">
                <a:latin typeface="+mn-lt"/>
              </a:rPr>
              <a:t>2</a:t>
            </a:r>
            <a:r>
              <a:rPr lang="en-US" sz="2000" baseline="30000" dirty="0" smtClean="0">
                <a:latin typeface="+mn-lt"/>
              </a:rPr>
              <a:t>nd</a:t>
            </a:r>
            <a:r>
              <a:rPr lang="en-US" sz="2000" dirty="0" smtClean="0">
                <a:latin typeface="+mn-lt"/>
              </a:rPr>
              <a:t> to 9</a:t>
            </a:r>
            <a:r>
              <a:rPr lang="en-US" sz="2000" baseline="30000" dirty="0" smtClean="0">
                <a:latin typeface="+mn-lt"/>
              </a:rPr>
              <a:t>th</a:t>
            </a:r>
            <a:r>
              <a:rPr lang="en-US" sz="2000" dirty="0" smtClean="0">
                <a:latin typeface="+mn-lt"/>
              </a:rPr>
              <a:t> segments of 512KB in L2 memory of each core </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4M, the offset mask must be 0x003f ffff and thus, rxsegsel = 6. The index to the lookup table is bits 22-26 and 0x03f ffff is the mask for the 4M. However, for the smaller size, the mask is different. For 512K, the mask is 0x07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16 rows. The first one starts at 0x0c00 0000 with len of  21 (4M), 8 rows each starting at 0x1N80_0000 (N = 0 to 7) with len of 18, and 7 dummy rows of </a:t>
            </a:r>
            <a:r>
              <a:rPr lang="en-US" sz="2000" dirty="0" err="1" smtClean="0">
                <a:latin typeface="+mn-lt"/>
                <a:cs typeface="Arial"/>
              </a:rPr>
              <a:t>len</a:t>
            </a:r>
            <a:r>
              <a:rPr lang="en-US" sz="2000" dirty="0" smtClean="0">
                <a:latin typeface="+mn-lt"/>
                <a:cs typeface="Arial"/>
              </a:rPr>
              <a:t>=0.</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a:t>
            </a:r>
            <a:r>
              <a:rPr lang="en-US" sz="2000" dirty="0" smtClean="0">
                <a:latin typeface="+mn-lt"/>
                <a:cs typeface="Arial"/>
              </a:rPr>
              <a:t>example</a:t>
            </a:r>
            <a:r>
              <a:rPr lang="en-US" sz="2000" dirty="0" smtClean="0">
                <a:latin typeface="+mn-lt"/>
                <a:cs typeface="Arial"/>
              </a:rPr>
              <a:t> </a:t>
            </a:r>
            <a:r>
              <a:rPr lang="en-US" sz="2000" dirty="0" smtClean="0">
                <a:latin typeface="+mn-lt"/>
                <a:cs typeface="Arial"/>
              </a:rPr>
              <a:t>(and </a:t>
            </a:r>
            <a:r>
              <a:rPr lang="en-US" sz="2000" dirty="0" smtClean="0">
                <a:latin typeface="+mn-lt"/>
                <a:cs typeface="Arial"/>
              </a:rPr>
              <a:t>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785652"/>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a:t>
            </a:r>
            <a:br>
              <a:rPr lang="en-US" sz="2400" dirty="0" smtClean="0">
                <a:latin typeface="+mn-lt"/>
              </a:rPr>
            </a:br>
            <a:r>
              <a:rPr lang="en-US" sz="2400" dirty="0" smtClean="0">
                <a:latin typeface="+mn-lt"/>
              </a:rPr>
              <a:t>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1219200" y="4800600"/>
            <a:ext cx="6553200" cy="1631216"/>
          </a:xfrm>
          <a:prstGeom prst="rect">
            <a:avLst/>
          </a:prstGeom>
          <a:noFill/>
        </p:spPr>
        <p:txBody>
          <a:bodyPr wrap="square" rtlCol="0">
            <a:spAutoFit/>
          </a:bodyPr>
          <a:lstStyle/>
          <a:p>
            <a:r>
              <a:rPr lang="en-US" sz="2000" dirty="0" smtClean="0">
                <a:latin typeface="+mn-lt"/>
              </a:rPr>
              <a:t>No overlay … but to prevent errors, you must either:</a:t>
            </a:r>
          </a:p>
          <a:p>
            <a:pPr marL="182880" indent="-182880">
              <a:buFont typeface="Arial" pitchFamily="34" charset="0"/>
              <a:buChar char="•"/>
            </a:pPr>
            <a:r>
              <a:rPr lang="en-US" sz="2000" dirty="0" smtClean="0">
                <a:latin typeface="+mn-lt"/>
                <a:cs typeface="Arial"/>
              </a:rPr>
              <a:t>Fill the table with zero rows</a:t>
            </a:r>
          </a:p>
          <a:p>
            <a:pPr marL="182880" indent="-182880"/>
            <a:r>
              <a:rPr lang="en-US" sz="2000" dirty="0" smtClean="0">
                <a:latin typeface="+mn-lt"/>
                <a:cs typeface="Arial"/>
              </a:rPr>
              <a:t>	or</a:t>
            </a:r>
          </a:p>
          <a:p>
            <a:pPr marL="182880" indent="-182880">
              <a:buFont typeface="Arial" pitchFamily="34" charset="0"/>
              <a:buChar char="•"/>
            </a:pPr>
            <a:r>
              <a:rPr lang="en-US" sz="2000" dirty="0" smtClean="0">
                <a:latin typeface="+mn-lt"/>
                <a:cs typeface="Arial"/>
              </a:rPr>
              <a:t>Duplicate the 16 rows 4 times.</a:t>
            </a:r>
          </a:p>
          <a:p>
            <a:r>
              <a:rPr lang="en-US" sz="2000" dirty="0" smtClean="0">
                <a:latin typeface="+mn-lt"/>
              </a:rPr>
              <a:t>In this example, we duplicate the 16 rows 4 times</a:t>
            </a:r>
            <a:endParaRPr lang="en-US" sz="2000" dirty="0">
              <a:latin typeface="+mn-lt"/>
            </a:endParaRPr>
          </a:p>
        </p:txBody>
      </p:sp>
      <p:graphicFrame>
        <p:nvGraphicFramePr>
          <p:cNvPr id="8" name="Table 7"/>
          <p:cNvGraphicFramePr>
            <a:graphicFrameLocks noGrp="1"/>
          </p:cNvGraphicFramePr>
          <p:nvPr>
            <p:extLst>
              <p:ext uri="{D42A27DB-BD31-4B8C-83A1-F6EECF244321}">
                <p14:modId xmlns="" xmlns:p14="http://schemas.microsoft.com/office/powerpoint/2010/main" val="3202497560"/>
              </p:ext>
            </p:extLst>
          </p:nvPr>
        </p:nvGraphicFramePr>
        <p:xfrm>
          <a:off x="12240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458640547"/>
              </p:ext>
            </p:extLst>
          </p:nvPr>
        </p:nvGraphicFramePr>
        <p:xfrm>
          <a:off x="45006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Core 1 and address 4567 89a0.</a:t>
            </a:r>
          </a:p>
          <a:p>
            <a:pPr marL="182880" indent="-182880">
              <a:buFont typeface="Arial" pitchFamily="34" charset="0"/>
              <a:buChar char="•"/>
            </a:pPr>
            <a:r>
              <a:rPr lang="en-US" sz="2000" dirty="0" smtClean="0">
                <a:latin typeface="+mn-lt"/>
                <a:cs typeface="Arial"/>
              </a:rPr>
              <a:t>HyperLink Tx side builds the following address: 1567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4002" name="Visio" r:id="rId4" imgW="5521196" imgH="2273588" progId="">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3048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23768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 xmlns:p14="http://schemas.microsoft.com/office/powerpoint/2010/main" val="3499390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b="1"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Configuration</a:t>
            </a:r>
          </a:p>
        </p:txBody>
      </p:sp>
    </p:spTree>
    <p:extLst>
      <p:ext uri="{BB962C8B-B14F-4D97-AF65-F5344CB8AC3E}">
        <p14:creationId xmlns="" xmlns:p14="http://schemas.microsoft.com/office/powerpoint/2010/main"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0"/>
              </a:spcBef>
              <a:spcAft>
                <a:spcPts val="600"/>
              </a:spcAft>
            </a:pPr>
            <a:r>
              <a:rPr lang="en-US" sz="2000" kern="0" dirty="0" smtClean="0">
                <a:latin typeface="+mn-lt"/>
                <a:cs typeface="Arial"/>
              </a:rPr>
              <a:t>Application typically follows this flow to enable &amp; configure HyperLink:</a:t>
            </a:r>
          </a:p>
          <a:p>
            <a:pPr marL="457200" lvl="0" indent="-457200">
              <a:spcBef>
                <a:spcPts val="0"/>
              </a:spcBef>
              <a:spcAft>
                <a:spcPts val="600"/>
              </a:spcAft>
              <a:buAutoNum type="arabicPeriod"/>
            </a:pPr>
            <a:r>
              <a:rPr lang="en-US" sz="2000" kern="0" dirty="0" smtClean="0">
                <a:latin typeface="+mn-lt"/>
                <a:cs typeface="Arial"/>
              </a:rPr>
              <a:t>PLL, Power, and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Setup PLL.</a:t>
            </a:r>
          </a:p>
          <a:p>
            <a:pPr marL="914400" lvl="1" indent="-457200">
              <a:spcBef>
                <a:spcPts val="0"/>
              </a:spcBef>
              <a:spcAft>
                <a:spcPts val="600"/>
              </a:spcAft>
              <a:buFont typeface="+mj-lt"/>
              <a:buAutoNum type="alphaLcParenR"/>
            </a:pPr>
            <a:r>
              <a:rPr lang="en-US" sz="2000" kern="0" dirty="0" smtClean="0">
                <a:latin typeface="+mn-lt"/>
                <a:cs typeface="Arial"/>
              </a:rPr>
              <a:t>Enable power domain for HyperLink.</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Configure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Confirm that power is enabled.</a:t>
            </a:r>
          </a:p>
          <a:p>
            <a:pPr marL="457200" lvl="0" indent="-457200">
              <a:spcBef>
                <a:spcPts val="0"/>
              </a:spcBef>
              <a:spcAft>
                <a:spcPts val="600"/>
              </a:spcAft>
              <a:buAutoNum type="arabicPeriod"/>
            </a:pPr>
            <a:r>
              <a:rPr lang="en-US" sz="2000" kern="0" dirty="0" smtClean="0">
                <a:latin typeface="+mn-lt"/>
                <a:cs typeface="Arial"/>
              </a:rPr>
              <a:t>Register Configurations:</a:t>
            </a:r>
          </a:p>
          <a:p>
            <a:pPr marL="914400" lvl="1" indent="-457200">
              <a:spcBef>
                <a:spcPts val="0"/>
              </a:spcBef>
              <a:spcAft>
                <a:spcPts val="600"/>
              </a:spcAft>
              <a:buFont typeface="+mj-lt"/>
              <a:buAutoNum type="alphaLcParenR"/>
            </a:pPr>
            <a:r>
              <a:rPr lang="en-US" sz="2000" kern="0" dirty="0" smtClean="0">
                <a:latin typeface="+mn-lt"/>
                <a:cs typeface="Arial"/>
              </a:rPr>
              <a:t>Enable HyperLink via HyperLink Control Register (base + 0x4).</a:t>
            </a:r>
          </a:p>
          <a:p>
            <a:pPr marL="914400" lvl="1" indent="-457200">
              <a:spcBef>
                <a:spcPts val="0"/>
              </a:spcBef>
              <a:spcAft>
                <a:spcPts val="600"/>
              </a:spcAft>
              <a:buFont typeface="+mj-lt"/>
              <a:buAutoNum type="alphaLcParenR"/>
            </a:pPr>
            <a:r>
              <a:rPr lang="en-US" sz="2000" kern="0" dirty="0" smtClean="0">
                <a:latin typeface="+mn-lt"/>
                <a:cs typeface="Arial"/>
              </a:rPr>
              <a:t>Once the link is up, both devices can see each other’s registers.</a:t>
            </a:r>
            <a:br>
              <a:rPr lang="en-US" sz="2000" kern="0" dirty="0" smtClean="0">
                <a:latin typeface="+mn-lt"/>
                <a:cs typeface="Arial"/>
              </a:rPr>
            </a:br>
            <a:r>
              <a:rPr lang="en-US" sz="2000" kern="0" dirty="0" smtClean="0">
                <a:latin typeface="+mn-lt"/>
                <a:cs typeface="Arial"/>
              </a:rPr>
              <a:t>Here there are three choices:</a:t>
            </a:r>
          </a:p>
          <a:p>
            <a:pPr marL="1428750" lvl="2" indent="-514350">
              <a:spcBef>
                <a:spcPts val="0"/>
              </a:spcBef>
              <a:spcAft>
                <a:spcPts val="600"/>
              </a:spcAft>
              <a:buFont typeface="+mj-lt"/>
              <a:buAutoNum type="romanLcPeriod"/>
            </a:pPr>
            <a:r>
              <a:rPr lang="en-US" sz="2000" kern="0" dirty="0" smtClean="0">
                <a:latin typeface="+mn-lt"/>
                <a:cs typeface="Arial"/>
              </a:rPr>
              <a:t>Device configures own registers</a:t>
            </a:r>
          </a:p>
          <a:p>
            <a:pPr marL="1428750" lvl="2" indent="-514350">
              <a:spcBef>
                <a:spcPts val="0"/>
              </a:spcBef>
              <a:spcAft>
                <a:spcPts val="600"/>
              </a:spcAft>
              <a:buFont typeface="+mj-lt"/>
              <a:buAutoNum type="romanLcPeriod"/>
            </a:pPr>
            <a:r>
              <a:rPr lang="en-US" sz="2000" kern="0" dirty="0" smtClean="0">
                <a:latin typeface="+mn-lt"/>
                <a:cs typeface="Arial"/>
              </a:rPr>
              <a:t>One master programs registers for both devices</a:t>
            </a:r>
          </a:p>
          <a:p>
            <a:pPr marL="1428750" lvl="2" indent="-514350">
              <a:spcBef>
                <a:spcPts val="0"/>
              </a:spcBef>
              <a:spcAft>
                <a:spcPts val="600"/>
              </a:spcAft>
              <a:buFont typeface="+mj-lt"/>
              <a:buAutoNum type="romanLcPeriod"/>
            </a:pPr>
            <a:r>
              <a:rPr lang="en-US" sz="2000" kern="0" dirty="0" smtClean="0">
                <a:latin typeface="+mn-lt"/>
                <a:cs typeface="Arial"/>
              </a:rPr>
              <a:t>Direction-based</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Register configuration involves specifying </a:t>
            </a:r>
            <a:r>
              <a:rPr lang="en-US" sz="2000" b="1" kern="0" dirty="0" smtClean="0">
                <a:latin typeface="+mn-lt"/>
                <a:cs typeface="Arial"/>
              </a:rPr>
              <a:t>address translation </a:t>
            </a:r>
            <a:r>
              <a:rPr lang="en-US" sz="2000" kern="0" dirty="0" smtClean="0">
                <a:latin typeface="+mn-lt"/>
                <a:cs typeface="Arial"/>
              </a:rPr>
              <a:t>scheme on</a:t>
            </a:r>
            <a:br>
              <a:rPr lang="en-US" sz="2000" kern="0" dirty="0" smtClean="0">
                <a:latin typeface="+mn-lt"/>
                <a:cs typeface="Arial"/>
              </a:rPr>
            </a:br>
            <a:r>
              <a:rPr lang="en-US" sz="2000" kern="0" dirty="0" err="1" smtClean="0">
                <a:latin typeface="+mn-lt"/>
                <a:cs typeface="Arial"/>
              </a:rPr>
              <a:t>Tx</a:t>
            </a:r>
            <a:r>
              <a:rPr lang="en-US" sz="2000" kern="0" dirty="0" smtClean="0">
                <a:latin typeface="+mn-lt"/>
                <a:cs typeface="Arial"/>
              </a:rPr>
              <a:t> and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 xmlns:p14="http://schemas.microsoft.com/office/powerpoint/2010/main"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the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 xmlns:p14="http://schemas.microsoft.com/office/powerpoint/2010/main" val="567120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err="1" smtClean="0">
                <a:cs typeface="Arial"/>
              </a:rPr>
              <a:t>CSL_BootCfgUnlockKicker</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err="1" smtClean="0">
                <a:cs typeface="Arial"/>
              </a:rPr>
              <a:t>CSL_BootCfgSetVUSRConfigPLL</a:t>
            </a:r>
            <a:r>
              <a:rPr lang="en-US" sz="1700" i="1" dirty="0" smtClean="0">
                <a:cs typeface="Arial"/>
              </a:rPr>
              <a:t> ()</a:t>
            </a:r>
            <a:endParaRPr lang="en-US" sz="1700" b="1" i="1" dirty="0" smtClean="0">
              <a:cs typeface="Arial"/>
            </a:endParaRPr>
          </a:p>
          <a:p>
            <a:pPr marL="514350" indent="-514350" eaLnBrk="1" fontAlgn="auto" hangingPunct="1">
              <a:spcAft>
                <a:spcPts val="0"/>
              </a:spcAft>
              <a:buFont typeface="+mj-lt"/>
              <a:buAutoNum type="arabicPeriod"/>
              <a:defRPr/>
            </a:pP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err="1" smtClean="0">
                <a:cs typeface="Arial"/>
              </a:rPr>
              <a:t>CSL_BootCfgVUSRRxConfig</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err="1" smtClean="0">
                <a:cs typeface="Arial"/>
              </a:rPr>
              <a:t>SerDes</a:t>
            </a:r>
            <a:r>
              <a:rPr lang="en-US" sz="2400" dirty="0" smtClean="0">
                <a:cs typeface="Arial"/>
              </a:rPr>
              <a:t>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 xmlns:p14="http://schemas.microsoft.com/office/powerpoint/2010/main" val="1567398752"/>
              </p:ext>
            </p:extLst>
          </p:nvPr>
        </p:nvGraphicFramePr>
        <p:xfrm>
          <a:off x="3810001" y="838200"/>
          <a:ext cx="5181599" cy="5532970"/>
        </p:xfrm>
        <a:graphic>
          <a:graphicData uri="http://schemas.openxmlformats.org/presentationml/2006/ole">
            <p:oleObj spid="_x0000_s148482" name="Visio" r:id="rId5" imgW="6287074" imgH="6712626" progId="">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 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 xmlns:p14="http://schemas.microsoft.com/office/powerpoint/2010/main" val="751153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 xmlns:p14="http://schemas.microsoft.com/office/powerpoint/2010/main" val="167638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b="1"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Performance</a:t>
            </a:r>
          </a:p>
        </p:txBody>
      </p:sp>
    </p:spTree>
    <p:extLst>
      <p:ext uri="{BB962C8B-B14F-4D97-AF65-F5344CB8AC3E}">
        <p14:creationId xmlns="" xmlns:p14="http://schemas.microsoft.com/office/powerpoint/2010/main"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C6678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b="1"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Example</a:t>
            </a:r>
          </a:p>
        </p:txBody>
      </p:sp>
    </p:spTree>
    <p:extLst>
      <p:ext uri="{BB962C8B-B14F-4D97-AF65-F5344CB8AC3E}">
        <p14:creationId xmlns="" xmlns:p14="http://schemas.microsoft.com/office/powerpoint/2010/main"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854" y="838201"/>
            <a:ext cx="8534400" cy="646331"/>
          </a:xfrm>
          <a:prstGeom prst="rect">
            <a:avLst/>
          </a:prstGeom>
        </p:spPr>
        <p:txBody>
          <a:bodyPr wrap="square">
            <a:spAutoFit/>
          </a:bodyPr>
          <a:lstStyle/>
          <a:p>
            <a:pPr marL="365760" indent="-274320">
              <a:buFont typeface="Arial" pitchFamily="34" charset="0"/>
              <a:buChar char="•"/>
            </a:pPr>
            <a:r>
              <a:rPr lang="en-US" dirty="0" smtClean="0">
                <a:latin typeface="+mn-lt"/>
                <a:cs typeface="Arial"/>
              </a:rPr>
              <a:t>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indent="274320">
              <a:buFont typeface="Arial" pitchFamily="34" charset="0"/>
              <a:buChar char="•"/>
            </a:pPr>
            <a:r>
              <a:rPr lang="en-US" dirty="0" smtClean="0">
                <a:latin typeface="+mn-lt"/>
                <a:cs typeface="Arial"/>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416320"/>
          </a:xfrm>
          <a:prstGeom prst="rect">
            <a:avLst/>
          </a:prstGeom>
        </p:spPr>
        <p:txBody>
          <a:bodyPr wrap="square">
            <a:spAutoFit/>
          </a:bodyPr>
          <a:lstStyle/>
          <a:p>
            <a:pPr marL="365760" indent="-274320">
              <a:buFont typeface="Arial" pitchFamily="34" charset="0"/>
              <a:buChar char="•"/>
            </a:pPr>
            <a:r>
              <a:rPr lang="en-US" dirty="0" smtClean="0">
                <a:latin typeface="+mn-lt"/>
                <a:cs typeface="Arial"/>
              </a:rPr>
              <a:t>Example can be run in loopback mode on one 6678, or in 6678-to-6678 mode</a:t>
            </a:r>
          </a:p>
          <a:p>
            <a:pPr marL="365760" indent="-274320">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We will now switch to CCS to run the example in a board-to-board mode. The two 6678 EVMs are connected with a HyperLink external cable, as shown in the picture.</a:t>
            </a:r>
          </a:p>
        </p:txBody>
      </p:sp>
      <p:sp>
        <p:nvSpPr>
          <p:cNvPr id="8" name="Rectangle 7"/>
          <p:cNvSpPr/>
          <p:nvPr/>
        </p:nvSpPr>
        <p:spPr>
          <a:xfrm>
            <a:off x="609600" y="3852446"/>
            <a:ext cx="40386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are part of the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a:t>
            </a:r>
            <a:r>
              <a:rPr lang="en-US" sz="1500" b="1" dirty="0" err="1" smtClean="0">
                <a:latin typeface="Courier New"/>
                <a:cs typeface="Courier New"/>
              </a:rPr>
              <a:t>ti</a:t>
            </a:r>
            <a:r>
              <a:rPr lang="en-US" sz="1500" b="1" dirty="0" smtClean="0">
                <a:latin typeface="Courier New"/>
                <a:cs typeface="Courier New"/>
              </a:rPr>
              <a:t>\</a:t>
            </a:r>
            <a:r>
              <a:rPr lang="en-US" sz="1500" b="1" dirty="0" err="1" smtClean="0">
                <a:latin typeface="Courier New"/>
                <a:cs typeface="Courier New"/>
              </a:rPr>
              <a:t>drv</a:t>
            </a:r>
            <a:r>
              <a:rPr lang="en-US" sz="1500" b="1" dirty="0" smtClean="0">
                <a:latin typeface="Courier New"/>
                <a:cs typeface="Courier New"/>
              </a:rPr>
              <a:t>\</a:t>
            </a:r>
            <a:r>
              <a:rPr lang="en-US" sz="1500" b="1" dirty="0" err="1" smtClean="0">
                <a:latin typeface="Courier New"/>
                <a:cs typeface="Courier New"/>
              </a:rPr>
              <a:t>hyplnk</a:t>
            </a:r>
            <a:r>
              <a:rPr lang="en-US" sz="1500" b="1" dirty="0" smtClean="0">
                <a:latin typeface="Courier New"/>
                <a:cs typeface="Courier New"/>
              </a:rPr>
              <a:t>\example\common\</a:t>
            </a:r>
            <a:r>
              <a:rPr lang="en-US" sz="1500" b="1" dirty="0" err="1" smtClean="0">
                <a:latin typeface="Courier New"/>
                <a:cs typeface="Courier New"/>
              </a:rPr>
              <a:t>hyplnkLLDIFace.c</a:t>
            </a:r>
            <a:endParaRPr lang="en-US" sz="1500" b="1" dirty="0" smtClean="0">
              <a:latin typeface="Courier New"/>
              <a:cs typeface="Courier New"/>
            </a:endParaRP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hyplnkExampleAssertReset (int </a:t>
            </a:r>
            <a:r>
              <a:rPr lang="en-US" sz="1600" b="1" u="sng" dirty="0" smtClean="0">
                <a:latin typeface="Courier New"/>
                <a:cs typeface="Courier New"/>
              </a:rPr>
              <a:t>val)</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hyplnkExampleSerdesCfg (uint32_t rx, uint32_t tx)</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hyplnkExampleSysSetup (void)</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hyplnkExampleEQLaneAnalysis (uint32_t lane, uint32_t status) </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457200" y="838200"/>
            <a:ext cx="8229600" cy="5410200"/>
          </a:xfrm>
        </p:spPr>
        <p:txBody>
          <a:bodyPr/>
          <a:lstStyle/>
          <a:p>
            <a:pPr>
              <a:spcBef>
                <a:spcPts val="600"/>
              </a:spcBef>
            </a:pPr>
            <a:r>
              <a:rPr lang="en-US" sz="2600" dirty="0" smtClean="0">
                <a:cs typeface="Arial"/>
              </a:rPr>
              <a:t>Refer to the </a:t>
            </a:r>
            <a:r>
              <a:rPr lang="en-US" sz="2600" dirty="0" smtClean="0">
                <a:cs typeface="Arial"/>
                <a:hlinkClick r:id="rId3"/>
              </a:rPr>
              <a:t>Keystone HyperLink User’s Guide</a:t>
            </a:r>
            <a:endParaRPr lang="en-US" sz="2600" dirty="0" smtClean="0">
              <a:cs typeface="Arial"/>
            </a:endParaRPr>
          </a:p>
          <a:p>
            <a:pPr>
              <a:spcBef>
                <a:spcPts val="600"/>
              </a:spcBef>
            </a:pPr>
            <a:r>
              <a:rPr lang="en-US" sz="2600" dirty="0" smtClean="0">
                <a:cs typeface="Arial"/>
              </a:rPr>
              <a:t>Connect HyperLink C66x to FPGA using the </a:t>
            </a:r>
            <a:r>
              <a:rPr lang="en-US" sz="2800" dirty="0" err="1" smtClean="0">
                <a:hlinkClick r:id="rId4"/>
              </a:rPr>
              <a:t>Integretek</a:t>
            </a:r>
            <a:r>
              <a:rPr lang="en-US" sz="2800" dirty="0" smtClean="0">
                <a:hlinkClick r:id="rId4"/>
              </a:rPr>
              <a:t> IP-HyperLink core</a:t>
            </a:r>
            <a:r>
              <a:rPr lang="en-US" sz="2800" dirty="0" smtClean="0"/>
              <a:t>.</a:t>
            </a:r>
            <a:endParaRPr lang="en-US" sz="2600" dirty="0" smtClean="0">
              <a:cs typeface="Arial"/>
            </a:endParaRPr>
          </a:p>
          <a:p>
            <a:pPr marL="347472" lvl="0" indent="-347472">
              <a:spcBef>
                <a:spcPts val="600"/>
              </a:spcBef>
              <a:buSzPct val="100000"/>
              <a:buFont typeface="Arial" pitchFamily="34" charset="0"/>
              <a:buChar char="•"/>
            </a:pPr>
            <a:r>
              <a:rPr lang="en-US" sz="2600" dirty="0" smtClean="0">
                <a:cs typeface="Arial"/>
              </a:rPr>
              <a:t>Device-specific Data Manuals for the KeyStone </a:t>
            </a:r>
            <a:r>
              <a:rPr lang="en-US" sz="2600" dirty="0" err="1" smtClean="0">
                <a:cs typeface="Arial"/>
              </a:rPr>
              <a:t>SoCs</a:t>
            </a:r>
            <a:r>
              <a:rPr lang="en-US" sz="2600" dirty="0" smtClean="0">
                <a:cs typeface="Arial"/>
              </a:rPr>
              <a:t> can be found at </a:t>
            </a:r>
            <a:r>
              <a:rPr lang="en-US" sz="2600" dirty="0" smtClean="0">
                <a:cs typeface="Arial"/>
                <a:hlinkClick r:id="rId5"/>
              </a:rPr>
              <a:t>TI.com/multicore</a:t>
            </a:r>
            <a:r>
              <a:rPr lang="en-US" sz="2600" dirty="0" smtClean="0">
                <a:cs typeface="Arial"/>
              </a:rPr>
              <a:t>.</a:t>
            </a:r>
          </a:p>
          <a:p>
            <a:pPr marL="347472" lvl="0" indent="-347472">
              <a:spcBef>
                <a:spcPts val="600"/>
              </a:spcBef>
              <a:buSzPct val="100000"/>
              <a:buFont typeface="Arial" pitchFamily="34" charset="0"/>
              <a:buChar char="•"/>
              <a:defRPr/>
            </a:pPr>
            <a:r>
              <a:rPr lang="en-US" sz="2400" dirty="0" smtClean="0">
                <a:latin typeface="Calibri" pitchFamily="34" charset="0"/>
                <a:cs typeface="Calibri" pitchFamily="34" charset="0"/>
              </a:rPr>
              <a:t>Multicore articles, tools, and software are available at </a:t>
            </a:r>
            <a:r>
              <a:rPr lang="en-US" sz="2400" dirty="0" smtClean="0">
                <a:latin typeface="Calibri" pitchFamily="34" charset="0"/>
                <a:cs typeface="Calibri" pitchFamily="34" charset="0"/>
                <a:hlinkClick r:id="rId6"/>
              </a:rPr>
              <a:t>Embedded Processors Wiki for the KeyStone Device Architecture</a:t>
            </a:r>
            <a:r>
              <a:rPr lang="en-US" sz="2400" dirty="0" smtClean="0">
                <a:latin typeface="Calibri" pitchFamily="34" charset="0"/>
                <a:cs typeface="Calibri" pitchFamily="34" charset="0"/>
              </a:rPr>
              <a:t>.</a:t>
            </a:r>
          </a:p>
          <a:p>
            <a:pPr marL="347472" lvl="0" indent="-347472">
              <a:spcBef>
                <a:spcPts val="600"/>
              </a:spcBef>
              <a:buSzPct val="100000"/>
              <a:buFont typeface="Arial" pitchFamily="34" charset="0"/>
              <a:buChar char="•"/>
              <a:defRPr/>
            </a:pPr>
            <a:r>
              <a:rPr lang="en-US" sz="2400" dirty="0" smtClean="0">
                <a:latin typeface="Calibri" pitchFamily="34" charset="0"/>
                <a:cs typeface="Calibri" pitchFamily="34" charset="0"/>
              </a:rPr>
              <a:t>View the complete </a:t>
            </a:r>
            <a:r>
              <a:rPr lang="en-US" sz="2400" dirty="0" smtClean="0">
                <a:latin typeface="Calibri" pitchFamily="34" charset="0"/>
                <a:cs typeface="Calibri" pitchFamily="34" charset="0"/>
                <a:hlinkClick r:id="rId7"/>
              </a:rPr>
              <a:t>C66x Multicore SOC Online Training for KeyStone Devices</a:t>
            </a:r>
            <a:r>
              <a:rPr lang="en-US" sz="2400" dirty="0" smtClean="0">
                <a:latin typeface="Calibri" pitchFamily="34" charset="0"/>
                <a:cs typeface="Calibri" pitchFamily="34" charset="0"/>
              </a:rPr>
              <a:t>, including details on the individual modules.</a:t>
            </a:r>
          </a:p>
          <a:p>
            <a:pPr marL="347472" lvl="0" indent="-347472">
              <a:spcBef>
                <a:spcPts val="600"/>
              </a:spcBef>
              <a:buSzPct val="100000"/>
              <a:buFont typeface="Arial" pitchFamily="34" charset="0"/>
              <a:buChar char="•"/>
              <a:defRPr/>
            </a:pPr>
            <a:r>
              <a:rPr lang="en-US" sz="2400" dirty="0" smtClean="0">
                <a:latin typeface="Calibri" pitchFamily="34" charset="0"/>
                <a:cs typeface="Calibri" pitchFamily="34" charset="0"/>
              </a:rPr>
              <a:t>For questions regarding topics covered in this training, visit the support forums at the</a:t>
            </a:r>
            <a:br>
              <a:rPr lang="en-US" sz="2400" dirty="0" smtClean="0">
                <a:latin typeface="Calibri" pitchFamily="34" charset="0"/>
                <a:cs typeface="Calibri" pitchFamily="34" charset="0"/>
              </a:rPr>
            </a:br>
            <a:r>
              <a:rPr lang="en-US" sz="2400" dirty="0" smtClean="0">
                <a:latin typeface="Calibri" pitchFamily="34" charset="0"/>
                <a:cs typeface="Calibri" pitchFamily="34" charset="0"/>
                <a:hlinkClick r:id="rId8"/>
              </a:rPr>
              <a:t>TI E2E Community</a:t>
            </a:r>
            <a:r>
              <a:rPr lang="en-US" sz="2400" dirty="0" smtClean="0">
                <a:latin typeface="Calibri" pitchFamily="34" charset="0"/>
                <a:cs typeface="Calibri" pitchFamily="34" charset="0"/>
              </a:rPr>
              <a:t> website.</a:t>
            </a: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For More Information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 xmlns:p14="http://schemas.microsoft.com/office/powerpoint/2010/main" val="6753802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 xmlns:p14="http://schemas.microsoft.com/office/powerpoint/2010/main" val="4136206040"/>
              </p:ext>
            </p:extLst>
          </p:nvPr>
        </p:nvGraphicFramePr>
        <p:xfrm>
          <a:off x="457200" y="914400"/>
          <a:ext cx="8307387" cy="2895299"/>
        </p:xfrm>
        <a:graphic>
          <a:graphicData uri="http://schemas.openxmlformats.org/presentationml/2006/ole">
            <p:oleObj spid="_x0000_s149506" name="Visio" r:id="rId5" imgW="5254626" imgH="1834745" progId="">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 xmlns:p14="http://schemas.microsoft.com/office/powerpoint/2010/main" val="326861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 xmlns:p14="http://schemas.microsoft.com/office/powerpoint/2010/main" val="379906725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 xmlns:p14="http://schemas.microsoft.com/office/powerpoint/2010/main" val="1821109936"/>
              </p:ext>
            </p:extLst>
          </p:nvPr>
        </p:nvGraphicFramePr>
        <p:xfrm>
          <a:off x="1752600" y="685800"/>
          <a:ext cx="5105400" cy="5702895"/>
        </p:xfrm>
        <a:graphic>
          <a:graphicData uri="http://schemas.openxmlformats.org/presentationml/2006/ole">
            <p:oleObj spid="_x0000_s155650" name="Visio" r:id="rId5" imgW="4661282" imgH="5207504" progId="">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 xmlns:p14="http://schemas.microsoft.com/office/powerpoint/2010/main" val="398751713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 xmlns:p14="http://schemas.microsoft.com/office/powerpoint/2010/main" val="3119503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 xmlns:p14="http://schemas.microsoft.com/office/powerpoint/2010/main" val="180652029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 xmlns:p14="http://schemas.microsoft.com/office/powerpoint/2010/main" val="240634519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30967053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23117120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109367641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701196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r>
              <a:rPr lang="en-US" sz="2000" dirty="0">
                <a:latin typeface="+mn-lt"/>
              </a:rPr>
              <a:t>64 interrupt inputs to HyperLink </a:t>
            </a:r>
            <a:r>
              <a:rPr lang="en-US" sz="2000" dirty="0" smtClean="0">
                <a:latin typeface="+mn-lt"/>
              </a:rPr>
              <a:t>module:</a:t>
            </a:r>
            <a:endParaRPr lang="en-US" sz="2000" dirty="0">
              <a:latin typeface="+mn-lt"/>
            </a:endParaRP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Wingdings" pitchFamily="2" charset="2"/>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13398</TotalTime>
  <Words>4981</Words>
  <Application>Microsoft Office PowerPoint</Application>
  <PresentationFormat>On-screen Show (4:3)</PresentationFormat>
  <Paragraphs>1327</Paragraphs>
  <Slides>69</Slides>
  <Notes>64</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77_KeyStoneOLT</vt:lpstr>
      <vt:lpstr>Visio</vt:lpstr>
      <vt:lpstr>C66x KeyStone Training HyperLink</vt:lpstr>
      <vt:lpstr>Agenda</vt:lpstr>
      <vt:lpstr>Overview</vt:lpstr>
      <vt:lpstr>Overview: What is HyperLink?</vt:lpstr>
      <vt:lpstr>Overview: Example Use Case with 6678</vt:lpstr>
      <vt:lpstr>Overview: HyperLink External Interfaces</vt:lpstr>
      <vt:lpstr>Slide 7</vt:lpstr>
      <vt:lpstr>Slide 8</vt:lpstr>
      <vt:lpstr>Slide 9</vt:lpstr>
      <vt:lpstr>Slide 10</vt:lpstr>
      <vt:lpstr>Overview: Packet-based Protocol</vt:lpstr>
      <vt:lpstr>Slide 12</vt:lpstr>
      <vt:lpstr>Slide 13</vt:lpstr>
      <vt:lpstr>Slide 14</vt:lpstr>
      <vt:lpstr>Address Translation on Remote Side</vt:lpstr>
      <vt:lpstr>Slide 16</vt:lpstr>
      <vt:lpstr>Slide 17</vt:lpstr>
      <vt:lpstr>Slide 18</vt:lpstr>
      <vt:lpstr>Slide 19</vt:lpstr>
      <vt:lpstr>Slide 20</vt:lpstr>
      <vt:lpstr>Slide 21</vt:lpstr>
      <vt:lpstr>Slide 22</vt:lpstr>
      <vt:lpstr>Slide 23</vt:lpstr>
      <vt:lpstr>HyperLink User’s Guide – rxsegsel http://www.ti.com/lit/sprugw8 </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HyperLink Performance: Theoretical bound</vt:lpstr>
      <vt:lpstr>Slide 61</vt:lpstr>
      <vt:lpstr>Slide 62</vt:lpstr>
      <vt:lpstr>Slide 63</vt:lpstr>
      <vt:lpstr>Slide 64</vt:lpstr>
      <vt:lpstr>Slide 65</vt:lpstr>
      <vt:lpstr>Slide 66</vt:lpstr>
      <vt:lpstr>Slide 67</vt:lpstr>
      <vt:lpstr>Slide 68</vt:lpstr>
      <vt:lpstr>Slide 69</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a0850458</cp:lastModifiedBy>
  <cp:revision>560</cp:revision>
  <dcterms:created xsi:type="dcterms:W3CDTF">2011-10-05T14:30:29Z</dcterms:created>
  <dcterms:modified xsi:type="dcterms:W3CDTF">2013-03-14T20:01:04Z</dcterms:modified>
</cp:coreProperties>
</file>