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16.xml" ContentType="application/vnd.openxmlformats-officedocument.presentationml.tags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17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</p:sldMasterIdLst>
  <p:notesMasterIdLst>
    <p:notesMasterId r:id="rId62"/>
  </p:notesMasterIdLst>
  <p:handoutMasterIdLst>
    <p:handoutMasterId r:id="rId63"/>
  </p:handoutMasterIdLst>
  <p:sldIdLst>
    <p:sldId id="830" r:id="rId6"/>
    <p:sldId id="867" r:id="rId7"/>
    <p:sldId id="829" r:id="rId8"/>
    <p:sldId id="833" r:id="rId9"/>
    <p:sldId id="834" r:id="rId10"/>
    <p:sldId id="835" r:id="rId11"/>
    <p:sldId id="836" r:id="rId12"/>
    <p:sldId id="868" r:id="rId13"/>
    <p:sldId id="838" r:id="rId14"/>
    <p:sldId id="916" r:id="rId15"/>
    <p:sldId id="881" r:id="rId16"/>
    <p:sldId id="886" r:id="rId17"/>
    <p:sldId id="882" r:id="rId18"/>
    <p:sldId id="883" r:id="rId19"/>
    <p:sldId id="884" r:id="rId20"/>
    <p:sldId id="917" r:id="rId21"/>
    <p:sldId id="894" r:id="rId22"/>
    <p:sldId id="887" r:id="rId23"/>
    <p:sldId id="869" r:id="rId24"/>
    <p:sldId id="889" r:id="rId25"/>
    <p:sldId id="890" r:id="rId26"/>
    <p:sldId id="891" r:id="rId27"/>
    <p:sldId id="893" r:id="rId28"/>
    <p:sldId id="842" r:id="rId29"/>
    <p:sldId id="895" r:id="rId30"/>
    <p:sldId id="870" r:id="rId31"/>
    <p:sldId id="844" r:id="rId32"/>
    <p:sldId id="898" r:id="rId33"/>
    <p:sldId id="845" r:id="rId34"/>
    <p:sldId id="846" r:id="rId35"/>
    <p:sldId id="904" r:id="rId36"/>
    <p:sldId id="872" r:id="rId37"/>
    <p:sldId id="856" r:id="rId38"/>
    <p:sldId id="857" r:id="rId39"/>
    <p:sldId id="873" r:id="rId40"/>
    <p:sldId id="859" r:id="rId41"/>
    <p:sldId id="860" r:id="rId42"/>
    <p:sldId id="874" r:id="rId43"/>
    <p:sldId id="862" r:id="rId44"/>
    <p:sldId id="905" r:id="rId45"/>
    <p:sldId id="900" r:id="rId46"/>
    <p:sldId id="914" r:id="rId47"/>
    <p:sldId id="906" r:id="rId48"/>
    <p:sldId id="901" r:id="rId49"/>
    <p:sldId id="907" r:id="rId50"/>
    <p:sldId id="915" r:id="rId51"/>
    <p:sldId id="908" r:id="rId52"/>
    <p:sldId id="911" r:id="rId53"/>
    <p:sldId id="909" r:id="rId54"/>
    <p:sldId id="910" r:id="rId55"/>
    <p:sldId id="912" r:id="rId56"/>
    <p:sldId id="913" r:id="rId57"/>
    <p:sldId id="902" r:id="rId58"/>
    <p:sldId id="903" r:id="rId59"/>
    <p:sldId id="875" r:id="rId60"/>
    <p:sldId id="866" r:id="rId61"/>
  </p:sldIdLst>
  <p:sldSz cx="9144000" cy="6858000" type="screen4x3"/>
  <p:notesSz cx="7010400" cy="9296400"/>
  <p:custDataLst>
    <p:tags r:id="rId64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FFCC"/>
    <a:srgbClr val="1F497D"/>
    <a:srgbClr val="FFCCFF"/>
    <a:srgbClr val="FFFF66"/>
    <a:srgbClr val="CCCC00"/>
    <a:srgbClr val="66FF66"/>
    <a:srgbClr val="00CC00"/>
    <a:srgbClr val="003300"/>
    <a:srgbClr val="217B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 autoAdjust="0"/>
    <p:restoredTop sz="93932" autoAdjust="0"/>
  </p:normalViewPr>
  <p:slideViewPr>
    <p:cSldViewPr snapToGrid="0"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gs" Target="tags/tag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t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b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C2F1B-7A00-4E70-8896-FBAB1A03BE5E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10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18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19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25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26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35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IPC independent if updates are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Dotted line to show what the application is doing and what is done </a:t>
            </a:r>
            <a:r>
              <a:rPr lang="en-US" dirty="0" err="1" smtClean="0"/>
              <a:t>automathically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47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48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49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50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51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52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55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64B04-1992-4103-8674-0CC1B4BCFB3D}" type="slidenum">
              <a:rPr lang="en-US" smtClean="0"/>
              <a:pPr/>
              <a:t>56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F89BD6-E300-4C67-B175-76E5828D27B4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F89BD6-E300-4C67-B175-76E5828D27B4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5972" r:id="rId2"/>
    <p:sldLayoutId id="2147485973" r:id="rId3"/>
    <p:sldLayoutId id="214748597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7772400" cy="2743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5400" b="0" dirty="0" smtClean="0"/>
              <a:t>Intro to:   </a:t>
            </a:r>
            <a:br>
              <a:rPr lang="en-US" sz="5400" b="0" dirty="0" smtClean="0"/>
            </a:br>
            <a:r>
              <a:rPr lang="en-US" sz="5400" b="0" dirty="0" smtClean="0"/>
              <a:t>Inter-Processor Communications (IPC)</a:t>
            </a:r>
            <a:endParaRPr lang="en-US" sz="5400" b="0" dirty="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07194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– Message Queue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1" kern="1200" dirty="0" smtClean="0"/>
              <a:t>IPC Services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b="1" kern="1200" dirty="0" smtClean="0">
                <a:latin typeface="Calibri" pitchFamily="34" charset="0"/>
                <a:ea typeface="+mn-ea"/>
                <a:cs typeface="+mn-cs"/>
              </a:rPr>
              <a:t>Message Queue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  <a:ea typeface="+mn-ea"/>
                <a:cs typeface="+mn-cs"/>
              </a:rPr>
              <a:t>Notify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Data Passing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  <a:ea typeface="+mn-ea"/>
                <a:cs typeface="+mn-cs"/>
              </a:rPr>
              <a:t>Support Utilities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4297"/>
            <a:ext cx="8618220" cy="760642"/>
          </a:xfrm>
        </p:spPr>
        <p:txBody>
          <a:bodyPr wrap="none" anchorCtr="1"/>
          <a:lstStyle/>
          <a:p>
            <a:r>
              <a:rPr lang="en-US" dirty="0" smtClean="0"/>
              <a:t>MessageQ – Highest Layer 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740" y="1232535"/>
            <a:ext cx="8174000" cy="47263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800" dirty="0" smtClean="0">
                <a:solidFill>
                  <a:schemeClr val="dk1"/>
                </a:solidFill>
                <a:latin typeface="Calibri" pitchFamily="34" charset="0"/>
              </a:rPr>
              <a:t>SINGLE reader, multiple WRITERS model (READER owns queue/mailbox)</a:t>
            </a:r>
            <a:endParaRPr lang="en-US" sz="180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Supports structured sending/receiving of variable-length messages, which can include (pointers to) data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Uses all of the IPC services layers along with IPC Configuration &amp; Initialization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b="0" dirty="0" smtClean="0">
                <a:solidFill>
                  <a:schemeClr val="dk1"/>
                </a:solidFill>
                <a:latin typeface="Calibri" pitchFamily="34" charset="0"/>
              </a:rPr>
              <a:t>APIs do not change if the message is </a:t>
            </a: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between two threads:</a:t>
            </a:r>
            <a:endParaRPr lang="en-US" sz="1600" b="0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b="0" dirty="0" smtClean="0">
                <a:solidFill>
                  <a:schemeClr val="dk1"/>
                </a:solidFill>
                <a:latin typeface="Calibri" pitchFamily="34" charset="0"/>
              </a:rPr>
              <a:t>On the same core 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On two d</a:t>
            </a:r>
            <a:r>
              <a:rPr lang="en-US" sz="1600" b="0" dirty="0" smtClean="0">
                <a:solidFill>
                  <a:schemeClr val="dk1"/>
                </a:solidFill>
                <a:latin typeface="Calibri" pitchFamily="34" charset="0"/>
              </a:rPr>
              <a:t>ifferent cores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On two different devices</a:t>
            </a:r>
            <a:r>
              <a:rPr lang="en-US" sz="1600" b="0" dirty="0" smtClean="0">
                <a:solidFill>
                  <a:schemeClr val="dk1"/>
                </a:solidFill>
                <a:latin typeface="Calibri" pitchFamily="34" charset="0"/>
              </a:rPr>
              <a:t> 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APIs do NOT change based on transport – only the CFG (init) code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Shared memory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Multicore Navigator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SRIO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904874" y="4297"/>
            <a:ext cx="7067551" cy="742950"/>
          </a:xfrm>
        </p:spPr>
        <p:txBody>
          <a:bodyPr wrap="none" anchorCtr="1"/>
          <a:lstStyle/>
          <a:p>
            <a:r>
              <a:rPr lang="en-US" dirty="0" smtClean="0"/>
              <a:t>MessageQ and Messages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590" y="1114425"/>
            <a:ext cx="8174000" cy="515302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1800" dirty="0" smtClean="0">
                <a:solidFill>
                  <a:schemeClr val="dk1"/>
                </a:solidFill>
                <a:latin typeface="Calibri" pitchFamily="34" charset="0"/>
              </a:rPr>
              <a:t>How does the writer connect with the reader queue?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MultiProc and name server keep track of queue names and core IDs.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What do we mean when we refer to structured messages with variable size?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Each message has a standard header and data. The header specifies the size of payload.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How and where are messages allocated?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List utility provides a double-link list mechanism. The actual allocation of the memory is done by HeapMP, SharedRegion, and </a:t>
            </a:r>
            <a:r>
              <a:rPr lang="en-US" sz="1600" dirty="0" err="1" smtClean="0">
                <a:solidFill>
                  <a:schemeClr val="dk1"/>
                </a:solidFill>
                <a:latin typeface="Calibri" pitchFamily="34" charset="0"/>
              </a:rPr>
              <a:t>ListMP</a:t>
            </a: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If there are multiple writers, how does the system prevent race conditions (e.g., two writers attempting to allocate the same memory)?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GateMP provides hardware semaphore API to prevent race conditions.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What facilitates the moving of a message to the receiver queue?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This is done by Notify API using the transport layer.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Does the application need to configure all these modules?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No. Most of the configuration is done by the system.  More details later.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endParaRPr lang="en-US" sz="16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MessageQ (1/3)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4014281" y="1018162"/>
            <a:ext cx="4302868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MessageQ_create(“myQ”, *synchronizer);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MessageQ_get(“myQ”, &amp;msg, timeout);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9822" y="633540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" y="4578695"/>
            <a:ext cx="8661667" cy="11326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MessageQ transactions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begin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with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creating a MessageQ.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READER’s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attempt to get a message results in a block (unless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timeout was specifie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d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), since no messages are in the queue yet.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Flowchart: Magnetic Disk 47"/>
          <p:cNvSpPr/>
          <p:nvPr/>
        </p:nvSpPr>
        <p:spPr bwMode="auto">
          <a:xfrm>
            <a:off x="2875808" y="1320246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“myQ”</a:t>
            </a:r>
          </a:p>
        </p:txBody>
      </p:sp>
      <p:sp>
        <p:nvSpPr>
          <p:cNvPr id="9" name="Leading Question"/>
          <p:cNvSpPr txBox="1"/>
          <p:nvPr/>
        </p:nvSpPr>
        <p:spPr>
          <a:xfrm>
            <a:off x="6879970" y="6196012"/>
            <a:ext cx="192841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happens next?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7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MessageQ (2/3)</a:t>
            </a:r>
          </a:p>
        </p:txBody>
      </p:sp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“myQ”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MessageQ_create(“myQ”,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MessageQ_get(“myQ”, &amp;msg…);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 (“myQ”,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msg = MessageQ_alloc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(“myQ”, msg,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333" y="643268"/>
            <a:ext cx="2679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1 - WRITER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416" y="4879040"/>
            <a:ext cx="8573437" cy="12865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begins by opening MessageQ created by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effectLst/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gets a message block from a heap and fills it, as desired.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the message into the MessageQ.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Leading Question"/>
          <p:cNvSpPr txBox="1"/>
          <p:nvPr/>
        </p:nvSpPr>
        <p:spPr>
          <a:xfrm>
            <a:off x="5105400" y="6198394"/>
            <a:ext cx="370774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does the READER get unblocked?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64343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MessageQ (3/3)</a:t>
            </a:r>
          </a:p>
        </p:txBody>
      </p:sp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“myQ”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MessageQ_create(“myQ”,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MessageQ_get(“myQ”, &amp;msg…);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MessageQ_free(“myQ”, 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MessageQ_delete(“myQ”,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 (“myQ”,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msg = MessageQ_alloc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(“myQ”, msg, 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MessageQ_close(“myQ”, …);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08869" y="4784842"/>
            <a:ext cx="8514510" cy="17358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Once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msg in MessageQ,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 unblocked.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now read/process the received message.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frees message back to Heap.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optionally delete the created MessageQ, if desired.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902333" y="643268"/>
            <a:ext cx="2679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1 - WRITER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MessageQ – Configuration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542" y="771061"/>
            <a:ext cx="8465202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API calls use the MessageQ module in IPC.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must also configure MultiProc and SharedRegion modules.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other configuration/setup is performed automatically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by MessageQ.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338468" y="2427942"/>
            <a:ext cx="8458200" cy="3962400"/>
            <a:chOff x="381000" y="2514600"/>
            <a:chExt cx="8458200" cy="3962400"/>
          </a:xfrm>
        </p:grpSpPr>
        <p:sp>
          <p:nvSpPr>
            <p:cNvPr id="73" name="Rectangle 72"/>
            <p:cNvSpPr/>
            <p:nvPr/>
          </p:nvSpPr>
          <p:spPr bwMode="auto">
            <a:xfrm>
              <a:off x="381000" y="2514600"/>
              <a:ext cx="8458200" cy="3962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096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Notify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609600" y="46482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MultiProc</a:t>
              </a:r>
            </a:p>
          </p:txBody>
        </p:sp>
        <p:cxnSp>
          <p:nvCxnSpPr>
            <p:cNvPr id="38" name="Straight Arrow Connector 37"/>
            <p:cNvCxnSpPr>
              <a:stCxn id="32" idx="2"/>
              <a:endCxn id="34" idx="0"/>
            </p:cNvCxnSpPr>
            <p:nvPr/>
          </p:nvCxnSpPr>
          <p:spPr bwMode="auto">
            <a:xfrm>
              <a:off x="1485900" y="411480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" name="Folded Corner 41"/>
            <p:cNvSpPr/>
            <p:nvPr/>
          </p:nvSpPr>
          <p:spPr bwMode="auto">
            <a:xfrm>
              <a:off x="609600" y="2667000"/>
              <a:ext cx="1676400" cy="609600"/>
            </a:xfrm>
            <a:prstGeom prst="foldedCorner">
              <a:avLst>
                <a:gd name="adj" fmla="val 30621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Arial Narrow" pitchFamily="34" charset="0"/>
                </a:rPr>
                <a:t>User APIs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2435" y="4191000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2004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ListMP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491164" y="4648200"/>
              <a:ext cx="21382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Shared Region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8756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491164" y="52578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GateMP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491164" y="58674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NameServer</a:t>
              </a:r>
            </a:p>
          </p:txBody>
        </p:sp>
        <p:cxnSp>
          <p:nvCxnSpPr>
            <p:cNvPr id="54" name="Shape 53"/>
            <p:cNvCxnSpPr>
              <a:stCxn id="48" idx="2"/>
              <a:endCxn id="53" idx="1"/>
            </p:cNvCxnSpPr>
            <p:nvPr/>
          </p:nvCxnSpPr>
          <p:spPr bwMode="auto">
            <a:xfrm rot="16200000" flipH="1">
              <a:off x="3293332" y="4898168"/>
              <a:ext cx="19812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hape 54"/>
            <p:cNvCxnSpPr>
              <a:stCxn id="48" idx="2"/>
              <a:endCxn id="52" idx="1"/>
            </p:cNvCxnSpPr>
            <p:nvPr/>
          </p:nvCxnSpPr>
          <p:spPr bwMode="auto">
            <a:xfrm rot="16200000" flipH="1">
              <a:off x="3598132" y="4593368"/>
              <a:ext cx="13716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hape 55"/>
            <p:cNvCxnSpPr>
              <a:stCxn id="48" idx="2"/>
              <a:endCxn id="49" idx="1"/>
            </p:cNvCxnSpPr>
            <p:nvPr/>
          </p:nvCxnSpPr>
          <p:spPr bwMode="auto">
            <a:xfrm rot="16200000" flipH="1">
              <a:off x="3902932" y="4288568"/>
              <a:ext cx="7620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/>
            <p:cNvCxnSpPr>
              <a:stCxn id="34" idx="3"/>
              <a:endCxn id="49" idx="1"/>
            </p:cNvCxnSpPr>
            <p:nvPr/>
          </p:nvCxnSpPr>
          <p:spPr bwMode="auto">
            <a:xfrm>
              <a:off x="2362200" y="4876800"/>
              <a:ext cx="212896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H="1">
              <a:off x="2209800" y="3200400"/>
              <a:ext cx="1295400" cy="685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4072268" y="3200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0" name="Rounded Rectangle 59"/>
            <p:cNvSpPr/>
            <p:nvPr/>
          </p:nvSpPr>
          <p:spPr bwMode="auto">
            <a:xfrm>
              <a:off x="6400800" y="3657600"/>
              <a:ext cx="22860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HeapMemMP +</a:t>
              </a:r>
            </a:p>
          </p:txBody>
        </p:sp>
        <p:cxnSp>
          <p:nvCxnSpPr>
            <p:cNvPr id="61" name="Shape 60"/>
            <p:cNvCxnSpPr>
              <a:stCxn id="60" idx="2"/>
              <a:endCxn id="49" idx="3"/>
            </p:cNvCxnSpPr>
            <p:nvPr/>
          </p:nvCxnSpPr>
          <p:spPr bwMode="auto">
            <a:xfrm rot="5400000">
              <a:off x="6705600" y="4038600"/>
              <a:ext cx="7620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hape 61"/>
            <p:cNvCxnSpPr>
              <a:stCxn id="60" idx="2"/>
              <a:endCxn id="52" idx="3"/>
            </p:cNvCxnSpPr>
            <p:nvPr/>
          </p:nvCxnSpPr>
          <p:spPr bwMode="auto">
            <a:xfrm rot="5400000">
              <a:off x="6400800" y="4343400"/>
              <a:ext cx="13716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hape 62"/>
            <p:cNvCxnSpPr>
              <a:stCxn id="60" idx="2"/>
              <a:endCxn id="53" idx="3"/>
            </p:cNvCxnSpPr>
            <p:nvPr/>
          </p:nvCxnSpPr>
          <p:spPr bwMode="auto">
            <a:xfrm rot="5400000">
              <a:off x="6096000" y="4648200"/>
              <a:ext cx="19812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86263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4800600" y="3048000"/>
              <a:ext cx="1752600" cy="838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Rounded Rectangle 65"/>
            <p:cNvSpPr/>
            <p:nvPr/>
          </p:nvSpPr>
          <p:spPr bwMode="auto">
            <a:xfrm>
              <a:off x="3124200" y="5257800"/>
              <a:ext cx="5380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smtClean="0">
                  <a:solidFill>
                    <a:srgbClr val="000000"/>
                  </a:solidFill>
                  <a:latin typeface="Calibri" pitchFamily="34" charset="0"/>
                </a:rPr>
                <a:t>Cfg</a:t>
              </a: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3200400" y="2743200"/>
              <a:ext cx="1752600" cy="457200"/>
            </a:xfrm>
            <a:prstGeom prst="round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MessageQ</a:t>
              </a:r>
            </a:p>
          </p:txBody>
        </p:sp>
        <p:cxnSp>
          <p:nvCxnSpPr>
            <p:cNvPr id="72" name="Straight Arrow Connector 71"/>
            <p:cNvCxnSpPr>
              <a:stCxn id="42" idx="3"/>
              <a:endCxn id="70" idx="1"/>
            </p:cNvCxnSpPr>
            <p:nvPr/>
          </p:nvCxnSpPr>
          <p:spPr bwMode="auto">
            <a:xfrm>
              <a:off x="2286000" y="2971800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8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MessageQ – Miscellaneous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045" y="1030732"/>
            <a:ext cx="7698005" cy="497982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O/S independent: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If one CorePac is running LINUX and using 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SysLink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the API calls do not change.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SysLink is runtime software that provides connectivity</a:t>
            </a:r>
            <a:br>
              <a:rPr lang="en-US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between processors (running Linux, SYSBIOS, etc.)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Messages can be allocated statically or dynamically.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Timeouts are allowed when a task receives a message.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can specify three priority levels: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Normal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High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Urgent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More Information About </a:t>
            </a:r>
            <a:r>
              <a:rPr lang="en-US" dirty="0" err="1" smtClean="0"/>
              <a:t>MessageQ</a:t>
            </a:r>
            <a:endParaRPr lang="en-US" dirty="0" smtClean="0"/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sz="2400" kern="1200" dirty="0" smtClean="0">
                <a:solidFill>
                  <a:srgbClr val="000000"/>
                </a:solidFill>
                <a:latin typeface="Calibri" pitchFamily="34" charset="0"/>
              </a:rPr>
              <a:t>All structures and function descriptions can be found within the release: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lvl="1" eaLnBrk="1" hangingPunct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\ipc_U_ZZ_YY_XX\docs\doxygen\html\_message_q_8h.html</a:t>
            </a:r>
          </a:p>
          <a:p>
            <a:pPr eaLnBrk="1" hangingPunct="1">
              <a:buNone/>
            </a:pPr>
            <a:endParaRPr lang="en-US" sz="1800" dirty="0" smtClean="0"/>
          </a:p>
          <a:p>
            <a:pPr eaLnBrk="1" hangingPunct="1"/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371475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- Notify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1" kern="1200" dirty="0" smtClean="0"/>
              <a:t>IPC Services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Message Queue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b="1" kern="1200" dirty="0" smtClean="0">
                <a:latin typeface="Calibri" pitchFamily="34" charset="0"/>
              </a:rPr>
              <a:t>Notify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Data Passing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Support Utilities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21484" y="476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Services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81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Notify – Concepts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173932"/>
            <a:ext cx="8267700" cy="188359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In addition to moving 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 messages, Notify: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Can be used independently of 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endParaRPr lang="en-US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Is a simpler form of IPC communication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Is used ONLY with shared memory transport</a:t>
            </a:r>
          </a:p>
        </p:txBody>
      </p:sp>
      <p:grpSp>
        <p:nvGrpSpPr>
          <p:cNvPr id="2" name="Group 76"/>
          <p:cNvGrpSpPr/>
          <p:nvPr/>
        </p:nvGrpSpPr>
        <p:grpSpPr>
          <a:xfrm>
            <a:off x="2333625" y="3171825"/>
            <a:ext cx="4267200" cy="3200400"/>
            <a:chOff x="2286000" y="3048000"/>
            <a:chExt cx="4267200" cy="3200400"/>
          </a:xfrm>
        </p:grpSpPr>
        <p:sp>
          <p:nvSpPr>
            <p:cNvPr id="26" name="Cube 25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sz="2800" dirty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smtClean="0">
                  <a:solidFill>
                    <a:srgbClr val="000000"/>
                  </a:solidFill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2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31" name="Shape 30"/>
            <p:cNvCxnSpPr>
              <a:stCxn id="38" idx="1"/>
              <a:endCxn id="28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hape 31"/>
            <p:cNvCxnSpPr>
              <a:stCxn id="28" idx="3"/>
              <a:endCxn id="36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95300" y="1905"/>
            <a:ext cx="8229600" cy="657225"/>
          </a:xfrm>
        </p:spPr>
        <p:txBody>
          <a:bodyPr wrap="none" anchorCtr="1"/>
          <a:lstStyle/>
          <a:p>
            <a:r>
              <a:rPr lang="en-US" dirty="0" smtClean="0"/>
              <a:t>Notify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048" y="727164"/>
            <a:ext cx="8641198" cy="49798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Comprised of </a:t>
            </a:r>
            <a:r>
              <a:rPr lang="en-US" dirty="0" smtClean="0">
                <a:solidFill>
                  <a:srgbClr val="1F497D"/>
                </a:solidFill>
                <a:latin typeface="Calibri" pitchFamily="34" charset="0"/>
              </a:rPr>
              <a:t>SENDER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 and </a:t>
            </a:r>
            <a:r>
              <a:rPr lang="en-US" dirty="0" smtClean="0">
                <a:solidFill>
                  <a:srgbClr val="1F497D"/>
                </a:solidFill>
                <a:latin typeface="Calibri" pitchFamily="34" charset="0"/>
              </a:rPr>
              <a:t>RECEIVER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rgbClr val="1F497D"/>
                </a:solidFill>
                <a:latin typeface="Calibri" pitchFamily="34" charset="0"/>
              </a:rPr>
              <a:t>SENDER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API requires the following information: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Destination (</a:t>
            </a:r>
            <a:r>
              <a:rPr lang="en-US" dirty="0" smtClean="0">
                <a:solidFill>
                  <a:srgbClr val="1F497D"/>
                </a:solidFill>
                <a:latin typeface="Calibri" pitchFamily="34" charset="0"/>
              </a:rPr>
              <a:t>SENDER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 ID is implicit)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16-bit Line ID 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32-bit Event ID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32-bit payload (For example, a pointer to message handle)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rgbClr val="1F497D"/>
                </a:solidFill>
                <a:latin typeface="Calibri" pitchFamily="34" charset="0"/>
              </a:rPr>
              <a:t>SENDER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 API generates an interrupt (an event) in the destination.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Based on Line ID and Event ID, the </a:t>
            </a:r>
            <a:r>
              <a:rPr lang="en-US" dirty="0" smtClean="0">
                <a:solidFill>
                  <a:srgbClr val="1F497D"/>
                </a:solidFill>
                <a:latin typeface="Calibri" pitchFamily="34" charset="0"/>
              </a:rPr>
              <a:t>RECEIVER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schedules a pre-defined call-back function.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endParaRPr lang="en-US" b="0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95300" y="1905"/>
            <a:ext cx="8229600" cy="657225"/>
          </a:xfrm>
        </p:spPr>
        <p:txBody>
          <a:bodyPr wrap="none" anchorCtr="1"/>
          <a:lstStyle/>
          <a:p>
            <a:r>
              <a:rPr lang="en-US" dirty="0" smtClean="0"/>
              <a:t>Notify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463" y="1093153"/>
          <a:ext cx="8855075" cy="5311775"/>
        </p:xfrm>
        <a:graphic>
          <a:graphicData uri="http://schemas.openxmlformats.org/presentationml/2006/ole">
            <p:oleObj spid="_x0000_s2050" name="Visio" r:id="rId4" imgW="8854417" imgH="5311032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904874" y="4297"/>
            <a:ext cx="7067551" cy="742950"/>
          </a:xfrm>
        </p:spPr>
        <p:txBody>
          <a:bodyPr wrap="none" anchorCtr="1"/>
          <a:lstStyle/>
          <a:p>
            <a:r>
              <a:rPr lang="en-US" dirty="0" smtClean="0"/>
              <a:t>Notify Implementation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590" y="1114425"/>
            <a:ext cx="8174000" cy="515302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How are interrupts generated for shared memory transport?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The IPC hardware registers are a set of 32-bit registers that generate interrupts.  There is one register for each core.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How are the notify parameters stored?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List utility provides a double-link list mechanism. The actual allocation of the memory is done by HeapMP, SharedRegion, and </a:t>
            </a:r>
            <a:r>
              <a:rPr lang="en-US" sz="2000" dirty="0" err="1" smtClean="0">
                <a:solidFill>
                  <a:schemeClr val="dk1"/>
                </a:solidFill>
                <a:latin typeface="Calibri" pitchFamily="34" charset="0"/>
              </a:rPr>
              <a:t>ListMP</a:t>
            </a: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How does the notify know to send the message to the correct destination?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MultiProc and name server keep track of the core ID.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Does the application need to configure all these modules?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No. Most of the configuration is done by the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Example Callback Function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57200" y="990600"/>
            <a:ext cx="8305800" cy="41148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</a:t>
            </a:r>
          </a:p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======== cbFxn ========</a:t>
            </a:r>
          </a:p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This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fxn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was registered with Notify. It is called when any event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is sent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to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this CPU.</a:t>
            </a:r>
            <a:endParaRPr lang="en-US" sz="2000" b="0" dirty="0">
              <a:solidFill>
                <a:schemeClr val="tx2"/>
              </a:solidFill>
              <a:latin typeface="Arial Narrow" pitchFamily="34" charset="0"/>
              <a:cs typeface="Courier New" pitchFamily="49" charset="0"/>
            </a:endParaRPr>
          </a:p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*/</a:t>
            </a:r>
          </a:p>
          <a:p>
            <a:pPr algn="l"/>
            <a:r>
              <a:rPr lang="en-US" sz="2000" dirty="0" smtClean="0">
                <a:latin typeface="Arial Narrow" pitchFamily="34" charset="0"/>
                <a:cs typeface="Courier New" pitchFamily="49" charset="0"/>
              </a:rPr>
              <a:t>Uint32 recvProcId ;</a:t>
            </a:r>
          </a:p>
          <a:p>
            <a:pPr algn="l"/>
            <a:r>
              <a:rPr lang="en-US" sz="2000" dirty="0" smtClean="0">
                <a:latin typeface="Arial Narrow" pitchFamily="34" charset="0"/>
                <a:cs typeface="Courier New" pitchFamily="49" charset="0"/>
              </a:rPr>
              <a:t>Uint32 seq    ;</a:t>
            </a:r>
            <a:endParaRPr lang="en-US" sz="2000" b="0" dirty="0" smtClean="0">
              <a:latin typeface="Arial Narrow" pitchFamily="34" charset="0"/>
              <a:cs typeface="Courier New" pitchFamily="49" charset="0"/>
            </a:endParaRPr>
          </a:p>
          <a:p>
            <a:pPr algn="l"/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void cbFxn(UInt16 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procId, UInt16 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lineId, UInt32 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eventId, UArg arg, UInt32 payload)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 The payload is a sequence number. */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recvProcId = procId;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seq = payload;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Semaphore_post(semHandle);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0005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More Information About Notify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sz="2400" kern="1200" dirty="0" smtClean="0">
                <a:solidFill>
                  <a:srgbClr val="000000"/>
                </a:solidFill>
                <a:latin typeface="Calibri" pitchFamily="34" charset="0"/>
              </a:rPr>
              <a:t>All structures and function descriptions can be found within the release:</a:t>
            </a:r>
            <a:br>
              <a:rPr lang="en-US" sz="2400" kern="12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400" kern="1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 eaLnBrk="1" hangingPunct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ipc_U_ZZ_YY_XX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\docs\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doxygen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\html\_notify_8h.html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85792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- Data Passing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1" kern="1200" dirty="0" smtClean="0"/>
              <a:t>IPC Services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Message Queue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Notify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b="1" kern="1200" dirty="0" smtClean="0">
                <a:latin typeface="Calibri" pitchFamily="34" charset="0"/>
              </a:rPr>
              <a:t>Data Passing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Support Utilities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 wrap="none" anchorCtr="1"/>
          <a:lstStyle/>
          <a:p>
            <a:r>
              <a:rPr lang="en-US" sz="4000" dirty="0" smtClean="0"/>
              <a:t>Data Passing Using Shared Memory (1/2)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64" y="872490"/>
            <a:ext cx="8807796" cy="349567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When there is a need to allocate memory that is accessible by multiple cores, s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hared memory is used.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However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, the MPAX register for each core m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ight assign a different logical address to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the same physical shared memory address.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The Shared Region module provides a translation look-up table that resolves the logical/physical address </a:t>
            </a:r>
            <a:r>
              <a:rPr lang="en-US" dirty="0" smtClean="0">
                <a:latin typeface="Calibri" pitchFamily="34" charset="0"/>
              </a:rPr>
              <a:t>issue </a:t>
            </a:r>
            <a:r>
              <a:rPr lang="en-US" u="sng" dirty="0" smtClean="0">
                <a:latin typeface="Calibri" pitchFamily="34" charset="0"/>
              </a:rPr>
              <a:t>without user intervention</a:t>
            </a:r>
            <a:r>
              <a:rPr lang="en-US" dirty="0" smtClean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564" y="775276"/>
            <a:ext cx="8807796" cy="499877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Messages are created and freed, but not necessarily in consecutive order: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HeapMP provides a dynamic heap utility that supports create and free based on double link list architecture.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ListMP provides a double link list utility that makes it easy to create and free messages for static memory. It is used by the HeapMP for dynamic cases.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To protect the above utilities from race conditions (e.g., multiple cores try to create messages at the same time):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GateMP provides hardware semaphore protection.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GateMP can also be used by non-IPC applications to assign hardware semaphores.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0" y="0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Passing Using Shared Memory (2/2)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76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Data Passing – Static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7067"/>
            <a:ext cx="7619778" cy="17620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CorePacs; Linked 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STATICALLY</a:t>
            </a:r>
            <a:r>
              <a:rPr lang="en-US" b="0" dirty="0" smtClean="0"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ListMP handles address translation and cache coherency.</a:t>
            </a:r>
          </a:p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GateMP protects read/write accesses.</a:t>
            </a:r>
          </a:p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ListMP is typically used by MessageQ not by itself.</a:t>
            </a:r>
          </a:p>
        </p:txBody>
      </p:sp>
      <p:sp>
        <p:nvSpPr>
          <p:cNvPr id="28" name="Leading Question"/>
          <p:cNvSpPr txBox="1"/>
          <p:nvPr/>
        </p:nvSpPr>
        <p:spPr>
          <a:xfrm>
            <a:off x="4310031" y="6528435"/>
            <a:ext cx="256929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Now, the dynamic version...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93402" y="2493500"/>
            <a:ext cx="8382000" cy="388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545802" y="3551270"/>
            <a:ext cx="1752600" cy="457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Notify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545802" y="4541870"/>
            <a:ext cx="17526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</a:p>
        </p:txBody>
      </p:sp>
      <p:cxnSp>
        <p:nvCxnSpPr>
          <p:cNvPr id="45" name="Straight Arrow Connector 44"/>
          <p:cNvCxnSpPr>
            <a:stCxn id="42" idx="2"/>
            <a:endCxn id="44" idx="0"/>
          </p:cNvCxnSpPr>
          <p:nvPr/>
        </p:nvCxnSpPr>
        <p:spPr bwMode="auto">
          <a:xfrm>
            <a:off x="1422102" y="400847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Folded Corner 47"/>
          <p:cNvSpPr/>
          <p:nvPr/>
        </p:nvSpPr>
        <p:spPr bwMode="auto">
          <a:xfrm>
            <a:off x="3191536" y="2636870"/>
            <a:ext cx="1676400" cy="609600"/>
          </a:xfrm>
          <a:prstGeom prst="foldedCorner">
            <a:avLst>
              <a:gd name="adj" fmla="val 30621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Arial Narrow" pitchFamily="34" charset="0"/>
              </a:rPr>
              <a:t>User APIs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8637" y="4084670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136602" y="3551270"/>
            <a:ext cx="1752600" cy="457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4427366" y="45418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Shared Region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3767" y="4455037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4427366" y="51514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4427366" y="5761070"/>
            <a:ext cx="2138236" cy="4572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NameServer</a:t>
            </a:r>
          </a:p>
        </p:txBody>
      </p:sp>
      <p:cxnSp>
        <p:nvCxnSpPr>
          <p:cNvPr id="55" name="Shape 54"/>
          <p:cNvCxnSpPr>
            <a:stCxn id="50" idx="2"/>
            <a:endCxn id="54" idx="1"/>
          </p:cNvCxnSpPr>
          <p:nvPr/>
        </p:nvCxnSpPr>
        <p:spPr bwMode="auto">
          <a:xfrm rot="16200000" flipH="1">
            <a:off x="3229534" y="4791838"/>
            <a:ext cx="19812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hape 55"/>
          <p:cNvCxnSpPr>
            <a:stCxn id="50" idx="2"/>
            <a:endCxn id="53" idx="1"/>
          </p:cNvCxnSpPr>
          <p:nvPr/>
        </p:nvCxnSpPr>
        <p:spPr bwMode="auto">
          <a:xfrm rot="16200000" flipH="1">
            <a:off x="3534334" y="4487038"/>
            <a:ext cx="13716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Shape 56"/>
          <p:cNvCxnSpPr>
            <a:stCxn id="50" idx="2"/>
            <a:endCxn id="51" idx="1"/>
          </p:cNvCxnSpPr>
          <p:nvPr/>
        </p:nvCxnSpPr>
        <p:spPr bwMode="auto">
          <a:xfrm rot="16200000" flipH="1">
            <a:off x="3839134" y="4182238"/>
            <a:ext cx="7620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Straight Arrow Connector 57"/>
          <p:cNvCxnSpPr>
            <a:stCxn id="44" idx="3"/>
            <a:endCxn id="51" idx="1"/>
          </p:cNvCxnSpPr>
          <p:nvPr/>
        </p:nvCxnSpPr>
        <p:spPr bwMode="auto">
          <a:xfrm>
            <a:off x="2298402" y="4770470"/>
            <a:ext cx="2128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2146002" y="3094070"/>
            <a:ext cx="129540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008470" y="309407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831802" y="5151470"/>
            <a:ext cx="5380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Cfg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57213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Basic Concepts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1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Services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76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Data Passing – Dynamic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400120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CPUs. Linked 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DYNAMICALLY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(via heap).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Same as previous, except linked lists are allocated from Heap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Typically not used alone – but as a building block for MessageQ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393402" y="2472068"/>
            <a:ext cx="8382000" cy="3886200"/>
            <a:chOff x="457200" y="2578398"/>
            <a:chExt cx="8382000" cy="38862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57200" y="2578398"/>
              <a:ext cx="8382000" cy="3886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609600" y="2743200"/>
              <a:ext cx="8077200" cy="3581400"/>
              <a:chOff x="609600" y="2743200"/>
              <a:chExt cx="8077200" cy="3581400"/>
            </a:xfrm>
          </p:grpSpPr>
          <p:sp>
            <p:nvSpPr>
              <p:cNvPr id="21" name="Rounded Rectangle 20"/>
              <p:cNvSpPr/>
              <p:nvPr/>
            </p:nvSpPr>
            <p:spPr bwMode="auto">
              <a:xfrm>
                <a:off x="609600" y="3657600"/>
                <a:ext cx="1752600" cy="4572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Notify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609600" y="4648200"/>
                <a:ext cx="1752600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MultiProc</a:t>
                </a:r>
              </a:p>
            </p:txBody>
          </p: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 bwMode="auto">
              <a:xfrm>
                <a:off x="1485900" y="4114800"/>
                <a:ext cx="0" cy="5334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6" name="Folded Corner 25"/>
              <p:cNvSpPr/>
              <p:nvPr/>
            </p:nvSpPr>
            <p:spPr bwMode="auto">
              <a:xfrm>
                <a:off x="3255334" y="2743200"/>
                <a:ext cx="1676400" cy="609600"/>
              </a:xfrm>
              <a:prstGeom prst="foldedCorner">
                <a:avLst>
                  <a:gd name="adj" fmla="val 3062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Arial Narrow" pitchFamily="34" charset="0"/>
                  </a:rPr>
                  <a:t>User APIs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52435" y="4191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200400" y="3657600"/>
                <a:ext cx="1752600" cy="4572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ListMP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4491164" y="46482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Shared Region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8756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4491164" y="52578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GateMP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4491164" y="5867400"/>
                <a:ext cx="2138236" cy="45720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NameServer</a:t>
                </a:r>
              </a:p>
            </p:txBody>
          </p:sp>
          <p:cxnSp>
            <p:nvCxnSpPr>
              <p:cNvPr id="35" name="Shape 34"/>
              <p:cNvCxnSpPr>
                <a:stCxn id="16" idx="2"/>
                <a:endCxn id="27" idx="1"/>
              </p:cNvCxnSpPr>
              <p:nvPr/>
            </p:nvCxnSpPr>
            <p:spPr bwMode="auto">
              <a:xfrm rot="16200000" flipH="1">
                <a:off x="3293332" y="4898168"/>
                <a:ext cx="19812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7" name="Shape 36"/>
              <p:cNvCxnSpPr>
                <a:stCxn id="16" idx="2"/>
                <a:endCxn id="23" idx="1"/>
              </p:cNvCxnSpPr>
              <p:nvPr/>
            </p:nvCxnSpPr>
            <p:spPr bwMode="auto">
              <a:xfrm rot="16200000" flipH="1">
                <a:off x="3598132" y="4593368"/>
                <a:ext cx="13716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9" name="Shape 38"/>
              <p:cNvCxnSpPr>
                <a:stCxn id="16" idx="2"/>
                <a:endCxn id="17" idx="1"/>
              </p:cNvCxnSpPr>
              <p:nvPr/>
            </p:nvCxnSpPr>
            <p:spPr bwMode="auto">
              <a:xfrm rot="16200000" flipH="1">
                <a:off x="3902932" y="4288568"/>
                <a:ext cx="7620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1" name="Straight Arrow Connector 40"/>
              <p:cNvCxnSpPr>
                <a:stCxn id="22" idx="3"/>
                <a:endCxn id="17" idx="1"/>
              </p:cNvCxnSpPr>
              <p:nvPr/>
            </p:nvCxnSpPr>
            <p:spPr bwMode="auto">
              <a:xfrm>
                <a:off x="2362200" y="4876800"/>
                <a:ext cx="212896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2209800" y="3200400"/>
                <a:ext cx="1295400" cy="6858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4072268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3" name="Rounded Rectangle 32"/>
              <p:cNvSpPr/>
              <p:nvPr/>
            </p:nvSpPr>
            <p:spPr bwMode="auto">
              <a:xfrm>
                <a:off x="6400800" y="3657600"/>
                <a:ext cx="2286000" cy="4572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HeapMemMP +</a:t>
                </a:r>
              </a:p>
            </p:txBody>
          </p:sp>
          <p:cxnSp>
            <p:nvCxnSpPr>
              <p:cNvPr id="36" name="Shape 35"/>
              <p:cNvCxnSpPr>
                <a:stCxn id="33" idx="2"/>
                <a:endCxn id="17" idx="3"/>
              </p:cNvCxnSpPr>
              <p:nvPr/>
            </p:nvCxnSpPr>
            <p:spPr bwMode="auto">
              <a:xfrm rot="5400000">
                <a:off x="6705600" y="4038600"/>
                <a:ext cx="7620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0" name="Shape 39"/>
              <p:cNvCxnSpPr>
                <a:stCxn id="33" idx="2"/>
                <a:endCxn id="23" idx="3"/>
              </p:cNvCxnSpPr>
              <p:nvPr/>
            </p:nvCxnSpPr>
            <p:spPr bwMode="auto">
              <a:xfrm rot="5400000">
                <a:off x="6400800" y="4343400"/>
                <a:ext cx="13716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4" name="Shape 43"/>
              <p:cNvCxnSpPr>
                <a:stCxn id="33" idx="2"/>
                <a:endCxn id="27" idx="3"/>
              </p:cNvCxnSpPr>
              <p:nvPr/>
            </p:nvCxnSpPr>
            <p:spPr bwMode="auto">
              <a:xfrm rot="5400000">
                <a:off x="6096000" y="4648200"/>
                <a:ext cx="19812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45" name="TextBox 44"/>
              <p:cNvSpPr txBox="1"/>
              <p:nvPr/>
            </p:nvSpPr>
            <p:spPr>
              <a:xfrm>
                <a:off x="686263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4800600" y="3048000"/>
                <a:ext cx="1752600" cy="838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" name="Rounded Rectangle 30"/>
              <p:cNvSpPr/>
              <p:nvPr/>
            </p:nvSpPr>
            <p:spPr bwMode="auto">
              <a:xfrm>
                <a:off x="2895600" y="5257800"/>
                <a:ext cx="5380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Cfg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3440"/>
          </a:xfrm>
        </p:spPr>
        <p:txBody>
          <a:bodyPr wrap="square" anchorCtr="1"/>
          <a:lstStyle/>
          <a:p>
            <a:r>
              <a:rPr lang="en-US" sz="3600" dirty="0" smtClean="0"/>
              <a:t>Data Passing: Additional Transports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944" y="1093470"/>
            <a:ext cx="8807796" cy="349567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Messages are assigned to descriptors.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Monolithic descriptors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provide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a pointer to the message.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SRIO Type 11 has a TI-developed message protocol that moves data and interrupts between devices.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Implementation of these transports will be discussed later.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– Support Utilities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1" kern="1200" dirty="0" smtClean="0"/>
              <a:t>IPC Services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Message Queue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Notify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Data Passing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b="1" kern="1200" dirty="0" smtClean="0">
                <a:latin typeface="Calibri" pitchFamily="34" charset="0"/>
              </a:rPr>
              <a:t>Support Utilities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104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contains several utilities, most of which do NOT need to be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configured by the user.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IPC utility: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6855619" y="6157912"/>
            <a:ext cx="1388201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More utilities…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205040"/>
            <a:ext cx="1752600" cy="838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IPC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52467" y="2035443"/>
            <a:ext cx="6391533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Initializes IPC subsystems:</a:t>
            </a:r>
          </a:p>
          <a:p>
            <a:pPr marL="627063" lvl="1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Applications using IPC must call </a:t>
            </a:r>
            <a:r>
              <a:rPr lang="en-US" sz="1800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IPC_start</a:t>
            </a:r>
            <a:r>
              <a:rPr lang="en-US" sz="18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cs typeface="Courier New" pitchFamily="49" charset="0"/>
              </a:rPr>
              <a:t>.</a:t>
            </a:r>
            <a:endParaRPr lang="en-US" sz="1800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pPr marL="627063" lvl="1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In the configuration file, </a:t>
            </a:r>
            <a:r>
              <a:rPr lang="en-US" sz="1800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setupNotify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 and </a:t>
            </a:r>
            <a:r>
              <a:rPr lang="en-US" sz="1800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setupMessageQ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  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specify whether to set up these IPC modules.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778605"/>
            <a:ext cx="1752600" cy="6362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MultiProc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52467" y="3805240"/>
            <a:ext cx="447571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Manages processor IDs and core names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948240"/>
            <a:ext cx="19812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SharedRegion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43200" y="4974875"/>
            <a:ext cx="6129435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Manages shared memory using HeapMemMP allocator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Handles address translation for shared memory regions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(2/2)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104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contains several utilities, most of which do NOT need to be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configured by the user.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IPC utility: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205040"/>
            <a:ext cx="1752600" cy="838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ListMP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52467" y="2120030"/>
            <a:ext cx="6270371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Provides linked list in shared memory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multi-processor gate (GateMP) to prevent collisions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on lists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576640"/>
            <a:ext cx="1752600" cy="6362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GateMP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52467" y="3621944"/>
            <a:ext cx="6006196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Multi-processor gate that provides local (against other</a:t>
            </a:r>
            <a:b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threads on local core) and remote context protection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769205"/>
            <a:ext cx="20574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HeapMemMP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43200" y="4849180"/>
            <a:ext cx="5739007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Traditional heap; Supports variable-sized alloc/free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All allocations are aligned on cache line boundaries.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Setup and Examples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Services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1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Tools/Setup Required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763037"/>
            <a:ext cx="8856592" cy="206210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is a package (library) that is installed with the MCSDK.</a:t>
            </a:r>
            <a:b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Note: </a:t>
            </a: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Installing IPC independent of MCSDK is strongly discouraged.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IPC also requires SYS/BIOS (threading) and XDC tools (packaging) – 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installed with the MCSDK (supported by SYS/BIOS ROV and RTA).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is supported on 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the latest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KeyStone 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multicore devices (C667x, C665x),</a:t>
            </a:r>
            <a:b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as well as C647x and ARM+DSP devices.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95600"/>
            <a:ext cx="2695833" cy="373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ight Arrow 12"/>
          <p:cNvSpPr/>
          <p:nvPr/>
        </p:nvSpPr>
        <p:spPr bwMode="auto">
          <a:xfrm rot="10800000">
            <a:off x="4277829" y="311179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4277829" y="3581400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4495800" y="628206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Leading Question"/>
          <p:cNvSpPr txBox="1"/>
          <p:nvPr/>
        </p:nvSpPr>
        <p:spPr>
          <a:xfrm>
            <a:off x="5105400" y="5849779"/>
            <a:ext cx="385522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IPC examples exist in the MCSDK?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Examples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00038" cy="13973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examples are installed along with the MCSDK in the PDK folder.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Simply import these projects into CCS and analyze them.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Some users start with this example code and modify as necessary.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1111" y="2438400"/>
            <a:ext cx="7428089" cy="3581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Rounded Rectangle 19"/>
          <p:cNvSpPr/>
          <p:nvPr/>
        </p:nvSpPr>
        <p:spPr bwMode="auto">
          <a:xfrm>
            <a:off x="163033" y="3494567"/>
            <a:ext cx="3265967" cy="1600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QMSS – Multicore Navigator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 (Queue Manager Subsystem)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SHM – Shared Memory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– SRIO (loopback)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SRIO – Chip to Chip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53565" y="2491565"/>
            <a:ext cx="1699435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Transports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kern="1200" dirty="0" smtClean="0"/>
              <a:t>IPC Services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1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Transports – Intro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533400"/>
            <a:ext cx="4286430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An IPC 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</a:rPr>
              <a:t>TRANSPORT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 is a …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548640" y="2456067"/>
            <a:ext cx="2362200" cy="659165"/>
          </a:xfrm>
          <a:prstGeom prst="roundRect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 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57132" y="2427027"/>
            <a:ext cx="5911362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This is the default transport.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on-chip shared memory resources and interrupt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lines to signal the availability of data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548640" y="3531835"/>
            <a:ext cx="2362200" cy="6362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Multicore Navigator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548640" y="4616301"/>
            <a:ext cx="2362200" cy="685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499" y="1003469"/>
            <a:ext cx="8157169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“combination of physical H/W and </a:t>
            </a:r>
            <a:r>
              <a:rPr lang="en-US" b="0" i="1" dirty="0" smtClean="0">
                <a:solidFill>
                  <a:schemeClr val="dk1"/>
                </a:solidFill>
                <a:latin typeface="Calibri" pitchFamily="34" charset="0"/>
              </a:rPr>
              <a:t>driver code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that allows two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threads to communicate on the same device or across devices.”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873101"/>
            <a:ext cx="6253058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IPC supports three different transports: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7132" y="3505200"/>
            <a:ext cx="6186868" cy="9079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Available on all KeyStone 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SoC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devices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queues and descriptors plus built-in signaling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transmit/receive data and messages between threads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57132" y="4616301"/>
            <a:ext cx="5411290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Hardware serial peripheral that connects two or 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more DEVICES together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5486400"/>
            <a:ext cx="8933921" cy="8679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For MessageQ, only the configuration (init) code changes.</a:t>
            </a:r>
            <a:b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All other code (e.g., put/get) remains unchanged.</a:t>
            </a:r>
          </a:p>
        </p:txBody>
      </p:sp>
      <p:sp>
        <p:nvSpPr>
          <p:cNvPr id="19" name="Leading Question"/>
          <p:cNvSpPr txBox="1"/>
          <p:nvPr/>
        </p:nvSpPr>
        <p:spPr>
          <a:xfrm>
            <a:off x="2585984" y="6527174"/>
            <a:ext cx="4591000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look briefly at the Multicore Navigator first...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64344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652891"/>
            <a:ext cx="8449108" cy="10402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 =  </a:t>
            </a:r>
            <a:r>
              <a:rPr lang="en-US" sz="2800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Inter-Processor Communication</a:t>
            </a:r>
          </a:p>
          <a:p>
            <a:pPr marL="342900" indent="-342900" algn="l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While this definition is rather generic, it really means: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017" y="1698982"/>
            <a:ext cx="74383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spAutoFit/>
          </a:bodyPr>
          <a:lstStyle/>
          <a:p>
            <a:r>
              <a:rPr lang="en-US" sz="2000" b="0" i="1" dirty="0" smtClean="0">
                <a:solidFill>
                  <a:schemeClr val="dk1"/>
                </a:solidFill>
              </a:rPr>
              <a:t>“</a:t>
            </a:r>
            <a:r>
              <a:rPr lang="en-US" sz="2000" b="0" i="1" dirty="0" smtClean="0">
                <a:solidFill>
                  <a:schemeClr val="tx2"/>
                </a:solidFill>
              </a:rPr>
              <a:t>Transporting data and/or signals between threads of execution</a:t>
            </a:r>
            <a:r>
              <a:rPr lang="en-US" sz="2000" b="0" i="1" dirty="0" smtClean="0">
                <a:solidFill>
                  <a:schemeClr val="dk1"/>
                </a:solidFill>
              </a:rPr>
              <a:t>”</a:t>
            </a:r>
            <a:endParaRPr lang="en-US" sz="2000" b="0" i="1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296180"/>
            <a:ext cx="683334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These threads could be located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anywhere: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09600" y="3395368"/>
            <a:ext cx="5562600" cy="2700632"/>
            <a:chOff x="1143000" y="3048000"/>
            <a:chExt cx="5562600" cy="2700632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14" name="Lightning Bolt 13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1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7" name="Leading Question"/>
          <p:cNvSpPr txBox="1"/>
          <p:nvPr/>
        </p:nvSpPr>
        <p:spPr>
          <a:xfrm>
            <a:off x="5201462" y="6201231"/>
            <a:ext cx="3409138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would YOU solve this problem?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76300"/>
          </a:xfrm>
        </p:spPr>
        <p:txBody>
          <a:bodyPr wrap="square" anchorCtr="1"/>
          <a:lstStyle/>
          <a:p>
            <a:r>
              <a:rPr lang="en-US" sz="4000" dirty="0" smtClean="0"/>
              <a:t>Data Passing Using Multicore Navigator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190" y="1060734"/>
            <a:ext cx="7486650" cy="369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Multicore Navigator:</a:t>
            </a:r>
            <a:endParaRPr lang="en-US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Is an innovative packet-based infrastructure that facilitates data movement and multicore control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Provides a highly efficient inter-core communication mechanism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Provides H/W queues and packet DMA that are the basic building blocks for IPC</a:t>
            </a:r>
          </a:p>
          <a:p>
            <a:pPr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Examples of required init/CFG code are provided with the MCSDK.</a:t>
            </a:r>
          </a:p>
        </p:txBody>
      </p:sp>
      <p:sp>
        <p:nvSpPr>
          <p:cNvPr id="6" name="Leading Question"/>
          <p:cNvSpPr txBox="1"/>
          <p:nvPr/>
        </p:nvSpPr>
        <p:spPr>
          <a:xfrm>
            <a:off x="3601110" y="6146174"/>
            <a:ext cx="5206554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Now consider the Multicore Navigator </a:t>
            </a:r>
            <a:r>
              <a:rPr lang="en-US" sz="2000" dirty="0" smtClean="0">
                <a:solidFill>
                  <a:schemeClr val="tx2"/>
                </a:solidFill>
                <a:latin typeface="Arial Narrow"/>
              </a:rPr>
              <a:t>implementation …</a:t>
            </a:r>
            <a:endParaRPr lang="en-US" sz="2000" b="0" dirty="0" smtClean="0">
              <a:solidFill>
                <a:schemeClr val="tx2"/>
              </a:solidFill>
              <a:latin typeface="Arial Narro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35744" y="6365081"/>
            <a:ext cx="86367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660548"/>
          </a:xfrm>
        </p:spPr>
        <p:txBody>
          <a:bodyPr wrap="none" anchorCtr="1">
            <a:normAutofit/>
          </a:bodyPr>
          <a:lstStyle/>
          <a:p>
            <a:r>
              <a:rPr lang="en-US" sz="3600" dirty="0" smtClean="0"/>
              <a:t>IPC Transports – Multicore Navigator (1/3)</a:t>
            </a:r>
          </a:p>
        </p:txBody>
      </p:sp>
      <p:grpSp>
        <p:nvGrpSpPr>
          <p:cNvPr id="2" name="Group 60"/>
          <p:cNvGrpSpPr/>
          <p:nvPr/>
        </p:nvGrpSpPr>
        <p:grpSpPr>
          <a:xfrm>
            <a:off x="685800" y="2590800"/>
            <a:ext cx="3200400" cy="4114800"/>
            <a:chOff x="685800" y="2590800"/>
            <a:chExt cx="3200400" cy="41148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685800" y="2590800"/>
              <a:ext cx="3200400" cy="4114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TX Core</a:t>
              </a:r>
            </a:p>
          </p:txBody>
        </p:sp>
        <p:cxnSp>
          <p:nvCxnSpPr>
            <p:cNvPr id="36" name="Straight Arrow Connector 35"/>
            <p:cNvCxnSpPr>
              <a:stCxn id="23" idx="2"/>
              <a:endCxn id="31" idx="0"/>
            </p:cNvCxnSpPr>
            <p:nvPr/>
          </p:nvCxnSpPr>
          <p:spPr bwMode="auto">
            <a:xfrm>
              <a:off x="2241045" y="3384785"/>
              <a:ext cx="26408" cy="247517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914400" y="3046231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msg = MessageQ_alloc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26534" y="3505200"/>
              <a:ext cx="1665841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MessageQ_put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3103" y="4419600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urier New" pitchFamily="49" charset="0"/>
                  <a:cs typeface="Courier New" pitchFamily="49" charset="0"/>
                </a:rPr>
                <a:t>NotifyQmss_sendEvent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09829" y="4876800"/>
              <a:ext cx="1525610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Get a descriptor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5917" y="5334000"/>
              <a:ext cx="2553584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Attach ptr/msg to descriptor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6713" y="5859959"/>
              <a:ext cx="2361479" cy="76944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Qmss_queuePush</a:t>
              </a:r>
              <a:endPara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400" dirty="0" smtClean="0">
                  <a:solidFill>
                    <a:schemeClr val="dk1"/>
                  </a:solidFill>
                  <a:latin typeface="Calibri" pitchFamily="34" charset="0"/>
                  <a:cs typeface="Courier New" pitchFamily="49" charset="0"/>
                </a:rPr>
                <a:t>(pushes descriptor directly to</a:t>
              </a:r>
              <a:br>
                <a:rPr lang="en-US" sz="1400" dirty="0" smtClean="0">
                  <a:solidFill>
                    <a:schemeClr val="dk1"/>
                  </a:solidFill>
                  <a:latin typeface="Calibri" pitchFamily="34" charset="0"/>
                  <a:cs typeface="Courier New" pitchFamily="49" charset="0"/>
                </a:rPr>
              </a:br>
              <a:r>
                <a:rPr lang="en-US" sz="1400" dirty="0" err="1" smtClean="0">
                  <a:solidFill>
                    <a:schemeClr val="dk1"/>
                  </a:solidFill>
                  <a:latin typeface="Calibri" pitchFamily="34" charset="0"/>
                  <a:cs typeface="Courier New" pitchFamily="49" charset="0"/>
                </a:rPr>
                <a:t>RxQueue</a:t>
              </a:r>
              <a:r>
                <a:rPr lang="en-US" sz="1400" dirty="0" smtClean="0">
                  <a:solidFill>
                    <a:schemeClr val="dk1"/>
                  </a:solidFill>
                  <a:latin typeface="Calibri" pitchFamily="34" charset="0"/>
                  <a:cs typeface="Courier New" pitchFamily="49" charset="0"/>
                </a:rPr>
                <a:t> of remote core)</a:t>
              </a:r>
            </a:p>
          </p:txBody>
        </p:sp>
      </p:grpSp>
      <p:grpSp>
        <p:nvGrpSpPr>
          <p:cNvPr id="3" name="Group 61"/>
          <p:cNvGrpSpPr/>
          <p:nvPr/>
        </p:nvGrpSpPr>
        <p:grpSpPr>
          <a:xfrm>
            <a:off x="5562600" y="2590800"/>
            <a:ext cx="3048000" cy="2895600"/>
            <a:chOff x="5562600" y="2590800"/>
            <a:chExt cx="3048000" cy="28956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5562600" y="2590800"/>
              <a:ext cx="3048000" cy="28956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RX Core</a:t>
              </a:r>
            </a:p>
          </p:txBody>
        </p:sp>
        <p:cxnSp>
          <p:nvCxnSpPr>
            <p:cNvPr id="46" name="Straight Arrow Connector 45"/>
            <p:cNvCxnSpPr>
              <a:stCxn id="41" idx="0"/>
            </p:cNvCxnSpPr>
            <p:nvPr/>
          </p:nvCxnSpPr>
          <p:spPr bwMode="auto">
            <a:xfrm flipH="1" flipV="1">
              <a:off x="7086600" y="3531773"/>
              <a:ext cx="9979" cy="1371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258959" y="3836573"/>
              <a:ext cx="1665841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MessageQ_get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49365" y="4369973"/>
              <a:ext cx="2353978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QMSS-received descriptor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69934" y="4903373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urier New" pitchFamily="49" charset="0"/>
                  <a:cs typeface="Courier New" pitchFamily="49" charset="0"/>
                </a:rPr>
                <a:t>NotifyDriverQmss_isr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57789" y="3107507"/>
              <a:ext cx="2479910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“get the pointer to Msg”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 bwMode="auto">
          <a:xfrm>
            <a:off x="3657600" y="6248400"/>
            <a:ext cx="838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hape 49"/>
          <p:cNvCxnSpPr>
            <a:endCxn id="41" idx="2"/>
          </p:cNvCxnSpPr>
          <p:nvPr/>
        </p:nvCxnSpPr>
        <p:spPr bwMode="auto">
          <a:xfrm flipV="1">
            <a:off x="6719887" y="5241927"/>
            <a:ext cx="376692" cy="92538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5661835"/>
            <a:ext cx="2224087" cy="101094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174279" y="634366"/>
            <a:ext cx="8807796" cy="203263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MessageQ_alloc allocates a heapMP buffer for the MessageQ_msg from MSMC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buffer contains the MessageQ_Header plus the data.  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When MessageQ_Put is called with the MessageQ_msg, it also calls the 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</a:rPr>
              <a:t>TransportQmss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 function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NotifyQmss_sendEvent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.  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endParaRPr lang="en-US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35744" y="6365081"/>
            <a:ext cx="86367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660548"/>
          </a:xfrm>
        </p:spPr>
        <p:txBody>
          <a:bodyPr wrap="none" anchorCtr="1">
            <a:normAutofit/>
          </a:bodyPr>
          <a:lstStyle/>
          <a:p>
            <a:r>
              <a:rPr lang="en-US" sz="3600" dirty="0" smtClean="0"/>
              <a:t>IPC Transports – Multicore Navigator (2/3)</a:t>
            </a:r>
          </a:p>
        </p:txBody>
      </p:sp>
      <p:grpSp>
        <p:nvGrpSpPr>
          <p:cNvPr id="2" name="Group 60"/>
          <p:cNvGrpSpPr/>
          <p:nvPr/>
        </p:nvGrpSpPr>
        <p:grpSpPr>
          <a:xfrm>
            <a:off x="685800" y="2590800"/>
            <a:ext cx="3200400" cy="4114800"/>
            <a:chOff x="685800" y="2590800"/>
            <a:chExt cx="3200400" cy="41148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685800" y="2590800"/>
              <a:ext cx="3200400" cy="4114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TX Core</a:t>
              </a:r>
            </a:p>
          </p:txBody>
        </p:sp>
        <p:cxnSp>
          <p:nvCxnSpPr>
            <p:cNvPr id="36" name="Straight Arrow Connector 35"/>
            <p:cNvCxnSpPr>
              <a:stCxn id="23" idx="2"/>
              <a:endCxn id="31" idx="0"/>
            </p:cNvCxnSpPr>
            <p:nvPr/>
          </p:nvCxnSpPr>
          <p:spPr bwMode="auto">
            <a:xfrm>
              <a:off x="2241045" y="3384785"/>
              <a:ext cx="26408" cy="247517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914400" y="3046231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msg = MessageQ_alloc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26534" y="3505200"/>
              <a:ext cx="1665841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MessageQ_put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3103" y="4419600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urier New" pitchFamily="49" charset="0"/>
                  <a:cs typeface="Courier New" pitchFamily="49" charset="0"/>
                </a:rPr>
                <a:t>NotifyQmss_sendEvent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09829" y="4876800"/>
              <a:ext cx="1525610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Get a descriptor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5917" y="5334000"/>
              <a:ext cx="2553584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Attach ptr/msg to descriptor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6713" y="5859959"/>
              <a:ext cx="2361479" cy="76944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Qmss_queuePush</a:t>
              </a:r>
              <a:endPara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400" dirty="0" smtClean="0">
                  <a:solidFill>
                    <a:schemeClr val="dk1"/>
                  </a:solidFill>
                  <a:latin typeface="Calibri" pitchFamily="34" charset="0"/>
                  <a:cs typeface="Courier New" pitchFamily="49" charset="0"/>
                </a:rPr>
                <a:t>(pushes descriptor directly to</a:t>
              </a:r>
              <a:br>
                <a:rPr lang="en-US" sz="1400" dirty="0" smtClean="0">
                  <a:solidFill>
                    <a:schemeClr val="dk1"/>
                  </a:solidFill>
                  <a:latin typeface="Calibri" pitchFamily="34" charset="0"/>
                  <a:cs typeface="Courier New" pitchFamily="49" charset="0"/>
                </a:rPr>
              </a:br>
              <a:r>
                <a:rPr lang="en-US" sz="1400" dirty="0" err="1" smtClean="0">
                  <a:solidFill>
                    <a:schemeClr val="dk1"/>
                  </a:solidFill>
                  <a:latin typeface="Calibri" pitchFamily="34" charset="0"/>
                  <a:cs typeface="Courier New" pitchFamily="49" charset="0"/>
                </a:rPr>
                <a:t>RxQueue</a:t>
              </a:r>
              <a:r>
                <a:rPr lang="en-US" sz="1400" dirty="0" smtClean="0">
                  <a:solidFill>
                    <a:schemeClr val="dk1"/>
                  </a:solidFill>
                  <a:latin typeface="Calibri" pitchFamily="34" charset="0"/>
                  <a:cs typeface="Courier New" pitchFamily="49" charset="0"/>
                </a:rPr>
                <a:t> of remote core)</a:t>
              </a:r>
            </a:p>
          </p:txBody>
        </p:sp>
      </p:grpSp>
      <p:grpSp>
        <p:nvGrpSpPr>
          <p:cNvPr id="3" name="Group 61"/>
          <p:cNvGrpSpPr/>
          <p:nvPr/>
        </p:nvGrpSpPr>
        <p:grpSpPr>
          <a:xfrm>
            <a:off x="5562600" y="2590800"/>
            <a:ext cx="3048000" cy="2895600"/>
            <a:chOff x="5562600" y="2590800"/>
            <a:chExt cx="3048000" cy="28956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5562600" y="2590800"/>
              <a:ext cx="3048000" cy="28956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RX Core</a:t>
              </a:r>
            </a:p>
          </p:txBody>
        </p:sp>
        <p:cxnSp>
          <p:nvCxnSpPr>
            <p:cNvPr id="46" name="Straight Arrow Connector 45"/>
            <p:cNvCxnSpPr>
              <a:stCxn id="41" idx="0"/>
            </p:cNvCxnSpPr>
            <p:nvPr/>
          </p:nvCxnSpPr>
          <p:spPr bwMode="auto">
            <a:xfrm flipH="1" flipV="1">
              <a:off x="7086600" y="3531773"/>
              <a:ext cx="9979" cy="1371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258959" y="3836573"/>
              <a:ext cx="1665841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MessageQ_get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49365" y="4369973"/>
              <a:ext cx="2353978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QMSS-received descriptor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69934" y="4903373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urier New" pitchFamily="49" charset="0"/>
                  <a:cs typeface="Courier New" pitchFamily="49" charset="0"/>
                </a:rPr>
                <a:t>NotifyDriverQmss_isr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57789" y="3107507"/>
              <a:ext cx="2479910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“get the pointer to Msg”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 bwMode="auto">
          <a:xfrm>
            <a:off x="3657600" y="6248400"/>
            <a:ext cx="838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hape 49"/>
          <p:cNvCxnSpPr>
            <a:endCxn id="41" idx="2"/>
          </p:cNvCxnSpPr>
          <p:nvPr/>
        </p:nvCxnSpPr>
        <p:spPr bwMode="auto">
          <a:xfrm flipV="1">
            <a:off x="6719887" y="5241927"/>
            <a:ext cx="376692" cy="92538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5661835"/>
            <a:ext cx="2224087" cy="101094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174279" y="611506"/>
            <a:ext cx="8771601" cy="188785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</a:rPr>
              <a:t>TransportQmss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 function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NotifyQmss_sendEvent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gets a descriptor</a:t>
            </a:r>
          </a:p>
          <a:p>
            <a:pPr marL="800100" lvl="1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Adds the pointer to the MessageQ_msg (located in MSMC and containing the data) to the descriptor.  </a:t>
            </a:r>
          </a:p>
          <a:p>
            <a:pPr marL="800100" lvl="1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Qmss_queuePush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pushes the descriptor into a queue.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endParaRPr lang="en-US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35744" y="6365081"/>
            <a:ext cx="86367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660548"/>
          </a:xfrm>
        </p:spPr>
        <p:txBody>
          <a:bodyPr wrap="none" anchorCtr="1">
            <a:normAutofit/>
          </a:bodyPr>
          <a:lstStyle/>
          <a:p>
            <a:r>
              <a:rPr lang="en-US" sz="3600" dirty="0" smtClean="0"/>
              <a:t>IPC Transports – Multicore Navigator (3/3)</a:t>
            </a:r>
          </a:p>
        </p:txBody>
      </p:sp>
      <p:grpSp>
        <p:nvGrpSpPr>
          <p:cNvPr id="2" name="Group 60"/>
          <p:cNvGrpSpPr/>
          <p:nvPr/>
        </p:nvGrpSpPr>
        <p:grpSpPr>
          <a:xfrm>
            <a:off x="685800" y="2590800"/>
            <a:ext cx="3200400" cy="4114800"/>
            <a:chOff x="685800" y="2590800"/>
            <a:chExt cx="3200400" cy="41148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685800" y="2590800"/>
              <a:ext cx="3200400" cy="4114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TX Core</a:t>
              </a:r>
            </a:p>
          </p:txBody>
        </p:sp>
        <p:cxnSp>
          <p:nvCxnSpPr>
            <p:cNvPr id="36" name="Straight Arrow Connector 35"/>
            <p:cNvCxnSpPr>
              <a:stCxn id="23" idx="2"/>
              <a:endCxn id="31" idx="0"/>
            </p:cNvCxnSpPr>
            <p:nvPr/>
          </p:nvCxnSpPr>
          <p:spPr bwMode="auto">
            <a:xfrm>
              <a:off x="2241045" y="3384785"/>
              <a:ext cx="26409" cy="247517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914400" y="3046231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msg = MessageQ_alloc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26534" y="3505200"/>
              <a:ext cx="1665841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MessageQ_put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3103" y="4419600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urier New" pitchFamily="49" charset="0"/>
                  <a:cs typeface="Courier New" pitchFamily="49" charset="0"/>
                </a:rPr>
                <a:t>NotifyQmss_sendEvent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09829" y="4876800"/>
              <a:ext cx="1525610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Get a descriptor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5917" y="5334000"/>
              <a:ext cx="2553584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Attach ptr/msg to descriptor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8418" y="5859959"/>
              <a:ext cx="2318071" cy="76944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Qmss_queuePush</a:t>
              </a:r>
              <a:endPara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(pushes descriptor directly to</a:t>
              </a:r>
              <a:b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</a:br>
              <a:r>
                <a:rPr lang="en-US" sz="1400" b="0" dirty="0" err="1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RxQueue</a:t>
              </a:r>
              <a:r>
                <a:rPr lang="en-US" sz="1400" dirty="0" smtClean="0">
                  <a:solidFill>
                    <a:schemeClr val="dk1"/>
                  </a:solidFill>
                  <a:latin typeface="Calibri" pitchFamily="34" charset="0"/>
                  <a:cs typeface="Courier New" pitchFamily="49" charset="0"/>
                </a:rPr>
                <a:t> of remote core)</a:t>
              </a:r>
              <a:endParaRPr lang="en-US" sz="1400" b="0" dirty="0" smtClean="0">
                <a:solidFill>
                  <a:schemeClr val="dk1"/>
                </a:solidFill>
                <a:effectLst/>
                <a:latin typeface="Calibri" pitchFamily="34" charset="0"/>
                <a:cs typeface="Courier New" pitchFamily="49" charset="0"/>
              </a:endParaRPr>
            </a:p>
          </p:txBody>
        </p:sp>
      </p:grpSp>
      <p:grpSp>
        <p:nvGrpSpPr>
          <p:cNvPr id="3" name="Group 61"/>
          <p:cNvGrpSpPr/>
          <p:nvPr/>
        </p:nvGrpSpPr>
        <p:grpSpPr>
          <a:xfrm>
            <a:off x="5562600" y="2590800"/>
            <a:ext cx="3048000" cy="2895600"/>
            <a:chOff x="5562600" y="2590800"/>
            <a:chExt cx="3048000" cy="28956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5562600" y="2590800"/>
              <a:ext cx="3048000" cy="28956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RX Core</a:t>
              </a:r>
            </a:p>
          </p:txBody>
        </p:sp>
        <p:cxnSp>
          <p:nvCxnSpPr>
            <p:cNvPr id="46" name="Straight Arrow Connector 45"/>
            <p:cNvCxnSpPr>
              <a:stCxn id="41" idx="0"/>
            </p:cNvCxnSpPr>
            <p:nvPr/>
          </p:nvCxnSpPr>
          <p:spPr bwMode="auto">
            <a:xfrm flipH="1" flipV="1">
              <a:off x="7086600" y="3531773"/>
              <a:ext cx="9979" cy="1371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258959" y="3836573"/>
              <a:ext cx="1665841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MessageQ_get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6767" y="4369973"/>
              <a:ext cx="224657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QMSS-receive descriptor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69934" y="4903373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urier New" pitchFamily="49" charset="0"/>
                  <a:cs typeface="Courier New" pitchFamily="49" charset="0"/>
                </a:rPr>
                <a:t>NotifyDriverQmss_isr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57789" y="3107507"/>
              <a:ext cx="2479910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“get the pointer to Msg”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 bwMode="auto">
          <a:xfrm>
            <a:off x="3657600" y="6248400"/>
            <a:ext cx="838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hape 49"/>
          <p:cNvCxnSpPr>
            <a:endCxn id="41" idx="2"/>
          </p:cNvCxnSpPr>
          <p:nvPr/>
        </p:nvCxnSpPr>
        <p:spPr bwMode="auto">
          <a:xfrm flipV="1">
            <a:off x="6719887" y="5241927"/>
            <a:ext cx="376692" cy="92538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5661835"/>
            <a:ext cx="2224087" cy="101094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174279" y="971550"/>
            <a:ext cx="8807796" cy="128397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Interrupt generator queue calls 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</a:rPr>
              <a:t>notifyDriverQmss_isr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ISR schedules a QMSS receive descriptor that sends a message to the queue of Receiver.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sz="3600" dirty="0" smtClean="0"/>
              <a:t>IPC Transports – SRIO (1/3)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53441"/>
            <a:ext cx="8151142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SRIO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(Type 11) transport enables MessageQ to send data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between tasks, cores and devices via the SRIO IP block.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setup code required to use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MessageQ over this transport.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81000" y="2842260"/>
            <a:ext cx="37338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V   CorePac W</a:t>
            </a:r>
          </a:p>
        </p:txBody>
      </p:sp>
      <p:cxnSp>
        <p:nvCxnSpPr>
          <p:cNvPr id="54" name="Straight Arrow Connector 53"/>
          <p:cNvCxnSpPr>
            <a:stCxn id="55" idx="2"/>
            <a:endCxn id="58" idx="0"/>
          </p:cNvCxnSpPr>
          <p:nvPr/>
        </p:nvCxnSpPr>
        <p:spPr bwMode="auto">
          <a:xfrm>
            <a:off x="2241045" y="3636245"/>
            <a:ext cx="17342" cy="1492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914400" y="3297691"/>
            <a:ext cx="265329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 = MessageQ_alloc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4666" y="3909060"/>
            <a:ext cx="3393878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MessageQ_put(queueId, msg)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9332" y="451866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TransportSrio_put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9732" y="5128260"/>
            <a:ext cx="351731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Srio_sockSend(pkt, dstAddr)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724400" y="2842260"/>
            <a:ext cx="40386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X   CorePac Y</a:t>
            </a:r>
          </a:p>
        </p:txBody>
      </p:sp>
      <p:cxnSp>
        <p:nvCxnSpPr>
          <p:cNvPr id="73" name="Straight Arrow Connector 72"/>
          <p:cNvCxnSpPr>
            <a:stCxn id="68" idx="0"/>
            <a:endCxn id="71" idx="2"/>
          </p:cNvCxnSpPr>
          <p:nvPr/>
        </p:nvCxnSpPr>
        <p:spPr bwMode="auto">
          <a:xfrm flipH="1" flipV="1">
            <a:off x="6747214" y="3668792"/>
            <a:ext cx="2420" cy="1459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876801" y="3875306"/>
            <a:ext cx="3733799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MessageQ_get(queueHndl,rxMsg)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66167" y="4484906"/>
            <a:ext cx="3764172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MessageQ_put(queueId, rxMsg)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08135" y="512826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TransportSrio_isr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12159" y="3299460"/>
            <a:ext cx="227010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“get Msg from queue”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2667000" y="581406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4876800" y="581406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cxnSp>
        <p:nvCxnSpPr>
          <p:cNvPr id="78" name="Shape 77"/>
          <p:cNvCxnSpPr>
            <a:stCxn id="58" idx="2"/>
            <a:endCxn id="75" idx="1"/>
          </p:cNvCxnSpPr>
          <p:nvPr/>
        </p:nvCxnSpPr>
        <p:spPr bwMode="auto">
          <a:xfrm rot="16200000" flipH="1">
            <a:off x="2174770" y="5550430"/>
            <a:ext cx="575846" cy="4086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>
            <a:stCxn id="75" idx="3"/>
            <a:endCxn id="76" idx="1"/>
          </p:cNvCxnSpPr>
          <p:nvPr/>
        </p:nvCxnSpPr>
        <p:spPr bwMode="auto">
          <a:xfrm>
            <a:off x="3962400" y="6042660"/>
            <a:ext cx="914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hape 81"/>
          <p:cNvCxnSpPr>
            <a:stCxn id="76" idx="3"/>
            <a:endCxn id="68" idx="2"/>
          </p:cNvCxnSpPr>
          <p:nvPr/>
        </p:nvCxnSpPr>
        <p:spPr bwMode="auto">
          <a:xfrm flipV="1">
            <a:off x="6172200" y="5466814"/>
            <a:ext cx="577434" cy="57584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sz="3600" dirty="0" smtClean="0"/>
              <a:t>IPC Transports – SRIO (2/3)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1" y="764041"/>
            <a:ext cx="8679180" cy="178510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lvl="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From a </a:t>
            </a:r>
            <a:r>
              <a:rPr lang="en-US" sz="200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 standpoint, the SRIO transport works the same as the QMSS transport. At the transport level, it is also somewhat the same.</a:t>
            </a:r>
          </a:p>
          <a:p>
            <a:pPr marL="342900" lvl="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The SRIO transport copies the messageQ message into the SRIO data buffer. 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It will then pop a SRIO descriptor and put a pointer to the SRIO data buffer into the descriptor.  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81000" y="2842260"/>
            <a:ext cx="37338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V   CorePac W</a:t>
            </a:r>
          </a:p>
        </p:txBody>
      </p:sp>
      <p:cxnSp>
        <p:nvCxnSpPr>
          <p:cNvPr id="23" name="Straight Arrow Connector 22"/>
          <p:cNvCxnSpPr>
            <a:stCxn id="24" idx="2"/>
            <a:endCxn id="27" idx="0"/>
          </p:cNvCxnSpPr>
          <p:nvPr/>
        </p:nvCxnSpPr>
        <p:spPr bwMode="auto">
          <a:xfrm>
            <a:off x="2241045" y="3636245"/>
            <a:ext cx="17342" cy="1492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914400" y="3297691"/>
            <a:ext cx="265329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 = MessageQ_alloc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666" y="3909060"/>
            <a:ext cx="3393878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MessageQ_put(queueId, msg)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9332" y="451866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TransportSrio_put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9732" y="5128260"/>
            <a:ext cx="351731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Srio_sockSend(pkt, dstAddr)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24400" y="2842260"/>
            <a:ext cx="40386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X   CorePac Y</a:t>
            </a:r>
          </a:p>
        </p:txBody>
      </p:sp>
      <p:cxnSp>
        <p:nvCxnSpPr>
          <p:cNvPr id="29" name="Straight Arrow Connector 28"/>
          <p:cNvCxnSpPr>
            <a:stCxn id="32" idx="0"/>
            <a:endCxn id="33" idx="2"/>
          </p:cNvCxnSpPr>
          <p:nvPr/>
        </p:nvCxnSpPr>
        <p:spPr bwMode="auto">
          <a:xfrm flipH="1" flipV="1">
            <a:off x="6747214" y="3668792"/>
            <a:ext cx="2420" cy="1459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876801" y="3875306"/>
            <a:ext cx="3733799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MessageQ_get(queueHndl,rxMsg)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66167" y="4484906"/>
            <a:ext cx="3764172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MessageQ_put(queueId, rxMsg)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8135" y="512826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TransportSrio_isr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12159" y="3299460"/>
            <a:ext cx="227010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“get Msg from queue”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2667000" y="581406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4876800" y="581406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cxnSp>
        <p:nvCxnSpPr>
          <p:cNvPr id="36" name="Shape 35"/>
          <p:cNvCxnSpPr>
            <a:stCxn id="27" idx="2"/>
            <a:endCxn id="34" idx="1"/>
          </p:cNvCxnSpPr>
          <p:nvPr/>
        </p:nvCxnSpPr>
        <p:spPr bwMode="auto">
          <a:xfrm rot="16200000" flipH="1">
            <a:off x="2174770" y="5550430"/>
            <a:ext cx="575846" cy="4086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34" idx="3"/>
            <a:endCxn id="35" idx="1"/>
          </p:cNvCxnSpPr>
          <p:nvPr/>
        </p:nvCxnSpPr>
        <p:spPr bwMode="auto">
          <a:xfrm>
            <a:off x="3962400" y="6042660"/>
            <a:ext cx="914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hape 37"/>
          <p:cNvCxnSpPr>
            <a:stCxn id="35" idx="3"/>
            <a:endCxn id="32" idx="2"/>
          </p:cNvCxnSpPr>
          <p:nvPr/>
        </p:nvCxnSpPr>
        <p:spPr bwMode="auto">
          <a:xfrm flipV="1">
            <a:off x="6172200" y="5466814"/>
            <a:ext cx="577434" cy="57584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sz="3600" dirty="0" smtClean="0"/>
              <a:t>IPC Transports – SRIO (3/3)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39" y="814601"/>
            <a:ext cx="8536597" cy="172970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lvl="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transport then passes the descriptor to the SRIO LLD via the 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</a:rPr>
              <a:t>Srio_sockSend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 API.  </a:t>
            </a:r>
          </a:p>
          <a:p>
            <a:pPr marL="342900" lvl="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SRIO then sends and receives the buffer via the SRIO PKTDMA.</a:t>
            </a:r>
          </a:p>
          <a:p>
            <a:pPr marL="342900" lvl="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message is then queued on the Receiver side.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81000" y="2842260"/>
            <a:ext cx="37338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V   CorePac W</a:t>
            </a:r>
          </a:p>
        </p:txBody>
      </p:sp>
      <p:cxnSp>
        <p:nvCxnSpPr>
          <p:cNvPr id="22" name="Straight Arrow Connector 21"/>
          <p:cNvCxnSpPr>
            <a:stCxn id="23" idx="2"/>
            <a:endCxn id="26" idx="0"/>
          </p:cNvCxnSpPr>
          <p:nvPr/>
        </p:nvCxnSpPr>
        <p:spPr bwMode="auto">
          <a:xfrm>
            <a:off x="2241045" y="3636245"/>
            <a:ext cx="17342" cy="1492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914400" y="3297691"/>
            <a:ext cx="265329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 = MessageQ_alloc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666" y="3909060"/>
            <a:ext cx="3393878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MessageQ_put(queueId, msg)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09332" y="451866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TransportSrio_put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9732" y="5128260"/>
            <a:ext cx="351731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Srio_sockSend(pkt, dstAddr)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724400" y="2842260"/>
            <a:ext cx="40386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X   CorePac Y</a:t>
            </a:r>
          </a:p>
        </p:txBody>
      </p:sp>
      <p:cxnSp>
        <p:nvCxnSpPr>
          <p:cNvPr id="28" name="Straight Arrow Connector 27"/>
          <p:cNvCxnSpPr>
            <a:stCxn id="31" idx="0"/>
            <a:endCxn id="32" idx="2"/>
          </p:cNvCxnSpPr>
          <p:nvPr/>
        </p:nvCxnSpPr>
        <p:spPr bwMode="auto">
          <a:xfrm flipH="1" flipV="1">
            <a:off x="6747214" y="3668792"/>
            <a:ext cx="2420" cy="1459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876801" y="3875306"/>
            <a:ext cx="3733799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MessageQ_get(queueHndl,rxMsg)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66167" y="4484906"/>
            <a:ext cx="3764172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MessageQ_put(queueId, rxMsg)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08135" y="512826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TransportSrio_isr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12159" y="3299460"/>
            <a:ext cx="227010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“get Msg from queue”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2667000" y="581406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4876800" y="581406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cxnSp>
        <p:nvCxnSpPr>
          <p:cNvPr id="35" name="Shape 34"/>
          <p:cNvCxnSpPr>
            <a:stCxn id="26" idx="2"/>
            <a:endCxn id="33" idx="1"/>
          </p:cNvCxnSpPr>
          <p:nvPr/>
        </p:nvCxnSpPr>
        <p:spPr bwMode="auto">
          <a:xfrm rot="16200000" flipH="1">
            <a:off x="2174770" y="5550430"/>
            <a:ext cx="575846" cy="4086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3"/>
            <a:endCxn id="34" idx="1"/>
          </p:cNvCxnSpPr>
          <p:nvPr/>
        </p:nvCxnSpPr>
        <p:spPr bwMode="auto">
          <a:xfrm>
            <a:off x="3962400" y="6042660"/>
            <a:ext cx="914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hape 36"/>
          <p:cNvCxnSpPr>
            <a:stCxn id="34" idx="3"/>
            <a:endCxn id="31" idx="2"/>
          </p:cNvCxnSpPr>
          <p:nvPr/>
        </p:nvCxnSpPr>
        <p:spPr bwMode="auto">
          <a:xfrm flipV="1">
            <a:off x="6172200" y="5466814"/>
            <a:ext cx="577434" cy="57584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2005"/>
            <a:ext cx="8229600" cy="607596"/>
          </a:xfrm>
        </p:spPr>
        <p:txBody>
          <a:bodyPr/>
          <a:lstStyle/>
          <a:p>
            <a:pPr eaLnBrk="1" hangingPunct="1"/>
            <a:r>
              <a:rPr lang="en-US" dirty="0" smtClean="0"/>
              <a:t>Configure the Transport Layer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241748" y="1345532"/>
            <a:ext cx="8189140" cy="408860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400" kern="1200" dirty="0" smtClean="0">
                <a:solidFill>
                  <a:schemeClr val="dk1"/>
                </a:solidFill>
                <a:latin typeface="Calibri" pitchFamily="34" charset="0"/>
              </a:rPr>
              <a:t>Most of the transport changes are in the CFG file.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400" kern="1200" dirty="0" smtClean="0">
                <a:solidFill>
                  <a:schemeClr val="dk1"/>
                </a:solidFill>
                <a:latin typeface="Calibri" pitchFamily="34" charset="0"/>
              </a:rPr>
              <a:t>The XDC tools build the configuration and initialization code. User involvement is only in changing the CFG file.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400" kern="1200" dirty="0" smtClean="0">
                <a:solidFill>
                  <a:schemeClr val="dk1"/>
                </a:solidFill>
                <a:latin typeface="Calibri" pitchFamily="34" charset="0"/>
              </a:rPr>
              <a:t>Some additional include and initialization is needed in the code</a:t>
            </a:r>
            <a:r>
              <a:rPr lang="en-US" sz="2800" dirty="0" smtClean="0"/>
              <a:t>.</a:t>
            </a:r>
            <a:endParaRPr lang="en-US" sz="2400" kern="1200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  <p:sp>
        <p:nvSpPr>
          <p:cNvPr id="4" name="Leading Question"/>
          <p:cNvSpPr txBox="1"/>
          <p:nvPr/>
        </p:nvSpPr>
        <p:spPr>
          <a:xfrm>
            <a:off x="3352646" y="5899952"/>
            <a:ext cx="5455018" cy="492443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Now consider the differences between shared memory</a:t>
            </a:r>
            <a:br>
              <a:rPr lang="en-US" sz="2000" b="0" dirty="0" smtClean="0">
                <a:solidFill>
                  <a:schemeClr val="tx2"/>
                </a:solidFill>
                <a:latin typeface="Arial Narrow"/>
              </a:rPr>
            </a:b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and Navigator transport from the application perspective</a:t>
            </a:r>
            <a:r>
              <a:rPr lang="en-US" sz="2000" dirty="0" smtClean="0">
                <a:solidFill>
                  <a:schemeClr val="tx2"/>
                </a:solidFill>
                <a:latin typeface="Arial Narrow"/>
              </a:rPr>
              <a:t> …</a:t>
            </a:r>
            <a:endParaRPr lang="en-US" sz="2000" b="0" dirty="0" smtClean="0">
              <a:solidFill>
                <a:schemeClr val="tx2"/>
              </a:solidFill>
              <a:latin typeface="Arial Narrow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42900" y="3307080"/>
            <a:ext cx="7970520" cy="15087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35531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Configuration: Shared Memory CFG File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401768" y="1330292"/>
            <a:ext cx="8189140" cy="4088607"/>
          </a:xfrm>
          <a:noFill/>
        </p:spPr>
        <p:txBody>
          <a:bodyPr/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var MessageQ                = xdc.useModule('ti.sdo.ipc.MessageQ');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var Notify                  = xdc.module('ti.sdo.ipc.Notify');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var Ipc                     = xdc.useModule('ti.sdo.ipc.Ipc');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Notify.SetupProxy           = xdc.module(Settings.getNotifySetupDelegate());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MessageQ.SetupTransportProxy= xdc.module(Settings.getMessageQSetupDelegate());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/* Use shared memory IPC */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MessageQ.SetupTransportProxy = xdc.module('ti.sdo.ipc.transports.TransportShmSetup');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Program.global.TRANSPORTSETUP = MessageQ.SetupTransportProxy.delegate$.$name;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42900" y="2179320"/>
            <a:ext cx="7970520" cy="368808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9625"/>
            <a:ext cx="8229600" cy="805716"/>
          </a:xfrm>
        </p:spPr>
        <p:txBody>
          <a:bodyPr/>
          <a:lstStyle/>
          <a:p>
            <a:pPr eaLnBrk="1" hangingPunct="1"/>
            <a:r>
              <a:rPr lang="en-US" dirty="0" smtClean="0"/>
              <a:t>Configuration: Navigator CFG File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71288" y="1260910"/>
            <a:ext cx="8189140" cy="5062888"/>
          </a:xfrm>
          <a:noFill/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var MessageQ = xdc.useModule('ti.sdo.ipc.MessageQ');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var Ipc                     = xdc.useModule('ti.sdo.ipc.Ipc');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var TransportQmss = xdc.useModule('ti.transport.ipc.qmss.transports.TransportQmss');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use IPC over QMSS */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MessageQ.SetupTransportProxy = xdc.useModule(Settings.getMessageQSetupDelegate());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var TransportQmssSetup = xdc.useModule('ti.transport.ipc.qmss.transports.TransportQmssSetup');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MessageQ.SetupTransportProxy = TransportQmssSetup;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TransportQmssSetup.descMemRegion = 0;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Program.global.descriptorMemRegion = TransportQmssSetup.descMemRegion;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Program.global.numDescriptors = 8192;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Program.global.descriptorSize = cacheLineSize; // multiple of cache line size 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TransportQmss.numDescriptors = Program.global.numDescriptors;			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TransportQmss.descriptorIsInSharedMem = true;		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TransportQmss.descriptorSize = Program.global.descriptorSize;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Possible Solutions</a:t>
            </a:r>
          </a:p>
        </p:txBody>
      </p:sp>
      <p:sp>
        <p:nvSpPr>
          <p:cNvPr id="27" name="Leading Question"/>
          <p:cNvSpPr txBox="1"/>
          <p:nvPr/>
        </p:nvSpPr>
        <p:spPr>
          <a:xfrm>
            <a:off x="3897963" y="6223002"/>
            <a:ext cx="4712637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solutions exist in TI’s RTOS to perform IPC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842976"/>
            <a:ext cx="6731458" cy="57490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How do you transport the data and signal?</a:t>
            </a: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565" y="1303634"/>
            <a:ext cx="8000716" cy="112646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Manual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:  Develop your own protocol using device resources</a:t>
            </a:r>
            <a:endParaRPr lang="en-US" b="0" i="1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233363" indent="-233363"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Auto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     Using existing RTOS/Framework Utilities (i.e., IPC)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609600" y="3395368"/>
            <a:ext cx="5562600" cy="2700632"/>
            <a:chOff x="1143000" y="3048000"/>
            <a:chExt cx="5562600" cy="2700632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31" name="Lightning Bolt 30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1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98120" y="2164080"/>
            <a:ext cx="8602980" cy="294132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2005"/>
            <a:ext cx="8229600" cy="683796"/>
          </a:xfrm>
        </p:spPr>
        <p:txBody>
          <a:bodyPr/>
          <a:lstStyle/>
          <a:p>
            <a:pPr eaLnBrk="1" hangingPunct="1"/>
            <a:r>
              <a:rPr lang="en-US" dirty="0" smtClean="0"/>
              <a:t>Configuration: SRIO CFG File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213360" y="1260910"/>
            <a:ext cx="8763000" cy="5062888"/>
          </a:xfrm>
          <a:noFill/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var MessageQ = xdc.useModule('ti.sdo.ipc.MessageQ');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var Ipc = xdc.useModule('ti.sdo.ipc.Ipc');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var TransportSrio = xdc.useModule('ti.transport.ipc.srio.transports.TransportSrio');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use IPC over SRIO */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MessageQ.SetupTransportProxy = xdc.useModule(Settings.getMessageQSetupDelegate());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var TransportSrioSetup = xdc.useModule('ti.transport.ipc.srio.transports.TransportSrioSetup');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MessageQ.SetupTransportProxy = TransportSrioSetup;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TransportSrioSetup.messageQHeapId = 1; /* Sized specifically to handle receive side packets.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 				* Heap should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              * not be used by any other application or module */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TransportSrioSetup.descMemRegion = 0;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TransportSrioSetup.numRxDescBuffs = 256;  /* Should be sized large enough so that multiple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                 * packets can be queued on receive side and still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                 * have buffs available for incoming packets */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4221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Configuration: Navigator Initialization (1/2) 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1260910"/>
            <a:ext cx="8189140" cy="5062888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800" dirty="0" smtClean="0"/>
              <a:t>Additional Include: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/* QMSS LLD*/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&lt;ti/drv/qmss/qmss_drv.h&gt;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&lt;ti/drv/qmss/qmss_firmware.h&gt;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/* CPPI LLD */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&lt;ti/drv/cppi/cppi_drv.h&gt;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&lt;ti/transport/ipc/examples/common/bench_common.h&gt;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&lt;ti/transport/ipc/qmss/transports/TransportQmss.h&gt;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298296" y="1106906"/>
            <a:ext cx="8189140" cy="5062888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600" dirty="0" smtClean="0"/>
              <a:t>Add an initialization routine: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 main(Int argc, Char* argv[])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if (selfId == 0)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/* QMSS, and CPPI system wide initializations are run on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* this core */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result = systemInit();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if (result != 0)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System_printf("Error (%d) while initializing QMSS\n", result);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   Note that systemInit is provided by TI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0" y="0"/>
            <a:ext cx="9144000" cy="84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Configuration: Navigator Initialization (2/2)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Transport Details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1160" y="5036442"/>
            <a:ext cx="4798503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Benchmark Details</a:t>
            </a:r>
          </a:p>
          <a:p>
            <a:pPr indent="-182880" algn="l">
              <a:spcBef>
                <a:spcPts val="0"/>
              </a:spcBef>
              <a:buClr>
                <a:srgbClr val="1F497D"/>
              </a:buClr>
              <a:buFont typeface="Arial" pitchFamily="34" charset="0"/>
              <a:buChar char="•"/>
            </a:pPr>
            <a:r>
              <a:rPr lang="en-US" sz="1400" dirty="0" smtClean="0"/>
              <a:t>IPC Benchmark Examples from MCSDK</a:t>
            </a:r>
          </a:p>
          <a:p>
            <a:pPr indent="-182880" algn="l">
              <a:spcBef>
                <a:spcPts val="0"/>
              </a:spcBef>
              <a:buClr>
                <a:srgbClr val="1F497D"/>
              </a:buClr>
              <a:buFont typeface="Arial" pitchFamily="34" charset="0"/>
              <a:buChar char="•"/>
            </a:pPr>
            <a:r>
              <a:rPr lang="en-US" sz="1400" dirty="0" smtClean="0"/>
              <a:t>CPU Clock – 1 GHz</a:t>
            </a:r>
          </a:p>
          <a:p>
            <a:pPr indent="-182880" algn="l">
              <a:spcBef>
                <a:spcPts val="0"/>
              </a:spcBef>
              <a:buClr>
                <a:srgbClr val="1F497D"/>
              </a:buClr>
              <a:buFont typeface="Arial" pitchFamily="34" charset="0"/>
              <a:buChar char="•"/>
            </a:pPr>
            <a:r>
              <a:rPr lang="en-US" sz="1400" dirty="0" smtClean="0"/>
              <a:t>Header Size– 32 bytes</a:t>
            </a:r>
          </a:p>
          <a:p>
            <a:pPr indent="-182880" algn="l">
              <a:spcBef>
                <a:spcPts val="0"/>
              </a:spcBef>
              <a:buClr>
                <a:srgbClr val="1F497D"/>
              </a:buClr>
              <a:buFont typeface="Arial" pitchFamily="34" charset="0"/>
              <a:buChar char="•"/>
            </a:pPr>
            <a:r>
              <a:rPr lang="en-US" sz="1400" dirty="0" smtClean="0"/>
              <a:t>SRIO – Loopback Mode</a:t>
            </a:r>
          </a:p>
          <a:p>
            <a:pPr indent="-182880" algn="l">
              <a:spcBef>
                <a:spcPts val="0"/>
              </a:spcBef>
              <a:buClr>
                <a:srgbClr val="1F497D"/>
              </a:buClr>
              <a:buFont typeface="Arial" pitchFamily="34" charset="0"/>
              <a:buChar char="•"/>
            </a:pPr>
            <a:r>
              <a:rPr lang="en-US" sz="1400" dirty="0" smtClean="0"/>
              <a:t>Messages allocated up front</a:t>
            </a: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06011" y="1979802"/>
            <a:ext cx="7306811" cy="83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26422" y="1468074"/>
            <a:ext cx="0" cy="3540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078756" y="1354659"/>
            <a:ext cx="1529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Message Size </a:t>
            </a:r>
          </a:p>
          <a:p>
            <a:pPr algn="ctr"/>
            <a:r>
              <a:rPr lang="en-US" sz="1600" dirty="0" smtClean="0"/>
              <a:t>(Bytes)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112003" y="1461083"/>
            <a:ext cx="0" cy="353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471020" y="1457458"/>
            <a:ext cx="0" cy="35507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856601" y="1450467"/>
            <a:ext cx="0" cy="3557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5936" y="1333849"/>
            <a:ext cx="951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Shared</a:t>
            </a:r>
          </a:p>
          <a:p>
            <a:r>
              <a:rPr lang="en-US" sz="1600" dirty="0" smtClean="0"/>
              <a:t>Memory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33139" y="1310080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Multicore</a:t>
            </a:r>
          </a:p>
          <a:p>
            <a:pPr algn="ctr"/>
            <a:r>
              <a:rPr lang="en-US" sz="1600" dirty="0" smtClean="0"/>
              <a:t>Navigator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06272" y="1445701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SRIO</a:t>
            </a:r>
            <a:endParaRPr lang="en-US" sz="1600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922789" y="2885813"/>
            <a:ext cx="7315200" cy="16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742920" y="755009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 (Mb/second)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75758" y="218952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75758" y="311371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	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15254" y="21825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23.8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0503" y="218393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9552" y="218533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45798" y="3131890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125.8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81047" y="3133288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184.4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96875" y="313468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21.2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932576" y="3801612"/>
            <a:ext cx="7315200" cy="16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405635" y="4079847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47196" y="409802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503.2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82445" y="409942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737.4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17699" y="411759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Transport Pros/Cons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3765" y="960771"/>
          <a:ext cx="8249175" cy="51151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10143"/>
                <a:gridCol w="3129094"/>
                <a:gridCol w="4009938"/>
              </a:tblGrid>
              <a:tr h="3479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104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</a:t>
                      </a:r>
                    </a:p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Simplest to Implement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Moderate</a:t>
                      </a:r>
                      <a:r>
                        <a:rPr lang="en-US" sz="1800" baseline="0" dirty="0" smtClean="0"/>
                        <a:t> Throughput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Single</a:t>
                      </a:r>
                      <a:r>
                        <a:rPr lang="en-US" sz="1800" baseline="0" dirty="0" smtClean="0"/>
                        <a:t> Device Only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 Requires Notify module and API call if doorbell required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Possible contention with other tasks using the same shared memory.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Multicore</a:t>
                      </a:r>
                    </a:p>
                    <a:p>
                      <a:pPr algn="ctr"/>
                      <a:r>
                        <a:rPr lang="en-US" dirty="0" smtClean="0"/>
                        <a:t>Navigator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Highest Throughput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Dedicated resources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Consumes</a:t>
                      </a:r>
                      <a:r>
                        <a:rPr lang="en-US" sz="1800" baseline="0" dirty="0" smtClean="0"/>
                        <a:t> least CPU cycles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Interrupt generated when data is available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Single Device Only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04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SRIO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be used across devices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Lowest Throughput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Lab/Demo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kern="1200" dirty="0" smtClean="0"/>
              <a:t>IPC Services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1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Text Box 3"/>
          <p:cNvSpPr txBox="1">
            <a:spLocks noChangeArrowheads="1"/>
          </p:cNvSpPr>
          <p:nvPr/>
        </p:nvSpPr>
        <p:spPr bwMode="auto">
          <a:xfrm>
            <a:off x="609600" y="1590675"/>
            <a:ext cx="8686800" cy="2189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333333">
                <a:alpha val="50000"/>
              </a:srgbClr>
            </a:outerShdw>
          </a:effectLst>
        </p:spPr>
        <p:txBody>
          <a:bodyPr anchor="ctr" anchorCtr="1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7200" b="0" dirty="0">
                <a:solidFill>
                  <a:srgbClr val="FF0000"/>
                </a:solidFill>
                <a:latin typeface="TILogo" pitchFamily="2" charset="0"/>
              </a:rPr>
              <a:t>ti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062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8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RTOS/Framework Solutions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726914"/>
            <a:ext cx="9042412" cy="262225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SAME CorePac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TI’s RTOS (SYS/BIOS) supports several services for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inter-thread communication </a:t>
            </a:r>
            <a:r>
              <a:rPr lang="en-US" sz="2000" b="0" i="1" dirty="0" smtClean="0">
                <a:solidFill>
                  <a:schemeClr val="dk1"/>
                </a:solidFill>
                <a:latin typeface="Calibri" pitchFamily="34" charset="0"/>
              </a:rPr>
              <a:t>(e.g. semaphores, queues, mailboxes, etc.).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DIFFERENT CorePac</a:t>
            </a:r>
            <a:r>
              <a:rPr lang="en-US" b="0" dirty="0" smtClean="0">
                <a:effectLst/>
                <a:latin typeface="Calibri" pitchFamily="34" charset="0"/>
              </a:rPr>
              <a:t>:  The IPC framework supports communications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b="0" dirty="0" smtClean="0">
                <a:effectLst/>
                <a:latin typeface="Calibri" pitchFamily="34" charset="0"/>
              </a:rPr>
              <a:t>between </a:t>
            </a:r>
            <a:r>
              <a:rPr lang="en-US" b="0" dirty="0" smtClean="0">
                <a:latin typeface="Calibri" pitchFamily="34" charset="0"/>
              </a:rPr>
              <a:t>CorePac</a:t>
            </a:r>
            <a:r>
              <a:rPr lang="en-US" b="0" dirty="0" smtClean="0">
                <a:effectLst/>
                <a:latin typeface="Calibri" pitchFamily="34" charset="0"/>
              </a:rPr>
              <a:t>s via several transports.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DIFFERENT DEVICE</a:t>
            </a:r>
            <a:r>
              <a:rPr lang="en-US" b="0" dirty="0" smtClean="0">
                <a:latin typeface="Calibri" pitchFamily="34" charset="0"/>
              </a:rPr>
              <a:t>: IPC transports can also be implemented</a:t>
            </a:r>
            <a:br>
              <a:rPr lang="en-US" b="0" dirty="0" smtClean="0">
                <a:latin typeface="Calibri" pitchFamily="34" charset="0"/>
              </a:rPr>
            </a:br>
            <a:r>
              <a:rPr lang="en-US" b="0" dirty="0" smtClean="0">
                <a:latin typeface="Calibri" pitchFamily="34" charset="0"/>
              </a:rPr>
              <a:t>between devices.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KEY</a:t>
            </a:r>
            <a:r>
              <a:rPr lang="en-US" b="0" dirty="0" smtClean="0">
                <a:latin typeface="Calibri" pitchFamily="34" charset="0"/>
              </a:rPr>
              <a:t>: Same IPC APIs can be used for local or remote communications.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8358" y="4613149"/>
            <a:ext cx="2547044" cy="14939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SYS/BIOS (or IPC)</a:t>
            </a:r>
          </a:p>
          <a:p>
            <a:pPr marL="233363" indent="-233363" algn="l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+ transport</a:t>
            </a:r>
          </a:p>
          <a:p>
            <a:pPr marL="233363" indent="-233363" algn="l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+ transport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973" y="4166647"/>
            <a:ext cx="158408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  <a:effectLst/>
              </a:rPr>
              <a:t>Solutions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09600" y="3395368"/>
            <a:ext cx="5562600" cy="2700632"/>
            <a:chOff x="1143000" y="3048000"/>
            <a:chExt cx="5562600" cy="2700632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31" name="Lightning Bolt 30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1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8971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Transports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" y="716079"/>
            <a:ext cx="8046720" cy="39517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latin typeface="Calibri" pitchFamily="34" charset="0"/>
              </a:rPr>
              <a:t>Current IPC implementation uses several transports:</a:t>
            </a:r>
          </a:p>
        </p:txBody>
      </p:sp>
      <p:grpSp>
        <p:nvGrpSpPr>
          <p:cNvPr id="2" name="Group 104"/>
          <p:cNvGrpSpPr/>
          <p:nvPr/>
        </p:nvGrpSpPr>
        <p:grpSpPr>
          <a:xfrm>
            <a:off x="1066800" y="2590800"/>
            <a:ext cx="6858000" cy="3733800"/>
            <a:chOff x="1066800" y="2590800"/>
            <a:chExt cx="6858000" cy="3733800"/>
          </a:xfrm>
        </p:grpSpPr>
        <p:sp>
          <p:nvSpPr>
            <p:cNvPr id="52" name="Cube 51"/>
            <p:cNvSpPr/>
            <p:nvPr/>
          </p:nvSpPr>
          <p:spPr bwMode="auto">
            <a:xfrm>
              <a:off x="1066800" y="2590800"/>
              <a:ext cx="4267200" cy="37338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4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38400" y="4635798"/>
                <a:ext cx="715930" cy="3172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3528235" y="4637567"/>
                <a:ext cx="891365" cy="3172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Multicore</a:t>
                </a:r>
                <a:b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</a:b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Navigator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124200" y="45720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00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or</a:t>
                </a:r>
              </a:p>
            </p:txBody>
          </p:sp>
        </p:grpSp>
        <p:grpSp>
          <p:nvGrpSpPr>
            <p:cNvPr id="5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2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74" name="Cube 73"/>
            <p:cNvSpPr/>
            <p:nvPr/>
          </p:nvSpPr>
          <p:spPr bwMode="auto">
            <a:xfrm>
              <a:off x="5791200" y="2590800"/>
              <a:ext cx="2133600" cy="37338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6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92" name="Shape 91"/>
            <p:cNvCxnSpPr>
              <a:stCxn id="21" idx="1"/>
              <a:endCxn id="56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Shape 93"/>
            <p:cNvCxnSpPr>
              <a:stCxn id="56" idx="3"/>
              <a:endCxn id="73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6" name="Shape 95"/>
            <p:cNvCxnSpPr>
              <a:stCxn id="21" idx="1"/>
              <a:endCxn id="57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Straight Arrow Connector 97"/>
            <p:cNvCxnSpPr>
              <a:stCxn id="57" idx="3"/>
              <a:endCxn id="75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3" name="TextBox 102"/>
          <p:cNvSpPr txBox="1"/>
          <p:nvPr/>
        </p:nvSpPr>
        <p:spPr>
          <a:xfrm>
            <a:off x="446567" y="1054053"/>
            <a:ext cx="8800422" cy="9787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 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(Shared Memory Model, Multicore Navigator)</a:t>
            </a:r>
          </a:p>
          <a:p>
            <a:pPr marL="233363" indent="-233363" algn="l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(Serial Rapid I/O)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-2405" y="2045484"/>
            <a:ext cx="8731108" cy="4456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latin typeface="Calibri" pitchFamily="34" charset="0"/>
              </a:rPr>
              <a:t>Chosen at configuration; </a:t>
            </a:r>
            <a:r>
              <a:rPr lang="en-US" b="0" i="1" u="sng" dirty="0" smtClean="0">
                <a:latin typeface="Calibri" pitchFamily="34" charset="0"/>
              </a:rPr>
              <a:t>Same code</a:t>
            </a:r>
            <a:r>
              <a:rPr lang="en-US" b="0" dirty="0" smtClean="0">
                <a:latin typeface="Calibri" pitchFamily="34" charset="0"/>
              </a:rPr>
              <a:t> regardless of thread location</a:t>
            </a:r>
            <a:r>
              <a:rPr lang="en-US" sz="2800" b="0" dirty="0" smtClean="0">
                <a:latin typeface="Calibri" pitchFamily="34" charset="0"/>
              </a:rPr>
              <a:t>.</a:t>
            </a:r>
            <a:endParaRPr lang="en-US" b="0" i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07194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1" kern="1200" dirty="0" smtClean="0"/>
              <a:t>IPC Services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  <a:ea typeface="+mn-ea"/>
                <a:cs typeface="+mn-cs"/>
              </a:rPr>
              <a:t>Message Queue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  <a:ea typeface="+mn-ea"/>
                <a:cs typeface="+mn-cs"/>
              </a:rPr>
              <a:t>Notify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Data Passing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  <a:ea typeface="+mn-ea"/>
                <a:cs typeface="+mn-cs"/>
              </a:rPr>
              <a:t>Support Utilities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65008" y="-14778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Services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" y="669895"/>
            <a:ext cx="8374380" cy="139236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l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IPC package is a set of APIs </a:t>
            </a:r>
          </a:p>
          <a:p>
            <a:pPr marL="342900" indent="-342900" algn="l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MessageQ uses the modules below …</a:t>
            </a:r>
          </a:p>
          <a:p>
            <a:pPr marL="342900" indent="-342900" algn="l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But each module can also be used independently.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41960" y="2103120"/>
            <a:ext cx="8328660" cy="541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Application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217420" y="268224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642360" y="268224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922520" y="268986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240780" y="269748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787640" y="270510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07353" y="3005773"/>
          <a:ext cx="8283575" cy="3482975"/>
        </p:xfrm>
        <a:graphic>
          <a:graphicData uri="http://schemas.openxmlformats.org/presentationml/2006/ole">
            <p:oleObj spid="_x0000_s1026" name="Visio" r:id="rId4" imgW="8282816" imgH="3482232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43389</TotalTime>
  <Words>2984</Words>
  <Application>Microsoft Office PowerPoint</Application>
  <PresentationFormat>On-screen Show (4:3)</PresentationFormat>
  <Paragraphs>724</Paragraphs>
  <Slides>56</Slides>
  <Notes>56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13_KeyStoneOLT</vt:lpstr>
      <vt:lpstr>Visio</vt:lpstr>
      <vt:lpstr>Intro to:    Inter-Processor Communications (IPC)</vt:lpstr>
      <vt:lpstr>Agenda</vt:lpstr>
      <vt:lpstr>Basic Concepts</vt:lpstr>
      <vt:lpstr>IPC – Definition</vt:lpstr>
      <vt:lpstr>IPC – Possible Solutions</vt:lpstr>
      <vt:lpstr>IPC – RTOS/Framework Solutions</vt:lpstr>
      <vt:lpstr>IPC – Transports</vt:lpstr>
      <vt:lpstr>IPC Services</vt:lpstr>
      <vt:lpstr>IPC Services</vt:lpstr>
      <vt:lpstr>IPC Services – Message Queue</vt:lpstr>
      <vt:lpstr>MessageQ – Highest Layer API</vt:lpstr>
      <vt:lpstr>MessageQ and Messages</vt:lpstr>
      <vt:lpstr>Using MessageQ (1/3)</vt:lpstr>
      <vt:lpstr>Using MessageQ (2/3)</vt:lpstr>
      <vt:lpstr>Using MessageQ (3/3)</vt:lpstr>
      <vt:lpstr>MessageQ – Configuration</vt:lpstr>
      <vt:lpstr>MessageQ – Miscellaneous Notes</vt:lpstr>
      <vt:lpstr>More Information About MessageQ</vt:lpstr>
      <vt:lpstr>IPC Services - Notify</vt:lpstr>
      <vt:lpstr>Using Notify – Concepts</vt:lpstr>
      <vt:lpstr>Notify Model</vt:lpstr>
      <vt:lpstr>Notify Model</vt:lpstr>
      <vt:lpstr>Notify Implementation</vt:lpstr>
      <vt:lpstr>Example Callback Function</vt:lpstr>
      <vt:lpstr>More Information About Notify</vt:lpstr>
      <vt:lpstr>IPC Services - Data Passing</vt:lpstr>
      <vt:lpstr>Data Passing Using Shared Memory (1/2)</vt:lpstr>
      <vt:lpstr>Slide 28</vt:lpstr>
      <vt:lpstr>Data Passing – Static</vt:lpstr>
      <vt:lpstr>Data Passing – Dynamic</vt:lpstr>
      <vt:lpstr>Data Passing: Additional Transports</vt:lpstr>
      <vt:lpstr>IPC Services – Support Utilities</vt:lpstr>
      <vt:lpstr>IPC Support Utilities (1/2)</vt:lpstr>
      <vt:lpstr>IPC Support Utilities (2/2)</vt:lpstr>
      <vt:lpstr>Setup and Examples</vt:lpstr>
      <vt:lpstr>IPC – Tools/Setup Required</vt:lpstr>
      <vt:lpstr>IPC – Examples</vt:lpstr>
      <vt:lpstr>IPC Transports</vt:lpstr>
      <vt:lpstr>IPC Transports – Intro</vt:lpstr>
      <vt:lpstr>Data Passing Using Multicore Navigator</vt:lpstr>
      <vt:lpstr>IPC Transports – Multicore Navigator (1/3)</vt:lpstr>
      <vt:lpstr>IPC Transports – Multicore Navigator (2/3)</vt:lpstr>
      <vt:lpstr>IPC Transports – Multicore Navigator (3/3)</vt:lpstr>
      <vt:lpstr>IPC Transports – SRIO (1/3)</vt:lpstr>
      <vt:lpstr>IPC Transports – SRIO (2/3)</vt:lpstr>
      <vt:lpstr>IPC Transports – SRIO (3/3)</vt:lpstr>
      <vt:lpstr>Configure the Transport Layer</vt:lpstr>
      <vt:lpstr>Configuration: Shared Memory CFG File</vt:lpstr>
      <vt:lpstr>Configuration: Navigator CFG File</vt:lpstr>
      <vt:lpstr>Configuration: SRIO CFG File</vt:lpstr>
      <vt:lpstr>Configuration: Navigator Initialization (1/2) </vt:lpstr>
      <vt:lpstr>Slide 52</vt:lpstr>
      <vt:lpstr>IPC Transport Details</vt:lpstr>
      <vt:lpstr>IPC Transport Pros/Cons</vt:lpstr>
      <vt:lpstr>Lab/Demo</vt:lpstr>
      <vt:lpstr>Slide 56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Robert J. Hillard</cp:lastModifiedBy>
  <cp:revision>1732</cp:revision>
  <dcterms:created xsi:type="dcterms:W3CDTF">2007-12-19T20:51:45Z</dcterms:created>
  <dcterms:modified xsi:type="dcterms:W3CDTF">2012-11-29T21:37:21Z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E95BB4F0-F112-4E30-95EF-EBF022D08B6C</vt:lpwstr>
  </property>
  <property fmtid="{D5CDD505-2E9C-101B-9397-08002B2CF9AE}" pid="6" name="ArticulateProjectFull">
    <vt:lpwstr>C:\Data\Keystone Training\BINDERS\slides\KeyStone Intro to IPC.ppta</vt:lpwstr>
  </property>
</Properties>
</file>