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tags/tag8.xml" ContentType="application/vnd.openxmlformats-officedocument.presentationml.tags+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63.xml" ContentType="application/vnd.openxmlformats-officedocument.presentationml.notesSlide+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tags/tag63.xml" ContentType="application/vnd.openxmlformats-officedocument.presentationml.tags+xml"/>
  <Override PartName="/ppt/tags/tag74.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tags/tag109.xml" ContentType="application/vnd.openxmlformats-officedocument.presentationml.tags+xml"/>
  <Override PartName="/ppt/slides/slide99.xml" ContentType="application/vnd.openxmlformats-officedocument.presentationml.slide+xml"/>
  <Override PartName="/ppt/notesSlides/notesSlide7.xml" ContentType="application/vnd.openxmlformats-officedocument.presentationml.notesSlide+xml"/>
  <Override PartName="/ppt/tags/tag41.xml" ContentType="application/vnd.openxmlformats-officedocument.presentationml.tags+xml"/>
  <Override PartName="/ppt/slides/slide77.xml" ContentType="application/vnd.openxmlformats-officedocument.presentationml.slide+xml"/>
  <Override PartName="/ppt/slides/slide88.xml" ContentType="application/vnd.openxmlformats-officedocument.presentationml.slide+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tags/tag112.xml" ContentType="application/vnd.openxmlformats-officedocument.presentationml.tags+xml"/>
  <Override PartName="/ppt/tags/tag123.xml" ContentType="application/vnd.openxmlformats-officedocument.presentationml.tags+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notesSlides/notesSlide57.xml" ContentType="application/vnd.openxmlformats-officedocument.presentationml.notesSlide+xml"/>
  <Override PartName="/ppt/tags/tag79.xml" ContentType="application/vnd.openxmlformats-officedocument.presentationml.tags+xml"/>
  <Override PartName="/ppt/tags/tag101.xml" ContentType="application/vnd.openxmlformats-officedocument.presentationml.tags+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tags/tag68.xml" ContentType="application/vnd.openxmlformats-officedocument.presentationml.tags+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tags/tag57.xml" ContentType="application/vnd.openxmlformats-officedocument.presentationml.tags+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notesSlides/notesSlide60.xml" ContentType="application/vnd.openxmlformats-officedocument.presentationml.notesSlide+xml"/>
  <Override PartName="/ppt/tags/tag82.xml" ContentType="application/vnd.openxmlformats-officedocument.presentationml.tags+xml"/>
  <Override PartName="/ppt/tags/tag93.xml" ContentType="application/vnd.openxmlformats-officedocument.presentationml.tags+xml"/>
  <Override PartName="/ppt/slides/slide119.xml" ContentType="application/vnd.openxmlformats-officedocument.presentationml.slide+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slides/slide108.xml" ContentType="application/vnd.openxmlformats-officedocument.presentationml.slide+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tags/tag106.xml" ContentType="application/vnd.openxmlformats-officedocument.presentationml.tags+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tags/tag98.xml" ContentType="application/vnd.openxmlformats-officedocument.presentationml.tags+xml"/>
  <Override PartName="/ppt/tags/tag120.xml" ContentType="application/vnd.openxmlformats-officedocument.presentationml.tags+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Override PartName="/ppt/notesSlides/notesSlide65.xml" ContentType="application/vnd.openxmlformats-officedocument.presentationml.notesSlide+xml"/>
  <Override PartName="/ppt/tags/tag87.xml" ContentType="application/vnd.openxmlformats-officedocument.presentationml.tags+xml"/>
  <Override PartName="/ppt/notesSlides/notesSlide110.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tags/tag76.xml" ContentType="application/vnd.openxmlformats-officedocument.presentationml.tags+xml"/>
  <Override PartName="/ppt/notesSlides/notesSlide90.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6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tags/tag90.xml" ContentType="application/vnd.openxmlformats-officedocument.presentationml.tags+xml"/>
  <Override PartName="/ppt/slides/slide79.xml" ContentType="application/vnd.openxmlformats-officedocument.presentationml.slide+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slides/slide57.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tags/tag103.xml" ContentType="application/vnd.openxmlformats-officedocument.presentationml.tags+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tags/tag59.xml" ContentType="application/vnd.openxmlformats-officedocument.presentationml.tags+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tags/tag84.xml" ContentType="application/vnd.openxmlformats-officedocument.presentationml.tags+xml"/>
  <Override PartName="/ppt/tags/tag95.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notesSlides/notesSlide51.xml" ContentType="application/vnd.openxmlformats-officedocument.presentationml.notesSlide+xml"/>
  <Override PartName="/ppt/tags/tag73.xml" ContentType="application/vnd.openxmlformats-officedocument.presentationml.tags+xml"/>
  <Override PartName="/ppt/tags/tag15.xml" ContentType="application/vnd.openxmlformats-officedocument.presentationml.tags+xml"/>
  <Override PartName="/ppt/notesSlides/notesSlide40.xml" ContentType="application/vnd.openxmlformats-officedocument.presentationml.notesSlide+xml"/>
  <Override PartName="/ppt/tags/tag62.xml" ContentType="application/vnd.openxmlformats-officedocument.presentationml.tags+xml"/>
  <Override PartName="/ppt/tags/tag119.xml" ContentType="application/vnd.openxmlformats-officedocument.presentationml.tags+xml"/>
  <Override PartName="/ppt/slides/slide98.xml" ContentType="application/vnd.openxmlformats-officedocument.presentationml.slide+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notesSlides/notesSlide109.xml" ContentType="application/vnd.openxmlformats-officedocument.presentationml.notes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tags/tag122.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67.xml" ContentType="application/vnd.openxmlformats-officedocument.presentationml.notesSlide+xml"/>
  <Override PartName="/ppt/tags/tag89.xml" ContentType="application/vnd.openxmlformats-officedocument.presentationml.tags+xml"/>
  <Override PartName="/ppt/tags/tag111.xml" ContentType="application/vnd.openxmlformats-officedocument.presentationml.tags+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tags/tag78.xml" ContentType="application/vnd.openxmlformats-officedocument.presentationml.tags+xml"/>
  <Override PartName="/ppt/notesSlides/notesSlide92.xml" ContentType="application/vnd.openxmlformats-officedocument.presentationml.notesSlide+xml"/>
  <Override PartName="/ppt/tags/tag100.xml" ContentType="application/vnd.openxmlformats-officedocument.presentationml.tags+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tags/tag56.xml" ContentType="application/vnd.openxmlformats-officedocument.presentationml.tags+xml"/>
  <Override PartName="/ppt/tags/tag67.xml" ContentType="application/vnd.openxmlformats-officedocument.presentationml.tags+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70.xml" ContentType="application/vnd.openxmlformats-officedocument.presentationml.notesSlide+xml"/>
  <Override PartName="/ppt/tags/tag92.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tags/tag81.xml" ContentType="application/vnd.openxmlformats-officedocument.presentationml.tags+xml"/>
  <Override PartName="/ppt/slides/slide118.xml" ContentType="application/vnd.openxmlformats-officedocument.presentationml.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tags/tag86.xml" ContentType="application/vnd.openxmlformats-officedocument.presentationml.tags+xml"/>
  <Override PartName="/ppt/tags/tag97.xml" ContentType="application/vnd.openxmlformats-officedocument.presentationml.tags+xml"/>
  <Override PartName="/ppt/notesSlides/notesSlide120.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53.xml" ContentType="application/vnd.openxmlformats-officedocument.presentationml.notesSlide+xml"/>
  <Override PartName="/ppt/tags/tag75.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notesSlides/notesSlide42.xml" ContentType="application/vnd.openxmlformats-officedocument.presentationml.notesSlide+xml"/>
  <Override PartName="/ppt/tags/tag64.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53.xml" ContentType="application/vnd.openxmlformats-officedocument.presentationml.tags+xml"/>
  <Override PartName="/ppt/slides/slide89.xml" ContentType="application/vnd.openxmlformats-officedocument.presentationml.slide+xml"/>
  <Override PartName="/ppt/tags/tag31.xml" ContentType="application/vnd.openxmlformats-officedocument.presentationml.tags+xml"/>
  <Override PartName="/ppt/tags/tag42.xml" ContentType="application/vnd.openxmlformats-officedocument.presentationml.tags+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tags/tag113.xml" ContentType="application/vnd.openxmlformats-officedocument.presentationml.tags+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tags/tag102.xml" ContentType="application/vnd.openxmlformats-officedocument.presentationml.tags+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72.xml" ContentType="application/vnd.openxmlformats-officedocument.presentationml.notesSlide+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61.xml" ContentType="application/vnd.openxmlformats-officedocument.presentationml.notesSlide+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notesSlides/notesSlide50.xml" ContentType="application/vnd.openxmlformats-officedocument.presentationml.notesSlide+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slides/slide109.xml" ContentType="application/vnd.openxmlformats-officedocument.presentationml.slide+xml"/>
  <Override PartName="/ppt/tags/tag50.xml" ContentType="application/vnd.openxmlformats-officedocument.presentationml.tags+xml"/>
  <Override PartName="/ppt/tags/tag107.xml" ContentType="application/vnd.openxmlformats-officedocument.presentationml.tags+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97.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55.xml" ContentType="application/vnd.openxmlformats-officedocument.presentationml.notesSlide+xml"/>
  <Override PartName="/ppt/tags/tag77.xml" ContentType="application/vnd.openxmlformats-officedocument.presentationml.tags+xml"/>
  <Override PartName="/ppt/tags/tag88.xml" ContentType="application/vnd.openxmlformats-officedocument.presentationml.tags+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notesSlides/notesSlide44.xml" ContentType="application/vnd.openxmlformats-officedocument.presentationml.notesSlide+xml"/>
  <Override PartName="/ppt/tags/tag66.xml" ContentType="application/vnd.openxmlformats-officedocument.presentationml.tags+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55.xml" ContentType="application/vnd.openxmlformats-officedocument.presentationml.tags+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slides/slide117.xml" ContentType="application/vnd.openxmlformats-officedocument.presentationml.slide+xml"/>
  <Override PartName="/ppt/tags/tag22.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notesSlides/notesSlide116.xml" ContentType="application/vnd.openxmlformats-officedocument.presentationml.notesSlide+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27.xml" ContentType="application/vnd.openxmlformats-officedocument.presentationml.notesSlide+xml"/>
  <Override PartName="/ppt/tags/tag49.xml" ContentType="application/vnd.openxmlformats-officedocument.presentationml.tags+xml"/>
  <Override PartName="/ppt/notesSlides/notesSlide74.xml" ContentType="application/vnd.openxmlformats-officedocument.presentationml.notesSlide+xml"/>
  <Override PartName="/ppt/tags/tag9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126"/>
  </p:notesMasterIdLst>
  <p:handoutMasterIdLst>
    <p:handoutMasterId r:id="rId127"/>
  </p:handoutMasterIdLst>
  <p:sldIdLst>
    <p:sldId id="800" r:id="rId5"/>
    <p:sldId id="801" r:id="rId6"/>
    <p:sldId id="868" r:id="rId7"/>
    <p:sldId id="867" r:id="rId8"/>
    <p:sldId id="922" r:id="rId9"/>
    <p:sldId id="921" r:id="rId10"/>
    <p:sldId id="927" r:id="rId11"/>
    <p:sldId id="928" r:id="rId12"/>
    <p:sldId id="929" r:id="rId13"/>
    <p:sldId id="930" r:id="rId14"/>
    <p:sldId id="931" r:id="rId15"/>
    <p:sldId id="932" r:id="rId16"/>
    <p:sldId id="804" r:id="rId17"/>
    <p:sldId id="805" r:id="rId18"/>
    <p:sldId id="863" r:id="rId19"/>
    <p:sldId id="807" r:id="rId20"/>
    <p:sldId id="808" r:id="rId21"/>
    <p:sldId id="933" r:id="rId22"/>
    <p:sldId id="934" r:id="rId23"/>
    <p:sldId id="935" r:id="rId24"/>
    <p:sldId id="871" r:id="rId25"/>
    <p:sldId id="1027" r:id="rId26"/>
    <p:sldId id="1028" r:id="rId27"/>
    <p:sldId id="981" r:id="rId28"/>
    <p:sldId id="988" r:id="rId29"/>
    <p:sldId id="1022" r:id="rId30"/>
    <p:sldId id="1029" r:id="rId31"/>
    <p:sldId id="987" r:id="rId32"/>
    <p:sldId id="989" r:id="rId33"/>
    <p:sldId id="990" r:id="rId34"/>
    <p:sldId id="991" r:id="rId35"/>
    <p:sldId id="992" r:id="rId36"/>
    <p:sldId id="993" r:id="rId37"/>
    <p:sldId id="994" r:id="rId38"/>
    <p:sldId id="998" r:id="rId39"/>
    <p:sldId id="999" r:id="rId40"/>
    <p:sldId id="1000" r:id="rId41"/>
    <p:sldId id="1001" r:id="rId42"/>
    <p:sldId id="1002" r:id="rId43"/>
    <p:sldId id="1003" r:id="rId44"/>
    <p:sldId id="1004" r:id="rId45"/>
    <p:sldId id="1005" r:id="rId46"/>
    <p:sldId id="814" r:id="rId47"/>
    <p:sldId id="1024" r:id="rId48"/>
    <p:sldId id="986" r:id="rId49"/>
    <p:sldId id="982" r:id="rId50"/>
    <p:sldId id="705" r:id="rId51"/>
    <p:sldId id="866" r:id="rId52"/>
    <p:sldId id="706" r:id="rId53"/>
    <p:sldId id="707" r:id="rId54"/>
    <p:sldId id="708" r:id="rId55"/>
    <p:sldId id="865" r:id="rId56"/>
    <p:sldId id="709" r:id="rId57"/>
    <p:sldId id="872" r:id="rId58"/>
    <p:sldId id="710" r:id="rId59"/>
    <p:sldId id="983" r:id="rId60"/>
    <p:sldId id="939" r:id="rId61"/>
    <p:sldId id="941" r:id="rId62"/>
    <p:sldId id="940" r:id="rId63"/>
    <p:sldId id="936" r:id="rId64"/>
    <p:sldId id="937" r:id="rId65"/>
    <p:sldId id="946" r:id="rId66"/>
    <p:sldId id="947" r:id="rId67"/>
    <p:sldId id="948" r:id="rId68"/>
    <p:sldId id="949" r:id="rId69"/>
    <p:sldId id="950" r:id="rId70"/>
    <p:sldId id="951" r:id="rId71"/>
    <p:sldId id="952" r:id="rId72"/>
    <p:sldId id="953" r:id="rId73"/>
    <p:sldId id="954" r:id="rId74"/>
    <p:sldId id="958" r:id="rId75"/>
    <p:sldId id="959" r:id="rId76"/>
    <p:sldId id="957" r:id="rId77"/>
    <p:sldId id="955" r:id="rId78"/>
    <p:sldId id="960" r:id="rId79"/>
    <p:sldId id="961" r:id="rId80"/>
    <p:sldId id="962" r:id="rId81"/>
    <p:sldId id="963" r:id="rId82"/>
    <p:sldId id="964" r:id="rId83"/>
    <p:sldId id="965" r:id="rId84"/>
    <p:sldId id="966" r:id="rId85"/>
    <p:sldId id="967" r:id="rId86"/>
    <p:sldId id="759" r:id="rId87"/>
    <p:sldId id="968" r:id="rId88"/>
    <p:sldId id="969" r:id="rId89"/>
    <p:sldId id="841" r:id="rId90"/>
    <p:sldId id="984" r:id="rId91"/>
    <p:sldId id="1006" r:id="rId92"/>
    <p:sldId id="1011" r:id="rId93"/>
    <p:sldId id="1007" r:id="rId94"/>
    <p:sldId id="1012" r:id="rId95"/>
    <p:sldId id="1008" r:id="rId96"/>
    <p:sldId id="1009" r:id="rId97"/>
    <p:sldId id="1010" r:id="rId98"/>
    <p:sldId id="883" r:id="rId99"/>
    <p:sldId id="973" r:id="rId100"/>
    <p:sldId id="972" r:id="rId101"/>
    <p:sldId id="884" r:id="rId102"/>
    <p:sldId id="974" r:id="rId103"/>
    <p:sldId id="975" r:id="rId104"/>
    <p:sldId id="976" r:id="rId105"/>
    <p:sldId id="977" r:id="rId106"/>
    <p:sldId id="978" r:id="rId107"/>
    <p:sldId id="979" r:id="rId108"/>
    <p:sldId id="980" r:id="rId109"/>
    <p:sldId id="885" r:id="rId110"/>
    <p:sldId id="886" r:id="rId111"/>
    <p:sldId id="985" r:id="rId112"/>
    <p:sldId id="1015" r:id="rId113"/>
    <p:sldId id="878" r:id="rId114"/>
    <p:sldId id="879" r:id="rId115"/>
    <p:sldId id="1025" r:id="rId116"/>
    <p:sldId id="874" r:id="rId117"/>
    <p:sldId id="1026" r:id="rId118"/>
    <p:sldId id="1016" r:id="rId119"/>
    <p:sldId id="875" r:id="rId120"/>
    <p:sldId id="1017" r:id="rId121"/>
    <p:sldId id="1018" r:id="rId122"/>
    <p:sldId id="876" r:id="rId123"/>
    <p:sldId id="1019" r:id="rId124"/>
    <p:sldId id="1020" r:id="rId125"/>
  </p:sldIdLst>
  <p:sldSz cx="9144000" cy="6858000" type="screen4x3"/>
  <p:notesSz cx="7715250" cy="12357100"/>
  <p:custDataLst>
    <p:tags r:id="rId128"/>
  </p:custDataLst>
  <p:defaultTextStyle>
    <a:defPPr>
      <a:defRPr lang="en-US"/>
    </a:defPPr>
    <a:lvl1pPr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1pPr>
    <a:lvl2pPr marL="4572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2pPr>
    <a:lvl3pPr marL="9144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3pPr>
    <a:lvl4pPr marL="13716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4pPr>
    <a:lvl5pPr marL="18288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5pPr>
    <a:lvl6pPr marL="2286000" algn="l" defTabSz="914400" rtl="0" eaLnBrk="1" latinLnBrk="0" hangingPunct="1">
      <a:defRPr sz="2000" b="1" kern="1200">
        <a:solidFill>
          <a:schemeClr val="tx2"/>
        </a:solidFill>
        <a:latin typeface="Arial" charset="0"/>
        <a:ea typeface="+mn-ea"/>
        <a:cs typeface="+mn-cs"/>
      </a:defRPr>
    </a:lvl6pPr>
    <a:lvl7pPr marL="2743200" algn="l" defTabSz="914400" rtl="0" eaLnBrk="1" latinLnBrk="0" hangingPunct="1">
      <a:defRPr sz="2000" b="1" kern="1200">
        <a:solidFill>
          <a:schemeClr val="tx2"/>
        </a:solidFill>
        <a:latin typeface="Arial" charset="0"/>
        <a:ea typeface="+mn-ea"/>
        <a:cs typeface="+mn-cs"/>
      </a:defRPr>
    </a:lvl7pPr>
    <a:lvl8pPr marL="3200400" algn="l" defTabSz="914400" rtl="0" eaLnBrk="1" latinLnBrk="0" hangingPunct="1">
      <a:defRPr sz="2000" b="1" kern="1200">
        <a:solidFill>
          <a:schemeClr val="tx2"/>
        </a:solidFill>
        <a:latin typeface="Arial" charset="0"/>
        <a:ea typeface="+mn-ea"/>
        <a:cs typeface="+mn-cs"/>
      </a:defRPr>
    </a:lvl8pPr>
    <a:lvl9pPr marL="3657600" algn="l" defTabSz="914400" rtl="0" eaLnBrk="1" latinLnBrk="0" hangingPunct="1">
      <a:defRPr sz="2000" b="1"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990000"/>
    <a:srgbClr val="FF3300"/>
    <a:srgbClr val="000000"/>
    <a:srgbClr val="EAEAEA"/>
    <a:srgbClr val="000099"/>
    <a:srgbClr val="C0C0C0"/>
    <a:srgbClr val="1AEA0A"/>
    <a:srgbClr val="969696"/>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51" autoAdjust="0"/>
    <p:restoredTop sz="71412" autoAdjust="0"/>
  </p:normalViewPr>
  <p:slideViewPr>
    <p:cSldViewPr snapToGrid="0">
      <p:cViewPr varScale="1">
        <p:scale>
          <a:sx n="80" d="100"/>
          <a:sy n="80" d="100"/>
        </p:scale>
        <p:origin x="-1770" y="-15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75" d="100"/>
        <a:sy n="75" d="100"/>
      </p:scale>
      <p:origin x="0" y="1245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tags" Target="tags/tag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_rels/viewProps.xml.rels><?xml version="1.0" encoding="UTF-8" standalone="yes"?>
<Relationships xmlns="http://schemas.openxmlformats.org/package/2006/relationships"><Relationship Id="rId8" Type="http://schemas.openxmlformats.org/officeDocument/2006/relationships/slide" Target="slides/slide56.xml"/><Relationship Id="rId13" Type="http://schemas.openxmlformats.org/officeDocument/2006/relationships/slide" Target="slides/slide114.xml"/><Relationship Id="rId18" Type="http://schemas.openxmlformats.org/officeDocument/2006/relationships/slide" Target="slides/slide119.xml"/><Relationship Id="rId3" Type="http://schemas.openxmlformats.org/officeDocument/2006/relationships/slide" Target="slides/slide4.xml"/><Relationship Id="rId7" Type="http://schemas.openxmlformats.org/officeDocument/2006/relationships/slide" Target="slides/slide46.xml"/><Relationship Id="rId12" Type="http://schemas.openxmlformats.org/officeDocument/2006/relationships/slide" Target="slides/slide113.xml"/><Relationship Id="rId17" Type="http://schemas.openxmlformats.org/officeDocument/2006/relationships/slide" Target="slides/slide118.xml"/><Relationship Id="rId2" Type="http://schemas.openxmlformats.org/officeDocument/2006/relationships/slide" Target="slides/slide2.xml"/><Relationship Id="rId16" Type="http://schemas.openxmlformats.org/officeDocument/2006/relationships/slide" Target="slides/slide117.xml"/><Relationship Id="rId20" Type="http://schemas.openxmlformats.org/officeDocument/2006/relationships/slide" Target="slides/slide121.xml"/><Relationship Id="rId1" Type="http://schemas.openxmlformats.org/officeDocument/2006/relationships/slide" Target="slides/slide1.xml"/><Relationship Id="rId6" Type="http://schemas.openxmlformats.org/officeDocument/2006/relationships/slide" Target="slides/slide25.xml"/><Relationship Id="rId11" Type="http://schemas.openxmlformats.org/officeDocument/2006/relationships/slide" Target="slides/slide112.xml"/><Relationship Id="rId5" Type="http://schemas.openxmlformats.org/officeDocument/2006/relationships/slide" Target="slides/slide24.xml"/><Relationship Id="rId15" Type="http://schemas.openxmlformats.org/officeDocument/2006/relationships/slide" Target="slides/slide116.xml"/><Relationship Id="rId10" Type="http://schemas.openxmlformats.org/officeDocument/2006/relationships/slide" Target="slides/slide108.xml"/><Relationship Id="rId19" Type="http://schemas.openxmlformats.org/officeDocument/2006/relationships/slide" Target="slides/slide120.xml"/><Relationship Id="rId4" Type="http://schemas.openxmlformats.org/officeDocument/2006/relationships/slide" Target="slides/slide23.xml"/><Relationship Id="rId9" Type="http://schemas.openxmlformats.org/officeDocument/2006/relationships/slide" Target="slides/slide87.xml"/><Relationship Id="rId14" Type="http://schemas.openxmlformats.org/officeDocument/2006/relationships/slide" Target="slides/slide1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343275" cy="617538"/>
          </a:xfrm>
          <a:prstGeom prst="rect">
            <a:avLst/>
          </a:prstGeom>
          <a:noFill/>
          <a:ln w="9525">
            <a:noFill/>
            <a:miter lim="800000"/>
            <a:headEnd/>
            <a:tailEnd/>
          </a:ln>
          <a:effectLst/>
        </p:spPr>
        <p:txBody>
          <a:bodyPr vert="horz" wrap="square" lIns="23894" tIns="0" rIns="23894" bIns="0" numCol="1" anchor="t" anchorCtr="0" compatLnSpc="1">
            <a:prstTxWarp prst="textNoShape">
              <a:avLst/>
            </a:prstTxWarp>
          </a:bodyPr>
          <a:lstStyle>
            <a:lvl1pPr defTabSz="1147763">
              <a:defRPr sz="1300" b="0" i="1">
                <a:solidFill>
                  <a:schemeClr val="tx1"/>
                </a:solidFill>
                <a:latin typeface="Times New Roman" pitchFamily="18" charset="0"/>
              </a:defRPr>
            </a:lvl1pPr>
          </a:lstStyle>
          <a:p>
            <a:endParaRPr lang="en-US"/>
          </a:p>
        </p:txBody>
      </p:sp>
      <p:sp>
        <p:nvSpPr>
          <p:cNvPr id="3075" name="Rectangle 3"/>
          <p:cNvSpPr>
            <a:spLocks noGrp="1" noChangeArrowheads="1"/>
          </p:cNvSpPr>
          <p:nvPr>
            <p:ph type="dt" sz="quarter" idx="1"/>
          </p:nvPr>
        </p:nvSpPr>
        <p:spPr bwMode="auto">
          <a:xfrm>
            <a:off x="4371975" y="0"/>
            <a:ext cx="3343275" cy="617538"/>
          </a:xfrm>
          <a:prstGeom prst="rect">
            <a:avLst/>
          </a:prstGeom>
          <a:noFill/>
          <a:ln w="9525">
            <a:noFill/>
            <a:miter lim="800000"/>
            <a:headEnd/>
            <a:tailEnd/>
          </a:ln>
          <a:effectLst/>
        </p:spPr>
        <p:txBody>
          <a:bodyPr vert="horz" wrap="square" lIns="23894" tIns="0" rIns="23894" bIns="0" numCol="1" anchor="t" anchorCtr="0" compatLnSpc="1">
            <a:prstTxWarp prst="textNoShape">
              <a:avLst/>
            </a:prstTxWarp>
          </a:bodyPr>
          <a:lstStyle>
            <a:lvl1pPr algn="r" defTabSz="1147763">
              <a:defRPr sz="1300" b="0" i="1">
                <a:solidFill>
                  <a:schemeClr val="tx1"/>
                </a:solidFill>
                <a:latin typeface="Times New Roman" pitchFamily="18" charset="0"/>
              </a:defRPr>
            </a:lvl1pPr>
          </a:lstStyle>
          <a:p>
            <a:endParaRPr lang="en-US"/>
          </a:p>
        </p:txBody>
      </p:sp>
      <p:sp>
        <p:nvSpPr>
          <p:cNvPr id="3076" name="Rectangle 4"/>
          <p:cNvSpPr>
            <a:spLocks noGrp="1" noChangeArrowheads="1"/>
          </p:cNvSpPr>
          <p:nvPr>
            <p:ph type="ftr" sz="quarter" idx="2"/>
          </p:nvPr>
        </p:nvSpPr>
        <p:spPr bwMode="auto">
          <a:xfrm>
            <a:off x="0" y="11739563"/>
            <a:ext cx="3343275" cy="617537"/>
          </a:xfrm>
          <a:prstGeom prst="rect">
            <a:avLst/>
          </a:prstGeom>
          <a:noFill/>
          <a:ln w="9525">
            <a:noFill/>
            <a:miter lim="800000"/>
            <a:headEnd/>
            <a:tailEnd/>
          </a:ln>
          <a:effectLst/>
        </p:spPr>
        <p:txBody>
          <a:bodyPr vert="horz" wrap="square" lIns="23894" tIns="0" rIns="23894" bIns="0" numCol="1" anchor="b" anchorCtr="0" compatLnSpc="1">
            <a:prstTxWarp prst="textNoShape">
              <a:avLst/>
            </a:prstTxWarp>
          </a:bodyPr>
          <a:lstStyle>
            <a:lvl1pPr defTabSz="1147763">
              <a:defRPr sz="1300" b="0" i="1">
                <a:solidFill>
                  <a:schemeClr val="tx1"/>
                </a:solidFill>
                <a:latin typeface="Times New Roman" pitchFamily="18" charset="0"/>
              </a:defRPr>
            </a:lvl1pPr>
          </a:lstStyle>
          <a:p>
            <a:endParaRPr lang="en-US"/>
          </a:p>
        </p:txBody>
      </p:sp>
      <p:sp>
        <p:nvSpPr>
          <p:cNvPr id="3077" name="Rectangle 5"/>
          <p:cNvSpPr>
            <a:spLocks noGrp="1" noChangeArrowheads="1"/>
          </p:cNvSpPr>
          <p:nvPr>
            <p:ph type="sldNum" sz="quarter" idx="3"/>
          </p:nvPr>
        </p:nvSpPr>
        <p:spPr bwMode="auto">
          <a:xfrm>
            <a:off x="4371975" y="11739563"/>
            <a:ext cx="3343275" cy="617537"/>
          </a:xfrm>
          <a:prstGeom prst="rect">
            <a:avLst/>
          </a:prstGeom>
          <a:noFill/>
          <a:ln w="9525">
            <a:noFill/>
            <a:miter lim="800000"/>
            <a:headEnd/>
            <a:tailEnd/>
          </a:ln>
          <a:effectLst/>
        </p:spPr>
        <p:txBody>
          <a:bodyPr vert="horz" wrap="square" lIns="23894" tIns="0" rIns="23894" bIns="0" numCol="1" anchor="b" anchorCtr="0" compatLnSpc="1">
            <a:prstTxWarp prst="textNoShape">
              <a:avLst/>
            </a:prstTxWarp>
          </a:bodyPr>
          <a:lstStyle>
            <a:lvl1pPr algn="r" defTabSz="1147763">
              <a:defRPr sz="1300" b="0" i="1">
                <a:solidFill>
                  <a:schemeClr val="tx1"/>
                </a:solidFill>
                <a:latin typeface="Times New Roman" pitchFamily="18" charset="0"/>
              </a:defRPr>
            </a:lvl1pPr>
          </a:lstStyle>
          <a:p>
            <a:fld id="{2024BCF7-DCB8-4A7A-BE4A-46E09AE47C4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343275" cy="617538"/>
          </a:xfrm>
          <a:prstGeom prst="rect">
            <a:avLst/>
          </a:prstGeom>
          <a:noFill/>
          <a:ln w="9525">
            <a:noFill/>
            <a:miter lim="800000"/>
            <a:headEnd/>
            <a:tailEnd/>
          </a:ln>
          <a:effectLst/>
        </p:spPr>
        <p:txBody>
          <a:bodyPr vert="horz" wrap="square" lIns="23894" tIns="0" rIns="23894" bIns="0" numCol="1" anchor="t" anchorCtr="0" compatLnSpc="1">
            <a:prstTxWarp prst="textNoShape">
              <a:avLst/>
            </a:prstTxWarp>
          </a:bodyPr>
          <a:lstStyle>
            <a:lvl1pPr defTabSz="1147763">
              <a:lnSpc>
                <a:spcPct val="100000"/>
              </a:lnSpc>
              <a:spcBef>
                <a:spcPct val="0"/>
              </a:spcBef>
              <a:defRPr sz="1300" b="0" i="1">
                <a:solidFill>
                  <a:schemeClr val="tx1"/>
                </a:solidFill>
                <a:latin typeface="Times New Roman" pitchFamily="18" charset="0"/>
              </a:defRPr>
            </a:lvl1pPr>
          </a:lstStyle>
          <a:p>
            <a:endParaRPr lang="en-US"/>
          </a:p>
        </p:txBody>
      </p:sp>
      <p:sp>
        <p:nvSpPr>
          <p:cNvPr id="2051" name="Rectangle 3"/>
          <p:cNvSpPr>
            <a:spLocks noGrp="1" noChangeArrowheads="1"/>
          </p:cNvSpPr>
          <p:nvPr>
            <p:ph type="dt" idx="1"/>
          </p:nvPr>
        </p:nvSpPr>
        <p:spPr bwMode="auto">
          <a:xfrm>
            <a:off x="4371975" y="0"/>
            <a:ext cx="3343275" cy="617538"/>
          </a:xfrm>
          <a:prstGeom prst="rect">
            <a:avLst/>
          </a:prstGeom>
          <a:noFill/>
          <a:ln w="9525">
            <a:noFill/>
            <a:miter lim="800000"/>
            <a:headEnd/>
            <a:tailEnd/>
          </a:ln>
          <a:effectLst/>
        </p:spPr>
        <p:txBody>
          <a:bodyPr vert="horz" wrap="square" lIns="23894" tIns="0" rIns="23894" bIns="0" numCol="1" anchor="t" anchorCtr="0" compatLnSpc="1">
            <a:prstTxWarp prst="textNoShape">
              <a:avLst/>
            </a:prstTxWarp>
          </a:bodyPr>
          <a:lstStyle>
            <a:lvl1pPr algn="r" defTabSz="1147763">
              <a:lnSpc>
                <a:spcPct val="100000"/>
              </a:lnSpc>
              <a:spcBef>
                <a:spcPct val="0"/>
              </a:spcBef>
              <a:defRPr sz="1300" b="0" i="1">
                <a:solidFill>
                  <a:schemeClr val="tx1"/>
                </a:solidFill>
                <a:latin typeface="Times New Roman" pitchFamily="18" charset="0"/>
              </a:defRPr>
            </a:lvl1pPr>
          </a:lstStyle>
          <a:p>
            <a:endParaRPr lang="en-US"/>
          </a:p>
        </p:txBody>
      </p:sp>
      <p:sp>
        <p:nvSpPr>
          <p:cNvPr id="2052" name="Rectangle 4"/>
          <p:cNvSpPr>
            <a:spLocks noGrp="1" noChangeArrowheads="1"/>
          </p:cNvSpPr>
          <p:nvPr>
            <p:ph type="ftr" sz="quarter" idx="4"/>
          </p:nvPr>
        </p:nvSpPr>
        <p:spPr bwMode="auto">
          <a:xfrm>
            <a:off x="0" y="11739563"/>
            <a:ext cx="3343275" cy="617537"/>
          </a:xfrm>
          <a:prstGeom prst="rect">
            <a:avLst/>
          </a:prstGeom>
          <a:noFill/>
          <a:ln w="9525">
            <a:noFill/>
            <a:miter lim="800000"/>
            <a:headEnd/>
            <a:tailEnd/>
          </a:ln>
          <a:effectLst/>
        </p:spPr>
        <p:txBody>
          <a:bodyPr vert="horz" wrap="square" lIns="23894" tIns="0" rIns="23894" bIns="0" numCol="1" anchor="b" anchorCtr="0" compatLnSpc="1">
            <a:prstTxWarp prst="textNoShape">
              <a:avLst/>
            </a:prstTxWarp>
          </a:bodyPr>
          <a:lstStyle>
            <a:lvl1pPr defTabSz="1147763">
              <a:lnSpc>
                <a:spcPct val="100000"/>
              </a:lnSpc>
              <a:spcBef>
                <a:spcPct val="0"/>
              </a:spcBef>
              <a:defRPr sz="1300" b="0" i="1">
                <a:solidFill>
                  <a:schemeClr val="tx1"/>
                </a:solidFill>
                <a:latin typeface="Times New Roman" pitchFamily="18" charset="0"/>
              </a:defRPr>
            </a:lvl1pPr>
          </a:lstStyle>
          <a:p>
            <a:endParaRPr lang="en-US"/>
          </a:p>
        </p:txBody>
      </p:sp>
      <p:sp>
        <p:nvSpPr>
          <p:cNvPr id="2053" name="Rectangle 5"/>
          <p:cNvSpPr>
            <a:spLocks noGrp="1" noChangeArrowheads="1"/>
          </p:cNvSpPr>
          <p:nvPr>
            <p:ph type="sldNum" sz="quarter" idx="5"/>
          </p:nvPr>
        </p:nvSpPr>
        <p:spPr bwMode="auto">
          <a:xfrm>
            <a:off x="4371975" y="11739563"/>
            <a:ext cx="3343275" cy="617537"/>
          </a:xfrm>
          <a:prstGeom prst="rect">
            <a:avLst/>
          </a:prstGeom>
          <a:noFill/>
          <a:ln w="9525">
            <a:noFill/>
            <a:miter lim="800000"/>
            <a:headEnd/>
            <a:tailEnd/>
          </a:ln>
          <a:effectLst/>
        </p:spPr>
        <p:txBody>
          <a:bodyPr vert="horz" wrap="square" lIns="23894" tIns="0" rIns="23894" bIns="0" numCol="1" anchor="b" anchorCtr="0" compatLnSpc="1">
            <a:prstTxWarp prst="textNoShape">
              <a:avLst/>
            </a:prstTxWarp>
          </a:bodyPr>
          <a:lstStyle>
            <a:lvl1pPr algn="r" defTabSz="1147763">
              <a:lnSpc>
                <a:spcPct val="100000"/>
              </a:lnSpc>
              <a:spcBef>
                <a:spcPct val="0"/>
              </a:spcBef>
              <a:defRPr sz="1300" b="0" i="1">
                <a:solidFill>
                  <a:schemeClr val="tx1"/>
                </a:solidFill>
                <a:latin typeface="Times New Roman" pitchFamily="18" charset="0"/>
              </a:defRPr>
            </a:lvl1pPr>
          </a:lstStyle>
          <a:p>
            <a:fld id="{65246B46-FDA5-47DC-B8C2-AE89F4A9C2AB}" type="slidenum">
              <a:rPr lang="en-US"/>
              <a:pPr/>
              <a:t>‹#›</a:t>
            </a:fld>
            <a:endParaRPr lang="en-US"/>
          </a:p>
        </p:txBody>
      </p:sp>
      <p:sp>
        <p:nvSpPr>
          <p:cNvPr id="2054" name="Rectangle 6"/>
          <p:cNvSpPr>
            <a:spLocks noGrp="1" noChangeArrowheads="1"/>
          </p:cNvSpPr>
          <p:nvPr>
            <p:ph type="body" sz="quarter" idx="3"/>
          </p:nvPr>
        </p:nvSpPr>
        <p:spPr bwMode="auto">
          <a:xfrm>
            <a:off x="1028700" y="5870575"/>
            <a:ext cx="5657850" cy="5559425"/>
          </a:xfrm>
          <a:prstGeom prst="rect">
            <a:avLst/>
          </a:prstGeom>
          <a:noFill/>
          <a:ln w="9525">
            <a:noFill/>
            <a:miter lim="800000"/>
            <a:headEnd/>
            <a:tailEnd/>
          </a:ln>
          <a:effectLst/>
        </p:spPr>
        <p:txBody>
          <a:bodyPr vert="horz" wrap="square" lIns="115484" tIns="57743" rIns="115484" bIns="5774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5" name="Rectangle 7"/>
          <p:cNvSpPr>
            <a:spLocks noGrp="1" noRot="1" noChangeAspect="1" noChangeArrowheads="1" noTextEdit="1"/>
          </p:cNvSpPr>
          <p:nvPr>
            <p:ph type="sldImg" idx="2"/>
          </p:nvPr>
        </p:nvSpPr>
        <p:spPr bwMode="auto">
          <a:xfrm>
            <a:off x="781050" y="935038"/>
            <a:ext cx="6154738" cy="461645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7D2F103-325E-4CBE-89CE-FF935BE21563}" type="slidenum">
              <a:rPr lang="en-US"/>
              <a:pPr/>
              <a:t>1</a:t>
            </a:fld>
            <a:endParaRPr lang="en-US"/>
          </a:p>
        </p:txBody>
      </p:sp>
      <p:sp>
        <p:nvSpPr>
          <p:cNvPr id="1055746" name="Rectangle 2"/>
          <p:cNvSpPr>
            <a:spLocks noGrp="1" noRot="1" noChangeAspect="1" noChangeArrowheads="1" noTextEdit="1"/>
          </p:cNvSpPr>
          <p:nvPr>
            <p:ph type="sldImg"/>
          </p:nvPr>
        </p:nvSpPr>
        <p:spPr>
          <a:ln cap="flat"/>
        </p:spPr>
      </p:sp>
      <p:sp>
        <p:nvSpPr>
          <p:cNvPr id="105574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10</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78B1EE8-93FA-4204-82A5-49D790562635}" type="slidenum">
              <a:rPr lang="en-US"/>
              <a:pPr/>
              <a:t>100</a:t>
            </a:fld>
            <a:endParaRPr lang="en-US"/>
          </a:p>
        </p:txBody>
      </p:sp>
      <p:sp>
        <p:nvSpPr>
          <p:cNvPr id="1416194" name="Rectangle 2"/>
          <p:cNvSpPr>
            <a:spLocks noGrp="1" noRot="1" noChangeAspect="1" noChangeArrowheads="1" noTextEdit="1"/>
          </p:cNvSpPr>
          <p:nvPr>
            <p:ph type="sldImg"/>
          </p:nvPr>
        </p:nvSpPr>
        <p:spPr>
          <a:xfrm>
            <a:off x="768350" y="927100"/>
            <a:ext cx="6178550" cy="4633913"/>
          </a:xfrm>
          <a:ln/>
        </p:spPr>
      </p:sp>
      <p:sp>
        <p:nvSpPr>
          <p:cNvPr id="1416195"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8123366-EE53-4A31-B4DE-17CC193AF130}" type="slidenum">
              <a:rPr lang="en-US"/>
              <a:pPr/>
              <a:t>101</a:t>
            </a:fld>
            <a:endParaRPr lang="en-US"/>
          </a:p>
        </p:txBody>
      </p:sp>
      <p:sp>
        <p:nvSpPr>
          <p:cNvPr id="1418242" name="Rectangle 2"/>
          <p:cNvSpPr>
            <a:spLocks noGrp="1" noRot="1" noChangeAspect="1" noChangeArrowheads="1" noTextEdit="1"/>
          </p:cNvSpPr>
          <p:nvPr>
            <p:ph type="sldImg"/>
          </p:nvPr>
        </p:nvSpPr>
        <p:spPr>
          <a:xfrm>
            <a:off x="768350" y="927100"/>
            <a:ext cx="6178550" cy="4633913"/>
          </a:xfrm>
          <a:ln/>
        </p:spPr>
      </p:sp>
      <p:sp>
        <p:nvSpPr>
          <p:cNvPr id="1418243"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5B0D84A-7994-42A8-8952-0C4784D6700E}" type="slidenum">
              <a:rPr lang="en-US"/>
              <a:pPr/>
              <a:t>102</a:t>
            </a:fld>
            <a:endParaRPr lang="en-US"/>
          </a:p>
        </p:txBody>
      </p:sp>
      <p:sp>
        <p:nvSpPr>
          <p:cNvPr id="1420290" name="Rectangle 2"/>
          <p:cNvSpPr>
            <a:spLocks noGrp="1" noRot="1" noChangeAspect="1" noChangeArrowheads="1" noTextEdit="1"/>
          </p:cNvSpPr>
          <p:nvPr>
            <p:ph type="sldImg"/>
          </p:nvPr>
        </p:nvSpPr>
        <p:spPr>
          <a:xfrm>
            <a:off x="768350" y="927100"/>
            <a:ext cx="6178550" cy="4633913"/>
          </a:xfrm>
          <a:ln/>
        </p:spPr>
      </p:sp>
      <p:sp>
        <p:nvSpPr>
          <p:cNvPr id="1420291"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29181FF-4A05-4B77-924E-4A3E17425045}" type="slidenum">
              <a:rPr lang="en-US"/>
              <a:pPr/>
              <a:t>103</a:t>
            </a:fld>
            <a:endParaRPr lang="en-US"/>
          </a:p>
        </p:txBody>
      </p:sp>
      <p:sp>
        <p:nvSpPr>
          <p:cNvPr id="1422338" name="Rectangle 2"/>
          <p:cNvSpPr>
            <a:spLocks noGrp="1" noRot="1" noChangeAspect="1" noChangeArrowheads="1" noTextEdit="1"/>
          </p:cNvSpPr>
          <p:nvPr>
            <p:ph type="sldImg"/>
          </p:nvPr>
        </p:nvSpPr>
        <p:spPr>
          <a:xfrm>
            <a:off x="768350" y="927100"/>
            <a:ext cx="6178550" cy="4633913"/>
          </a:xfrm>
          <a:ln/>
        </p:spPr>
      </p:sp>
      <p:sp>
        <p:nvSpPr>
          <p:cNvPr id="1422339"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A15FB51-1038-44D5-8DA2-A707DB1B7AC5}" type="slidenum">
              <a:rPr lang="en-US"/>
              <a:pPr/>
              <a:t>104</a:t>
            </a:fld>
            <a:endParaRPr lang="en-US"/>
          </a:p>
        </p:txBody>
      </p:sp>
      <p:sp>
        <p:nvSpPr>
          <p:cNvPr id="1424386" name="Rectangle 2"/>
          <p:cNvSpPr>
            <a:spLocks noGrp="1" noRot="1" noChangeAspect="1" noChangeArrowheads="1" noTextEdit="1"/>
          </p:cNvSpPr>
          <p:nvPr>
            <p:ph type="sldImg"/>
          </p:nvPr>
        </p:nvSpPr>
        <p:spPr>
          <a:xfrm>
            <a:off x="768350" y="927100"/>
            <a:ext cx="6178550" cy="4633913"/>
          </a:xfrm>
          <a:ln/>
        </p:spPr>
      </p:sp>
      <p:sp>
        <p:nvSpPr>
          <p:cNvPr id="1424387"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0D2517B-8753-4110-B3F7-8F406C2D22C4}" type="slidenum">
              <a:rPr lang="en-US"/>
              <a:pPr/>
              <a:t>105</a:t>
            </a:fld>
            <a:endParaRPr lang="en-US"/>
          </a:p>
        </p:txBody>
      </p:sp>
      <p:sp>
        <p:nvSpPr>
          <p:cNvPr id="1426434" name="Rectangle 2"/>
          <p:cNvSpPr>
            <a:spLocks noGrp="1" noRot="1" noChangeAspect="1" noChangeArrowheads="1" noTextEdit="1"/>
          </p:cNvSpPr>
          <p:nvPr>
            <p:ph type="sldImg"/>
          </p:nvPr>
        </p:nvSpPr>
        <p:spPr>
          <a:xfrm>
            <a:off x="768350" y="927100"/>
            <a:ext cx="6178550" cy="4633913"/>
          </a:xfrm>
          <a:ln/>
        </p:spPr>
      </p:sp>
      <p:sp>
        <p:nvSpPr>
          <p:cNvPr id="1426435"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265F99D-8C64-4647-BC5A-8A1F73A1F2F0}" type="slidenum">
              <a:rPr lang="en-US"/>
              <a:pPr/>
              <a:t>106</a:t>
            </a:fld>
            <a:endParaRPr lang="en-US"/>
          </a:p>
        </p:txBody>
      </p:sp>
      <p:sp>
        <p:nvSpPr>
          <p:cNvPr id="1255426" name="Rectangle 2"/>
          <p:cNvSpPr>
            <a:spLocks noGrp="1" noRot="1" noChangeAspect="1" noChangeArrowheads="1" noTextEdit="1"/>
          </p:cNvSpPr>
          <p:nvPr>
            <p:ph type="sldImg"/>
          </p:nvPr>
        </p:nvSpPr>
        <p:spPr>
          <a:xfrm>
            <a:off x="788988" y="920750"/>
            <a:ext cx="6138862" cy="4603750"/>
          </a:xfrm>
          <a:ln/>
        </p:spPr>
      </p:sp>
      <p:sp>
        <p:nvSpPr>
          <p:cNvPr id="1255427" name="Rectangle 3"/>
          <p:cNvSpPr>
            <a:spLocks noGrp="1" noChangeArrowheads="1"/>
          </p:cNvSpPr>
          <p:nvPr>
            <p:ph type="body" idx="1"/>
          </p:nvPr>
        </p:nvSpPr>
        <p:spPr>
          <a:xfrm>
            <a:off x="771525" y="5870575"/>
            <a:ext cx="6172200" cy="5559425"/>
          </a:xfrm>
          <a:ln/>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27EE1F8-FA49-4ADC-9E79-C971DB8724E6}" type="slidenum">
              <a:rPr lang="en-US"/>
              <a:pPr/>
              <a:t>107</a:t>
            </a:fld>
            <a:endParaRPr lang="en-US"/>
          </a:p>
        </p:txBody>
      </p:sp>
      <p:sp>
        <p:nvSpPr>
          <p:cNvPr id="1257474" name="Rectangle 2"/>
          <p:cNvSpPr>
            <a:spLocks noGrp="1" noRot="1" noChangeAspect="1" noChangeArrowheads="1" noTextEdit="1"/>
          </p:cNvSpPr>
          <p:nvPr>
            <p:ph type="sldImg"/>
          </p:nvPr>
        </p:nvSpPr>
        <p:spPr>
          <a:xfrm>
            <a:off x="788988" y="920750"/>
            <a:ext cx="6138862" cy="4603750"/>
          </a:xfrm>
          <a:ln/>
        </p:spPr>
      </p:sp>
      <p:sp>
        <p:nvSpPr>
          <p:cNvPr id="1257475" name="Rectangle 3"/>
          <p:cNvSpPr>
            <a:spLocks noGrp="1" noChangeArrowheads="1"/>
          </p:cNvSpPr>
          <p:nvPr>
            <p:ph type="body" idx="1"/>
          </p:nvPr>
        </p:nvSpPr>
        <p:spPr>
          <a:xfrm>
            <a:off x="771525" y="5870575"/>
            <a:ext cx="6172200" cy="5559425"/>
          </a:xfrm>
          <a:noFill/>
          <a:ln/>
        </p:spPr>
        <p:txBody>
          <a:bodyPr/>
          <a:lstStyle/>
          <a:p>
            <a:r>
              <a:rPr lang="en-US"/>
              <a:t>Still, TCC can be “early” (after submission to TC) or “normal” (after peripheral configuration).</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46E3B2E-4495-45F4-9618-171F4DA7C1D2}" type="slidenum">
              <a:rPr lang="en-US"/>
              <a:pPr/>
              <a:t>108</a:t>
            </a:fld>
            <a:endParaRPr lang="en-US"/>
          </a:p>
        </p:txBody>
      </p:sp>
      <p:sp>
        <p:nvSpPr>
          <p:cNvPr id="1436674" name="Rectangle 2"/>
          <p:cNvSpPr>
            <a:spLocks noGrp="1" noRot="1" noChangeAspect="1" noChangeArrowheads="1" noTextEdit="1"/>
          </p:cNvSpPr>
          <p:nvPr>
            <p:ph type="sldImg"/>
          </p:nvPr>
        </p:nvSpPr>
        <p:spPr>
          <a:xfrm>
            <a:off x="865188" y="935038"/>
            <a:ext cx="6154737" cy="4616450"/>
          </a:xfrm>
          <a:ln/>
        </p:spPr>
      </p:sp>
      <p:sp>
        <p:nvSpPr>
          <p:cNvPr id="1436675"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B52019B-8013-4B3A-A702-007BA4E24AF4}" type="slidenum">
              <a:rPr lang="en-US"/>
              <a:pPr/>
              <a:t>109</a:t>
            </a:fld>
            <a:endParaRPr lang="en-US"/>
          </a:p>
        </p:txBody>
      </p:sp>
      <p:sp>
        <p:nvSpPr>
          <p:cNvPr id="1502210" name="Rectangle 2"/>
          <p:cNvSpPr>
            <a:spLocks noGrp="1" noRot="1" noChangeAspect="1" noChangeArrowheads="1" noTextEdit="1"/>
          </p:cNvSpPr>
          <p:nvPr>
            <p:ph type="sldImg"/>
          </p:nvPr>
        </p:nvSpPr>
        <p:spPr>
          <a:xfrm>
            <a:off x="768350" y="927100"/>
            <a:ext cx="6178550" cy="4633913"/>
          </a:xfrm>
          <a:ln/>
        </p:spPr>
      </p:sp>
      <p:sp>
        <p:nvSpPr>
          <p:cNvPr id="1502211" name="Rectangle 3"/>
          <p:cNvSpPr>
            <a:spLocks noGrp="1" noChangeArrowheads="1"/>
          </p:cNvSpPr>
          <p:nvPr>
            <p:ph type="body" idx="1"/>
          </p:nvPr>
        </p:nvSpPr>
        <p:spPr>
          <a:xfrm>
            <a:off x="771525" y="5870575"/>
            <a:ext cx="6172200" cy="5559425"/>
          </a:xfrm>
        </p:spPr>
        <p:txBody>
          <a:bodyPr/>
          <a:lstStyle/>
          <a:p>
            <a:r>
              <a:rPr lang="en-US"/>
              <a:t>Only ONE QDMA transfer is allowed in one queue at a time.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11</a:t>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FD16836-E463-467C-95D4-1D9974DA7832}" type="slidenum">
              <a:rPr lang="en-US"/>
              <a:pPr/>
              <a:t>110</a:t>
            </a:fld>
            <a:endParaRPr lang="en-US"/>
          </a:p>
        </p:txBody>
      </p:sp>
      <p:sp>
        <p:nvSpPr>
          <p:cNvPr id="1241090" name="Rectangle 2"/>
          <p:cNvSpPr>
            <a:spLocks noGrp="1" noRot="1" noChangeAspect="1" noChangeArrowheads="1" noTextEdit="1"/>
          </p:cNvSpPr>
          <p:nvPr>
            <p:ph type="sldImg"/>
          </p:nvPr>
        </p:nvSpPr>
        <p:spPr>
          <a:xfrm>
            <a:off x="768350" y="927100"/>
            <a:ext cx="6178550" cy="4633913"/>
          </a:xfrm>
          <a:ln/>
        </p:spPr>
      </p:sp>
      <p:sp>
        <p:nvSpPr>
          <p:cNvPr id="124109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3A83B51-A163-4B22-A929-830B3ABC3A6D}" type="slidenum">
              <a:rPr lang="en-US"/>
              <a:pPr/>
              <a:t>111</a:t>
            </a:fld>
            <a:endParaRPr lang="en-US"/>
          </a:p>
        </p:txBody>
      </p:sp>
      <p:sp>
        <p:nvSpPr>
          <p:cNvPr id="1243138" name="Rectangle 2"/>
          <p:cNvSpPr>
            <a:spLocks noGrp="1" noRot="1" noChangeAspect="1" noChangeArrowheads="1" noTextEdit="1"/>
          </p:cNvSpPr>
          <p:nvPr>
            <p:ph type="sldImg"/>
          </p:nvPr>
        </p:nvSpPr>
        <p:spPr>
          <a:xfrm>
            <a:off x="768350" y="927100"/>
            <a:ext cx="6178550" cy="4633913"/>
          </a:xfrm>
          <a:ln/>
        </p:spPr>
      </p:sp>
      <p:sp>
        <p:nvSpPr>
          <p:cNvPr id="124313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D641756-53C4-4FD2-8B15-CE57AE18747C}" type="slidenum">
              <a:rPr lang="en-US"/>
              <a:pPr/>
              <a:t>112</a:t>
            </a:fld>
            <a:endParaRPr lang="en-US"/>
          </a:p>
        </p:txBody>
      </p:sp>
      <p:sp>
        <p:nvSpPr>
          <p:cNvPr id="1522690" name="Rectangle 2"/>
          <p:cNvSpPr>
            <a:spLocks noGrp="1" noRot="1" noChangeAspect="1" noChangeArrowheads="1" noTextEdit="1"/>
          </p:cNvSpPr>
          <p:nvPr>
            <p:ph type="sldImg"/>
          </p:nvPr>
        </p:nvSpPr>
        <p:spPr>
          <a:xfrm>
            <a:off x="865188" y="935038"/>
            <a:ext cx="6154737" cy="4616450"/>
          </a:xfrm>
          <a:ln/>
        </p:spPr>
      </p:sp>
      <p:sp>
        <p:nvSpPr>
          <p:cNvPr id="1522691"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CC4DB3B-FE05-4C0A-913B-970EAA1DED13}" type="slidenum">
              <a:rPr lang="en-US"/>
              <a:pPr/>
              <a:t>113</a:t>
            </a:fld>
            <a:endParaRPr lang="en-US"/>
          </a:p>
        </p:txBody>
      </p:sp>
      <p:sp>
        <p:nvSpPr>
          <p:cNvPr id="1232898" name="Rectangle 2"/>
          <p:cNvSpPr>
            <a:spLocks noGrp="1" noRot="1" noChangeAspect="1" noChangeArrowheads="1" noTextEdit="1"/>
          </p:cNvSpPr>
          <p:nvPr>
            <p:ph type="sldImg"/>
          </p:nvPr>
        </p:nvSpPr>
        <p:spPr>
          <a:xfrm>
            <a:off x="865188" y="935038"/>
            <a:ext cx="6154737" cy="4616450"/>
          </a:xfrm>
          <a:ln/>
        </p:spPr>
      </p:sp>
      <p:sp>
        <p:nvSpPr>
          <p:cNvPr id="1232899" name="Rectangle 3"/>
          <p:cNvSpPr>
            <a:spLocks noGrp="1" noChangeArrowheads="1"/>
          </p:cNvSpPr>
          <p:nvPr>
            <p:ph type="body" idx="1"/>
          </p:nvPr>
        </p:nvSpPr>
        <p:spPr>
          <a:xfrm>
            <a:off x="771525" y="5870575"/>
            <a:ext cx="6343650" cy="5662613"/>
          </a:xfrm>
        </p:spPr>
        <p:txBody>
          <a:bodyPr/>
          <a:lstStyle/>
          <a:p>
            <a:r>
              <a:rPr lang="en-US"/>
              <a:t>If there are two IDMA transfers, IDMA0 will have higher priority – there is no way to change this.</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C7CFD4F-7DA9-4D1E-9A22-266E86CAD872}" type="slidenum">
              <a:rPr lang="en-US"/>
              <a:pPr/>
              <a:t>114</a:t>
            </a:fld>
            <a:endParaRPr lang="en-US"/>
          </a:p>
        </p:txBody>
      </p:sp>
      <p:sp>
        <p:nvSpPr>
          <p:cNvPr id="1524738" name="Rectangle 2"/>
          <p:cNvSpPr>
            <a:spLocks noGrp="1" noRot="1" noChangeAspect="1" noChangeArrowheads="1" noTextEdit="1"/>
          </p:cNvSpPr>
          <p:nvPr>
            <p:ph type="sldImg"/>
          </p:nvPr>
        </p:nvSpPr>
        <p:spPr>
          <a:xfrm>
            <a:off x="865188" y="935038"/>
            <a:ext cx="6154737" cy="4616450"/>
          </a:xfrm>
          <a:ln/>
        </p:spPr>
      </p:sp>
      <p:sp>
        <p:nvSpPr>
          <p:cNvPr id="1524739" name="Rectangle 3"/>
          <p:cNvSpPr>
            <a:spLocks noGrp="1" noChangeArrowheads="1"/>
          </p:cNvSpPr>
          <p:nvPr>
            <p:ph type="body" idx="1"/>
          </p:nvPr>
        </p:nvSpPr>
        <p:spPr>
          <a:xfrm>
            <a:off x="771525" y="5870575"/>
            <a:ext cx="6343650" cy="5662613"/>
          </a:xfrm>
        </p:spPr>
        <p:txBody>
          <a:bodyPr/>
          <a:lstStyle/>
          <a:p>
            <a:r>
              <a:rPr lang="en-US"/>
              <a:t>If there are two IDMA transfers, IDMA0 will have higher priority – there is no way to change this.</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3394198-C6CA-453F-8A19-33B6842730B0}" type="slidenum">
              <a:rPr lang="en-US"/>
              <a:pPr/>
              <a:t>115</a:t>
            </a:fld>
            <a:endParaRPr lang="en-US"/>
          </a:p>
        </p:txBody>
      </p:sp>
      <p:sp>
        <p:nvSpPr>
          <p:cNvPr id="1504258" name="Rectangle 2"/>
          <p:cNvSpPr>
            <a:spLocks noGrp="1" noRot="1" noChangeAspect="1" noChangeArrowheads="1" noTextEdit="1"/>
          </p:cNvSpPr>
          <p:nvPr>
            <p:ph type="sldImg"/>
          </p:nvPr>
        </p:nvSpPr>
        <p:spPr>
          <a:xfrm>
            <a:off x="865188" y="935038"/>
            <a:ext cx="6154737" cy="4616450"/>
          </a:xfrm>
          <a:ln/>
        </p:spPr>
      </p:sp>
      <p:sp>
        <p:nvSpPr>
          <p:cNvPr id="1504259" name="Rectangle 3"/>
          <p:cNvSpPr>
            <a:spLocks noGrp="1" noChangeArrowheads="1"/>
          </p:cNvSpPr>
          <p:nvPr>
            <p:ph type="body" idx="1"/>
          </p:nvPr>
        </p:nvSpPr>
        <p:spPr>
          <a:xfrm>
            <a:off x="771525" y="5870575"/>
            <a:ext cx="6343650" cy="5662613"/>
          </a:xfrm>
        </p:spPr>
        <p:txBody>
          <a:bodyPr/>
          <a:lstStyle/>
          <a:p>
            <a:r>
              <a:rPr lang="en-US"/>
              <a:t>If there are two IDMA transfers, IDMA0 will have higher priority – there is no way to change this.</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716E7A9-A913-4348-A156-5F553C193860}" type="slidenum">
              <a:rPr lang="en-US"/>
              <a:pPr/>
              <a:t>116</a:t>
            </a:fld>
            <a:endParaRPr lang="en-US"/>
          </a:p>
        </p:txBody>
      </p:sp>
      <p:sp>
        <p:nvSpPr>
          <p:cNvPr id="1234946" name="Rectangle 2"/>
          <p:cNvSpPr>
            <a:spLocks noGrp="1" noRot="1" noChangeAspect="1" noChangeArrowheads="1" noTextEdit="1"/>
          </p:cNvSpPr>
          <p:nvPr>
            <p:ph type="sldImg"/>
          </p:nvPr>
        </p:nvSpPr>
        <p:spPr>
          <a:xfrm>
            <a:off x="865188" y="935038"/>
            <a:ext cx="6154737" cy="4616450"/>
          </a:xfrm>
          <a:ln/>
        </p:spPr>
      </p:sp>
      <p:sp>
        <p:nvSpPr>
          <p:cNvPr id="1234947"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6E3AD1E-7CF0-40B7-8D8F-C88A24CFE5B5}" type="slidenum">
              <a:rPr lang="en-US"/>
              <a:pPr/>
              <a:t>117</a:t>
            </a:fld>
            <a:endParaRPr lang="en-US"/>
          </a:p>
        </p:txBody>
      </p:sp>
      <p:sp>
        <p:nvSpPr>
          <p:cNvPr id="1506306" name="Rectangle 2"/>
          <p:cNvSpPr>
            <a:spLocks noGrp="1" noRot="1" noChangeAspect="1" noChangeArrowheads="1" noTextEdit="1"/>
          </p:cNvSpPr>
          <p:nvPr>
            <p:ph type="sldImg"/>
          </p:nvPr>
        </p:nvSpPr>
        <p:spPr>
          <a:xfrm>
            <a:off x="865188" y="935038"/>
            <a:ext cx="6154737" cy="4616450"/>
          </a:xfrm>
          <a:ln/>
        </p:spPr>
      </p:sp>
      <p:sp>
        <p:nvSpPr>
          <p:cNvPr id="1506307"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7FD7847-D465-48E1-969D-B7B29AFC9A97}" type="slidenum">
              <a:rPr lang="en-US"/>
              <a:pPr/>
              <a:t>118</a:t>
            </a:fld>
            <a:endParaRPr lang="en-US"/>
          </a:p>
        </p:txBody>
      </p:sp>
      <p:sp>
        <p:nvSpPr>
          <p:cNvPr id="1508354" name="Rectangle 2"/>
          <p:cNvSpPr>
            <a:spLocks noGrp="1" noRot="1" noChangeAspect="1" noChangeArrowheads="1" noTextEdit="1"/>
          </p:cNvSpPr>
          <p:nvPr>
            <p:ph type="sldImg"/>
          </p:nvPr>
        </p:nvSpPr>
        <p:spPr>
          <a:xfrm>
            <a:off x="865188" y="935038"/>
            <a:ext cx="6154737" cy="4616450"/>
          </a:xfrm>
          <a:ln/>
        </p:spPr>
      </p:sp>
      <p:sp>
        <p:nvSpPr>
          <p:cNvPr id="1508355"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1FE973E-B248-4479-865A-43AD0ED3793F}" type="slidenum">
              <a:rPr lang="en-US"/>
              <a:pPr/>
              <a:t>119</a:t>
            </a:fld>
            <a:endParaRPr lang="en-US"/>
          </a:p>
        </p:txBody>
      </p:sp>
      <p:sp>
        <p:nvSpPr>
          <p:cNvPr id="1236994" name="Rectangle 2"/>
          <p:cNvSpPr>
            <a:spLocks noGrp="1" noRot="1" noChangeAspect="1" noChangeArrowheads="1" noTextEdit="1"/>
          </p:cNvSpPr>
          <p:nvPr>
            <p:ph type="sldImg"/>
          </p:nvPr>
        </p:nvSpPr>
        <p:spPr>
          <a:xfrm>
            <a:off x="865188" y="935038"/>
            <a:ext cx="6154737" cy="4616450"/>
          </a:xfrm>
          <a:ln/>
        </p:spPr>
      </p:sp>
      <p:sp>
        <p:nvSpPr>
          <p:cNvPr id="1236995"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12</a:t>
            </a:fld>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771BC56-694C-4B21-B1E3-5C263788E9F9}" type="slidenum">
              <a:rPr lang="en-US"/>
              <a:pPr/>
              <a:t>120</a:t>
            </a:fld>
            <a:endParaRPr lang="en-US"/>
          </a:p>
        </p:txBody>
      </p:sp>
      <p:sp>
        <p:nvSpPr>
          <p:cNvPr id="1510402" name="Rectangle 2"/>
          <p:cNvSpPr>
            <a:spLocks noGrp="1" noRot="1" noChangeAspect="1" noChangeArrowheads="1" noTextEdit="1"/>
          </p:cNvSpPr>
          <p:nvPr>
            <p:ph type="sldImg"/>
          </p:nvPr>
        </p:nvSpPr>
        <p:spPr>
          <a:xfrm>
            <a:off x="865188" y="935038"/>
            <a:ext cx="6154737" cy="4616450"/>
          </a:xfrm>
          <a:ln/>
        </p:spPr>
      </p:sp>
      <p:sp>
        <p:nvSpPr>
          <p:cNvPr id="1510403"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D9DA414-A494-40C5-98D8-ED6CB80973ED}" type="slidenum">
              <a:rPr lang="en-US"/>
              <a:pPr/>
              <a:t>121</a:t>
            </a:fld>
            <a:endParaRPr lang="en-US"/>
          </a:p>
        </p:txBody>
      </p:sp>
      <p:sp>
        <p:nvSpPr>
          <p:cNvPr id="1512450" name="Rectangle 2"/>
          <p:cNvSpPr>
            <a:spLocks noGrp="1" noRot="1" noChangeAspect="1" noChangeArrowheads="1" noTextEdit="1"/>
          </p:cNvSpPr>
          <p:nvPr>
            <p:ph type="sldImg"/>
          </p:nvPr>
        </p:nvSpPr>
        <p:spPr>
          <a:xfrm>
            <a:off x="865188" y="935038"/>
            <a:ext cx="6154737" cy="4616450"/>
          </a:xfrm>
          <a:ln/>
        </p:spPr>
      </p:sp>
      <p:sp>
        <p:nvSpPr>
          <p:cNvPr id="1512451" name="Rectangle 3"/>
          <p:cNvSpPr>
            <a:spLocks noGrp="1" noChangeArrowheads="1"/>
          </p:cNvSpPr>
          <p:nvPr>
            <p:ph type="body" idx="1"/>
          </p:nvPr>
        </p:nvSpPr>
        <p:spPr>
          <a:xfrm>
            <a:off x="771525" y="5870575"/>
            <a:ext cx="6343650" cy="5662613"/>
          </a:xfrm>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3B54BF4-3347-479D-B3C0-012F9021EB03}" type="slidenum">
              <a:rPr lang="en-US"/>
              <a:pPr/>
              <a:t>13</a:t>
            </a:fld>
            <a:endParaRPr lang="en-US"/>
          </a:p>
        </p:txBody>
      </p:sp>
      <p:sp>
        <p:nvSpPr>
          <p:cNvPr id="1064962" name="Rectangle 2"/>
          <p:cNvSpPr>
            <a:spLocks noGrp="1" noRot="1" noChangeAspect="1" noChangeArrowheads="1" noTextEdit="1"/>
          </p:cNvSpPr>
          <p:nvPr>
            <p:ph type="sldImg"/>
          </p:nvPr>
        </p:nvSpPr>
        <p:spPr>
          <a:xfrm>
            <a:off x="768350" y="927100"/>
            <a:ext cx="6178550" cy="4633913"/>
          </a:xfrm>
          <a:ln/>
        </p:spPr>
      </p:sp>
      <p:sp>
        <p:nvSpPr>
          <p:cNvPr id="1064963"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235DF0D-1EC7-4346-9888-9BEBBBDB1D39}" type="slidenum">
              <a:rPr lang="en-US"/>
              <a:pPr/>
              <a:t>14</a:t>
            </a:fld>
            <a:endParaRPr lang="en-US"/>
          </a:p>
        </p:txBody>
      </p:sp>
      <p:sp>
        <p:nvSpPr>
          <p:cNvPr id="1067010" name="Rectangle 2"/>
          <p:cNvSpPr>
            <a:spLocks noGrp="1" noRot="1" noChangeAspect="1" noChangeArrowheads="1" noTextEdit="1"/>
          </p:cNvSpPr>
          <p:nvPr>
            <p:ph type="sldImg"/>
          </p:nvPr>
        </p:nvSpPr>
        <p:spPr>
          <a:xfrm>
            <a:off x="768350" y="927100"/>
            <a:ext cx="6178550" cy="4633913"/>
          </a:xfrm>
          <a:ln/>
        </p:spPr>
      </p:sp>
      <p:sp>
        <p:nvSpPr>
          <p:cNvPr id="106701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A361471-9308-4A57-A230-527E6214745B}" type="slidenum">
              <a:rPr lang="en-US"/>
              <a:pPr/>
              <a:t>15</a:t>
            </a:fld>
            <a:endParaRPr lang="en-US"/>
          </a:p>
        </p:txBody>
      </p:sp>
      <p:sp>
        <p:nvSpPr>
          <p:cNvPr id="1210370" name="Rectangle 2"/>
          <p:cNvSpPr>
            <a:spLocks noGrp="1" noRot="1" noChangeAspect="1" noChangeArrowheads="1" noTextEdit="1"/>
          </p:cNvSpPr>
          <p:nvPr>
            <p:ph type="sldImg"/>
          </p:nvPr>
        </p:nvSpPr>
        <p:spPr>
          <a:xfrm>
            <a:off x="768350" y="927100"/>
            <a:ext cx="6178550" cy="4633913"/>
          </a:xfrm>
          <a:ln/>
        </p:spPr>
      </p:sp>
      <p:sp>
        <p:nvSpPr>
          <p:cNvPr id="121037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5BAE8D9-9B75-4143-A366-29A9E9E282FF}" type="slidenum">
              <a:rPr lang="en-US"/>
              <a:pPr/>
              <a:t>16</a:t>
            </a:fld>
            <a:endParaRPr lang="en-US"/>
          </a:p>
        </p:txBody>
      </p:sp>
      <p:sp>
        <p:nvSpPr>
          <p:cNvPr id="1071106" name="Rectangle 2"/>
          <p:cNvSpPr>
            <a:spLocks noGrp="1" noRot="1" noChangeAspect="1" noChangeArrowheads="1" noTextEdit="1"/>
          </p:cNvSpPr>
          <p:nvPr>
            <p:ph type="sldImg"/>
          </p:nvPr>
        </p:nvSpPr>
        <p:spPr>
          <a:xfrm>
            <a:off x="768350" y="927100"/>
            <a:ext cx="6178550" cy="4633913"/>
          </a:xfrm>
          <a:ln/>
        </p:spPr>
      </p:sp>
      <p:sp>
        <p:nvSpPr>
          <p:cNvPr id="1071107" name="Rectangle 3"/>
          <p:cNvSpPr>
            <a:spLocks noGrp="1" noChangeArrowheads="1"/>
          </p:cNvSpPr>
          <p:nvPr>
            <p:ph type="body" idx="1"/>
          </p:nvPr>
        </p:nvSpPr>
        <p:spPr>
          <a:xfrm>
            <a:off x="771525" y="5870575"/>
            <a:ext cx="6172200" cy="5559425"/>
          </a:xfrm>
        </p:spPr>
        <p:txBody>
          <a:bodyPr/>
          <a:lstStyle/>
          <a:p>
            <a:r>
              <a:rPr lang="en-US"/>
              <a:t>CCNT = 4.</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5667D8B-DB2A-449E-8C80-81283F54D6DF}" type="slidenum">
              <a:rPr lang="en-US"/>
              <a:pPr/>
              <a:t>2</a:t>
            </a:fld>
            <a:endParaRPr lang="en-US"/>
          </a:p>
        </p:txBody>
      </p:sp>
      <p:sp>
        <p:nvSpPr>
          <p:cNvPr id="1057794" name="Rectangle 2"/>
          <p:cNvSpPr>
            <a:spLocks noGrp="1" noRot="1" noChangeAspect="1" noChangeArrowheads="1" noTextEdit="1"/>
          </p:cNvSpPr>
          <p:nvPr>
            <p:ph type="sldImg"/>
          </p:nvPr>
        </p:nvSpPr>
        <p:spPr>
          <a:xfrm>
            <a:off x="865188" y="935038"/>
            <a:ext cx="6154737" cy="4616450"/>
          </a:xfrm>
          <a:ln/>
        </p:spPr>
      </p:sp>
      <p:sp>
        <p:nvSpPr>
          <p:cNvPr id="1057795"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3394198-C6CA-453F-8A19-33B6842730B0}" type="slidenum">
              <a:rPr lang="en-US"/>
              <a:pPr/>
              <a:t>23</a:t>
            </a:fld>
            <a:endParaRPr lang="en-US"/>
          </a:p>
        </p:txBody>
      </p:sp>
      <p:sp>
        <p:nvSpPr>
          <p:cNvPr id="1504258" name="Rectangle 2"/>
          <p:cNvSpPr>
            <a:spLocks noGrp="1" noRot="1" noChangeAspect="1" noChangeArrowheads="1" noTextEdit="1"/>
          </p:cNvSpPr>
          <p:nvPr>
            <p:ph type="sldImg"/>
          </p:nvPr>
        </p:nvSpPr>
        <p:spPr>
          <a:xfrm>
            <a:off x="865188" y="935038"/>
            <a:ext cx="6154737" cy="4616450"/>
          </a:xfrm>
          <a:ln/>
        </p:spPr>
      </p:sp>
      <p:sp>
        <p:nvSpPr>
          <p:cNvPr id="1504259" name="Rectangle 3"/>
          <p:cNvSpPr>
            <a:spLocks noGrp="1" noChangeArrowheads="1"/>
          </p:cNvSpPr>
          <p:nvPr>
            <p:ph type="body" idx="1"/>
          </p:nvPr>
        </p:nvSpPr>
        <p:spPr>
          <a:xfrm>
            <a:off x="771525" y="5870575"/>
            <a:ext cx="6343650" cy="5662613"/>
          </a:xfrm>
        </p:spPr>
        <p:txBody>
          <a:bodyPr/>
          <a:lstStyle/>
          <a:p>
            <a:r>
              <a:rPr lang="en-US"/>
              <a:t>If there are two IDMA transfers, IDMA0 will have higher priority – there is no way to change this.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89EF66C-D687-4C96-A25F-F67F17DA9D22}" type="slidenum">
              <a:rPr lang="en-US"/>
              <a:pPr/>
              <a:t>24</a:t>
            </a:fld>
            <a:endParaRPr lang="en-US"/>
          </a:p>
        </p:txBody>
      </p:sp>
      <p:sp>
        <p:nvSpPr>
          <p:cNvPr id="1428482" name="Rectangle 2"/>
          <p:cNvSpPr>
            <a:spLocks noGrp="1" noRot="1" noChangeAspect="1" noChangeArrowheads="1" noTextEdit="1"/>
          </p:cNvSpPr>
          <p:nvPr>
            <p:ph type="sldImg"/>
          </p:nvPr>
        </p:nvSpPr>
        <p:spPr>
          <a:xfrm>
            <a:off x="865188" y="935038"/>
            <a:ext cx="6154737" cy="4616450"/>
          </a:xfrm>
          <a:ln/>
        </p:spPr>
      </p:sp>
      <p:sp>
        <p:nvSpPr>
          <p:cNvPr id="1428483"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44C98C2-E184-44A6-A1F5-09EDA2F9072A}" type="slidenum">
              <a:rPr lang="en-US"/>
              <a:pPr/>
              <a:t>25</a:t>
            </a:fld>
            <a:endParaRPr lang="en-US"/>
          </a:p>
        </p:txBody>
      </p:sp>
      <p:sp>
        <p:nvSpPr>
          <p:cNvPr id="1442818" name="Rectangle 2"/>
          <p:cNvSpPr>
            <a:spLocks noGrp="1" noRot="1" noChangeAspect="1" noChangeArrowheads="1" noTextEdit="1"/>
          </p:cNvSpPr>
          <p:nvPr>
            <p:ph type="sldImg"/>
          </p:nvPr>
        </p:nvSpPr>
        <p:spPr>
          <a:xfrm>
            <a:off x="865188" y="935038"/>
            <a:ext cx="6154737" cy="4616450"/>
          </a:xfrm>
          <a:ln/>
        </p:spPr>
      </p:sp>
      <p:sp>
        <p:nvSpPr>
          <p:cNvPr id="1442819"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3D203E8-E6FB-4643-A37B-F221E2BDACC1}" type="slidenum">
              <a:rPr lang="en-US"/>
              <a:pPr/>
              <a:t>26</a:t>
            </a:fld>
            <a:endParaRPr lang="en-US"/>
          </a:p>
        </p:txBody>
      </p:sp>
      <p:sp>
        <p:nvSpPr>
          <p:cNvPr id="1516546" name="Rectangle 2"/>
          <p:cNvSpPr>
            <a:spLocks noGrp="1" noRot="1" noChangeAspect="1" noChangeArrowheads="1" noTextEdit="1"/>
          </p:cNvSpPr>
          <p:nvPr>
            <p:ph type="sldImg"/>
          </p:nvPr>
        </p:nvSpPr>
        <p:spPr>
          <a:xfrm>
            <a:off x="788988" y="920750"/>
            <a:ext cx="6138862" cy="4603750"/>
          </a:xfrm>
          <a:ln/>
        </p:spPr>
      </p:sp>
      <p:sp>
        <p:nvSpPr>
          <p:cNvPr id="1516547" name="Rectangle 3"/>
          <p:cNvSpPr>
            <a:spLocks noGrp="1" noChangeArrowheads="1"/>
          </p:cNvSpPr>
          <p:nvPr>
            <p:ph type="body" idx="1"/>
          </p:nvPr>
        </p:nvSpPr>
        <p:spPr>
          <a:xfrm>
            <a:off x="771525" y="5870575"/>
            <a:ext cx="6172200" cy="5559425"/>
          </a:xfrm>
          <a:noFill/>
          <a:ln/>
        </p:spPr>
        <p:txBody>
          <a:bodyPr/>
          <a:lstStyle/>
          <a:p>
            <a:r>
              <a:rPr lang="en-US"/>
              <a:t>For the Channel Controller (CC), there is a priority between ESR, ER and CER:</a:t>
            </a:r>
          </a:p>
          <a:p>
            <a:r>
              <a:rPr lang="en-US"/>
              <a:t>#1 – ESR</a:t>
            </a:r>
          </a:p>
          <a:p>
            <a:r>
              <a:rPr lang="en-US"/>
              <a:t>#2 – CER</a:t>
            </a:r>
          </a:p>
          <a:p>
            <a:r>
              <a:rPr lang="en-US"/>
              <a:t>#3 – ER </a:t>
            </a:r>
          </a:p>
          <a:p>
            <a:endParaRPr lang="en-US"/>
          </a:p>
          <a:p>
            <a:r>
              <a:rPr lang="en-US"/>
              <a:t>Debug – never see ER get set. It gets set, then cleared very quickly. So, a trick is to clear the EER bit during debug so that you can see the ER bit get set.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3D203E8-E6FB-4643-A37B-F221E2BDACC1}" type="slidenum">
              <a:rPr lang="en-US"/>
              <a:pPr/>
              <a:t>27</a:t>
            </a:fld>
            <a:endParaRPr lang="en-US"/>
          </a:p>
        </p:txBody>
      </p:sp>
      <p:sp>
        <p:nvSpPr>
          <p:cNvPr id="1516546" name="Rectangle 2"/>
          <p:cNvSpPr>
            <a:spLocks noGrp="1" noRot="1" noChangeAspect="1" noChangeArrowheads="1" noTextEdit="1"/>
          </p:cNvSpPr>
          <p:nvPr>
            <p:ph type="sldImg"/>
          </p:nvPr>
        </p:nvSpPr>
        <p:spPr>
          <a:xfrm>
            <a:off x="788988" y="920750"/>
            <a:ext cx="6138862" cy="4603750"/>
          </a:xfrm>
          <a:ln/>
        </p:spPr>
      </p:sp>
      <p:sp>
        <p:nvSpPr>
          <p:cNvPr id="1516547" name="Rectangle 3"/>
          <p:cNvSpPr>
            <a:spLocks noGrp="1" noChangeArrowheads="1"/>
          </p:cNvSpPr>
          <p:nvPr>
            <p:ph type="body" idx="1"/>
          </p:nvPr>
        </p:nvSpPr>
        <p:spPr>
          <a:xfrm>
            <a:off x="771525" y="5870575"/>
            <a:ext cx="6172200" cy="5559425"/>
          </a:xfrm>
          <a:noFill/>
          <a:ln/>
        </p:spPr>
        <p:txBody>
          <a:bodyPr/>
          <a:lstStyle/>
          <a:p>
            <a:r>
              <a:rPr lang="en-US"/>
              <a:t>For the Channel Controller (CC), there is a priority between ESR, ER and CER:</a:t>
            </a:r>
          </a:p>
          <a:p>
            <a:r>
              <a:rPr lang="en-US"/>
              <a:t>#1 – ESR</a:t>
            </a:r>
          </a:p>
          <a:p>
            <a:r>
              <a:rPr lang="en-US"/>
              <a:t>#2 – CER</a:t>
            </a:r>
          </a:p>
          <a:p>
            <a:r>
              <a:rPr lang="en-US"/>
              <a:t>#3 – ER </a:t>
            </a:r>
          </a:p>
          <a:p>
            <a:endParaRPr lang="en-US"/>
          </a:p>
          <a:p>
            <a:r>
              <a:rPr lang="en-US"/>
              <a:t>Debug – never see ER get set. It gets set, then cleared very quickly. So, a trick is to clear the EER bit during debug so that you can see the ER bit get set.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86CC772-D7C2-458F-B935-E9EA55D803D2}" type="slidenum">
              <a:rPr lang="en-US"/>
              <a:pPr/>
              <a:t>28</a:t>
            </a:fld>
            <a:endParaRPr lang="en-US"/>
          </a:p>
        </p:txBody>
      </p:sp>
      <p:sp>
        <p:nvSpPr>
          <p:cNvPr id="1440770" name="Rectangle 2"/>
          <p:cNvSpPr>
            <a:spLocks noGrp="1" noRot="1" noChangeAspect="1" noChangeArrowheads="1" noTextEdit="1"/>
          </p:cNvSpPr>
          <p:nvPr>
            <p:ph type="sldImg"/>
          </p:nvPr>
        </p:nvSpPr>
        <p:spPr>
          <a:ln/>
        </p:spPr>
      </p:sp>
      <p:sp>
        <p:nvSpPr>
          <p:cNvPr id="144077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8868CFB-1611-4122-9555-5AE7A5FAB8C1}" type="slidenum">
              <a:rPr lang="en-US"/>
              <a:pPr/>
              <a:t>29</a:t>
            </a:fld>
            <a:endParaRPr lang="en-US"/>
          </a:p>
        </p:txBody>
      </p:sp>
      <p:sp>
        <p:nvSpPr>
          <p:cNvPr id="1444866" name="Rectangle 2"/>
          <p:cNvSpPr>
            <a:spLocks noGrp="1" noRot="1" noChangeAspect="1" noChangeArrowheads="1" noTextEdit="1"/>
          </p:cNvSpPr>
          <p:nvPr>
            <p:ph type="sldImg"/>
          </p:nvPr>
        </p:nvSpPr>
        <p:spPr>
          <a:ln/>
        </p:spPr>
      </p:sp>
      <p:sp>
        <p:nvSpPr>
          <p:cNvPr id="144486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A0B335B-F863-4BC3-B518-7D8949DB2DBD}" type="slidenum">
              <a:rPr lang="en-US"/>
              <a:pPr/>
              <a:t>30</a:t>
            </a:fld>
            <a:endParaRPr lang="en-US"/>
          </a:p>
        </p:txBody>
      </p:sp>
      <p:sp>
        <p:nvSpPr>
          <p:cNvPr id="1446914" name="Rectangle 2"/>
          <p:cNvSpPr>
            <a:spLocks noGrp="1" noRot="1" noChangeAspect="1" noChangeArrowheads="1" noTextEdit="1"/>
          </p:cNvSpPr>
          <p:nvPr>
            <p:ph type="sldImg"/>
          </p:nvPr>
        </p:nvSpPr>
        <p:spPr>
          <a:ln/>
        </p:spPr>
      </p:sp>
      <p:sp>
        <p:nvSpPr>
          <p:cNvPr id="144691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91FB076-20FA-4086-BD34-72EE9D529E2F}" type="slidenum">
              <a:rPr lang="en-US"/>
              <a:pPr/>
              <a:t>31</a:t>
            </a:fld>
            <a:endParaRPr lang="en-US"/>
          </a:p>
        </p:txBody>
      </p:sp>
      <p:sp>
        <p:nvSpPr>
          <p:cNvPr id="1448962" name="Rectangle 2"/>
          <p:cNvSpPr>
            <a:spLocks noGrp="1" noRot="1" noChangeAspect="1" noChangeArrowheads="1" noTextEdit="1"/>
          </p:cNvSpPr>
          <p:nvPr>
            <p:ph type="sldImg"/>
          </p:nvPr>
        </p:nvSpPr>
        <p:spPr>
          <a:ln/>
        </p:spPr>
      </p:sp>
      <p:sp>
        <p:nvSpPr>
          <p:cNvPr id="144896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2FF1A18-B9E4-45EC-98C9-9F2F751E21D8}" type="slidenum">
              <a:rPr lang="en-US"/>
              <a:pPr/>
              <a:t>32</a:t>
            </a:fld>
            <a:endParaRPr lang="en-US"/>
          </a:p>
        </p:txBody>
      </p:sp>
      <p:sp>
        <p:nvSpPr>
          <p:cNvPr id="1451010" name="Rectangle 2"/>
          <p:cNvSpPr>
            <a:spLocks noGrp="1" noRot="1" noChangeAspect="1" noChangeArrowheads="1" noTextEdit="1"/>
          </p:cNvSpPr>
          <p:nvPr>
            <p:ph type="sldImg"/>
          </p:nvPr>
        </p:nvSpPr>
        <p:spPr>
          <a:ln/>
        </p:spPr>
      </p:sp>
      <p:sp>
        <p:nvSpPr>
          <p:cNvPr id="145101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60FA0BE-E4F9-4EB5-81FC-19AAF24FAF5F}" type="slidenum">
              <a:rPr lang="en-US"/>
              <a:pPr/>
              <a:t>33</a:t>
            </a:fld>
            <a:endParaRPr lang="en-US"/>
          </a:p>
        </p:txBody>
      </p:sp>
      <p:sp>
        <p:nvSpPr>
          <p:cNvPr id="1453058" name="Rectangle 2"/>
          <p:cNvSpPr>
            <a:spLocks noGrp="1" noRot="1" noChangeAspect="1" noChangeArrowheads="1" noTextEdit="1"/>
          </p:cNvSpPr>
          <p:nvPr>
            <p:ph type="sldImg"/>
          </p:nvPr>
        </p:nvSpPr>
        <p:spPr>
          <a:ln/>
        </p:spPr>
      </p:sp>
      <p:sp>
        <p:nvSpPr>
          <p:cNvPr id="1453059"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45A3B7D-102F-4D3E-AF8C-C0C983CCF24F}" type="slidenum">
              <a:rPr lang="en-US"/>
              <a:pPr/>
              <a:t>34</a:t>
            </a:fld>
            <a:endParaRPr lang="en-US"/>
          </a:p>
        </p:txBody>
      </p:sp>
      <p:sp>
        <p:nvSpPr>
          <p:cNvPr id="1455106" name="Rectangle 2"/>
          <p:cNvSpPr>
            <a:spLocks noGrp="1" noRot="1" noChangeAspect="1" noChangeArrowheads="1" noTextEdit="1"/>
          </p:cNvSpPr>
          <p:nvPr>
            <p:ph type="sldImg"/>
          </p:nvPr>
        </p:nvSpPr>
        <p:spPr>
          <a:ln/>
        </p:spPr>
      </p:sp>
      <p:sp>
        <p:nvSpPr>
          <p:cNvPr id="145510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07F381C-88BE-475A-8E45-E368E078A703}" type="slidenum">
              <a:rPr lang="en-US"/>
              <a:pPr/>
              <a:t>35</a:t>
            </a:fld>
            <a:endParaRPr lang="en-US"/>
          </a:p>
        </p:txBody>
      </p:sp>
      <p:sp>
        <p:nvSpPr>
          <p:cNvPr id="1465346" name="Rectangle 2"/>
          <p:cNvSpPr>
            <a:spLocks noGrp="1" noRot="1" noChangeAspect="1" noChangeArrowheads="1" noTextEdit="1"/>
          </p:cNvSpPr>
          <p:nvPr>
            <p:ph type="sldImg"/>
          </p:nvPr>
        </p:nvSpPr>
        <p:spPr>
          <a:ln/>
        </p:spPr>
      </p:sp>
      <p:sp>
        <p:nvSpPr>
          <p:cNvPr id="146534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A8059F1-AA8B-49C3-A185-9BC9BA4325D6}" type="slidenum">
              <a:rPr lang="en-US"/>
              <a:pPr/>
              <a:t>36</a:t>
            </a:fld>
            <a:endParaRPr lang="en-US"/>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1B6E4C6-40D2-4D33-AEFE-AF16E1E1D25F}" type="slidenum">
              <a:rPr lang="en-US"/>
              <a:pPr/>
              <a:t>37</a:t>
            </a:fld>
            <a:endParaRPr lang="en-US"/>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FB85E56-1DD4-4802-9A7A-EBCF00BD988D}" type="slidenum">
              <a:rPr lang="en-US"/>
              <a:pPr/>
              <a:t>38</a:t>
            </a:fld>
            <a:endParaRPr lang="en-US"/>
          </a:p>
        </p:txBody>
      </p:sp>
      <p:sp>
        <p:nvSpPr>
          <p:cNvPr id="1471490" name="Rectangle 2"/>
          <p:cNvSpPr>
            <a:spLocks noGrp="1" noRot="1" noChangeAspect="1" noChangeArrowheads="1" noTextEdit="1"/>
          </p:cNvSpPr>
          <p:nvPr>
            <p:ph type="sldImg"/>
          </p:nvPr>
        </p:nvSpPr>
        <p:spPr>
          <a:ln/>
        </p:spPr>
      </p:sp>
      <p:sp>
        <p:nvSpPr>
          <p:cNvPr id="147149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4811F6B-4495-4402-B559-12B16C2B4D73}" type="slidenum">
              <a:rPr lang="en-US"/>
              <a:pPr/>
              <a:t>39</a:t>
            </a:fld>
            <a:endParaRPr lang="en-US"/>
          </a:p>
        </p:txBody>
      </p:sp>
      <p:sp>
        <p:nvSpPr>
          <p:cNvPr id="1473538" name="Rectangle 2"/>
          <p:cNvSpPr>
            <a:spLocks noGrp="1" noRot="1" noChangeAspect="1" noChangeArrowheads="1" noTextEdit="1"/>
          </p:cNvSpPr>
          <p:nvPr>
            <p:ph type="sldImg"/>
          </p:nvPr>
        </p:nvSpPr>
        <p:spPr>
          <a:ln/>
        </p:spPr>
      </p:sp>
      <p:sp>
        <p:nvSpPr>
          <p:cNvPr id="1473539"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9DBD1CE-338F-485D-8BA1-96B8E17A4E6B}" type="slidenum">
              <a:rPr lang="en-US"/>
              <a:pPr/>
              <a:t>4</a:t>
            </a:fld>
            <a:endParaRPr lang="en-US"/>
          </a:p>
        </p:txBody>
      </p:sp>
      <p:sp>
        <p:nvSpPr>
          <p:cNvPr id="1216514" name="Rectangle 2"/>
          <p:cNvSpPr>
            <a:spLocks noGrp="1" noRot="1" noChangeAspect="1" noChangeArrowheads="1" noTextEdit="1"/>
          </p:cNvSpPr>
          <p:nvPr>
            <p:ph type="sldImg"/>
          </p:nvPr>
        </p:nvSpPr>
        <p:spPr>
          <a:xfrm>
            <a:off x="865188" y="935038"/>
            <a:ext cx="6154737" cy="4616450"/>
          </a:xfrm>
          <a:ln/>
        </p:spPr>
      </p:sp>
      <p:sp>
        <p:nvSpPr>
          <p:cNvPr id="1216515"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534B58C-C43B-491A-8724-5FDFE32D8F44}" type="slidenum">
              <a:rPr lang="en-US"/>
              <a:pPr/>
              <a:t>40</a:t>
            </a:fld>
            <a:endParaRPr lang="en-US"/>
          </a:p>
        </p:txBody>
      </p:sp>
      <p:sp>
        <p:nvSpPr>
          <p:cNvPr id="1475586" name="Rectangle 2"/>
          <p:cNvSpPr>
            <a:spLocks noGrp="1" noRot="1" noChangeAspect="1" noChangeArrowheads="1" noTextEdit="1"/>
          </p:cNvSpPr>
          <p:nvPr>
            <p:ph type="sldImg"/>
          </p:nvPr>
        </p:nvSpPr>
        <p:spPr>
          <a:ln/>
        </p:spPr>
      </p:sp>
      <p:sp>
        <p:nvSpPr>
          <p:cNvPr id="147558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23F9F5E-A501-4948-807D-D67E49C4F45A}" type="slidenum">
              <a:rPr lang="en-US"/>
              <a:pPr/>
              <a:t>41</a:t>
            </a:fld>
            <a:endParaRPr lang="en-US"/>
          </a:p>
        </p:txBody>
      </p:sp>
      <p:sp>
        <p:nvSpPr>
          <p:cNvPr id="1477634" name="Rectangle 2"/>
          <p:cNvSpPr>
            <a:spLocks noGrp="1" noRot="1" noChangeAspect="1" noChangeArrowheads="1" noTextEdit="1"/>
          </p:cNvSpPr>
          <p:nvPr>
            <p:ph type="sldImg"/>
          </p:nvPr>
        </p:nvSpPr>
        <p:spPr>
          <a:ln/>
        </p:spPr>
      </p:sp>
      <p:sp>
        <p:nvSpPr>
          <p:cNvPr id="147763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0C62661-B5C5-4412-8829-FFC5795B6330}" type="slidenum">
              <a:rPr lang="en-US"/>
              <a:pPr/>
              <a:t>42</a:t>
            </a:fld>
            <a:endParaRPr lang="en-US"/>
          </a:p>
        </p:txBody>
      </p:sp>
      <p:sp>
        <p:nvSpPr>
          <p:cNvPr id="1479682" name="Rectangle 2"/>
          <p:cNvSpPr>
            <a:spLocks noGrp="1" noRot="1" noChangeAspect="1" noChangeArrowheads="1" noTextEdit="1"/>
          </p:cNvSpPr>
          <p:nvPr>
            <p:ph type="sldImg"/>
          </p:nvPr>
        </p:nvSpPr>
        <p:spPr>
          <a:ln/>
        </p:spPr>
      </p:sp>
      <p:sp>
        <p:nvSpPr>
          <p:cNvPr id="147968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5BD95C3-4D41-4F52-886B-77AD00C74A5B}" type="slidenum">
              <a:rPr lang="en-US"/>
              <a:pPr/>
              <a:t>43</a:t>
            </a:fld>
            <a:endParaRPr lang="en-US"/>
          </a:p>
        </p:txBody>
      </p:sp>
      <p:sp>
        <p:nvSpPr>
          <p:cNvPr id="1082370" name="Rectangle 2"/>
          <p:cNvSpPr>
            <a:spLocks noGrp="1" noRot="1" noChangeAspect="1" noChangeArrowheads="1" noTextEdit="1"/>
          </p:cNvSpPr>
          <p:nvPr>
            <p:ph type="sldImg"/>
          </p:nvPr>
        </p:nvSpPr>
        <p:spPr>
          <a:xfrm>
            <a:off x="788988" y="920750"/>
            <a:ext cx="6138862" cy="4603750"/>
          </a:xfrm>
          <a:ln/>
        </p:spPr>
      </p:sp>
      <p:sp>
        <p:nvSpPr>
          <p:cNvPr id="1082371" name="Rectangle 3"/>
          <p:cNvSpPr>
            <a:spLocks noGrp="1" noChangeArrowheads="1"/>
          </p:cNvSpPr>
          <p:nvPr>
            <p:ph type="body" idx="1"/>
          </p:nvPr>
        </p:nvSpPr>
        <p:spPr>
          <a:xfrm>
            <a:off x="771525" y="5870575"/>
            <a:ext cx="6172200" cy="5559425"/>
          </a:xfrm>
          <a:ln/>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9060FDC-2214-4EF2-A9F7-E686D6ED72E9}" type="slidenum">
              <a:rPr lang="en-US"/>
              <a:pPr/>
              <a:t>44</a:t>
            </a:fld>
            <a:endParaRPr lang="en-US"/>
          </a:p>
        </p:txBody>
      </p:sp>
      <p:sp>
        <p:nvSpPr>
          <p:cNvPr id="1520642" name="Rectangle 2"/>
          <p:cNvSpPr>
            <a:spLocks noGrp="1" noRot="1" noChangeAspect="1" noChangeArrowheads="1" noTextEdit="1"/>
          </p:cNvSpPr>
          <p:nvPr>
            <p:ph type="sldImg"/>
          </p:nvPr>
        </p:nvSpPr>
        <p:spPr>
          <a:xfrm>
            <a:off x="788988" y="920750"/>
            <a:ext cx="6138862" cy="4603750"/>
          </a:xfrm>
          <a:ln/>
        </p:spPr>
      </p:sp>
      <p:sp>
        <p:nvSpPr>
          <p:cNvPr id="1520643" name="Rectangle 3"/>
          <p:cNvSpPr>
            <a:spLocks noGrp="1" noChangeArrowheads="1"/>
          </p:cNvSpPr>
          <p:nvPr>
            <p:ph type="body" idx="1"/>
          </p:nvPr>
        </p:nvSpPr>
        <p:spPr>
          <a:xfrm>
            <a:off x="771525" y="5870575"/>
            <a:ext cx="6172200" cy="5559425"/>
          </a:xfrm>
          <a:ln/>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EAAFE28-BA52-4BB9-BC5C-EDF19548AA11}" type="slidenum">
              <a:rPr lang="en-US"/>
              <a:pPr/>
              <a:t>45</a:t>
            </a:fld>
            <a:endParaRPr lang="en-US"/>
          </a:p>
        </p:txBody>
      </p:sp>
      <p:sp>
        <p:nvSpPr>
          <p:cNvPr id="1438722" name="Rectangle 2"/>
          <p:cNvSpPr>
            <a:spLocks noGrp="1" noRot="1" noChangeAspect="1" noChangeArrowheads="1" noTextEdit="1"/>
          </p:cNvSpPr>
          <p:nvPr>
            <p:ph type="sldImg"/>
          </p:nvPr>
        </p:nvSpPr>
        <p:spPr>
          <a:xfrm>
            <a:off x="788988" y="920750"/>
            <a:ext cx="6138862" cy="4603750"/>
          </a:xfrm>
          <a:ln/>
        </p:spPr>
      </p:sp>
      <p:sp>
        <p:nvSpPr>
          <p:cNvPr id="1438723" name="Rectangle 3"/>
          <p:cNvSpPr>
            <a:spLocks noGrp="1" noChangeArrowheads="1"/>
          </p:cNvSpPr>
          <p:nvPr>
            <p:ph type="body" idx="1"/>
          </p:nvPr>
        </p:nvSpPr>
        <p:spPr>
          <a:xfrm>
            <a:off x="771525" y="5870575"/>
            <a:ext cx="6172200" cy="5559425"/>
          </a:xfrm>
          <a:ln/>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FF81CB4-2CF7-4AEA-8EDF-4BC790394FCB}" type="slidenum">
              <a:rPr lang="en-US"/>
              <a:pPr/>
              <a:t>46</a:t>
            </a:fld>
            <a:endParaRPr lang="en-US"/>
          </a:p>
        </p:txBody>
      </p:sp>
      <p:sp>
        <p:nvSpPr>
          <p:cNvPr id="1430530" name="Rectangle 2"/>
          <p:cNvSpPr>
            <a:spLocks noGrp="1" noRot="1" noChangeAspect="1" noChangeArrowheads="1" noTextEdit="1"/>
          </p:cNvSpPr>
          <p:nvPr>
            <p:ph type="sldImg"/>
          </p:nvPr>
        </p:nvSpPr>
        <p:spPr>
          <a:xfrm>
            <a:off x="865188" y="935038"/>
            <a:ext cx="6154737" cy="4616450"/>
          </a:xfrm>
          <a:ln/>
        </p:spPr>
      </p:sp>
      <p:sp>
        <p:nvSpPr>
          <p:cNvPr id="1430531"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97D0C08-E018-405C-9DD5-F1E65A21586D}" type="slidenum">
              <a:rPr lang="en-US"/>
              <a:pPr/>
              <a:t>47</a:t>
            </a:fld>
            <a:endParaRPr lang="en-US"/>
          </a:p>
        </p:txBody>
      </p:sp>
      <p:sp>
        <p:nvSpPr>
          <p:cNvPr id="864258" name="Rectangle 2"/>
          <p:cNvSpPr>
            <a:spLocks noGrp="1" noRot="1" noChangeAspect="1" noChangeArrowheads="1" noTextEdit="1"/>
          </p:cNvSpPr>
          <p:nvPr>
            <p:ph type="sldImg"/>
          </p:nvPr>
        </p:nvSpPr>
        <p:spPr>
          <a:xfrm>
            <a:off x="768350" y="927100"/>
            <a:ext cx="6178550" cy="4633913"/>
          </a:xfrm>
          <a:ln/>
        </p:spPr>
      </p:sp>
      <p:sp>
        <p:nvSpPr>
          <p:cNvPr id="86425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8E58322-56E3-47EE-870C-693785A56C00}" type="slidenum">
              <a:rPr lang="en-US"/>
              <a:pPr/>
              <a:t>49</a:t>
            </a:fld>
            <a:endParaRPr lang="en-US"/>
          </a:p>
        </p:txBody>
      </p:sp>
      <p:sp>
        <p:nvSpPr>
          <p:cNvPr id="866306" name="Rectangle 2"/>
          <p:cNvSpPr>
            <a:spLocks noGrp="1" noRot="1" noChangeAspect="1" noChangeArrowheads="1" noTextEdit="1"/>
          </p:cNvSpPr>
          <p:nvPr>
            <p:ph type="sldImg"/>
          </p:nvPr>
        </p:nvSpPr>
        <p:spPr>
          <a:xfrm>
            <a:off x="768350" y="927100"/>
            <a:ext cx="6178550" cy="4633913"/>
          </a:xfrm>
          <a:ln/>
        </p:spPr>
      </p:sp>
      <p:sp>
        <p:nvSpPr>
          <p:cNvPr id="866307"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733D021-B55D-4D59-A90B-AB70227E4170}" type="slidenum">
              <a:rPr lang="en-US"/>
              <a:pPr/>
              <a:t>5</a:t>
            </a:fld>
            <a:endParaRPr lang="en-US"/>
          </a:p>
        </p:txBody>
      </p:sp>
      <p:sp>
        <p:nvSpPr>
          <p:cNvPr id="1313794" name="Rectangle 2"/>
          <p:cNvSpPr>
            <a:spLocks noGrp="1" noRot="1" noChangeAspect="1" noChangeArrowheads="1" noTextEdit="1"/>
          </p:cNvSpPr>
          <p:nvPr>
            <p:ph type="sldImg"/>
          </p:nvPr>
        </p:nvSpPr>
        <p:spPr>
          <a:xfrm>
            <a:off x="768350" y="927100"/>
            <a:ext cx="6178550" cy="4633913"/>
          </a:xfrm>
          <a:ln/>
        </p:spPr>
      </p:sp>
      <p:sp>
        <p:nvSpPr>
          <p:cNvPr id="1313795"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8CF00DE-58E2-42E2-BA1C-F3BD98897586}" type="slidenum">
              <a:rPr lang="en-US"/>
              <a:pPr/>
              <a:t>50</a:t>
            </a:fld>
            <a:endParaRPr lang="en-US"/>
          </a:p>
        </p:txBody>
      </p:sp>
      <p:sp>
        <p:nvSpPr>
          <p:cNvPr id="868354" name="Rectangle 2"/>
          <p:cNvSpPr>
            <a:spLocks noGrp="1" noRot="1" noChangeAspect="1" noChangeArrowheads="1" noTextEdit="1"/>
          </p:cNvSpPr>
          <p:nvPr>
            <p:ph type="sldImg"/>
          </p:nvPr>
        </p:nvSpPr>
        <p:spPr>
          <a:xfrm>
            <a:off x="768350" y="927100"/>
            <a:ext cx="6178550" cy="4633913"/>
          </a:xfrm>
          <a:ln/>
        </p:spPr>
      </p:sp>
      <p:sp>
        <p:nvSpPr>
          <p:cNvPr id="868355"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DBCBE9A-1453-442C-8434-8C6CF35FFEDC}" type="slidenum">
              <a:rPr lang="en-US"/>
              <a:pPr/>
              <a:t>51</a:t>
            </a:fld>
            <a:endParaRPr lang="en-US"/>
          </a:p>
        </p:txBody>
      </p:sp>
      <p:sp>
        <p:nvSpPr>
          <p:cNvPr id="870402" name="Rectangle 2"/>
          <p:cNvSpPr>
            <a:spLocks noGrp="1" noRot="1" noChangeAspect="1" noChangeArrowheads="1" noTextEdit="1"/>
          </p:cNvSpPr>
          <p:nvPr>
            <p:ph type="sldImg"/>
          </p:nvPr>
        </p:nvSpPr>
        <p:spPr>
          <a:xfrm>
            <a:off x="768350" y="927100"/>
            <a:ext cx="6178550" cy="4633913"/>
          </a:xfrm>
          <a:ln/>
        </p:spPr>
      </p:sp>
      <p:sp>
        <p:nvSpPr>
          <p:cNvPr id="870403" name="Rectangle 3"/>
          <p:cNvSpPr>
            <a:spLocks noGrp="1" noChangeArrowheads="1"/>
          </p:cNvSpPr>
          <p:nvPr>
            <p:ph type="body" idx="1"/>
          </p:nvPr>
        </p:nvSpPr>
        <p:spPr>
          <a:xfrm>
            <a:off x="771525" y="5870575"/>
            <a:ext cx="6172200" cy="5559425"/>
          </a:xfrm>
        </p:spPr>
        <p:txBody>
          <a:bodyPr/>
          <a:lstStyle/>
          <a:p>
            <a:r>
              <a:rPr lang="en-US"/>
              <a:t>SAM/DAM are typically INCR for normal EDMA transfers. These bits are only set to a “1” for an internal peripheral that supports FIFO mode – this is NOT for internal FIFOs.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C65C26A-E08E-437B-878C-C0C419E3B1AF}" type="slidenum">
              <a:rPr lang="en-US"/>
              <a:pPr/>
              <a:t>52</a:t>
            </a:fld>
            <a:endParaRPr lang="en-US"/>
          </a:p>
        </p:txBody>
      </p:sp>
      <p:sp>
        <p:nvSpPr>
          <p:cNvPr id="1213442" name="Rectangle 2"/>
          <p:cNvSpPr>
            <a:spLocks noGrp="1" noRot="1" noChangeAspect="1" noChangeArrowheads="1" noTextEdit="1"/>
          </p:cNvSpPr>
          <p:nvPr>
            <p:ph type="sldImg"/>
          </p:nvPr>
        </p:nvSpPr>
        <p:spPr>
          <a:xfrm>
            <a:off x="768350" y="927100"/>
            <a:ext cx="6178550" cy="4633913"/>
          </a:xfrm>
          <a:ln/>
        </p:spPr>
      </p:sp>
      <p:sp>
        <p:nvSpPr>
          <p:cNvPr id="1213443" name="Rectangle 3"/>
          <p:cNvSpPr>
            <a:spLocks noGrp="1" noChangeArrowheads="1"/>
          </p:cNvSpPr>
          <p:nvPr>
            <p:ph type="body" idx="1"/>
          </p:nvPr>
        </p:nvSpPr>
        <p:spPr>
          <a:xfrm>
            <a:off x="771525" y="5870575"/>
            <a:ext cx="6172200" cy="5559425"/>
          </a:xfrm>
        </p:spPr>
        <p:txBody>
          <a:bodyPr/>
          <a:lstStyle/>
          <a:p>
            <a:r>
              <a:rPr lang="en-US"/>
              <a:t>FIFOWIDTH and ADDRMODE are only used to connect to an external FIFO.</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02724FE-6860-42C4-ADE4-00388F6B609C}" type="slidenum">
              <a:rPr lang="en-US"/>
              <a:pPr/>
              <a:t>53</a:t>
            </a:fld>
            <a:endParaRPr lang="en-US"/>
          </a:p>
        </p:txBody>
      </p:sp>
      <p:sp>
        <p:nvSpPr>
          <p:cNvPr id="872450" name="Rectangle 2"/>
          <p:cNvSpPr>
            <a:spLocks noGrp="1" noRot="1" noChangeAspect="1" noChangeArrowheads="1" noTextEdit="1"/>
          </p:cNvSpPr>
          <p:nvPr>
            <p:ph type="sldImg"/>
          </p:nvPr>
        </p:nvSpPr>
        <p:spPr>
          <a:xfrm>
            <a:off x="768350" y="927100"/>
            <a:ext cx="6178550" cy="4633913"/>
          </a:xfrm>
          <a:ln/>
        </p:spPr>
      </p:sp>
      <p:sp>
        <p:nvSpPr>
          <p:cNvPr id="87245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08D8137-30A3-44FC-807B-766E0BF58889}" type="slidenum">
              <a:rPr lang="en-US"/>
              <a:pPr/>
              <a:t>54</a:t>
            </a:fld>
            <a:endParaRPr lang="en-US"/>
          </a:p>
        </p:txBody>
      </p:sp>
      <p:sp>
        <p:nvSpPr>
          <p:cNvPr id="1227778" name="Rectangle 2"/>
          <p:cNvSpPr>
            <a:spLocks noGrp="1" noRot="1" noChangeAspect="1" noChangeArrowheads="1" noTextEdit="1"/>
          </p:cNvSpPr>
          <p:nvPr>
            <p:ph type="sldImg"/>
          </p:nvPr>
        </p:nvSpPr>
        <p:spPr>
          <a:xfrm>
            <a:off x="768350" y="927100"/>
            <a:ext cx="6178550" cy="4633913"/>
          </a:xfrm>
          <a:ln/>
        </p:spPr>
      </p:sp>
      <p:sp>
        <p:nvSpPr>
          <p:cNvPr id="122777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5D6F672-CC00-4FB2-8213-6F94A9E97A23}" type="slidenum">
              <a:rPr lang="en-US"/>
              <a:pPr/>
              <a:t>55</a:t>
            </a:fld>
            <a:endParaRPr lang="en-US"/>
          </a:p>
        </p:txBody>
      </p:sp>
      <p:sp>
        <p:nvSpPr>
          <p:cNvPr id="874498" name="Rectangle 2"/>
          <p:cNvSpPr>
            <a:spLocks noGrp="1" noRot="1" noChangeAspect="1" noChangeArrowheads="1" noTextEdit="1"/>
          </p:cNvSpPr>
          <p:nvPr>
            <p:ph type="sldImg"/>
          </p:nvPr>
        </p:nvSpPr>
        <p:spPr>
          <a:xfrm>
            <a:off x="768350" y="927100"/>
            <a:ext cx="6178550" cy="4633913"/>
          </a:xfrm>
          <a:ln/>
        </p:spPr>
      </p:sp>
      <p:sp>
        <p:nvSpPr>
          <p:cNvPr id="87449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61C9B9C-AD51-4C94-92F9-EE10925ACDC9}" type="slidenum">
              <a:rPr lang="en-US"/>
              <a:pPr/>
              <a:t>56</a:t>
            </a:fld>
            <a:endParaRPr lang="en-US"/>
          </a:p>
        </p:txBody>
      </p:sp>
      <p:sp>
        <p:nvSpPr>
          <p:cNvPr id="1432578" name="Rectangle 2"/>
          <p:cNvSpPr>
            <a:spLocks noGrp="1" noRot="1" noChangeAspect="1" noChangeArrowheads="1" noTextEdit="1"/>
          </p:cNvSpPr>
          <p:nvPr>
            <p:ph type="sldImg"/>
          </p:nvPr>
        </p:nvSpPr>
        <p:spPr>
          <a:xfrm>
            <a:off x="865188" y="935038"/>
            <a:ext cx="6154737" cy="4616450"/>
          </a:xfrm>
          <a:ln/>
        </p:spPr>
      </p:sp>
      <p:sp>
        <p:nvSpPr>
          <p:cNvPr id="1432579"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584B0D4-9C05-46F3-9394-0A5823F36C05}" type="slidenum">
              <a:rPr lang="en-US"/>
              <a:pPr/>
              <a:t>6</a:t>
            </a:fld>
            <a:endParaRPr lang="en-US"/>
          </a:p>
        </p:txBody>
      </p:sp>
      <p:sp>
        <p:nvSpPr>
          <p:cNvPr id="1311746" name="Rectangle 2"/>
          <p:cNvSpPr>
            <a:spLocks noGrp="1" noRot="1" noChangeAspect="1" noChangeArrowheads="1" noTextEdit="1"/>
          </p:cNvSpPr>
          <p:nvPr>
            <p:ph type="sldImg"/>
          </p:nvPr>
        </p:nvSpPr>
        <p:spPr>
          <a:xfrm>
            <a:off x="768350" y="927100"/>
            <a:ext cx="6178550" cy="4633913"/>
          </a:xfrm>
          <a:ln/>
        </p:spPr>
      </p:sp>
      <p:sp>
        <p:nvSpPr>
          <p:cNvPr id="1311747"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CE1B503-DEE5-4023-A89A-5930CDF6B9F8}" type="slidenum">
              <a:rPr lang="en-US"/>
              <a:pPr/>
              <a:t>62</a:t>
            </a:fld>
            <a:endParaRPr lang="en-US"/>
          </a:p>
        </p:txBody>
      </p:sp>
      <p:sp>
        <p:nvSpPr>
          <p:cNvPr id="1357826" name="Rectangle 2"/>
          <p:cNvSpPr>
            <a:spLocks noGrp="1" noRot="1" noChangeAspect="1" noChangeArrowheads="1" noTextEdit="1"/>
          </p:cNvSpPr>
          <p:nvPr>
            <p:ph type="sldImg"/>
          </p:nvPr>
        </p:nvSpPr>
        <p:spPr>
          <a:ln/>
        </p:spPr>
      </p:sp>
      <p:sp>
        <p:nvSpPr>
          <p:cNvPr id="1357827"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8559DEC-68A5-4F07-9DE2-F59A538F4804}" type="slidenum">
              <a:rPr lang="en-US"/>
              <a:pPr/>
              <a:t>63</a:t>
            </a:fld>
            <a:endParaRPr lang="en-US"/>
          </a:p>
        </p:txBody>
      </p:sp>
      <p:sp>
        <p:nvSpPr>
          <p:cNvPr id="1359874" name="Rectangle 2"/>
          <p:cNvSpPr>
            <a:spLocks noGrp="1" noRot="1" noChangeAspect="1" noChangeArrowheads="1" noTextEdit="1"/>
          </p:cNvSpPr>
          <p:nvPr>
            <p:ph type="sldImg"/>
          </p:nvPr>
        </p:nvSpPr>
        <p:spPr>
          <a:ln/>
        </p:spPr>
      </p:sp>
      <p:sp>
        <p:nvSpPr>
          <p:cNvPr id="1359875"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3FA692F-9906-4D58-AF8E-45FD63AF4A03}" type="slidenum">
              <a:rPr lang="en-US"/>
              <a:pPr/>
              <a:t>64</a:t>
            </a:fld>
            <a:endParaRPr lang="en-US"/>
          </a:p>
        </p:txBody>
      </p:sp>
      <p:sp>
        <p:nvSpPr>
          <p:cNvPr id="1361922" name="Rectangle 2"/>
          <p:cNvSpPr>
            <a:spLocks noGrp="1" noRot="1" noChangeAspect="1" noChangeArrowheads="1" noTextEdit="1"/>
          </p:cNvSpPr>
          <p:nvPr>
            <p:ph type="sldImg"/>
          </p:nvPr>
        </p:nvSpPr>
        <p:spPr>
          <a:ln/>
        </p:spPr>
      </p:sp>
      <p:sp>
        <p:nvSpPr>
          <p:cNvPr id="1361923"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AA4F68A-7C99-4111-A05F-96213CEDE28D}" type="slidenum">
              <a:rPr lang="en-US"/>
              <a:pPr/>
              <a:t>65</a:t>
            </a:fld>
            <a:endParaRPr lang="en-US"/>
          </a:p>
        </p:txBody>
      </p:sp>
      <p:sp>
        <p:nvSpPr>
          <p:cNvPr id="1363970" name="Rectangle 2"/>
          <p:cNvSpPr>
            <a:spLocks noGrp="1" noRot="1" noChangeAspect="1" noChangeArrowheads="1" noTextEdit="1"/>
          </p:cNvSpPr>
          <p:nvPr>
            <p:ph type="sldImg"/>
          </p:nvPr>
        </p:nvSpPr>
        <p:spPr>
          <a:ln/>
        </p:spPr>
      </p:sp>
      <p:sp>
        <p:nvSpPr>
          <p:cNvPr id="1363971"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B3EC525-61CC-48EC-B68E-2179FDFE343A}" type="slidenum">
              <a:rPr lang="en-US"/>
              <a:pPr/>
              <a:t>66</a:t>
            </a:fld>
            <a:endParaRPr lang="en-US"/>
          </a:p>
        </p:txBody>
      </p:sp>
      <p:sp>
        <p:nvSpPr>
          <p:cNvPr id="1366018" name="Rectangle 2"/>
          <p:cNvSpPr>
            <a:spLocks noGrp="1" noRot="1" noChangeAspect="1" noChangeArrowheads="1" noTextEdit="1"/>
          </p:cNvSpPr>
          <p:nvPr>
            <p:ph type="sldImg"/>
          </p:nvPr>
        </p:nvSpPr>
        <p:spPr>
          <a:ln/>
        </p:spPr>
      </p:sp>
      <p:sp>
        <p:nvSpPr>
          <p:cNvPr id="1366019"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0A3AD2B-0BA1-42E3-9CCA-6D466DD83C83}" type="slidenum">
              <a:rPr lang="en-US"/>
              <a:pPr/>
              <a:t>67</a:t>
            </a:fld>
            <a:endParaRPr lang="en-US"/>
          </a:p>
        </p:txBody>
      </p:sp>
      <p:sp>
        <p:nvSpPr>
          <p:cNvPr id="1368066" name="Rectangle 2"/>
          <p:cNvSpPr>
            <a:spLocks noGrp="1" noRot="1" noChangeAspect="1" noChangeArrowheads="1" noTextEdit="1"/>
          </p:cNvSpPr>
          <p:nvPr>
            <p:ph type="sldImg"/>
          </p:nvPr>
        </p:nvSpPr>
        <p:spPr>
          <a:ln/>
        </p:spPr>
      </p:sp>
      <p:sp>
        <p:nvSpPr>
          <p:cNvPr id="1368067"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4B16E09-5A4F-4F11-88BB-118A28E2EAEE}" type="slidenum">
              <a:rPr lang="en-US"/>
              <a:pPr/>
              <a:t>68</a:t>
            </a:fld>
            <a:endParaRPr lang="en-US"/>
          </a:p>
        </p:txBody>
      </p:sp>
      <p:sp>
        <p:nvSpPr>
          <p:cNvPr id="1370114" name="Rectangle 2"/>
          <p:cNvSpPr>
            <a:spLocks noGrp="1" noRot="1" noChangeAspect="1" noChangeArrowheads="1" noTextEdit="1"/>
          </p:cNvSpPr>
          <p:nvPr>
            <p:ph type="sldImg"/>
          </p:nvPr>
        </p:nvSpPr>
        <p:spPr>
          <a:ln/>
        </p:spPr>
      </p:sp>
      <p:sp>
        <p:nvSpPr>
          <p:cNvPr id="1370115"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AA75506-5E03-449C-8EDB-215327C423A8}" type="slidenum">
              <a:rPr lang="en-US"/>
              <a:pPr/>
              <a:t>69</a:t>
            </a:fld>
            <a:endParaRPr lang="en-US"/>
          </a:p>
        </p:txBody>
      </p:sp>
      <p:sp>
        <p:nvSpPr>
          <p:cNvPr id="1372162" name="Rectangle 2"/>
          <p:cNvSpPr>
            <a:spLocks noGrp="1" noRot="1" noChangeAspect="1" noChangeArrowheads="1" noTextEdit="1"/>
          </p:cNvSpPr>
          <p:nvPr>
            <p:ph type="sldImg"/>
          </p:nvPr>
        </p:nvSpPr>
        <p:spPr>
          <a:ln/>
        </p:spPr>
      </p:sp>
      <p:sp>
        <p:nvSpPr>
          <p:cNvPr id="1372163"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E5C8988-92A5-4BBA-B6AE-1DC6DEC9CD42}" type="slidenum">
              <a:rPr lang="en-US"/>
              <a:pPr/>
              <a:t>7</a:t>
            </a:fld>
            <a:endParaRPr lang="en-US"/>
          </a:p>
        </p:txBody>
      </p:sp>
      <p:sp>
        <p:nvSpPr>
          <p:cNvPr id="1324034" name="Rectangle 2"/>
          <p:cNvSpPr>
            <a:spLocks noGrp="1" noRot="1" noChangeAspect="1" noChangeArrowheads="1" noTextEdit="1"/>
          </p:cNvSpPr>
          <p:nvPr>
            <p:ph type="sldImg"/>
          </p:nvPr>
        </p:nvSpPr>
        <p:spPr>
          <a:xfrm>
            <a:off x="768350" y="927100"/>
            <a:ext cx="6178550" cy="4633913"/>
          </a:xfrm>
          <a:ln/>
        </p:spPr>
      </p:sp>
      <p:sp>
        <p:nvSpPr>
          <p:cNvPr id="1324035"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0A78BD7-7600-4CEA-A553-AF39F6A543AE}" type="slidenum">
              <a:rPr lang="en-US"/>
              <a:pPr/>
              <a:t>70</a:t>
            </a:fld>
            <a:endParaRPr lang="en-US"/>
          </a:p>
        </p:txBody>
      </p:sp>
      <p:sp>
        <p:nvSpPr>
          <p:cNvPr id="1374210" name="Rectangle 2"/>
          <p:cNvSpPr>
            <a:spLocks noGrp="1" noRot="1" noChangeAspect="1" noChangeArrowheads="1" noTextEdit="1"/>
          </p:cNvSpPr>
          <p:nvPr>
            <p:ph type="sldImg"/>
          </p:nvPr>
        </p:nvSpPr>
        <p:spPr>
          <a:ln/>
        </p:spPr>
      </p:sp>
      <p:sp>
        <p:nvSpPr>
          <p:cNvPr id="1374211"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03BDA90-A286-422C-86FB-6A4CB0184E8F}" type="slidenum">
              <a:rPr lang="en-US"/>
              <a:pPr/>
              <a:t>71</a:t>
            </a:fld>
            <a:endParaRPr lang="en-US"/>
          </a:p>
        </p:txBody>
      </p:sp>
      <p:sp>
        <p:nvSpPr>
          <p:cNvPr id="1382402" name="Rectangle 2"/>
          <p:cNvSpPr>
            <a:spLocks noGrp="1" noRot="1" noChangeAspect="1" noChangeArrowheads="1" noTextEdit="1"/>
          </p:cNvSpPr>
          <p:nvPr>
            <p:ph type="sldImg"/>
          </p:nvPr>
        </p:nvSpPr>
        <p:spPr>
          <a:ln/>
        </p:spPr>
      </p:sp>
      <p:sp>
        <p:nvSpPr>
          <p:cNvPr id="1382403"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EC78BEB-960C-4B11-A449-A8385D117CAF}" type="slidenum">
              <a:rPr lang="en-US"/>
              <a:pPr/>
              <a:t>72</a:t>
            </a:fld>
            <a:endParaRPr lang="en-US"/>
          </a:p>
        </p:txBody>
      </p:sp>
      <p:sp>
        <p:nvSpPr>
          <p:cNvPr id="1384450" name="Rectangle 2"/>
          <p:cNvSpPr>
            <a:spLocks noGrp="1" noRot="1" noChangeAspect="1" noChangeArrowheads="1" noTextEdit="1"/>
          </p:cNvSpPr>
          <p:nvPr>
            <p:ph type="sldImg"/>
          </p:nvPr>
        </p:nvSpPr>
        <p:spPr>
          <a:ln/>
        </p:spPr>
      </p:sp>
      <p:sp>
        <p:nvSpPr>
          <p:cNvPr id="1384451"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877B200-0BB3-4533-B796-CA94BECD9158}" type="slidenum">
              <a:rPr lang="en-US"/>
              <a:pPr/>
              <a:t>73</a:t>
            </a:fld>
            <a:endParaRPr lang="en-US"/>
          </a:p>
        </p:txBody>
      </p:sp>
      <p:sp>
        <p:nvSpPr>
          <p:cNvPr id="1380354" name="Rectangle 2"/>
          <p:cNvSpPr>
            <a:spLocks noGrp="1" noRot="1" noChangeAspect="1" noChangeArrowheads="1" noTextEdit="1"/>
          </p:cNvSpPr>
          <p:nvPr>
            <p:ph type="sldImg"/>
          </p:nvPr>
        </p:nvSpPr>
        <p:spPr>
          <a:ln/>
        </p:spPr>
      </p:sp>
      <p:sp>
        <p:nvSpPr>
          <p:cNvPr id="1380355"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11F461D-8F31-44A0-B7EF-32E6F3C2CC3D}" type="slidenum">
              <a:rPr lang="en-US"/>
              <a:pPr/>
              <a:t>74</a:t>
            </a:fld>
            <a:endParaRPr lang="en-US"/>
          </a:p>
        </p:txBody>
      </p:sp>
      <p:sp>
        <p:nvSpPr>
          <p:cNvPr id="1376258" name="Rectangle 2"/>
          <p:cNvSpPr>
            <a:spLocks noGrp="1" noRot="1" noChangeAspect="1" noChangeArrowheads="1" noTextEdit="1"/>
          </p:cNvSpPr>
          <p:nvPr>
            <p:ph type="sldImg"/>
          </p:nvPr>
        </p:nvSpPr>
        <p:spPr>
          <a:ln/>
        </p:spPr>
      </p:sp>
      <p:sp>
        <p:nvSpPr>
          <p:cNvPr id="1376259"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AD0FAD2-CB08-48EF-8A7D-DF1A66546878}" type="slidenum">
              <a:rPr lang="en-US"/>
              <a:pPr/>
              <a:t>75</a:t>
            </a:fld>
            <a:endParaRPr lang="en-US"/>
          </a:p>
        </p:txBody>
      </p:sp>
      <p:sp>
        <p:nvSpPr>
          <p:cNvPr id="1386498" name="Rectangle 2"/>
          <p:cNvSpPr>
            <a:spLocks noGrp="1" noRot="1" noChangeAspect="1" noChangeArrowheads="1" noTextEdit="1"/>
          </p:cNvSpPr>
          <p:nvPr>
            <p:ph type="sldImg"/>
          </p:nvPr>
        </p:nvSpPr>
        <p:spPr>
          <a:ln/>
        </p:spPr>
      </p:sp>
      <p:sp>
        <p:nvSpPr>
          <p:cNvPr id="1386499"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758DA65-0FE0-42F6-AA25-D7C3B14D4F9C}" type="slidenum">
              <a:rPr lang="en-US"/>
              <a:pPr/>
              <a:t>76</a:t>
            </a:fld>
            <a:endParaRPr lang="en-US"/>
          </a:p>
        </p:txBody>
      </p:sp>
      <p:sp>
        <p:nvSpPr>
          <p:cNvPr id="1388546" name="Rectangle 2"/>
          <p:cNvSpPr>
            <a:spLocks noGrp="1" noRot="1" noChangeAspect="1" noChangeArrowheads="1" noTextEdit="1"/>
          </p:cNvSpPr>
          <p:nvPr>
            <p:ph type="sldImg"/>
          </p:nvPr>
        </p:nvSpPr>
        <p:spPr>
          <a:ln/>
        </p:spPr>
      </p:sp>
      <p:sp>
        <p:nvSpPr>
          <p:cNvPr id="1388547"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B757988-1728-4F89-B5FE-476CCBDCE4E6}" type="slidenum">
              <a:rPr lang="en-US"/>
              <a:pPr/>
              <a:t>77</a:t>
            </a:fld>
            <a:endParaRPr lang="en-US"/>
          </a:p>
        </p:txBody>
      </p:sp>
      <p:sp>
        <p:nvSpPr>
          <p:cNvPr id="1390594" name="Rectangle 2"/>
          <p:cNvSpPr>
            <a:spLocks noGrp="1" noRot="1" noChangeAspect="1" noChangeArrowheads="1" noTextEdit="1"/>
          </p:cNvSpPr>
          <p:nvPr>
            <p:ph type="sldImg"/>
          </p:nvPr>
        </p:nvSpPr>
        <p:spPr>
          <a:ln/>
        </p:spPr>
      </p:sp>
      <p:sp>
        <p:nvSpPr>
          <p:cNvPr id="1390595"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E47E86A-C227-4E51-A0D4-B33945780071}" type="slidenum">
              <a:rPr lang="en-US"/>
              <a:pPr/>
              <a:t>78</a:t>
            </a:fld>
            <a:endParaRPr lang="en-US"/>
          </a:p>
        </p:txBody>
      </p:sp>
      <p:sp>
        <p:nvSpPr>
          <p:cNvPr id="1392642" name="Rectangle 2"/>
          <p:cNvSpPr>
            <a:spLocks noGrp="1" noRot="1" noChangeAspect="1" noChangeArrowheads="1" noTextEdit="1"/>
          </p:cNvSpPr>
          <p:nvPr>
            <p:ph type="sldImg"/>
          </p:nvPr>
        </p:nvSpPr>
        <p:spPr>
          <a:ln/>
        </p:spPr>
      </p:sp>
      <p:sp>
        <p:nvSpPr>
          <p:cNvPr id="1392643"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BAF21A1-4EF3-4E6B-9097-1063582C39A8}" type="slidenum">
              <a:rPr lang="en-US"/>
              <a:pPr/>
              <a:t>79</a:t>
            </a:fld>
            <a:endParaRPr lang="en-US"/>
          </a:p>
        </p:txBody>
      </p:sp>
      <p:sp>
        <p:nvSpPr>
          <p:cNvPr id="1394690" name="Rectangle 2"/>
          <p:cNvSpPr>
            <a:spLocks noGrp="1" noRot="1" noChangeAspect="1" noChangeArrowheads="1" noTextEdit="1"/>
          </p:cNvSpPr>
          <p:nvPr>
            <p:ph type="sldImg"/>
          </p:nvPr>
        </p:nvSpPr>
        <p:spPr>
          <a:ln/>
        </p:spPr>
      </p:sp>
      <p:sp>
        <p:nvSpPr>
          <p:cNvPr id="1394691" name="Rectangle 3"/>
          <p:cNvSpPr>
            <a:spLocks noGrp="1" noChangeArrowheads="1"/>
          </p:cNvSpPr>
          <p:nvPr>
            <p:ph type="body" idx="1"/>
          </p:nvPr>
        </p:nvSpPr>
        <p:spPr/>
        <p:txBody>
          <a:bodyPr/>
          <a:lstStyle/>
          <a:p>
            <a:r>
              <a:rPr lang="en-US" dirty="0"/>
              <a:t>A-sync is used because we are tied to the </a:t>
            </a:r>
            <a:r>
              <a:rPr lang="en-US" dirty="0" smtClean="0"/>
              <a:t>SPI.</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81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82</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83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84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85</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86</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7664934-D295-4967-91E0-6090D3CF197B}" type="slidenum">
              <a:rPr lang="en-US"/>
              <a:pPr/>
              <a:t>87</a:t>
            </a:fld>
            <a:endParaRPr lang="en-US"/>
          </a:p>
        </p:txBody>
      </p:sp>
      <p:sp>
        <p:nvSpPr>
          <p:cNvPr id="1434626" name="Rectangle 2"/>
          <p:cNvSpPr>
            <a:spLocks noGrp="1" noRot="1" noChangeAspect="1" noChangeArrowheads="1" noTextEdit="1"/>
          </p:cNvSpPr>
          <p:nvPr>
            <p:ph type="sldImg"/>
          </p:nvPr>
        </p:nvSpPr>
        <p:spPr>
          <a:xfrm>
            <a:off x="865188" y="935038"/>
            <a:ext cx="6154737" cy="4616450"/>
          </a:xfrm>
          <a:ln/>
        </p:spPr>
      </p:sp>
      <p:sp>
        <p:nvSpPr>
          <p:cNvPr id="1434627" name="Rectangle 3"/>
          <p:cNvSpPr>
            <a:spLocks noGrp="1" noChangeArrowheads="1"/>
          </p:cNvSpPr>
          <p:nvPr>
            <p:ph type="body" idx="1"/>
          </p:nvPr>
        </p:nvSpPr>
        <p:spPr>
          <a:xfrm>
            <a:off x="771525" y="5870575"/>
            <a:ext cx="6343650" cy="5662613"/>
          </a:xfrm>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10F1D99-6CCA-4218-89C0-9FCAD576457C}" type="slidenum">
              <a:rPr lang="en-US"/>
              <a:pPr/>
              <a:t>88</a:t>
            </a:fld>
            <a:endParaRPr lang="en-US"/>
          </a:p>
        </p:txBody>
      </p:sp>
      <p:sp>
        <p:nvSpPr>
          <p:cNvPr id="1481730" name="Rectangle 2"/>
          <p:cNvSpPr>
            <a:spLocks noGrp="1" noRot="1" noChangeAspect="1" noChangeArrowheads="1" noTextEdit="1"/>
          </p:cNvSpPr>
          <p:nvPr>
            <p:ph type="sldImg"/>
          </p:nvPr>
        </p:nvSpPr>
        <p:spPr>
          <a:xfrm>
            <a:off x="768350" y="927100"/>
            <a:ext cx="6178550" cy="4633913"/>
          </a:xfrm>
          <a:ln/>
        </p:spPr>
      </p:sp>
      <p:sp>
        <p:nvSpPr>
          <p:cNvPr id="148173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902C1B8-850A-4D72-A80A-822536EB3E8F}" type="slidenum">
              <a:rPr lang="en-US"/>
              <a:pPr/>
              <a:t>89</a:t>
            </a:fld>
            <a:endParaRPr lang="en-US"/>
          </a:p>
        </p:txBody>
      </p:sp>
      <p:sp>
        <p:nvSpPr>
          <p:cNvPr id="1494018" name="Rectangle 2"/>
          <p:cNvSpPr>
            <a:spLocks noGrp="1" noRot="1" noChangeAspect="1" noChangeArrowheads="1" noTextEdit="1"/>
          </p:cNvSpPr>
          <p:nvPr>
            <p:ph type="sldImg"/>
          </p:nvPr>
        </p:nvSpPr>
        <p:spPr>
          <a:xfrm>
            <a:off x="768350" y="927100"/>
            <a:ext cx="6178550" cy="4633913"/>
          </a:xfrm>
          <a:ln/>
        </p:spPr>
      </p:sp>
      <p:sp>
        <p:nvSpPr>
          <p:cNvPr id="149401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AD9827A-B16D-4FA8-8FC1-947C23D16E9E}" type="slidenum">
              <a:rPr lang="en-US"/>
              <a:pPr/>
              <a:t>90</a:t>
            </a:fld>
            <a:endParaRPr lang="en-US"/>
          </a:p>
        </p:txBody>
      </p:sp>
      <p:sp>
        <p:nvSpPr>
          <p:cNvPr id="1483778" name="Rectangle 2"/>
          <p:cNvSpPr>
            <a:spLocks noGrp="1" noRot="1" noChangeAspect="1" noChangeArrowheads="1" noTextEdit="1"/>
          </p:cNvSpPr>
          <p:nvPr>
            <p:ph type="sldImg"/>
          </p:nvPr>
        </p:nvSpPr>
        <p:spPr>
          <a:xfrm>
            <a:off x="768350" y="927100"/>
            <a:ext cx="6178550" cy="4633913"/>
          </a:xfrm>
          <a:ln/>
        </p:spPr>
      </p:sp>
      <p:sp>
        <p:nvSpPr>
          <p:cNvPr id="148377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4F49BDE-39FA-40A5-973C-29235805719C}" type="slidenum">
              <a:rPr lang="en-US"/>
              <a:pPr/>
              <a:t>91</a:t>
            </a:fld>
            <a:endParaRPr lang="en-US"/>
          </a:p>
        </p:txBody>
      </p:sp>
      <p:sp>
        <p:nvSpPr>
          <p:cNvPr id="1496066" name="Rectangle 2"/>
          <p:cNvSpPr>
            <a:spLocks noGrp="1" noRot="1" noChangeAspect="1" noChangeArrowheads="1" noTextEdit="1"/>
          </p:cNvSpPr>
          <p:nvPr>
            <p:ph type="sldImg"/>
          </p:nvPr>
        </p:nvSpPr>
        <p:spPr>
          <a:xfrm>
            <a:off x="768350" y="927100"/>
            <a:ext cx="6178550" cy="4633913"/>
          </a:xfrm>
          <a:ln/>
        </p:spPr>
      </p:sp>
      <p:sp>
        <p:nvSpPr>
          <p:cNvPr id="1496067"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9BC1DAB-4652-48E1-88D3-EE367B69C536}" type="slidenum">
              <a:rPr lang="en-US"/>
              <a:pPr/>
              <a:t>92</a:t>
            </a:fld>
            <a:endParaRPr lang="en-US"/>
          </a:p>
        </p:txBody>
      </p:sp>
      <p:sp>
        <p:nvSpPr>
          <p:cNvPr id="1485826" name="Rectangle 2"/>
          <p:cNvSpPr>
            <a:spLocks noGrp="1" noRot="1" noChangeAspect="1" noChangeArrowheads="1" noTextEdit="1"/>
          </p:cNvSpPr>
          <p:nvPr>
            <p:ph type="sldImg"/>
          </p:nvPr>
        </p:nvSpPr>
        <p:spPr>
          <a:xfrm>
            <a:off x="768350" y="927100"/>
            <a:ext cx="6178550" cy="4633913"/>
          </a:xfrm>
          <a:ln/>
        </p:spPr>
      </p:sp>
      <p:sp>
        <p:nvSpPr>
          <p:cNvPr id="1485827"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A0C3C12-B42C-483F-913C-F69E0526CF6F}" type="slidenum">
              <a:rPr lang="en-US"/>
              <a:pPr/>
              <a:t>93</a:t>
            </a:fld>
            <a:endParaRPr lang="en-US"/>
          </a:p>
        </p:txBody>
      </p:sp>
      <p:sp>
        <p:nvSpPr>
          <p:cNvPr id="1487874" name="Rectangle 2"/>
          <p:cNvSpPr>
            <a:spLocks noGrp="1" noRot="1" noChangeAspect="1" noChangeArrowheads="1" noTextEdit="1"/>
          </p:cNvSpPr>
          <p:nvPr>
            <p:ph type="sldImg"/>
          </p:nvPr>
        </p:nvSpPr>
        <p:spPr>
          <a:xfrm>
            <a:off x="768350" y="927100"/>
            <a:ext cx="6178550" cy="4633913"/>
          </a:xfrm>
          <a:ln/>
        </p:spPr>
      </p:sp>
      <p:sp>
        <p:nvSpPr>
          <p:cNvPr id="1487875"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4CEAEDB-6BFE-499A-A9CC-2F837861E23E}" type="slidenum">
              <a:rPr lang="en-US"/>
              <a:pPr/>
              <a:t>94</a:t>
            </a:fld>
            <a:endParaRPr lang="en-US"/>
          </a:p>
        </p:txBody>
      </p:sp>
      <p:sp>
        <p:nvSpPr>
          <p:cNvPr id="1489922" name="Rectangle 2"/>
          <p:cNvSpPr>
            <a:spLocks noGrp="1" noRot="1" noChangeAspect="1" noChangeArrowheads="1" noTextEdit="1"/>
          </p:cNvSpPr>
          <p:nvPr>
            <p:ph type="sldImg"/>
          </p:nvPr>
        </p:nvSpPr>
        <p:spPr>
          <a:xfrm>
            <a:off x="768350" y="927100"/>
            <a:ext cx="6178550" cy="4633913"/>
          </a:xfrm>
          <a:ln/>
        </p:spPr>
      </p:sp>
      <p:sp>
        <p:nvSpPr>
          <p:cNvPr id="1489923"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D161FAB-9866-4B4C-858D-C93AC54BDCFD}" type="slidenum">
              <a:rPr lang="en-US"/>
              <a:pPr/>
              <a:t>95</a:t>
            </a:fld>
            <a:endParaRPr lang="en-US"/>
          </a:p>
        </p:txBody>
      </p:sp>
      <p:sp>
        <p:nvSpPr>
          <p:cNvPr id="1251330" name="Rectangle 2"/>
          <p:cNvSpPr>
            <a:spLocks noGrp="1" noRot="1" noChangeAspect="1" noChangeArrowheads="1" noTextEdit="1"/>
          </p:cNvSpPr>
          <p:nvPr>
            <p:ph type="sldImg"/>
          </p:nvPr>
        </p:nvSpPr>
        <p:spPr>
          <a:xfrm>
            <a:off x="768350" y="927100"/>
            <a:ext cx="6178550" cy="4633913"/>
          </a:xfrm>
          <a:ln/>
        </p:spPr>
      </p:sp>
      <p:sp>
        <p:nvSpPr>
          <p:cNvPr id="125133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BEE9EE87-F6E6-4123-BCCE-2D2B826621F7}" type="slidenum">
              <a:rPr lang="en-US"/>
              <a:pPr/>
              <a:t>96</a:t>
            </a:fld>
            <a:endParaRPr lang="en-US"/>
          </a:p>
        </p:txBody>
      </p:sp>
      <p:sp>
        <p:nvSpPr>
          <p:cNvPr id="1412098" name="Rectangle 2"/>
          <p:cNvSpPr>
            <a:spLocks noGrp="1" noRot="1" noChangeAspect="1" noChangeArrowheads="1" noTextEdit="1"/>
          </p:cNvSpPr>
          <p:nvPr>
            <p:ph type="sldImg"/>
          </p:nvPr>
        </p:nvSpPr>
        <p:spPr>
          <a:xfrm>
            <a:off x="768350" y="927100"/>
            <a:ext cx="6178550" cy="4633913"/>
          </a:xfrm>
          <a:ln/>
        </p:spPr>
      </p:sp>
      <p:sp>
        <p:nvSpPr>
          <p:cNvPr id="1412099"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5E50F57-9F9D-48CE-B689-CB223F46F115}" type="slidenum">
              <a:rPr lang="en-US"/>
              <a:pPr/>
              <a:t>97</a:t>
            </a:fld>
            <a:endParaRPr lang="en-US"/>
          </a:p>
        </p:txBody>
      </p:sp>
      <p:sp>
        <p:nvSpPr>
          <p:cNvPr id="1410050" name="Rectangle 2"/>
          <p:cNvSpPr>
            <a:spLocks noGrp="1" noRot="1" noChangeAspect="1" noChangeArrowheads="1" noTextEdit="1"/>
          </p:cNvSpPr>
          <p:nvPr>
            <p:ph type="sldImg"/>
          </p:nvPr>
        </p:nvSpPr>
        <p:spPr>
          <a:xfrm>
            <a:off x="768350" y="927100"/>
            <a:ext cx="6178550" cy="4633913"/>
          </a:xfrm>
          <a:ln/>
        </p:spPr>
      </p:sp>
      <p:sp>
        <p:nvSpPr>
          <p:cNvPr id="1410051" name="Rectangle 3"/>
          <p:cNvSpPr>
            <a:spLocks noGrp="1" noChangeArrowheads="1"/>
          </p:cNvSpPr>
          <p:nvPr>
            <p:ph type="body" idx="1"/>
          </p:nvPr>
        </p:nvSpPr>
        <p:spPr>
          <a:xfrm>
            <a:off x="771525" y="5870575"/>
            <a:ext cx="6172200" cy="5559425"/>
          </a:xfrm>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25CA0335-2289-45D1-ADAF-BD790CA47951}" type="slidenum">
              <a:rPr lang="en-US"/>
              <a:pPr/>
              <a:t>98</a:t>
            </a:fld>
            <a:endParaRPr lang="en-US"/>
          </a:p>
        </p:txBody>
      </p:sp>
      <p:sp>
        <p:nvSpPr>
          <p:cNvPr id="1253378" name="Rectangle 2"/>
          <p:cNvSpPr>
            <a:spLocks noGrp="1" noRot="1" noChangeAspect="1" noChangeArrowheads="1" noTextEdit="1"/>
          </p:cNvSpPr>
          <p:nvPr>
            <p:ph type="sldImg"/>
          </p:nvPr>
        </p:nvSpPr>
        <p:spPr>
          <a:xfrm>
            <a:off x="768350" y="927100"/>
            <a:ext cx="6178550" cy="4633913"/>
          </a:xfrm>
          <a:ln/>
        </p:spPr>
      </p:sp>
      <p:sp>
        <p:nvSpPr>
          <p:cNvPr id="1253379"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926CAAB5-BA73-45DC-8DAC-8F6BAB60BA0E}" type="slidenum">
              <a:rPr lang="en-US"/>
              <a:pPr/>
              <a:t>99</a:t>
            </a:fld>
            <a:endParaRPr lang="en-US"/>
          </a:p>
        </p:txBody>
      </p:sp>
      <p:sp>
        <p:nvSpPr>
          <p:cNvPr id="1414146" name="Rectangle 2"/>
          <p:cNvSpPr>
            <a:spLocks noGrp="1" noRot="1" noChangeAspect="1" noChangeArrowheads="1" noTextEdit="1"/>
          </p:cNvSpPr>
          <p:nvPr>
            <p:ph type="sldImg"/>
          </p:nvPr>
        </p:nvSpPr>
        <p:spPr>
          <a:xfrm>
            <a:off x="768350" y="927100"/>
            <a:ext cx="6178550" cy="4633913"/>
          </a:xfrm>
          <a:ln/>
        </p:spPr>
      </p:sp>
      <p:sp>
        <p:nvSpPr>
          <p:cNvPr id="1414147" name="Rectangle 3"/>
          <p:cNvSpPr>
            <a:spLocks noGrp="1" noChangeArrowheads="1"/>
          </p:cNvSpPr>
          <p:nvPr>
            <p:ph type="body" idx="1"/>
          </p:nvPr>
        </p:nvSpPr>
        <p:spPr>
          <a:xfrm>
            <a:off x="771525" y="5870575"/>
            <a:ext cx="6172200" cy="5559425"/>
          </a:xfrm>
        </p:spPr>
        <p:txBody>
          <a:bodyPr/>
          <a:lstStyle/>
          <a:p>
            <a:r>
              <a:rPr lang="en-US"/>
              <a:t>Instructor – It is really key here to make sure all the students understand this example from beginning to end. Take it slow and show the entire path and logic. Show how TCINTEN/TCCHEN/TCC interact to give the desired result. Start with the “goal” of Channel #5 and Channel #7. Walk them through the path showing how each option and bitfield helps us attain our goal. Make sure they clearly understand what the fields mean on the right. Then, cover the Notes: section. Once they all understand this example, the next two will be simpler.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0800"/>
            <a:ext cx="2286000" cy="30305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50800"/>
            <a:ext cx="6705600" cy="30305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0800"/>
            <a:ext cx="9144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14400"/>
            <a:ext cx="3810000" cy="2166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10000" cy="2166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0" y="50800"/>
            <a:ext cx="9144000" cy="609600"/>
          </a:xfrm>
          <a:prstGeom prst="rect">
            <a:avLst/>
          </a:prstGeom>
          <a:noFill/>
          <a:ln w="9525">
            <a:noFill/>
            <a:miter lim="800000"/>
            <a:headEnd/>
            <a:tailEnd/>
          </a:ln>
          <a:effectLst/>
        </p:spPr>
        <p:txBody>
          <a:bodyPr vert="horz" wrap="square" lIns="46038" tIns="46038" rIns="46038" bIns="46038" numCol="1" anchor="t"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5800" y="914400"/>
            <a:ext cx="7772400" cy="2166938"/>
          </a:xfrm>
          <a:prstGeom prst="rect">
            <a:avLst/>
          </a:prstGeom>
          <a:noFill/>
          <a:ln w="9525">
            <a:noFill/>
            <a:miter lim="800000"/>
            <a:headEnd/>
            <a:tailEnd/>
          </a:ln>
          <a:effectLst/>
        </p:spPr>
        <p:txBody>
          <a:bodyPr vert="horz" wrap="square" lIns="92075" tIns="46038" rIns="92075" bIns="46038" numCol="1" anchor="t" anchorCtr="1"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7" name="Picture 8" descr="ti_hz_1c_pos_rgb_jpg.jpg"/>
          <p:cNvPicPr>
            <a:picLocks noChangeAspect="1"/>
          </p:cNvPicPr>
          <p:nvPr userDrawn="1">
            <p:custDataLst>
              <p:tags r:id="rId14"/>
            </p:custDataLst>
          </p:nvPr>
        </p:nvPicPr>
        <p:blipFill>
          <a:blip r:embed="rId16"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userDrawn="1">
            <p:custDataLst>
              <p:tags r:id="rId15"/>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srgbClr val="000000"/>
                </a:solidFill>
                <a:latin typeface="Calibri"/>
                <a:cs typeface="Arial" charset="0"/>
              </a:rPr>
              <a:t>CI Training</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ransition/>
  <p:txStyles>
    <p:titleStyle>
      <a:lvl1pPr algn="ctr" rtl="0" eaLnBrk="0" fontAlgn="base" hangingPunct="0">
        <a:lnSpc>
          <a:spcPct val="75000"/>
        </a:lnSpc>
        <a:spcBef>
          <a:spcPct val="0"/>
        </a:spcBef>
        <a:spcAft>
          <a:spcPct val="0"/>
        </a:spcAft>
        <a:defRPr sz="3600" b="1">
          <a:solidFill>
            <a:schemeClr val="tx1"/>
          </a:solidFill>
          <a:latin typeface="+mj-lt"/>
          <a:ea typeface="+mj-ea"/>
          <a:cs typeface="+mj-cs"/>
        </a:defRPr>
      </a:lvl1pPr>
      <a:lvl2pPr algn="ctr" rtl="0" eaLnBrk="0" fontAlgn="base" hangingPunct="0">
        <a:lnSpc>
          <a:spcPct val="75000"/>
        </a:lnSpc>
        <a:spcBef>
          <a:spcPct val="0"/>
        </a:spcBef>
        <a:spcAft>
          <a:spcPct val="0"/>
        </a:spcAft>
        <a:defRPr sz="3600" b="1">
          <a:solidFill>
            <a:schemeClr val="tx2"/>
          </a:solidFill>
          <a:latin typeface="Arial" charset="0"/>
        </a:defRPr>
      </a:lvl2pPr>
      <a:lvl3pPr algn="ctr" rtl="0" eaLnBrk="0" fontAlgn="base" hangingPunct="0">
        <a:lnSpc>
          <a:spcPct val="75000"/>
        </a:lnSpc>
        <a:spcBef>
          <a:spcPct val="0"/>
        </a:spcBef>
        <a:spcAft>
          <a:spcPct val="0"/>
        </a:spcAft>
        <a:defRPr sz="3600" b="1">
          <a:solidFill>
            <a:schemeClr val="tx2"/>
          </a:solidFill>
          <a:latin typeface="Arial" charset="0"/>
        </a:defRPr>
      </a:lvl3pPr>
      <a:lvl4pPr algn="ctr" rtl="0" eaLnBrk="0" fontAlgn="base" hangingPunct="0">
        <a:lnSpc>
          <a:spcPct val="75000"/>
        </a:lnSpc>
        <a:spcBef>
          <a:spcPct val="0"/>
        </a:spcBef>
        <a:spcAft>
          <a:spcPct val="0"/>
        </a:spcAft>
        <a:defRPr sz="3600" b="1">
          <a:solidFill>
            <a:schemeClr val="tx2"/>
          </a:solidFill>
          <a:latin typeface="Arial" charset="0"/>
        </a:defRPr>
      </a:lvl4pPr>
      <a:lvl5pPr algn="ctr" rtl="0" eaLnBrk="0" fontAlgn="base" hangingPunct="0">
        <a:lnSpc>
          <a:spcPct val="75000"/>
        </a:lnSpc>
        <a:spcBef>
          <a:spcPct val="0"/>
        </a:spcBef>
        <a:spcAft>
          <a:spcPct val="0"/>
        </a:spcAft>
        <a:defRPr sz="3600" b="1">
          <a:solidFill>
            <a:schemeClr val="tx2"/>
          </a:solidFill>
          <a:latin typeface="Arial" charset="0"/>
        </a:defRPr>
      </a:lvl5pPr>
      <a:lvl6pPr marL="457200" algn="ctr" rtl="0" eaLnBrk="0" fontAlgn="base" hangingPunct="0">
        <a:lnSpc>
          <a:spcPct val="75000"/>
        </a:lnSpc>
        <a:spcBef>
          <a:spcPct val="0"/>
        </a:spcBef>
        <a:spcAft>
          <a:spcPct val="0"/>
        </a:spcAft>
        <a:defRPr sz="3600" b="1">
          <a:solidFill>
            <a:schemeClr val="tx2"/>
          </a:solidFill>
          <a:latin typeface="Arial" charset="0"/>
        </a:defRPr>
      </a:lvl6pPr>
      <a:lvl7pPr marL="914400" algn="ctr" rtl="0" eaLnBrk="0" fontAlgn="base" hangingPunct="0">
        <a:lnSpc>
          <a:spcPct val="75000"/>
        </a:lnSpc>
        <a:spcBef>
          <a:spcPct val="0"/>
        </a:spcBef>
        <a:spcAft>
          <a:spcPct val="0"/>
        </a:spcAft>
        <a:defRPr sz="3600" b="1">
          <a:solidFill>
            <a:schemeClr val="tx2"/>
          </a:solidFill>
          <a:latin typeface="Arial" charset="0"/>
        </a:defRPr>
      </a:lvl7pPr>
      <a:lvl8pPr marL="1371600" algn="ctr" rtl="0" eaLnBrk="0" fontAlgn="base" hangingPunct="0">
        <a:lnSpc>
          <a:spcPct val="75000"/>
        </a:lnSpc>
        <a:spcBef>
          <a:spcPct val="0"/>
        </a:spcBef>
        <a:spcAft>
          <a:spcPct val="0"/>
        </a:spcAft>
        <a:defRPr sz="3600" b="1">
          <a:solidFill>
            <a:schemeClr val="tx2"/>
          </a:solidFill>
          <a:latin typeface="Arial" charset="0"/>
        </a:defRPr>
      </a:lvl8pPr>
      <a:lvl9pPr marL="1828800" algn="ctr" rtl="0" eaLnBrk="0" fontAlgn="base" hangingPunct="0">
        <a:lnSpc>
          <a:spcPct val="75000"/>
        </a:lnSpc>
        <a:spcBef>
          <a:spcPct val="0"/>
        </a:spcBef>
        <a:spcAft>
          <a:spcPct val="0"/>
        </a:spcAft>
        <a:defRPr sz="3600" b="1">
          <a:solidFill>
            <a:schemeClr val="tx2"/>
          </a:solidFill>
          <a:latin typeface="Arial" charset="0"/>
        </a:defRPr>
      </a:lvl9pPr>
    </p:titleStyle>
    <p:bodyStyle>
      <a:lvl1pPr marL="552450" indent="-552450" algn="l" rtl="0" eaLnBrk="0" fontAlgn="base" hangingPunct="0">
        <a:lnSpc>
          <a:spcPct val="80000"/>
        </a:lnSpc>
        <a:spcBef>
          <a:spcPct val="40000"/>
        </a:spcBef>
        <a:spcAft>
          <a:spcPct val="0"/>
        </a:spcAft>
        <a:buClr>
          <a:schemeClr val="tx2"/>
        </a:buClr>
        <a:buSzPct val="75000"/>
        <a:buFont typeface="Wingdings" pitchFamily="2" charset="2"/>
        <a:buChar char="u"/>
        <a:defRPr sz="3200" b="1">
          <a:solidFill>
            <a:schemeClr val="tx1"/>
          </a:solidFill>
          <a:latin typeface="+mn-lt"/>
          <a:ea typeface="+mn-ea"/>
          <a:cs typeface="+mn-cs"/>
        </a:defRPr>
      </a:lvl1pPr>
      <a:lvl2pPr marL="971550" indent="-304800" algn="l" rtl="0" eaLnBrk="0" fontAlgn="base" hangingPunct="0">
        <a:lnSpc>
          <a:spcPct val="80000"/>
        </a:lnSpc>
        <a:spcBef>
          <a:spcPct val="40000"/>
        </a:spcBef>
        <a:spcAft>
          <a:spcPct val="0"/>
        </a:spcAft>
        <a:buClr>
          <a:schemeClr val="tx2"/>
        </a:buClr>
        <a:buSzPct val="75000"/>
        <a:buFont typeface="Wingdings" pitchFamily="2" charset="2"/>
        <a:buChar char="w"/>
        <a:defRPr sz="2800" b="1">
          <a:solidFill>
            <a:schemeClr val="tx1"/>
          </a:solidFill>
          <a:latin typeface="+mn-lt"/>
        </a:defRPr>
      </a:lvl2pPr>
      <a:lvl3pPr marL="1371600" indent="-285750" algn="l" rtl="0" eaLnBrk="0" fontAlgn="base" hangingPunct="0">
        <a:lnSpc>
          <a:spcPct val="80000"/>
        </a:lnSpc>
        <a:spcBef>
          <a:spcPct val="40000"/>
        </a:spcBef>
        <a:spcAft>
          <a:spcPct val="0"/>
        </a:spcAft>
        <a:buClr>
          <a:schemeClr val="tx2"/>
        </a:buClr>
        <a:buSzPct val="75000"/>
        <a:buFont typeface="Wingdings" pitchFamily="2" charset="2"/>
        <a:buChar char="w"/>
        <a:defRPr sz="2400" b="1">
          <a:solidFill>
            <a:schemeClr val="tx1"/>
          </a:solidFill>
          <a:latin typeface="+mn-lt"/>
        </a:defRPr>
      </a:lvl3pPr>
      <a:lvl4pPr marL="1771650" indent="-28575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4pPr>
      <a:lvl5pPr marL="21907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5pPr>
      <a:lvl6pPr marL="26479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6pPr>
      <a:lvl7pPr marL="31051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7pPr>
      <a:lvl8pPr marL="35623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8pPr>
      <a:lvl9pPr marL="40195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hemeOverride" Target="../theme/themeOverride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2.xml"/><Relationship Id="rId1" Type="http://schemas.openxmlformats.org/officeDocument/2006/relationships/tags" Target="../tags/tag108.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12.xml"/><Relationship Id="rId1" Type="http://schemas.openxmlformats.org/officeDocument/2006/relationships/tags" Target="../tags/tag109.xml"/><Relationship Id="rId4" Type="http://schemas.openxmlformats.org/officeDocument/2006/relationships/image" Target="../media/image3.wmf"/></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tags" Target="../tags/tag112.xml"/><Relationship Id="rId4" Type="http://schemas.openxmlformats.org/officeDocument/2006/relationships/image" Target="../media/image9.wmf"/></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tags" Target="../tags/tag118.xml"/><Relationship Id="rId4" Type="http://schemas.openxmlformats.org/officeDocument/2006/relationships/image" Target="../media/image10.wmf"/></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tags" Target="../tags/tag119.xml"/><Relationship Id="rId4" Type="http://schemas.openxmlformats.org/officeDocument/2006/relationships/image" Target="../media/image10.wmf"/></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tags" Target="../tags/tag120.xml"/><Relationship Id="rId4" Type="http://schemas.openxmlformats.org/officeDocument/2006/relationships/image" Target="../media/image10.wmf"/></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4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tags" Target="../tags/tag4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5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3.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tags" Target="../tags/tag59.xml"/><Relationship Id="rId5" Type="http://schemas.openxmlformats.org/officeDocument/2006/relationships/image" Target="../media/image5.jpeg"/><Relationship Id="rId4" Type="http://schemas.openxmlformats.org/officeDocument/2006/relationships/image" Target="../media/image4.wm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60.xml"/><Relationship Id="rId5" Type="http://schemas.openxmlformats.org/officeDocument/2006/relationships/image" Target="../media/image5.jpeg"/><Relationship Id="rId4" Type="http://schemas.openxmlformats.org/officeDocument/2006/relationships/image" Target="../media/image4.w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6.xml"/><Relationship Id="rId1" Type="http://schemas.openxmlformats.org/officeDocument/2006/relationships/tags" Target="../tags/tag61.xml"/><Relationship Id="rId5" Type="http://schemas.openxmlformats.org/officeDocument/2006/relationships/image" Target="../media/image5.jpeg"/><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62.xml"/><Relationship Id="rId5" Type="http://schemas.openxmlformats.org/officeDocument/2006/relationships/image" Target="../media/image5.jpeg"/><Relationship Id="rId4" Type="http://schemas.openxmlformats.org/officeDocument/2006/relationships/image" Target="../media/image4.wmf"/></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tags" Target="../tags/tag63.xml"/><Relationship Id="rId5" Type="http://schemas.openxmlformats.org/officeDocument/2006/relationships/image" Target="../media/image5.jpeg"/><Relationship Id="rId4" Type="http://schemas.openxmlformats.org/officeDocument/2006/relationships/image" Target="../media/image4.w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6.xml"/><Relationship Id="rId1" Type="http://schemas.openxmlformats.org/officeDocument/2006/relationships/tags" Target="../tags/tag6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6.xml"/><Relationship Id="rId1" Type="http://schemas.openxmlformats.org/officeDocument/2006/relationships/tags" Target="../tags/tag66.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6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6.xml"/><Relationship Id="rId1" Type="http://schemas.openxmlformats.org/officeDocument/2006/relationships/tags" Target="../tags/tag70.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6.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6.xml"/><Relationship Id="rId1" Type="http://schemas.openxmlformats.org/officeDocument/2006/relationships/tags" Target="../tags/tag7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6.xml"/><Relationship Id="rId1" Type="http://schemas.openxmlformats.org/officeDocument/2006/relationships/tags" Target="../tags/tag74.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6.xml"/><Relationship Id="rId1" Type="http://schemas.openxmlformats.org/officeDocument/2006/relationships/tags" Target="../tags/tag75.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76.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77.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tags" Target="../tags/tag78.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tags" Target="../tags/tag79.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80.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6.xml"/><Relationship Id="rId1" Type="http://schemas.openxmlformats.org/officeDocument/2006/relationships/tags" Target="../tags/tag8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6.xml"/><Relationship Id="rId1" Type="http://schemas.openxmlformats.org/officeDocument/2006/relationships/tags" Target="../tags/tag83.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6.xml"/><Relationship Id="rId1" Type="http://schemas.openxmlformats.org/officeDocument/2006/relationships/tags" Target="../tags/tag84.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6.xml"/><Relationship Id="rId1" Type="http://schemas.openxmlformats.org/officeDocument/2006/relationships/tags" Target="../tags/tag85.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6.xml"/><Relationship Id="rId1" Type="http://schemas.openxmlformats.org/officeDocument/2006/relationships/tags" Target="../tags/tag86.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6.xml"/><Relationship Id="rId1" Type="http://schemas.openxmlformats.org/officeDocument/2006/relationships/tags" Target="../tags/tag87.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6.xml"/><Relationship Id="rId1" Type="http://schemas.openxmlformats.org/officeDocument/2006/relationships/tags" Target="../tags/tag88.xml"/><Relationship Id="rId6" Type="http://schemas.openxmlformats.org/officeDocument/2006/relationships/image" Target="../media/image8.jpeg"/><Relationship Id="rId5" Type="http://schemas.openxmlformats.org/officeDocument/2006/relationships/image" Target="../media/image7.wmf"/><Relationship Id="rId4" Type="http://schemas.openxmlformats.org/officeDocument/2006/relationships/image" Target="../media/image6.jpe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ChangeArrowheads="1"/>
          </p:cNvSpPr>
          <p:nvPr>
            <p:ph type="ctrTitle"/>
          </p:nvPr>
        </p:nvSpPr>
        <p:spPr>
          <a:xfrm>
            <a:off x="685800" y="2139134"/>
            <a:ext cx="7772400" cy="1470025"/>
          </a:xfrm>
        </p:spPr>
        <p:txBody>
          <a:bodyPr/>
          <a:lstStyle/>
          <a:p>
            <a:r>
              <a:rPr lang="en-US" dirty="0"/>
              <a:t>EDMA3, QDMA and </a:t>
            </a:r>
            <a:r>
              <a:rPr lang="en-US" dirty="0" smtClean="0"/>
              <a:t>IDMA</a:t>
            </a:r>
            <a:br>
              <a:rPr lang="en-US" dirty="0" smtClean="0"/>
            </a:br>
            <a:r>
              <a:rPr lang="en-US" dirty="0" smtClean="0"/>
              <a:t>for the </a:t>
            </a:r>
            <a:r>
              <a:rPr lang="en-US" dirty="0"/>
              <a:t/>
            </a:r>
            <a:br>
              <a:rPr lang="en-US" dirty="0"/>
            </a:br>
            <a:r>
              <a:rPr lang="en-US" dirty="0"/>
              <a:t> </a:t>
            </a:r>
            <a:r>
              <a:rPr lang="en-US" dirty="0" smtClean="0"/>
              <a:t>Keystone Platform</a:t>
            </a:r>
            <a:endParaRPr lang="en-US" dirty="0"/>
          </a:p>
        </p:txBody>
      </p:sp>
    </p:spTree>
    <p:custDataLst>
      <p:tags r:id="rId2"/>
    </p:custData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p:cNvSpPr>
            <a:spLocks noGrp="1" noChangeArrowheads="1"/>
          </p:cNvSpPr>
          <p:nvPr>
            <p:ph type="title"/>
          </p:nvPr>
        </p:nvSpPr>
        <p:spPr/>
        <p:txBody>
          <a:bodyPr/>
          <a:lstStyle/>
          <a:p>
            <a:r>
              <a:rPr lang="en-US" sz="3200"/>
              <a:t>Example: How Do You VIEW the Transfer?</a:t>
            </a:r>
          </a:p>
        </p:txBody>
      </p:sp>
      <p:sp>
        <p:nvSpPr>
          <p:cNvPr id="1330179"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0180"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30181" name="Group 5"/>
          <p:cNvGrpSpPr>
            <a:grpSpLocks/>
          </p:cNvGrpSpPr>
          <p:nvPr/>
        </p:nvGrpSpPr>
        <p:grpSpPr bwMode="auto">
          <a:xfrm>
            <a:off x="1676400" y="3733800"/>
            <a:ext cx="5562600" cy="914400"/>
            <a:chOff x="1200" y="2496"/>
            <a:chExt cx="3504" cy="576"/>
          </a:xfrm>
        </p:grpSpPr>
        <p:sp>
          <p:nvSpPr>
            <p:cNvPr id="1330182"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3"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4"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5"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6"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7"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8"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89"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0"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1"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2"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3"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194"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5"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6"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7"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8"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199"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0200"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30201"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0202" name="Group 26"/>
          <p:cNvGrpSpPr>
            <a:grpSpLocks/>
          </p:cNvGrpSpPr>
          <p:nvPr/>
        </p:nvGrpSpPr>
        <p:grpSpPr bwMode="auto">
          <a:xfrm>
            <a:off x="2747963" y="1524000"/>
            <a:ext cx="1219200" cy="914400"/>
            <a:chOff x="432" y="960"/>
            <a:chExt cx="768" cy="576"/>
          </a:xfrm>
        </p:grpSpPr>
        <p:sp>
          <p:nvSpPr>
            <p:cNvPr id="1330203"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4"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5"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6"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7"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8"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09"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0"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1"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2"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3"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0214"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0215"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30216"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30217"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30218"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30219"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30220"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30221" name="Rectangle 45"/>
          <p:cNvSpPr>
            <a:spLocks noChangeArrowheads="1"/>
          </p:cNvSpPr>
          <p:nvPr/>
        </p:nvSpPr>
        <p:spPr bwMode="auto">
          <a:xfrm>
            <a:off x="373063" y="5675313"/>
            <a:ext cx="8770937" cy="635000"/>
          </a:xfrm>
          <a:prstGeom prst="rect">
            <a:avLst/>
          </a:prstGeom>
          <a:solidFill>
            <a:schemeClr val="bg1"/>
          </a:solidFill>
          <a:ln w="12700">
            <a:noFill/>
            <a:miter lim="800000"/>
            <a:headEnd/>
            <a:tailEnd/>
          </a:ln>
          <a:effectLst/>
        </p:spPr>
        <p:txBody>
          <a:bodyPr anchor="ctr">
            <a:spAutoFit/>
          </a:bodyPr>
          <a:lstStyle/>
          <a:p>
            <a:endParaRPr lang="en-US"/>
          </a:p>
        </p:txBody>
      </p:sp>
      <p:sp>
        <p:nvSpPr>
          <p:cNvPr id="1330222" name="Rectangle 46"/>
          <p:cNvSpPr>
            <a:spLocks noChangeArrowheads="1"/>
          </p:cNvSpPr>
          <p:nvPr/>
        </p:nvSpPr>
        <p:spPr bwMode="auto">
          <a:xfrm>
            <a:off x="5557838" y="4692650"/>
            <a:ext cx="2078037" cy="1089025"/>
          </a:xfrm>
          <a:prstGeom prst="rect">
            <a:avLst/>
          </a:prstGeom>
          <a:solidFill>
            <a:schemeClr val="bg1"/>
          </a:solidFill>
          <a:ln w="12700">
            <a:noFill/>
            <a:miter lim="800000"/>
            <a:headEnd/>
            <a:tailEnd/>
          </a:ln>
          <a:effectLst/>
        </p:spPr>
        <p:txBody>
          <a:bodyPr anchor="ctr">
            <a:spAutoFit/>
          </a:bodyPr>
          <a:lstStyle/>
          <a:p>
            <a:endParaRPr lang="en-US"/>
          </a:p>
        </p:txBody>
      </p:sp>
      <p:sp>
        <p:nvSpPr>
          <p:cNvPr id="1330223" name="Rectangle 47"/>
          <p:cNvSpPr>
            <a:spLocks noChangeArrowheads="1"/>
          </p:cNvSpPr>
          <p:nvPr/>
        </p:nvSpPr>
        <p:spPr bwMode="auto">
          <a:xfrm>
            <a:off x="1333500" y="4711700"/>
            <a:ext cx="2078038"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346" name="Text Box 17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15170" name="Rectangle 2"/>
          <p:cNvSpPr>
            <a:spLocks noGrp="1" noChangeArrowheads="1"/>
          </p:cNvSpPr>
          <p:nvPr>
            <p:ph type="title"/>
          </p:nvPr>
        </p:nvSpPr>
        <p:spPr/>
        <p:txBody>
          <a:bodyPr/>
          <a:lstStyle/>
          <a:p>
            <a:r>
              <a:rPr lang="en-US" sz="3200"/>
              <a:t>Chaining Example 1</a:t>
            </a:r>
          </a:p>
        </p:txBody>
      </p:sp>
      <p:cxnSp>
        <p:nvCxnSpPr>
          <p:cNvPr id="1415171" name="AutoShape 3"/>
          <p:cNvCxnSpPr>
            <a:cxnSpLocks noChangeShapeType="1"/>
            <a:stCxn id="1415200"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15172"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15173"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15174"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15175"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5176"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15177" name="AutoShape 9"/>
          <p:cNvCxnSpPr>
            <a:cxnSpLocks noChangeShapeType="1"/>
            <a:stCxn id="1415196" idx="3"/>
            <a:endCxn id="1415178"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15178"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79"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0"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15181" name="AutoShape 13"/>
          <p:cNvCxnSpPr>
            <a:cxnSpLocks noChangeShapeType="1"/>
            <a:stCxn id="1415197" idx="3"/>
            <a:endCxn id="1415182"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15182"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3"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4"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15185" name="AutoShape 17"/>
          <p:cNvCxnSpPr>
            <a:cxnSpLocks noChangeShapeType="1"/>
            <a:stCxn id="1415179" idx="6"/>
            <a:endCxn id="1415179"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15186" name="AutoShape 18"/>
          <p:cNvCxnSpPr>
            <a:cxnSpLocks noChangeShapeType="1"/>
            <a:stCxn id="1415198" idx="3"/>
            <a:endCxn id="1415187"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15187"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8"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89"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15190" name="AutoShape 22"/>
          <p:cNvCxnSpPr>
            <a:cxnSpLocks noChangeShapeType="1"/>
            <a:stCxn id="1415199" idx="3"/>
            <a:endCxn id="1415191"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15191"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92"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193"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5194" name="AutoShape 26"/>
          <p:cNvCxnSpPr>
            <a:cxnSpLocks noChangeShapeType="1"/>
            <a:stCxn id="1415188" idx="6"/>
            <a:endCxn id="1415188"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15195" name="AutoShape 27"/>
          <p:cNvCxnSpPr>
            <a:cxnSpLocks noChangeShapeType="1"/>
            <a:stCxn id="1415191"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15196"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197"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5198"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199"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200"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15201"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5202"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5203"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5204"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5205"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15206"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15207"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15208"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15209"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15210"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15211"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15212"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15213"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15214"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15215"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15216"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5217"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5218"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5219"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15220"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5221"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222"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223"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5224"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225"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5226"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5227"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5228"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5229"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5230"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5231"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2"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3"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15234"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5"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6"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5237" name="AutoShape 69"/>
          <p:cNvCxnSpPr>
            <a:cxnSpLocks noChangeShapeType="1"/>
            <a:stCxn id="1415232" idx="6"/>
            <a:endCxn id="1415232"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15238"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39"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40"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15241"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42"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43"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5244" name="AutoShape 76"/>
          <p:cNvCxnSpPr>
            <a:cxnSpLocks noChangeShapeType="1"/>
            <a:stCxn id="1415239" idx="6"/>
            <a:endCxn id="1415239"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15245"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15246"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15247" name="AutoShape 79"/>
          <p:cNvCxnSpPr>
            <a:cxnSpLocks noChangeShapeType="1"/>
            <a:endCxn id="1415239"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15248"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5249"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0"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1"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15252"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3"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4"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5255" name="AutoShape 87"/>
          <p:cNvCxnSpPr>
            <a:cxnSpLocks noChangeShapeType="1"/>
            <a:stCxn id="1415250" idx="6"/>
            <a:endCxn id="1415250"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15256"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7"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58"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15259"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60"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61"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5262" name="AutoShape 94"/>
          <p:cNvCxnSpPr>
            <a:cxnSpLocks noChangeShapeType="1"/>
            <a:stCxn id="1415257" idx="6"/>
            <a:endCxn id="1415257"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15263" name="AutoShape 95"/>
          <p:cNvCxnSpPr>
            <a:cxnSpLocks noChangeShapeType="1"/>
            <a:stCxn id="1415259"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15264"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15265"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5266"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15267"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5268"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69"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15270" name="Group 102"/>
          <p:cNvGrpSpPr>
            <a:grpSpLocks/>
          </p:cNvGrpSpPr>
          <p:nvPr/>
        </p:nvGrpSpPr>
        <p:grpSpPr bwMode="auto">
          <a:xfrm>
            <a:off x="4114800" y="1368425"/>
            <a:ext cx="1230313" cy="1319213"/>
            <a:chOff x="2928" y="870"/>
            <a:chExt cx="439" cy="831"/>
          </a:xfrm>
        </p:grpSpPr>
        <p:cxnSp>
          <p:nvCxnSpPr>
            <p:cNvPr id="1415271" name="AutoShape 103"/>
            <p:cNvCxnSpPr>
              <a:cxnSpLocks noChangeShapeType="1"/>
              <a:endCxn id="1415275"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15272" name="AutoShape 104"/>
            <p:cNvCxnSpPr>
              <a:cxnSpLocks noChangeShapeType="1"/>
              <a:endCxn id="1415276"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15273" name="AutoShape 105"/>
            <p:cNvCxnSpPr>
              <a:cxnSpLocks noChangeShapeType="1"/>
              <a:endCxn id="1415277"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15274" name="AutoShape 106"/>
            <p:cNvCxnSpPr>
              <a:cxnSpLocks noChangeShapeType="1"/>
              <a:endCxn id="1415278"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15275"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76"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77"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78"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15279"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80"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81"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5282"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5283"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5284"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5285"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5286"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5287"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5288"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5289"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15290"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15291"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15292"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15293"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15294"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15295"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5296"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97"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98"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299"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00"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15301"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15302" name="AutoShape 134"/>
          <p:cNvCxnSpPr>
            <a:cxnSpLocks noChangeShapeType="1"/>
            <a:endCxn id="1415306"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15303" name="AutoShape 135"/>
          <p:cNvCxnSpPr>
            <a:cxnSpLocks noChangeShapeType="1"/>
            <a:endCxn id="1415307"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15304" name="AutoShape 136"/>
          <p:cNvCxnSpPr>
            <a:cxnSpLocks noChangeShapeType="1"/>
            <a:endCxn id="1415308"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15305"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06"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07"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08"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5309"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15310" name="AutoShape 142"/>
          <p:cNvCxnSpPr>
            <a:cxnSpLocks noChangeShapeType="1"/>
            <a:endCxn id="1415313"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15311"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12"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13"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14"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5315"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Chains to Ch #7 (Ch #5’s TCC = 7)</a:t>
            </a:r>
            <a:endParaRPr lang="en-US" sz="1600" u="sng">
              <a:solidFill>
                <a:srgbClr val="FF3300"/>
              </a:solidFill>
              <a:latin typeface="Arial Narrow" pitchFamily="34" charset="0"/>
            </a:endParaRPr>
          </a:p>
        </p:txBody>
      </p:sp>
      <p:sp>
        <p:nvSpPr>
          <p:cNvPr id="1415316"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5317"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318"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319"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5320"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5321"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5322"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15323"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5324"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15325"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15326"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5327"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5328"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5329"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5330"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5331"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15332"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15333"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15334"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15335"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15336"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15337"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15338"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15339"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15342" name="Freeform 174"/>
          <p:cNvSpPr>
            <a:spLocks/>
          </p:cNvSpPr>
          <p:nvPr/>
        </p:nvSpPr>
        <p:spPr bwMode="auto">
          <a:xfrm>
            <a:off x="2065338" y="1398588"/>
            <a:ext cx="1838325" cy="1971675"/>
          </a:xfrm>
          <a:custGeom>
            <a:avLst/>
            <a:gdLst/>
            <a:ahLst/>
            <a:cxnLst>
              <a:cxn ang="0">
                <a:pos x="0" y="10"/>
              </a:cxn>
              <a:cxn ang="0">
                <a:pos x="582" y="63"/>
              </a:cxn>
              <a:cxn ang="0">
                <a:pos x="688" y="388"/>
              </a:cxn>
              <a:cxn ang="0">
                <a:pos x="704" y="1220"/>
              </a:cxn>
              <a:cxn ang="0">
                <a:pos x="1158" y="1402"/>
              </a:cxn>
            </a:cxnLst>
            <a:rect l="0" t="0" r="r" b="b"/>
            <a:pathLst>
              <a:path w="1158" h="1402">
                <a:moveTo>
                  <a:pt x="0" y="10"/>
                </a:moveTo>
                <a:cubicBezTo>
                  <a:pt x="233" y="5"/>
                  <a:pt x="467" y="0"/>
                  <a:pt x="582" y="63"/>
                </a:cubicBezTo>
                <a:cubicBezTo>
                  <a:pt x="697" y="126"/>
                  <a:pt x="668" y="195"/>
                  <a:pt x="688" y="388"/>
                </a:cubicBezTo>
                <a:cubicBezTo>
                  <a:pt x="708" y="581"/>
                  <a:pt x="626" y="1051"/>
                  <a:pt x="704" y="1220"/>
                </a:cubicBezTo>
                <a:cubicBezTo>
                  <a:pt x="782" y="1389"/>
                  <a:pt x="970" y="1395"/>
                  <a:pt x="1158" y="1402"/>
                </a:cubicBezTo>
              </a:path>
            </a:pathLst>
          </a:custGeom>
          <a:noFill/>
          <a:ln w="38100" cap="flat" cmpd="sng">
            <a:solidFill>
              <a:srgbClr val="FF3300"/>
            </a:solidFill>
            <a:prstDash val="solid"/>
            <a:round/>
            <a:headEnd type="none" w="med" len="med"/>
            <a:tailEnd type="triangle" w="med" len="med"/>
          </a:ln>
          <a:effectLst/>
        </p:spPr>
        <p:txBody>
          <a:bodyPr>
            <a:spAutoFit/>
          </a:bodyPr>
          <a:lstStyle/>
          <a:p>
            <a:endParaRPr lang="en-US"/>
          </a:p>
        </p:txBody>
      </p:sp>
      <p:sp>
        <p:nvSpPr>
          <p:cNvPr id="1415343" name="Rectangle 175"/>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5344" name="Text Box 176"/>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15345" name="Text Box 177"/>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394" name="Text Box 17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17218" name="Rectangle 2"/>
          <p:cNvSpPr>
            <a:spLocks noGrp="1" noChangeArrowheads="1"/>
          </p:cNvSpPr>
          <p:nvPr>
            <p:ph type="title"/>
          </p:nvPr>
        </p:nvSpPr>
        <p:spPr/>
        <p:txBody>
          <a:bodyPr/>
          <a:lstStyle/>
          <a:p>
            <a:r>
              <a:rPr lang="en-US" sz="3200"/>
              <a:t>Chaining Example 1</a:t>
            </a:r>
          </a:p>
        </p:txBody>
      </p:sp>
      <p:cxnSp>
        <p:nvCxnSpPr>
          <p:cNvPr id="1417219" name="AutoShape 3"/>
          <p:cNvCxnSpPr>
            <a:cxnSpLocks noChangeShapeType="1"/>
            <a:stCxn id="1417248"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17220"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17221"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17222"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17223"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7224"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17225" name="AutoShape 9"/>
          <p:cNvCxnSpPr>
            <a:cxnSpLocks noChangeShapeType="1"/>
            <a:stCxn id="1417244" idx="3"/>
            <a:endCxn id="1417226"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17226"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27"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28"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17229" name="AutoShape 13"/>
          <p:cNvCxnSpPr>
            <a:cxnSpLocks noChangeShapeType="1"/>
            <a:stCxn id="1417245" idx="3"/>
            <a:endCxn id="1417230"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17230"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31"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32"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17233" name="AutoShape 17"/>
          <p:cNvCxnSpPr>
            <a:cxnSpLocks noChangeShapeType="1"/>
            <a:stCxn id="1417227" idx="6"/>
            <a:endCxn id="1417227"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17234" name="AutoShape 18"/>
          <p:cNvCxnSpPr>
            <a:cxnSpLocks noChangeShapeType="1"/>
            <a:stCxn id="1417246" idx="3"/>
            <a:endCxn id="1417235"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17235"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36"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37"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17238" name="AutoShape 22"/>
          <p:cNvCxnSpPr>
            <a:cxnSpLocks noChangeShapeType="1"/>
            <a:stCxn id="1417247" idx="3"/>
            <a:endCxn id="1417239"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17239"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40"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41"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7242" name="AutoShape 26"/>
          <p:cNvCxnSpPr>
            <a:cxnSpLocks noChangeShapeType="1"/>
            <a:stCxn id="1417236" idx="6"/>
            <a:endCxn id="1417236"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17243" name="AutoShape 27"/>
          <p:cNvCxnSpPr>
            <a:cxnSpLocks noChangeShapeType="1"/>
            <a:stCxn id="1417239"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17244"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45"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7246"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47"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48"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17249"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7250"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7251"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7252"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7253"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17254"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17255"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17256"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17257"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17258"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17259"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17260"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17261"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17262"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17263"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17264"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7265"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7266"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7267"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17268"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7269"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70"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71"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7272"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273"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7274"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7275"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7276"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7277"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7278"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7279"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0"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1"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17282"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3"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4"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7285" name="AutoShape 69"/>
          <p:cNvCxnSpPr>
            <a:cxnSpLocks noChangeShapeType="1"/>
            <a:stCxn id="1417280" idx="6"/>
            <a:endCxn id="1417280"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17286"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7"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88"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17289"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90"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91"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7292" name="AutoShape 76"/>
          <p:cNvCxnSpPr>
            <a:cxnSpLocks noChangeShapeType="1"/>
            <a:stCxn id="1417287" idx="6"/>
            <a:endCxn id="1417287"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17293"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17294"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17295" name="AutoShape 79"/>
          <p:cNvCxnSpPr>
            <a:cxnSpLocks noChangeShapeType="1"/>
            <a:endCxn id="1417287"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17296"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7297"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98"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299"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17300"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1"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2"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7303" name="AutoShape 87"/>
          <p:cNvCxnSpPr>
            <a:cxnSpLocks noChangeShapeType="1"/>
            <a:stCxn id="1417298" idx="6"/>
            <a:endCxn id="1417298"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17304"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5"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6"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17307"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8"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09"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7310" name="AutoShape 94"/>
          <p:cNvCxnSpPr>
            <a:cxnSpLocks noChangeShapeType="1"/>
            <a:stCxn id="1417305" idx="6"/>
            <a:endCxn id="1417305"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17311" name="AutoShape 95"/>
          <p:cNvCxnSpPr>
            <a:cxnSpLocks noChangeShapeType="1"/>
            <a:stCxn id="1417307"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17312"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17313"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7314"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17315"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7316"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17"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17318" name="Group 102"/>
          <p:cNvGrpSpPr>
            <a:grpSpLocks/>
          </p:cNvGrpSpPr>
          <p:nvPr/>
        </p:nvGrpSpPr>
        <p:grpSpPr bwMode="auto">
          <a:xfrm>
            <a:off x="4114800" y="1368425"/>
            <a:ext cx="1230313" cy="1319213"/>
            <a:chOff x="2928" y="870"/>
            <a:chExt cx="439" cy="831"/>
          </a:xfrm>
        </p:grpSpPr>
        <p:cxnSp>
          <p:nvCxnSpPr>
            <p:cNvPr id="1417319" name="AutoShape 103"/>
            <p:cNvCxnSpPr>
              <a:cxnSpLocks noChangeShapeType="1"/>
              <a:endCxn id="1417323"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17320" name="AutoShape 104"/>
            <p:cNvCxnSpPr>
              <a:cxnSpLocks noChangeShapeType="1"/>
              <a:endCxn id="1417324"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17321" name="AutoShape 105"/>
            <p:cNvCxnSpPr>
              <a:cxnSpLocks noChangeShapeType="1"/>
              <a:endCxn id="1417325"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17322" name="AutoShape 106"/>
            <p:cNvCxnSpPr>
              <a:cxnSpLocks noChangeShapeType="1"/>
              <a:endCxn id="1417326"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17323"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4"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5"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6"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17327"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8"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29"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7330"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7331"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7332"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7333"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7334"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7335"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7336"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7337"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17338"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17339"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17340"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17341"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17342"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17343"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7344"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45"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46"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47"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48"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17349"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17350" name="AutoShape 134"/>
          <p:cNvCxnSpPr>
            <a:cxnSpLocks noChangeShapeType="1"/>
            <a:endCxn id="1417354"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17351" name="AutoShape 135"/>
          <p:cNvCxnSpPr>
            <a:cxnSpLocks noChangeShapeType="1"/>
            <a:endCxn id="1417355"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17352" name="AutoShape 136"/>
          <p:cNvCxnSpPr>
            <a:cxnSpLocks noChangeShapeType="1"/>
            <a:endCxn id="1417356"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17353"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54"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55"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56"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7357"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17358" name="AutoShape 142"/>
          <p:cNvCxnSpPr>
            <a:cxnSpLocks noChangeShapeType="1"/>
            <a:endCxn id="1417361"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17359"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60"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61"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62"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7363"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Chains to Ch #7 (Ch #5’s TCC = 7)</a:t>
            </a:r>
            <a:endParaRPr lang="en-US" sz="1600" u="sng">
              <a:solidFill>
                <a:srgbClr val="FF3300"/>
              </a:solidFill>
              <a:latin typeface="Arial Narrow" pitchFamily="34" charset="0"/>
            </a:endParaRPr>
          </a:p>
        </p:txBody>
      </p:sp>
      <p:sp>
        <p:nvSpPr>
          <p:cNvPr id="1417364"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7365"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366"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367"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7368"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7369"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7370"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17371"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7372"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17373"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17374"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7375"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7376"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7377"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7378"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7379"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17380"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17381"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17382"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17383"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17384"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17385"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17386"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17387"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17390" name="Freeform 174"/>
          <p:cNvSpPr>
            <a:spLocks/>
          </p:cNvSpPr>
          <p:nvPr/>
        </p:nvSpPr>
        <p:spPr bwMode="auto">
          <a:xfrm>
            <a:off x="4132263" y="3298825"/>
            <a:ext cx="2327275" cy="1090613"/>
          </a:xfrm>
          <a:custGeom>
            <a:avLst/>
            <a:gdLst/>
            <a:ahLst/>
            <a:cxnLst>
              <a:cxn ang="0">
                <a:pos x="0" y="34"/>
              </a:cxn>
              <a:cxn ang="0">
                <a:pos x="720" y="93"/>
              </a:cxn>
              <a:cxn ang="0">
                <a:pos x="1008" y="594"/>
              </a:cxn>
              <a:cxn ang="0">
                <a:pos x="1466" y="653"/>
              </a:cxn>
            </a:cxnLst>
            <a:rect l="0" t="0" r="r" b="b"/>
            <a:pathLst>
              <a:path w="1466" h="687">
                <a:moveTo>
                  <a:pt x="0" y="34"/>
                </a:moveTo>
                <a:cubicBezTo>
                  <a:pt x="276" y="17"/>
                  <a:pt x="552" y="0"/>
                  <a:pt x="720" y="93"/>
                </a:cubicBezTo>
                <a:cubicBezTo>
                  <a:pt x="888" y="186"/>
                  <a:pt x="884" y="501"/>
                  <a:pt x="1008" y="594"/>
                </a:cubicBezTo>
                <a:cubicBezTo>
                  <a:pt x="1132" y="687"/>
                  <a:pt x="1299" y="670"/>
                  <a:pt x="1466" y="653"/>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17391" name="Rectangle 175"/>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7392" name="Text Box 176"/>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17393" name="Text Box 177"/>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443" name="Text Box 17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19266" name="Rectangle 2"/>
          <p:cNvSpPr>
            <a:spLocks noGrp="1" noChangeArrowheads="1"/>
          </p:cNvSpPr>
          <p:nvPr>
            <p:ph type="title"/>
          </p:nvPr>
        </p:nvSpPr>
        <p:spPr/>
        <p:txBody>
          <a:bodyPr/>
          <a:lstStyle/>
          <a:p>
            <a:r>
              <a:rPr lang="en-US" sz="3200"/>
              <a:t>Chaining Example 2</a:t>
            </a:r>
          </a:p>
        </p:txBody>
      </p:sp>
      <p:cxnSp>
        <p:nvCxnSpPr>
          <p:cNvPr id="1419267" name="AutoShape 3"/>
          <p:cNvCxnSpPr>
            <a:cxnSpLocks noChangeShapeType="1"/>
            <a:stCxn id="1419296"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19268"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19269"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19270"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19271"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9272"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19273" name="AutoShape 9"/>
          <p:cNvCxnSpPr>
            <a:cxnSpLocks noChangeShapeType="1"/>
            <a:stCxn id="1419292" idx="3"/>
            <a:endCxn id="1419274"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19274"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75"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76"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19277" name="AutoShape 13"/>
          <p:cNvCxnSpPr>
            <a:cxnSpLocks noChangeShapeType="1"/>
            <a:stCxn id="1419293" idx="3"/>
            <a:endCxn id="1419278"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19278"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79"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0"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19281" name="AutoShape 17"/>
          <p:cNvCxnSpPr>
            <a:cxnSpLocks noChangeShapeType="1"/>
            <a:stCxn id="1419275" idx="6"/>
            <a:endCxn id="1419275"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19282" name="AutoShape 18"/>
          <p:cNvCxnSpPr>
            <a:cxnSpLocks noChangeShapeType="1"/>
            <a:stCxn id="1419294" idx="3"/>
            <a:endCxn id="1419283"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19283"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4"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5"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19286" name="AutoShape 22"/>
          <p:cNvCxnSpPr>
            <a:cxnSpLocks noChangeShapeType="1"/>
            <a:stCxn id="1419295" idx="3"/>
            <a:endCxn id="1419287"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19287"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8"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289"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9290" name="AutoShape 26"/>
          <p:cNvCxnSpPr>
            <a:cxnSpLocks noChangeShapeType="1"/>
            <a:stCxn id="1419284" idx="6"/>
            <a:endCxn id="1419284"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19291" name="AutoShape 27"/>
          <p:cNvCxnSpPr>
            <a:cxnSpLocks noChangeShapeType="1"/>
            <a:stCxn id="1419287"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19292"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293"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9294"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295"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296"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19297"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9298"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9299"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9300"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9301"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19302"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19303"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19304"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19305"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19306"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19307"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19308"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19309"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19310"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19311"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19312"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9313"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9314"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9315"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19316"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9317"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318"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319"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9320"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321"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9322"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9323" name="Line 59"/>
          <p:cNvSpPr>
            <a:spLocks noChangeShapeType="1"/>
          </p:cNvSpPr>
          <p:nvPr/>
        </p:nvSpPr>
        <p:spPr bwMode="auto">
          <a:xfrm>
            <a:off x="790575" y="2225675"/>
            <a:ext cx="887413" cy="0"/>
          </a:xfrm>
          <a:prstGeom prst="line">
            <a:avLst/>
          </a:prstGeom>
          <a:noFill/>
          <a:ln w="38100">
            <a:solidFill>
              <a:srgbClr val="FF3300"/>
            </a:solidFill>
            <a:round/>
            <a:headEnd type="none" w="sm" len="sm"/>
            <a:tailEnd type="triangle" w="med" len="med"/>
          </a:ln>
          <a:effectLst/>
        </p:spPr>
        <p:txBody>
          <a:bodyPr/>
          <a:lstStyle/>
          <a:p>
            <a:endParaRPr lang="en-US"/>
          </a:p>
        </p:txBody>
      </p:sp>
      <p:sp>
        <p:nvSpPr>
          <p:cNvPr id="1419324"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9325"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9326"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9327"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28"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29"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19330"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1"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2"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9333" name="AutoShape 69"/>
          <p:cNvCxnSpPr>
            <a:cxnSpLocks noChangeShapeType="1"/>
            <a:stCxn id="1419328" idx="6"/>
            <a:endCxn id="1419328"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19334"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5"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6"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19337"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8"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39"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9340" name="AutoShape 76"/>
          <p:cNvCxnSpPr>
            <a:cxnSpLocks noChangeShapeType="1"/>
            <a:stCxn id="1419335" idx="6"/>
            <a:endCxn id="1419335"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19341"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19342"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19343" name="AutoShape 79"/>
          <p:cNvCxnSpPr>
            <a:cxnSpLocks noChangeShapeType="1"/>
            <a:endCxn id="1419335"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19344"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9345"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46"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47"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19348"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49"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0"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9351" name="AutoShape 87"/>
          <p:cNvCxnSpPr>
            <a:cxnSpLocks noChangeShapeType="1"/>
            <a:stCxn id="1419346" idx="6"/>
            <a:endCxn id="1419346"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19352"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3"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4"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19355"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6"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57"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9358" name="AutoShape 94"/>
          <p:cNvCxnSpPr>
            <a:cxnSpLocks noChangeShapeType="1"/>
            <a:stCxn id="1419353" idx="6"/>
            <a:endCxn id="1419353"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19359" name="AutoShape 95"/>
          <p:cNvCxnSpPr>
            <a:cxnSpLocks noChangeShapeType="1"/>
            <a:stCxn id="1419355"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19360"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19361"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9362"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19363"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9364"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65"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19366" name="Group 102"/>
          <p:cNvGrpSpPr>
            <a:grpSpLocks/>
          </p:cNvGrpSpPr>
          <p:nvPr/>
        </p:nvGrpSpPr>
        <p:grpSpPr bwMode="auto">
          <a:xfrm>
            <a:off x="4114800" y="1368425"/>
            <a:ext cx="1230313" cy="1319213"/>
            <a:chOff x="2928" y="870"/>
            <a:chExt cx="439" cy="831"/>
          </a:xfrm>
        </p:grpSpPr>
        <p:cxnSp>
          <p:nvCxnSpPr>
            <p:cNvPr id="1419367" name="AutoShape 103"/>
            <p:cNvCxnSpPr>
              <a:cxnSpLocks noChangeShapeType="1"/>
              <a:endCxn id="1419371"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19368" name="AutoShape 104"/>
            <p:cNvCxnSpPr>
              <a:cxnSpLocks noChangeShapeType="1"/>
              <a:endCxn id="1419372"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19369" name="AutoShape 105"/>
            <p:cNvCxnSpPr>
              <a:cxnSpLocks noChangeShapeType="1"/>
              <a:endCxn id="1419373"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19370" name="AutoShape 106"/>
            <p:cNvCxnSpPr>
              <a:cxnSpLocks noChangeShapeType="1"/>
              <a:endCxn id="1419374"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19371"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2"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3"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4"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19375"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6"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77"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9378"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9379"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9380"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9381"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9382"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9383"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9384"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9385"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19386"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19387"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19388"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19389"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19390"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19391"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9392"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93"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94"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95"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396"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19397"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19398" name="AutoShape 134"/>
          <p:cNvCxnSpPr>
            <a:cxnSpLocks noChangeShapeType="1"/>
            <a:endCxn id="1419402"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19399" name="AutoShape 135"/>
          <p:cNvCxnSpPr>
            <a:cxnSpLocks noChangeShapeType="1"/>
            <a:endCxn id="1419403"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19400" name="AutoShape 136"/>
          <p:cNvCxnSpPr>
            <a:cxnSpLocks noChangeShapeType="1"/>
            <a:endCxn id="1419404"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19401"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2"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3"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4"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9405"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19406" name="AutoShape 142"/>
          <p:cNvCxnSpPr>
            <a:cxnSpLocks noChangeShapeType="1"/>
            <a:endCxn id="1419409"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19407"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8"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09"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10"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9411"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19412"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9413"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414"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415"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9416"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9417"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9418"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19419"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9420"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19421"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19422"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9423"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9424"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9425"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9426"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9427"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19428"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19429"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19430"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19431"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19432"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19433"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19434"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19435"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19438" name="Rectangle 174"/>
          <p:cNvSpPr>
            <a:spLocks noChangeArrowheads="1"/>
          </p:cNvSpPr>
          <p:nvPr/>
        </p:nvSpPr>
        <p:spPr bwMode="auto">
          <a:xfrm>
            <a:off x="6332538" y="3233738"/>
            <a:ext cx="508000" cy="1701800"/>
          </a:xfrm>
          <a:prstGeom prst="rect">
            <a:avLst/>
          </a:prstGeom>
          <a:noFill/>
          <a:ln w="38100">
            <a:solidFill>
              <a:srgbClr val="FF3300"/>
            </a:solidFill>
            <a:miter lim="800000"/>
            <a:headEnd/>
            <a:tailEnd/>
          </a:ln>
          <a:effectLst/>
        </p:spPr>
        <p:txBody>
          <a:bodyPr wrap="none" anchor="ctr">
            <a:spAutoFit/>
          </a:bodyPr>
          <a:lstStyle/>
          <a:p>
            <a:endParaRPr lang="en-US"/>
          </a:p>
        </p:txBody>
      </p:sp>
      <p:sp>
        <p:nvSpPr>
          <p:cNvPr id="1419439" name="Rectangle 175"/>
          <p:cNvSpPr>
            <a:spLocks noChangeArrowheads="1"/>
          </p:cNvSpPr>
          <p:nvPr/>
        </p:nvSpPr>
        <p:spPr bwMode="auto">
          <a:xfrm>
            <a:off x="388938" y="1201738"/>
            <a:ext cx="508000" cy="1701800"/>
          </a:xfrm>
          <a:prstGeom prst="rect">
            <a:avLst/>
          </a:prstGeom>
          <a:noFill/>
          <a:ln w="38100">
            <a:solidFill>
              <a:srgbClr val="FF3300"/>
            </a:solidFill>
            <a:miter lim="800000"/>
            <a:headEnd/>
            <a:tailEnd/>
          </a:ln>
          <a:effectLst/>
        </p:spPr>
        <p:txBody>
          <a:bodyPr wrap="none" anchor="ctr">
            <a:spAutoFit/>
          </a:bodyPr>
          <a:lstStyle/>
          <a:p>
            <a:endParaRPr lang="en-US"/>
          </a:p>
        </p:txBody>
      </p:sp>
      <p:sp>
        <p:nvSpPr>
          <p:cNvPr id="1419440" name="Rectangle 176"/>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9441" name="Text Box 177"/>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19442" name="Text Box 178"/>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489" name="Text Box 17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21314" name="Rectangle 2"/>
          <p:cNvSpPr>
            <a:spLocks noGrp="1" noChangeArrowheads="1"/>
          </p:cNvSpPr>
          <p:nvPr>
            <p:ph type="title"/>
          </p:nvPr>
        </p:nvSpPr>
        <p:spPr/>
        <p:txBody>
          <a:bodyPr/>
          <a:lstStyle/>
          <a:p>
            <a:r>
              <a:rPr lang="en-US" sz="3200"/>
              <a:t>Chaining Example 2</a:t>
            </a:r>
          </a:p>
        </p:txBody>
      </p:sp>
      <p:cxnSp>
        <p:nvCxnSpPr>
          <p:cNvPr id="1421315" name="AutoShape 3"/>
          <p:cNvCxnSpPr>
            <a:cxnSpLocks noChangeShapeType="1"/>
            <a:stCxn id="1421344"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21316"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21317"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21318"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21319"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1320"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21321" name="AutoShape 9"/>
          <p:cNvCxnSpPr>
            <a:cxnSpLocks noChangeShapeType="1"/>
            <a:stCxn id="1421340" idx="3"/>
            <a:endCxn id="1421322"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21322"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23"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24"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21325" name="AutoShape 13"/>
          <p:cNvCxnSpPr>
            <a:cxnSpLocks noChangeShapeType="1"/>
            <a:stCxn id="1421341" idx="3"/>
            <a:endCxn id="1421326"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21326"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27"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28"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21329" name="AutoShape 17"/>
          <p:cNvCxnSpPr>
            <a:cxnSpLocks noChangeShapeType="1"/>
            <a:stCxn id="1421323" idx="6"/>
            <a:endCxn id="1421323"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21330" name="AutoShape 18"/>
          <p:cNvCxnSpPr>
            <a:cxnSpLocks noChangeShapeType="1"/>
            <a:stCxn id="1421342" idx="3"/>
            <a:endCxn id="1421331"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21331"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32"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33"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21334" name="AutoShape 22"/>
          <p:cNvCxnSpPr>
            <a:cxnSpLocks noChangeShapeType="1"/>
            <a:stCxn id="1421343" idx="3"/>
            <a:endCxn id="1421335"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21335"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36"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37"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1338" name="AutoShape 26"/>
          <p:cNvCxnSpPr>
            <a:cxnSpLocks noChangeShapeType="1"/>
            <a:stCxn id="1421332" idx="6"/>
            <a:endCxn id="1421332"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21339" name="AutoShape 27"/>
          <p:cNvCxnSpPr>
            <a:cxnSpLocks noChangeShapeType="1"/>
            <a:stCxn id="1421335"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21340"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41"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1342"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43"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44"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1345"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1346"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1347"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1348"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1349"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21350"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21351"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21352"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21353"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21354"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21355"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21356"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21357"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21358"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21359"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21360"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1361"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1362"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1363"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21364"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1365"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66"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67"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1368"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369"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1370"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1371"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1372"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1373"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1374"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1375"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76"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77"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21378"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79"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0"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1381" name="AutoShape 69"/>
          <p:cNvCxnSpPr>
            <a:cxnSpLocks noChangeShapeType="1"/>
            <a:stCxn id="1421376" idx="6"/>
            <a:endCxn id="1421376"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21382"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3"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4"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21385"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6"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87"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1388" name="AutoShape 76"/>
          <p:cNvCxnSpPr>
            <a:cxnSpLocks noChangeShapeType="1"/>
            <a:stCxn id="1421383" idx="6"/>
            <a:endCxn id="1421383"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21389"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21390"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21391" name="AutoShape 79"/>
          <p:cNvCxnSpPr>
            <a:cxnSpLocks noChangeShapeType="1"/>
            <a:endCxn id="1421383"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21392"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1393"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94"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95"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21396"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97"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398"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1399" name="AutoShape 87"/>
          <p:cNvCxnSpPr>
            <a:cxnSpLocks noChangeShapeType="1"/>
            <a:stCxn id="1421394" idx="6"/>
            <a:endCxn id="1421394"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21400"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01"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02"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21403"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04"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05"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1406" name="AutoShape 94"/>
          <p:cNvCxnSpPr>
            <a:cxnSpLocks noChangeShapeType="1"/>
            <a:stCxn id="1421401" idx="6"/>
            <a:endCxn id="1421401"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21407" name="AutoShape 95"/>
          <p:cNvCxnSpPr>
            <a:cxnSpLocks noChangeShapeType="1"/>
            <a:stCxn id="1421403"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21408"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21409"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21410"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21411"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1412"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13"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21414" name="Group 102"/>
          <p:cNvGrpSpPr>
            <a:grpSpLocks/>
          </p:cNvGrpSpPr>
          <p:nvPr/>
        </p:nvGrpSpPr>
        <p:grpSpPr bwMode="auto">
          <a:xfrm>
            <a:off x="4114800" y="1368425"/>
            <a:ext cx="1230313" cy="1319213"/>
            <a:chOff x="2928" y="870"/>
            <a:chExt cx="439" cy="831"/>
          </a:xfrm>
        </p:grpSpPr>
        <p:cxnSp>
          <p:nvCxnSpPr>
            <p:cNvPr id="1421415" name="AutoShape 103"/>
            <p:cNvCxnSpPr>
              <a:cxnSpLocks noChangeShapeType="1"/>
              <a:endCxn id="1421419"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21416" name="AutoShape 104"/>
            <p:cNvCxnSpPr>
              <a:cxnSpLocks noChangeShapeType="1"/>
              <a:endCxn id="1421420"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21417" name="AutoShape 105"/>
            <p:cNvCxnSpPr>
              <a:cxnSpLocks noChangeShapeType="1"/>
              <a:endCxn id="1421421"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21418" name="AutoShape 106"/>
            <p:cNvCxnSpPr>
              <a:cxnSpLocks noChangeShapeType="1"/>
              <a:endCxn id="1421422"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21419"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0"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1"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2"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21423"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4"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25"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1426"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1427"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1428"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1429"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1430"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1431"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1432"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1433"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21434"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21435"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21436" name="Line 124"/>
          <p:cNvSpPr>
            <a:spLocks noChangeShapeType="1"/>
          </p:cNvSpPr>
          <p:nvPr/>
        </p:nvSpPr>
        <p:spPr bwMode="auto">
          <a:xfrm flipV="1">
            <a:off x="2057400" y="2216150"/>
            <a:ext cx="1624013" cy="7938"/>
          </a:xfrm>
          <a:prstGeom prst="line">
            <a:avLst/>
          </a:prstGeom>
          <a:noFill/>
          <a:ln w="38100">
            <a:solidFill>
              <a:srgbClr val="FF3300"/>
            </a:solidFill>
            <a:round/>
            <a:headEnd/>
            <a:tailEnd type="triangle" w="med" len="med"/>
          </a:ln>
          <a:effectLst/>
        </p:spPr>
        <p:txBody>
          <a:bodyPr>
            <a:spAutoFit/>
          </a:bodyPr>
          <a:lstStyle/>
          <a:p>
            <a:endParaRPr lang="en-US"/>
          </a:p>
        </p:txBody>
      </p:sp>
      <p:sp>
        <p:nvSpPr>
          <p:cNvPr id="1421437"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21438"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21439"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1440"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41"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42"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43"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44"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21445"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21446" name="AutoShape 134"/>
          <p:cNvCxnSpPr>
            <a:cxnSpLocks noChangeShapeType="1"/>
            <a:endCxn id="1421450"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21447" name="AutoShape 135"/>
          <p:cNvCxnSpPr>
            <a:cxnSpLocks noChangeShapeType="1"/>
            <a:endCxn id="1421451"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21448" name="AutoShape 136"/>
          <p:cNvCxnSpPr>
            <a:cxnSpLocks noChangeShapeType="1"/>
            <a:endCxn id="1421452"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21449"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0"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1"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2"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1453"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21454" name="AutoShape 142"/>
          <p:cNvCxnSpPr>
            <a:cxnSpLocks noChangeShapeType="1"/>
            <a:endCxn id="1421457"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21455"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6"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7"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8"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1459"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21460"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1461"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462"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463"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1464"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1465"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1466"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21467"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1468"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21469"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21470"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1471"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1472"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1473"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1474"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1475"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21476"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21477"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21478"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Interrupts the CPU when finished</a:t>
            </a:r>
            <a:br>
              <a:rPr lang="en-US" sz="1600">
                <a:solidFill>
                  <a:srgbClr val="FF3300"/>
                </a:solidFill>
                <a:latin typeface="Arial Narrow" pitchFamily="34" charset="0"/>
              </a:rPr>
            </a:br>
            <a:r>
              <a:rPr lang="en-US" sz="1600">
                <a:solidFill>
                  <a:srgbClr val="FF3300"/>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21479"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21480"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21481"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21482"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21483"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21486" name="Rectangle 174"/>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1487" name="Text Box 175"/>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21488" name="Text Box 176"/>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538" name="Text Box 17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23362" name="Rectangle 2"/>
          <p:cNvSpPr>
            <a:spLocks noGrp="1" noChangeArrowheads="1"/>
          </p:cNvSpPr>
          <p:nvPr>
            <p:ph type="title"/>
          </p:nvPr>
        </p:nvSpPr>
        <p:spPr/>
        <p:txBody>
          <a:bodyPr/>
          <a:lstStyle/>
          <a:p>
            <a:r>
              <a:rPr lang="en-US" sz="3200"/>
              <a:t>Chaining Example 2</a:t>
            </a:r>
          </a:p>
        </p:txBody>
      </p:sp>
      <p:cxnSp>
        <p:nvCxnSpPr>
          <p:cNvPr id="1423363" name="AutoShape 3"/>
          <p:cNvCxnSpPr>
            <a:cxnSpLocks noChangeShapeType="1"/>
            <a:stCxn id="1423392"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23364"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23365"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23366"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23367"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3368"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23369" name="AutoShape 9"/>
          <p:cNvCxnSpPr>
            <a:cxnSpLocks noChangeShapeType="1"/>
            <a:stCxn id="1423388" idx="3"/>
            <a:endCxn id="1423370"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23370"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71"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72"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23373" name="AutoShape 13"/>
          <p:cNvCxnSpPr>
            <a:cxnSpLocks noChangeShapeType="1"/>
            <a:stCxn id="1423389" idx="3"/>
            <a:endCxn id="1423374"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23374"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75"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76"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23377" name="AutoShape 17"/>
          <p:cNvCxnSpPr>
            <a:cxnSpLocks noChangeShapeType="1"/>
            <a:stCxn id="1423371" idx="6"/>
            <a:endCxn id="1423371"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23378" name="AutoShape 18"/>
          <p:cNvCxnSpPr>
            <a:cxnSpLocks noChangeShapeType="1"/>
            <a:stCxn id="1423390" idx="3"/>
            <a:endCxn id="1423379"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23379"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80"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81"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23382" name="AutoShape 22"/>
          <p:cNvCxnSpPr>
            <a:cxnSpLocks noChangeShapeType="1"/>
            <a:stCxn id="1423391" idx="3"/>
            <a:endCxn id="1423383"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23383"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84"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385"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3386" name="AutoShape 26"/>
          <p:cNvCxnSpPr>
            <a:cxnSpLocks noChangeShapeType="1"/>
            <a:stCxn id="1423380" idx="6"/>
            <a:endCxn id="1423380"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23387" name="AutoShape 27"/>
          <p:cNvCxnSpPr>
            <a:cxnSpLocks noChangeShapeType="1"/>
            <a:stCxn id="1423383"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23388"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389"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3390"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391"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392"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3393"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3394"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3395"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3396"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3397"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23398"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23399"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23400"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23401"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23402"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23403"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23404"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23405"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23406"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23407"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23408"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3409"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3410"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3411"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23412"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3413"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414"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415"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3416"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417"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3418"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3419"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3420"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3421"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3422"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3423"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24"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25"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23426"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27"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28"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3429" name="AutoShape 69"/>
          <p:cNvCxnSpPr>
            <a:cxnSpLocks noChangeShapeType="1"/>
            <a:stCxn id="1423424" idx="6"/>
            <a:endCxn id="1423424"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23430"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31"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32"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23433"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34"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35"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3436" name="AutoShape 76"/>
          <p:cNvCxnSpPr>
            <a:cxnSpLocks noChangeShapeType="1"/>
            <a:stCxn id="1423431" idx="6"/>
            <a:endCxn id="1423431"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23437"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23438"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23439" name="AutoShape 79"/>
          <p:cNvCxnSpPr>
            <a:cxnSpLocks noChangeShapeType="1"/>
            <a:endCxn id="1423431"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23440"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3441"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2"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3"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23444"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5"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6"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3447" name="AutoShape 87"/>
          <p:cNvCxnSpPr>
            <a:cxnSpLocks noChangeShapeType="1"/>
            <a:stCxn id="1423442" idx="6"/>
            <a:endCxn id="1423442"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23448"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49"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50"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23451"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52"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53"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3454" name="AutoShape 94"/>
          <p:cNvCxnSpPr>
            <a:cxnSpLocks noChangeShapeType="1"/>
            <a:stCxn id="1423449" idx="6"/>
            <a:endCxn id="1423449"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23455" name="AutoShape 95"/>
          <p:cNvCxnSpPr>
            <a:cxnSpLocks noChangeShapeType="1"/>
            <a:stCxn id="1423451"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23456"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23457"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23458"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23459"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3460"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61"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23462" name="Group 102"/>
          <p:cNvGrpSpPr>
            <a:grpSpLocks/>
          </p:cNvGrpSpPr>
          <p:nvPr/>
        </p:nvGrpSpPr>
        <p:grpSpPr bwMode="auto">
          <a:xfrm>
            <a:off x="4114800" y="1368425"/>
            <a:ext cx="1230313" cy="1319213"/>
            <a:chOff x="2928" y="870"/>
            <a:chExt cx="439" cy="831"/>
          </a:xfrm>
        </p:grpSpPr>
        <p:cxnSp>
          <p:nvCxnSpPr>
            <p:cNvPr id="1423463" name="AutoShape 103"/>
            <p:cNvCxnSpPr>
              <a:cxnSpLocks noChangeShapeType="1"/>
              <a:endCxn id="1423467"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23464" name="AutoShape 104"/>
            <p:cNvCxnSpPr>
              <a:cxnSpLocks noChangeShapeType="1"/>
              <a:endCxn id="1423468"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23465" name="AutoShape 105"/>
            <p:cNvCxnSpPr>
              <a:cxnSpLocks noChangeShapeType="1"/>
              <a:endCxn id="1423469"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23466" name="AutoShape 106"/>
            <p:cNvCxnSpPr>
              <a:cxnSpLocks noChangeShapeType="1"/>
              <a:endCxn id="1423470"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23467"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68"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69"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70"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23471"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72"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73"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3474"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3475"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3476"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3477"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3478"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3479"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3480"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3481"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23482"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23483"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23484"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23485"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23486"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23487"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3488"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89"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0"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1"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2"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23493"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23494" name="AutoShape 134"/>
          <p:cNvCxnSpPr>
            <a:cxnSpLocks noChangeShapeType="1"/>
            <a:endCxn id="1423498"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23495" name="AutoShape 135"/>
          <p:cNvCxnSpPr>
            <a:cxnSpLocks noChangeShapeType="1"/>
            <a:endCxn id="1423499"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23496" name="AutoShape 136"/>
          <p:cNvCxnSpPr>
            <a:cxnSpLocks noChangeShapeType="1"/>
            <a:endCxn id="1423500"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23497"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8"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499"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0"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3501"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23502" name="AutoShape 142"/>
          <p:cNvCxnSpPr>
            <a:cxnSpLocks noChangeShapeType="1"/>
            <a:endCxn id="1423505"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23503"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4"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5"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6"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3507"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23508"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3509"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510"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511"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3512"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3513"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3514"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23515"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3516"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23517"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23518"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3519"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3520"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3521"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3522"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3523"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23524"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23525"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23526"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Interrupts the CPU when finished</a:t>
            </a:r>
            <a:br>
              <a:rPr lang="en-US" sz="1600">
                <a:solidFill>
                  <a:srgbClr val="FF3300"/>
                </a:solidFill>
                <a:latin typeface="Arial Narrow" pitchFamily="34" charset="0"/>
              </a:rPr>
            </a:br>
            <a:r>
              <a:rPr lang="en-US" sz="1600">
                <a:solidFill>
                  <a:srgbClr val="FF3300"/>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23527"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23528"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23529"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23530"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23531"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23534" name="Freeform 174"/>
          <p:cNvSpPr>
            <a:spLocks/>
          </p:cNvSpPr>
          <p:nvPr/>
        </p:nvSpPr>
        <p:spPr bwMode="auto">
          <a:xfrm>
            <a:off x="4114800" y="1739900"/>
            <a:ext cx="2608263" cy="530225"/>
          </a:xfrm>
          <a:custGeom>
            <a:avLst/>
            <a:gdLst/>
            <a:ahLst/>
            <a:cxnLst>
              <a:cxn ang="0">
                <a:pos x="0" y="301"/>
              </a:cxn>
              <a:cxn ang="0">
                <a:pos x="747" y="291"/>
              </a:cxn>
              <a:cxn ang="0">
                <a:pos x="1077" y="45"/>
              </a:cxn>
              <a:cxn ang="0">
                <a:pos x="1643" y="24"/>
              </a:cxn>
            </a:cxnLst>
            <a:rect l="0" t="0" r="r" b="b"/>
            <a:pathLst>
              <a:path w="1643" h="334">
                <a:moveTo>
                  <a:pt x="0" y="301"/>
                </a:moveTo>
                <a:cubicBezTo>
                  <a:pt x="284" y="317"/>
                  <a:pt x="568" y="334"/>
                  <a:pt x="747" y="291"/>
                </a:cubicBezTo>
                <a:cubicBezTo>
                  <a:pt x="926" y="248"/>
                  <a:pt x="928" y="90"/>
                  <a:pt x="1077" y="45"/>
                </a:cubicBezTo>
                <a:cubicBezTo>
                  <a:pt x="1226" y="0"/>
                  <a:pt x="1549" y="28"/>
                  <a:pt x="1643" y="24"/>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23535" name="Rectangle 175"/>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3536" name="Text Box 176"/>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23537" name="Text Box 177"/>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584" name="Text Box 17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25410" name="Rectangle 2"/>
          <p:cNvSpPr>
            <a:spLocks noGrp="1" noChangeArrowheads="1"/>
          </p:cNvSpPr>
          <p:nvPr>
            <p:ph type="title"/>
          </p:nvPr>
        </p:nvSpPr>
        <p:spPr/>
        <p:txBody>
          <a:bodyPr/>
          <a:lstStyle/>
          <a:p>
            <a:r>
              <a:rPr lang="en-US" sz="3200"/>
              <a:t>Chaining Example 2</a:t>
            </a:r>
            <a:endParaRPr lang="en-US" sz="3200" u="sng"/>
          </a:p>
        </p:txBody>
      </p:sp>
      <p:cxnSp>
        <p:nvCxnSpPr>
          <p:cNvPr id="1425411" name="AutoShape 3"/>
          <p:cNvCxnSpPr>
            <a:cxnSpLocks noChangeShapeType="1"/>
            <a:stCxn id="1425440"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25412"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25413"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25414"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25415"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5416"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25417" name="AutoShape 9"/>
          <p:cNvCxnSpPr>
            <a:cxnSpLocks noChangeShapeType="1"/>
            <a:stCxn id="1425436" idx="3"/>
            <a:endCxn id="1425418"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25418"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19"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0"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25421" name="AutoShape 13"/>
          <p:cNvCxnSpPr>
            <a:cxnSpLocks noChangeShapeType="1"/>
            <a:stCxn id="1425437" idx="3"/>
            <a:endCxn id="1425422"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25422"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3"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4"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25425" name="AutoShape 17"/>
          <p:cNvCxnSpPr>
            <a:cxnSpLocks noChangeShapeType="1"/>
            <a:stCxn id="1425419" idx="6"/>
            <a:endCxn id="1425419"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25426" name="AutoShape 18"/>
          <p:cNvCxnSpPr>
            <a:cxnSpLocks noChangeShapeType="1"/>
            <a:stCxn id="1425438" idx="3"/>
            <a:endCxn id="1425427"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25427"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8"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29"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25430" name="AutoShape 22"/>
          <p:cNvCxnSpPr>
            <a:cxnSpLocks noChangeShapeType="1"/>
            <a:stCxn id="1425439" idx="3"/>
            <a:endCxn id="1425431"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25431"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32"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33"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5434" name="AutoShape 26"/>
          <p:cNvCxnSpPr>
            <a:cxnSpLocks noChangeShapeType="1"/>
            <a:stCxn id="1425428" idx="6"/>
            <a:endCxn id="1425428"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25435" name="AutoShape 27"/>
          <p:cNvCxnSpPr>
            <a:cxnSpLocks noChangeShapeType="1"/>
            <a:stCxn id="1425431"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25436"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37"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5438"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39"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40"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5441"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5442"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5443"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5444"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25445"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25446"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25447"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25448"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25449"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25450"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25451"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25452"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25453"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25454"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25455"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25456"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5457"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5458"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25459"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25460"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5461"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62"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63"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5464"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465"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5466"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5467"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5468"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25469"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5470"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5471"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2"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3"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25474"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5"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6"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5477" name="AutoShape 69"/>
          <p:cNvCxnSpPr>
            <a:cxnSpLocks noChangeShapeType="1"/>
            <a:stCxn id="1425472" idx="6"/>
            <a:endCxn id="1425472"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25478"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79"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80"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25481"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82"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83"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5484" name="AutoShape 76"/>
          <p:cNvCxnSpPr>
            <a:cxnSpLocks noChangeShapeType="1"/>
            <a:stCxn id="1425479" idx="6"/>
            <a:endCxn id="1425479"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25485"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25486"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25487" name="AutoShape 79"/>
          <p:cNvCxnSpPr>
            <a:cxnSpLocks noChangeShapeType="1"/>
            <a:endCxn id="1425479"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25488"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25489"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0"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1"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25492"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3"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4"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25495" name="AutoShape 87"/>
          <p:cNvCxnSpPr>
            <a:cxnSpLocks noChangeShapeType="1"/>
            <a:stCxn id="1425490" idx="6"/>
            <a:endCxn id="1425490"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25496"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7"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498"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25499"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00"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01"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25502" name="AutoShape 94"/>
          <p:cNvCxnSpPr>
            <a:cxnSpLocks noChangeShapeType="1"/>
            <a:stCxn id="1425497" idx="6"/>
            <a:endCxn id="1425497"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25503" name="AutoShape 95"/>
          <p:cNvCxnSpPr>
            <a:cxnSpLocks noChangeShapeType="1"/>
            <a:stCxn id="1425499"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25504"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25505"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25506"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425507"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5508"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09"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25510" name="Group 102"/>
          <p:cNvGrpSpPr>
            <a:grpSpLocks/>
          </p:cNvGrpSpPr>
          <p:nvPr/>
        </p:nvGrpSpPr>
        <p:grpSpPr bwMode="auto">
          <a:xfrm>
            <a:off x="4114800" y="1368425"/>
            <a:ext cx="1230313" cy="1319213"/>
            <a:chOff x="2928" y="870"/>
            <a:chExt cx="439" cy="831"/>
          </a:xfrm>
        </p:grpSpPr>
        <p:cxnSp>
          <p:nvCxnSpPr>
            <p:cNvPr id="1425511" name="AutoShape 103"/>
            <p:cNvCxnSpPr>
              <a:cxnSpLocks noChangeShapeType="1"/>
              <a:endCxn id="1425515"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25512" name="AutoShape 104"/>
            <p:cNvCxnSpPr>
              <a:cxnSpLocks noChangeShapeType="1"/>
              <a:endCxn id="1425516"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25513" name="AutoShape 105"/>
            <p:cNvCxnSpPr>
              <a:cxnSpLocks noChangeShapeType="1"/>
              <a:endCxn id="1425517"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25514" name="AutoShape 106"/>
            <p:cNvCxnSpPr>
              <a:cxnSpLocks noChangeShapeType="1"/>
              <a:endCxn id="1425518"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25515"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16"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17"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18"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25519"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20"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21"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5522"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5523"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5524"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5525"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5526"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5527"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5528"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25529"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25530"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25531"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25532"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25533"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25534"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25535"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25536"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37"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38"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39"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40"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25541"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25542" name="AutoShape 134"/>
          <p:cNvCxnSpPr>
            <a:cxnSpLocks noChangeShapeType="1"/>
            <a:endCxn id="1425546"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25543" name="AutoShape 135"/>
          <p:cNvCxnSpPr>
            <a:cxnSpLocks noChangeShapeType="1"/>
            <a:endCxn id="1425547"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25544" name="AutoShape 136"/>
          <p:cNvCxnSpPr>
            <a:cxnSpLocks noChangeShapeType="1"/>
            <a:endCxn id="1425548"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25545"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46"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47"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48"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5549"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25550" name="AutoShape 142"/>
          <p:cNvCxnSpPr>
            <a:cxnSpLocks noChangeShapeType="1"/>
            <a:endCxn id="1425553"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25551"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52"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53"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54"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25555"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25556"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25557"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558"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559"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25560"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25561"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25562"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25563"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25564"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25565"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25566"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25567"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25568"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25569"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25570"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25571"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25572"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25573"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25574"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Interrupts the CPU when finished</a:t>
            </a:r>
            <a:br>
              <a:rPr lang="en-US" sz="1600">
                <a:solidFill>
                  <a:srgbClr val="FF3300"/>
                </a:solidFill>
                <a:latin typeface="Arial Narrow" pitchFamily="34" charset="0"/>
              </a:rPr>
            </a:br>
            <a:r>
              <a:rPr lang="en-US" sz="1600">
                <a:solidFill>
                  <a:srgbClr val="FF3300"/>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25575"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25576"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25577"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25578"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25579"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25580" name="Text Box 172"/>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25581" name="Text Box 173"/>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
        <p:nvSpPr>
          <p:cNvPr id="1425582" name="Freeform 174"/>
          <p:cNvSpPr>
            <a:spLocks/>
          </p:cNvSpPr>
          <p:nvPr/>
        </p:nvSpPr>
        <p:spPr bwMode="auto">
          <a:xfrm>
            <a:off x="6959600" y="1743075"/>
            <a:ext cx="2116138" cy="333375"/>
          </a:xfrm>
          <a:custGeom>
            <a:avLst/>
            <a:gdLst/>
            <a:ahLst/>
            <a:cxnLst>
              <a:cxn ang="0">
                <a:pos x="0" y="22"/>
              </a:cxn>
              <a:cxn ang="0">
                <a:pos x="853" y="27"/>
              </a:cxn>
              <a:cxn ang="0">
                <a:pos x="1099" y="182"/>
              </a:cxn>
              <a:cxn ang="0">
                <a:pos x="1333" y="193"/>
              </a:cxn>
            </a:cxnLst>
            <a:rect l="0" t="0" r="r" b="b"/>
            <a:pathLst>
              <a:path w="1333" h="210">
                <a:moveTo>
                  <a:pt x="0" y="22"/>
                </a:moveTo>
                <a:cubicBezTo>
                  <a:pt x="335" y="11"/>
                  <a:pt x="670" y="0"/>
                  <a:pt x="853" y="27"/>
                </a:cubicBezTo>
                <a:cubicBezTo>
                  <a:pt x="1036" y="54"/>
                  <a:pt x="1019" y="154"/>
                  <a:pt x="1099" y="182"/>
                </a:cubicBezTo>
                <a:cubicBezTo>
                  <a:pt x="1179" y="210"/>
                  <a:pt x="1256" y="201"/>
                  <a:pt x="1333" y="193"/>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25583" name="Rectangle 175"/>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ChangeArrowheads="1"/>
          </p:cNvSpPr>
          <p:nvPr/>
        </p:nvSpPr>
        <p:spPr bwMode="auto">
          <a:xfrm>
            <a:off x="4419600" y="803275"/>
            <a:ext cx="381000"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254403" name="Rectangle 3"/>
          <p:cNvSpPr>
            <a:spLocks noGrp="1" noChangeArrowheads="1"/>
          </p:cNvSpPr>
          <p:nvPr>
            <p:ph type="title"/>
          </p:nvPr>
        </p:nvSpPr>
        <p:spPr/>
        <p:txBody>
          <a:bodyPr/>
          <a:lstStyle/>
          <a:p>
            <a:r>
              <a:rPr lang="en-US"/>
              <a:t>Intermediate Transfer Completion</a:t>
            </a:r>
          </a:p>
        </p:txBody>
      </p:sp>
      <p:sp>
        <p:nvSpPr>
          <p:cNvPr id="1254404" name="Text Box 4"/>
          <p:cNvSpPr txBox="1">
            <a:spLocks noChangeArrowheads="1"/>
          </p:cNvSpPr>
          <p:nvPr/>
        </p:nvSpPr>
        <p:spPr bwMode="auto">
          <a:xfrm>
            <a:off x="228600" y="1295400"/>
            <a:ext cx="7974013" cy="1143000"/>
          </a:xfrm>
          <a:prstGeom prst="rect">
            <a:avLst/>
          </a:prstGeom>
          <a:noFill/>
          <a:ln w="12700">
            <a:noFill/>
            <a:miter lim="800000"/>
            <a:headEnd type="none" w="sm" len="sm"/>
            <a:tailEnd type="none" w="sm" len="sm"/>
          </a:ln>
          <a:effectLst/>
        </p:spPr>
        <p:txBody>
          <a:bodyPr wrap="none" anchor="ctr"/>
          <a:lstStyle/>
          <a:p>
            <a:pPr marL="342900" indent="-342900">
              <a:lnSpc>
                <a:spcPct val="110000"/>
              </a:lnSpc>
              <a:spcBef>
                <a:spcPct val="0"/>
              </a:spcBef>
              <a:spcAft>
                <a:spcPct val="30000"/>
              </a:spcAft>
              <a:buClr>
                <a:schemeClr val="tx2"/>
              </a:buClr>
              <a:buSzPct val="75000"/>
              <a:buFont typeface="Wingdings" pitchFamily="2" charset="2"/>
              <a:buNone/>
            </a:pPr>
            <a:r>
              <a:rPr lang="en-US" sz="1800" i="1">
                <a:solidFill>
                  <a:schemeClr val="tx1"/>
                </a:solidFill>
                <a:latin typeface="Arial Narrow" pitchFamily="34" charset="0"/>
              </a:rPr>
              <a:t>Intermediate transfer completion</a:t>
            </a:r>
            <a:r>
              <a:rPr lang="en-US" sz="1800">
                <a:solidFill>
                  <a:schemeClr val="tx1"/>
                </a:solidFill>
                <a:latin typeface="Arial Narrow" pitchFamily="34" charset="0"/>
              </a:rPr>
              <a:t> indicates a TR has been completed EXCEPT THE LAST</a:t>
            </a:r>
          </a:p>
          <a:p>
            <a:pPr marL="342900" indent="-342900">
              <a:lnSpc>
                <a:spcPct val="11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Chain Event Register (CER[TCC]) set if selected by ITCCHEN (“intermediate”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Interrupt Pending Register (IPR[TCC]) set if selected by ITCINTEN (this will interrupt the CPU)</a:t>
            </a:r>
          </a:p>
        </p:txBody>
      </p:sp>
      <p:sp>
        <p:nvSpPr>
          <p:cNvPr id="1254405" name="Rectangle 5"/>
          <p:cNvSpPr>
            <a:spLocks noChangeArrowheads="1"/>
          </p:cNvSpPr>
          <p:nvPr/>
        </p:nvSpPr>
        <p:spPr bwMode="auto">
          <a:xfrm>
            <a:off x="4752975" y="803275"/>
            <a:ext cx="1371600"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54406" name="Rectangle 6"/>
          <p:cNvSpPr>
            <a:spLocks noChangeArrowheads="1"/>
          </p:cNvSpPr>
          <p:nvPr/>
        </p:nvSpPr>
        <p:spPr bwMode="auto">
          <a:xfrm>
            <a:off x="6126163" y="803275"/>
            <a:ext cx="1417637"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254407" name="Rectangle 7"/>
          <p:cNvSpPr>
            <a:spLocks noChangeArrowheads="1"/>
          </p:cNvSpPr>
          <p:nvPr/>
        </p:nvSpPr>
        <p:spPr bwMode="auto">
          <a:xfrm>
            <a:off x="2239963" y="803275"/>
            <a:ext cx="808037"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254408" name="Text Box 8"/>
          <p:cNvSpPr txBox="1">
            <a:spLocks noChangeArrowheads="1"/>
          </p:cNvSpPr>
          <p:nvPr/>
        </p:nvSpPr>
        <p:spPr bwMode="auto">
          <a:xfrm>
            <a:off x="2176463"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31</a:t>
            </a:r>
          </a:p>
        </p:txBody>
      </p:sp>
      <p:sp>
        <p:nvSpPr>
          <p:cNvPr id="1254409" name="Text Box 9"/>
          <p:cNvSpPr txBox="1">
            <a:spLocks noChangeArrowheads="1"/>
          </p:cNvSpPr>
          <p:nvPr/>
        </p:nvSpPr>
        <p:spPr bwMode="auto">
          <a:xfrm>
            <a:off x="2743200"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24</a:t>
            </a:r>
          </a:p>
        </p:txBody>
      </p:sp>
      <p:sp>
        <p:nvSpPr>
          <p:cNvPr id="1254410" name="Text Box 10"/>
          <p:cNvSpPr txBox="1">
            <a:spLocks noChangeArrowheads="1"/>
          </p:cNvSpPr>
          <p:nvPr/>
        </p:nvSpPr>
        <p:spPr bwMode="auto">
          <a:xfrm>
            <a:off x="35401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23</a:t>
            </a:r>
          </a:p>
        </p:txBody>
      </p:sp>
      <p:sp>
        <p:nvSpPr>
          <p:cNvPr id="1254411" name="Text Box 11"/>
          <p:cNvSpPr txBox="1">
            <a:spLocks noChangeArrowheads="1"/>
          </p:cNvSpPr>
          <p:nvPr/>
        </p:nvSpPr>
        <p:spPr bwMode="auto">
          <a:xfrm>
            <a:off x="1490663" y="806450"/>
            <a:ext cx="706437" cy="336550"/>
          </a:xfrm>
          <a:prstGeom prst="rect">
            <a:avLst/>
          </a:prstGeom>
          <a:noFill/>
          <a:ln w="12700">
            <a:noFill/>
            <a:miter lim="800000"/>
            <a:headEnd/>
            <a:tailEnd/>
          </a:ln>
          <a:effectLst/>
        </p:spPr>
        <p:txBody>
          <a:bodyPr wrap="none">
            <a:spAutoFit/>
          </a:bodyPr>
          <a:lstStyle/>
          <a:p>
            <a:r>
              <a:rPr lang="en-US"/>
              <a:t>OPT</a:t>
            </a:r>
          </a:p>
        </p:txBody>
      </p:sp>
      <p:sp>
        <p:nvSpPr>
          <p:cNvPr id="1254412" name="Text Box 12"/>
          <p:cNvSpPr txBox="1">
            <a:spLocks noChangeArrowheads="1"/>
          </p:cNvSpPr>
          <p:nvPr/>
        </p:nvSpPr>
        <p:spPr bwMode="auto">
          <a:xfrm>
            <a:off x="4819650" y="815975"/>
            <a:ext cx="1238250" cy="311150"/>
          </a:xfrm>
          <a:prstGeom prst="rect">
            <a:avLst/>
          </a:prstGeom>
          <a:noFill/>
          <a:ln w="12700">
            <a:noFill/>
            <a:miter lim="800000"/>
            <a:headEnd/>
            <a:tailEnd/>
          </a:ln>
          <a:effectLst/>
        </p:spPr>
        <p:txBody>
          <a:bodyPr wrap="none">
            <a:spAutoFit/>
          </a:bodyPr>
          <a:lstStyle/>
          <a:p>
            <a:r>
              <a:rPr lang="en-US" sz="1800">
                <a:solidFill>
                  <a:schemeClr val="tx1"/>
                </a:solidFill>
              </a:rPr>
              <a:t>ITCINTEN</a:t>
            </a:r>
          </a:p>
        </p:txBody>
      </p:sp>
      <p:sp>
        <p:nvSpPr>
          <p:cNvPr id="1254413" name="Text Box 13"/>
          <p:cNvSpPr txBox="1">
            <a:spLocks noChangeArrowheads="1"/>
          </p:cNvSpPr>
          <p:nvPr/>
        </p:nvSpPr>
        <p:spPr bwMode="auto">
          <a:xfrm>
            <a:off x="52546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21</a:t>
            </a:r>
          </a:p>
        </p:txBody>
      </p:sp>
      <p:sp>
        <p:nvSpPr>
          <p:cNvPr id="1254414" name="Text Box 14"/>
          <p:cNvSpPr txBox="1">
            <a:spLocks noChangeArrowheads="1"/>
          </p:cNvSpPr>
          <p:nvPr/>
        </p:nvSpPr>
        <p:spPr bwMode="auto">
          <a:xfrm>
            <a:off x="60547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20</a:t>
            </a:r>
          </a:p>
        </p:txBody>
      </p:sp>
      <p:sp>
        <p:nvSpPr>
          <p:cNvPr id="1254415" name="Text Box 15"/>
          <p:cNvSpPr txBox="1">
            <a:spLocks noChangeArrowheads="1"/>
          </p:cNvSpPr>
          <p:nvPr/>
        </p:nvSpPr>
        <p:spPr bwMode="auto">
          <a:xfrm>
            <a:off x="7354888" y="584200"/>
            <a:ext cx="265112"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0</a:t>
            </a:r>
          </a:p>
        </p:txBody>
      </p:sp>
      <p:sp>
        <p:nvSpPr>
          <p:cNvPr id="1254424" name="Rectangle 24"/>
          <p:cNvSpPr>
            <a:spLocks noChangeArrowheads="1"/>
          </p:cNvSpPr>
          <p:nvPr/>
        </p:nvSpPr>
        <p:spPr bwMode="auto">
          <a:xfrm>
            <a:off x="3057525" y="803275"/>
            <a:ext cx="1371600" cy="304800"/>
          </a:xfrm>
          <a:prstGeom prst="rect">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254425" name="Text Box 25"/>
          <p:cNvSpPr txBox="1">
            <a:spLocks noChangeArrowheads="1"/>
          </p:cNvSpPr>
          <p:nvPr/>
        </p:nvSpPr>
        <p:spPr bwMode="auto">
          <a:xfrm>
            <a:off x="3124200" y="812800"/>
            <a:ext cx="1200150" cy="311150"/>
          </a:xfrm>
          <a:prstGeom prst="rect">
            <a:avLst/>
          </a:prstGeom>
          <a:noFill/>
          <a:ln w="12700">
            <a:noFill/>
            <a:miter lim="800000"/>
            <a:headEnd/>
            <a:tailEnd/>
          </a:ln>
          <a:effectLst/>
        </p:spPr>
        <p:txBody>
          <a:bodyPr wrap="none">
            <a:spAutoFit/>
          </a:bodyPr>
          <a:lstStyle/>
          <a:p>
            <a:r>
              <a:rPr lang="en-US" sz="1800">
                <a:solidFill>
                  <a:schemeClr val="tx1"/>
                </a:solidFill>
              </a:rPr>
              <a:t>ITCCHEN</a:t>
            </a:r>
          </a:p>
        </p:txBody>
      </p:sp>
      <p:grpSp>
        <p:nvGrpSpPr>
          <p:cNvPr id="1254426" name="Group 26"/>
          <p:cNvGrpSpPr>
            <a:grpSpLocks/>
          </p:cNvGrpSpPr>
          <p:nvPr/>
        </p:nvGrpSpPr>
        <p:grpSpPr bwMode="auto">
          <a:xfrm>
            <a:off x="1447800" y="2590800"/>
            <a:ext cx="5505450" cy="1790700"/>
            <a:chOff x="1056" y="1872"/>
            <a:chExt cx="3468" cy="1128"/>
          </a:xfrm>
        </p:grpSpPr>
        <p:sp>
          <p:nvSpPr>
            <p:cNvPr id="1254427" name="Rectangle 27"/>
            <p:cNvSpPr>
              <a:spLocks noChangeArrowheads="1"/>
            </p:cNvSpPr>
            <p:nvPr/>
          </p:nvSpPr>
          <p:spPr bwMode="auto">
            <a:xfrm>
              <a:off x="1470" y="2236"/>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4428" name="Text Box 28"/>
            <p:cNvSpPr txBox="1">
              <a:spLocks noChangeArrowheads="1"/>
            </p:cNvSpPr>
            <p:nvPr/>
          </p:nvSpPr>
          <p:spPr bwMode="auto">
            <a:xfrm>
              <a:off x="1494" y="2332"/>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4429" name="Line 29"/>
            <p:cNvSpPr>
              <a:spLocks noChangeShapeType="1"/>
            </p:cNvSpPr>
            <p:nvPr/>
          </p:nvSpPr>
          <p:spPr bwMode="auto">
            <a:xfrm>
              <a:off x="1854" y="2428"/>
              <a:ext cx="36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4430" name="Rectangle 30"/>
            <p:cNvSpPr>
              <a:spLocks noChangeArrowheads="1"/>
            </p:cNvSpPr>
            <p:nvPr/>
          </p:nvSpPr>
          <p:spPr bwMode="auto">
            <a:xfrm>
              <a:off x="2232" y="2236"/>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4431" name="Text Box 31"/>
            <p:cNvSpPr txBox="1">
              <a:spLocks noChangeArrowheads="1"/>
            </p:cNvSpPr>
            <p:nvPr/>
          </p:nvSpPr>
          <p:spPr bwMode="auto">
            <a:xfrm>
              <a:off x="2256" y="2332"/>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4432" name="Rectangle 32"/>
            <p:cNvSpPr>
              <a:spLocks noChangeArrowheads="1"/>
            </p:cNvSpPr>
            <p:nvPr/>
          </p:nvSpPr>
          <p:spPr bwMode="auto">
            <a:xfrm>
              <a:off x="2984" y="2236"/>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4433" name="Text Box 33"/>
            <p:cNvSpPr txBox="1">
              <a:spLocks noChangeArrowheads="1"/>
            </p:cNvSpPr>
            <p:nvPr/>
          </p:nvSpPr>
          <p:spPr bwMode="auto">
            <a:xfrm>
              <a:off x="3008" y="2332"/>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4434" name="Text Box 34"/>
            <p:cNvSpPr txBox="1">
              <a:spLocks noChangeArrowheads="1"/>
            </p:cNvSpPr>
            <p:nvPr/>
          </p:nvSpPr>
          <p:spPr bwMode="auto">
            <a:xfrm>
              <a:off x="1056" y="1872"/>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4435" name="Line 35"/>
            <p:cNvSpPr>
              <a:spLocks noChangeShapeType="1"/>
            </p:cNvSpPr>
            <p:nvPr/>
          </p:nvSpPr>
          <p:spPr bwMode="auto">
            <a:xfrm>
              <a:off x="1270" y="2044"/>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36" name="Text Box 36"/>
            <p:cNvSpPr txBox="1">
              <a:spLocks noChangeArrowheads="1"/>
            </p:cNvSpPr>
            <p:nvPr/>
          </p:nvSpPr>
          <p:spPr bwMode="auto">
            <a:xfrm>
              <a:off x="1824" y="1872"/>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4437" name="Line 37"/>
            <p:cNvSpPr>
              <a:spLocks noChangeShapeType="1"/>
            </p:cNvSpPr>
            <p:nvPr/>
          </p:nvSpPr>
          <p:spPr bwMode="auto">
            <a:xfrm>
              <a:off x="2038" y="2044"/>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38" name="Text Box 38"/>
            <p:cNvSpPr txBox="1">
              <a:spLocks noChangeArrowheads="1"/>
            </p:cNvSpPr>
            <p:nvPr/>
          </p:nvSpPr>
          <p:spPr bwMode="auto">
            <a:xfrm>
              <a:off x="2568" y="1872"/>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4439" name="Line 39"/>
            <p:cNvSpPr>
              <a:spLocks noChangeShapeType="1"/>
            </p:cNvSpPr>
            <p:nvPr/>
          </p:nvSpPr>
          <p:spPr bwMode="auto">
            <a:xfrm>
              <a:off x="2784" y="2044"/>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0" name="Text Box 40"/>
            <p:cNvSpPr txBox="1">
              <a:spLocks noChangeArrowheads="1"/>
            </p:cNvSpPr>
            <p:nvPr/>
          </p:nvSpPr>
          <p:spPr bwMode="auto">
            <a:xfrm>
              <a:off x="3302" y="1872"/>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4441" name="Line 41"/>
            <p:cNvSpPr>
              <a:spLocks noChangeShapeType="1"/>
            </p:cNvSpPr>
            <p:nvPr/>
          </p:nvSpPr>
          <p:spPr bwMode="auto">
            <a:xfrm>
              <a:off x="2616" y="2428"/>
              <a:ext cx="36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4442" name="Rectangle 42"/>
            <p:cNvSpPr>
              <a:spLocks noChangeArrowheads="1"/>
            </p:cNvSpPr>
            <p:nvPr/>
          </p:nvSpPr>
          <p:spPr bwMode="auto">
            <a:xfrm>
              <a:off x="3740" y="2236"/>
              <a:ext cx="384" cy="38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4443" name="Text Box 43"/>
            <p:cNvSpPr txBox="1">
              <a:spLocks noChangeArrowheads="1"/>
            </p:cNvSpPr>
            <p:nvPr/>
          </p:nvSpPr>
          <p:spPr bwMode="auto">
            <a:xfrm>
              <a:off x="3764" y="2332"/>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4444" name="Line 44"/>
            <p:cNvSpPr>
              <a:spLocks noChangeShapeType="1"/>
            </p:cNvSpPr>
            <p:nvPr/>
          </p:nvSpPr>
          <p:spPr bwMode="auto">
            <a:xfrm>
              <a:off x="3528" y="2044"/>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5" name="Line 45"/>
            <p:cNvSpPr>
              <a:spLocks noChangeShapeType="1"/>
            </p:cNvSpPr>
            <p:nvPr/>
          </p:nvSpPr>
          <p:spPr bwMode="auto">
            <a:xfrm>
              <a:off x="3372" y="2428"/>
              <a:ext cx="36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4446" name="Line 46"/>
            <p:cNvSpPr>
              <a:spLocks noChangeShapeType="1"/>
            </p:cNvSpPr>
            <p:nvPr/>
          </p:nvSpPr>
          <p:spPr bwMode="auto">
            <a:xfrm>
              <a:off x="1860" y="2618"/>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7" name="Line 47"/>
            <p:cNvSpPr>
              <a:spLocks noChangeShapeType="1"/>
            </p:cNvSpPr>
            <p:nvPr/>
          </p:nvSpPr>
          <p:spPr bwMode="auto">
            <a:xfrm>
              <a:off x="2616" y="2618"/>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8" name="Line 48"/>
            <p:cNvSpPr>
              <a:spLocks noChangeShapeType="1"/>
            </p:cNvSpPr>
            <p:nvPr/>
          </p:nvSpPr>
          <p:spPr bwMode="auto">
            <a:xfrm>
              <a:off x="3360" y="2618"/>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49" name="Text Box 49"/>
            <p:cNvSpPr txBox="1">
              <a:spLocks noChangeArrowheads="1"/>
            </p:cNvSpPr>
            <p:nvPr/>
          </p:nvSpPr>
          <p:spPr bwMode="auto">
            <a:xfrm>
              <a:off x="1880" y="2804"/>
              <a:ext cx="648"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Intermed.</a:t>
              </a:r>
            </a:p>
          </p:txBody>
        </p:sp>
        <p:sp>
          <p:nvSpPr>
            <p:cNvPr id="1254450" name="Text Box 50"/>
            <p:cNvSpPr txBox="1">
              <a:spLocks noChangeArrowheads="1"/>
            </p:cNvSpPr>
            <p:nvPr/>
          </p:nvSpPr>
          <p:spPr bwMode="auto">
            <a:xfrm>
              <a:off x="2648" y="2804"/>
              <a:ext cx="648"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Intermed.</a:t>
              </a:r>
            </a:p>
          </p:txBody>
        </p:sp>
        <p:sp>
          <p:nvSpPr>
            <p:cNvPr id="1254451" name="Text Box 51"/>
            <p:cNvSpPr txBox="1">
              <a:spLocks noChangeArrowheads="1"/>
            </p:cNvSpPr>
            <p:nvPr/>
          </p:nvSpPr>
          <p:spPr bwMode="auto">
            <a:xfrm>
              <a:off x="3384" y="2804"/>
              <a:ext cx="648"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Intermed.</a:t>
              </a:r>
            </a:p>
          </p:txBody>
        </p:sp>
        <p:sp>
          <p:nvSpPr>
            <p:cNvPr id="1254452" name="Line 52"/>
            <p:cNvSpPr>
              <a:spLocks noChangeShapeType="1"/>
            </p:cNvSpPr>
            <p:nvPr/>
          </p:nvSpPr>
          <p:spPr bwMode="auto">
            <a:xfrm>
              <a:off x="4128" y="2428"/>
              <a:ext cx="360" cy="0"/>
            </a:xfrm>
            <a:prstGeom prst="line">
              <a:avLst/>
            </a:prstGeom>
            <a:noFill/>
            <a:ln w="28575">
              <a:solidFill>
                <a:schemeClr val="tx1"/>
              </a:solidFill>
              <a:round/>
              <a:headEnd/>
              <a:tailEnd/>
            </a:ln>
            <a:effectLst/>
          </p:spPr>
          <p:txBody>
            <a:bodyPr>
              <a:spAutoFit/>
            </a:bodyPr>
            <a:lstStyle/>
            <a:p>
              <a:endParaRPr lang="en-US"/>
            </a:p>
          </p:txBody>
        </p:sp>
        <p:sp>
          <p:nvSpPr>
            <p:cNvPr id="1254453" name="Oval 53"/>
            <p:cNvSpPr>
              <a:spLocks noChangeArrowheads="1"/>
            </p:cNvSpPr>
            <p:nvPr/>
          </p:nvSpPr>
          <p:spPr bwMode="auto">
            <a:xfrm>
              <a:off x="4428" y="2378"/>
              <a:ext cx="96" cy="96"/>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grpSp>
      <p:sp>
        <p:nvSpPr>
          <p:cNvPr id="1254455" name="Text Box 55"/>
          <p:cNvSpPr txBox="1">
            <a:spLocks noChangeArrowheads="1"/>
          </p:cNvSpPr>
          <p:nvPr/>
        </p:nvSpPr>
        <p:spPr bwMode="auto">
          <a:xfrm>
            <a:off x="228600" y="4648200"/>
            <a:ext cx="9144000" cy="1143000"/>
          </a:xfrm>
          <a:prstGeom prst="rect">
            <a:avLst/>
          </a:prstGeom>
          <a:noFill/>
          <a:ln w="12700">
            <a:noFill/>
            <a:miter lim="800000"/>
            <a:headEnd type="none" w="sm" len="sm"/>
            <a:tailEnd type="none" w="sm" len="sm"/>
          </a:ln>
          <a:effectLst/>
        </p:spPr>
        <p:txBody>
          <a:bodyPr wrap="none" anchor="ctr"/>
          <a:lstStyle/>
          <a:p>
            <a:pPr marL="342900" indent="-342900">
              <a:lnSpc>
                <a:spcPct val="9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Reminder:  A TR (transfer request) can either by ACNT bytes (A-sync) or A*B bytes (AB-sync)</a:t>
            </a:r>
          </a:p>
          <a:p>
            <a:pPr marL="342900" indent="-342900">
              <a:lnSpc>
                <a:spcPct val="9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“Intermediate” completion is for all TRs of a transfer EXCEPT the LAST. “Final” TCC is for</a:t>
            </a:r>
            <a:br>
              <a:rPr lang="en-US" sz="1800">
                <a:solidFill>
                  <a:schemeClr val="tx1"/>
                </a:solidFill>
                <a:latin typeface="Arial Narrow" pitchFamily="34" charset="0"/>
              </a:rPr>
            </a:br>
            <a:r>
              <a:rPr lang="en-US" sz="1800">
                <a:solidFill>
                  <a:schemeClr val="tx1"/>
                </a:solidFill>
                <a:latin typeface="Arial Narrow" pitchFamily="34" charset="0"/>
              </a:rPr>
              <a:t>only the LAST TR of a transfer.</a:t>
            </a:r>
          </a:p>
        </p:txBody>
      </p:sp>
      <p:sp>
        <p:nvSpPr>
          <p:cNvPr id="1254456" name="Text Box 56"/>
          <p:cNvSpPr txBox="1">
            <a:spLocks noChangeArrowheads="1"/>
          </p:cNvSpPr>
          <p:nvPr/>
        </p:nvSpPr>
        <p:spPr bwMode="auto">
          <a:xfrm>
            <a:off x="7451725" y="2689225"/>
            <a:ext cx="788988" cy="287338"/>
          </a:xfrm>
          <a:prstGeom prst="rect">
            <a:avLst/>
          </a:prstGeom>
          <a:noFill/>
          <a:ln w="12700">
            <a:noFill/>
            <a:miter lim="800000"/>
            <a:headEnd/>
            <a:tailEnd/>
          </a:ln>
          <a:effectLst/>
        </p:spPr>
        <p:txBody>
          <a:bodyPr wrap="none">
            <a:spAutoFit/>
          </a:bodyPr>
          <a:lstStyle/>
          <a:p>
            <a:r>
              <a:rPr lang="en-US" sz="1600">
                <a:latin typeface="Arial Narrow" pitchFamily="34" charset="0"/>
              </a:rPr>
              <a:t>EVTx = </a:t>
            </a:r>
          </a:p>
        </p:txBody>
      </p:sp>
      <p:sp>
        <p:nvSpPr>
          <p:cNvPr id="1254457" name="Text Box 57"/>
          <p:cNvSpPr txBox="1">
            <a:spLocks noChangeArrowheads="1"/>
          </p:cNvSpPr>
          <p:nvPr/>
        </p:nvSpPr>
        <p:spPr bwMode="auto">
          <a:xfrm>
            <a:off x="7480300" y="2990850"/>
            <a:ext cx="1387475" cy="703263"/>
          </a:xfrm>
          <a:prstGeom prst="rect">
            <a:avLst/>
          </a:prstGeom>
          <a:noFill/>
          <a:ln w="12700">
            <a:noFill/>
            <a:miter lim="800000"/>
            <a:headEnd/>
            <a:tailEnd/>
          </a:ln>
          <a:effectLst/>
        </p:spPr>
        <p:txBody>
          <a:bodyPr>
            <a:spAutoFit/>
          </a:bodyPr>
          <a:lstStyle/>
          <a:p>
            <a:pPr>
              <a:lnSpc>
                <a:spcPct val="50000"/>
              </a:lnSpc>
              <a:buSzPct val="120000"/>
              <a:buFontTx/>
              <a:buChar char="•"/>
            </a:pPr>
            <a:r>
              <a:rPr lang="en-US" sz="1600">
                <a:latin typeface="Arial Narrow" pitchFamily="34" charset="0"/>
              </a:rPr>
              <a:t> ER (sync) </a:t>
            </a:r>
          </a:p>
          <a:p>
            <a:pPr>
              <a:lnSpc>
                <a:spcPct val="50000"/>
              </a:lnSpc>
              <a:buSzPct val="120000"/>
              <a:buFontTx/>
              <a:buChar char="•"/>
            </a:pPr>
            <a:r>
              <a:rPr lang="en-US" sz="1600">
                <a:latin typeface="Arial Narrow" pitchFamily="34" charset="0"/>
              </a:rPr>
              <a:t> ESR (manual)</a:t>
            </a:r>
          </a:p>
          <a:p>
            <a:pPr>
              <a:lnSpc>
                <a:spcPct val="50000"/>
              </a:lnSpc>
              <a:buSzPct val="120000"/>
              <a:buFontTx/>
              <a:buChar char="•"/>
            </a:pPr>
            <a:r>
              <a:rPr lang="en-US" sz="1600">
                <a:latin typeface="Arial Narrow" pitchFamily="34" charset="0"/>
              </a:rPr>
              <a:t> CER (chain)</a:t>
            </a:r>
          </a:p>
        </p:txBody>
      </p:sp>
      <p:sp>
        <p:nvSpPr>
          <p:cNvPr id="1254458" name="Line 58"/>
          <p:cNvSpPr>
            <a:spLocks noChangeShapeType="1"/>
          </p:cNvSpPr>
          <p:nvPr/>
        </p:nvSpPr>
        <p:spPr bwMode="auto">
          <a:xfrm>
            <a:off x="6324600" y="3810000"/>
            <a:ext cx="2286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4459" name="Text Box 59"/>
          <p:cNvSpPr txBox="1">
            <a:spLocks noChangeArrowheads="1"/>
          </p:cNvSpPr>
          <p:nvPr/>
        </p:nvSpPr>
        <p:spPr bwMode="auto">
          <a:xfrm>
            <a:off x="6229350" y="4070350"/>
            <a:ext cx="1066800" cy="311150"/>
          </a:xfrm>
          <a:prstGeom prst="rect">
            <a:avLst/>
          </a:prstGeom>
          <a:noFill/>
          <a:ln w="12700">
            <a:noFill/>
            <a:miter lim="800000"/>
            <a:headEnd/>
            <a:tailEnd/>
          </a:ln>
          <a:effectLst/>
        </p:spPr>
        <p:txBody>
          <a:bodyPr>
            <a:spAutoFit/>
          </a:bodyPr>
          <a:lstStyle/>
          <a:p>
            <a:r>
              <a:rPr lang="en-US" sz="1800">
                <a:solidFill>
                  <a:schemeClr val="tx1"/>
                </a:solidFill>
                <a:latin typeface="Arial Narrow" pitchFamily="34" charset="0"/>
              </a:rPr>
              <a:t>Final</a:t>
            </a:r>
          </a:p>
        </p:txBody>
      </p:sp>
    </p:spTree>
    <p:custDataLst>
      <p:tags r:id="rId1"/>
    </p:custData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96" name="Text Box 4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256495" name="Rectangle 47"/>
          <p:cNvSpPr>
            <a:spLocks noChangeArrowheads="1"/>
          </p:cNvSpPr>
          <p:nvPr/>
        </p:nvSpPr>
        <p:spPr bwMode="auto">
          <a:xfrm>
            <a:off x="6542088" y="5832475"/>
            <a:ext cx="1058862" cy="803275"/>
          </a:xfrm>
          <a:prstGeom prst="rect">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256450" name="Rectangle 2"/>
          <p:cNvSpPr>
            <a:spLocks noChangeArrowheads="1"/>
          </p:cNvSpPr>
          <p:nvPr/>
        </p:nvSpPr>
        <p:spPr bwMode="auto">
          <a:xfrm>
            <a:off x="3019425" y="5832475"/>
            <a:ext cx="3200400" cy="803275"/>
          </a:xfrm>
          <a:prstGeom prst="rect">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256451" name="Rectangle 3"/>
          <p:cNvSpPr>
            <a:spLocks noGrp="1" noChangeArrowheads="1"/>
          </p:cNvSpPr>
          <p:nvPr>
            <p:ph type="title"/>
          </p:nvPr>
        </p:nvSpPr>
        <p:spPr/>
        <p:txBody>
          <a:bodyPr/>
          <a:lstStyle/>
          <a:p>
            <a:r>
              <a:rPr lang="en-US" sz="3200"/>
              <a:t>Intermediate vs. Final Completion</a:t>
            </a:r>
          </a:p>
        </p:txBody>
      </p:sp>
      <p:pic>
        <p:nvPicPr>
          <p:cNvPr id="1256461" name="Picture 13"/>
          <p:cNvPicPr>
            <a:picLocks noChangeAspect="1" noChangeArrowheads="1"/>
          </p:cNvPicPr>
          <p:nvPr/>
        </p:nvPicPr>
        <p:blipFill>
          <a:blip r:embed="rId4" cstate="print"/>
          <a:srcRect/>
          <a:stretch>
            <a:fillRect/>
          </a:stretch>
        </p:blipFill>
        <p:spPr bwMode="auto">
          <a:xfrm>
            <a:off x="457200" y="466725"/>
            <a:ext cx="7999413" cy="1508125"/>
          </a:xfrm>
          <a:prstGeom prst="rect">
            <a:avLst/>
          </a:prstGeom>
          <a:noFill/>
          <a:ln w="12700">
            <a:noFill/>
            <a:miter lim="800000"/>
            <a:headEnd/>
            <a:tailEnd/>
          </a:ln>
          <a:effectLst/>
        </p:spPr>
      </p:pic>
      <p:sp>
        <p:nvSpPr>
          <p:cNvPr id="1256462" name="Rectangle 14"/>
          <p:cNvSpPr>
            <a:spLocks noChangeArrowheads="1"/>
          </p:cNvSpPr>
          <p:nvPr/>
        </p:nvSpPr>
        <p:spPr bwMode="auto">
          <a:xfrm>
            <a:off x="3200400" y="742950"/>
            <a:ext cx="2819400" cy="533400"/>
          </a:xfrm>
          <a:prstGeom prst="rect">
            <a:avLst/>
          </a:prstGeom>
          <a:noFill/>
          <a:ln w="38100">
            <a:solidFill>
              <a:srgbClr val="FF3300"/>
            </a:solidFill>
            <a:miter lim="800000"/>
            <a:headEnd/>
            <a:tailEnd/>
          </a:ln>
          <a:effectLst/>
        </p:spPr>
        <p:txBody>
          <a:bodyPr wrap="none" anchor="ctr">
            <a:spAutoFit/>
          </a:bodyPr>
          <a:lstStyle/>
          <a:p>
            <a:endParaRPr lang="en-US"/>
          </a:p>
        </p:txBody>
      </p:sp>
      <p:sp>
        <p:nvSpPr>
          <p:cNvPr id="1256464" name="Rectangle 16"/>
          <p:cNvSpPr>
            <a:spLocks noChangeArrowheads="1"/>
          </p:cNvSpPr>
          <p:nvPr/>
        </p:nvSpPr>
        <p:spPr bwMode="auto">
          <a:xfrm>
            <a:off x="2533650" y="4911725"/>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6465" name="Text Box 17"/>
          <p:cNvSpPr txBox="1">
            <a:spLocks noChangeArrowheads="1"/>
          </p:cNvSpPr>
          <p:nvPr/>
        </p:nvSpPr>
        <p:spPr bwMode="auto">
          <a:xfrm>
            <a:off x="2571750" y="5064125"/>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6466" name="Line 18"/>
          <p:cNvSpPr>
            <a:spLocks noChangeShapeType="1"/>
          </p:cNvSpPr>
          <p:nvPr/>
        </p:nvSpPr>
        <p:spPr bwMode="auto">
          <a:xfrm>
            <a:off x="3143250" y="5216525"/>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6467" name="Rectangle 19"/>
          <p:cNvSpPr>
            <a:spLocks noChangeArrowheads="1"/>
          </p:cNvSpPr>
          <p:nvPr/>
        </p:nvSpPr>
        <p:spPr bwMode="auto">
          <a:xfrm>
            <a:off x="3743325" y="4911725"/>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6468" name="Text Box 20"/>
          <p:cNvSpPr txBox="1">
            <a:spLocks noChangeArrowheads="1"/>
          </p:cNvSpPr>
          <p:nvPr/>
        </p:nvSpPr>
        <p:spPr bwMode="auto">
          <a:xfrm>
            <a:off x="3781425" y="5064125"/>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6469" name="Rectangle 21"/>
          <p:cNvSpPr>
            <a:spLocks noChangeArrowheads="1"/>
          </p:cNvSpPr>
          <p:nvPr/>
        </p:nvSpPr>
        <p:spPr bwMode="auto">
          <a:xfrm>
            <a:off x="4937125" y="4911725"/>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56470" name="Text Box 22"/>
          <p:cNvSpPr txBox="1">
            <a:spLocks noChangeArrowheads="1"/>
          </p:cNvSpPr>
          <p:nvPr/>
        </p:nvSpPr>
        <p:spPr bwMode="auto">
          <a:xfrm>
            <a:off x="4975225" y="5064125"/>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6471" name="Text Box 23"/>
          <p:cNvSpPr txBox="1">
            <a:spLocks noChangeArrowheads="1"/>
          </p:cNvSpPr>
          <p:nvPr/>
        </p:nvSpPr>
        <p:spPr bwMode="auto">
          <a:xfrm>
            <a:off x="1876425" y="4333875"/>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6472" name="Line 24"/>
          <p:cNvSpPr>
            <a:spLocks noChangeShapeType="1"/>
          </p:cNvSpPr>
          <p:nvPr/>
        </p:nvSpPr>
        <p:spPr bwMode="auto">
          <a:xfrm>
            <a:off x="2216150" y="4606925"/>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73" name="Text Box 25"/>
          <p:cNvSpPr txBox="1">
            <a:spLocks noChangeArrowheads="1"/>
          </p:cNvSpPr>
          <p:nvPr/>
        </p:nvSpPr>
        <p:spPr bwMode="auto">
          <a:xfrm>
            <a:off x="3095625" y="4333875"/>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6474" name="Line 26"/>
          <p:cNvSpPr>
            <a:spLocks noChangeShapeType="1"/>
          </p:cNvSpPr>
          <p:nvPr/>
        </p:nvSpPr>
        <p:spPr bwMode="auto">
          <a:xfrm>
            <a:off x="3435350" y="4606925"/>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75" name="Text Box 27"/>
          <p:cNvSpPr txBox="1">
            <a:spLocks noChangeArrowheads="1"/>
          </p:cNvSpPr>
          <p:nvPr/>
        </p:nvSpPr>
        <p:spPr bwMode="auto">
          <a:xfrm>
            <a:off x="4276725" y="4333875"/>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6476" name="Line 28"/>
          <p:cNvSpPr>
            <a:spLocks noChangeShapeType="1"/>
          </p:cNvSpPr>
          <p:nvPr/>
        </p:nvSpPr>
        <p:spPr bwMode="auto">
          <a:xfrm>
            <a:off x="4619625" y="4606925"/>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77" name="Text Box 29"/>
          <p:cNvSpPr txBox="1">
            <a:spLocks noChangeArrowheads="1"/>
          </p:cNvSpPr>
          <p:nvPr/>
        </p:nvSpPr>
        <p:spPr bwMode="auto">
          <a:xfrm>
            <a:off x="5441950" y="4333875"/>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256478" name="Line 30"/>
          <p:cNvSpPr>
            <a:spLocks noChangeShapeType="1"/>
          </p:cNvSpPr>
          <p:nvPr/>
        </p:nvSpPr>
        <p:spPr bwMode="auto">
          <a:xfrm>
            <a:off x="4352925" y="5216525"/>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6479" name="Rectangle 31"/>
          <p:cNvSpPr>
            <a:spLocks noChangeArrowheads="1"/>
          </p:cNvSpPr>
          <p:nvPr/>
        </p:nvSpPr>
        <p:spPr bwMode="auto">
          <a:xfrm>
            <a:off x="6137275" y="4911725"/>
            <a:ext cx="609600" cy="6096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6480" name="Text Box 32"/>
          <p:cNvSpPr txBox="1">
            <a:spLocks noChangeArrowheads="1"/>
          </p:cNvSpPr>
          <p:nvPr/>
        </p:nvSpPr>
        <p:spPr bwMode="auto">
          <a:xfrm>
            <a:off x="6175375" y="5064125"/>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256481" name="Line 33"/>
          <p:cNvSpPr>
            <a:spLocks noChangeShapeType="1"/>
          </p:cNvSpPr>
          <p:nvPr/>
        </p:nvSpPr>
        <p:spPr bwMode="auto">
          <a:xfrm>
            <a:off x="5800725" y="4606925"/>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82" name="Line 34"/>
          <p:cNvSpPr>
            <a:spLocks noChangeShapeType="1"/>
          </p:cNvSpPr>
          <p:nvPr/>
        </p:nvSpPr>
        <p:spPr bwMode="auto">
          <a:xfrm>
            <a:off x="5553075" y="5216525"/>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256483" name="Line 35"/>
          <p:cNvSpPr>
            <a:spLocks noChangeShapeType="1"/>
          </p:cNvSpPr>
          <p:nvPr/>
        </p:nvSpPr>
        <p:spPr bwMode="auto">
          <a:xfrm>
            <a:off x="3152775" y="5518150"/>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84" name="Line 36"/>
          <p:cNvSpPr>
            <a:spLocks noChangeShapeType="1"/>
          </p:cNvSpPr>
          <p:nvPr/>
        </p:nvSpPr>
        <p:spPr bwMode="auto">
          <a:xfrm>
            <a:off x="4352925" y="5518150"/>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85" name="Line 37"/>
          <p:cNvSpPr>
            <a:spLocks noChangeShapeType="1"/>
          </p:cNvSpPr>
          <p:nvPr/>
        </p:nvSpPr>
        <p:spPr bwMode="auto">
          <a:xfrm>
            <a:off x="5534025" y="5518150"/>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6486" name="Text Box 38"/>
          <p:cNvSpPr txBox="1">
            <a:spLocks noChangeArrowheads="1"/>
          </p:cNvSpPr>
          <p:nvPr/>
        </p:nvSpPr>
        <p:spPr bwMode="auto">
          <a:xfrm>
            <a:off x="3184525" y="5880100"/>
            <a:ext cx="5683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TCC</a:t>
            </a:r>
          </a:p>
        </p:txBody>
      </p:sp>
      <p:sp>
        <p:nvSpPr>
          <p:cNvPr id="1256487" name="Text Box 39"/>
          <p:cNvSpPr txBox="1">
            <a:spLocks noChangeArrowheads="1"/>
          </p:cNvSpPr>
          <p:nvPr/>
        </p:nvSpPr>
        <p:spPr bwMode="auto">
          <a:xfrm>
            <a:off x="4403725" y="5880100"/>
            <a:ext cx="5683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TCC</a:t>
            </a:r>
          </a:p>
        </p:txBody>
      </p:sp>
      <p:sp>
        <p:nvSpPr>
          <p:cNvPr id="1256488" name="Text Box 40"/>
          <p:cNvSpPr txBox="1">
            <a:spLocks noChangeArrowheads="1"/>
          </p:cNvSpPr>
          <p:nvPr/>
        </p:nvSpPr>
        <p:spPr bwMode="auto">
          <a:xfrm>
            <a:off x="5572125" y="5880100"/>
            <a:ext cx="5683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TCC</a:t>
            </a:r>
          </a:p>
        </p:txBody>
      </p:sp>
      <p:sp>
        <p:nvSpPr>
          <p:cNvPr id="1256489" name="Text Box 41"/>
          <p:cNvSpPr txBox="1">
            <a:spLocks noChangeArrowheads="1"/>
          </p:cNvSpPr>
          <p:nvPr/>
        </p:nvSpPr>
        <p:spPr bwMode="auto">
          <a:xfrm>
            <a:off x="6076950" y="4651375"/>
            <a:ext cx="735013" cy="311150"/>
          </a:xfrm>
          <a:prstGeom prst="rect">
            <a:avLst/>
          </a:prstGeom>
          <a:noFill/>
          <a:ln w="12700">
            <a:noFill/>
            <a:miter lim="800000"/>
            <a:headEnd/>
            <a:tailEnd/>
          </a:ln>
          <a:effectLst/>
        </p:spPr>
        <p:txBody>
          <a:bodyPr wrap="none">
            <a:spAutoFit/>
          </a:bodyPr>
          <a:lstStyle/>
          <a:p>
            <a:r>
              <a:rPr lang="en-US" sz="1800">
                <a:latin typeface="Arial Narrow" pitchFamily="34" charset="0"/>
              </a:rPr>
              <a:t>FINAL</a:t>
            </a:r>
          </a:p>
        </p:txBody>
      </p:sp>
      <p:sp>
        <p:nvSpPr>
          <p:cNvPr id="1256490" name="Line 42"/>
          <p:cNvSpPr>
            <a:spLocks noChangeShapeType="1"/>
          </p:cNvSpPr>
          <p:nvPr/>
        </p:nvSpPr>
        <p:spPr bwMode="auto">
          <a:xfrm>
            <a:off x="6753225" y="5518150"/>
            <a:ext cx="304800" cy="304800"/>
          </a:xfrm>
          <a:prstGeom prst="line">
            <a:avLst/>
          </a:prstGeom>
          <a:noFill/>
          <a:ln w="12700">
            <a:solidFill>
              <a:schemeClr val="tx1"/>
            </a:solidFill>
            <a:prstDash val="sysDot"/>
            <a:round/>
            <a:headEnd/>
            <a:tailEnd type="triangle" w="med" len="med"/>
          </a:ln>
          <a:effectLst/>
        </p:spPr>
        <p:txBody>
          <a:bodyPr wrap="none">
            <a:spAutoFit/>
          </a:bodyPr>
          <a:lstStyle/>
          <a:p>
            <a:endParaRPr lang="en-US"/>
          </a:p>
        </p:txBody>
      </p:sp>
      <p:sp>
        <p:nvSpPr>
          <p:cNvPr id="1256491" name="Text Box 43"/>
          <p:cNvSpPr txBox="1">
            <a:spLocks noChangeArrowheads="1"/>
          </p:cNvSpPr>
          <p:nvPr/>
        </p:nvSpPr>
        <p:spPr bwMode="auto">
          <a:xfrm>
            <a:off x="3692525" y="6356350"/>
            <a:ext cx="1946275" cy="336550"/>
          </a:xfrm>
          <a:prstGeom prst="rect">
            <a:avLst/>
          </a:prstGeom>
          <a:noFill/>
          <a:ln w="12700">
            <a:noFill/>
            <a:miter lim="800000"/>
            <a:headEnd/>
            <a:tailEnd/>
          </a:ln>
          <a:effectLst/>
        </p:spPr>
        <p:txBody>
          <a:bodyPr wrap="none">
            <a:spAutoFit/>
          </a:bodyPr>
          <a:lstStyle/>
          <a:p>
            <a:r>
              <a:rPr lang="en-US"/>
              <a:t>“Intermediate”</a:t>
            </a:r>
          </a:p>
        </p:txBody>
      </p:sp>
      <p:sp>
        <p:nvSpPr>
          <p:cNvPr id="1256492" name="Text Box 44"/>
          <p:cNvSpPr txBox="1">
            <a:spLocks noChangeArrowheads="1"/>
          </p:cNvSpPr>
          <p:nvPr/>
        </p:nvSpPr>
        <p:spPr bwMode="auto">
          <a:xfrm>
            <a:off x="228600" y="2133600"/>
            <a:ext cx="8763000" cy="2057400"/>
          </a:xfrm>
          <a:prstGeom prst="rect">
            <a:avLst/>
          </a:prstGeom>
          <a:noFill/>
          <a:ln w="12700">
            <a:noFill/>
            <a:miter lim="800000"/>
            <a:headEnd type="none" w="sm" len="sm"/>
            <a:tailEnd type="none" w="sm" len="sm"/>
          </a:ln>
          <a:effectLst/>
        </p:spPr>
        <p:txBody>
          <a:bodyPr wrap="none" anchor="ctr"/>
          <a:lstStyle/>
          <a:p>
            <a:pPr marL="342900" indent="-342900">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In the example below, BOTH “Intermediate” and “Final” Completion are being used</a:t>
            </a:r>
            <a:br>
              <a:rPr lang="en-US" sz="1800">
                <a:solidFill>
                  <a:schemeClr val="tx1"/>
                </a:solidFill>
                <a:latin typeface="Arial Narrow" pitchFamily="34" charset="0"/>
              </a:rPr>
            </a:br>
            <a:r>
              <a:rPr lang="en-US" sz="1800">
                <a:solidFill>
                  <a:schemeClr val="tx1"/>
                </a:solidFill>
                <a:latin typeface="Arial Narrow" pitchFamily="34" charset="0"/>
              </a:rPr>
              <a:t>in the same transfer.</a:t>
            </a:r>
          </a:p>
          <a:p>
            <a:pPr marL="342900" indent="-342900">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If a transfer has multiple TRs (as shown below), “Intermediate” completion will generate</a:t>
            </a:r>
            <a:br>
              <a:rPr lang="en-US" sz="1800">
                <a:solidFill>
                  <a:schemeClr val="tx1"/>
                </a:solidFill>
                <a:latin typeface="Arial Narrow" pitchFamily="34" charset="0"/>
              </a:rPr>
            </a:br>
            <a:r>
              <a:rPr lang="en-US" sz="1800">
                <a:solidFill>
                  <a:schemeClr val="tx1"/>
                </a:solidFill>
                <a:latin typeface="Arial Narrow" pitchFamily="34" charset="0"/>
              </a:rPr>
              <a:t>a TCC code after every TR – EXCEPT THE LAST. “Intermediate” completion is configured</a:t>
            </a:r>
            <a:br>
              <a:rPr lang="en-US" sz="1800">
                <a:solidFill>
                  <a:schemeClr val="tx1"/>
                </a:solidFill>
                <a:latin typeface="Arial Narrow" pitchFamily="34" charset="0"/>
              </a:rPr>
            </a:br>
            <a:r>
              <a:rPr lang="en-US" sz="1800">
                <a:solidFill>
                  <a:schemeClr val="tx1"/>
                </a:solidFill>
                <a:latin typeface="Arial Narrow" pitchFamily="34" charset="0"/>
              </a:rPr>
              <a:t>by setting the OPT.ITCCHEN bit.</a:t>
            </a:r>
          </a:p>
          <a:p>
            <a:pPr marL="342900" indent="-342900">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“Final” completion is generated only on the LAST (FINAL) TR. Depending on your system,</a:t>
            </a:r>
            <a:br>
              <a:rPr lang="en-US" sz="1800">
                <a:solidFill>
                  <a:schemeClr val="tx1"/>
                </a:solidFill>
                <a:latin typeface="Arial Narrow" pitchFamily="34" charset="0"/>
              </a:rPr>
            </a:br>
            <a:r>
              <a:rPr lang="en-US" sz="1800">
                <a:solidFill>
                  <a:schemeClr val="tx1"/>
                </a:solidFill>
                <a:latin typeface="Arial Narrow" pitchFamily="34" charset="0"/>
              </a:rPr>
              <a:t> you could enable OPT.TCCHEN to chain after the last TR or send a CPU interrupt by</a:t>
            </a:r>
            <a:br>
              <a:rPr lang="en-US" sz="1800">
                <a:solidFill>
                  <a:schemeClr val="tx1"/>
                </a:solidFill>
                <a:latin typeface="Arial Narrow" pitchFamily="34" charset="0"/>
              </a:rPr>
            </a:br>
            <a:r>
              <a:rPr lang="en-US" sz="1800">
                <a:solidFill>
                  <a:schemeClr val="tx1"/>
                </a:solidFill>
                <a:latin typeface="Arial Narrow" pitchFamily="34" charset="0"/>
              </a:rPr>
              <a:t> enabling OPT.TCINTEN, or both.</a:t>
            </a:r>
          </a:p>
        </p:txBody>
      </p:sp>
      <p:sp>
        <p:nvSpPr>
          <p:cNvPr id="1256493" name="Text Box 45"/>
          <p:cNvSpPr txBox="1">
            <a:spLocks noChangeArrowheads="1"/>
          </p:cNvSpPr>
          <p:nvPr/>
        </p:nvSpPr>
        <p:spPr bwMode="auto">
          <a:xfrm>
            <a:off x="6589713" y="6356350"/>
            <a:ext cx="1030287" cy="336550"/>
          </a:xfrm>
          <a:prstGeom prst="rect">
            <a:avLst/>
          </a:prstGeom>
          <a:noFill/>
          <a:ln w="12700">
            <a:noFill/>
            <a:miter lim="800000"/>
            <a:headEnd/>
            <a:tailEnd/>
          </a:ln>
          <a:effectLst/>
        </p:spPr>
        <p:txBody>
          <a:bodyPr wrap="none">
            <a:spAutoFit/>
          </a:bodyPr>
          <a:lstStyle/>
          <a:p>
            <a:r>
              <a:rPr lang="en-US"/>
              <a:t>“Final”</a:t>
            </a:r>
          </a:p>
        </p:txBody>
      </p:sp>
      <p:sp>
        <p:nvSpPr>
          <p:cNvPr id="1256494" name="Text Box 46"/>
          <p:cNvSpPr txBox="1">
            <a:spLocks noChangeArrowheads="1"/>
          </p:cNvSpPr>
          <p:nvPr/>
        </p:nvSpPr>
        <p:spPr bwMode="auto">
          <a:xfrm>
            <a:off x="6781800" y="5880100"/>
            <a:ext cx="5683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TCC</a:t>
            </a:r>
          </a:p>
        </p:txBody>
      </p:sp>
    </p:spTree>
    <p:custDataLst>
      <p:tags r:id="rId1"/>
    </p:custData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ChangeArrowheads="1"/>
          </p:cNvSpPr>
          <p:nvPr/>
        </p:nvSpPr>
        <p:spPr bwMode="auto">
          <a:xfrm>
            <a:off x="457200" y="3846513"/>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5651" name="Rectangle 3"/>
          <p:cNvSpPr>
            <a:spLocks noGrp="1" noChangeArrowheads="1"/>
          </p:cNvSpPr>
          <p:nvPr>
            <p:ph type="title"/>
          </p:nvPr>
        </p:nvSpPr>
        <p:spPr/>
        <p:txBody>
          <a:bodyPr/>
          <a:lstStyle/>
          <a:p>
            <a:r>
              <a:rPr lang="en-US"/>
              <a:t>Outline</a:t>
            </a:r>
          </a:p>
        </p:txBody>
      </p:sp>
      <p:sp>
        <p:nvSpPr>
          <p:cNvPr id="1435653" name="Text Box 5"/>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5650"/>
                                        </p:tgtEl>
                                        <p:attrNameLst>
                                          <p:attrName>style.visibility</p:attrName>
                                        </p:attrNameLst>
                                      </p:cBhvr>
                                      <p:to>
                                        <p:strVal val="visible"/>
                                      </p:to>
                                    </p:set>
                                    <p:animEffect transition="in" filter="dissolve">
                                      <p:cBhvr>
                                        <p:cTn id="7" dur="1000"/>
                                        <p:tgtEl>
                                          <p:spTgt spid="1435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50"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186" name="Rectangle 2"/>
          <p:cNvSpPr>
            <a:spLocks noGrp="1" noChangeArrowheads="1"/>
          </p:cNvSpPr>
          <p:nvPr>
            <p:ph type="title"/>
          </p:nvPr>
        </p:nvSpPr>
        <p:spPr/>
        <p:txBody>
          <a:bodyPr/>
          <a:lstStyle/>
          <a:p>
            <a:r>
              <a:rPr lang="en-US"/>
              <a:t>QDMA = Quick DMA</a:t>
            </a:r>
          </a:p>
        </p:txBody>
      </p:sp>
      <p:sp>
        <p:nvSpPr>
          <p:cNvPr id="1501187" name="Text Box 3"/>
          <p:cNvSpPr txBox="1">
            <a:spLocks noChangeArrowheads="1"/>
          </p:cNvSpPr>
          <p:nvPr/>
        </p:nvSpPr>
        <p:spPr bwMode="auto">
          <a:xfrm>
            <a:off x="457200" y="990600"/>
            <a:ext cx="7974013" cy="18288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QDMA is used for simple transfers where syncing to an event</a:t>
            </a:r>
            <a:br>
              <a:rPr lang="en-US">
                <a:solidFill>
                  <a:schemeClr val="tx1"/>
                </a:solidFill>
              </a:rPr>
            </a:br>
            <a:r>
              <a:rPr lang="en-US">
                <a:solidFill>
                  <a:schemeClr val="tx1"/>
                </a:solidFill>
              </a:rPr>
              <a:t>is not required. Address/count updates and linking are not</a:t>
            </a:r>
            <a:br>
              <a:rPr lang="en-US">
                <a:solidFill>
                  <a:schemeClr val="tx1"/>
                </a:solidFill>
              </a:rPr>
            </a:br>
            <a:r>
              <a:rPr lang="en-US">
                <a:solidFill>
                  <a:schemeClr val="tx1"/>
                </a:solidFill>
              </a:rPr>
              <a:t>performed. CCNT = 1 (single event transfer).</a:t>
            </a:r>
          </a:p>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A transfer can be triggered by two methods:</a:t>
            </a:r>
            <a:br>
              <a:rPr lang="en-US">
                <a:solidFill>
                  <a:schemeClr val="tx1"/>
                </a:solidFill>
              </a:rPr>
            </a:br>
            <a:r>
              <a:rPr lang="en-US">
                <a:solidFill>
                  <a:schemeClr val="tx1"/>
                </a:solidFill>
              </a:rPr>
              <a:t>(1) writing to a trigger word; (2) using the CSL DAT module.</a:t>
            </a:r>
          </a:p>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It’s “quick” because the CPU can initiate a transfer with as</a:t>
            </a:r>
            <a:br>
              <a:rPr lang="en-US">
                <a:solidFill>
                  <a:schemeClr val="tx1"/>
                </a:solidFill>
              </a:rPr>
            </a:br>
            <a:r>
              <a:rPr lang="en-US">
                <a:solidFill>
                  <a:schemeClr val="tx1"/>
                </a:solidFill>
              </a:rPr>
              <a:t>few as ONE write to a channel register</a:t>
            </a:r>
          </a:p>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How does it work?</a:t>
            </a:r>
          </a:p>
        </p:txBody>
      </p:sp>
      <p:sp>
        <p:nvSpPr>
          <p:cNvPr id="1501188" name="Text Box 4"/>
          <p:cNvSpPr txBox="1">
            <a:spLocks noChangeArrowheads="1"/>
          </p:cNvSpPr>
          <p:nvPr/>
        </p:nvSpPr>
        <p:spPr bwMode="auto">
          <a:xfrm>
            <a:off x="941388" y="3352800"/>
            <a:ext cx="7974012" cy="1524000"/>
          </a:xfrm>
          <a:prstGeom prst="rect">
            <a:avLst/>
          </a:prstGeom>
          <a:solidFill>
            <a:schemeClr val="accent2"/>
          </a:solid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QDMA channel is “auto-triggered” when CPU writes to the “trigger” word</a:t>
            </a:r>
          </a:p>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Eliminates the need to write to PSET and kick off transfer w/ separate write to ESR</a:t>
            </a:r>
          </a:p>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Selection of the trigger word allows CPU to modify only words of interest in a PSET</a:t>
            </a:r>
          </a:p>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Assumes OPT.STATIC = 1. Count and address updates and linking NOT performed.</a:t>
            </a:r>
          </a:p>
        </p:txBody>
      </p:sp>
      <p:sp>
        <p:nvSpPr>
          <p:cNvPr id="1501189" name="Text Box 5"/>
          <p:cNvSpPr txBox="1">
            <a:spLocks noChangeArrowheads="1"/>
          </p:cNvSpPr>
          <p:nvPr/>
        </p:nvSpPr>
        <p:spPr bwMode="auto">
          <a:xfrm>
            <a:off x="457200" y="5029200"/>
            <a:ext cx="7974013" cy="304800"/>
          </a:xfrm>
          <a:prstGeom prst="rect">
            <a:avLst/>
          </a:prstGeom>
          <a:noFill/>
          <a:ln w="12700">
            <a:noFill/>
            <a:miter lim="800000"/>
            <a:headEnd type="none" w="sm" len="sm"/>
            <a:tailEnd type="none" w="sm" len="sm"/>
          </a:ln>
          <a:effectLst/>
        </p:spPr>
        <p:txBody>
          <a:bodyPr wrap="none" anchor="ctr"/>
          <a:lstStyle/>
          <a:p>
            <a:pPr marL="342900" indent="-342900">
              <a:lnSpc>
                <a:spcPct val="110000"/>
              </a:lnSpc>
              <a:spcBef>
                <a:spcPct val="0"/>
              </a:spcBef>
              <a:spcAft>
                <a:spcPct val="30000"/>
              </a:spcAft>
              <a:buClr>
                <a:schemeClr val="tx2"/>
              </a:buClr>
              <a:buSzPct val="75000"/>
              <a:buFont typeface="Wingdings" pitchFamily="2" charset="2"/>
              <a:buChar char="u"/>
            </a:pPr>
            <a:r>
              <a:rPr lang="en-US">
                <a:solidFill>
                  <a:schemeClr val="tx1"/>
                </a:solidFill>
              </a:rPr>
              <a:t>Example:</a:t>
            </a:r>
          </a:p>
        </p:txBody>
      </p:sp>
      <p:sp>
        <p:nvSpPr>
          <p:cNvPr id="1501190" name="Text Box 6"/>
          <p:cNvSpPr txBox="1">
            <a:spLocks noChangeArrowheads="1"/>
          </p:cNvSpPr>
          <p:nvPr/>
        </p:nvSpPr>
        <p:spPr bwMode="auto">
          <a:xfrm>
            <a:off x="941388" y="5486400"/>
            <a:ext cx="7974012" cy="838200"/>
          </a:xfrm>
          <a:prstGeom prst="rect">
            <a:avLst/>
          </a:prstGeom>
          <a:solidFill>
            <a:schemeClr val="hlink"/>
          </a:solid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90000"/>
              <a:buFont typeface="Wingdings" pitchFamily="2" charset="2"/>
              <a:buChar char="Ø"/>
            </a:pPr>
            <a:r>
              <a:rPr lang="en-US" sz="1800">
                <a:solidFill>
                  <a:schemeClr val="tx1"/>
                </a:solidFill>
                <a:latin typeface="Arial Narrow" pitchFamily="34" charset="0"/>
              </a:rPr>
              <a:t>If ACNT/BCNT/CCNT are typically static for a given algorithm, but SRC is different</a:t>
            </a:r>
            <a:br>
              <a:rPr lang="en-US" sz="1800">
                <a:solidFill>
                  <a:schemeClr val="tx1"/>
                </a:solidFill>
                <a:latin typeface="Arial Narrow" pitchFamily="34" charset="0"/>
              </a:rPr>
            </a:br>
            <a:r>
              <a:rPr lang="en-US" sz="1800">
                <a:solidFill>
                  <a:schemeClr val="tx1"/>
                </a:solidFill>
                <a:latin typeface="Arial Narrow" pitchFamily="34" charset="0"/>
              </a:rPr>
              <a:t>for each transfer, then SRC could be defined as the trigger word. CPU can initiate a</a:t>
            </a:r>
            <a:br>
              <a:rPr lang="en-US" sz="1800">
                <a:solidFill>
                  <a:schemeClr val="tx1"/>
                </a:solidFill>
                <a:latin typeface="Arial Narrow" pitchFamily="34" charset="0"/>
              </a:rPr>
            </a:br>
            <a:r>
              <a:rPr lang="en-US" sz="1800">
                <a:solidFill>
                  <a:schemeClr val="tx1"/>
                </a:solidFill>
                <a:latin typeface="Arial Narrow" pitchFamily="34" charset="0"/>
              </a:rPr>
              <a:t>transfer with a single write to the SRC address for the specified PSET.</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Rectangle 2"/>
          <p:cNvSpPr>
            <a:spLocks noGrp="1" noChangeArrowheads="1"/>
          </p:cNvSpPr>
          <p:nvPr>
            <p:ph type="title"/>
          </p:nvPr>
        </p:nvSpPr>
        <p:spPr/>
        <p:txBody>
          <a:bodyPr/>
          <a:lstStyle/>
          <a:p>
            <a:r>
              <a:rPr lang="en-US" sz="3200"/>
              <a:t>Example: How Do You VIEW the Transfer?</a:t>
            </a:r>
          </a:p>
        </p:txBody>
      </p:sp>
      <p:sp>
        <p:nvSpPr>
          <p:cNvPr id="1331203"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1204"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31205" name="Group 5"/>
          <p:cNvGrpSpPr>
            <a:grpSpLocks/>
          </p:cNvGrpSpPr>
          <p:nvPr/>
        </p:nvGrpSpPr>
        <p:grpSpPr bwMode="auto">
          <a:xfrm>
            <a:off x="1676400" y="3733800"/>
            <a:ext cx="5562600" cy="914400"/>
            <a:chOff x="1200" y="2496"/>
            <a:chExt cx="3504" cy="576"/>
          </a:xfrm>
        </p:grpSpPr>
        <p:sp>
          <p:nvSpPr>
            <p:cNvPr id="1331206"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07"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08"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09"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0"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1"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2"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3"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4"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5"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6"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7"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18"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19"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0"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1"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2"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3"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1224"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31225"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1226" name="Group 26"/>
          <p:cNvGrpSpPr>
            <a:grpSpLocks/>
          </p:cNvGrpSpPr>
          <p:nvPr/>
        </p:nvGrpSpPr>
        <p:grpSpPr bwMode="auto">
          <a:xfrm>
            <a:off x="2747963" y="1524000"/>
            <a:ext cx="1219200" cy="914400"/>
            <a:chOff x="432" y="960"/>
            <a:chExt cx="768" cy="576"/>
          </a:xfrm>
        </p:grpSpPr>
        <p:sp>
          <p:nvSpPr>
            <p:cNvPr id="1331227"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28"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29"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0"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1"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2"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3"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4"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5"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6"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7"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1238"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1239"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31240"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31241"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31242"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31243"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31244"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31245" name="Rectangle 45"/>
          <p:cNvSpPr>
            <a:spLocks noChangeArrowheads="1"/>
          </p:cNvSpPr>
          <p:nvPr/>
        </p:nvSpPr>
        <p:spPr bwMode="auto">
          <a:xfrm>
            <a:off x="373063" y="5675313"/>
            <a:ext cx="8770937" cy="622300"/>
          </a:xfrm>
          <a:prstGeom prst="rect">
            <a:avLst/>
          </a:prstGeom>
          <a:solidFill>
            <a:schemeClr val="bg1"/>
          </a:solidFill>
          <a:ln w="12700">
            <a:noFill/>
            <a:miter lim="800000"/>
            <a:headEnd/>
            <a:tailEnd/>
          </a:ln>
          <a:effectLst/>
        </p:spPr>
        <p:txBody>
          <a:bodyPr anchor="ctr">
            <a:spAutoFit/>
          </a:bodyPr>
          <a:lstStyle/>
          <a:p>
            <a:endParaRPr lang="en-US"/>
          </a:p>
        </p:txBody>
      </p:sp>
      <p:sp>
        <p:nvSpPr>
          <p:cNvPr id="1331246" name="Rectangle 46"/>
          <p:cNvSpPr>
            <a:spLocks noChangeArrowheads="1"/>
          </p:cNvSpPr>
          <p:nvPr/>
        </p:nvSpPr>
        <p:spPr bwMode="auto">
          <a:xfrm>
            <a:off x="355600" y="4702175"/>
            <a:ext cx="5434013"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p:txBody>
          <a:bodyPr/>
          <a:lstStyle/>
          <a:p>
            <a:r>
              <a:rPr lang="en-US" sz="3200"/>
              <a:t>QDMA Mapping</a:t>
            </a:r>
          </a:p>
        </p:txBody>
      </p:sp>
      <p:pic>
        <p:nvPicPr>
          <p:cNvPr id="1240067" name="Picture 3"/>
          <p:cNvPicPr>
            <a:picLocks noChangeAspect="1" noChangeArrowheads="1"/>
          </p:cNvPicPr>
          <p:nvPr/>
        </p:nvPicPr>
        <p:blipFill>
          <a:blip r:embed="rId4" cstate="print"/>
          <a:srcRect/>
          <a:stretch>
            <a:fillRect/>
          </a:stretch>
        </p:blipFill>
        <p:spPr bwMode="auto">
          <a:xfrm>
            <a:off x="228600" y="609600"/>
            <a:ext cx="8686800" cy="5407025"/>
          </a:xfrm>
          <a:prstGeom prst="rect">
            <a:avLst/>
          </a:prstGeom>
          <a:noFill/>
          <a:ln w="9525">
            <a:noFill/>
            <a:miter lim="800000"/>
            <a:headEnd/>
            <a:tailEnd/>
          </a:ln>
          <a:effectLst/>
        </p:spPr>
      </p:pic>
      <p:sp>
        <p:nvSpPr>
          <p:cNvPr id="1240077" name="Rectangle 13"/>
          <p:cNvSpPr>
            <a:spLocks noChangeArrowheads="1"/>
          </p:cNvSpPr>
          <p:nvPr/>
        </p:nvSpPr>
        <p:spPr bwMode="auto">
          <a:xfrm>
            <a:off x="6553200" y="914400"/>
            <a:ext cx="838200" cy="2286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240078" name="Rectangle 14"/>
          <p:cNvSpPr>
            <a:spLocks noChangeArrowheads="1"/>
          </p:cNvSpPr>
          <p:nvPr/>
        </p:nvSpPr>
        <p:spPr bwMode="auto">
          <a:xfrm>
            <a:off x="7724775" y="1400175"/>
            <a:ext cx="762000" cy="3048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240079" name="Rectangle 15"/>
          <p:cNvSpPr>
            <a:spLocks noChangeArrowheads="1"/>
          </p:cNvSpPr>
          <p:nvPr/>
        </p:nvSpPr>
        <p:spPr bwMode="auto">
          <a:xfrm>
            <a:off x="1582738" y="550863"/>
            <a:ext cx="1295400" cy="355600"/>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Grp="1" noChangeArrowheads="1"/>
          </p:cNvSpPr>
          <p:nvPr>
            <p:ph type="title"/>
          </p:nvPr>
        </p:nvSpPr>
        <p:spPr/>
        <p:txBody>
          <a:bodyPr/>
          <a:lstStyle/>
          <a:p>
            <a:r>
              <a:rPr lang="en-US" sz="3200"/>
              <a:t>DAT Module: QDMA Made Easy</a:t>
            </a:r>
          </a:p>
        </p:txBody>
      </p:sp>
      <p:sp>
        <p:nvSpPr>
          <p:cNvPr id="1242115" name="Text Box 3"/>
          <p:cNvSpPr txBox="1">
            <a:spLocks noChangeArrowheads="1"/>
          </p:cNvSpPr>
          <p:nvPr/>
        </p:nvSpPr>
        <p:spPr bwMode="auto">
          <a:xfrm>
            <a:off x="1143000" y="628650"/>
            <a:ext cx="6878638" cy="5695950"/>
          </a:xfrm>
          <a:prstGeom prst="rect">
            <a:avLst/>
          </a:prstGeom>
          <a:solidFill>
            <a:schemeClr val="accent1"/>
          </a:solidFill>
          <a:ln w="9525">
            <a:noFill/>
            <a:miter lim="800000"/>
            <a:headEnd/>
            <a:tailEnd/>
          </a:ln>
          <a:effectLst/>
        </p:spPr>
        <p:txBody>
          <a:bodyPr wrap="none">
            <a:spAutoFit/>
          </a:bodyPr>
          <a:lstStyle/>
          <a:p>
            <a:pPr>
              <a:lnSpc>
                <a:spcPct val="70000"/>
              </a:lnSpc>
            </a:pPr>
            <a:r>
              <a:rPr lang="en-US" sz="1600">
                <a:latin typeface="Arial Narrow" pitchFamily="34" charset="0"/>
              </a:rPr>
              <a:t>#include &lt;csl_dat.h&gt;;				</a:t>
            </a:r>
            <a:r>
              <a:rPr lang="en-US" sz="1600">
                <a:solidFill>
                  <a:schemeClr val="tx1"/>
                </a:solidFill>
                <a:latin typeface="Arial Narrow" pitchFamily="34" charset="0"/>
              </a:rPr>
              <a:t>// DAT Module header file</a:t>
            </a:r>
          </a:p>
          <a:p>
            <a:pPr>
              <a:lnSpc>
                <a:spcPct val="70000"/>
              </a:lnSpc>
            </a:pPr>
            <a:r>
              <a:rPr lang="en-US" sz="1600">
                <a:solidFill>
                  <a:schemeClr val="tx1"/>
                </a:solidFill>
                <a:latin typeface="Arial Narrow" pitchFamily="34" charset="0"/>
              </a:rPr>
              <a:t>DAT_Setup datSetup;				//use for QDMA example</a:t>
            </a:r>
          </a:p>
          <a:p>
            <a:pPr>
              <a:lnSpc>
                <a:spcPct val="70000"/>
              </a:lnSpc>
            </a:pPr>
            <a:r>
              <a:rPr lang="en-US" sz="1600">
                <a:solidFill>
                  <a:schemeClr val="tx1"/>
                </a:solidFill>
                <a:latin typeface="Arial Narrow" pitchFamily="34" charset="0"/>
              </a:rPr>
              <a:t>int32_t id;</a:t>
            </a:r>
          </a:p>
          <a:p>
            <a:pPr>
              <a:lnSpc>
                <a:spcPct val="70000"/>
              </a:lnSpc>
            </a:pPr>
            <a:r>
              <a:rPr lang="en-US" sz="1600">
                <a:solidFill>
                  <a:schemeClr val="tx1"/>
                </a:solidFill>
                <a:latin typeface="Arial Narrow" pitchFamily="34" charset="0"/>
              </a:rPr>
              <a:t>uint32_t fillVal;</a:t>
            </a:r>
          </a:p>
          <a:p>
            <a:pPr>
              <a:lnSpc>
                <a:spcPct val="70000"/>
              </a:lnSpc>
            </a:pPr>
            <a:endParaRPr lang="en-US" sz="1600">
              <a:solidFill>
                <a:schemeClr val="tx1"/>
              </a:solidFill>
              <a:latin typeface="Arial Narrow" pitchFamily="34" charset="0"/>
            </a:endParaRPr>
          </a:p>
          <a:p>
            <a:pPr>
              <a:lnSpc>
                <a:spcPct val="70000"/>
              </a:lnSpc>
            </a:pPr>
            <a:r>
              <a:rPr lang="en-US" sz="1600">
                <a:solidFill>
                  <a:schemeClr val="tx1"/>
                </a:solidFill>
                <a:latin typeface="Arial Narrow" pitchFamily="34" charset="0"/>
              </a:rPr>
              <a:t>datSetup.qchNum = CSL_DAT_QCHA_0;		// pick a QDMA channel 0-7</a:t>
            </a:r>
          </a:p>
          <a:p>
            <a:pPr>
              <a:lnSpc>
                <a:spcPct val="70000"/>
              </a:lnSpc>
            </a:pPr>
            <a:r>
              <a:rPr lang="en-US" sz="1600">
                <a:solidFill>
                  <a:schemeClr val="tx1"/>
                </a:solidFill>
                <a:latin typeface="Arial Narrow" pitchFamily="34" charset="0"/>
              </a:rPr>
              <a:t>datSetup.regionNum = CSL_DAT_REGION_GLOBAL ;</a:t>
            </a:r>
          </a:p>
          <a:p>
            <a:pPr>
              <a:lnSpc>
                <a:spcPct val="70000"/>
              </a:lnSpc>
            </a:pPr>
            <a:r>
              <a:rPr lang="en-US" sz="1600">
                <a:solidFill>
                  <a:schemeClr val="tx1"/>
                </a:solidFill>
                <a:latin typeface="Arial Narrow" pitchFamily="34" charset="0"/>
              </a:rPr>
              <a:t>datSetup.tccNum = 0;				// pick a TCC</a:t>
            </a:r>
          </a:p>
          <a:p>
            <a:pPr>
              <a:lnSpc>
                <a:spcPct val="70000"/>
              </a:lnSpc>
            </a:pPr>
            <a:r>
              <a:rPr lang="en-US" sz="1600">
                <a:solidFill>
                  <a:schemeClr val="tx1"/>
                </a:solidFill>
                <a:latin typeface="Arial Narrow" pitchFamily="34" charset="0"/>
              </a:rPr>
              <a:t>datSetup.paramNum = 0;			// pick a PSET</a:t>
            </a:r>
          </a:p>
          <a:p>
            <a:pPr>
              <a:lnSpc>
                <a:spcPct val="70000"/>
              </a:lnSpc>
            </a:pPr>
            <a:r>
              <a:rPr lang="en-US" sz="1600">
                <a:solidFill>
                  <a:schemeClr val="tx1"/>
                </a:solidFill>
                <a:latin typeface="Arial Narrow" pitchFamily="34" charset="0"/>
              </a:rPr>
              <a:t>datSetup.priority = CSL_DAT_PRI_1; 		// pick a queue/TC (0-5)</a:t>
            </a:r>
          </a:p>
          <a:p>
            <a:pPr>
              <a:lnSpc>
                <a:spcPct val="70000"/>
              </a:lnSpc>
            </a:pPr>
            <a:r>
              <a:rPr lang="en-US" sz="1800" i="1">
                <a:latin typeface="Arial Narrow" pitchFamily="34" charset="0"/>
              </a:rPr>
              <a:t>DAT_open</a:t>
            </a:r>
            <a:r>
              <a:rPr lang="en-US" sz="1600">
                <a:solidFill>
                  <a:schemeClr val="tx1"/>
                </a:solidFill>
                <a:latin typeface="Arial Narrow" pitchFamily="34" charset="0"/>
              </a:rPr>
              <a:t>(&amp;datSetup);</a:t>
            </a:r>
          </a:p>
          <a:p>
            <a:pPr>
              <a:lnSpc>
                <a:spcPct val="70000"/>
              </a:lnSpc>
            </a:pPr>
            <a:endParaRPr lang="en-US" sz="1600">
              <a:solidFill>
                <a:schemeClr val="tx1"/>
              </a:solidFill>
              <a:latin typeface="Arial Narrow" pitchFamily="34" charset="0"/>
            </a:endParaRPr>
          </a:p>
          <a:p>
            <a:pPr>
              <a:lnSpc>
                <a:spcPct val="70000"/>
              </a:lnSpc>
            </a:pPr>
            <a:r>
              <a:rPr lang="en-US" sz="1600">
                <a:solidFill>
                  <a:schemeClr val="tx1"/>
                </a:solidFill>
                <a:latin typeface="Arial Narrow" pitchFamily="34" charset="0"/>
              </a:rPr>
              <a:t>// Fill a linear block of memory with the specified fillVal using QDMA</a:t>
            </a:r>
          </a:p>
          <a:p>
            <a:pPr>
              <a:lnSpc>
                <a:spcPct val="70000"/>
              </a:lnSpc>
            </a:pPr>
            <a:r>
              <a:rPr lang="en-US" sz="1600">
                <a:solidFill>
                  <a:schemeClr val="tx1"/>
                </a:solidFill>
                <a:latin typeface="Arial Narrow" pitchFamily="34" charset="0"/>
              </a:rPr>
              <a:t>fillVal = 0;</a:t>
            </a:r>
          </a:p>
          <a:p>
            <a:pPr>
              <a:lnSpc>
                <a:spcPct val="70000"/>
              </a:lnSpc>
            </a:pPr>
            <a:r>
              <a:rPr lang="en-US" sz="1600">
                <a:solidFill>
                  <a:schemeClr val="tx1"/>
                </a:solidFill>
                <a:latin typeface="Arial Narrow" pitchFamily="34" charset="0"/>
              </a:rPr>
              <a:t>id = </a:t>
            </a:r>
            <a:r>
              <a:rPr lang="en-US" sz="1800" i="1">
                <a:latin typeface="Arial Narrow" pitchFamily="34" charset="0"/>
              </a:rPr>
              <a:t>DAT_fill</a:t>
            </a:r>
            <a:r>
              <a:rPr lang="en-US" sz="1600">
                <a:solidFill>
                  <a:schemeClr val="tx1"/>
                </a:solidFill>
                <a:latin typeface="Arial Narrow" pitchFamily="34" charset="0"/>
              </a:rPr>
              <a:t> (gBufXmt, sizeof(gBufXmt), &amp;fillVal);	// similar to memset()</a:t>
            </a:r>
          </a:p>
          <a:p>
            <a:pPr>
              <a:lnSpc>
                <a:spcPct val="70000"/>
              </a:lnSpc>
            </a:pPr>
            <a:r>
              <a:rPr lang="en-US" sz="1600">
                <a:solidFill>
                  <a:schemeClr val="tx1"/>
                </a:solidFill>
                <a:latin typeface="Arial Narrow" pitchFamily="34" charset="0"/>
              </a:rPr>
              <a:t>id = </a:t>
            </a:r>
            <a:r>
              <a:rPr lang="en-US" sz="1800" i="1">
                <a:latin typeface="Arial Narrow" pitchFamily="34" charset="0"/>
              </a:rPr>
              <a:t>DAT_fill</a:t>
            </a:r>
            <a:r>
              <a:rPr lang="en-US" sz="1600">
                <a:solidFill>
                  <a:schemeClr val="tx1"/>
                </a:solidFill>
                <a:latin typeface="Arial Narrow" pitchFamily="34" charset="0"/>
              </a:rPr>
              <a:t> (gBufRcv, sizeof(gBufRcv), &amp;fillVal);</a:t>
            </a:r>
          </a:p>
          <a:p>
            <a:pPr>
              <a:lnSpc>
                <a:spcPct val="70000"/>
              </a:lnSpc>
            </a:pPr>
            <a:r>
              <a:rPr lang="en-US" sz="1600">
                <a:solidFill>
                  <a:schemeClr val="tx1"/>
                </a:solidFill>
                <a:latin typeface="Arial Narrow" pitchFamily="34" charset="0"/>
              </a:rPr>
              <a:t>DAT_wait (id);				// optional</a:t>
            </a:r>
          </a:p>
          <a:p>
            <a:pPr>
              <a:lnSpc>
                <a:spcPct val="70000"/>
              </a:lnSpc>
            </a:pPr>
            <a:endParaRPr lang="en-US" sz="1600">
              <a:solidFill>
                <a:schemeClr val="tx1"/>
              </a:solidFill>
              <a:latin typeface="Arial Narrow" pitchFamily="34" charset="0"/>
            </a:endParaRPr>
          </a:p>
          <a:p>
            <a:pPr>
              <a:lnSpc>
                <a:spcPct val="70000"/>
              </a:lnSpc>
            </a:pPr>
            <a:r>
              <a:rPr lang="en-US" sz="1800" i="1">
                <a:latin typeface="Arial Narrow" pitchFamily="34" charset="0"/>
              </a:rPr>
              <a:t>DAT_copy</a:t>
            </a:r>
            <a:r>
              <a:rPr lang="en-US" sz="1600">
                <a:solidFill>
                  <a:schemeClr val="tx1"/>
                </a:solidFill>
                <a:latin typeface="Arial Narrow" pitchFamily="34" charset="0"/>
              </a:rPr>
              <a:t>(gBufRcv, gBufXmt, BUFFSIZE);		// similar to memcpy()</a:t>
            </a:r>
          </a:p>
        </p:txBody>
      </p:sp>
    </p:spTree>
    <p:custDataLst>
      <p:tags r:id="rId1"/>
    </p:custData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666" name="Rectangle 2"/>
          <p:cNvSpPr>
            <a:spLocks noChangeArrowheads="1"/>
          </p:cNvSpPr>
          <p:nvPr/>
        </p:nvSpPr>
        <p:spPr bwMode="auto">
          <a:xfrm>
            <a:off x="457200" y="4425950"/>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521667" name="Rectangle 3"/>
          <p:cNvSpPr>
            <a:spLocks noGrp="1" noChangeArrowheads="1"/>
          </p:cNvSpPr>
          <p:nvPr>
            <p:ph type="title"/>
          </p:nvPr>
        </p:nvSpPr>
        <p:spPr/>
        <p:txBody>
          <a:bodyPr/>
          <a:lstStyle/>
          <a:p>
            <a:r>
              <a:rPr lang="en-US"/>
              <a:t>Outline</a:t>
            </a:r>
          </a:p>
        </p:txBody>
      </p:sp>
      <p:sp>
        <p:nvSpPr>
          <p:cNvPr id="1521668" name="Text Box 4"/>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1666"/>
                                        </p:tgtEl>
                                        <p:attrNameLst>
                                          <p:attrName>style.visibility</p:attrName>
                                        </p:attrNameLst>
                                      </p:cBhvr>
                                      <p:to>
                                        <p:strVal val="visible"/>
                                      </p:to>
                                    </p:set>
                                    <p:animEffect transition="in" filter="dissolve">
                                      <p:cBhvr>
                                        <p:cTn id="7" dur="1000"/>
                                        <p:tgtEl>
                                          <p:spTgt spid="1521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66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p:txBody>
          <a:bodyPr/>
          <a:lstStyle/>
          <a:p>
            <a:r>
              <a:rPr lang="en-US"/>
              <a:t>IDMA = Internal DMA</a:t>
            </a:r>
          </a:p>
        </p:txBody>
      </p:sp>
      <p:sp>
        <p:nvSpPr>
          <p:cNvPr id="1231883" name="Text Box 11"/>
          <p:cNvSpPr txBox="1">
            <a:spLocks noChangeArrowheads="1"/>
          </p:cNvSpPr>
          <p:nvPr/>
        </p:nvSpPr>
        <p:spPr bwMode="auto">
          <a:xfrm>
            <a:off x="381000" y="652463"/>
            <a:ext cx="8915400" cy="646331"/>
          </a:xfrm>
          <a:prstGeom prst="rect">
            <a:avLst/>
          </a:prstGeom>
          <a:noFill/>
          <a:ln w="12700">
            <a:noFill/>
            <a:miter lim="800000"/>
            <a:headEnd/>
            <a:tailEnd/>
          </a:ln>
          <a:effectLst/>
        </p:spPr>
        <p:txBody>
          <a:bodyPr>
            <a:spAutoFit/>
          </a:bodyPr>
          <a:lstStyle/>
          <a:p>
            <a:pPr>
              <a:lnSpc>
                <a:spcPct val="90000"/>
              </a:lnSpc>
              <a:buClr>
                <a:schemeClr val="tx2"/>
              </a:buClr>
              <a:buSzPct val="90000"/>
              <a:buFont typeface="Wingdings" pitchFamily="2" charset="2"/>
              <a:buChar char="Ø"/>
            </a:pPr>
            <a:r>
              <a:rPr lang="en-US" dirty="0">
                <a:solidFill>
                  <a:schemeClr val="tx1"/>
                </a:solidFill>
                <a:latin typeface="Arial Narrow" pitchFamily="34" charset="0"/>
              </a:rPr>
              <a:t> </a:t>
            </a:r>
            <a:r>
              <a:rPr lang="en-US" dirty="0" err="1" smtClean="0">
                <a:solidFill>
                  <a:schemeClr val="tx1"/>
                </a:solidFill>
                <a:latin typeface="Arial Narrow" pitchFamily="34" charset="0"/>
              </a:rPr>
              <a:t>Corepac</a:t>
            </a:r>
            <a:r>
              <a:rPr lang="en-US" dirty="0" smtClean="0">
                <a:solidFill>
                  <a:schemeClr val="tx1"/>
                </a:solidFill>
                <a:latin typeface="Arial Narrow" pitchFamily="34" charset="0"/>
              </a:rPr>
              <a:t> </a:t>
            </a:r>
            <a:r>
              <a:rPr lang="en-US" dirty="0">
                <a:solidFill>
                  <a:schemeClr val="tx1"/>
                </a:solidFill>
                <a:latin typeface="Arial Narrow" pitchFamily="34" charset="0"/>
              </a:rPr>
              <a:t>IDMA – Performs background data movement or peripheral programming</a:t>
            </a:r>
            <a:br>
              <a:rPr lang="en-US" dirty="0">
                <a:solidFill>
                  <a:schemeClr val="tx1"/>
                </a:solidFill>
                <a:latin typeface="Arial Narrow" pitchFamily="34" charset="0"/>
              </a:rPr>
            </a:br>
            <a:r>
              <a:rPr lang="en-US" dirty="0">
                <a:solidFill>
                  <a:schemeClr val="tx1"/>
                </a:solidFill>
                <a:latin typeface="Arial Narrow" pitchFamily="34" charset="0"/>
              </a:rPr>
              <a:t>    WITHOUT using EDMA bandwidth/resources or </a:t>
            </a:r>
            <a:r>
              <a:rPr lang="en-US" dirty="0" smtClean="0">
                <a:solidFill>
                  <a:schemeClr val="tx1"/>
                </a:solidFill>
                <a:latin typeface="Arial Narrow" pitchFamily="34" charset="0"/>
              </a:rPr>
              <a:t>TeraNet SCR </a:t>
            </a:r>
            <a:r>
              <a:rPr lang="en-US" dirty="0">
                <a:solidFill>
                  <a:schemeClr val="tx1"/>
                </a:solidFill>
                <a:latin typeface="Arial Narrow" pitchFamily="34" charset="0"/>
              </a:rPr>
              <a:t>(internal to </a:t>
            </a:r>
            <a:r>
              <a:rPr lang="en-US" dirty="0" smtClean="0">
                <a:solidFill>
                  <a:schemeClr val="tx1"/>
                </a:solidFill>
                <a:latin typeface="Arial Narrow" pitchFamily="34" charset="0"/>
              </a:rPr>
              <a:t>CorePac).</a:t>
            </a:r>
            <a:endParaRPr lang="en-US" dirty="0">
              <a:solidFill>
                <a:schemeClr val="tx1"/>
              </a:solidFill>
              <a:latin typeface="Arial Narrow" pitchFamily="34" charset="0"/>
            </a:endParaRPr>
          </a:p>
        </p:txBody>
      </p:sp>
      <p:sp>
        <p:nvSpPr>
          <p:cNvPr id="1231884" name="Text Box 12"/>
          <p:cNvSpPr txBox="1">
            <a:spLocks noChangeArrowheads="1"/>
          </p:cNvSpPr>
          <p:nvPr/>
        </p:nvSpPr>
        <p:spPr bwMode="auto">
          <a:xfrm>
            <a:off x="596900" y="1295400"/>
            <a:ext cx="35496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0 (IDMA0 – Hi Priority)</a:t>
            </a:r>
          </a:p>
        </p:txBody>
      </p:sp>
      <p:sp>
        <p:nvSpPr>
          <p:cNvPr id="1231885" name="Text Box 13"/>
          <p:cNvSpPr txBox="1">
            <a:spLocks noChangeArrowheads="1"/>
          </p:cNvSpPr>
          <p:nvPr/>
        </p:nvSpPr>
        <p:spPr bwMode="auto">
          <a:xfrm>
            <a:off x="635000" y="1701800"/>
            <a:ext cx="7356475" cy="1463675"/>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Performs rapid programming of </a:t>
            </a:r>
            <a:r>
              <a:rPr lang="en-US" sz="1800" u="sng">
                <a:solidFill>
                  <a:schemeClr val="tx1"/>
                </a:solidFill>
                <a:latin typeface="Arial Narrow" pitchFamily="34" charset="0"/>
              </a:rPr>
              <a:t>peripheral configuration registers</a:t>
            </a:r>
          </a:p>
          <a:p>
            <a:pPr>
              <a:buClr>
                <a:schemeClr val="tx1"/>
              </a:buClr>
              <a:buSzPct val="120000"/>
              <a:buFontTx/>
              <a:buChar char="•"/>
            </a:pPr>
            <a:r>
              <a:rPr lang="en-US" sz="1800">
                <a:solidFill>
                  <a:schemeClr val="tx1"/>
                </a:solidFill>
                <a:latin typeface="Arial Narrow" pitchFamily="34" charset="0"/>
              </a:rPr>
              <a:t> Avoids unnecessary wait states through CFG bus vs. traditional use of</a:t>
            </a:r>
            <a:br>
              <a:rPr lang="en-US" sz="1800">
                <a:solidFill>
                  <a:schemeClr val="tx1"/>
                </a:solidFill>
                <a:latin typeface="Arial Narrow" pitchFamily="34" charset="0"/>
              </a:rPr>
            </a:br>
            <a:r>
              <a:rPr lang="en-US" sz="1800">
                <a:solidFill>
                  <a:schemeClr val="tx1"/>
                </a:solidFill>
                <a:latin typeface="Arial Narrow" pitchFamily="34" charset="0"/>
              </a:rPr>
              <a:t>  the CPU copying config structures from L2 to the peripheral registers</a:t>
            </a:r>
          </a:p>
          <a:p>
            <a:pPr>
              <a:buClr>
                <a:schemeClr val="tx1"/>
              </a:buClr>
              <a:buSzPct val="120000"/>
              <a:buFontTx/>
              <a:buChar char="•"/>
            </a:pPr>
            <a:r>
              <a:rPr lang="en-US" sz="1800">
                <a:solidFill>
                  <a:schemeClr val="tx1"/>
                </a:solidFill>
                <a:latin typeface="Arial Narrow" pitchFamily="34" charset="0"/>
              </a:rPr>
              <a:t> Typically used when new config structures are needed quickly. A copy</a:t>
            </a:r>
            <a:br>
              <a:rPr lang="en-US" sz="1800">
                <a:solidFill>
                  <a:schemeClr val="tx1"/>
                </a:solidFill>
                <a:latin typeface="Arial Narrow" pitchFamily="34" charset="0"/>
              </a:rPr>
            </a:br>
            <a:r>
              <a:rPr lang="en-US" sz="1800">
                <a:solidFill>
                  <a:schemeClr val="tx1"/>
                </a:solidFill>
                <a:latin typeface="Arial Narrow" pitchFamily="34" charset="0"/>
              </a:rPr>
              <a:t>   of the structures can be stored in L1D/L2 and then transferred during run-time.</a:t>
            </a:r>
          </a:p>
        </p:txBody>
      </p:sp>
      <p:sp>
        <p:nvSpPr>
          <p:cNvPr id="1231886" name="Rectangle 14"/>
          <p:cNvSpPr>
            <a:spLocks noChangeArrowheads="1"/>
          </p:cNvSpPr>
          <p:nvPr/>
        </p:nvSpPr>
        <p:spPr bwMode="auto">
          <a:xfrm>
            <a:off x="2324100" y="33337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231887" name="Text Box 15"/>
          <p:cNvSpPr txBox="1">
            <a:spLocks noChangeArrowheads="1"/>
          </p:cNvSpPr>
          <p:nvPr/>
        </p:nvSpPr>
        <p:spPr bwMode="auto">
          <a:xfrm>
            <a:off x="2286000" y="3438525"/>
            <a:ext cx="615950" cy="311150"/>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231888" name="Rectangle 16"/>
          <p:cNvSpPr>
            <a:spLocks noChangeArrowheads="1"/>
          </p:cNvSpPr>
          <p:nvPr/>
        </p:nvSpPr>
        <p:spPr bwMode="auto">
          <a:xfrm>
            <a:off x="2324100" y="39433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231889" name="Text Box 17"/>
          <p:cNvSpPr txBox="1">
            <a:spLocks noChangeArrowheads="1"/>
          </p:cNvSpPr>
          <p:nvPr/>
        </p:nvSpPr>
        <p:spPr bwMode="auto">
          <a:xfrm>
            <a:off x="2378075" y="4057650"/>
            <a:ext cx="450850" cy="311150"/>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231890" name="Rectangle 18"/>
          <p:cNvSpPr>
            <a:spLocks noChangeArrowheads="1"/>
          </p:cNvSpPr>
          <p:nvPr/>
        </p:nvSpPr>
        <p:spPr bwMode="auto">
          <a:xfrm>
            <a:off x="5562600" y="3276600"/>
            <a:ext cx="1066800" cy="12192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31891" name="Text Box 19"/>
          <p:cNvSpPr txBox="1">
            <a:spLocks noChangeArrowheads="1"/>
          </p:cNvSpPr>
          <p:nvPr/>
        </p:nvSpPr>
        <p:spPr bwMode="auto">
          <a:xfrm>
            <a:off x="5600700" y="3276600"/>
            <a:ext cx="1035050" cy="311150"/>
          </a:xfrm>
          <a:prstGeom prst="rect">
            <a:avLst/>
          </a:prstGeom>
          <a:noFill/>
          <a:ln w="12700">
            <a:noFill/>
            <a:miter lim="800000"/>
            <a:headEnd/>
            <a:tailEnd/>
          </a:ln>
          <a:effectLst/>
        </p:spPr>
        <p:txBody>
          <a:bodyPr wrap="none">
            <a:spAutoFit/>
          </a:bodyPr>
          <a:lstStyle/>
          <a:p>
            <a:r>
              <a:rPr lang="en-US" sz="1800">
                <a:solidFill>
                  <a:schemeClr val="tx1"/>
                </a:solidFill>
              </a:rPr>
              <a:t>PERIPH</a:t>
            </a:r>
          </a:p>
        </p:txBody>
      </p:sp>
      <p:sp>
        <p:nvSpPr>
          <p:cNvPr id="1231892" name="Rectangle 20"/>
          <p:cNvSpPr>
            <a:spLocks noChangeArrowheads="1"/>
          </p:cNvSpPr>
          <p:nvPr/>
        </p:nvSpPr>
        <p:spPr bwMode="auto">
          <a:xfrm>
            <a:off x="5797550" y="38544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31893" name="Rectangle 21"/>
          <p:cNvSpPr>
            <a:spLocks noChangeArrowheads="1"/>
          </p:cNvSpPr>
          <p:nvPr/>
        </p:nvSpPr>
        <p:spPr bwMode="auto">
          <a:xfrm>
            <a:off x="5797550" y="40068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31894" name="Rectangle 22"/>
          <p:cNvSpPr>
            <a:spLocks noChangeArrowheads="1"/>
          </p:cNvSpPr>
          <p:nvPr/>
        </p:nvSpPr>
        <p:spPr bwMode="auto">
          <a:xfrm>
            <a:off x="5797550" y="41592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31895" name="Rectangle 23"/>
          <p:cNvSpPr>
            <a:spLocks noChangeArrowheads="1"/>
          </p:cNvSpPr>
          <p:nvPr/>
        </p:nvSpPr>
        <p:spPr bwMode="auto">
          <a:xfrm>
            <a:off x="5797550" y="43116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31896" name="Text Box 24"/>
          <p:cNvSpPr txBox="1">
            <a:spLocks noChangeArrowheads="1"/>
          </p:cNvSpPr>
          <p:nvPr/>
        </p:nvSpPr>
        <p:spPr bwMode="auto">
          <a:xfrm>
            <a:off x="5857875" y="3609975"/>
            <a:ext cx="460375" cy="261938"/>
          </a:xfrm>
          <a:prstGeom prst="rect">
            <a:avLst/>
          </a:prstGeom>
          <a:noFill/>
          <a:ln w="12700">
            <a:noFill/>
            <a:miter lim="800000"/>
            <a:headEnd/>
            <a:tailEnd/>
          </a:ln>
          <a:effectLst/>
        </p:spPr>
        <p:txBody>
          <a:bodyPr wrap="none">
            <a:spAutoFit/>
          </a:bodyPr>
          <a:lstStyle/>
          <a:p>
            <a:r>
              <a:rPr lang="en-US" sz="1400" b="0">
                <a:solidFill>
                  <a:schemeClr val="tx1"/>
                </a:solidFill>
              </a:rPr>
              <a:t>Cfg</a:t>
            </a:r>
          </a:p>
        </p:txBody>
      </p:sp>
      <p:sp>
        <p:nvSpPr>
          <p:cNvPr id="1231897" name="AutoShape 25"/>
          <p:cNvSpPr>
            <a:spLocks noChangeArrowheads="1"/>
          </p:cNvSpPr>
          <p:nvPr/>
        </p:nvSpPr>
        <p:spPr bwMode="auto">
          <a:xfrm>
            <a:off x="3009900" y="3714750"/>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231898" name="Text Box 26"/>
          <p:cNvSpPr txBox="1">
            <a:spLocks noChangeArrowheads="1"/>
          </p:cNvSpPr>
          <p:nvPr/>
        </p:nvSpPr>
        <p:spPr bwMode="auto">
          <a:xfrm>
            <a:off x="557213" y="4648200"/>
            <a:ext cx="36004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1 (IDMA1 – Lo Priority)</a:t>
            </a:r>
          </a:p>
        </p:txBody>
      </p:sp>
      <p:sp>
        <p:nvSpPr>
          <p:cNvPr id="1231899" name="Text Box 27"/>
          <p:cNvSpPr txBox="1">
            <a:spLocks noChangeArrowheads="1"/>
          </p:cNvSpPr>
          <p:nvPr/>
        </p:nvSpPr>
        <p:spPr bwMode="auto">
          <a:xfrm>
            <a:off x="595313" y="5054600"/>
            <a:ext cx="42195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Rapid block transfers between L1P, L1D, L2</a:t>
            </a:r>
          </a:p>
        </p:txBody>
      </p:sp>
      <p:sp>
        <p:nvSpPr>
          <p:cNvPr id="1231911" name="AutoShape 39"/>
          <p:cNvSpPr>
            <a:spLocks noChangeArrowheads="1"/>
          </p:cNvSpPr>
          <p:nvPr/>
        </p:nvSpPr>
        <p:spPr bwMode="auto">
          <a:xfrm>
            <a:off x="3692525" y="3562350"/>
            <a:ext cx="914400" cy="762000"/>
          </a:xfrm>
          <a:prstGeom prst="cube">
            <a:avLst>
              <a:gd name="adj" fmla="val 10208"/>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231912" name="AutoShape 40"/>
          <p:cNvSpPr>
            <a:spLocks noChangeArrowheads="1"/>
          </p:cNvSpPr>
          <p:nvPr/>
        </p:nvSpPr>
        <p:spPr bwMode="auto">
          <a:xfrm>
            <a:off x="4800600" y="3743325"/>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231913" name="Text Box 41"/>
          <p:cNvSpPr txBox="1">
            <a:spLocks noChangeArrowheads="1"/>
          </p:cNvSpPr>
          <p:nvPr/>
        </p:nvSpPr>
        <p:spPr bwMode="auto">
          <a:xfrm>
            <a:off x="3657600" y="3803650"/>
            <a:ext cx="895350" cy="311150"/>
          </a:xfrm>
          <a:prstGeom prst="rect">
            <a:avLst/>
          </a:prstGeom>
          <a:noFill/>
          <a:ln w="12700">
            <a:noFill/>
            <a:miter lim="800000"/>
            <a:headEnd/>
            <a:tailEnd/>
          </a:ln>
          <a:effectLst/>
        </p:spPr>
        <p:txBody>
          <a:bodyPr wrap="none">
            <a:spAutoFit/>
          </a:bodyPr>
          <a:lstStyle/>
          <a:p>
            <a:r>
              <a:rPr lang="en-US" sz="1800">
                <a:solidFill>
                  <a:schemeClr val="tx1"/>
                </a:solidFill>
              </a:rPr>
              <a:t>IDMA0</a:t>
            </a:r>
          </a:p>
        </p:txBody>
      </p:sp>
      <p:sp>
        <p:nvSpPr>
          <p:cNvPr id="1231914" name="Rectangle 42"/>
          <p:cNvSpPr>
            <a:spLocks noChangeArrowheads="1"/>
          </p:cNvSpPr>
          <p:nvPr/>
        </p:nvSpPr>
        <p:spPr bwMode="auto">
          <a:xfrm>
            <a:off x="515938" y="1287463"/>
            <a:ext cx="8432800" cy="49752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714" name="Rectangle 2"/>
          <p:cNvSpPr>
            <a:spLocks noGrp="1" noChangeArrowheads="1"/>
          </p:cNvSpPr>
          <p:nvPr>
            <p:ph type="title"/>
          </p:nvPr>
        </p:nvSpPr>
        <p:spPr/>
        <p:txBody>
          <a:bodyPr/>
          <a:lstStyle/>
          <a:p>
            <a:r>
              <a:rPr lang="en-US"/>
              <a:t>IDMA = Internal DMA</a:t>
            </a:r>
          </a:p>
        </p:txBody>
      </p:sp>
      <p:sp>
        <p:nvSpPr>
          <p:cNvPr id="1523715" name="Text Box 3"/>
          <p:cNvSpPr txBox="1">
            <a:spLocks noChangeArrowheads="1"/>
          </p:cNvSpPr>
          <p:nvPr/>
        </p:nvSpPr>
        <p:spPr bwMode="auto">
          <a:xfrm>
            <a:off x="381000" y="652463"/>
            <a:ext cx="8915400" cy="641350"/>
          </a:xfrm>
          <a:prstGeom prst="rect">
            <a:avLst/>
          </a:prstGeom>
          <a:noFill/>
          <a:ln w="12700">
            <a:noFill/>
            <a:miter lim="800000"/>
            <a:headEnd/>
            <a:tailEnd/>
          </a:ln>
          <a:effectLst/>
        </p:spPr>
        <p:txBody>
          <a:bodyPr>
            <a:spAutoFit/>
          </a:bodyPr>
          <a:lstStyle/>
          <a:p>
            <a:pPr>
              <a:lnSpc>
                <a:spcPct val="90000"/>
              </a:lnSpc>
              <a:buClr>
                <a:schemeClr val="tx2"/>
              </a:buClr>
              <a:buSzPct val="90000"/>
              <a:buFont typeface="Wingdings" pitchFamily="2" charset="2"/>
              <a:buChar char="Ø"/>
            </a:pPr>
            <a:r>
              <a:rPr lang="en-US" dirty="0">
                <a:solidFill>
                  <a:schemeClr val="tx1"/>
                </a:solidFill>
                <a:latin typeface="Arial Narrow" pitchFamily="34" charset="0"/>
              </a:rPr>
              <a:t> </a:t>
            </a:r>
            <a:r>
              <a:rPr lang="en-US" dirty="0" err="1" smtClean="0">
                <a:solidFill>
                  <a:schemeClr val="tx1"/>
                </a:solidFill>
                <a:latin typeface="Arial Narrow" pitchFamily="34" charset="0"/>
              </a:rPr>
              <a:t>Corepac</a:t>
            </a:r>
            <a:r>
              <a:rPr lang="en-US" dirty="0" smtClean="0">
                <a:solidFill>
                  <a:schemeClr val="tx1"/>
                </a:solidFill>
                <a:latin typeface="Arial Narrow" pitchFamily="34" charset="0"/>
              </a:rPr>
              <a:t> </a:t>
            </a:r>
            <a:r>
              <a:rPr lang="en-US" dirty="0">
                <a:solidFill>
                  <a:schemeClr val="tx1"/>
                </a:solidFill>
                <a:latin typeface="Arial Narrow" pitchFamily="34" charset="0"/>
              </a:rPr>
              <a:t>IDMA – Performs background data movement or peripheral programming</a:t>
            </a:r>
            <a:br>
              <a:rPr lang="en-US" dirty="0">
                <a:solidFill>
                  <a:schemeClr val="tx1"/>
                </a:solidFill>
                <a:latin typeface="Arial Narrow" pitchFamily="34" charset="0"/>
              </a:rPr>
            </a:br>
            <a:r>
              <a:rPr lang="en-US" dirty="0">
                <a:solidFill>
                  <a:schemeClr val="tx1"/>
                </a:solidFill>
                <a:latin typeface="Arial Narrow" pitchFamily="34" charset="0"/>
              </a:rPr>
              <a:t>    WITHOUT using EDMA bandwidth/resources or </a:t>
            </a:r>
            <a:r>
              <a:rPr lang="en-US" dirty="0" smtClean="0">
                <a:solidFill>
                  <a:schemeClr val="tx1"/>
                </a:solidFill>
                <a:latin typeface="Arial Narrow" pitchFamily="34" charset="0"/>
              </a:rPr>
              <a:t>TeraNet SCR (internal to CorePac).</a:t>
            </a:r>
            <a:endParaRPr lang="en-US" dirty="0">
              <a:solidFill>
                <a:schemeClr val="tx1"/>
              </a:solidFill>
              <a:latin typeface="Arial Narrow" pitchFamily="34" charset="0"/>
            </a:endParaRPr>
          </a:p>
        </p:txBody>
      </p:sp>
      <p:sp>
        <p:nvSpPr>
          <p:cNvPr id="1523716" name="Text Box 4"/>
          <p:cNvSpPr txBox="1">
            <a:spLocks noChangeArrowheads="1"/>
          </p:cNvSpPr>
          <p:nvPr/>
        </p:nvSpPr>
        <p:spPr bwMode="auto">
          <a:xfrm>
            <a:off x="596900" y="1295400"/>
            <a:ext cx="35496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0 (IDMA0 – Hi Priority)</a:t>
            </a:r>
          </a:p>
        </p:txBody>
      </p:sp>
      <p:sp>
        <p:nvSpPr>
          <p:cNvPr id="1523717" name="Text Box 5"/>
          <p:cNvSpPr txBox="1">
            <a:spLocks noChangeArrowheads="1"/>
          </p:cNvSpPr>
          <p:nvPr/>
        </p:nvSpPr>
        <p:spPr bwMode="auto">
          <a:xfrm>
            <a:off x="635000" y="1701800"/>
            <a:ext cx="7356475" cy="1463675"/>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Performs rapid programming of </a:t>
            </a:r>
            <a:r>
              <a:rPr lang="en-US" sz="1800" u="sng">
                <a:solidFill>
                  <a:schemeClr val="tx1"/>
                </a:solidFill>
                <a:latin typeface="Arial Narrow" pitchFamily="34" charset="0"/>
              </a:rPr>
              <a:t>peripheral configuration registers</a:t>
            </a:r>
          </a:p>
          <a:p>
            <a:pPr>
              <a:buClr>
                <a:schemeClr val="tx1"/>
              </a:buClr>
              <a:buSzPct val="120000"/>
              <a:buFontTx/>
              <a:buChar char="•"/>
            </a:pPr>
            <a:r>
              <a:rPr lang="en-US" sz="1800">
                <a:solidFill>
                  <a:schemeClr val="tx1"/>
                </a:solidFill>
                <a:latin typeface="Arial Narrow" pitchFamily="34" charset="0"/>
              </a:rPr>
              <a:t> Avoids unnecessary wait states through CFG bus vs. traditional use of</a:t>
            </a:r>
            <a:br>
              <a:rPr lang="en-US" sz="1800">
                <a:solidFill>
                  <a:schemeClr val="tx1"/>
                </a:solidFill>
                <a:latin typeface="Arial Narrow" pitchFamily="34" charset="0"/>
              </a:rPr>
            </a:br>
            <a:r>
              <a:rPr lang="en-US" sz="1800">
                <a:solidFill>
                  <a:schemeClr val="tx1"/>
                </a:solidFill>
                <a:latin typeface="Arial Narrow" pitchFamily="34" charset="0"/>
              </a:rPr>
              <a:t>  the CPU copying config structures from L2 to the peripheral registers</a:t>
            </a:r>
          </a:p>
          <a:p>
            <a:pPr>
              <a:buClr>
                <a:schemeClr val="tx1"/>
              </a:buClr>
              <a:buSzPct val="120000"/>
              <a:buFontTx/>
              <a:buChar char="•"/>
            </a:pPr>
            <a:r>
              <a:rPr lang="en-US" sz="1800">
                <a:solidFill>
                  <a:schemeClr val="tx1"/>
                </a:solidFill>
                <a:latin typeface="Arial Narrow" pitchFamily="34" charset="0"/>
              </a:rPr>
              <a:t> Typically used when new config structures are needed quickly. A copy</a:t>
            </a:r>
            <a:br>
              <a:rPr lang="en-US" sz="1800">
                <a:solidFill>
                  <a:schemeClr val="tx1"/>
                </a:solidFill>
                <a:latin typeface="Arial Narrow" pitchFamily="34" charset="0"/>
              </a:rPr>
            </a:br>
            <a:r>
              <a:rPr lang="en-US" sz="1800">
                <a:solidFill>
                  <a:schemeClr val="tx1"/>
                </a:solidFill>
                <a:latin typeface="Arial Narrow" pitchFamily="34" charset="0"/>
              </a:rPr>
              <a:t>   of the structures can be stored in L1D/L2 and then transferred during run-time.</a:t>
            </a:r>
          </a:p>
        </p:txBody>
      </p:sp>
      <p:sp>
        <p:nvSpPr>
          <p:cNvPr id="1523718" name="Rectangle 6"/>
          <p:cNvSpPr>
            <a:spLocks noChangeArrowheads="1"/>
          </p:cNvSpPr>
          <p:nvPr/>
        </p:nvSpPr>
        <p:spPr bwMode="auto">
          <a:xfrm>
            <a:off x="2324100" y="33337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23719" name="Text Box 7"/>
          <p:cNvSpPr txBox="1">
            <a:spLocks noChangeArrowheads="1"/>
          </p:cNvSpPr>
          <p:nvPr/>
        </p:nvSpPr>
        <p:spPr bwMode="auto">
          <a:xfrm>
            <a:off x="2286000" y="3438525"/>
            <a:ext cx="615950" cy="311150"/>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23720" name="Rectangle 8"/>
          <p:cNvSpPr>
            <a:spLocks noChangeArrowheads="1"/>
          </p:cNvSpPr>
          <p:nvPr/>
        </p:nvSpPr>
        <p:spPr bwMode="auto">
          <a:xfrm>
            <a:off x="2324100" y="39433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23721" name="Text Box 9"/>
          <p:cNvSpPr txBox="1">
            <a:spLocks noChangeArrowheads="1"/>
          </p:cNvSpPr>
          <p:nvPr/>
        </p:nvSpPr>
        <p:spPr bwMode="auto">
          <a:xfrm>
            <a:off x="2378075" y="4057650"/>
            <a:ext cx="450850" cy="311150"/>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23722" name="Rectangle 10"/>
          <p:cNvSpPr>
            <a:spLocks noChangeArrowheads="1"/>
          </p:cNvSpPr>
          <p:nvPr/>
        </p:nvSpPr>
        <p:spPr bwMode="auto">
          <a:xfrm>
            <a:off x="5562600" y="3276600"/>
            <a:ext cx="1066800" cy="12192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523723" name="Text Box 11"/>
          <p:cNvSpPr txBox="1">
            <a:spLocks noChangeArrowheads="1"/>
          </p:cNvSpPr>
          <p:nvPr/>
        </p:nvSpPr>
        <p:spPr bwMode="auto">
          <a:xfrm>
            <a:off x="5600700" y="3276600"/>
            <a:ext cx="1035050" cy="311150"/>
          </a:xfrm>
          <a:prstGeom prst="rect">
            <a:avLst/>
          </a:prstGeom>
          <a:noFill/>
          <a:ln w="12700">
            <a:noFill/>
            <a:miter lim="800000"/>
            <a:headEnd/>
            <a:tailEnd/>
          </a:ln>
          <a:effectLst/>
        </p:spPr>
        <p:txBody>
          <a:bodyPr wrap="none">
            <a:spAutoFit/>
          </a:bodyPr>
          <a:lstStyle/>
          <a:p>
            <a:r>
              <a:rPr lang="en-US" sz="1800">
                <a:solidFill>
                  <a:schemeClr val="tx1"/>
                </a:solidFill>
              </a:rPr>
              <a:t>PERIPH</a:t>
            </a:r>
          </a:p>
        </p:txBody>
      </p:sp>
      <p:sp>
        <p:nvSpPr>
          <p:cNvPr id="1523724" name="Rectangle 12"/>
          <p:cNvSpPr>
            <a:spLocks noChangeArrowheads="1"/>
          </p:cNvSpPr>
          <p:nvPr/>
        </p:nvSpPr>
        <p:spPr bwMode="auto">
          <a:xfrm>
            <a:off x="5797550" y="38544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23725" name="Rectangle 13"/>
          <p:cNvSpPr>
            <a:spLocks noChangeArrowheads="1"/>
          </p:cNvSpPr>
          <p:nvPr/>
        </p:nvSpPr>
        <p:spPr bwMode="auto">
          <a:xfrm>
            <a:off x="5797550" y="40068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23726" name="Rectangle 14"/>
          <p:cNvSpPr>
            <a:spLocks noChangeArrowheads="1"/>
          </p:cNvSpPr>
          <p:nvPr/>
        </p:nvSpPr>
        <p:spPr bwMode="auto">
          <a:xfrm>
            <a:off x="5797550" y="41592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23727" name="Rectangle 15"/>
          <p:cNvSpPr>
            <a:spLocks noChangeArrowheads="1"/>
          </p:cNvSpPr>
          <p:nvPr/>
        </p:nvSpPr>
        <p:spPr bwMode="auto">
          <a:xfrm>
            <a:off x="5797550" y="43116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23728" name="Text Box 16"/>
          <p:cNvSpPr txBox="1">
            <a:spLocks noChangeArrowheads="1"/>
          </p:cNvSpPr>
          <p:nvPr/>
        </p:nvSpPr>
        <p:spPr bwMode="auto">
          <a:xfrm>
            <a:off x="5857875" y="3609975"/>
            <a:ext cx="460375" cy="261938"/>
          </a:xfrm>
          <a:prstGeom prst="rect">
            <a:avLst/>
          </a:prstGeom>
          <a:noFill/>
          <a:ln w="12700">
            <a:noFill/>
            <a:miter lim="800000"/>
            <a:headEnd/>
            <a:tailEnd/>
          </a:ln>
          <a:effectLst/>
        </p:spPr>
        <p:txBody>
          <a:bodyPr wrap="none">
            <a:spAutoFit/>
          </a:bodyPr>
          <a:lstStyle/>
          <a:p>
            <a:r>
              <a:rPr lang="en-US" sz="1400" b="0">
                <a:solidFill>
                  <a:schemeClr val="tx1"/>
                </a:solidFill>
              </a:rPr>
              <a:t>Cfg</a:t>
            </a:r>
          </a:p>
        </p:txBody>
      </p:sp>
      <p:sp>
        <p:nvSpPr>
          <p:cNvPr id="1523729" name="AutoShape 17"/>
          <p:cNvSpPr>
            <a:spLocks noChangeArrowheads="1"/>
          </p:cNvSpPr>
          <p:nvPr/>
        </p:nvSpPr>
        <p:spPr bwMode="auto">
          <a:xfrm>
            <a:off x="3009900" y="3714750"/>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23730" name="Text Box 18"/>
          <p:cNvSpPr txBox="1">
            <a:spLocks noChangeArrowheads="1"/>
          </p:cNvSpPr>
          <p:nvPr/>
        </p:nvSpPr>
        <p:spPr bwMode="auto">
          <a:xfrm>
            <a:off x="557213" y="4648200"/>
            <a:ext cx="36004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1 (IDMA1 – Lo Priority)</a:t>
            </a:r>
          </a:p>
        </p:txBody>
      </p:sp>
      <p:sp>
        <p:nvSpPr>
          <p:cNvPr id="1523731" name="Text Box 19"/>
          <p:cNvSpPr txBox="1">
            <a:spLocks noChangeArrowheads="1"/>
          </p:cNvSpPr>
          <p:nvPr/>
        </p:nvSpPr>
        <p:spPr bwMode="auto">
          <a:xfrm>
            <a:off x="595313" y="5054600"/>
            <a:ext cx="42195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Rapid block transfers between L1P, L1D, L2</a:t>
            </a:r>
          </a:p>
        </p:txBody>
      </p:sp>
      <p:sp>
        <p:nvSpPr>
          <p:cNvPr id="1523743" name="AutoShape 31"/>
          <p:cNvSpPr>
            <a:spLocks noChangeArrowheads="1"/>
          </p:cNvSpPr>
          <p:nvPr/>
        </p:nvSpPr>
        <p:spPr bwMode="auto">
          <a:xfrm>
            <a:off x="3692525" y="3562350"/>
            <a:ext cx="914400" cy="762000"/>
          </a:xfrm>
          <a:prstGeom prst="cube">
            <a:avLst>
              <a:gd name="adj" fmla="val 10208"/>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523744" name="AutoShape 32"/>
          <p:cNvSpPr>
            <a:spLocks noChangeArrowheads="1"/>
          </p:cNvSpPr>
          <p:nvPr/>
        </p:nvSpPr>
        <p:spPr bwMode="auto">
          <a:xfrm>
            <a:off x="4800600" y="3743325"/>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23745" name="Text Box 33"/>
          <p:cNvSpPr txBox="1">
            <a:spLocks noChangeArrowheads="1"/>
          </p:cNvSpPr>
          <p:nvPr/>
        </p:nvSpPr>
        <p:spPr bwMode="auto">
          <a:xfrm>
            <a:off x="3657600" y="3803650"/>
            <a:ext cx="895350" cy="311150"/>
          </a:xfrm>
          <a:prstGeom prst="rect">
            <a:avLst/>
          </a:prstGeom>
          <a:noFill/>
          <a:ln w="12700">
            <a:noFill/>
            <a:miter lim="800000"/>
            <a:headEnd/>
            <a:tailEnd/>
          </a:ln>
          <a:effectLst/>
        </p:spPr>
        <p:txBody>
          <a:bodyPr wrap="none">
            <a:spAutoFit/>
          </a:bodyPr>
          <a:lstStyle/>
          <a:p>
            <a:r>
              <a:rPr lang="en-US" sz="1800">
                <a:solidFill>
                  <a:schemeClr val="tx1"/>
                </a:solidFill>
              </a:rPr>
              <a:t>IDMA0</a:t>
            </a:r>
          </a:p>
        </p:txBody>
      </p:sp>
      <p:sp>
        <p:nvSpPr>
          <p:cNvPr id="1523746" name="Rectangle 34"/>
          <p:cNvSpPr>
            <a:spLocks noChangeArrowheads="1"/>
          </p:cNvSpPr>
          <p:nvPr/>
        </p:nvSpPr>
        <p:spPr bwMode="auto">
          <a:xfrm>
            <a:off x="515938" y="4622800"/>
            <a:ext cx="7180262" cy="162718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p:cNvSpPr>
            <a:spLocks noGrp="1" noChangeArrowheads="1"/>
          </p:cNvSpPr>
          <p:nvPr>
            <p:ph type="title"/>
          </p:nvPr>
        </p:nvSpPr>
        <p:spPr/>
        <p:txBody>
          <a:bodyPr/>
          <a:lstStyle/>
          <a:p>
            <a:r>
              <a:rPr lang="en-US"/>
              <a:t>IDMA = Internal DMA</a:t>
            </a:r>
          </a:p>
        </p:txBody>
      </p:sp>
      <p:sp>
        <p:nvSpPr>
          <p:cNvPr id="1503235" name="Text Box 3"/>
          <p:cNvSpPr txBox="1">
            <a:spLocks noChangeArrowheads="1"/>
          </p:cNvSpPr>
          <p:nvPr/>
        </p:nvSpPr>
        <p:spPr bwMode="auto">
          <a:xfrm>
            <a:off x="381000" y="652463"/>
            <a:ext cx="8915400" cy="641350"/>
          </a:xfrm>
          <a:prstGeom prst="rect">
            <a:avLst/>
          </a:prstGeom>
          <a:noFill/>
          <a:ln w="12700">
            <a:noFill/>
            <a:miter lim="800000"/>
            <a:headEnd/>
            <a:tailEnd/>
          </a:ln>
          <a:effectLst/>
        </p:spPr>
        <p:txBody>
          <a:bodyPr>
            <a:spAutoFit/>
          </a:bodyPr>
          <a:lstStyle/>
          <a:p>
            <a:pPr>
              <a:lnSpc>
                <a:spcPct val="90000"/>
              </a:lnSpc>
              <a:buClr>
                <a:schemeClr val="tx2"/>
              </a:buClr>
              <a:buSzPct val="90000"/>
              <a:buFont typeface="Wingdings" pitchFamily="2" charset="2"/>
              <a:buChar char="Ø"/>
            </a:pPr>
            <a:r>
              <a:rPr lang="en-US" dirty="0" err="1" smtClean="0">
                <a:solidFill>
                  <a:schemeClr val="tx1"/>
                </a:solidFill>
                <a:latin typeface="Arial Narrow" pitchFamily="34" charset="0"/>
              </a:rPr>
              <a:t>Corepac</a:t>
            </a:r>
            <a:r>
              <a:rPr lang="en-US" dirty="0" smtClean="0">
                <a:solidFill>
                  <a:schemeClr val="tx1"/>
                </a:solidFill>
                <a:latin typeface="Arial Narrow" pitchFamily="34" charset="0"/>
              </a:rPr>
              <a:t> </a:t>
            </a:r>
            <a:r>
              <a:rPr lang="en-US" dirty="0">
                <a:solidFill>
                  <a:schemeClr val="tx1"/>
                </a:solidFill>
                <a:latin typeface="Arial Narrow" pitchFamily="34" charset="0"/>
              </a:rPr>
              <a:t>IDMA – Performs background data movement or peripheral programming</a:t>
            </a:r>
            <a:br>
              <a:rPr lang="en-US" dirty="0">
                <a:solidFill>
                  <a:schemeClr val="tx1"/>
                </a:solidFill>
                <a:latin typeface="Arial Narrow" pitchFamily="34" charset="0"/>
              </a:rPr>
            </a:br>
            <a:r>
              <a:rPr lang="en-US" dirty="0">
                <a:solidFill>
                  <a:schemeClr val="tx1"/>
                </a:solidFill>
                <a:latin typeface="Arial Narrow" pitchFamily="34" charset="0"/>
              </a:rPr>
              <a:t>    WITHOUT using EDMA bandwidth/resources or </a:t>
            </a:r>
            <a:r>
              <a:rPr lang="en-US" dirty="0" smtClean="0">
                <a:solidFill>
                  <a:schemeClr val="tx1"/>
                </a:solidFill>
                <a:latin typeface="Arial Narrow" pitchFamily="34" charset="0"/>
              </a:rPr>
              <a:t>TeraNet SCR (internal to CorePac).</a:t>
            </a:r>
            <a:endParaRPr lang="en-US" dirty="0">
              <a:solidFill>
                <a:schemeClr val="tx1"/>
              </a:solidFill>
              <a:latin typeface="Arial Narrow" pitchFamily="34" charset="0"/>
            </a:endParaRPr>
          </a:p>
        </p:txBody>
      </p:sp>
      <p:sp>
        <p:nvSpPr>
          <p:cNvPr id="1503236" name="Text Box 4"/>
          <p:cNvSpPr txBox="1">
            <a:spLocks noChangeArrowheads="1"/>
          </p:cNvSpPr>
          <p:nvPr/>
        </p:nvSpPr>
        <p:spPr bwMode="auto">
          <a:xfrm>
            <a:off x="596900" y="1295400"/>
            <a:ext cx="35496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0 (IDMA0 – Hi Priority)</a:t>
            </a:r>
          </a:p>
        </p:txBody>
      </p:sp>
      <p:sp>
        <p:nvSpPr>
          <p:cNvPr id="1503237" name="Text Box 5"/>
          <p:cNvSpPr txBox="1">
            <a:spLocks noChangeArrowheads="1"/>
          </p:cNvSpPr>
          <p:nvPr/>
        </p:nvSpPr>
        <p:spPr bwMode="auto">
          <a:xfrm>
            <a:off x="635000" y="1701800"/>
            <a:ext cx="7356475" cy="1463675"/>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Performs rapid programming of </a:t>
            </a:r>
            <a:r>
              <a:rPr lang="en-US" sz="1800" u="sng">
                <a:solidFill>
                  <a:schemeClr val="tx1"/>
                </a:solidFill>
                <a:latin typeface="Arial Narrow" pitchFamily="34" charset="0"/>
              </a:rPr>
              <a:t>peripheral configuration registers</a:t>
            </a:r>
          </a:p>
          <a:p>
            <a:pPr>
              <a:buClr>
                <a:schemeClr val="tx1"/>
              </a:buClr>
              <a:buSzPct val="120000"/>
              <a:buFontTx/>
              <a:buChar char="•"/>
            </a:pPr>
            <a:r>
              <a:rPr lang="en-US" sz="1800">
                <a:solidFill>
                  <a:schemeClr val="tx1"/>
                </a:solidFill>
                <a:latin typeface="Arial Narrow" pitchFamily="34" charset="0"/>
              </a:rPr>
              <a:t> Avoids unnecessary wait states through CFG bus vs. traditional use of</a:t>
            </a:r>
            <a:br>
              <a:rPr lang="en-US" sz="1800">
                <a:solidFill>
                  <a:schemeClr val="tx1"/>
                </a:solidFill>
                <a:latin typeface="Arial Narrow" pitchFamily="34" charset="0"/>
              </a:rPr>
            </a:br>
            <a:r>
              <a:rPr lang="en-US" sz="1800">
                <a:solidFill>
                  <a:schemeClr val="tx1"/>
                </a:solidFill>
                <a:latin typeface="Arial Narrow" pitchFamily="34" charset="0"/>
              </a:rPr>
              <a:t>  the CPU copying config structures from L2 to the peripheral registers</a:t>
            </a:r>
          </a:p>
          <a:p>
            <a:pPr>
              <a:buClr>
                <a:schemeClr val="tx1"/>
              </a:buClr>
              <a:buSzPct val="120000"/>
              <a:buFontTx/>
              <a:buChar char="•"/>
            </a:pPr>
            <a:r>
              <a:rPr lang="en-US" sz="1800">
                <a:solidFill>
                  <a:schemeClr val="tx1"/>
                </a:solidFill>
                <a:latin typeface="Arial Narrow" pitchFamily="34" charset="0"/>
              </a:rPr>
              <a:t> Typically used when new config structures are needed quickly. A copy</a:t>
            </a:r>
            <a:br>
              <a:rPr lang="en-US" sz="1800">
                <a:solidFill>
                  <a:schemeClr val="tx1"/>
                </a:solidFill>
                <a:latin typeface="Arial Narrow" pitchFamily="34" charset="0"/>
              </a:rPr>
            </a:br>
            <a:r>
              <a:rPr lang="en-US" sz="1800">
                <a:solidFill>
                  <a:schemeClr val="tx1"/>
                </a:solidFill>
                <a:latin typeface="Arial Narrow" pitchFamily="34" charset="0"/>
              </a:rPr>
              <a:t>   of the structures can be stored in L1D/L2 and then transferred during run-time.</a:t>
            </a:r>
          </a:p>
        </p:txBody>
      </p:sp>
      <p:sp>
        <p:nvSpPr>
          <p:cNvPr id="1503238" name="Rectangle 6"/>
          <p:cNvSpPr>
            <a:spLocks noChangeArrowheads="1"/>
          </p:cNvSpPr>
          <p:nvPr/>
        </p:nvSpPr>
        <p:spPr bwMode="auto">
          <a:xfrm>
            <a:off x="2324100" y="33337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03239" name="Text Box 7"/>
          <p:cNvSpPr txBox="1">
            <a:spLocks noChangeArrowheads="1"/>
          </p:cNvSpPr>
          <p:nvPr/>
        </p:nvSpPr>
        <p:spPr bwMode="auto">
          <a:xfrm>
            <a:off x="2286000" y="3438525"/>
            <a:ext cx="615950" cy="311150"/>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03240" name="Rectangle 8"/>
          <p:cNvSpPr>
            <a:spLocks noChangeArrowheads="1"/>
          </p:cNvSpPr>
          <p:nvPr/>
        </p:nvSpPr>
        <p:spPr bwMode="auto">
          <a:xfrm>
            <a:off x="2324100" y="39433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03241" name="Text Box 9"/>
          <p:cNvSpPr txBox="1">
            <a:spLocks noChangeArrowheads="1"/>
          </p:cNvSpPr>
          <p:nvPr/>
        </p:nvSpPr>
        <p:spPr bwMode="auto">
          <a:xfrm>
            <a:off x="2378075" y="4057650"/>
            <a:ext cx="450850" cy="311150"/>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03242" name="Rectangle 10"/>
          <p:cNvSpPr>
            <a:spLocks noChangeArrowheads="1"/>
          </p:cNvSpPr>
          <p:nvPr/>
        </p:nvSpPr>
        <p:spPr bwMode="auto">
          <a:xfrm>
            <a:off x="5562600" y="3276600"/>
            <a:ext cx="1066800" cy="12192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503243" name="Text Box 11"/>
          <p:cNvSpPr txBox="1">
            <a:spLocks noChangeArrowheads="1"/>
          </p:cNvSpPr>
          <p:nvPr/>
        </p:nvSpPr>
        <p:spPr bwMode="auto">
          <a:xfrm>
            <a:off x="5600700" y="3276600"/>
            <a:ext cx="1035050" cy="311150"/>
          </a:xfrm>
          <a:prstGeom prst="rect">
            <a:avLst/>
          </a:prstGeom>
          <a:noFill/>
          <a:ln w="12700">
            <a:noFill/>
            <a:miter lim="800000"/>
            <a:headEnd/>
            <a:tailEnd/>
          </a:ln>
          <a:effectLst/>
        </p:spPr>
        <p:txBody>
          <a:bodyPr wrap="none">
            <a:spAutoFit/>
          </a:bodyPr>
          <a:lstStyle/>
          <a:p>
            <a:r>
              <a:rPr lang="en-US" sz="1800">
                <a:solidFill>
                  <a:schemeClr val="tx1"/>
                </a:solidFill>
              </a:rPr>
              <a:t>PERIPH</a:t>
            </a:r>
          </a:p>
        </p:txBody>
      </p:sp>
      <p:sp>
        <p:nvSpPr>
          <p:cNvPr id="1503244" name="Rectangle 12"/>
          <p:cNvSpPr>
            <a:spLocks noChangeArrowheads="1"/>
          </p:cNvSpPr>
          <p:nvPr/>
        </p:nvSpPr>
        <p:spPr bwMode="auto">
          <a:xfrm>
            <a:off x="5797550" y="38544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5" name="Rectangle 13"/>
          <p:cNvSpPr>
            <a:spLocks noChangeArrowheads="1"/>
          </p:cNvSpPr>
          <p:nvPr/>
        </p:nvSpPr>
        <p:spPr bwMode="auto">
          <a:xfrm>
            <a:off x="5797550" y="40068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6" name="Rectangle 14"/>
          <p:cNvSpPr>
            <a:spLocks noChangeArrowheads="1"/>
          </p:cNvSpPr>
          <p:nvPr/>
        </p:nvSpPr>
        <p:spPr bwMode="auto">
          <a:xfrm>
            <a:off x="5797550" y="41592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7" name="Rectangle 15"/>
          <p:cNvSpPr>
            <a:spLocks noChangeArrowheads="1"/>
          </p:cNvSpPr>
          <p:nvPr/>
        </p:nvSpPr>
        <p:spPr bwMode="auto">
          <a:xfrm>
            <a:off x="5797550" y="431165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8" name="Text Box 16"/>
          <p:cNvSpPr txBox="1">
            <a:spLocks noChangeArrowheads="1"/>
          </p:cNvSpPr>
          <p:nvPr/>
        </p:nvSpPr>
        <p:spPr bwMode="auto">
          <a:xfrm>
            <a:off x="5857875" y="3609975"/>
            <a:ext cx="460375" cy="261938"/>
          </a:xfrm>
          <a:prstGeom prst="rect">
            <a:avLst/>
          </a:prstGeom>
          <a:noFill/>
          <a:ln w="12700">
            <a:noFill/>
            <a:miter lim="800000"/>
            <a:headEnd/>
            <a:tailEnd/>
          </a:ln>
          <a:effectLst/>
        </p:spPr>
        <p:txBody>
          <a:bodyPr wrap="none">
            <a:spAutoFit/>
          </a:bodyPr>
          <a:lstStyle/>
          <a:p>
            <a:r>
              <a:rPr lang="en-US" sz="1400" b="0">
                <a:solidFill>
                  <a:schemeClr val="tx1"/>
                </a:solidFill>
              </a:rPr>
              <a:t>Cfg</a:t>
            </a:r>
          </a:p>
        </p:txBody>
      </p:sp>
      <p:sp>
        <p:nvSpPr>
          <p:cNvPr id="1503249" name="AutoShape 17"/>
          <p:cNvSpPr>
            <a:spLocks noChangeArrowheads="1"/>
          </p:cNvSpPr>
          <p:nvPr/>
        </p:nvSpPr>
        <p:spPr bwMode="auto">
          <a:xfrm>
            <a:off x="3009900" y="3714750"/>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03250" name="Text Box 18"/>
          <p:cNvSpPr txBox="1">
            <a:spLocks noChangeArrowheads="1"/>
          </p:cNvSpPr>
          <p:nvPr/>
        </p:nvSpPr>
        <p:spPr bwMode="auto">
          <a:xfrm>
            <a:off x="557213" y="4648200"/>
            <a:ext cx="36004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1 (IDMA1 – Lo Priority)</a:t>
            </a:r>
          </a:p>
        </p:txBody>
      </p:sp>
      <p:sp>
        <p:nvSpPr>
          <p:cNvPr id="1503251" name="Text Box 19"/>
          <p:cNvSpPr txBox="1">
            <a:spLocks noChangeArrowheads="1"/>
          </p:cNvSpPr>
          <p:nvPr/>
        </p:nvSpPr>
        <p:spPr bwMode="auto">
          <a:xfrm>
            <a:off x="595313" y="5054600"/>
            <a:ext cx="42195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Rapid block transfers between L1P, L1D, L2</a:t>
            </a:r>
          </a:p>
        </p:txBody>
      </p:sp>
      <p:grpSp>
        <p:nvGrpSpPr>
          <p:cNvPr id="1503252" name="Group 20"/>
          <p:cNvGrpSpPr>
            <a:grpSpLocks/>
          </p:cNvGrpSpPr>
          <p:nvPr/>
        </p:nvGrpSpPr>
        <p:grpSpPr bwMode="auto">
          <a:xfrm>
            <a:off x="5140325" y="5162550"/>
            <a:ext cx="2628900" cy="933450"/>
            <a:chOff x="1374" y="3540"/>
            <a:chExt cx="1656" cy="588"/>
          </a:xfrm>
        </p:grpSpPr>
        <p:sp>
          <p:nvSpPr>
            <p:cNvPr id="1503253" name="Rectangle 21"/>
            <p:cNvSpPr>
              <a:spLocks noChangeArrowheads="1"/>
            </p:cNvSpPr>
            <p:nvPr/>
          </p:nvSpPr>
          <p:spPr bwMode="auto">
            <a:xfrm>
              <a:off x="1374"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4" name="Text Box 22"/>
            <p:cNvSpPr txBox="1">
              <a:spLocks noChangeArrowheads="1"/>
            </p:cNvSpPr>
            <p:nvPr/>
          </p:nvSpPr>
          <p:spPr bwMode="auto">
            <a:xfrm>
              <a:off x="1402" y="3632"/>
              <a:ext cx="380" cy="196"/>
            </a:xfrm>
            <a:prstGeom prst="rect">
              <a:avLst/>
            </a:prstGeom>
            <a:noFill/>
            <a:ln w="12700">
              <a:noFill/>
              <a:miter lim="800000"/>
              <a:headEnd/>
              <a:tailEnd/>
            </a:ln>
            <a:effectLst/>
          </p:spPr>
          <p:txBody>
            <a:bodyPr wrap="none">
              <a:spAutoFit/>
            </a:bodyPr>
            <a:lstStyle/>
            <a:p>
              <a:r>
                <a:rPr lang="en-US" sz="1800">
                  <a:solidFill>
                    <a:schemeClr val="tx1"/>
                  </a:solidFill>
                </a:rPr>
                <a:t>L1P</a:t>
              </a:r>
            </a:p>
          </p:txBody>
        </p:sp>
        <p:sp>
          <p:nvSpPr>
            <p:cNvPr id="1503255" name="Rectangle 23"/>
            <p:cNvSpPr>
              <a:spLocks noChangeArrowheads="1"/>
            </p:cNvSpPr>
            <p:nvPr/>
          </p:nvSpPr>
          <p:spPr bwMode="auto">
            <a:xfrm>
              <a:off x="1982"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6" name="Text Box 24"/>
            <p:cNvSpPr txBox="1">
              <a:spLocks noChangeArrowheads="1"/>
            </p:cNvSpPr>
            <p:nvPr/>
          </p:nvSpPr>
          <p:spPr bwMode="auto">
            <a:xfrm>
              <a:off x="2010" y="3632"/>
              <a:ext cx="388" cy="196"/>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03257" name="Rectangle 25"/>
            <p:cNvSpPr>
              <a:spLocks noChangeArrowheads="1"/>
            </p:cNvSpPr>
            <p:nvPr/>
          </p:nvSpPr>
          <p:spPr bwMode="auto">
            <a:xfrm>
              <a:off x="2622"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8" name="Text Box 26"/>
            <p:cNvSpPr txBox="1">
              <a:spLocks noChangeArrowheads="1"/>
            </p:cNvSpPr>
            <p:nvPr/>
          </p:nvSpPr>
          <p:spPr bwMode="auto">
            <a:xfrm>
              <a:off x="2694" y="3632"/>
              <a:ext cx="284" cy="196"/>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03259" name="Line 27"/>
            <p:cNvSpPr>
              <a:spLocks noChangeShapeType="1"/>
            </p:cNvSpPr>
            <p:nvPr/>
          </p:nvSpPr>
          <p:spPr bwMode="auto">
            <a:xfrm>
              <a:off x="1584" y="4128"/>
              <a:ext cx="1248" cy="0"/>
            </a:xfrm>
            <a:prstGeom prst="line">
              <a:avLst/>
            </a:prstGeom>
            <a:noFill/>
            <a:ln w="12700">
              <a:solidFill>
                <a:schemeClr val="tx1"/>
              </a:solidFill>
              <a:round/>
              <a:headEnd/>
              <a:tailEnd/>
            </a:ln>
            <a:effectLst/>
          </p:spPr>
          <p:txBody>
            <a:bodyPr wrap="none">
              <a:spAutoFit/>
            </a:bodyPr>
            <a:lstStyle/>
            <a:p>
              <a:endParaRPr lang="en-US"/>
            </a:p>
          </p:txBody>
        </p:sp>
        <p:sp>
          <p:nvSpPr>
            <p:cNvPr id="1503260" name="Line 28"/>
            <p:cNvSpPr>
              <a:spLocks noChangeShapeType="1"/>
            </p:cNvSpPr>
            <p:nvPr/>
          </p:nvSpPr>
          <p:spPr bwMode="auto">
            <a:xfrm>
              <a:off x="1584"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03261" name="Line 29"/>
            <p:cNvSpPr>
              <a:spLocks noChangeShapeType="1"/>
            </p:cNvSpPr>
            <p:nvPr/>
          </p:nvSpPr>
          <p:spPr bwMode="auto">
            <a:xfrm>
              <a:off x="2190"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03262" name="Line 30"/>
            <p:cNvSpPr>
              <a:spLocks noChangeShapeType="1"/>
            </p:cNvSpPr>
            <p:nvPr/>
          </p:nvSpPr>
          <p:spPr bwMode="auto">
            <a:xfrm>
              <a:off x="2832"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grpSp>
      <p:sp>
        <p:nvSpPr>
          <p:cNvPr id="1503263" name="AutoShape 31"/>
          <p:cNvSpPr>
            <a:spLocks noChangeArrowheads="1"/>
          </p:cNvSpPr>
          <p:nvPr/>
        </p:nvSpPr>
        <p:spPr bwMode="auto">
          <a:xfrm>
            <a:off x="3692525" y="3562350"/>
            <a:ext cx="914400" cy="762000"/>
          </a:xfrm>
          <a:prstGeom prst="cube">
            <a:avLst>
              <a:gd name="adj" fmla="val 10208"/>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503264" name="AutoShape 32"/>
          <p:cNvSpPr>
            <a:spLocks noChangeArrowheads="1"/>
          </p:cNvSpPr>
          <p:nvPr/>
        </p:nvSpPr>
        <p:spPr bwMode="auto">
          <a:xfrm>
            <a:off x="4800600" y="3743325"/>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03265" name="Text Box 33"/>
          <p:cNvSpPr txBox="1">
            <a:spLocks noChangeArrowheads="1"/>
          </p:cNvSpPr>
          <p:nvPr/>
        </p:nvSpPr>
        <p:spPr bwMode="auto">
          <a:xfrm>
            <a:off x="3657600" y="3803650"/>
            <a:ext cx="895350" cy="311150"/>
          </a:xfrm>
          <a:prstGeom prst="rect">
            <a:avLst/>
          </a:prstGeom>
          <a:noFill/>
          <a:ln w="12700">
            <a:noFill/>
            <a:miter lim="800000"/>
            <a:headEnd/>
            <a:tailEnd/>
          </a:ln>
          <a:effectLst/>
        </p:spPr>
        <p:txBody>
          <a:bodyPr wrap="none">
            <a:spAutoFit/>
          </a:bodyPr>
          <a:lstStyle/>
          <a:p>
            <a:r>
              <a:rPr lang="en-US" sz="1800">
                <a:solidFill>
                  <a:schemeClr val="tx1"/>
                </a:solidFill>
              </a:rPr>
              <a:t>IDMA0</a:t>
            </a:r>
          </a:p>
        </p:txBody>
      </p:sp>
    </p:spTree>
    <p:custDataLst>
      <p:tags r:id="rId1"/>
    </p:custData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a:t>IDMA0: Programming Details</a:t>
            </a:r>
          </a:p>
        </p:txBody>
      </p:sp>
      <p:sp>
        <p:nvSpPr>
          <p:cNvPr id="1233931" name="Text Box 11"/>
          <p:cNvSpPr txBox="1">
            <a:spLocks noChangeArrowheads="1"/>
          </p:cNvSpPr>
          <p:nvPr/>
        </p:nvSpPr>
        <p:spPr bwMode="auto">
          <a:xfrm>
            <a:off x="381000" y="628650"/>
            <a:ext cx="8056563" cy="887413"/>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IDMA0 operates on a block of 32 contiguous 32-bit registers (both src/dst blocks</a:t>
            </a:r>
            <a:br>
              <a:rPr lang="en-US" sz="1800">
                <a:solidFill>
                  <a:schemeClr val="tx1"/>
                </a:solidFill>
                <a:latin typeface="Arial Narrow" pitchFamily="34" charset="0"/>
              </a:rPr>
            </a:br>
            <a:r>
              <a:rPr lang="en-US" sz="1800">
                <a:solidFill>
                  <a:schemeClr val="tx1"/>
                </a:solidFill>
                <a:latin typeface="Arial Narrow" pitchFamily="34" charset="0"/>
              </a:rPr>
              <a:t>    must be aligned on a 32-word boundary). Optionally generate CPU interrupt if needed.</a:t>
            </a:r>
          </a:p>
          <a:p>
            <a:pPr>
              <a:buClr>
                <a:schemeClr val="tx2"/>
              </a:buClr>
              <a:buSzPct val="90000"/>
              <a:buFont typeface="Wingdings" pitchFamily="2" charset="2"/>
              <a:buChar char="Ø"/>
            </a:pPr>
            <a:r>
              <a:rPr lang="en-US" sz="1800">
                <a:solidFill>
                  <a:schemeClr val="tx1"/>
                </a:solidFill>
                <a:latin typeface="Arial Narrow" pitchFamily="34" charset="0"/>
              </a:rPr>
              <a:t> User provides: Src, Dst, Count and “mask” (Reference:  SPRU871)</a:t>
            </a:r>
          </a:p>
        </p:txBody>
      </p:sp>
      <p:grpSp>
        <p:nvGrpSpPr>
          <p:cNvPr id="1233932" name="Group 12"/>
          <p:cNvGrpSpPr>
            <a:grpSpLocks/>
          </p:cNvGrpSpPr>
          <p:nvPr/>
        </p:nvGrpSpPr>
        <p:grpSpPr bwMode="auto">
          <a:xfrm>
            <a:off x="609600" y="1600200"/>
            <a:ext cx="4008438" cy="1423988"/>
            <a:chOff x="679" y="1167"/>
            <a:chExt cx="2525" cy="897"/>
          </a:xfrm>
        </p:grpSpPr>
        <p:sp>
          <p:nvSpPr>
            <p:cNvPr id="1233933" name="Line 13"/>
            <p:cNvSpPr>
              <a:spLocks noChangeShapeType="1"/>
            </p:cNvSpPr>
            <p:nvPr/>
          </p:nvSpPr>
          <p:spPr bwMode="auto">
            <a:xfrm>
              <a:off x="1008"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33934" name="Rectangle 14"/>
            <p:cNvSpPr>
              <a:spLocks noChangeArrowheads="1"/>
            </p:cNvSpPr>
            <p:nvPr/>
          </p:nvSpPr>
          <p:spPr bwMode="auto">
            <a:xfrm>
              <a:off x="1008"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33935" name="Rectangle 15"/>
            <p:cNvSpPr>
              <a:spLocks noChangeArrowheads="1"/>
            </p:cNvSpPr>
            <p:nvPr/>
          </p:nvSpPr>
          <p:spPr bwMode="auto">
            <a:xfrm>
              <a:off x="1008"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33936" name="Rectangle 16"/>
            <p:cNvSpPr>
              <a:spLocks noChangeArrowheads="1"/>
            </p:cNvSpPr>
            <p:nvPr/>
          </p:nvSpPr>
          <p:spPr bwMode="auto">
            <a:xfrm>
              <a:off x="1008"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33937" name="Text Box 17"/>
            <p:cNvSpPr txBox="1">
              <a:spLocks noChangeArrowheads="1"/>
            </p:cNvSpPr>
            <p:nvPr/>
          </p:nvSpPr>
          <p:spPr bwMode="auto">
            <a:xfrm>
              <a:off x="1224"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233938" name="Text Box 18"/>
            <p:cNvSpPr txBox="1">
              <a:spLocks noChangeArrowheads="1"/>
            </p:cNvSpPr>
            <p:nvPr/>
          </p:nvSpPr>
          <p:spPr bwMode="auto">
            <a:xfrm>
              <a:off x="1182"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233939" name="Text Box 19"/>
            <p:cNvSpPr txBox="1">
              <a:spLocks noChangeArrowheads="1"/>
            </p:cNvSpPr>
            <p:nvPr/>
          </p:nvSpPr>
          <p:spPr bwMode="auto">
            <a:xfrm>
              <a:off x="1230"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233940" name="Text Box 20"/>
            <p:cNvSpPr txBox="1">
              <a:spLocks noChangeArrowheads="1"/>
            </p:cNvSpPr>
            <p:nvPr/>
          </p:nvSpPr>
          <p:spPr bwMode="auto">
            <a:xfrm>
              <a:off x="1118"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233941" name="Text Box 21"/>
            <p:cNvSpPr txBox="1">
              <a:spLocks noChangeArrowheads="1"/>
            </p:cNvSpPr>
            <p:nvPr/>
          </p:nvSpPr>
          <p:spPr bwMode="auto">
            <a:xfrm>
              <a:off x="1062" y="1167"/>
              <a:ext cx="510"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L1D/L2</a:t>
              </a:r>
            </a:p>
          </p:txBody>
        </p:sp>
        <p:sp>
          <p:nvSpPr>
            <p:cNvPr id="1233942" name="Text Box 22"/>
            <p:cNvSpPr txBox="1">
              <a:spLocks noChangeArrowheads="1"/>
            </p:cNvSpPr>
            <p:nvPr/>
          </p:nvSpPr>
          <p:spPr bwMode="auto">
            <a:xfrm>
              <a:off x="679"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Src</a:t>
              </a:r>
            </a:p>
          </p:txBody>
        </p:sp>
        <p:sp>
          <p:nvSpPr>
            <p:cNvPr id="1233943" name="Line 23"/>
            <p:cNvSpPr>
              <a:spLocks noChangeShapeType="1"/>
            </p:cNvSpPr>
            <p:nvPr/>
          </p:nvSpPr>
          <p:spPr bwMode="auto">
            <a:xfrm>
              <a:off x="2537"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33944" name="Rectangle 24"/>
            <p:cNvSpPr>
              <a:spLocks noChangeArrowheads="1"/>
            </p:cNvSpPr>
            <p:nvPr/>
          </p:nvSpPr>
          <p:spPr bwMode="auto">
            <a:xfrm>
              <a:off x="2537"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33945" name="Rectangle 25"/>
            <p:cNvSpPr>
              <a:spLocks noChangeArrowheads="1"/>
            </p:cNvSpPr>
            <p:nvPr/>
          </p:nvSpPr>
          <p:spPr bwMode="auto">
            <a:xfrm>
              <a:off x="2537"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33946" name="Rectangle 26"/>
            <p:cNvSpPr>
              <a:spLocks noChangeArrowheads="1"/>
            </p:cNvSpPr>
            <p:nvPr/>
          </p:nvSpPr>
          <p:spPr bwMode="auto">
            <a:xfrm>
              <a:off x="2537"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33947" name="Text Box 27"/>
            <p:cNvSpPr txBox="1">
              <a:spLocks noChangeArrowheads="1"/>
            </p:cNvSpPr>
            <p:nvPr/>
          </p:nvSpPr>
          <p:spPr bwMode="auto">
            <a:xfrm>
              <a:off x="2753"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233948" name="Text Box 28"/>
            <p:cNvSpPr txBox="1">
              <a:spLocks noChangeArrowheads="1"/>
            </p:cNvSpPr>
            <p:nvPr/>
          </p:nvSpPr>
          <p:spPr bwMode="auto">
            <a:xfrm>
              <a:off x="2711"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233949" name="Text Box 29"/>
            <p:cNvSpPr txBox="1">
              <a:spLocks noChangeArrowheads="1"/>
            </p:cNvSpPr>
            <p:nvPr/>
          </p:nvSpPr>
          <p:spPr bwMode="auto">
            <a:xfrm>
              <a:off x="2759"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233950" name="Text Box 30"/>
            <p:cNvSpPr txBox="1">
              <a:spLocks noChangeArrowheads="1"/>
            </p:cNvSpPr>
            <p:nvPr/>
          </p:nvSpPr>
          <p:spPr bwMode="auto">
            <a:xfrm>
              <a:off x="2647"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233951" name="Text Box 31"/>
            <p:cNvSpPr txBox="1">
              <a:spLocks noChangeArrowheads="1"/>
            </p:cNvSpPr>
            <p:nvPr/>
          </p:nvSpPr>
          <p:spPr bwMode="auto">
            <a:xfrm>
              <a:off x="2491" y="1167"/>
              <a:ext cx="713"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Periph Cfg</a:t>
              </a:r>
            </a:p>
          </p:txBody>
        </p:sp>
        <p:sp>
          <p:nvSpPr>
            <p:cNvPr id="1233952" name="Text Box 32"/>
            <p:cNvSpPr txBox="1">
              <a:spLocks noChangeArrowheads="1"/>
            </p:cNvSpPr>
            <p:nvPr/>
          </p:nvSpPr>
          <p:spPr bwMode="auto">
            <a:xfrm>
              <a:off x="2208"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Dst</a:t>
              </a:r>
            </a:p>
          </p:txBody>
        </p:sp>
        <p:sp>
          <p:nvSpPr>
            <p:cNvPr id="1233953" name="AutoShape 33"/>
            <p:cNvSpPr>
              <a:spLocks noChangeArrowheads="1"/>
            </p:cNvSpPr>
            <p:nvPr/>
          </p:nvSpPr>
          <p:spPr bwMode="auto">
            <a:xfrm>
              <a:off x="1872" y="1464"/>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233954" name="Text Box 34"/>
          <p:cNvSpPr txBox="1">
            <a:spLocks noChangeArrowheads="1"/>
          </p:cNvSpPr>
          <p:nvPr/>
        </p:nvSpPr>
        <p:spPr bwMode="auto">
          <a:xfrm>
            <a:off x="5029200" y="1746250"/>
            <a:ext cx="3990975" cy="800100"/>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Count = # of 32-register </a:t>
            </a:r>
            <a:r>
              <a:rPr lang="en-US" sz="1600" u="sng">
                <a:solidFill>
                  <a:schemeClr val="tx1"/>
                </a:solidFill>
                <a:latin typeface="Arial Narrow" pitchFamily="34" charset="0"/>
              </a:rPr>
              <a:t>blocks</a:t>
            </a:r>
            <a:r>
              <a:rPr lang="en-US" sz="1600">
                <a:solidFill>
                  <a:schemeClr val="tx1"/>
                </a:solidFill>
                <a:latin typeface="Arial Narrow" pitchFamily="34" charset="0"/>
              </a:rPr>
              <a:t> to xfr (up to 16)</a:t>
            </a:r>
          </a:p>
          <a:p>
            <a:r>
              <a:rPr lang="en-US" sz="1600">
                <a:solidFill>
                  <a:schemeClr val="tx1"/>
                </a:solidFill>
                <a:latin typeface="Arial Narrow" pitchFamily="34" charset="0"/>
              </a:rPr>
              <a:t>Mask = 32-bit mask determines WHICH registers</a:t>
            </a:r>
            <a:br>
              <a:rPr lang="en-US" sz="1600">
                <a:solidFill>
                  <a:schemeClr val="tx1"/>
                </a:solidFill>
                <a:latin typeface="Arial Narrow" pitchFamily="34" charset="0"/>
              </a:rPr>
            </a:br>
            <a:r>
              <a:rPr lang="en-US" sz="1600">
                <a:solidFill>
                  <a:schemeClr val="tx1"/>
                </a:solidFill>
                <a:latin typeface="Arial Narrow" pitchFamily="34" charset="0"/>
              </a:rPr>
              <a:t>             to transfer (“0” = xfr, “1” = NO xfr)</a:t>
            </a:r>
          </a:p>
        </p:txBody>
      </p:sp>
      <p:pic>
        <p:nvPicPr>
          <p:cNvPr id="1233955" name="Picture 35"/>
          <p:cNvPicPr>
            <a:picLocks noChangeAspect="1" noChangeArrowheads="1"/>
          </p:cNvPicPr>
          <p:nvPr/>
        </p:nvPicPr>
        <p:blipFill>
          <a:blip r:embed="rId4" cstate="print"/>
          <a:srcRect/>
          <a:stretch>
            <a:fillRect/>
          </a:stretch>
        </p:blipFill>
        <p:spPr bwMode="auto">
          <a:xfrm>
            <a:off x="914400" y="3587750"/>
            <a:ext cx="6248400" cy="1511300"/>
          </a:xfrm>
          <a:prstGeom prst="rect">
            <a:avLst/>
          </a:prstGeom>
          <a:noFill/>
          <a:ln w="9525">
            <a:noFill/>
            <a:miter lim="800000"/>
            <a:headEnd/>
            <a:tailEnd/>
          </a:ln>
          <a:effectLst/>
        </p:spPr>
      </p:pic>
      <p:sp>
        <p:nvSpPr>
          <p:cNvPr id="1233956" name="Text Box 36"/>
          <p:cNvSpPr txBox="1">
            <a:spLocks noChangeArrowheads="1"/>
          </p:cNvSpPr>
          <p:nvPr/>
        </p:nvSpPr>
        <p:spPr bwMode="auto">
          <a:xfrm>
            <a:off x="381000" y="3200400"/>
            <a:ext cx="736441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Example Transfer using MASK (not all regs typically need to be programmed):</a:t>
            </a:r>
          </a:p>
        </p:txBody>
      </p:sp>
      <p:sp>
        <p:nvSpPr>
          <p:cNvPr id="1233957" name="Text Box 37"/>
          <p:cNvSpPr txBox="1">
            <a:spLocks noChangeArrowheads="1"/>
          </p:cNvSpPr>
          <p:nvPr/>
        </p:nvSpPr>
        <p:spPr bwMode="auto">
          <a:xfrm>
            <a:off x="381000" y="5156200"/>
            <a:ext cx="870426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User must write to IDMA0 registers in the following order (COUNT written – triggers transfer):</a:t>
            </a:r>
          </a:p>
        </p:txBody>
      </p:sp>
      <p:sp>
        <p:nvSpPr>
          <p:cNvPr id="1233958" name="Text Box 38"/>
          <p:cNvSpPr txBox="1">
            <a:spLocks noChangeArrowheads="1"/>
          </p:cNvSpPr>
          <p:nvPr/>
        </p:nvSpPr>
        <p:spPr bwMode="auto">
          <a:xfrm>
            <a:off x="1143000" y="5583238"/>
            <a:ext cx="7194550" cy="1020762"/>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IDMA0_MASK = 0x573FEA8C;	  //set mask for 13 regs above</a:t>
            </a:r>
          </a:p>
          <a:p>
            <a:pPr>
              <a:lnSpc>
                <a:spcPct val="70000"/>
              </a:lnSpc>
            </a:pPr>
            <a:r>
              <a:rPr lang="en-US" sz="1400">
                <a:solidFill>
                  <a:schemeClr val="tx1"/>
                </a:solidFill>
                <a:latin typeface="Courier New" pitchFamily="49" charset="0"/>
              </a:rPr>
              <a:t>IDMA0_SOURCE = reg_ptr;	  //set src addr in L1D/L2</a:t>
            </a:r>
          </a:p>
          <a:p>
            <a:pPr>
              <a:lnSpc>
                <a:spcPct val="70000"/>
              </a:lnSpc>
            </a:pPr>
            <a:r>
              <a:rPr lang="en-US" sz="1400">
                <a:solidFill>
                  <a:schemeClr val="tx1"/>
                </a:solidFill>
                <a:latin typeface="Courier New" pitchFamily="49" charset="0"/>
              </a:rPr>
              <a:t>IDMA0_DEST = MMR_ADDRESS;	  //set dst addr to config location</a:t>
            </a:r>
          </a:p>
          <a:p>
            <a:pPr>
              <a:lnSpc>
                <a:spcPct val="70000"/>
              </a:lnSpc>
            </a:pPr>
            <a:r>
              <a:rPr lang="en-US" sz="1400">
                <a:solidFill>
                  <a:schemeClr val="tx1"/>
                </a:solidFill>
                <a:latin typeface="Courier New" pitchFamily="49" charset="0"/>
              </a:rPr>
              <a:t>IDMA0_COUNT = 0;		  //set mask for 1 block of 32 registers</a:t>
            </a:r>
          </a:p>
        </p:txBody>
      </p:sp>
      <p:sp>
        <p:nvSpPr>
          <p:cNvPr id="1233959" name="Rectangle 39"/>
          <p:cNvSpPr>
            <a:spLocks noChangeArrowheads="1"/>
          </p:cNvSpPr>
          <p:nvPr/>
        </p:nvSpPr>
        <p:spPr bwMode="auto">
          <a:xfrm>
            <a:off x="355600" y="2997200"/>
            <a:ext cx="8686800" cy="3624263"/>
          </a:xfrm>
          <a:prstGeom prst="rect">
            <a:avLst/>
          </a:prstGeom>
          <a:solidFill>
            <a:schemeClr val="bg1"/>
          </a:solidFill>
          <a:ln w="12700">
            <a:noFill/>
            <a:miter lim="800000"/>
            <a:headEnd/>
            <a:tailEnd/>
          </a:ln>
          <a:effectLst/>
        </p:spPr>
        <p:txBody>
          <a:bodyPr anchor="ctr">
            <a:spAutoFit/>
          </a:bodyPr>
          <a:lstStyle/>
          <a:p>
            <a:endParaRPr lang="en-US"/>
          </a:p>
        </p:txBody>
      </p:sp>
      <p:sp>
        <p:nvSpPr>
          <p:cNvPr id="1233960" name="Text Box 4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Tree>
    <p:custDataLst>
      <p:tags r:id="rId1"/>
    </p:custData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2" name="Text Box 32"/>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505282" name="Rectangle 2"/>
          <p:cNvSpPr>
            <a:spLocks noGrp="1" noChangeArrowheads="1"/>
          </p:cNvSpPr>
          <p:nvPr>
            <p:ph type="title"/>
          </p:nvPr>
        </p:nvSpPr>
        <p:spPr/>
        <p:txBody>
          <a:bodyPr/>
          <a:lstStyle/>
          <a:p>
            <a:r>
              <a:rPr lang="en-US"/>
              <a:t>IDMA0: Programming Details</a:t>
            </a:r>
          </a:p>
        </p:txBody>
      </p:sp>
      <p:sp>
        <p:nvSpPr>
          <p:cNvPr id="1505283" name="Text Box 3"/>
          <p:cNvSpPr txBox="1">
            <a:spLocks noChangeArrowheads="1"/>
          </p:cNvSpPr>
          <p:nvPr/>
        </p:nvSpPr>
        <p:spPr bwMode="auto">
          <a:xfrm>
            <a:off x="381000" y="628650"/>
            <a:ext cx="8056563" cy="887413"/>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IDMA0 operates on a block of 32 contiguous 32-bit registers (both src/dst blocks</a:t>
            </a:r>
            <a:br>
              <a:rPr lang="en-US" sz="1800">
                <a:solidFill>
                  <a:schemeClr val="tx1"/>
                </a:solidFill>
                <a:latin typeface="Arial Narrow" pitchFamily="34" charset="0"/>
              </a:rPr>
            </a:br>
            <a:r>
              <a:rPr lang="en-US" sz="1800">
                <a:solidFill>
                  <a:schemeClr val="tx1"/>
                </a:solidFill>
                <a:latin typeface="Arial Narrow" pitchFamily="34" charset="0"/>
              </a:rPr>
              <a:t>    must be aligned on a 32-word boundary). Optionally generate CPU interrupt if needed.</a:t>
            </a:r>
          </a:p>
          <a:p>
            <a:pPr>
              <a:buClr>
                <a:schemeClr val="tx2"/>
              </a:buClr>
              <a:buSzPct val="90000"/>
              <a:buFont typeface="Wingdings" pitchFamily="2" charset="2"/>
              <a:buChar char="Ø"/>
            </a:pPr>
            <a:r>
              <a:rPr lang="en-US" sz="1800">
                <a:solidFill>
                  <a:schemeClr val="tx1"/>
                </a:solidFill>
                <a:latin typeface="Arial Narrow" pitchFamily="34" charset="0"/>
              </a:rPr>
              <a:t> User provides: Src, Dst, Count and “mask” (Reference:  SPRU871)</a:t>
            </a:r>
          </a:p>
        </p:txBody>
      </p:sp>
      <p:grpSp>
        <p:nvGrpSpPr>
          <p:cNvPr id="1505284" name="Group 4"/>
          <p:cNvGrpSpPr>
            <a:grpSpLocks/>
          </p:cNvGrpSpPr>
          <p:nvPr/>
        </p:nvGrpSpPr>
        <p:grpSpPr bwMode="auto">
          <a:xfrm>
            <a:off x="609600" y="1600200"/>
            <a:ext cx="4008438" cy="1423988"/>
            <a:chOff x="679" y="1167"/>
            <a:chExt cx="2525" cy="897"/>
          </a:xfrm>
        </p:grpSpPr>
        <p:sp>
          <p:nvSpPr>
            <p:cNvPr id="1505285" name="Line 5"/>
            <p:cNvSpPr>
              <a:spLocks noChangeShapeType="1"/>
            </p:cNvSpPr>
            <p:nvPr/>
          </p:nvSpPr>
          <p:spPr bwMode="auto">
            <a:xfrm>
              <a:off x="1008"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505286" name="Rectangle 6"/>
            <p:cNvSpPr>
              <a:spLocks noChangeArrowheads="1"/>
            </p:cNvSpPr>
            <p:nvPr/>
          </p:nvSpPr>
          <p:spPr bwMode="auto">
            <a:xfrm>
              <a:off x="1008"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5287" name="Rectangle 7"/>
            <p:cNvSpPr>
              <a:spLocks noChangeArrowheads="1"/>
            </p:cNvSpPr>
            <p:nvPr/>
          </p:nvSpPr>
          <p:spPr bwMode="auto">
            <a:xfrm>
              <a:off x="1008"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5288" name="Rectangle 8"/>
            <p:cNvSpPr>
              <a:spLocks noChangeArrowheads="1"/>
            </p:cNvSpPr>
            <p:nvPr/>
          </p:nvSpPr>
          <p:spPr bwMode="auto">
            <a:xfrm>
              <a:off x="1008"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5289" name="Text Box 9"/>
            <p:cNvSpPr txBox="1">
              <a:spLocks noChangeArrowheads="1"/>
            </p:cNvSpPr>
            <p:nvPr/>
          </p:nvSpPr>
          <p:spPr bwMode="auto">
            <a:xfrm>
              <a:off x="1224"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505290" name="Text Box 10"/>
            <p:cNvSpPr txBox="1">
              <a:spLocks noChangeArrowheads="1"/>
            </p:cNvSpPr>
            <p:nvPr/>
          </p:nvSpPr>
          <p:spPr bwMode="auto">
            <a:xfrm>
              <a:off x="1182"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505291" name="Text Box 11"/>
            <p:cNvSpPr txBox="1">
              <a:spLocks noChangeArrowheads="1"/>
            </p:cNvSpPr>
            <p:nvPr/>
          </p:nvSpPr>
          <p:spPr bwMode="auto">
            <a:xfrm>
              <a:off x="1230"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505292" name="Text Box 12"/>
            <p:cNvSpPr txBox="1">
              <a:spLocks noChangeArrowheads="1"/>
            </p:cNvSpPr>
            <p:nvPr/>
          </p:nvSpPr>
          <p:spPr bwMode="auto">
            <a:xfrm>
              <a:off x="1118"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505293" name="Text Box 13"/>
            <p:cNvSpPr txBox="1">
              <a:spLocks noChangeArrowheads="1"/>
            </p:cNvSpPr>
            <p:nvPr/>
          </p:nvSpPr>
          <p:spPr bwMode="auto">
            <a:xfrm>
              <a:off x="1062" y="1167"/>
              <a:ext cx="510"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L1D/L2</a:t>
              </a:r>
            </a:p>
          </p:txBody>
        </p:sp>
        <p:sp>
          <p:nvSpPr>
            <p:cNvPr id="1505294" name="Text Box 14"/>
            <p:cNvSpPr txBox="1">
              <a:spLocks noChangeArrowheads="1"/>
            </p:cNvSpPr>
            <p:nvPr/>
          </p:nvSpPr>
          <p:spPr bwMode="auto">
            <a:xfrm>
              <a:off x="679"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Src</a:t>
              </a:r>
            </a:p>
          </p:txBody>
        </p:sp>
        <p:sp>
          <p:nvSpPr>
            <p:cNvPr id="1505295" name="Line 15"/>
            <p:cNvSpPr>
              <a:spLocks noChangeShapeType="1"/>
            </p:cNvSpPr>
            <p:nvPr/>
          </p:nvSpPr>
          <p:spPr bwMode="auto">
            <a:xfrm>
              <a:off x="2537"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505296" name="Rectangle 16"/>
            <p:cNvSpPr>
              <a:spLocks noChangeArrowheads="1"/>
            </p:cNvSpPr>
            <p:nvPr/>
          </p:nvSpPr>
          <p:spPr bwMode="auto">
            <a:xfrm>
              <a:off x="2537"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5297" name="Rectangle 17"/>
            <p:cNvSpPr>
              <a:spLocks noChangeArrowheads="1"/>
            </p:cNvSpPr>
            <p:nvPr/>
          </p:nvSpPr>
          <p:spPr bwMode="auto">
            <a:xfrm>
              <a:off x="2537"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5298" name="Rectangle 18"/>
            <p:cNvSpPr>
              <a:spLocks noChangeArrowheads="1"/>
            </p:cNvSpPr>
            <p:nvPr/>
          </p:nvSpPr>
          <p:spPr bwMode="auto">
            <a:xfrm>
              <a:off x="2537"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5299" name="Text Box 19"/>
            <p:cNvSpPr txBox="1">
              <a:spLocks noChangeArrowheads="1"/>
            </p:cNvSpPr>
            <p:nvPr/>
          </p:nvSpPr>
          <p:spPr bwMode="auto">
            <a:xfrm>
              <a:off x="2753"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505300" name="Text Box 20"/>
            <p:cNvSpPr txBox="1">
              <a:spLocks noChangeArrowheads="1"/>
            </p:cNvSpPr>
            <p:nvPr/>
          </p:nvSpPr>
          <p:spPr bwMode="auto">
            <a:xfrm>
              <a:off x="2711"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505301" name="Text Box 21"/>
            <p:cNvSpPr txBox="1">
              <a:spLocks noChangeArrowheads="1"/>
            </p:cNvSpPr>
            <p:nvPr/>
          </p:nvSpPr>
          <p:spPr bwMode="auto">
            <a:xfrm>
              <a:off x="2759"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505302" name="Text Box 22"/>
            <p:cNvSpPr txBox="1">
              <a:spLocks noChangeArrowheads="1"/>
            </p:cNvSpPr>
            <p:nvPr/>
          </p:nvSpPr>
          <p:spPr bwMode="auto">
            <a:xfrm>
              <a:off x="2647"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505303" name="Text Box 23"/>
            <p:cNvSpPr txBox="1">
              <a:spLocks noChangeArrowheads="1"/>
            </p:cNvSpPr>
            <p:nvPr/>
          </p:nvSpPr>
          <p:spPr bwMode="auto">
            <a:xfrm>
              <a:off x="2491" y="1167"/>
              <a:ext cx="713"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Periph Cfg</a:t>
              </a:r>
            </a:p>
          </p:txBody>
        </p:sp>
        <p:sp>
          <p:nvSpPr>
            <p:cNvPr id="1505304" name="Text Box 24"/>
            <p:cNvSpPr txBox="1">
              <a:spLocks noChangeArrowheads="1"/>
            </p:cNvSpPr>
            <p:nvPr/>
          </p:nvSpPr>
          <p:spPr bwMode="auto">
            <a:xfrm>
              <a:off x="2208"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Dst</a:t>
              </a:r>
            </a:p>
          </p:txBody>
        </p:sp>
        <p:sp>
          <p:nvSpPr>
            <p:cNvPr id="1505305" name="AutoShape 25"/>
            <p:cNvSpPr>
              <a:spLocks noChangeArrowheads="1"/>
            </p:cNvSpPr>
            <p:nvPr/>
          </p:nvSpPr>
          <p:spPr bwMode="auto">
            <a:xfrm>
              <a:off x="1872" y="1464"/>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505306" name="Text Box 26"/>
          <p:cNvSpPr txBox="1">
            <a:spLocks noChangeArrowheads="1"/>
          </p:cNvSpPr>
          <p:nvPr/>
        </p:nvSpPr>
        <p:spPr bwMode="auto">
          <a:xfrm>
            <a:off x="5029200" y="1746250"/>
            <a:ext cx="3990975" cy="800100"/>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Count = # of 32-register </a:t>
            </a:r>
            <a:r>
              <a:rPr lang="en-US" sz="1600" u="sng">
                <a:solidFill>
                  <a:schemeClr val="tx1"/>
                </a:solidFill>
                <a:latin typeface="Arial Narrow" pitchFamily="34" charset="0"/>
              </a:rPr>
              <a:t>blocks</a:t>
            </a:r>
            <a:r>
              <a:rPr lang="en-US" sz="1600">
                <a:solidFill>
                  <a:schemeClr val="tx1"/>
                </a:solidFill>
                <a:latin typeface="Arial Narrow" pitchFamily="34" charset="0"/>
              </a:rPr>
              <a:t> to xfr (up to 16)</a:t>
            </a:r>
          </a:p>
          <a:p>
            <a:r>
              <a:rPr lang="en-US" sz="1600">
                <a:solidFill>
                  <a:schemeClr val="tx1"/>
                </a:solidFill>
                <a:latin typeface="Arial Narrow" pitchFamily="34" charset="0"/>
              </a:rPr>
              <a:t>Mask = 32-bit mask determines WHICH registers</a:t>
            </a:r>
            <a:br>
              <a:rPr lang="en-US" sz="1600">
                <a:solidFill>
                  <a:schemeClr val="tx1"/>
                </a:solidFill>
                <a:latin typeface="Arial Narrow" pitchFamily="34" charset="0"/>
              </a:rPr>
            </a:br>
            <a:r>
              <a:rPr lang="en-US" sz="1600">
                <a:solidFill>
                  <a:schemeClr val="tx1"/>
                </a:solidFill>
                <a:latin typeface="Arial Narrow" pitchFamily="34" charset="0"/>
              </a:rPr>
              <a:t>             to transfer (“0” = xfr, “1” = NO xfr)</a:t>
            </a:r>
          </a:p>
        </p:txBody>
      </p:sp>
      <p:pic>
        <p:nvPicPr>
          <p:cNvPr id="1505307" name="Picture 27"/>
          <p:cNvPicPr>
            <a:picLocks noChangeAspect="1" noChangeArrowheads="1"/>
          </p:cNvPicPr>
          <p:nvPr/>
        </p:nvPicPr>
        <p:blipFill>
          <a:blip r:embed="rId4" cstate="print"/>
          <a:srcRect/>
          <a:stretch>
            <a:fillRect/>
          </a:stretch>
        </p:blipFill>
        <p:spPr bwMode="auto">
          <a:xfrm>
            <a:off x="914400" y="3587750"/>
            <a:ext cx="6248400" cy="1511300"/>
          </a:xfrm>
          <a:prstGeom prst="rect">
            <a:avLst/>
          </a:prstGeom>
          <a:noFill/>
          <a:ln w="9525">
            <a:noFill/>
            <a:miter lim="800000"/>
            <a:headEnd/>
            <a:tailEnd/>
          </a:ln>
          <a:effectLst/>
        </p:spPr>
      </p:pic>
      <p:sp>
        <p:nvSpPr>
          <p:cNvPr id="1505308" name="Text Box 28"/>
          <p:cNvSpPr txBox="1">
            <a:spLocks noChangeArrowheads="1"/>
          </p:cNvSpPr>
          <p:nvPr/>
        </p:nvSpPr>
        <p:spPr bwMode="auto">
          <a:xfrm>
            <a:off x="381000" y="3200400"/>
            <a:ext cx="736441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Example Transfer using MASK (not all regs typically need to be programmed):</a:t>
            </a:r>
          </a:p>
        </p:txBody>
      </p:sp>
      <p:sp>
        <p:nvSpPr>
          <p:cNvPr id="1505309" name="Text Box 29"/>
          <p:cNvSpPr txBox="1">
            <a:spLocks noChangeArrowheads="1"/>
          </p:cNvSpPr>
          <p:nvPr/>
        </p:nvSpPr>
        <p:spPr bwMode="auto">
          <a:xfrm>
            <a:off x="381000" y="5156200"/>
            <a:ext cx="870426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User must write to IDMA0 registers in the following order (COUNT written – triggers transfer):</a:t>
            </a:r>
          </a:p>
        </p:txBody>
      </p:sp>
      <p:sp>
        <p:nvSpPr>
          <p:cNvPr id="1505310" name="Text Box 30"/>
          <p:cNvSpPr txBox="1">
            <a:spLocks noChangeArrowheads="1"/>
          </p:cNvSpPr>
          <p:nvPr/>
        </p:nvSpPr>
        <p:spPr bwMode="auto">
          <a:xfrm>
            <a:off x="1143000" y="5583238"/>
            <a:ext cx="7194550" cy="1020762"/>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IDMA0_MASK = 0x573FEA8C;	  //set mask for 13 regs above</a:t>
            </a:r>
          </a:p>
          <a:p>
            <a:pPr>
              <a:lnSpc>
                <a:spcPct val="70000"/>
              </a:lnSpc>
            </a:pPr>
            <a:r>
              <a:rPr lang="en-US" sz="1400">
                <a:solidFill>
                  <a:schemeClr val="tx1"/>
                </a:solidFill>
                <a:latin typeface="Courier New" pitchFamily="49" charset="0"/>
              </a:rPr>
              <a:t>IDMA0_SOURCE = reg_ptr;	  //set src addr in L1D/L2</a:t>
            </a:r>
          </a:p>
          <a:p>
            <a:pPr>
              <a:lnSpc>
                <a:spcPct val="70000"/>
              </a:lnSpc>
            </a:pPr>
            <a:r>
              <a:rPr lang="en-US" sz="1400">
                <a:solidFill>
                  <a:schemeClr val="tx1"/>
                </a:solidFill>
                <a:latin typeface="Courier New" pitchFamily="49" charset="0"/>
              </a:rPr>
              <a:t>IDMA0_DEST = MMR_ADDRESS;	  //set dst addr to config location</a:t>
            </a:r>
          </a:p>
          <a:p>
            <a:pPr>
              <a:lnSpc>
                <a:spcPct val="70000"/>
              </a:lnSpc>
            </a:pPr>
            <a:r>
              <a:rPr lang="en-US" sz="1400">
                <a:solidFill>
                  <a:schemeClr val="tx1"/>
                </a:solidFill>
                <a:latin typeface="Courier New" pitchFamily="49" charset="0"/>
              </a:rPr>
              <a:t>IDMA0_COUNT = 0;		  //set mask for 1 block of 32 registers</a:t>
            </a:r>
          </a:p>
        </p:txBody>
      </p:sp>
      <p:sp>
        <p:nvSpPr>
          <p:cNvPr id="1505311" name="Rectangle 31"/>
          <p:cNvSpPr>
            <a:spLocks noChangeArrowheads="1"/>
          </p:cNvSpPr>
          <p:nvPr/>
        </p:nvSpPr>
        <p:spPr bwMode="auto">
          <a:xfrm>
            <a:off x="355600" y="5105400"/>
            <a:ext cx="8686800" cy="1516063"/>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7360" name="Text Box 32"/>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507330" name="Rectangle 2"/>
          <p:cNvSpPr>
            <a:spLocks noGrp="1" noChangeArrowheads="1"/>
          </p:cNvSpPr>
          <p:nvPr>
            <p:ph type="title"/>
          </p:nvPr>
        </p:nvSpPr>
        <p:spPr/>
        <p:txBody>
          <a:bodyPr/>
          <a:lstStyle/>
          <a:p>
            <a:r>
              <a:rPr lang="en-US"/>
              <a:t>IDMA0: Programming Details</a:t>
            </a:r>
          </a:p>
        </p:txBody>
      </p:sp>
      <p:sp>
        <p:nvSpPr>
          <p:cNvPr id="1507331" name="Text Box 3"/>
          <p:cNvSpPr txBox="1">
            <a:spLocks noChangeArrowheads="1"/>
          </p:cNvSpPr>
          <p:nvPr/>
        </p:nvSpPr>
        <p:spPr bwMode="auto">
          <a:xfrm>
            <a:off x="381000" y="628650"/>
            <a:ext cx="8056563" cy="887413"/>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IDMA0 operates on a block of 32 contiguous 32-bit registers (both src/dst blocks</a:t>
            </a:r>
            <a:br>
              <a:rPr lang="en-US" sz="1800">
                <a:solidFill>
                  <a:schemeClr val="tx1"/>
                </a:solidFill>
                <a:latin typeface="Arial Narrow" pitchFamily="34" charset="0"/>
              </a:rPr>
            </a:br>
            <a:r>
              <a:rPr lang="en-US" sz="1800">
                <a:solidFill>
                  <a:schemeClr val="tx1"/>
                </a:solidFill>
                <a:latin typeface="Arial Narrow" pitchFamily="34" charset="0"/>
              </a:rPr>
              <a:t>    must be aligned on a 32-word boundary). Optionally generate CPU interrupt if needed.</a:t>
            </a:r>
          </a:p>
          <a:p>
            <a:pPr>
              <a:buClr>
                <a:schemeClr val="tx2"/>
              </a:buClr>
              <a:buSzPct val="90000"/>
              <a:buFont typeface="Wingdings" pitchFamily="2" charset="2"/>
              <a:buChar char="Ø"/>
            </a:pPr>
            <a:r>
              <a:rPr lang="en-US" sz="1800">
                <a:solidFill>
                  <a:schemeClr val="tx1"/>
                </a:solidFill>
                <a:latin typeface="Arial Narrow" pitchFamily="34" charset="0"/>
              </a:rPr>
              <a:t> User provides: Src, Dst, Count and “mask” (Reference:  SPRU871)</a:t>
            </a:r>
          </a:p>
        </p:txBody>
      </p:sp>
      <p:grpSp>
        <p:nvGrpSpPr>
          <p:cNvPr id="1507332" name="Group 4"/>
          <p:cNvGrpSpPr>
            <a:grpSpLocks/>
          </p:cNvGrpSpPr>
          <p:nvPr/>
        </p:nvGrpSpPr>
        <p:grpSpPr bwMode="auto">
          <a:xfrm>
            <a:off x="609600" y="1600200"/>
            <a:ext cx="4008438" cy="1423988"/>
            <a:chOff x="679" y="1167"/>
            <a:chExt cx="2525" cy="897"/>
          </a:xfrm>
        </p:grpSpPr>
        <p:sp>
          <p:nvSpPr>
            <p:cNvPr id="1507333" name="Line 5"/>
            <p:cNvSpPr>
              <a:spLocks noChangeShapeType="1"/>
            </p:cNvSpPr>
            <p:nvPr/>
          </p:nvSpPr>
          <p:spPr bwMode="auto">
            <a:xfrm>
              <a:off x="1008"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507334" name="Rectangle 6"/>
            <p:cNvSpPr>
              <a:spLocks noChangeArrowheads="1"/>
            </p:cNvSpPr>
            <p:nvPr/>
          </p:nvSpPr>
          <p:spPr bwMode="auto">
            <a:xfrm>
              <a:off x="1008"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7335" name="Rectangle 7"/>
            <p:cNvSpPr>
              <a:spLocks noChangeArrowheads="1"/>
            </p:cNvSpPr>
            <p:nvPr/>
          </p:nvSpPr>
          <p:spPr bwMode="auto">
            <a:xfrm>
              <a:off x="1008"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7336" name="Rectangle 8"/>
            <p:cNvSpPr>
              <a:spLocks noChangeArrowheads="1"/>
            </p:cNvSpPr>
            <p:nvPr/>
          </p:nvSpPr>
          <p:spPr bwMode="auto">
            <a:xfrm>
              <a:off x="1008"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7337" name="Text Box 9"/>
            <p:cNvSpPr txBox="1">
              <a:spLocks noChangeArrowheads="1"/>
            </p:cNvSpPr>
            <p:nvPr/>
          </p:nvSpPr>
          <p:spPr bwMode="auto">
            <a:xfrm>
              <a:off x="1224"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507338" name="Text Box 10"/>
            <p:cNvSpPr txBox="1">
              <a:spLocks noChangeArrowheads="1"/>
            </p:cNvSpPr>
            <p:nvPr/>
          </p:nvSpPr>
          <p:spPr bwMode="auto">
            <a:xfrm>
              <a:off x="1182"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507339" name="Text Box 11"/>
            <p:cNvSpPr txBox="1">
              <a:spLocks noChangeArrowheads="1"/>
            </p:cNvSpPr>
            <p:nvPr/>
          </p:nvSpPr>
          <p:spPr bwMode="auto">
            <a:xfrm>
              <a:off x="1230"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507340" name="Text Box 12"/>
            <p:cNvSpPr txBox="1">
              <a:spLocks noChangeArrowheads="1"/>
            </p:cNvSpPr>
            <p:nvPr/>
          </p:nvSpPr>
          <p:spPr bwMode="auto">
            <a:xfrm>
              <a:off x="1118"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507341" name="Text Box 13"/>
            <p:cNvSpPr txBox="1">
              <a:spLocks noChangeArrowheads="1"/>
            </p:cNvSpPr>
            <p:nvPr/>
          </p:nvSpPr>
          <p:spPr bwMode="auto">
            <a:xfrm>
              <a:off x="1062" y="1167"/>
              <a:ext cx="510"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L1D/L2</a:t>
              </a:r>
            </a:p>
          </p:txBody>
        </p:sp>
        <p:sp>
          <p:nvSpPr>
            <p:cNvPr id="1507342" name="Text Box 14"/>
            <p:cNvSpPr txBox="1">
              <a:spLocks noChangeArrowheads="1"/>
            </p:cNvSpPr>
            <p:nvPr/>
          </p:nvSpPr>
          <p:spPr bwMode="auto">
            <a:xfrm>
              <a:off x="679"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Src</a:t>
              </a:r>
            </a:p>
          </p:txBody>
        </p:sp>
        <p:sp>
          <p:nvSpPr>
            <p:cNvPr id="1507343" name="Line 15"/>
            <p:cNvSpPr>
              <a:spLocks noChangeShapeType="1"/>
            </p:cNvSpPr>
            <p:nvPr/>
          </p:nvSpPr>
          <p:spPr bwMode="auto">
            <a:xfrm>
              <a:off x="2537" y="1983"/>
              <a:ext cx="624"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507344" name="Rectangle 16"/>
            <p:cNvSpPr>
              <a:spLocks noChangeArrowheads="1"/>
            </p:cNvSpPr>
            <p:nvPr/>
          </p:nvSpPr>
          <p:spPr bwMode="auto">
            <a:xfrm>
              <a:off x="2537"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7345" name="Rectangle 17"/>
            <p:cNvSpPr>
              <a:spLocks noChangeArrowheads="1"/>
            </p:cNvSpPr>
            <p:nvPr/>
          </p:nvSpPr>
          <p:spPr bwMode="auto">
            <a:xfrm>
              <a:off x="2537" y="1455"/>
              <a:ext cx="624" cy="28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7346" name="Rectangle 18"/>
            <p:cNvSpPr>
              <a:spLocks noChangeArrowheads="1"/>
            </p:cNvSpPr>
            <p:nvPr/>
          </p:nvSpPr>
          <p:spPr bwMode="auto">
            <a:xfrm>
              <a:off x="2537"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507347" name="Text Box 19"/>
            <p:cNvSpPr txBox="1">
              <a:spLocks noChangeArrowheads="1"/>
            </p:cNvSpPr>
            <p:nvPr/>
          </p:nvSpPr>
          <p:spPr bwMode="auto">
            <a:xfrm>
              <a:off x="2753" y="1293"/>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507348" name="Text Box 20"/>
            <p:cNvSpPr txBox="1">
              <a:spLocks noChangeArrowheads="1"/>
            </p:cNvSpPr>
            <p:nvPr/>
          </p:nvSpPr>
          <p:spPr bwMode="auto">
            <a:xfrm>
              <a:off x="2711" y="1725"/>
              <a:ext cx="276" cy="196"/>
            </a:xfrm>
            <a:prstGeom prst="rect">
              <a:avLst/>
            </a:prstGeom>
            <a:noFill/>
            <a:ln w="12700">
              <a:noFill/>
              <a:miter lim="800000"/>
              <a:headEnd/>
              <a:tailEnd/>
            </a:ln>
            <a:effectLst/>
          </p:spPr>
          <p:txBody>
            <a:bodyPr wrap="none">
              <a:spAutoFit/>
            </a:bodyPr>
            <a:lstStyle/>
            <a:p>
              <a:r>
                <a:rPr lang="en-US" sz="1800">
                  <a:solidFill>
                    <a:schemeClr val="tx1"/>
                  </a:solidFill>
                </a:rPr>
                <a:t>31</a:t>
              </a:r>
            </a:p>
          </p:txBody>
        </p:sp>
        <p:sp>
          <p:nvSpPr>
            <p:cNvPr id="1507349" name="Text Box 21"/>
            <p:cNvSpPr txBox="1">
              <a:spLocks noChangeArrowheads="1"/>
            </p:cNvSpPr>
            <p:nvPr/>
          </p:nvSpPr>
          <p:spPr bwMode="auto">
            <a:xfrm>
              <a:off x="2759" y="1407"/>
              <a:ext cx="178" cy="328"/>
            </a:xfrm>
            <a:prstGeom prst="rect">
              <a:avLst/>
            </a:prstGeom>
            <a:noFill/>
            <a:ln w="12700">
              <a:noFill/>
              <a:miter lim="800000"/>
              <a:headEnd/>
              <a:tailEnd/>
            </a:ln>
            <a:effectLst/>
          </p:spPr>
          <p:txBody>
            <a:bodyPr wrap="none">
              <a:spAutoFit/>
            </a:bodyPr>
            <a:lstStyle/>
            <a:p>
              <a:pPr>
                <a:lnSpc>
                  <a:spcPct val="5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507350" name="Text Box 22"/>
            <p:cNvSpPr txBox="1">
              <a:spLocks noChangeArrowheads="1"/>
            </p:cNvSpPr>
            <p:nvPr/>
          </p:nvSpPr>
          <p:spPr bwMode="auto">
            <a:xfrm>
              <a:off x="2647" y="1899"/>
              <a:ext cx="413" cy="165"/>
            </a:xfrm>
            <a:prstGeom prst="rect">
              <a:avLst/>
            </a:prstGeom>
            <a:solidFill>
              <a:schemeClr val="bg1"/>
            </a:solidFill>
            <a:ln w="12700">
              <a:noFill/>
              <a:miter lim="800000"/>
              <a:headEnd/>
              <a:tailEnd/>
            </a:ln>
            <a:effectLst/>
          </p:spPr>
          <p:txBody>
            <a:bodyPr wrap="none">
              <a:spAutoFit/>
            </a:bodyPr>
            <a:lstStyle/>
            <a:p>
              <a:r>
                <a:rPr lang="en-US" sz="1400">
                  <a:solidFill>
                    <a:schemeClr val="tx1"/>
                  </a:solidFill>
                  <a:latin typeface="Arial Narrow" pitchFamily="34" charset="0"/>
                </a:rPr>
                <a:t>32-bits</a:t>
              </a:r>
            </a:p>
          </p:txBody>
        </p:sp>
        <p:sp>
          <p:nvSpPr>
            <p:cNvPr id="1507351" name="Text Box 23"/>
            <p:cNvSpPr txBox="1">
              <a:spLocks noChangeArrowheads="1"/>
            </p:cNvSpPr>
            <p:nvPr/>
          </p:nvSpPr>
          <p:spPr bwMode="auto">
            <a:xfrm>
              <a:off x="2491" y="1167"/>
              <a:ext cx="713" cy="145"/>
            </a:xfrm>
            <a:prstGeom prst="rect">
              <a:avLst/>
            </a:prstGeom>
            <a:noFill/>
            <a:ln w="12700">
              <a:noFill/>
              <a:miter lim="800000"/>
              <a:headEnd/>
              <a:tailEnd/>
            </a:ln>
            <a:effectLst/>
          </p:spPr>
          <p:txBody>
            <a:bodyPr wrap="none">
              <a:spAutoFit/>
            </a:bodyPr>
            <a:lstStyle/>
            <a:p>
              <a:pPr algn="ctr">
                <a:lnSpc>
                  <a:spcPct val="50000"/>
                </a:lnSpc>
              </a:pPr>
              <a:r>
                <a:rPr lang="en-US" sz="1800">
                  <a:latin typeface="Arial Narrow" pitchFamily="34" charset="0"/>
                </a:rPr>
                <a:t>Periph Cfg</a:t>
              </a:r>
            </a:p>
          </p:txBody>
        </p:sp>
        <p:sp>
          <p:nvSpPr>
            <p:cNvPr id="1507352" name="Text Box 24"/>
            <p:cNvSpPr txBox="1">
              <a:spLocks noChangeArrowheads="1"/>
            </p:cNvSpPr>
            <p:nvPr/>
          </p:nvSpPr>
          <p:spPr bwMode="auto">
            <a:xfrm>
              <a:off x="2208" y="1293"/>
              <a:ext cx="347" cy="181"/>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Dst</a:t>
              </a:r>
            </a:p>
          </p:txBody>
        </p:sp>
        <p:sp>
          <p:nvSpPr>
            <p:cNvPr id="1507353" name="AutoShape 25"/>
            <p:cNvSpPr>
              <a:spLocks noChangeArrowheads="1"/>
            </p:cNvSpPr>
            <p:nvPr/>
          </p:nvSpPr>
          <p:spPr bwMode="auto">
            <a:xfrm>
              <a:off x="1872" y="1464"/>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507354" name="Text Box 26"/>
          <p:cNvSpPr txBox="1">
            <a:spLocks noChangeArrowheads="1"/>
          </p:cNvSpPr>
          <p:nvPr/>
        </p:nvSpPr>
        <p:spPr bwMode="auto">
          <a:xfrm>
            <a:off x="5029200" y="1746250"/>
            <a:ext cx="3990975" cy="800100"/>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Count = # of 32-register </a:t>
            </a:r>
            <a:r>
              <a:rPr lang="en-US" sz="1600" u="sng">
                <a:solidFill>
                  <a:schemeClr val="tx1"/>
                </a:solidFill>
                <a:latin typeface="Arial Narrow" pitchFamily="34" charset="0"/>
              </a:rPr>
              <a:t>blocks</a:t>
            </a:r>
            <a:r>
              <a:rPr lang="en-US" sz="1600">
                <a:solidFill>
                  <a:schemeClr val="tx1"/>
                </a:solidFill>
                <a:latin typeface="Arial Narrow" pitchFamily="34" charset="0"/>
              </a:rPr>
              <a:t> to xfr (up to 16)</a:t>
            </a:r>
          </a:p>
          <a:p>
            <a:r>
              <a:rPr lang="en-US" sz="1600">
                <a:solidFill>
                  <a:schemeClr val="tx1"/>
                </a:solidFill>
                <a:latin typeface="Arial Narrow" pitchFamily="34" charset="0"/>
              </a:rPr>
              <a:t>Mask = 32-bit mask determines WHICH registers</a:t>
            </a:r>
            <a:br>
              <a:rPr lang="en-US" sz="1600">
                <a:solidFill>
                  <a:schemeClr val="tx1"/>
                </a:solidFill>
                <a:latin typeface="Arial Narrow" pitchFamily="34" charset="0"/>
              </a:rPr>
            </a:br>
            <a:r>
              <a:rPr lang="en-US" sz="1600">
                <a:solidFill>
                  <a:schemeClr val="tx1"/>
                </a:solidFill>
                <a:latin typeface="Arial Narrow" pitchFamily="34" charset="0"/>
              </a:rPr>
              <a:t>             to transfer (“0” = xfr, “1” = NO xfr)</a:t>
            </a:r>
          </a:p>
        </p:txBody>
      </p:sp>
      <p:pic>
        <p:nvPicPr>
          <p:cNvPr id="1507355" name="Picture 27"/>
          <p:cNvPicPr>
            <a:picLocks noChangeAspect="1" noChangeArrowheads="1"/>
          </p:cNvPicPr>
          <p:nvPr/>
        </p:nvPicPr>
        <p:blipFill>
          <a:blip r:embed="rId4" cstate="print"/>
          <a:srcRect/>
          <a:stretch>
            <a:fillRect/>
          </a:stretch>
        </p:blipFill>
        <p:spPr bwMode="auto">
          <a:xfrm>
            <a:off x="914400" y="3587750"/>
            <a:ext cx="6248400" cy="1511300"/>
          </a:xfrm>
          <a:prstGeom prst="rect">
            <a:avLst/>
          </a:prstGeom>
          <a:noFill/>
          <a:ln w="9525">
            <a:noFill/>
            <a:miter lim="800000"/>
            <a:headEnd/>
            <a:tailEnd/>
          </a:ln>
          <a:effectLst/>
        </p:spPr>
      </p:pic>
      <p:sp>
        <p:nvSpPr>
          <p:cNvPr id="1507356" name="Text Box 28"/>
          <p:cNvSpPr txBox="1">
            <a:spLocks noChangeArrowheads="1"/>
          </p:cNvSpPr>
          <p:nvPr/>
        </p:nvSpPr>
        <p:spPr bwMode="auto">
          <a:xfrm>
            <a:off x="381000" y="3200400"/>
            <a:ext cx="736441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Example Transfer using MASK (not all regs typically need to be programmed):</a:t>
            </a:r>
          </a:p>
        </p:txBody>
      </p:sp>
      <p:sp>
        <p:nvSpPr>
          <p:cNvPr id="1507357" name="Text Box 29"/>
          <p:cNvSpPr txBox="1">
            <a:spLocks noChangeArrowheads="1"/>
          </p:cNvSpPr>
          <p:nvPr/>
        </p:nvSpPr>
        <p:spPr bwMode="auto">
          <a:xfrm>
            <a:off x="381000" y="5156200"/>
            <a:ext cx="870426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User must write to IDMA0 registers in the following order (COUNT written – triggers transfer):</a:t>
            </a:r>
          </a:p>
        </p:txBody>
      </p:sp>
      <p:sp>
        <p:nvSpPr>
          <p:cNvPr id="1507358" name="Text Box 30"/>
          <p:cNvSpPr txBox="1">
            <a:spLocks noChangeArrowheads="1"/>
          </p:cNvSpPr>
          <p:nvPr/>
        </p:nvSpPr>
        <p:spPr bwMode="auto">
          <a:xfrm>
            <a:off x="1143000" y="5583238"/>
            <a:ext cx="7194550" cy="1020762"/>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IDMA0_MASK = 0x573FEA8C;	  //set mask for 13 regs above</a:t>
            </a:r>
          </a:p>
          <a:p>
            <a:pPr>
              <a:lnSpc>
                <a:spcPct val="70000"/>
              </a:lnSpc>
            </a:pPr>
            <a:r>
              <a:rPr lang="en-US" sz="1400">
                <a:solidFill>
                  <a:schemeClr val="tx1"/>
                </a:solidFill>
                <a:latin typeface="Courier New" pitchFamily="49" charset="0"/>
              </a:rPr>
              <a:t>IDMA0_SOURCE = reg_ptr;	  //set src addr in L1D/L2</a:t>
            </a:r>
          </a:p>
          <a:p>
            <a:pPr>
              <a:lnSpc>
                <a:spcPct val="70000"/>
              </a:lnSpc>
            </a:pPr>
            <a:r>
              <a:rPr lang="en-US" sz="1400">
                <a:solidFill>
                  <a:schemeClr val="tx1"/>
                </a:solidFill>
                <a:latin typeface="Courier New" pitchFamily="49" charset="0"/>
              </a:rPr>
              <a:t>IDMA0_DEST = MMR_ADDRESS;	  //set dst addr to config location</a:t>
            </a:r>
          </a:p>
          <a:p>
            <a:pPr>
              <a:lnSpc>
                <a:spcPct val="70000"/>
              </a:lnSpc>
            </a:pPr>
            <a:r>
              <a:rPr lang="en-US" sz="1400">
                <a:solidFill>
                  <a:schemeClr val="tx1"/>
                </a:solidFill>
                <a:latin typeface="Courier New" pitchFamily="49" charset="0"/>
              </a:rPr>
              <a:t>IDMA0_COUNT = 0;		  //set mask for 1 block of 32 registers</a:t>
            </a:r>
          </a:p>
        </p:txBody>
      </p:sp>
    </p:spTree>
    <p:custDataLst>
      <p:tags r:id="rId1"/>
    </p:custData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p:txBody>
          <a:bodyPr/>
          <a:lstStyle/>
          <a:p>
            <a:r>
              <a:rPr lang="en-US"/>
              <a:t>IDMA1: Programming Details</a:t>
            </a:r>
          </a:p>
        </p:txBody>
      </p:sp>
      <p:sp>
        <p:nvSpPr>
          <p:cNvPr id="1235979" name="Text Box 11"/>
          <p:cNvSpPr txBox="1">
            <a:spLocks noChangeArrowheads="1"/>
          </p:cNvSpPr>
          <p:nvPr/>
        </p:nvSpPr>
        <p:spPr bwMode="auto">
          <a:xfrm>
            <a:off x="381000" y="609600"/>
            <a:ext cx="7934325" cy="3365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latin typeface="Arial Narrow" pitchFamily="34" charset="0"/>
              </a:rPr>
              <a:t> IDMA1 is optimized for contiguous burst transfers between L1P, L1D and L2</a:t>
            </a:r>
          </a:p>
        </p:txBody>
      </p:sp>
      <p:sp>
        <p:nvSpPr>
          <p:cNvPr id="1235980" name="Text Box 12"/>
          <p:cNvSpPr txBox="1">
            <a:spLocks noChangeArrowheads="1"/>
          </p:cNvSpPr>
          <p:nvPr/>
        </p:nvSpPr>
        <p:spPr bwMode="auto">
          <a:xfrm>
            <a:off x="542925" y="2566988"/>
            <a:ext cx="7915275" cy="2074862"/>
          </a:xfrm>
          <a:prstGeom prst="rect">
            <a:avLst/>
          </a:prstGeom>
          <a:noFill/>
          <a:ln w="12700">
            <a:noFill/>
            <a:miter lim="800000"/>
            <a:headEnd/>
            <a:tailEnd/>
          </a:ln>
          <a:effectLst/>
        </p:spPr>
        <p:txBody>
          <a:bodyPr wrap="none">
            <a:spAutoFit/>
          </a:bodyPr>
          <a:lstStyle/>
          <a:p>
            <a:pPr>
              <a:lnSpc>
                <a:spcPct val="90000"/>
              </a:lnSpc>
              <a:buClr>
                <a:schemeClr val="tx2"/>
              </a:buClr>
              <a:buSzPct val="90000"/>
              <a:buFont typeface="Wingdings" pitchFamily="2" charset="2"/>
              <a:buChar char="Ø"/>
            </a:pPr>
            <a:r>
              <a:rPr lang="en-US">
                <a:solidFill>
                  <a:schemeClr val="tx1"/>
                </a:solidFill>
                <a:latin typeface="Arial Narrow" pitchFamily="34" charset="0"/>
              </a:rPr>
              <a:t> Cannot access CFG port registers (only used for internal memory transfers)</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User provides: Src, Dst, Count (Reference:  SPRU871)</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All src/dest addresses increment linearly throughout the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IDMA1_COUNT = #bytes to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Example:</a:t>
            </a:r>
          </a:p>
        </p:txBody>
      </p:sp>
      <p:sp>
        <p:nvSpPr>
          <p:cNvPr id="1235981" name="Text Box 13"/>
          <p:cNvSpPr txBox="1">
            <a:spLocks noChangeArrowheads="1"/>
          </p:cNvSpPr>
          <p:nvPr/>
        </p:nvSpPr>
        <p:spPr bwMode="auto">
          <a:xfrm>
            <a:off x="984250" y="4800600"/>
            <a:ext cx="7854950" cy="1276350"/>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IDMA1_SOURCE = outBuffFast;           //set src addr in L1D</a:t>
            </a:r>
          </a:p>
          <a:p>
            <a:pPr>
              <a:lnSpc>
                <a:spcPct val="70000"/>
              </a:lnSpc>
            </a:pPr>
            <a:r>
              <a:rPr lang="en-US" sz="1400">
                <a:solidFill>
                  <a:schemeClr val="tx1"/>
                </a:solidFill>
                <a:latin typeface="Courier New" pitchFamily="49" charset="0"/>
              </a:rPr>
              <a:t>IDMA1_DEST = outBuff;                 //set dst addr to L2</a:t>
            </a:r>
          </a:p>
          <a:p>
            <a:pPr>
              <a:lnSpc>
                <a:spcPct val="70000"/>
              </a:lnSpc>
            </a:pPr>
            <a:r>
              <a:rPr lang="en-US" sz="1400">
                <a:solidFill>
                  <a:schemeClr val="tx1"/>
                </a:solidFill>
                <a:latin typeface="Courier New" pitchFamily="49" charset="0"/>
              </a:rPr>
              <a:t>IDMA1_COUNT = 7 &lt;&lt; IDMA_PRI_SHIFT |   //PRI low vs. cache/EDMA</a:t>
            </a:r>
          </a:p>
          <a:p>
            <a:pPr>
              <a:lnSpc>
                <a:spcPct val="70000"/>
              </a:lnSpc>
            </a:pPr>
            <a:r>
              <a:rPr lang="en-US" sz="1400">
                <a:solidFill>
                  <a:schemeClr val="tx1"/>
                </a:solidFill>
                <a:latin typeface="Courier New" pitchFamily="49" charset="0"/>
              </a:rPr>
              <a:t>              1 &lt;&lt; IDMA_INT_SHIFT |   //interrupt CPU on completion</a:t>
            </a:r>
          </a:p>
          <a:p>
            <a:pPr>
              <a:lnSpc>
                <a:spcPct val="70000"/>
              </a:lnSpc>
            </a:pPr>
            <a:r>
              <a:rPr lang="en-US" sz="1400">
                <a:solidFill>
                  <a:schemeClr val="tx1"/>
                </a:solidFill>
                <a:latin typeface="Courier New" pitchFamily="49" charset="0"/>
              </a:rPr>
              <a:t>              buffsize;               //set count to buffer size (bytes)</a:t>
            </a:r>
          </a:p>
        </p:txBody>
      </p:sp>
      <p:grpSp>
        <p:nvGrpSpPr>
          <p:cNvPr id="1235982" name="Group 14"/>
          <p:cNvGrpSpPr>
            <a:grpSpLocks/>
          </p:cNvGrpSpPr>
          <p:nvPr/>
        </p:nvGrpSpPr>
        <p:grpSpPr bwMode="auto">
          <a:xfrm>
            <a:off x="1663700" y="1143000"/>
            <a:ext cx="4051300" cy="1235075"/>
            <a:chOff x="904" y="854"/>
            <a:chExt cx="2552" cy="778"/>
          </a:xfrm>
        </p:grpSpPr>
        <p:sp>
          <p:nvSpPr>
            <p:cNvPr id="1235983" name="Rectangle 15"/>
            <p:cNvSpPr>
              <a:spLocks noChangeArrowheads="1"/>
            </p:cNvSpPr>
            <p:nvPr/>
          </p:nvSpPr>
          <p:spPr bwMode="auto">
            <a:xfrm>
              <a:off x="1296"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84" name="Rectangle 16"/>
            <p:cNvSpPr>
              <a:spLocks noChangeArrowheads="1"/>
            </p:cNvSpPr>
            <p:nvPr/>
          </p:nvSpPr>
          <p:spPr bwMode="auto">
            <a:xfrm>
              <a:off x="1296"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85" name="Rectangle 17"/>
            <p:cNvSpPr>
              <a:spLocks noChangeArrowheads="1"/>
            </p:cNvSpPr>
            <p:nvPr/>
          </p:nvSpPr>
          <p:spPr bwMode="auto">
            <a:xfrm>
              <a:off x="1296"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86" name="Rectangle 18"/>
            <p:cNvSpPr>
              <a:spLocks noChangeArrowheads="1"/>
            </p:cNvSpPr>
            <p:nvPr/>
          </p:nvSpPr>
          <p:spPr bwMode="auto">
            <a:xfrm>
              <a:off x="1296"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87" name="Text Box 19"/>
            <p:cNvSpPr txBox="1">
              <a:spLocks noChangeArrowheads="1"/>
            </p:cNvSpPr>
            <p:nvPr/>
          </p:nvSpPr>
          <p:spPr bwMode="auto">
            <a:xfrm>
              <a:off x="1484"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235988" name="Text Box 20"/>
            <p:cNvSpPr txBox="1">
              <a:spLocks noChangeArrowheads="1"/>
            </p:cNvSpPr>
            <p:nvPr/>
          </p:nvSpPr>
          <p:spPr bwMode="auto">
            <a:xfrm>
              <a:off x="1484"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235989" name="Text Box 21"/>
            <p:cNvSpPr txBox="1">
              <a:spLocks noChangeArrowheads="1"/>
            </p:cNvSpPr>
            <p:nvPr/>
          </p:nvSpPr>
          <p:spPr bwMode="auto">
            <a:xfrm>
              <a:off x="1484"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235990" name="Rectangle 22"/>
            <p:cNvSpPr>
              <a:spLocks noChangeArrowheads="1"/>
            </p:cNvSpPr>
            <p:nvPr/>
          </p:nvSpPr>
          <p:spPr bwMode="auto">
            <a:xfrm>
              <a:off x="2880"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91" name="Rectangle 23"/>
            <p:cNvSpPr>
              <a:spLocks noChangeArrowheads="1"/>
            </p:cNvSpPr>
            <p:nvPr/>
          </p:nvSpPr>
          <p:spPr bwMode="auto">
            <a:xfrm>
              <a:off x="2880"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92" name="Rectangle 24"/>
            <p:cNvSpPr>
              <a:spLocks noChangeArrowheads="1"/>
            </p:cNvSpPr>
            <p:nvPr/>
          </p:nvSpPr>
          <p:spPr bwMode="auto">
            <a:xfrm>
              <a:off x="2880"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93" name="Rectangle 25"/>
            <p:cNvSpPr>
              <a:spLocks noChangeArrowheads="1"/>
            </p:cNvSpPr>
            <p:nvPr/>
          </p:nvSpPr>
          <p:spPr bwMode="auto">
            <a:xfrm>
              <a:off x="2880"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35994" name="Text Box 26"/>
            <p:cNvSpPr txBox="1">
              <a:spLocks noChangeArrowheads="1"/>
            </p:cNvSpPr>
            <p:nvPr/>
          </p:nvSpPr>
          <p:spPr bwMode="auto">
            <a:xfrm>
              <a:off x="3068"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235995" name="Text Box 27"/>
            <p:cNvSpPr txBox="1">
              <a:spLocks noChangeArrowheads="1"/>
            </p:cNvSpPr>
            <p:nvPr/>
          </p:nvSpPr>
          <p:spPr bwMode="auto">
            <a:xfrm>
              <a:off x="3068"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235996" name="Text Box 28"/>
            <p:cNvSpPr txBox="1">
              <a:spLocks noChangeArrowheads="1"/>
            </p:cNvSpPr>
            <p:nvPr/>
          </p:nvSpPr>
          <p:spPr bwMode="auto">
            <a:xfrm>
              <a:off x="3068"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235997" name="Text Box 29"/>
            <p:cNvSpPr txBox="1">
              <a:spLocks noChangeArrowheads="1"/>
            </p:cNvSpPr>
            <p:nvPr/>
          </p:nvSpPr>
          <p:spPr bwMode="auto">
            <a:xfrm>
              <a:off x="904"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Src</a:t>
              </a:r>
            </a:p>
          </p:txBody>
        </p:sp>
        <p:sp>
          <p:nvSpPr>
            <p:cNvPr id="1235998" name="Text Box 30"/>
            <p:cNvSpPr txBox="1">
              <a:spLocks noChangeArrowheads="1"/>
            </p:cNvSpPr>
            <p:nvPr/>
          </p:nvSpPr>
          <p:spPr bwMode="auto">
            <a:xfrm>
              <a:off x="2510"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Dst</a:t>
              </a:r>
            </a:p>
          </p:txBody>
        </p:sp>
        <p:sp>
          <p:nvSpPr>
            <p:cNvPr id="1235999" name="AutoShape 31"/>
            <p:cNvSpPr>
              <a:spLocks noChangeArrowheads="1"/>
            </p:cNvSpPr>
            <p:nvPr/>
          </p:nvSpPr>
          <p:spPr bwMode="auto">
            <a:xfrm>
              <a:off x="2160" y="1116"/>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236000" name="Rectangle 32"/>
          <p:cNvSpPr>
            <a:spLocks noChangeArrowheads="1"/>
          </p:cNvSpPr>
          <p:nvPr/>
        </p:nvSpPr>
        <p:spPr bwMode="auto">
          <a:xfrm>
            <a:off x="355600" y="2489200"/>
            <a:ext cx="8686800" cy="379888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6" name="Rectangle 2"/>
          <p:cNvSpPr>
            <a:spLocks noGrp="1" noChangeArrowheads="1"/>
          </p:cNvSpPr>
          <p:nvPr>
            <p:ph type="title"/>
          </p:nvPr>
        </p:nvSpPr>
        <p:spPr/>
        <p:txBody>
          <a:bodyPr/>
          <a:lstStyle/>
          <a:p>
            <a:r>
              <a:rPr lang="en-US" sz="3200"/>
              <a:t>Example: How Do You VIEW the Transfer?</a:t>
            </a:r>
          </a:p>
        </p:txBody>
      </p:sp>
      <p:sp>
        <p:nvSpPr>
          <p:cNvPr id="1332227"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2228"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32229" name="Group 5"/>
          <p:cNvGrpSpPr>
            <a:grpSpLocks/>
          </p:cNvGrpSpPr>
          <p:nvPr/>
        </p:nvGrpSpPr>
        <p:grpSpPr bwMode="auto">
          <a:xfrm>
            <a:off x="1676400" y="3733800"/>
            <a:ext cx="5562600" cy="914400"/>
            <a:chOff x="1200" y="2496"/>
            <a:chExt cx="3504" cy="576"/>
          </a:xfrm>
        </p:grpSpPr>
        <p:sp>
          <p:nvSpPr>
            <p:cNvPr id="1332230"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1"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2"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3"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4"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5"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6"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7"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8"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39"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40"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41"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42"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3"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4"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5"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6"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7"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2248"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32249"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2250" name="Group 26"/>
          <p:cNvGrpSpPr>
            <a:grpSpLocks/>
          </p:cNvGrpSpPr>
          <p:nvPr/>
        </p:nvGrpSpPr>
        <p:grpSpPr bwMode="auto">
          <a:xfrm>
            <a:off x="2747963" y="1524000"/>
            <a:ext cx="1219200" cy="914400"/>
            <a:chOff x="432" y="960"/>
            <a:chExt cx="768" cy="576"/>
          </a:xfrm>
        </p:grpSpPr>
        <p:sp>
          <p:nvSpPr>
            <p:cNvPr id="1332251"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2"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3"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4"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5"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6"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7"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8"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59"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60"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61"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2262"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2263"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32264"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32265"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32266"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32267"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32268"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Tree>
    <p:custDataLst>
      <p:tags r:id="rId1"/>
    </p:custData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378" name="Rectangle 2"/>
          <p:cNvSpPr>
            <a:spLocks noGrp="1" noChangeArrowheads="1"/>
          </p:cNvSpPr>
          <p:nvPr>
            <p:ph type="title"/>
          </p:nvPr>
        </p:nvSpPr>
        <p:spPr/>
        <p:txBody>
          <a:bodyPr/>
          <a:lstStyle/>
          <a:p>
            <a:r>
              <a:rPr lang="en-US"/>
              <a:t>IDMA1: Programming Details</a:t>
            </a:r>
          </a:p>
        </p:txBody>
      </p:sp>
      <p:sp>
        <p:nvSpPr>
          <p:cNvPr id="1509379" name="Text Box 3"/>
          <p:cNvSpPr txBox="1">
            <a:spLocks noChangeArrowheads="1"/>
          </p:cNvSpPr>
          <p:nvPr/>
        </p:nvSpPr>
        <p:spPr bwMode="auto">
          <a:xfrm>
            <a:off x="381000" y="609600"/>
            <a:ext cx="7934325" cy="3365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latin typeface="Arial Narrow" pitchFamily="34" charset="0"/>
              </a:rPr>
              <a:t> IDMA1 is optimized for contiguous burst transfers between L1P, L1D and L2</a:t>
            </a:r>
          </a:p>
        </p:txBody>
      </p:sp>
      <p:sp>
        <p:nvSpPr>
          <p:cNvPr id="1509380" name="Text Box 4"/>
          <p:cNvSpPr txBox="1">
            <a:spLocks noChangeArrowheads="1"/>
          </p:cNvSpPr>
          <p:nvPr/>
        </p:nvSpPr>
        <p:spPr bwMode="auto">
          <a:xfrm>
            <a:off x="542925" y="2566988"/>
            <a:ext cx="7915275" cy="2074862"/>
          </a:xfrm>
          <a:prstGeom prst="rect">
            <a:avLst/>
          </a:prstGeom>
          <a:noFill/>
          <a:ln w="12700">
            <a:noFill/>
            <a:miter lim="800000"/>
            <a:headEnd/>
            <a:tailEnd/>
          </a:ln>
          <a:effectLst/>
        </p:spPr>
        <p:txBody>
          <a:bodyPr wrap="none">
            <a:spAutoFit/>
          </a:bodyPr>
          <a:lstStyle/>
          <a:p>
            <a:pPr>
              <a:lnSpc>
                <a:spcPct val="90000"/>
              </a:lnSpc>
              <a:buClr>
                <a:schemeClr val="tx2"/>
              </a:buClr>
              <a:buSzPct val="90000"/>
              <a:buFont typeface="Wingdings" pitchFamily="2" charset="2"/>
              <a:buChar char="Ø"/>
            </a:pPr>
            <a:r>
              <a:rPr lang="en-US">
                <a:solidFill>
                  <a:schemeClr val="tx1"/>
                </a:solidFill>
                <a:latin typeface="Arial Narrow" pitchFamily="34" charset="0"/>
              </a:rPr>
              <a:t> Cannot access CFG port registers (only used for internal memory transfers)</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User provides: Src, Dst, Count (Reference:  SPRU871)</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All src/dest addresses increment linearly throughout the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IDMA1_COUNT = #bytes to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Example:</a:t>
            </a:r>
          </a:p>
        </p:txBody>
      </p:sp>
      <p:sp>
        <p:nvSpPr>
          <p:cNvPr id="1509381" name="Text Box 5"/>
          <p:cNvSpPr txBox="1">
            <a:spLocks noChangeArrowheads="1"/>
          </p:cNvSpPr>
          <p:nvPr/>
        </p:nvSpPr>
        <p:spPr bwMode="auto">
          <a:xfrm>
            <a:off x="984250" y="4800600"/>
            <a:ext cx="7854950" cy="1276350"/>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IDMA1_SOURCE = outBuffFast;           //set src addr in L1D</a:t>
            </a:r>
          </a:p>
          <a:p>
            <a:pPr>
              <a:lnSpc>
                <a:spcPct val="70000"/>
              </a:lnSpc>
            </a:pPr>
            <a:r>
              <a:rPr lang="en-US" sz="1400">
                <a:solidFill>
                  <a:schemeClr val="tx1"/>
                </a:solidFill>
                <a:latin typeface="Courier New" pitchFamily="49" charset="0"/>
              </a:rPr>
              <a:t>IDMA1_DEST = outBuff;                 //set dst addr to L2</a:t>
            </a:r>
          </a:p>
          <a:p>
            <a:pPr>
              <a:lnSpc>
                <a:spcPct val="70000"/>
              </a:lnSpc>
            </a:pPr>
            <a:r>
              <a:rPr lang="en-US" sz="1400">
                <a:solidFill>
                  <a:schemeClr val="tx1"/>
                </a:solidFill>
                <a:latin typeface="Courier New" pitchFamily="49" charset="0"/>
              </a:rPr>
              <a:t>IDMA1_COUNT = 7 &lt;&lt; IDMA_PRI_SHIFT |   //PRI low vs. cache/EDMA</a:t>
            </a:r>
          </a:p>
          <a:p>
            <a:pPr>
              <a:lnSpc>
                <a:spcPct val="70000"/>
              </a:lnSpc>
            </a:pPr>
            <a:r>
              <a:rPr lang="en-US" sz="1400">
                <a:solidFill>
                  <a:schemeClr val="tx1"/>
                </a:solidFill>
                <a:latin typeface="Courier New" pitchFamily="49" charset="0"/>
              </a:rPr>
              <a:t>              1 &lt;&lt; IDMA_INT_SHIFT |   //interrupt CPU on completion</a:t>
            </a:r>
          </a:p>
          <a:p>
            <a:pPr>
              <a:lnSpc>
                <a:spcPct val="70000"/>
              </a:lnSpc>
            </a:pPr>
            <a:r>
              <a:rPr lang="en-US" sz="1400">
                <a:solidFill>
                  <a:schemeClr val="tx1"/>
                </a:solidFill>
                <a:latin typeface="Courier New" pitchFamily="49" charset="0"/>
              </a:rPr>
              <a:t>              buffsize;               //set count to buffer size (bytes)</a:t>
            </a:r>
          </a:p>
        </p:txBody>
      </p:sp>
      <p:grpSp>
        <p:nvGrpSpPr>
          <p:cNvPr id="1509382" name="Group 6"/>
          <p:cNvGrpSpPr>
            <a:grpSpLocks/>
          </p:cNvGrpSpPr>
          <p:nvPr/>
        </p:nvGrpSpPr>
        <p:grpSpPr bwMode="auto">
          <a:xfrm>
            <a:off x="1663700" y="1143000"/>
            <a:ext cx="4051300" cy="1235075"/>
            <a:chOff x="904" y="854"/>
            <a:chExt cx="2552" cy="778"/>
          </a:xfrm>
        </p:grpSpPr>
        <p:sp>
          <p:nvSpPr>
            <p:cNvPr id="1509383" name="Rectangle 7"/>
            <p:cNvSpPr>
              <a:spLocks noChangeArrowheads="1"/>
            </p:cNvSpPr>
            <p:nvPr/>
          </p:nvSpPr>
          <p:spPr bwMode="auto">
            <a:xfrm>
              <a:off x="1296"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84" name="Rectangle 8"/>
            <p:cNvSpPr>
              <a:spLocks noChangeArrowheads="1"/>
            </p:cNvSpPr>
            <p:nvPr/>
          </p:nvSpPr>
          <p:spPr bwMode="auto">
            <a:xfrm>
              <a:off x="1296"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85" name="Rectangle 9"/>
            <p:cNvSpPr>
              <a:spLocks noChangeArrowheads="1"/>
            </p:cNvSpPr>
            <p:nvPr/>
          </p:nvSpPr>
          <p:spPr bwMode="auto">
            <a:xfrm>
              <a:off x="1296"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86" name="Rectangle 10"/>
            <p:cNvSpPr>
              <a:spLocks noChangeArrowheads="1"/>
            </p:cNvSpPr>
            <p:nvPr/>
          </p:nvSpPr>
          <p:spPr bwMode="auto">
            <a:xfrm>
              <a:off x="1296"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87" name="Text Box 11"/>
            <p:cNvSpPr txBox="1">
              <a:spLocks noChangeArrowheads="1"/>
            </p:cNvSpPr>
            <p:nvPr/>
          </p:nvSpPr>
          <p:spPr bwMode="auto">
            <a:xfrm>
              <a:off x="1484"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509388" name="Text Box 12"/>
            <p:cNvSpPr txBox="1">
              <a:spLocks noChangeArrowheads="1"/>
            </p:cNvSpPr>
            <p:nvPr/>
          </p:nvSpPr>
          <p:spPr bwMode="auto">
            <a:xfrm>
              <a:off x="1484"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509389" name="Text Box 13"/>
            <p:cNvSpPr txBox="1">
              <a:spLocks noChangeArrowheads="1"/>
            </p:cNvSpPr>
            <p:nvPr/>
          </p:nvSpPr>
          <p:spPr bwMode="auto">
            <a:xfrm>
              <a:off x="1484"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509390" name="Rectangle 14"/>
            <p:cNvSpPr>
              <a:spLocks noChangeArrowheads="1"/>
            </p:cNvSpPr>
            <p:nvPr/>
          </p:nvSpPr>
          <p:spPr bwMode="auto">
            <a:xfrm>
              <a:off x="2880"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91" name="Rectangle 15"/>
            <p:cNvSpPr>
              <a:spLocks noChangeArrowheads="1"/>
            </p:cNvSpPr>
            <p:nvPr/>
          </p:nvSpPr>
          <p:spPr bwMode="auto">
            <a:xfrm>
              <a:off x="2880"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92" name="Rectangle 16"/>
            <p:cNvSpPr>
              <a:spLocks noChangeArrowheads="1"/>
            </p:cNvSpPr>
            <p:nvPr/>
          </p:nvSpPr>
          <p:spPr bwMode="auto">
            <a:xfrm>
              <a:off x="2880"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93" name="Rectangle 17"/>
            <p:cNvSpPr>
              <a:spLocks noChangeArrowheads="1"/>
            </p:cNvSpPr>
            <p:nvPr/>
          </p:nvSpPr>
          <p:spPr bwMode="auto">
            <a:xfrm>
              <a:off x="2880"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09394" name="Text Box 18"/>
            <p:cNvSpPr txBox="1">
              <a:spLocks noChangeArrowheads="1"/>
            </p:cNvSpPr>
            <p:nvPr/>
          </p:nvSpPr>
          <p:spPr bwMode="auto">
            <a:xfrm>
              <a:off x="3068"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509395" name="Text Box 19"/>
            <p:cNvSpPr txBox="1">
              <a:spLocks noChangeArrowheads="1"/>
            </p:cNvSpPr>
            <p:nvPr/>
          </p:nvSpPr>
          <p:spPr bwMode="auto">
            <a:xfrm>
              <a:off x="3068"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509396" name="Text Box 20"/>
            <p:cNvSpPr txBox="1">
              <a:spLocks noChangeArrowheads="1"/>
            </p:cNvSpPr>
            <p:nvPr/>
          </p:nvSpPr>
          <p:spPr bwMode="auto">
            <a:xfrm>
              <a:off x="3068"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509397" name="Text Box 21"/>
            <p:cNvSpPr txBox="1">
              <a:spLocks noChangeArrowheads="1"/>
            </p:cNvSpPr>
            <p:nvPr/>
          </p:nvSpPr>
          <p:spPr bwMode="auto">
            <a:xfrm>
              <a:off x="904"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Src</a:t>
              </a:r>
            </a:p>
          </p:txBody>
        </p:sp>
        <p:sp>
          <p:nvSpPr>
            <p:cNvPr id="1509398" name="Text Box 22"/>
            <p:cNvSpPr txBox="1">
              <a:spLocks noChangeArrowheads="1"/>
            </p:cNvSpPr>
            <p:nvPr/>
          </p:nvSpPr>
          <p:spPr bwMode="auto">
            <a:xfrm>
              <a:off x="2510"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Dst</a:t>
              </a:r>
            </a:p>
          </p:txBody>
        </p:sp>
        <p:sp>
          <p:nvSpPr>
            <p:cNvPr id="1509399" name="AutoShape 23"/>
            <p:cNvSpPr>
              <a:spLocks noChangeArrowheads="1"/>
            </p:cNvSpPr>
            <p:nvPr/>
          </p:nvSpPr>
          <p:spPr bwMode="auto">
            <a:xfrm>
              <a:off x="2160" y="1116"/>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
        <p:nvSpPr>
          <p:cNvPr id="1509400" name="Rectangle 24"/>
          <p:cNvSpPr>
            <a:spLocks noChangeArrowheads="1"/>
          </p:cNvSpPr>
          <p:nvPr/>
        </p:nvSpPr>
        <p:spPr bwMode="auto">
          <a:xfrm>
            <a:off x="355600" y="4268788"/>
            <a:ext cx="8686800" cy="2019300"/>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lstStyle/>
          <a:p>
            <a:r>
              <a:rPr lang="en-US"/>
              <a:t>IDMA1: Programming Details</a:t>
            </a:r>
          </a:p>
        </p:txBody>
      </p:sp>
      <p:sp>
        <p:nvSpPr>
          <p:cNvPr id="1511427" name="Text Box 3"/>
          <p:cNvSpPr txBox="1">
            <a:spLocks noChangeArrowheads="1"/>
          </p:cNvSpPr>
          <p:nvPr/>
        </p:nvSpPr>
        <p:spPr bwMode="auto">
          <a:xfrm>
            <a:off x="381000" y="609600"/>
            <a:ext cx="7934325" cy="3365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latin typeface="Arial Narrow" pitchFamily="34" charset="0"/>
              </a:rPr>
              <a:t> IDMA1 is optimized for contiguous burst transfers between L1P, L1D and L2</a:t>
            </a:r>
          </a:p>
        </p:txBody>
      </p:sp>
      <p:sp>
        <p:nvSpPr>
          <p:cNvPr id="1511428" name="Text Box 4"/>
          <p:cNvSpPr txBox="1">
            <a:spLocks noChangeArrowheads="1"/>
          </p:cNvSpPr>
          <p:nvPr/>
        </p:nvSpPr>
        <p:spPr bwMode="auto">
          <a:xfrm>
            <a:off x="542925" y="2566988"/>
            <a:ext cx="7915275" cy="2074862"/>
          </a:xfrm>
          <a:prstGeom prst="rect">
            <a:avLst/>
          </a:prstGeom>
          <a:noFill/>
          <a:ln w="12700">
            <a:noFill/>
            <a:miter lim="800000"/>
            <a:headEnd/>
            <a:tailEnd/>
          </a:ln>
          <a:effectLst/>
        </p:spPr>
        <p:txBody>
          <a:bodyPr wrap="none">
            <a:spAutoFit/>
          </a:bodyPr>
          <a:lstStyle/>
          <a:p>
            <a:pPr>
              <a:lnSpc>
                <a:spcPct val="90000"/>
              </a:lnSpc>
              <a:buClr>
                <a:schemeClr val="tx2"/>
              </a:buClr>
              <a:buSzPct val="90000"/>
              <a:buFont typeface="Wingdings" pitchFamily="2" charset="2"/>
              <a:buChar char="Ø"/>
            </a:pPr>
            <a:r>
              <a:rPr lang="en-US">
                <a:solidFill>
                  <a:schemeClr val="tx1"/>
                </a:solidFill>
                <a:latin typeface="Arial Narrow" pitchFamily="34" charset="0"/>
              </a:rPr>
              <a:t> Cannot access CFG port registers (only used for internal memory transfers)</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User provides: Src, Dst, Count (Reference:  SPRU871)</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All src/dest addresses increment linearly throughout the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IDMA1_COUNT = #bytes to transfer</a:t>
            </a:r>
          </a:p>
          <a:p>
            <a:pPr>
              <a:lnSpc>
                <a:spcPct val="90000"/>
              </a:lnSpc>
              <a:buClr>
                <a:schemeClr val="tx2"/>
              </a:buClr>
              <a:buSzPct val="90000"/>
              <a:buFont typeface="Wingdings" pitchFamily="2" charset="2"/>
              <a:buChar char="Ø"/>
            </a:pPr>
            <a:r>
              <a:rPr lang="en-US">
                <a:solidFill>
                  <a:schemeClr val="tx1"/>
                </a:solidFill>
                <a:latin typeface="Arial Narrow" pitchFamily="34" charset="0"/>
              </a:rPr>
              <a:t> Example:</a:t>
            </a:r>
          </a:p>
        </p:txBody>
      </p:sp>
      <p:sp>
        <p:nvSpPr>
          <p:cNvPr id="1511429" name="Text Box 5"/>
          <p:cNvSpPr txBox="1">
            <a:spLocks noChangeArrowheads="1"/>
          </p:cNvSpPr>
          <p:nvPr/>
        </p:nvSpPr>
        <p:spPr bwMode="auto">
          <a:xfrm>
            <a:off x="984250" y="4800600"/>
            <a:ext cx="7854950" cy="1276350"/>
          </a:xfrm>
          <a:prstGeom prst="rect">
            <a:avLst/>
          </a:prstGeom>
          <a:solidFill>
            <a:schemeClr val="accent2"/>
          </a:solidFill>
          <a:ln w="12700">
            <a:solidFill>
              <a:schemeClr val="tx1"/>
            </a:solidFill>
            <a:miter lim="800000"/>
            <a:headEnd/>
            <a:tailEnd/>
          </a:ln>
          <a:effectLst/>
        </p:spPr>
        <p:txBody>
          <a:bodyPr wrap="none">
            <a:spAutoFit/>
          </a:bodyPr>
          <a:lstStyle/>
          <a:p>
            <a:pPr>
              <a:lnSpc>
                <a:spcPct val="70000"/>
              </a:lnSpc>
            </a:pPr>
            <a:r>
              <a:rPr lang="en-US" sz="1400">
                <a:solidFill>
                  <a:schemeClr val="tx1"/>
                </a:solidFill>
                <a:latin typeface="Courier New" pitchFamily="49" charset="0"/>
              </a:rPr>
              <a:t>IDMA1_SOURCE = outBuffFast;           //set src addr in L1D</a:t>
            </a:r>
          </a:p>
          <a:p>
            <a:pPr>
              <a:lnSpc>
                <a:spcPct val="70000"/>
              </a:lnSpc>
            </a:pPr>
            <a:r>
              <a:rPr lang="en-US" sz="1400">
                <a:solidFill>
                  <a:schemeClr val="tx1"/>
                </a:solidFill>
                <a:latin typeface="Courier New" pitchFamily="49" charset="0"/>
              </a:rPr>
              <a:t>IDMA1_DEST = outBuff;                 //set dst addr to L2</a:t>
            </a:r>
          </a:p>
          <a:p>
            <a:pPr>
              <a:lnSpc>
                <a:spcPct val="70000"/>
              </a:lnSpc>
            </a:pPr>
            <a:r>
              <a:rPr lang="en-US" sz="1400">
                <a:solidFill>
                  <a:schemeClr val="tx1"/>
                </a:solidFill>
                <a:latin typeface="Courier New" pitchFamily="49" charset="0"/>
              </a:rPr>
              <a:t>IDMA1_COUNT = 7 &lt;&lt; IDMA_PRI_SHIFT |   //PRI low vs. cache/EDMA</a:t>
            </a:r>
          </a:p>
          <a:p>
            <a:pPr>
              <a:lnSpc>
                <a:spcPct val="70000"/>
              </a:lnSpc>
            </a:pPr>
            <a:r>
              <a:rPr lang="en-US" sz="1400">
                <a:solidFill>
                  <a:schemeClr val="tx1"/>
                </a:solidFill>
                <a:latin typeface="Courier New" pitchFamily="49" charset="0"/>
              </a:rPr>
              <a:t>              1 &lt;&lt; IDMA_INT_SHIFT |   //interrupt CPU on completion</a:t>
            </a:r>
          </a:p>
          <a:p>
            <a:pPr>
              <a:lnSpc>
                <a:spcPct val="70000"/>
              </a:lnSpc>
            </a:pPr>
            <a:r>
              <a:rPr lang="en-US" sz="1400">
                <a:solidFill>
                  <a:schemeClr val="tx1"/>
                </a:solidFill>
                <a:latin typeface="Courier New" pitchFamily="49" charset="0"/>
              </a:rPr>
              <a:t>              buffsize;               //set count to buffer size (bytes)</a:t>
            </a:r>
          </a:p>
        </p:txBody>
      </p:sp>
      <p:grpSp>
        <p:nvGrpSpPr>
          <p:cNvPr id="1511430" name="Group 6"/>
          <p:cNvGrpSpPr>
            <a:grpSpLocks/>
          </p:cNvGrpSpPr>
          <p:nvPr/>
        </p:nvGrpSpPr>
        <p:grpSpPr bwMode="auto">
          <a:xfrm>
            <a:off x="1663700" y="1143000"/>
            <a:ext cx="4051300" cy="1235075"/>
            <a:chOff x="904" y="854"/>
            <a:chExt cx="2552" cy="778"/>
          </a:xfrm>
        </p:grpSpPr>
        <p:sp>
          <p:nvSpPr>
            <p:cNvPr id="1511431" name="Rectangle 7"/>
            <p:cNvSpPr>
              <a:spLocks noChangeArrowheads="1"/>
            </p:cNvSpPr>
            <p:nvPr/>
          </p:nvSpPr>
          <p:spPr bwMode="auto">
            <a:xfrm>
              <a:off x="1296"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2" name="Rectangle 8"/>
            <p:cNvSpPr>
              <a:spLocks noChangeArrowheads="1"/>
            </p:cNvSpPr>
            <p:nvPr/>
          </p:nvSpPr>
          <p:spPr bwMode="auto">
            <a:xfrm>
              <a:off x="1296"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3" name="Rectangle 9"/>
            <p:cNvSpPr>
              <a:spLocks noChangeArrowheads="1"/>
            </p:cNvSpPr>
            <p:nvPr/>
          </p:nvSpPr>
          <p:spPr bwMode="auto">
            <a:xfrm>
              <a:off x="1296"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4" name="Rectangle 10"/>
            <p:cNvSpPr>
              <a:spLocks noChangeArrowheads="1"/>
            </p:cNvSpPr>
            <p:nvPr/>
          </p:nvSpPr>
          <p:spPr bwMode="auto">
            <a:xfrm>
              <a:off x="1296"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5" name="Text Box 11"/>
            <p:cNvSpPr txBox="1">
              <a:spLocks noChangeArrowheads="1"/>
            </p:cNvSpPr>
            <p:nvPr/>
          </p:nvSpPr>
          <p:spPr bwMode="auto">
            <a:xfrm>
              <a:off x="1484"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511436" name="Text Box 12"/>
            <p:cNvSpPr txBox="1">
              <a:spLocks noChangeArrowheads="1"/>
            </p:cNvSpPr>
            <p:nvPr/>
          </p:nvSpPr>
          <p:spPr bwMode="auto">
            <a:xfrm>
              <a:off x="1484"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511437" name="Text Box 13"/>
            <p:cNvSpPr txBox="1">
              <a:spLocks noChangeArrowheads="1"/>
            </p:cNvSpPr>
            <p:nvPr/>
          </p:nvSpPr>
          <p:spPr bwMode="auto">
            <a:xfrm>
              <a:off x="1484"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511438" name="Rectangle 14"/>
            <p:cNvSpPr>
              <a:spLocks noChangeArrowheads="1"/>
            </p:cNvSpPr>
            <p:nvPr/>
          </p:nvSpPr>
          <p:spPr bwMode="auto">
            <a:xfrm>
              <a:off x="2880" y="864"/>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39" name="Rectangle 15"/>
            <p:cNvSpPr>
              <a:spLocks noChangeArrowheads="1"/>
            </p:cNvSpPr>
            <p:nvPr/>
          </p:nvSpPr>
          <p:spPr bwMode="auto">
            <a:xfrm>
              <a:off x="2880" y="1056"/>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40" name="Rectangle 16"/>
            <p:cNvSpPr>
              <a:spLocks noChangeArrowheads="1"/>
            </p:cNvSpPr>
            <p:nvPr/>
          </p:nvSpPr>
          <p:spPr bwMode="auto">
            <a:xfrm>
              <a:off x="2880" y="1248"/>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41" name="Rectangle 17"/>
            <p:cNvSpPr>
              <a:spLocks noChangeArrowheads="1"/>
            </p:cNvSpPr>
            <p:nvPr/>
          </p:nvSpPr>
          <p:spPr bwMode="auto">
            <a:xfrm>
              <a:off x="2880" y="1440"/>
              <a:ext cx="576"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1442" name="Text Box 18"/>
            <p:cNvSpPr txBox="1">
              <a:spLocks noChangeArrowheads="1"/>
            </p:cNvSpPr>
            <p:nvPr/>
          </p:nvSpPr>
          <p:spPr bwMode="auto">
            <a:xfrm>
              <a:off x="3068" y="860"/>
              <a:ext cx="196" cy="196"/>
            </a:xfrm>
            <a:prstGeom prst="rect">
              <a:avLst/>
            </a:prstGeom>
            <a:noFill/>
            <a:ln w="12700">
              <a:noFill/>
              <a:miter lim="800000"/>
              <a:headEnd/>
              <a:tailEnd/>
            </a:ln>
            <a:effectLst/>
          </p:spPr>
          <p:txBody>
            <a:bodyPr wrap="none">
              <a:spAutoFit/>
            </a:bodyPr>
            <a:lstStyle/>
            <a:p>
              <a:r>
                <a:rPr lang="en-US" sz="1800">
                  <a:solidFill>
                    <a:schemeClr val="tx1"/>
                  </a:solidFill>
                </a:rPr>
                <a:t>1</a:t>
              </a:r>
            </a:p>
          </p:txBody>
        </p:sp>
        <p:sp>
          <p:nvSpPr>
            <p:cNvPr id="1511443" name="Text Box 19"/>
            <p:cNvSpPr txBox="1">
              <a:spLocks noChangeArrowheads="1"/>
            </p:cNvSpPr>
            <p:nvPr/>
          </p:nvSpPr>
          <p:spPr bwMode="auto">
            <a:xfrm>
              <a:off x="3068" y="1056"/>
              <a:ext cx="196" cy="196"/>
            </a:xfrm>
            <a:prstGeom prst="rect">
              <a:avLst/>
            </a:prstGeom>
            <a:noFill/>
            <a:ln w="12700">
              <a:noFill/>
              <a:miter lim="800000"/>
              <a:headEnd/>
              <a:tailEnd/>
            </a:ln>
            <a:effectLst/>
          </p:spPr>
          <p:txBody>
            <a:bodyPr wrap="none">
              <a:spAutoFit/>
            </a:bodyPr>
            <a:lstStyle/>
            <a:p>
              <a:r>
                <a:rPr lang="en-US" sz="1800">
                  <a:solidFill>
                    <a:schemeClr val="tx1"/>
                  </a:solidFill>
                </a:rPr>
                <a:t>2</a:t>
              </a:r>
            </a:p>
          </p:txBody>
        </p:sp>
        <p:sp>
          <p:nvSpPr>
            <p:cNvPr id="1511444" name="Text Box 20"/>
            <p:cNvSpPr txBox="1">
              <a:spLocks noChangeArrowheads="1"/>
            </p:cNvSpPr>
            <p:nvPr/>
          </p:nvSpPr>
          <p:spPr bwMode="auto">
            <a:xfrm>
              <a:off x="3068" y="1248"/>
              <a:ext cx="196" cy="196"/>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511445" name="Text Box 21"/>
            <p:cNvSpPr txBox="1">
              <a:spLocks noChangeArrowheads="1"/>
            </p:cNvSpPr>
            <p:nvPr/>
          </p:nvSpPr>
          <p:spPr bwMode="auto">
            <a:xfrm>
              <a:off x="904"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Src</a:t>
              </a:r>
            </a:p>
          </p:txBody>
        </p:sp>
        <p:sp>
          <p:nvSpPr>
            <p:cNvPr id="1511446" name="Text Box 22"/>
            <p:cNvSpPr txBox="1">
              <a:spLocks noChangeArrowheads="1"/>
            </p:cNvSpPr>
            <p:nvPr/>
          </p:nvSpPr>
          <p:spPr bwMode="auto">
            <a:xfrm>
              <a:off x="2510" y="854"/>
              <a:ext cx="404" cy="212"/>
            </a:xfrm>
            <a:prstGeom prst="rect">
              <a:avLst/>
            </a:prstGeom>
            <a:noFill/>
            <a:ln w="12700">
              <a:noFill/>
              <a:miter lim="800000"/>
              <a:headEnd/>
              <a:tailEnd/>
            </a:ln>
            <a:effectLst/>
          </p:spPr>
          <p:txBody>
            <a:bodyPr wrap="none">
              <a:spAutoFit/>
            </a:bodyPr>
            <a:lstStyle/>
            <a:p>
              <a:r>
                <a:rPr lang="en-US">
                  <a:solidFill>
                    <a:schemeClr val="tx1"/>
                  </a:solidFill>
                  <a:latin typeface="Courier New" pitchFamily="49" charset="0"/>
                </a:rPr>
                <a:t>Dst</a:t>
              </a:r>
            </a:p>
          </p:txBody>
        </p:sp>
        <p:sp>
          <p:nvSpPr>
            <p:cNvPr id="1511447" name="AutoShape 23"/>
            <p:cNvSpPr>
              <a:spLocks noChangeArrowheads="1"/>
            </p:cNvSpPr>
            <p:nvPr/>
          </p:nvSpPr>
          <p:spPr bwMode="auto">
            <a:xfrm>
              <a:off x="2160" y="1116"/>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110" name="Text Box 174"/>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063938" name="Rectangle 2"/>
          <p:cNvSpPr>
            <a:spLocks noGrp="1" noChangeArrowheads="1"/>
          </p:cNvSpPr>
          <p:nvPr>
            <p:ph type="title"/>
          </p:nvPr>
        </p:nvSpPr>
        <p:spPr/>
        <p:txBody>
          <a:bodyPr/>
          <a:lstStyle/>
          <a:p>
            <a:r>
              <a:rPr lang="en-US"/>
              <a:t>“A” Synchronization </a:t>
            </a:r>
          </a:p>
        </p:txBody>
      </p:sp>
      <p:sp>
        <p:nvSpPr>
          <p:cNvPr id="1064016" name="Text Box 80"/>
          <p:cNvSpPr txBox="1">
            <a:spLocks noChangeArrowheads="1"/>
          </p:cNvSpPr>
          <p:nvPr/>
        </p:nvSpPr>
        <p:spPr bwMode="auto">
          <a:xfrm>
            <a:off x="636588" y="609600"/>
            <a:ext cx="7135812" cy="7016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00000"/>
              </a:lnSpc>
              <a:spcBef>
                <a:spcPct val="0"/>
              </a:spcBef>
              <a:buClr>
                <a:schemeClr val="tx2"/>
              </a:buClr>
              <a:buSzPct val="75000"/>
              <a:buFont typeface="Wingdings" pitchFamily="2" charset="2"/>
              <a:buChar char="u"/>
            </a:pPr>
            <a:r>
              <a:rPr lang="en-US" dirty="0">
                <a:solidFill>
                  <a:schemeClr val="tx1"/>
                </a:solidFill>
              </a:rPr>
              <a:t>An event (like the </a:t>
            </a:r>
            <a:r>
              <a:rPr lang="en-US" dirty="0" smtClean="0">
                <a:solidFill>
                  <a:schemeClr val="tx1"/>
                </a:solidFill>
              </a:rPr>
              <a:t>SPI Receive Event), </a:t>
            </a:r>
            <a:r>
              <a:rPr lang="en-US" dirty="0">
                <a:solidFill>
                  <a:schemeClr val="tx1"/>
                </a:solidFill>
              </a:rPr>
              <a:t>triggers</a:t>
            </a:r>
            <a:br>
              <a:rPr lang="en-US" dirty="0">
                <a:solidFill>
                  <a:schemeClr val="tx1"/>
                </a:solidFill>
              </a:rPr>
            </a:br>
            <a:r>
              <a:rPr lang="en-US" dirty="0">
                <a:solidFill>
                  <a:schemeClr val="tx1"/>
                </a:solidFill>
              </a:rPr>
              <a:t>the </a:t>
            </a:r>
            <a:r>
              <a:rPr lang="en-US" u="sng" dirty="0">
                <a:solidFill>
                  <a:schemeClr val="tx1"/>
                </a:solidFill>
              </a:rPr>
              <a:t>transfer of exactly 1 array of ACNT bytes (2 bytes)</a:t>
            </a:r>
          </a:p>
        </p:txBody>
      </p:sp>
      <p:sp>
        <p:nvSpPr>
          <p:cNvPr id="1064019" name="Text Box 83"/>
          <p:cNvSpPr txBox="1">
            <a:spLocks noChangeArrowheads="1"/>
          </p:cNvSpPr>
          <p:nvPr/>
        </p:nvSpPr>
        <p:spPr bwMode="auto">
          <a:xfrm>
            <a:off x="630238" y="1427163"/>
            <a:ext cx="7917552" cy="1015663"/>
          </a:xfrm>
          <a:prstGeom prst="rect">
            <a:avLst/>
          </a:prstGeom>
          <a:noFill/>
          <a:ln w="12700">
            <a:noFill/>
            <a:miter lim="800000"/>
            <a:headEnd/>
            <a:tailEnd/>
          </a:ln>
          <a:effectLst/>
        </p:spPr>
        <p:txBody>
          <a:bodyPr wrap="none">
            <a:spAutoFit/>
          </a:bodyPr>
          <a:lstStyle/>
          <a:p>
            <a:pPr>
              <a:lnSpc>
                <a:spcPct val="100000"/>
              </a:lnSpc>
              <a:spcBef>
                <a:spcPct val="0"/>
              </a:spcBef>
              <a:buClr>
                <a:schemeClr val="tx2"/>
              </a:buClr>
              <a:buSzPct val="75000"/>
              <a:buFont typeface="Wingdings" pitchFamily="2" charset="2"/>
              <a:buChar char="u"/>
            </a:pPr>
            <a:r>
              <a:rPr lang="en-US" dirty="0">
                <a:solidFill>
                  <a:schemeClr val="tx1"/>
                </a:solidFill>
              </a:rPr>
              <a:t>  Example: </a:t>
            </a:r>
            <a:r>
              <a:rPr lang="en-US" dirty="0" smtClean="0">
                <a:solidFill>
                  <a:schemeClr val="tx1"/>
                </a:solidFill>
              </a:rPr>
              <a:t>SPI tied </a:t>
            </a:r>
            <a:r>
              <a:rPr lang="en-US" dirty="0">
                <a:solidFill>
                  <a:schemeClr val="tx1"/>
                </a:solidFill>
              </a:rPr>
              <a:t>to a codec (you want to sync each transfer</a:t>
            </a:r>
            <a:br>
              <a:rPr lang="en-US" dirty="0">
                <a:solidFill>
                  <a:schemeClr val="tx1"/>
                </a:solidFill>
              </a:rPr>
            </a:br>
            <a:r>
              <a:rPr lang="en-US" dirty="0">
                <a:solidFill>
                  <a:schemeClr val="tx1"/>
                </a:solidFill>
              </a:rPr>
              <a:t>                      of a 16-bit word to the receive buffer being full</a:t>
            </a:r>
            <a:br>
              <a:rPr lang="en-US" dirty="0">
                <a:solidFill>
                  <a:schemeClr val="tx1"/>
                </a:solidFill>
              </a:rPr>
            </a:br>
            <a:r>
              <a:rPr lang="en-US" dirty="0">
                <a:solidFill>
                  <a:schemeClr val="tx1"/>
                </a:solidFill>
              </a:rPr>
              <a:t>                      or the transmit buffer being empty). </a:t>
            </a:r>
            <a:endParaRPr lang="en-US" dirty="0"/>
          </a:p>
        </p:txBody>
      </p:sp>
      <p:sp>
        <p:nvSpPr>
          <p:cNvPr id="1064021" name="Text Box 85"/>
          <p:cNvSpPr txBox="1">
            <a:spLocks noChangeArrowheads="1"/>
          </p:cNvSpPr>
          <p:nvPr/>
        </p:nvSpPr>
        <p:spPr bwMode="auto">
          <a:xfrm>
            <a:off x="1774825" y="3352800"/>
            <a:ext cx="1157288"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064024" name="Rectangle 88"/>
          <p:cNvSpPr>
            <a:spLocks noChangeArrowheads="1"/>
          </p:cNvSpPr>
          <p:nvPr/>
        </p:nvSpPr>
        <p:spPr bwMode="auto">
          <a:xfrm>
            <a:off x="3003550" y="3387725"/>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036" name="Text Box 100"/>
          <p:cNvSpPr txBox="1">
            <a:spLocks noChangeArrowheads="1"/>
          </p:cNvSpPr>
          <p:nvPr/>
        </p:nvSpPr>
        <p:spPr bwMode="auto">
          <a:xfrm>
            <a:off x="2917825" y="363537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4037" name="Text Box 101"/>
          <p:cNvSpPr txBox="1">
            <a:spLocks noChangeArrowheads="1"/>
          </p:cNvSpPr>
          <p:nvPr/>
        </p:nvSpPr>
        <p:spPr bwMode="auto">
          <a:xfrm>
            <a:off x="4552950" y="363537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4038" name="Text Box 102"/>
          <p:cNvSpPr txBox="1">
            <a:spLocks noChangeArrowheads="1"/>
          </p:cNvSpPr>
          <p:nvPr/>
        </p:nvSpPr>
        <p:spPr bwMode="auto">
          <a:xfrm>
            <a:off x="6477000" y="3635375"/>
            <a:ext cx="13716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4039" name="Text Box 103"/>
          <p:cNvSpPr txBox="1">
            <a:spLocks noChangeArrowheads="1"/>
          </p:cNvSpPr>
          <p:nvPr/>
        </p:nvSpPr>
        <p:spPr bwMode="auto">
          <a:xfrm>
            <a:off x="1774825" y="4578350"/>
            <a:ext cx="1157288"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064052" name="Text Box 116"/>
          <p:cNvSpPr txBox="1">
            <a:spLocks noChangeArrowheads="1"/>
          </p:cNvSpPr>
          <p:nvPr/>
        </p:nvSpPr>
        <p:spPr bwMode="auto">
          <a:xfrm>
            <a:off x="2917825" y="486092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4053" name="Text Box 117"/>
          <p:cNvSpPr txBox="1">
            <a:spLocks noChangeArrowheads="1"/>
          </p:cNvSpPr>
          <p:nvPr/>
        </p:nvSpPr>
        <p:spPr bwMode="auto">
          <a:xfrm>
            <a:off x="4552950" y="486092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4054" name="Text Box 118"/>
          <p:cNvSpPr txBox="1">
            <a:spLocks noChangeArrowheads="1"/>
          </p:cNvSpPr>
          <p:nvPr/>
        </p:nvSpPr>
        <p:spPr bwMode="auto">
          <a:xfrm>
            <a:off x="6477000" y="4860925"/>
            <a:ext cx="13716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4055" name="Oval 119"/>
          <p:cNvSpPr>
            <a:spLocks noChangeArrowheads="1"/>
          </p:cNvSpPr>
          <p:nvPr/>
        </p:nvSpPr>
        <p:spPr bwMode="auto">
          <a:xfrm>
            <a:off x="5613400" y="3478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56" name="Oval 120"/>
          <p:cNvSpPr>
            <a:spLocks noChangeArrowheads="1"/>
          </p:cNvSpPr>
          <p:nvPr/>
        </p:nvSpPr>
        <p:spPr bwMode="auto">
          <a:xfrm>
            <a:off x="5842000" y="3478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57" name="Oval 121"/>
          <p:cNvSpPr>
            <a:spLocks noChangeArrowheads="1"/>
          </p:cNvSpPr>
          <p:nvPr/>
        </p:nvSpPr>
        <p:spPr bwMode="auto">
          <a:xfrm>
            <a:off x="5613400" y="47228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58" name="Oval 122"/>
          <p:cNvSpPr>
            <a:spLocks noChangeArrowheads="1"/>
          </p:cNvSpPr>
          <p:nvPr/>
        </p:nvSpPr>
        <p:spPr bwMode="auto">
          <a:xfrm>
            <a:off x="5842000" y="47228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59" name="Oval 123"/>
          <p:cNvSpPr>
            <a:spLocks noChangeArrowheads="1"/>
          </p:cNvSpPr>
          <p:nvPr/>
        </p:nvSpPr>
        <p:spPr bwMode="auto">
          <a:xfrm rot="5400000">
            <a:off x="3279775" y="55038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0" name="Oval 124"/>
          <p:cNvSpPr>
            <a:spLocks noChangeArrowheads="1"/>
          </p:cNvSpPr>
          <p:nvPr/>
        </p:nvSpPr>
        <p:spPr bwMode="auto">
          <a:xfrm rot="5400000">
            <a:off x="3279775" y="57150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1" name="Oval 125"/>
          <p:cNvSpPr>
            <a:spLocks noChangeArrowheads="1"/>
          </p:cNvSpPr>
          <p:nvPr/>
        </p:nvSpPr>
        <p:spPr bwMode="auto">
          <a:xfrm rot="5400000">
            <a:off x="4889500" y="55038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2" name="Oval 126"/>
          <p:cNvSpPr>
            <a:spLocks noChangeArrowheads="1"/>
          </p:cNvSpPr>
          <p:nvPr/>
        </p:nvSpPr>
        <p:spPr bwMode="auto">
          <a:xfrm rot="5400000">
            <a:off x="4889500" y="57150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3" name="Oval 127"/>
          <p:cNvSpPr>
            <a:spLocks noChangeArrowheads="1"/>
          </p:cNvSpPr>
          <p:nvPr/>
        </p:nvSpPr>
        <p:spPr bwMode="auto">
          <a:xfrm rot="5400000">
            <a:off x="7023100" y="55038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4" name="Oval 128"/>
          <p:cNvSpPr>
            <a:spLocks noChangeArrowheads="1"/>
          </p:cNvSpPr>
          <p:nvPr/>
        </p:nvSpPr>
        <p:spPr bwMode="auto">
          <a:xfrm rot="5400000">
            <a:off x="7023100" y="57150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65" name="Text Box 129"/>
          <p:cNvSpPr txBox="1">
            <a:spLocks noChangeArrowheads="1"/>
          </p:cNvSpPr>
          <p:nvPr/>
        </p:nvSpPr>
        <p:spPr bwMode="auto">
          <a:xfrm>
            <a:off x="1250950" y="6056313"/>
            <a:ext cx="1724025"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064078" name="Text Box 142"/>
          <p:cNvSpPr txBox="1">
            <a:spLocks noChangeArrowheads="1"/>
          </p:cNvSpPr>
          <p:nvPr/>
        </p:nvSpPr>
        <p:spPr bwMode="auto">
          <a:xfrm>
            <a:off x="2917825" y="6338888"/>
            <a:ext cx="9017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4079" name="Text Box 143"/>
          <p:cNvSpPr txBox="1">
            <a:spLocks noChangeArrowheads="1"/>
          </p:cNvSpPr>
          <p:nvPr/>
        </p:nvSpPr>
        <p:spPr bwMode="auto">
          <a:xfrm>
            <a:off x="4552950" y="6338888"/>
            <a:ext cx="9017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4080" name="Text Box 144"/>
          <p:cNvSpPr txBox="1">
            <a:spLocks noChangeArrowheads="1"/>
          </p:cNvSpPr>
          <p:nvPr/>
        </p:nvSpPr>
        <p:spPr bwMode="auto">
          <a:xfrm>
            <a:off x="6477000" y="6338888"/>
            <a:ext cx="13716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4081" name="Oval 145"/>
          <p:cNvSpPr>
            <a:spLocks noChangeArrowheads="1"/>
          </p:cNvSpPr>
          <p:nvPr/>
        </p:nvSpPr>
        <p:spPr bwMode="auto">
          <a:xfrm>
            <a:off x="5613400" y="62007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82" name="Oval 146"/>
          <p:cNvSpPr>
            <a:spLocks noChangeArrowheads="1"/>
          </p:cNvSpPr>
          <p:nvPr/>
        </p:nvSpPr>
        <p:spPr bwMode="auto">
          <a:xfrm>
            <a:off x="5842000" y="62007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87" name="Line 151"/>
          <p:cNvSpPr>
            <a:spLocks noChangeShapeType="1"/>
          </p:cNvSpPr>
          <p:nvPr/>
        </p:nvSpPr>
        <p:spPr bwMode="auto">
          <a:xfrm>
            <a:off x="3003550" y="28956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88" name="Line 152"/>
          <p:cNvSpPr>
            <a:spLocks noChangeShapeType="1"/>
          </p:cNvSpPr>
          <p:nvPr/>
        </p:nvSpPr>
        <p:spPr bwMode="auto">
          <a:xfrm>
            <a:off x="4613275" y="28956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89" name="Line 153"/>
          <p:cNvSpPr>
            <a:spLocks noChangeShapeType="1"/>
          </p:cNvSpPr>
          <p:nvPr/>
        </p:nvSpPr>
        <p:spPr bwMode="auto">
          <a:xfrm>
            <a:off x="6737350" y="28956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0" name="Line 154"/>
          <p:cNvSpPr>
            <a:spLocks noChangeShapeType="1"/>
          </p:cNvSpPr>
          <p:nvPr/>
        </p:nvSpPr>
        <p:spPr bwMode="auto">
          <a:xfrm>
            <a:off x="3003550" y="41148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1" name="Line 155"/>
          <p:cNvSpPr>
            <a:spLocks noChangeShapeType="1"/>
          </p:cNvSpPr>
          <p:nvPr/>
        </p:nvSpPr>
        <p:spPr bwMode="auto">
          <a:xfrm>
            <a:off x="4613275" y="41148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2" name="Line 156"/>
          <p:cNvSpPr>
            <a:spLocks noChangeShapeType="1"/>
          </p:cNvSpPr>
          <p:nvPr/>
        </p:nvSpPr>
        <p:spPr bwMode="auto">
          <a:xfrm>
            <a:off x="6737350" y="41148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3" name="Line 157"/>
          <p:cNvSpPr>
            <a:spLocks noChangeShapeType="1"/>
          </p:cNvSpPr>
          <p:nvPr/>
        </p:nvSpPr>
        <p:spPr bwMode="auto">
          <a:xfrm>
            <a:off x="3003550" y="5610225"/>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4" name="Line 158"/>
          <p:cNvSpPr>
            <a:spLocks noChangeShapeType="1"/>
          </p:cNvSpPr>
          <p:nvPr/>
        </p:nvSpPr>
        <p:spPr bwMode="auto">
          <a:xfrm>
            <a:off x="4613275" y="5610225"/>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5" name="Line 159"/>
          <p:cNvSpPr>
            <a:spLocks noChangeShapeType="1"/>
          </p:cNvSpPr>
          <p:nvPr/>
        </p:nvSpPr>
        <p:spPr bwMode="auto">
          <a:xfrm>
            <a:off x="6737350" y="5610225"/>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4096" name="Oval 160"/>
          <p:cNvSpPr>
            <a:spLocks noChangeArrowheads="1"/>
          </p:cNvSpPr>
          <p:nvPr/>
        </p:nvSpPr>
        <p:spPr bwMode="auto">
          <a:xfrm>
            <a:off x="6070600" y="3478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97" name="Oval 161"/>
          <p:cNvSpPr>
            <a:spLocks noChangeArrowheads="1"/>
          </p:cNvSpPr>
          <p:nvPr/>
        </p:nvSpPr>
        <p:spPr bwMode="auto">
          <a:xfrm>
            <a:off x="6070600" y="47228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98" name="Oval 162"/>
          <p:cNvSpPr>
            <a:spLocks noChangeArrowheads="1"/>
          </p:cNvSpPr>
          <p:nvPr/>
        </p:nvSpPr>
        <p:spPr bwMode="auto">
          <a:xfrm>
            <a:off x="6070600" y="62007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4099" name="Text Box 163"/>
          <p:cNvSpPr txBox="1">
            <a:spLocks noChangeArrowheads="1"/>
          </p:cNvSpPr>
          <p:nvPr/>
        </p:nvSpPr>
        <p:spPr bwMode="auto">
          <a:xfrm>
            <a:off x="2619375" y="2614613"/>
            <a:ext cx="755650" cy="311150"/>
          </a:xfrm>
          <a:prstGeom prst="rect">
            <a:avLst/>
          </a:prstGeom>
          <a:noFill/>
          <a:ln w="12700">
            <a:noFill/>
            <a:miter lim="800000"/>
            <a:headEnd/>
            <a:tailEnd/>
          </a:ln>
          <a:effectLst/>
        </p:spPr>
        <p:txBody>
          <a:bodyPr wrap="none">
            <a:spAutoFit/>
          </a:bodyPr>
          <a:lstStyle/>
          <a:p>
            <a:r>
              <a:rPr lang="en-US" sz="1800">
                <a:solidFill>
                  <a:schemeClr val="tx1"/>
                </a:solidFill>
              </a:rPr>
              <a:t>EVTx</a:t>
            </a:r>
          </a:p>
        </p:txBody>
      </p:sp>
      <p:sp>
        <p:nvSpPr>
          <p:cNvPr id="1064100" name="Text Box 164"/>
          <p:cNvSpPr txBox="1">
            <a:spLocks noChangeArrowheads="1"/>
          </p:cNvSpPr>
          <p:nvPr/>
        </p:nvSpPr>
        <p:spPr bwMode="auto">
          <a:xfrm>
            <a:off x="4229100" y="2614613"/>
            <a:ext cx="755650" cy="311150"/>
          </a:xfrm>
          <a:prstGeom prst="rect">
            <a:avLst/>
          </a:prstGeom>
          <a:noFill/>
          <a:ln w="12700">
            <a:noFill/>
            <a:miter lim="800000"/>
            <a:headEnd/>
            <a:tailEnd/>
          </a:ln>
          <a:effectLst/>
        </p:spPr>
        <p:txBody>
          <a:bodyPr wrap="none">
            <a:spAutoFit/>
          </a:bodyPr>
          <a:lstStyle/>
          <a:p>
            <a:r>
              <a:rPr lang="en-US" sz="1800">
                <a:solidFill>
                  <a:schemeClr val="tx1"/>
                </a:solidFill>
              </a:rPr>
              <a:t>EVTx</a:t>
            </a:r>
          </a:p>
        </p:txBody>
      </p:sp>
      <p:sp>
        <p:nvSpPr>
          <p:cNvPr id="1064101" name="Text Box 165"/>
          <p:cNvSpPr txBox="1">
            <a:spLocks noChangeArrowheads="1"/>
          </p:cNvSpPr>
          <p:nvPr/>
        </p:nvSpPr>
        <p:spPr bwMode="auto">
          <a:xfrm>
            <a:off x="6353175" y="2614613"/>
            <a:ext cx="755650" cy="311150"/>
          </a:xfrm>
          <a:prstGeom prst="rect">
            <a:avLst/>
          </a:prstGeom>
          <a:noFill/>
          <a:ln w="12700">
            <a:noFill/>
            <a:miter lim="800000"/>
            <a:headEnd/>
            <a:tailEnd/>
          </a:ln>
          <a:effectLst/>
        </p:spPr>
        <p:txBody>
          <a:bodyPr wrap="none">
            <a:spAutoFit/>
          </a:bodyPr>
          <a:lstStyle/>
          <a:p>
            <a:r>
              <a:rPr lang="en-US" sz="1800">
                <a:solidFill>
                  <a:schemeClr val="tx1"/>
                </a:solidFill>
              </a:rPr>
              <a:t>EVTx</a:t>
            </a:r>
          </a:p>
        </p:txBody>
      </p:sp>
      <p:sp>
        <p:nvSpPr>
          <p:cNvPr id="1064102" name="Rectangle 166"/>
          <p:cNvSpPr>
            <a:spLocks noChangeArrowheads="1"/>
          </p:cNvSpPr>
          <p:nvPr/>
        </p:nvSpPr>
        <p:spPr bwMode="auto">
          <a:xfrm>
            <a:off x="4600575" y="3387725"/>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3" name="Rectangle 167"/>
          <p:cNvSpPr>
            <a:spLocks noChangeArrowheads="1"/>
          </p:cNvSpPr>
          <p:nvPr/>
        </p:nvSpPr>
        <p:spPr bwMode="auto">
          <a:xfrm>
            <a:off x="6734175" y="3387725"/>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4" name="Rectangle 168"/>
          <p:cNvSpPr>
            <a:spLocks noChangeArrowheads="1"/>
          </p:cNvSpPr>
          <p:nvPr/>
        </p:nvSpPr>
        <p:spPr bwMode="auto">
          <a:xfrm>
            <a:off x="3003550" y="46101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5" name="Rectangle 169"/>
          <p:cNvSpPr>
            <a:spLocks noChangeArrowheads="1"/>
          </p:cNvSpPr>
          <p:nvPr/>
        </p:nvSpPr>
        <p:spPr bwMode="auto">
          <a:xfrm>
            <a:off x="4600575" y="46101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6" name="Rectangle 170"/>
          <p:cNvSpPr>
            <a:spLocks noChangeArrowheads="1"/>
          </p:cNvSpPr>
          <p:nvPr/>
        </p:nvSpPr>
        <p:spPr bwMode="auto">
          <a:xfrm>
            <a:off x="6734175" y="46101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7" name="Rectangle 171"/>
          <p:cNvSpPr>
            <a:spLocks noChangeArrowheads="1"/>
          </p:cNvSpPr>
          <p:nvPr/>
        </p:nvSpPr>
        <p:spPr bwMode="auto">
          <a:xfrm>
            <a:off x="3003550" y="60960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8" name="Rectangle 172"/>
          <p:cNvSpPr>
            <a:spLocks noChangeArrowheads="1"/>
          </p:cNvSpPr>
          <p:nvPr/>
        </p:nvSpPr>
        <p:spPr bwMode="auto">
          <a:xfrm>
            <a:off x="4600575" y="60960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4109" name="Rectangle 173"/>
          <p:cNvSpPr>
            <a:spLocks noChangeArrowheads="1"/>
          </p:cNvSpPr>
          <p:nvPr/>
        </p:nvSpPr>
        <p:spPr bwMode="auto">
          <a:xfrm>
            <a:off x="6734175" y="6096000"/>
            <a:ext cx="6540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140" name="Text Box 15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065986" name="Rectangle 2"/>
          <p:cNvSpPr>
            <a:spLocks noGrp="1" noChangeArrowheads="1"/>
          </p:cNvSpPr>
          <p:nvPr>
            <p:ph type="title"/>
          </p:nvPr>
        </p:nvSpPr>
        <p:spPr/>
        <p:txBody>
          <a:bodyPr/>
          <a:lstStyle/>
          <a:p>
            <a:r>
              <a:rPr lang="en-US"/>
              <a:t>“AB” Synchronization </a:t>
            </a:r>
          </a:p>
        </p:txBody>
      </p:sp>
      <p:sp>
        <p:nvSpPr>
          <p:cNvPr id="1065995" name="Text Box 11"/>
          <p:cNvSpPr txBox="1">
            <a:spLocks noChangeArrowheads="1"/>
          </p:cNvSpPr>
          <p:nvPr/>
        </p:nvSpPr>
        <p:spPr bwMode="auto">
          <a:xfrm>
            <a:off x="636588" y="609600"/>
            <a:ext cx="7831137" cy="7016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00000"/>
              </a:lnSpc>
              <a:spcBef>
                <a:spcPct val="0"/>
              </a:spcBef>
              <a:buClr>
                <a:schemeClr val="tx2"/>
              </a:buClr>
              <a:buSzPct val="75000"/>
              <a:buFont typeface="Wingdings" pitchFamily="2" charset="2"/>
              <a:buChar char="u"/>
            </a:pPr>
            <a:r>
              <a:rPr lang="en-US">
                <a:solidFill>
                  <a:schemeClr val="tx1"/>
                </a:solidFill>
              </a:rPr>
              <a:t>An event triggers a </a:t>
            </a:r>
            <a:r>
              <a:rPr lang="en-US" u="sng">
                <a:solidFill>
                  <a:schemeClr val="tx1"/>
                </a:solidFill>
              </a:rPr>
              <a:t>two-dimensional transfer of BCNT arrays</a:t>
            </a:r>
            <a:br>
              <a:rPr lang="en-US" u="sng">
                <a:solidFill>
                  <a:schemeClr val="tx1"/>
                </a:solidFill>
              </a:rPr>
            </a:br>
            <a:r>
              <a:rPr lang="en-US" u="sng">
                <a:solidFill>
                  <a:schemeClr val="tx1"/>
                </a:solidFill>
              </a:rPr>
              <a:t>of ACNT bytes (A*B)</a:t>
            </a:r>
          </a:p>
        </p:txBody>
      </p:sp>
      <p:sp>
        <p:nvSpPr>
          <p:cNvPr id="1065996" name="Text Box 12"/>
          <p:cNvSpPr txBox="1">
            <a:spLocks noChangeArrowheads="1"/>
          </p:cNvSpPr>
          <p:nvPr/>
        </p:nvSpPr>
        <p:spPr bwMode="auto">
          <a:xfrm>
            <a:off x="630238" y="1427163"/>
            <a:ext cx="7378700" cy="701675"/>
          </a:xfrm>
          <a:prstGeom prst="rect">
            <a:avLst/>
          </a:prstGeom>
          <a:noFill/>
          <a:ln w="12700">
            <a:noFill/>
            <a:miter lim="800000"/>
            <a:headEnd/>
            <a:tailEnd/>
          </a:ln>
          <a:effectLst/>
        </p:spPr>
        <p:txBody>
          <a:bodyPr wrap="none">
            <a:spAutoFit/>
          </a:bodyPr>
          <a:lstStyle/>
          <a:p>
            <a:pPr>
              <a:lnSpc>
                <a:spcPct val="100000"/>
              </a:lnSpc>
              <a:spcBef>
                <a:spcPct val="0"/>
              </a:spcBef>
              <a:buClr>
                <a:schemeClr val="tx2"/>
              </a:buClr>
              <a:buSzPct val="75000"/>
              <a:buFont typeface="Wingdings" pitchFamily="2" charset="2"/>
              <a:buChar char="u"/>
            </a:pPr>
            <a:r>
              <a:rPr lang="en-US">
                <a:solidFill>
                  <a:schemeClr val="tx1"/>
                </a:solidFill>
              </a:rPr>
              <a:t>  Example: Line of video pixels (each line has BCNT pixels</a:t>
            </a:r>
            <a:br>
              <a:rPr lang="en-US">
                <a:solidFill>
                  <a:schemeClr val="tx1"/>
                </a:solidFill>
              </a:rPr>
            </a:br>
            <a:r>
              <a:rPr lang="en-US">
                <a:solidFill>
                  <a:schemeClr val="tx1"/>
                </a:solidFill>
              </a:rPr>
              <a:t>                      consisting of 3 bytes each – Y, Cb, Cr)</a:t>
            </a:r>
            <a:endParaRPr lang="en-US"/>
          </a:p>
        </p:txBody>
      </p:sp>
      <p:sp>
        <p:nvSpPr>
          <p:cNvPr id="1066068" name="Text Box 84"/>
          <p:cNvSpPr txBox="1">
            <a:spLocks noChangeArrowheads="1"/>
          </p:cNvSpPr>
          <p:nvPr/>
        </p:nvSpPr>
        <p:spPr bwMode="auto">
          <a:xfrm>
            <a:off x="1698625" y="3124200"/>
            <a:ext cx="1157288"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066069" name="Rectangle 85"/>
          <p:cNvSpPr>
            <a:spLocks noChangeArrowheads="1"/>
          </p:cNvSpPr>
          <p:nvPr/>
        </p:nvSpPr>
        <p:spPr bwMode="auto">
          <a:xfrm>
            <a:off x="292735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075" name="Text Box 91"/>
          <p:cNvSpPr txBox="1">
            <a:spLocks noChangeArrowheads="1"/>
          </p:cNvSpPr>
          <p:nvPr/>
        </p:nvSpPr>
        <p:spPr bwMode="auto">
          <a:xfrm>
            <a:off x="2987675" y="340677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6076" name="Text Box 92"/>
          <p:cNvSpPr txBox="1">
            <a:spLocks noChangeArrowheads="1"/>
          </p:cNvSpPr>
          <p:nvPr/>
        </p:nvSpPr>
        <p:spPr bwMode="auto">
          <a:xfrm>
            <a:off x="4622800" y="340677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6077" name="Text Box 93"/>
          <p:cNvSpPr txBox="1">
            <a:spLocks noChangeArrowheads="1"/>
          </p:cNvSpPr>
          <p:nvPr/>
        </p:nvSpPr>
        <p:spPr bwMode="auto">
          <a:xfrm>
            <a:off x="6515100" y="3406775"/>
            <a:ext cx="13716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6078" name="Text Box 94"/>
          <p:cNvSpPr txBox="1">
            <a:spLocks noChangeArrowheads="1"/>
          </p:cNvSpPr>
          <p:nvPr/>
        </p:nvSpPr>
        <p:spPr bwMode="auto">
          <a:xfrm>
            <a:off x="1698625" y="4349750"/>
            <a:ext cx="1157288"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066085" name="Text Box 101"/>
          <p:cNvSpPr txBox="1">
            <a:spLocks noChangeArrowheads="1"/>
          </p:cNvSpPr>
          <p:nvPr/>
        </p:nvSpPr>
        <p:spPr bwMode="auto">
          <a:xfrm>
            <a:off x="2987675" y="463232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6086" name="Text Box 102"/>
          <p:cNvSpPr txBox="1">
            <a:spLocks noChangeArrowheads="1"/>
          </p:cNvSpPr>
          <p:nvPr/>
        </p:nvSpPr>
        <p:spPr bwMode="auto">
          <a:xfrm>
            <a:off x="4622800" y="4632325"/>
            <a:ext cx="9017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6087" name="Text Box 103"/>
          <p:cNvSpPr txBox="1">
            <a:spLocks noChangeArrowheads="1"/>
          </p:cNvSpPr>
          <p:nvPr/>
        </p:nvSpPr>
        <p:spPr bwMode="auto">
          <a:xfrm>
            <a:off x="6515100" y="4632325"/>
            <a:ext cx="1371600" cy="366713"/>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6088" name="Oval 104"/>
          <p:cNvSpPr>
            <a:spLocks noChangeArrowheads="1"/>
          </p:cNvSpPr>
          <p:nvPr/>
        </p:nvSpPr>
        <p:spPr bwMode="auto">
          <a:xfrm>
            <a:off x="5765800" y="32496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89" name="Oval 105"/>
          <p:cNvSpPr>
            <a:spLocks noChangeArrowheads="1"/>
          </p:cNvSpPr>
          <p:nvPr/>
        </p:nvSpPr>
        <p:spPr bwMode="auto">
          <a:xfrm>
            <a:off x="5994400" y="32496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0" name="Oval 106"/>
          <p:cNvSpPr>
            <a:spLocks noChangeArrowheads="1"/>
          </p:cNvSpPr>
          <p:nvPr/>
        </p:nvSpPr>
        <p:spPr bwMode="auto">
          <a:xfrm>
            <a:off x="5765800" y="4494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1" name="Oval 107"/>
          <p:cNvSpPr>
            <a:spLocks noChangeArrowheads="1"/>
          </p:cNvSpPr>
          <p:nvPr/>
        </p:nvSpPr>
        <p:spPr bwMode="auto">
          <a:xfrm>
            <a:off x="5994400" y="4494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2" name="Oval 108"/>
          <p:cNvSpPr>
            <a:spLocks noChangeArrowheads="1"/>
          </p:cNvSpPr>
          <p:nvPr/>
        </p:nvSpPr>
        <p:spPr bwMode="auto">
          <a:xfrm rot="5400000">
            <a:off x="3203575" y="52752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3" name="Oval 109"/>
          <p:cNvSpPr>
            <a:spLocks noChangeArrowheads="1"/>
          </p:cNvSpPr>
          <p:nvPr/>
        </p:nvSpPr>
        <p:spPr bwMode="auto">
          <a:xfrm rot="5400000">
            <a:off x="3203575" y="54864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4" name="Oval 110"/>
          <p:cNvSpPr>
            <a:spLocks noChangeArrowheads="1"/>
          </p:cNvSpPr>
          <p:nvPr/>
        </p:nvSpPr>
        <p:spPr bwMode="auto">
          <a:xfrm rot="5400000">
            <a:off x="4813300" y="52752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5" name="Oval 111"/>
          <p:cNvSpPr>
            <a:spLocks noChangeArrowheads="1"/>
          </p:cNvSpPr>
          <p:nvPr/>
        </p:nvSpPr>
        <p:spPr bwMode="auto">
          <a:xfrm rot="5400000">
            <a:off x="4813300" y="54864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6" name="Oval 112"/>
          <p:cNvSpPr>
            <a:spLocks noChangeArrowheads="1"/>
          </p:cNvSpPr>
          <p:nvPr/>
        </p:nvSpPr>
        <p:spPr bwMode="auto">
          <a:xfrm rot="5400000">
            <a:off x="6946900" y="527526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7" name="Oval 113"/>
          <p:cNvSpPr>
            <a:spLocks noChangeArrowheads="1"/>
          </p:cNvSpPr>
          <p:nvPr/>
        </p:nvSpPr>
        <p:spPr bwMode="auto">
          <a:xfrm rot="5400000">
            <a:off x="6946900" y="5486400"/>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098" name="Text Box 114"/>
          <p:cNvSpPr txBox="1">
            <a:spLocks noChangeArrowheads="1"/>
          </p:cNvSpPr>
          <p:nvPr/>
        </p:nvSpPr>
        <p:spPr bwMode="auto">
          <a:xfrm>
            <a:off x="1174750" y="5827713"/>
            <a:ext cx="1724025" cy="396875"/>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066105" name="Text Box 121"/>
          <p:cNvSpPr txBox="1">
            <a:spLocks noChangeArrowheads="1"/>
          </p:cNvSpPr>
          <p:nvPr/>
        </p:nvSpPr>
        <p:spPr bwMode="auto">
          <a:xfrm>
            <a:off x="2987675" y="6110288"/>
            <a:ext cx="9017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066106" name="Text Box 122"/>
          <p:cNvSpPr txBox="1">
            <a:spLocks noChangeArrowheads="1"/>
          </p:cNvSpPr>
          <p:nvPr/>
        </p:nvSpPr>
        <p:spPr bwMode="auto">
          <a:xfrm>
            <a:off x="4622800" y="6110288"/>
            <a:ext cx="9017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066107" name="Text Box 123"/>
          <p:cNvSpPr txBox="1">
            <a:spLocks noChangeArrowheads="1"/>
          </p:cNvSpPr>
          <p:nvPr/>
        </p:nvSpPr>
        <p:spPr bwMode="auto">
          <a:xfrm>
            <a:off x="6515100" y="6110288"/>
            <a:ext cx="1371600" cy="366712"/>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066108" name="Oval 124"/>
          <p:cNvSpPr>
            <a:spLocks noChangeArrowheads="1"/>
          </p:cNvSpPr>
          <p:nvPr/>
        </p:nvSpPr>
        <p:spPr bwMode="auto">
          <a:xfrm>
            <a:off x="5765800" y="59721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09" name="Oval 125"/>
          <p:cNvSpPr>
            <a:spLocks noChangeArrowheads="1"/>
          </p:cNvSpPr>
          <p:nvPr/>
        </p:nvSpPr>
        <p:spPr bwMode="auto">
          <a:xfrm>
            <a:off x="5994400" y="59721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10" name="Line 126"/>
          <p:cNvSpPr>
            <a:spLocks noChangeShapeType="1"/>
          </p:cNvSpPr>
          <p:nvPr/>
        </p:nvSpPr>
        <p:spPr bwMode="auto">
          <a:xfrm>
            <a:off x="2927350" y="26670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6113" name="Line 129"/>
          <p:cNvSpPr>
            <a:spLocks noChangeShapeType="1"/>
          </p:cNvSpPr>
          <p:nvPr/>
        </p:nvSpPr>
        <p:spPr bwMode="auto">
          <a:xfrm>
            <a:off x="2927350" y="3886200"/>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6116" name="Line 132"/>
          <p:cNvSpPr>
            <a:spLocks noChangeShapeType="1"/>
          </p:cNvSpPr>
          <p:nvPr/>
        </p:nvSpPr>
        <p:spPr bwMode="auto">
          <a:xfrm>
            <a:off x="2927350" y="5381625"/>
            <a:ext cx="0" cy="4572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1066119" name="Oval 135"/>
          <p:cNvSpPr>
            <a:spLocks noChangeArrowheads="1"/>
          </p:cNvSpPr>
          <p:nvPr/>
        </p:nvSpPr>
        <p:spPr bwMode="auto">
          <a:xfrm>
            <a:off x="6223000" y="32496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20" name="Oval 136"/>
          <p:cNvSpPr>
            <a:spLocks noChangeArrowheads="1"/>
          </p:cNvSpPr>
          <p:nvPr/>
        </p:nvSpPr>
        <p:spPr bwMode="auto">
          <a:xfrm>
            <a:off x="6223000" y="4494213"/>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21" name="Oval 137"/>
          <p:cNvSpPr>
            <a:spLocks noChangeArrowheads="1"/>
          </p:cNvSpPr>
          <p:nvPr/>
        </p:nvSpPr>
        <p:spPr bwMode="auto">
          <a:xfrm>
            <a:off x="6223000" y="5972175"/>
            <a:ext cx="76200" cy="76200"/>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066131" name="Text Box 147"/>
          <p:cNvSpPr txBox="1">
            <a:spLocks noChangeArrowheads="1"/>
          </p:cNvSpPr>
          <p:nvPr/>
        </p:nvSpPr>
        <p:spPr bwMode="auto">
          <a:xfrm>
            <a:off x="2543175" y="2409825"/>
            <a:ext cx="755650" cy="311150"/>
          </a:xfrm>
          <a:prstGeom prst="rect">
            <a:avLst/>
          </a:prstGeom>
          <a:noFill/>
          <a:ln w="12700">
            <a:noFill/>
            <a:miter lim="800000"/>
            <a:headEnd/>
            <a:tailEnd/>
          </a:ln>
          <a:effectLst/>
        </p:spPr>
        <p:txBody>
          <a:bodyPr wrap="none">
            <a:spAutoFit/>
          </a:bodyPr>
          <a:lstStyle/>
          <a:p>
            <a:r>
              <a:rPr lang="en-US" sz="1800">
                <a:solidFill>
                  <a:schemeClr val="tx1"/>
                </a:solidFill>
              </a:rPr>
              <a:t>EVTx</a:t>
            </a:r>
          </a:p>
        </p:txBody>
      </p:sp>
      <p:sp>
        <p:nvSpPr>
          <p:cNvPr id="1066132" name="Rectangle 148"/>
          <p:cNvSpPr>
            <a:spLocks noChangeArrowheads="1"/>
          </p:cNvSpPr>
          <p:nvPr/>
        </p:nvSpPr>
        <p:spPr bwMode="auto">
          <a:xfrm>
            <a:off x="44958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3" name="Rectangle 149"/>
          <p:cNvSpPr>
            <a:spLocks noChangeArrowheads="1"/>
          </p:cNvSpPr>
          <p:nvPr/>
        </p:nvSpPr>
        <p:spPr bwMode="auto">
          <a:xfrm>
            <a:off x="66294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4" name="Rectangle 150"/>
          <p:cNvSpPr>
            <a:spLocks noChangeArrowheads="1"/>
          </p:cNvSpPr>
          <p:nvPr/>
        </p:nvSpPr>
        <p:spPr bwMode="auto">
          <a:xfrm>
            <a:off x="292735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5" name="Rectangle 151"/>
          <p:cNvSpPr>
            <a:spLocks noChangeArrowheads="1"/>
          </p:cNvSpPr>
          <p:nvPr/>
        </p:nvSpPr>
        <p:spPr bwMode="auto">
          <a:xfrm>
            <a:off x="44958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6" name="Rectangle 152"/>
          <p:cNvSpPr>
            <a:spLocks noChangeArrowheads="1"/>
          </p:cNvSpPr>
          <p:nvPr/>
        </p:nvSpPr>
        <p:spPr bwMode="auto">
          <a:xfrm>
            <a:off x="66294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7" name="Rectangle 153"/>
          <p:cNvSpPr>
            <a:spLocks noChangeArrowheads="1"/>
          </p:cNvSpPr>
          <p:nvPr/>
        </p:nvSpPr>
        <p:spPr bwMode="auto">
          <a:xfrm>
            <a:off x="292735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8" name="Rectangle 154"/>
          <p:cNvSpPr>
            <a:spLocks noChangeArrowheads="1"/>
          </p:cNvSpPr>
          <p:nvPr/>
        </p:nvSpPr>
        <p:spPr bwMode="auto">
          <a:xfrm>
            <a:off x="44958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066139" name="Rectangle 155"/>
          <p:cNvSpPr>
            <a:spLocks noChangeArrowheads="1"/>
          </p:cNvSpPr>
          <p:nvPr/>
        </p:nvSpPr>
        <p:spPr bwMode="auto">
          <a:xfrm>
            <a:off x="66294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r>
              <a:rPr lang="en-US"/>
              <a:t>Indexing: ‘BIDX &amp; ‘CIDX </a:t>
            </a:r>
          </a:p>
        </p:txBody>
      </p:sp>
      <p:sp>
        <p:nvSpPr>
          <p:cNvPr id="1209355" name="Text Box 11"/>
          <p:cNvSpPr txBox="1">
            <a:spLocks noChangeArrowheads="1"/>
          </p:cNvSpPr>
          <p:nvPr/>
        </p:nvSpPr>
        <p:spPr bwMode="auto">
          <a:xfrm>
            <a:off x="457200" y="561975"/>
            <a:ext cx="8340725" cy="1833563"/>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spcAft>
                <a:spcPct val="30000"/>
              </a:spcAft>
              <a:buClr>
                <a:schemeClr val="tx2"/>
              </a:buClr>
              <a:buSzPct val="75000"/>
              <a:buFont typeface="Wingdings" pitchFamily="2" charset="2"/>
              <a:buChar char="u"/>
            </a:pPr>
            <a:r>
              <a:rPr lang="en-US" dirty="0">
                <a:solidFill>
                  <a:schemeClr val="tx1"/>
                </a:solidFill>
                <a:latin typeface="Arial Narrow" pitchFamily="34" charset="0"/>
              </a:rPr>
              <a:t>EDMA3 has two types of indexing: ‘BIDX and ‘CIDX</a:t>
            </a:r>
          </a:p>
          <a:p>
            <a:pPr marL="342900" indent="-342900">
              <a:lnSpc>
                <a:spcPct val="90000"/>
              </a:lnSpc>
              <a:spcBef>
                <a:spcPct val="0"/>
              </a:spcBef>
              <a:spcAft>
                <a:spcPct val="30000"/>
              </a:spcAft>
              <a:buClr>
                <a:schemeClr val="tx2"/>
              </a:buClr>
              <a:buSzPct val="75000"/>
              <a:buFont typeface="Wingdings" pitchFamily="2" charset="2"/>
              <a:buChar char="u"/>
            </a:pPr>
            <a:r>
              <a:rPr lang="en-US" dirty="0">
                <a:solidFill>
                  <a:schemeClr val="tx1"/>
                </a:solidFill>
                <a:latin typeface="Arial Narrow" pitchFamily="34" charset="0"/>
              </a:rPr>
              <a:t>Each index can be set separately for SRC and DST (next slide…)</a:t>
            </a:r>
          </a:p>
          <a:p>
            <a:pPr marL="342900" indent="-342900">
              <a:lnSpc>
                <a:spcPct val="90000"/>
              </a:lnSpc>
              <a:spcBef>
                <a:spcPct val="0"/>
              </a:spcBef>
              <a:spcAft>
                <a:spcPct val="30000"/>
              </a:spcAft>
              <a:buClr>
                <a:schemeClr val="tx2"/>
              </a:buClr>
              <a:buSzPct val="75000"/>
              <a:buFont typeface="Wingdings" pitchFamily="2" charset="2"/>
              <a:buChar char="u"/>
            </a:pPr>
            <a:r>
              <a:rPr lang="en-US" u="sng" dirty="0">
                <a:solidFill>
                  <a:schemeClr val="tx1"/>
                </a:solidFill>
                <a:latin typeface="Arial Narrow" pitchFamily="34" charset="0"/>
              </a:rPr>
              <a:t>‘BIDX</a:t>
            </a:r>
            <a:r>
              <a:rPr lang="en-US" dirty="0">
                <a:solidFill>
                  <a:schemeClr val="tx1"/>
                </a:solidFill>
                <a:latin typeface="Arial Narrow" pitchFamily="34" charset="0"/>
              </a:rPr>
              <a:t> = index in bytes between ACNT arrays (</a:t>
            </a:r>
            <a:r>
              <a:rPr lang="en-US" u="sng" dirty="0">
                <a:solidFill>
                  <a:schemeClr val="tx1"/>
                </a:solidFill>
                <a:latin typeface="Arial Narrow" pitchFamily="34" charset="0"/>
              </a:rPr>
              <a:t>same</a:t>
            </a:r>
            <a:r>
              <a:rPr lang="en-US" dirty="0">
                <a:solidFill>
                  <a:schemeClr val="tx1"/>
                </a:solidFill>
                <a:latin typeface="Arial Narrow" pitchFamily="34" charset="0"/>
              </a:rPr>
              <a:t> for A-sync and AB-sync)</a:t>
            </a:r>
          </a:p>
          <a:p>
            <a:pPr marL="342900" indent="-342900">
              <a:lnSpc>
                <a:spcPct val="90000"/>
              </a:lnSpc>
              <a:spcBef>
                <a:spcPct val="0"/>
              </a:spcBef>
              <a:spcAft>
                <a:spcPct val="30000"/>
              </a:spcAft>
              <a:buClr>
                <a:schemeClr val="tx2"/>
              </a:buClr>
              <a:buSzPct val="75000"/>
              <a:buFont typeface="Wingdings" pitchFamily="2" charset="2"/>
              <a:buChar char="u"/>
            </a:pPr>
            <a:r>
              <a:rPr lang="en-US" u="sng" dirty="0">
                <a:solidFill>
                  <a:schemeClr val="tx1"/>
                </a:solidFill>
                <a:latin typeface="Arial Narrow" pitchFamily="34" charset="0"/>
              </a:rPr>
              <a:t>‘CIDX</a:t>
            </a:r>
            <a:r>
              <a:rPr lang="en-US" dirty="0">
                <a:solidFill>
                  <a:schemeClr val="tx1"/>
                </a:solidFill>
                <a:latin typeface="Arial Narrow" pitchFamily="34" charset="0"/>
              </a:rPr>
              <a:t> = index in bytes between BCNT frames (</a:t>
            </a:r>
            <a:r>
              <a:rPr lang="en-US" u="sng" dirty="0">
                <a:solidFill>
                  <a:schemeClr val="tx1"/>
                </a:solidFill>
                <a:latin typeface="Arial Narrow" pitchFamily="34" charset="0"/>
              </a:rPr>
              <a:t>different</a:t>
            </a:r>
            <a:r>
              <a:rPr lang="en-US" dirty="0">
                <a:solidFill>
                  <a:schemeClr val="tx1"/>
                </a:solidFill>
                <a:latin typeface="Arial Narrow" pitchFamily="34" charset="0"/>
              </a:rPr>
              <a:t> for A-sync vs. AB-sync)</a:t>
            </a:r>
          </a:p>
          <a:p>
            <a:pPr marL="342900" indent="-342900">
              <a:lnSpc>
                <a:spcPct val="90000"/>
              </a:lnSpc>
              <a:spcBef>
                <a:spcPct val="0"/>
              </a:spcBef>
              <a:spcAft>
                <a:spcPct val="30000"/>
              </a:spcAft>
              <a:buClr>
                <a:schemeClr val="tx2"/>
              </a:buClr>
              <a:buSzPct val="75000"/>
              <a:buFont typeface="Wingdings" pitchFamily="2" charset="2"/>
              <a:buChar char="u"/>
            </a:pPr>
            <a:r>
              <a:rPr lang="en-US" dirty="0">
                <a:solidFill>
                  <a:schemeClr val="tx1"/>
                </a:solidFill>
                <a:latin typeface="Arial Narrow" pitchFamily="34" charset="0"/>
              </a:rPr>
              <a:t>‘BIDX/’CIDX: signed 16-bit, -32768 to +32767</a:t>
            </a:r>
            <a:endParaRPr lang="en-US" u="sng" dirty="0">
              <a:solidFill>
                <a:schemeClr val="tx1"/>
              </a:solidFill>
              <a:latin typeface="Arial Narrow" pitchFamily="34" charset="0"/>
            </a:endParaRPr>
          </a:p>
        </p:txBody>
      </p:sp>
      <p:sp>
        <p:nvSpPr>
          <p:cNvPr id="1209414" name="Text Box 70"/>
          <p:cNvSpPr txBox="1">
            <a:spLocks noChangeArrowheads="1"/>
          </p:cNvSpPr>
          <p:nvPr/>
        </p:nvSpPr>
        <p:spPr bwMode="auto">
          <a:xfrm>
            <a:off x="457200" y="5408613"/>
            <a:ext cx="7931150" cy="915987"/>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spcAft>
                <a:spcPct val="30000"/>
              </a:spcAft>
              <a:buClr>
                <a:schemeClr val="tx2"/>
              </a:buClr>
              <a:buSzPct val="75000"/>
              <a:buFont typeface="Wingdings" pitchFamily="2" charset="2"/>
              <a:buChar char="u"/>
            </a:pPr>
            <a:r>
              <a:rPr lang="en-US">
                <a:solidFill>
                  <a:schemeClr val="tx1"/>
                </a:solidFill>
                <a:latin typeface="Arial Narrow" pitchFamily="34" charset="0"/>
              </a:rPr>
              <a:t>‘CIDX distance is calculated from the starting address of the previously</a:t>
            </a:r>
            <a:br>
              <a:rPr lang="en-US">
                <a:solidFill>
                  <a:schemeClr val="tx1"/>
                </a:solidFill>
                <a:latin typeface="Arial Narrow" pitchFamily="34" charset="0"/>
              </a:rPr>
            </a:br>
            <a:r>
              <a:rPr lang="en-US">
                <a:solidFill>
                  <a:schemeClr val="tx1"/>
                </a:solidFill>
                <a:latin typeface="Arial Narrow" pitchFamily="34" charset="0"/>
              </a:rPr>
              <a:t>transferred block (array for A-sync, frame for AB-sync) to the next frame to</a:t>
            </a:r>
            <a:br>
              <a:rPr lang="en-US">
                <a:solidFill>
                  <a:schemeClr val="tx1"/>
                </a:solidFill>
                <a:latin typeface="Arial Narrow" pitchFamily="34" charset="0"/>
              </a:rPr>
            </a:br>
            <a:r>
              <a:rPr lang="en-US">
                <a:solidFill>
                  <a:schemeClr val="tx1"/>
                </a:solidFill>
                <a:latin typeface="Arial Narrow" pitchFamily="34" charset="0"/>
              </a:rPr>
              <a:t>be transferred.</a:t>
            </a:r>
            <a:endParaRPr lang="en-US" u="sng">
              <a:solidFill>
                <a:schemeClr val="tx1"/>
              </a:solidFill>
              <a:latin typeface="Arial Narrow" pitchFamily="34" charset="0"/>
            </a:endParaRPr>
          </a:p>
        </p:txBody>
      </p:sp>
      <p:grpSp>
        <p:nvGrpSpPr>
          <p:cNvPr id="1209544" name="Group 200"/>
          <p:cNvGrpSpPr>
            <a:grpSpLocks/>
          </p:cNvGrpSpPr>
          <p:nvPr/>
        </p:nvGrpSpPr>
        <p:grpSpPr bwMode="auto">
          <a:xfrm>
            <a:off x="914400" y="2438400"/>
            <a:ext cx="3276600" cy="2749550"/>
            <a:chOff x="336" y="1628"/>
            <a:chExt cx="2064" cy="1732"/>
          </a:xfrm>
        </p:grpSpPr>
        <p:sp>
          <p:nvSpPr>
            <p:cNvPr id="1209509" name="Rectangle 165"/>
            <p:cNvSpPr>
              <a:spLocks noChangeArrowheads="1"/>
            </p:cNvSpPr>
            <p:nvPr/>
          </p:nvSpPr>
          <p:spPr bwMode="auto">
            <a:xfrm>
              <a:off x="336" y="1824"/>
              <a:ext cx="2064" cy="1536"/>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09450" name="Rectangle 106"/>
            <p:cNvSpPr>
              <a:spLocks noChangeArrowheads="1"/>
            </p:cNvSpPr>
            <p:nvPr/>
          </p:nvSpPr>
          <p:spPr bwMode="auto">
            <a:xfrm>
              <a:off x="576"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1" name="Rectangle 107"/>
            <p:cNvSpPr>
              <a:spLocks noChangeArrowheads="1"/>
            </p:cNvSpPr>
            <p:nvPr/>
          </p:nvSpPr>
          <p:spPr bwMode="auto">
            <a:xfrm>
              <a:off x="720"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3" name="Rectangle 109"/>
            <p:cNvSpPr>
              <a:spLocks noChangeArrowheads="1"/>
            </p:cNvSpPr>
            <p:nvPr/>
          </p:nvSpPr>
          <p:spPr bwMode="auto">
            <a:xfrm>
              <a:off x="124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4" name="Rectangle 110"/>
            <p:cNvSpPr>
              <a:spLocks noChangeArrowheads="1"/>
            </p:cNvSpPr>
            <p:nvPr/>
          </p:nvSpPr>
          <p:spPr bwMode="auto">
            <a:xfrm>
              <a:off x="139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5" name="Rectangle 111"/>
            <p:cNvSpPr>
              <a:spLocks noChangeArrowheads="1"/>
            </p:cNvSpPr>
            <p:nvPr/>
          </p:nvSpPr>
          <p:spPr bwMode="auto">
            <a:xfrm>
              <a:off x="196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6" name="Rectangle 112"/>
            <p:cNvSpPr>
              <a:spLocks noChangeArrowheads="1"/>
            </p:cNvSpPr>
            <p:nvPr/>
          </p:nvSpPr>
          <p:spPr bwMode="auto">
            <a:xfrm>
              <a:off x="211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57" name="Text Box 113"/>
            <p:cNvSpPr txBox="1">
              <a:spLocks noChangeArrowheads="1"/>
            </p:cNvSpPr>
            <p:nvPr/>
          </p:nvSpPr>
          <p:spPr bwMode="auto">
            <a:xfrm>
              <a:off x="1594" y="2094"/>
              <a:ext cx="302" cy="273"/>
            </a:xfrm>
            <a:prstGeom prst="rect">
              <a:avLst/>
            </a:prstGeom>
            <a:noFill/>
            <a:ln w="12700">
              <a:noFill/>
              <a:miter lim="800000"/>
              <a:headEnd/>
              <a:tailEnd/>
            </a:ln>
            <a:effectLst/>
          </p:spPr>
          <p:txBody>
            <a:bodyPr wrap="none">
              <a:spAutoFit/>
            </a:bodyPr>
            <a:lstStyle/>
            <a:p>
              <a:r>
                <a:rPr lang="en-US" sz="2800">
                  <a:solidFill>
                    <a:schemeClr val="tx1"/>
                  </a:solidFill>
                </a:rPr>
                <a:t>. .</a:t>
              </a:r>
            </a:p>
          </p:txBody>
        </p:sp>
        <p:sp>
          <p:nvSpPr>
            <p:cNvPr id="1209458" name="Line 114"/>
            <p:cNvSpPr>
              <a:spLocks noChangeShapeType="1"/>
            </p:cNvSpPr>
            <p:nvPr/>
          </p:nvSpPr>
          <p:spPr bwMode="auto">
            <a:xfrm>
              <a:off x="576" y="2004"/>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59" name="Line 115"/>
            <p:cNvSpPr>
              <a:spLocks noChangeShapeType="1"/>
            </p:cNvSpPr>
            <p:nvPr/>
          </p:nvSpPr>
          <p:spPr bwMode="auto">
            <a:xfrm>
              <a:off x="1248" y="2004"/>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60" name="Line 116"/>
            <p:cNvSpPr>
              <a:spLocks noChangeShapeType="1"/>
            </p:cNvSpPr>
            <p:nvPr/>
          </p:nvSpPr>
          <p:spPr bwMode="auto">
            <a:xfrm>
              <a:off x="1968" y="2004"/>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61" name="Text Box 117"/>
            <p:cNvSpPr txBox="1">
              <a:spLocks noChangeArrowheads="1"/>
            </p:cNvSpPr>
            <p:nvPr/>
          </p:nvSpPr>
          <p:spPr bwMode="auto">
            <a:xfrm>
              <a:off x="386" y="1866"/>
              <a:ext cx="378"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EVTx</a:t>
              </a:r>
            </a:p>
          </p:txBody>
        </p:sp>
        <p:sp>
          <p:nvSpPr>
            <p:cNvPr id="1209462" name="Text Box 118"/>
            <p:cNvSpPr txBox="1">
              <a:spLocks noChangeArrowheads="1"/>
            </p:cNvSpPr>
            <p:nvPr/>
          </p:nvSpPr>
          <p:spPr bwMode="auto">
            <a:xfrm>
              <a:off x="1056" y="1866"/>
              <a:ext cx="378"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EVTx</a:t>
              </a:r>
            </a:p>
          </p:txBody>
        </p:sp>
        <p:sp>
          <p:nvSpPr>
            <p:cNvPr id="1209463" name="Text Box 119"/>
            <p:cNvSpPr txBox="1">
              <a:spLocks noChangeArrowheads="1"/>
            </p:cNvSpPr>
            <p:nvPr/>
          </p:nvSpPr>
          <p:spPr bwMode="auto">
            <a:xfrm>
              <a:off x="1776" y="1866"/>
              <a:ext cx="378"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EVTx</a:t>
              </a:r>
            </a:p>
          </p:txBody>
        </p:sp>
        <p:sp>
          <p:nvSpPr>
            <p:cNvPr id="1209464" name="Rectangle 120"/>
            <p:cNvSpPr>
              <a:spLocks noChangeArrowheads="1"/>
            </p:cNvSpPr>
            <p:nvPr/>
          </p:nvSpPr>
          <p:spPr bwMode="auto">
            <a:xfrm>
              <a:off x="576"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5" name="Rectangle 121"/>
            <p:cNvSpPr>
              <a:spLocks noChangeArrowheads="1"/>
            </p:cNvSpPr>
            <p:nvPr/>
          </p:nvSpPr>
          <p:spPr bwMode="auto">
            <a:xfrm>
              <a:off x="720"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6" name="Rectangle 122"/>
            <p:cNvSpPr>
              <a:spLocks noChangeArrowheads="1"/>
            </p:cNvSpPr>
            <p:nvPr/>
          </p:nvSpPr>
          <p:spPr bwMode="auto">
            <a:xfrm>
              <a:off x="124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7" name="Rectangle 123"/>
            <p:cNvSpPr>
              <a:spLocks noChangeArrowheads="1"/>
            </p:cNvSpPr>
            <p:nvPr/>
          </p:nvSpPr>
          <p:spPr bwMode="auto">
            <a:xfrm>
              <a:off x="139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8" name="Rectangle 124"/>
            <p:cNvSpPr>
              <a:spLocks noChangeArrowheads="1"/>
            </p:cNvSpPr>
            <p:nvPr/>
          </p:nvSpPr>
          <p:spPr bwMode="auto">
            <a:xfrm>
              <a:off x="196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69" name="Rectangle 125"/>
            <p:cNvSpPr>
              <a:spLocks noChangeArrowheads="1"/>
            </p:cNvSpPr>
            <p:nvPr/>
          </p:nvSpPr>
          <p:spPr bwMode="auto">
            <a:xfrm>
              <a:off x="211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470" name="Text Box 126"/>
            <p:cNvSpPr txBox="1">
              <a:spLocks noChangeArrowheads="1"/>
            </p:cNvSpPr>
            <p:nvPr/>
          </p:nvSpPr>
          <p:spPr bwMode="auto">
            <a:xfrm>
              <a:off x="1594" y="2943"/>
              <a:ext cx="302" cy="273"/>
            </a:xfrm>
            <a:prstGeom prst="rect">
              <a:avLst/>
            </a:prstGeom>
            <a:noFill/>
            <a:ln w="12700">
              <a:noFill/>
              <a:miter lim="800000"/>
              <a:headEnd/>
              <a:tailEnd/>
            </a:ln>
            <a:effectLst/>
          </p:spPr>
          <p:txBody>
            <a:bodyPr wrap="none">
              <a:spAutoFit/>
            </a:bodyPr>
            <a:lstStyle/>
            <a:p>
              <a:r>
                <a:rPr lang="en-US" sz="2800">
                  <a:solidFill>
                    <a:schemeClr val="tx1"/>
                  </a:solidFill>
                </a:rPr>
                <a:t>. .</a:t>
              </a:r>
            </a:p>
          </p:txBody>
        </p:sp>
        <p:sp>
          <p:nvSpPr>
            <p:cNvPr id="1209471" name="Line 127"/>
            <p:cNvSpPr>
              <a:spLocks noChangeShapeType="1"/>
            </p:cNvSpPr>
            <p:nvPr/>
          </p:nvSpPr>
          <p:spPr bwMode="auto">
            <a:xfrm>
              <a:off x="576" y="2853"/>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72" name="Line 128"/>
            <p:cNvSpPr>
              <a:spLocks noChangeShapeType="1"/>
            </p:cNvSpPr>
            <p:nvPr/>
          </p:nvSpPr>
          <p:spPr bwMode="auto">
            <a:xfrm>
              <a:off x="1248" y="2853"/>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473" name="Line 129"/>
            <p:cNvSpPr>
              <a:spLocks noChangeShapeType="1"/>
            </p:cNvSpPr>
            <p:nvPr/>
          </p:nvSpPr>
          <p:spPr bwMode="auto">
            <a:xfrm>
              <a:off x="1962" y="2853"/>
              <a:ext cx="0" cy="192"/>
            </a:xfrm>
            <a:prstGeom prst="line">
              <a:avLst/>
            </a:prstGeom>
            <a:noFill/>
            <a:ln w="12700">
              <a:solidFill>
                <a:schemeClr val="tx1"/>
              </a:solidFill>
              <a:round/>
              <a:headEnd/>
              <a:tailEnd type="triangle" w="med" len="med"/>
            </a:ln>
            <a:effectLst/>
          </p:spPr>
          <p:txBody>
            <a:bodyPr wrap="none">
              <a:spAutoFit/>
            </a:bodyPr>
            <a:lstStyle/>
            <a:p>
              <a:endParaRPr lang="en-US"/>
            </a:p>
          </p:txBody>
        </p:sp>
        <p:cxnSp>
          <p:nvCxnSpPr>
            <p:cNvPr id="1209478" name="AutoShape 134"/>
            <p:cNvCxnSpPr>
              <a:cxnSpLocks noChangeShapeType="1"/>
              <a:stCxn id="1209450" idx="2"/>
              <a:endCxn id="1209453" idx="2"/>
            </p:cNvCxnSpPr>
            <p:nvPr/>
          </p:nvCxnSpPr>
          <p:spPr bwMode="auto">
            <a:xfrm rot="16200000" flipH="1">
              <a:off x="983" y="2017"/>
              <a:ext cx="1" cy="672"/>
            </a:xfrm>
            <a:prstGeom prst="curvedConnector3">
              <a:avLst>
                <a:gd name="adj1" fmla="val 14400000"/>
              </a:avLst>
            </a:prstGeom>
            <a:noFill/>
            <a:ln w="28575">
              <a:solidFill>
                <a:schemeClr val="tx2"/>
              </a:solidFill>
              <a:round/>
              <a:headEnd/>
              <a:tailEnd type="triangle" w="med" len="med"/>
            </a:ln>
            <a:effectLst/>
          </p:spPr>
        </p:cxnSp>
        <p:sp>
          <p:nvSpPr>
            <p:cNvPr id="1209479" name="Text Box 135"/>
            <p:cNvSpPr txBox="1">
              <a:spLocks noChangeArrowheads="1"/>
            </p:cNvSpPr>
            <p:nvPr/>
          </p:nvSpPr>
          <p:spPr bwMode="auto">
            <a:xfrm>
              <a:off x="796" y="2492"/>
              <a:ext cx="431" cy="196"/>
            </a:xfrm>
            <a:prstGeom prst="rect">
              <a:avLst/>
            </a:prstGeom>
            <a:noFill/>
            <a:ln w="12700">
              <a:noFill/>
              <a:miter lim="800000"/>
              <a:headEnd/>
              <a:tailEnd/>
            </a:ln>
            <a:effectLst/>
          </p:spPr>
          <p:txBody>
            <a:bodyPr wrap="none">
              <a:spAutoFit/>
            </a:bodyPr>
            <a:lstStyle/>
            <a:p>
              <a:r>
                <a:rPr lang="en-US" sz="1800">
                  <a:latin typeface="Arial Narrow" pitchFamily="34" charset="0"/>
                </a:rPr>
                <a:t>‘BIDX</a:t>
              </a:r>
            </a:p>
          </p:txBody>
        </p:sp>
        <p:cxnSp>
          <p:nvCxnSpPr>
            <p:cNvPr id="1209480" name="AutoShape 136"/>
            <p:cNvCxnSpPr>
              <a:cxnSpLocks noChangeShapeType="1"/>
              <a:stCxn id="1209455" idx="2"/>
              <a:endCxn id="1209464" idx="0"/>
            </p:cNvCxnSpPr>
            <p:nvPr/>
          </p:nvCxnSpPr>
          <p:spPr bwMode="auto">
            <a:xfrm rot="5400000">
              <a:off x="991" y="2009"/>
              <a:ext cx="705" cy="1392"/>
            </a:xfrm>
            <a:prstGeom prst="curvedConnector3">
              <a:avLst>
                <a:gd name="adj1" fmla="val 49931"/>
              </a:avLst>
            </a:prstGeom>
            <a:noFill/>
            <a:ln w="28575">
              <a:solidFill>
                <a:schemeClr val="tx1"/>
              </a:solidFill>
              <a:round/>
              <a:headEnd/>
              <a:tailEnd type="triangle" w="med" len="med"/>
            </a:ln>
            <a:effectLst/>
          </p:spPr>
        </p:cxnSp>
        <p:sp>
          <p:nvSpPr>
            <p:cNvPr id="1209481" name="Text Box 137"/>
            <p:cNvSpPr txBox="1">
              <a:spLocks noChangeArrowheads="1"/>
            </p:cNvSpPr>
            <p:nvPr/>
          </p:nvSpPr>
          <p:spPr bwMode="auto">
            <a:xfrm>
              <a:off x="1308" y="2688"/>
              <a:ext cx="488"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‘CIDX</a:t>
              </a:r>
              <a:r>
                <a:rPr lang="en-US" sz="1800" baseline="-25000">
                  <a:solidFill>
                    <a:schemeClr val="tx1"/>
                  </a:solidFill>
                  <a:latin typeface="Arial Narrow" pitchFamily="34" charset="0"/>
                </a:rPr>
                <a:t>A</a:t>
              </a:r>
            </a:p>
          </p:txBody>
        </p:sp>
        <p:sp>
          <p:nvSpPr>
            <p:cNvPr id="1209511" name="Text Box 167"/>
            <p:cNvSpPr txBox="1">
              <a:spLocks noChangeArrowheads="1"/>
            </p:cNvSpPr>
            <p:nvPr/>
          </p:nvSpPr>
          <p:spPr bwMode="auto">
            <a:xfrm>
              <a:off x="1010" y="1628"/>
              <a:ext cx="668" cy="212"/>
            </a:xfrm>
            <a:prstGeom prst="rect">
              <a:avLst/>
            </a:prstGeom>
            <a:noFill/>
            <a:ln w="12700">
              <a:noFill/>
              <a:miter lim="800000"/>
              <a:headEnd/>
              <a:tailEnd/>
            </a:ln>
            <a:effectLst/>
          </p:spPr>
          <p:txBody>
            <a:bodyPr wrap="none">
              <a:spAutoFit/>
            </a:bodyPr>
            <a:lstStyle/>
            <a:p>
              <a:r>
                <a:rPr lang="en-US"/>
                <a:t>A-Sync</a:t>
              </a:r>
            </a:p>
          </p:txBody>
        </p:sp>
      </p:grpSp>
      <p:sp>
        <p:nvSpPr>
          <p:cNvPr id="1209512" name="Rectangle 168"/>
          <p:cNvSpPr>
            <a:spLocks noChangeArrowheads="1"/>
          </p:cNvSpPr>
          <p:nvPr/>
        </p:nvSpPr>
        <p:spPr bwMode="auto">
          <a:xfrm>
            <a:off x="4800600" y="2749550"/>
            <a:ext cx="3810000" cy="2438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09513" name="Rectangle 169"/>
          <p:cNvSpPr>
            <a:spLocks noChangeArrowheads="1"/>
          </p:cNvSpPr>
          <p:nvPr/>
        </p:nvSpPr>
        <p:spPr bwMode="auto">
          <a:xfrm>
            <a:off x="57150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4" name="Rectangle 170"/>
          <p:cNvSpPr>
            <a:spLocks noChangeArrowheads="1"/>
          </p:cNvSpPr>
          <p:nvPr/>
        </p:nvSpPr>
        <p:spPr bwMode="auto">
          <a:xfrm>
            <a:off x="59436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5" name="Rectangle 171"/>
          <p:cNvSpPr>
            <a:spLocks noChangeArrowheads="1"/>
          </p:cNvSpPr>
          <p:nvPr/>
        </p:nvSpPr>
        <p:spPr bwMode="auto">
          <a:xfrm>
            <a:off x="6781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6" name="Rectangle 172"/>
          <p:cNvSpPr>
            <a:spLocks noChangeArrowheads="1"/>
          </p:cNvSpPr>
          <p:nvPr/>
        </p:nvSpPr>
        <p:spPr bwMode="auto">
          <a:xfrm>
            <a:off x="7010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7" name="Rectangle 173"/>
          <p:cNvSpPr>
            <a:spLocks noChangeArrowheads="1"/>
          </p:cNvSpPr>
          <p:nvPr/>
        </p:nvSpPr>
        <p:spPr bwMode="auto">
          <a:xfrm>
            <a:off x="7924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8" name="Rectangle 174"/>
          <p:cNvSpPr>
            <a:spLocks noChangeArrowheads="1"/>
          </p:cNvSpPr>
          <p:nvPr/>
        </p:nvSpPr>
        <p:spPr bwMode="auto">
          <a:xfrm>
            <a:off x="8153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19" name="Text Box 175"/>
          <p:cNvSpPr txBox="1">
            <a:spLocks noChangeArrowheads="1"/>
          </p:cNvSpPr>
          <p:nvPr/>
        </p:nvSpPr>
        <p:spPr bwMode="auto">
          <a:xfrm>
            <a:off x="7331075" y="3178175"/>
            <a:ext cx="479425" cy="433388"/>
          </a:xfrm>
          <a:prstGeom prst="rect">
            <a:avLst/>
          </a:prstGeom>
          <a:noFill/>
          <a:ln w="12700">
            <a:noFill/>
            <a:miter lim="800000"/>
            <a:headEnd/>
            <a:tailEnd/>
          </a:ln>
          <a:effectLst/>
        </p:spPr>
        <p:txBody>
          <a:bodyPr wrap="none">
            <a:spAutoFit/>
          </a:bodyPr>
          <a:lstStyle/>
          <a:p>
            <a:r>
              <a:rPr lang="en-US" sz="2800">
                <a:solidFill>
                  <a:schemeClr val="tx1"/>
                </a:solidFill>
              </a:rPr>
              <a:t>. .</a:t>
            </a:r>
          </a:p>
        </p:txBody>
      </p:sp>
      <p:sp>
        <p:nvSpPr>
          <p:cNvPr id="1209520" name="Line 176"/>
          <p:cNvSpPr>
            <a:spLocks noChangeShapeType="1"/>
          </p:cNvSpPr>
          <p:nvPr/>
        </p:nvSpPr>
        <p:spPr bwMode="auto">
          <a:xfrm>
            <a:off x="5715000" y="3035300"/>
            <a:ext cx="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09523" name="Text Box 179"/>
          <p:cNvSpPr txBox="1">
            <a:spLocks noChangeArrowheads="1"/>
          </p:cNvSpPr>
          <p:nvPr/>
        </p:nvSpPr>
        <p:spPr bwMode="auto">
          <a:xfrm>
            <a:off x="5413375" y="2816225"/>
            <a:ext cx="600075"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EVTx</a:t>
            </a:r>
          </a:p>
        </p:txBody>
      </p:sp>
      <p:sp>
        <p:nvSpPr>
          <p:cNvPr id="1209526" name="Rectangle 182"/>
          <p:cNvSpPr>
            <a:spLocks noChangeArrowheads="1"/>
          </p:cNvSpPr>
          <p:nvPr/>
        </p:nvSpPr>
        <p:spPr bwMode="auto">
          <a:xfrm>
            <a:off x="57150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27" name="Rectangle 183"/>
          <p:cNvSpPr>
            <a:spLocks noChangeArrowheads="1"/>
          </p:cNvSpPr>
          <p:nvPr/>
        </p:nvSpPr>
        <p:spPr bwMode="auto">
          <a:xfrm>
            <a:off x="59436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28" name="Rectangle 184"/>
          <p:cNvSpPr>
            <a:spLocks noChangeArrowheads="1"/>
          </p:cNvSpPr>
          <p:nvPr/>
        </p:nvSpPr>
        <p:spPr bwMode="auto">
          <a:xfrm>
            <a:off x="6781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29" name="Rectangle 185"/>
          <p:cNvSpPr>
            <a:spLocks noChangeArrowheads="1"/>
          </p:cNvSpPr>
          <p:nvPr/>
        </p:nvSpPr>
        <p:spPr bwMode="auto">
          <a:xfrm>
            <a:off x="7010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30" name="Rectangle 186"/>
          <p:cNvSpPr>
            <a:spLocks noChangeArrowheads="1"/>
          </p:cNvSpPr>
          <p:nvPr/>
        </p:nvSpPr>
        <p:spPr bwMode="auto">
          <a:xfrm>
            <a:off x="7924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31" name="Rectangle 187"/>
          <p:cNvSpPr>
            <a:spLocks noChangeArrowheads="1"/>
          </p:cNvSpPr>
          <p:nvPr/>
        </p:nvSpPr>
        <p:spPr bwMode="auto">
          <a:xfrm>
            <a:off x="8153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09532" name="Text Box 188"/>
          <p:cNvSpPr txBox="1">
            <a:spLocks noChangeArrowheads="1"/>
          </p:cNvSpPr>
          <p:nvPr/>
        </p:nvSpPr>
        <p:spPr bwMode="auto">
          <a:xfrm>
            <a:off x="7331075" y="4525963"/>
            <a:ext cx="479425" cy="433387"/>
          </a:xfrm>
          <a:prstGeom prst="rect">
            <a:avLst/>
          </a:prstGeom>
          <a:noFill/>
          <a:ln w="12700">
            <a:noFill/>
            <a:miter lim="800000"/>
            <a:headEnd/>
            <a:tailEnd/>
          </a:ln>
          <a:effectLst/>
        </p:spPr>
        <p:txBody>
          <a:bodyPr wrap="none">
            <a:spAutoFit/>
          </a:bodyPr>
          <a:lstStyle/>
          <a:p>
            <a:r>
              <a:rPr lang="en-US" sz="2800">
                <a:solidFill>
                  <a:schemeClr val="tx1"/>
                </a:solidFill>
              </a:rPr>
              <a:t>. .</a:t>
            </a:r>
          </a:p>
        </p:txBody>
      </p:sp>
      <p:sp>
        <p:nvSpPr>
          <p:cNvPr id="1209533" name="Line 189"/>
          <p:cNvSpPr>
            <a:spLocks noChangeShapeType="1"/>
          </p:cNvSpPr>
          <p:nvPr/>
        </p:nvSpPr>
        <p:spPr bwMode="auto">
          <a:xfrm>
            <a:off x="5715000" y="4383088"/>
            <a:ext cx="0" cy="304800"/>
          </a:xfrm>
          <a:prstGeom prst="line">
            <a:avLst/>
          </a:prstGeom>
          <a:noFill/>
          <a:ln w="12700">
            <a:solidFill>
              <a:schemeClr val="tx1"/>
            </a:solidFill>
            <a:round/>
            <a:headEnd/>
            <a:tailEnd type="triangle" w="med" len="med"/>
          </a:ln>
          <a:effectLst/>
        </p:spPr>
        <p:txBody>
          <a:bodyPr wrap="none">
            <a:spAutoFit/>
          </a:bodyPr>
          <a:lstStyle/>
          <a:p>
            <a:endParaRPr lang="en-US"/>
          </a:p>
        </p:txBody>
      </p:sp>
      <p:cxnSp>
        <p:nvCxnSpPr>
          <p:cNvPr id="1209536" name="AutoShape 192"/>
          <p:cNvCxnSpPr>
            <a:cxnSpLocks noChangeShapeType="1"/>
            <a:stCxn id="1209513" idx="2"/>
            <a:endCxn id="1209515" idx="2"/>
          </p:cNvCxnSpPr>
          <p:nvPr/>
        </p:nvCxnSpPr>
        <p:spPr bwMode="auto">
          <a:xfrm rot="16200000" flipH="1">
            <a:off x="6361906" y="3055144"/>
            <a:ext cx="1588" cy="1066800"/>
          </a:xfrm>
          <a:prstGeom prst="curvedConnector3">
            <a:avLst>
              <a:gd name="adj1" fmla="val 14400000"/>
            </a:avLst>
          </a:prstGeom>
          <a:noFill/>
          <a:ln w="28575">
            <a:solidFill>
              <a:schemeClr val="tx2"/>
            </a:solidFill>
            <a:round/>
            <a:headEnd/>
            <a:tailEnd type="triangle" w="med" len="med"/>
          </a:ln>
          <a:effectLst/>
        </p:spPr>
      </p:cxnSp>
      <p:sp>
        <p:nvSpPr>
          <p:cNvPr id="1209537" name="Text Box 193"/>
          <p:cNvSpPr txBox="1">
            <a:spLocks noChangeArrowheads="1"/>
          </p:cNvSpPr>
          <p:nvPr/>
        </p:nvSpPr>
        <p:spPr bwMode="auto">
          <a:xfrm>
            <a:off x="6064250" y="3810000"/>
            <a:ext cx="684213" cy="311150"/>
          </a:xfrm>
          <a:prstGeom prst="rect">
            <a:avLst/>
          </a:prstGeom>
          <a:noFill/>
          <a:ln w="12700">
            <a:noFill/>
            <a:miter lim="800000"/>
            <a:headEnd/>
            <a:tailEnd/>
          </a:ln>
          <a:effectLst/>
        </p:spPr>
        <p:txBody>
          <a:bodyPr wrap="none">
            <a:spAutoFit/>
          </a:bodyPr>
          <a:lstStyle/>
          <a:p>
            <a:r>
              <a:rPr lang="en-US" sz="1800">
                <a:latin typeface="Arial Narrow" pitchFamily="34" charset="0"/>
              </a:rPr>
              <a:t>‘BIDX</a:t>
            </a:r>
          </a:p>
        </p:txBody>
      </p:sp>
      <p:sp>
        <p:nvSpPr>
          <p:cNvPr id="1209539" name="Text Box 195"/>
          <p:cNvSpPr txBox="1">
            <a:spLocks noChangeArrowheads="1"/>
          </p:cNvSpPr>
          <p:nvPr/>
        </p:nvSpPr>
        <p:spPr bwMode="auto">
          <a:xfrm>
            <a:off x="4724400" y="3990975"/>
            <a:ext cx="81280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CIDX</a:t>
            </a:r>
            <a:r>
              <a:rPr lang="en-US" sz="1800" baseline="-25000">
                <a:solidFill>
                  <a:schemeClr val="tx1"/>
                </a:solidFill>
                <a:latin typeface="Arial Narrow" pitchFamily="34" charset="0"/>
              </a:rPr>
              <a:t>AB</a:t>
            </a:r>
          </a:p>
        </p:txBody>
      </p:sp>
      <p:sp>
        <p:nvSpPr>
          <p:cNvPr id="1209540" name="Text Box 196"/>
          <p:cNvSpPr txBox="1">
            <a:spLocks noChangeArrowheads="1"/>
          </p:cNvSpPr>
          <p:nvPr/>
        </p:nvSpPr>
        <p:spPr bwMode="auto">
          <a:xfrm>
            <a:off x="6403975" y="2438400"/>
            <a:ext cx="1244600" cy="336550"/>
          </a:xfrm>
          <a:prstGeom prst="rect">
            <a:avLst/>
          </a:prstGeom>
          <a:noFill/>
          <a:ln w="12700">
            <a:noFill/>
            <a:miter lim="800000"/>
            <a:headEnd/>
            <a:tailEnd/>
          </a:ln>
          <a:effectLst/>
        </p:spPr>
        <p:txBody>
          <a:bodyPr wrap="none">
            <a:spAutoFit/>
          </a:bodyPr>
          <a:lstStyle/>
          <a:p>
            <a:r>
              <a:rPr lang="en-US"/>
              <a:t>AB-Sync</a:t>
            </a:r>
          </a:p>
        </p:txBody>
      </p:sp>
      <p:cxnSp>
        <p:nvCxnSpPr>
          <p:cNvPr id="1209542" name="AutoShape 198"/>
          <p:cNvCxnSpPr>
            <a:cxnSpLocks noChangeShapeType="1"/>
            <a:stCxn id="1209513" idx="1"/>
            <a:endCxn id="1209526" idx="1"/>
          </p:cNvCxnSpPr>
          <p:nvPr/>
        </p:nvCxnSpPr>
        <p:spPr bwMode="auto">
          <a:xfrm rot="10800000" flipH="1" flipV="1">
            <a:off x="5715000" y="3473450"/>
            <a:ext cx="1588" cy="1347788"/>
          </a:xfrm>
          <a:prstGeom prst="curvedConnector3">
            <a:avLst>
              <a:gd name="adj1" fmla="val -14400000"/>
            </a:avLst>
          </a:prstGeom>
          <a:noFill/>
          <a:ln w="28575">
            <a:solidFill>
              <a:schemeClr val="tx1"/>
            </a:solidFill>
            <a:round/>
            <a:headEnd/>
            <a:tailEnd type="triangle" w="med" len="med"/>
          </a:ln>
          <a:effectLst/>
        </p:spPr>
      </p:cxn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4" name="Rectangle 4"/>
          <p:cNvSpPr>
            <a:spLocks noGrp="1" noChangeArrowheads="1"/>
          </p:cNvSpPr>
          <p:nvPr>
            <p:ph type="title"/>
          </p:nvPr>
        </p:nvSpPr>
        <p:spPr/>
        <p:txBody>
          <a:bodyPr/>
          <a:lstStyle/>
          <a:p>
            <a:r>
              <a:rPr lang="en-US"/>
              <a:t>Indexed Transfers</a:t>
            </a:r>
          </a:p>
        </p:txBody>
      </p:sp>
      <p:grpSp>
        <p:nvGrpSpPr>
          <p:cNvPr id="1070336" name="Group 256"/>
          <p:cNvGrpSpPr>
            <a:grpSpLocks/>
          </p:cNvGrpSpPr>
          <p:nvPr/>
        </p:nvGrpSpPr>
        <p:grpSpPr bwMode="auto">
          <a:xfrm>
            <a:off x="2057400" y="3800475"/>
            <a:ext cx="1581150" cy="1524000"/>
            <a:chOff x="732" y="2016"/>
            <a:chExt cx="996" cy="960"/>
          </a:xfrm>
        </p:grpSpPr>
        <p:sp>
          <p:nvSpPr>
            <p:cNvPr id="1070240" name="Rectangle 160"/>
            <p:cNvSpPr>
              <a:spLocks noChangeArrowheads="1"/>
            </p:cNvSpPr>
            <p:nvPr/>
          </p:nvSpPr>
          <p:spPr bwMode="auto">
            <a:xfrm>
              <a:off x="768" y="201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1" name="Rectangle 161"/>
            <p:cNvSpPr>
              <a:spLocks noChangeArrowheads="1"/>
            </p:cNvSpPr>
            <p:nvPr/>
          </p:nvSpPr>
          <p:spPr bwMode="auto">
            <a:xfrm>
              <a:off x="100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42" name="Rectangle 162"/>
            <p:cNvSpPr>
              <a:spLocks noChangeArrowheads="1"/>
            </p:cNvSpPr>
            <p:nvPr/>
          </p:nvSpPr>
          <p:spPr bwMode="auto">
            <a:xfrm>
              <a:off x="1248" y="201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3" name="Rectangle 163"/>
            <p:cNvSpPr>
              <a:spLocks noChangeArrowheads="1"/>
            </p:cNvSpPr>
            <p:nvPr/>
          </p:nvSpPr>
          <p:spPr bwMode="auto">
            <a:xfrm>
              <a:off x="148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44" name="Rectangle 164"/>
            <p:cNvSpPr>
              <a:spLocks noChangeArrowheads="1"/>
            </p:cNvSpPr>
            <p:nvPr/>
          </p:nvSpPr>
          <p:spPr bwMode="auto">
            <a:xfrm>
              <a:off x="768" y="225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5" name="Rectangle 165"/>
            <p:cNvSpPr>
              <a:spLocks noChangeArrowheads="1"/>
            </p:cNvSpPr>
            <p:nvPr/>
          </p:nvSpPr>
          <p:spPr bwMode="auto">
            <a:xfrm>
              <a:off x="100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46" name="Rectangle 166"/>
            <p:cNvSpPr>
              <a:spLocks noChangeArrowheads="1"/>
            </p:cNvSpPr>
            <p:nvPr/>
          </p:nvSpPr>
          <p:spPr bwMode="auto">
            <a:xfrm>
              <a:off x="1248" y="225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7" name="Rectangle 167"/>
            <p:cNvSpPr>
              <a:spLocks noChangeArrowheads="1"/>
            </p:cNvSpPr>
            <p:nvPr/>
          </p:nvSpPr>
          <p:spPr bwMode="auto">
            <a:xfrm>
              <a:off x="148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48" name="Rectangle 168"/>
            <p:cNvSpPr>
              <a:spLocks noChangeArrowheads="1"/>
            </p:cNvSpPr>
            <p:nvPr/>
          </p:nvSpPr>
          <p:spPr bwMode="auto">
            <a:xfrm>
              <a:off x="768" y="249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49" name="Rectangle 169"/>
            <p:cNvSpPr>
              <a:spLocks noChangeArrowheads="1"/>
            </p:cNvSpPr>
            <p:nvPr/>
          </p:nvSpPr>
          <p:spPr bwMode="auto">
            <a:xfrm>
              <a:off x="100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0" name="Rectangle 170"/>
            <p:cNvSpPr>
              <a:spLocks noChangeArrowheads="1"/>
            </p:cNvSpPr>
            <p:nvPr/>
          </p:nvSpPr>
          <p:spPr bwMode="auto">
            <a:xfrm>
              <a:off x="1248" y="249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51" name="Rectangle 171"/>
            <p:cNvSpPr>
              <a:spLocks noChangeArrowheads="1"/>
            </p:cNvSpPr>
            <p:nvPr/>
          </p:nvSpPr>
          <p:spPr bwMode="auto">
            <a:xfrm>
              <a:off x="148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2" name="Rectangle 172"/>
            <p:cNvSpPr>
              <a:spLocks noChangeArrowheads="1"/>
            </p:cNvSpPr>
            <p:nvPr/>
          </p:nvSpPr>
          <p:spPr bwMode="auto">
            <a:xfrm>
              <a:off x="768" y="273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53" name="Rectangle 173"/>
            <p:cNvSpPr>
              <a:spLocks noChangeArrowheads="1"/>
            </p:cNvSpPr>
            <p:nvPr/>
          </p:nvSpPr>
          <p:spPr bwMode="auto">
            <a:xfrm>
              <a:off x="100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4" name="Rectangle 174"/>
            <p:cNvSpPr>
              <a:spLocks noChangeArrowheads="1"/>
            </p:cNvSpPr>
            <p:nvPr/>
          </p:nvSpPr>
          <p:spPr bwMode="auto">
            <a:xfrm>
              <a:off x="1248" y="2736"/>
              <a:ext cx="240" cy="24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70255" name="Rectangle 175"/>
            <p:cNvSpPr>
              <a:spLocks noChangeArrowheads="1"/>
            </p:cNvSpPr>
            <p:nvPr/>
          </p:nvSpPr>
          <p:spPr bwMode="auto">
            <a:xfrm>
              <a:off x="148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320" name="Text Box 240"/>
            <p:cNvSpPr txBox="1">
              <a:spLocks noChangeArrowheads="1"/>
            </p:cNvSpPr>
            <p:nvPr/>
          </p:nvSpPr>
          <p:spPr bwMode="auto">
            <a:xfrm>
              <a:off x="786" y="2046"/>
              <a:ext cx="205" cy="212"/>
            </a:xfrm>
            <a:prstGeom prst="rect">
              <a:avLst/>
            </a:prstGeom>
            <a:noFill/>
            <a:ln w="12700">
              <a:noFill/>
              <a:miter lim="800000"/>
              <a:headEnd/>
              <a:tailEnd/>
            </a:ln>
            <a:effectLst/>
          </p:spPr>
          <p:txBody>
            <a:bodyPr wrap="none">
              <a:spAutoFit/>
            </a:bodyPr>
            <a:lstStyle/>
            <a:p>
              <a:r>
                <a:rPr lang="en-US">
                  <a:solidFill>
                    <a:schemeClr val="tx1"/>
                  </a:solidFill>
                </a:rPr>
                <a:t>1</a:t>
              </a:r>
            </a:p>
          </p:txBody>
        </p:sp>
        <p:sp>
          <p:nvSpPr>
            <p:cNvPr id="1070321" name="Text Box 241"/>
            <p:cNvSpPr txBox="1">
              <a:spLocks noChangeArrowheads="1"/>
            </p:cNvSpPr>
            <p:nvPr/>
          </p:nvSpPr>
          <p:spPr bwMode="auto">
            <a:xfrm>
              <a:off x="1266" y="2046"/>
              <a:ext cx="205" cy="212"/>
            </a:xfrm>
            <a:prstGeom prst="rect">
              <a:avLst/>
            </a:prstGeom>
            <a:noFill/>
            <a:ln w="12700">
              <a:noFill/>
              <a:miter lim="800000"/>
              <a:headEnd/>
              <a:tailEnd/>
            </a:ln>
            <a:effectLst/>
          </p:spPr>
          <p:txBody>
            <a:bodyPr wrap="none">
              <a:spAutoFit/>
            </a:bodyPr>
            <a:lstStyle/>
            <a:p>
              <a:r>
                <a:rPr lang="en-US">
                  <a:solidFill>
                    <a:schemeClr val="tx1"/>
                  </a:solidFill>
                </a:rPr>
                <a:t>3</a:t>
              </a:r>
            </a:p>
          </p:txBody>
        </p:sp>
        <p:sp>
          <p:nvSpPr>
            <p:cNvPr id="1070322" name="Text Box 242"/>
            <p:cNvSpPr txBox="1">
              <a:spLocks noChangeArrowheads="1"/>
            </p:cNvSpPr>
            <p:nvPr/>
          </p:nvSpPr>
          <p:spPr bwMode="auto">
            <a:xfrm>
              <a:off x="786" y="2520"/>
              <a:ext cx="205" cy="212"/>
            </a:xfrm>
            <a:prstGeom prst="rect">
              <a:avLst/>
            </a:prstGeom>
            <a:noFill/>
            <a:ln w="12700">
              <a:noFill/>
              <a:miter lim="800000"/>
              <a:headEnd/>
              <a:tailEnd/>
            </a:ln>
            <a:effectLst/>
          </p:spPr>
          <p:txBody>
            <a:bodyPr wrap="none">
              <a:spAutoFit/>
            </a:bodyPr>
            <a:lstStyle/>
            <a:p>
              <a:r>
                <a:rPr lang="en-US">
                  <a:solidFill>
                    <a:schemeClr val="tx1"/>
                  </a:solidFill>
                </a:rPr>
                <a:t>9</a:t>
              </a:r>
            </a:p>
          </p:txBody>
        </p:sp>
        <p:sp>
          <p:nvSpPr>
            <p:cNvPr id="1070323" name="Text Box 243"/>
            <p:cNvSpPr txBox="1">
              <a:spLocks noChangeArrowheads="1"/>
            </p:cNvSpPr>
            <p:nvPr/>
          </p:nvSpPr>
          <p:spPr bwMode="auto">
            <a:xfrm>
              <a:off x="1212" y="2520"/>
              <a:ext cx="294" cy="212"/>
            </a:xfrm>
            <a:prstGeom prst="rect">
              <a:avLst/>
            </a:prstGeom>
            <a:noFill/>
            <a:ln w="12700">
              <a:noFill/>
              <a:miter lim="800000"/>
              <a:headEnd/>
              <a:tailEnd/>
            </a:ln>
            <a:effectLst/>
          </p:spPr>
          <p:txBody>
            <a:bodyPr wrap="none">
              <a:spAutoFit/>
            </a:bodyPr>
            <a:lstStyle/>
            <a:p>
              <a:r>
                <a:rPr lang="en-US">
                  <a:solidFill>
                    <a:schemeClr val="tx1"/>
                  </a:solidFill>
                </a:rPr>
                <a:t>11</a:t>
              </a:r>
            </a:p>
          </p:txBody>
        </p:sp>
        <p:sp>
          <p:nvSpPr>
            <p:cNvPr id="1070328" name="Text Box 248"/>
            <p:cNvSpPr txBox="1">
              <a:spLocks noChangeArrowheads="1"/>
            </p:cNvSpPr>
            <p:nvPr/>
          </p:nvSpPr>
          <p:spPr bwMode="auto">
            <a:xfrm>
              <a:off x="786" y="2280"/>
              <a:ext cx="205" cy="212"/>
            </a:xfrm>
            <a:prstGeom prst="rect">
              <a:avLst/>
            </a:prstGeom>
            <a:noFill/>
            <a:ln w="12700">
              <a:noFill/>
              <a:miter lim="800000"/>
              <a:headEnd/>
              <a:tailEnd/>
            </a:ln>
            <a:effectLst/>
          </p:spPr>
          <p:txBody>
            <a:bodyPr wrap="none">
              <a:spAutoFit/>
            </a:bodyPr>
            <a:lstStyle/>
            <a:p>
              <a:r>
                <a:rPr lang="en-US">
                  <a:solidFill>
                    <a:schemeClr val="tx1"/>
                  </a:solidFill>
                </a:rPr>
                <a:t>5</a:t>
              </a:r>
            </a:p>
          </p:txBody>
        </p:sp>
        <p:sp>
          <p:nvSpPr>
            <p:cNvPr id="1070329" name="Text Box 249"/>
            <p:cNvSpPr txBox="1">
              <a:spLocks noChangeArrowheads="1"/>
            </p:cNvSpPr>
            <p:nvPr/>
          </p:nvSpPr>
          <p:spPr bwMode="auto">
            <a:xfrm>
              <a:off x="1266" y="2280"/>
              <a:ext cx="205" cy="212"/>
            </a:xfrm>
            <a:prstGeom prst="rect">
              <a:avLst/>
            </a:prstGeom>
            <a:noFill/>
            <a:ln w="12700">
              <a:noFill/>
              <a:miter lim="800000"/>
              <a:headEnd/>
              <a:tailEnd/>
            </a:ln>
            <a:effectLst/>
          </p:spPr>
          <p:txBody>
            <a:bodyPr wrap="none">
              <a:spAutoFit/>
            </a:bodyPr>
            <a:lstStyle/>
            <a:p>
              <a:r>
                <a:rPr lang="en-US">
                  <a:solidFill>
                    <a:schemeClr val="tx1"/>
                  </a:solidFill>
                </a:rPr>
                <a:t>7</a:t>
              </a:r>
            </a:p>
          </p:txBody>
        </p:sp>
        <p:sp>
          <p:nvSpPr>
            <p:cNvPr id="1070330" name="Text Box 250"/>
            <p:cNvSpPr txBox="1">
              <a:spLocks noChangeArrowheads="1"/>
            </p:cNvSpPr>
            <p:nvPr/>
          </p:nvSpPr>
          <p:spPr bwMode="auto">
            <a:xfrm>
              <a:off x="732" y="2760"/>
              <a:ext cx="294" cy="212"/>
            </a:xfrm>
            <a:prstGeom prst="rect">
              <a:avLst/>
            </a:prstGeom>
            <a:noFill/>
            <a:ln w="12700">
              <a:noFill/>
              <a:miter lim="800000"/>
              <a:headEnd/>
              <a:tailEnd/>
            </a:ln>
            <a:effectLst/>
          </p:spPr>
          <p:txBody>
            <a:bodyPr wrap="none">
              <a:spAutoFit/>
            </a:bodyPr>
            <a:lstStyle/>
            <a:p>
              <a:r>
                <a:rPr lang="en-US">
                  <a:solidFill>
                    <a:schemeClr val="tx1"/>
                  </a:solidFill>
                </a:rPr>
                <a:t>13</a:t>
              </a:r>
            </a:p>
          </p:txBody>
        </p:sp>
        <p:sp>
          <p:nvSpPr>
            <p:cNvPr id="1070331" name="Text Box 251"/>
            <p:cNvSpPr txBox="1">
              <a:spLocks noChangeArrowheads="1"/>
            </p:cNvSpPr>
            <p:nvPr/>
          </p:nvSpPr>
          <p:spPr bwMode="auto">
            <a:xfrm>
              <a:off x="1212" y="2760"/>
              <a:ext cx="294" cy="212"/>
            </a:xfrm>
            <a:prstGeom prst="rect">
              <a:avLst/>
            </a:prstGeom>
            <a:noFill/>
            <a:ln w="12700">
              <a:noFill/>
              <a:miter lim="800000"/>
              <a:headEnd/>
              <a:tailEnd/>
            </a:ln>
            <a:effectLst/>
          </p:spPr>
          <p:txBody>
            <a:bodyPr wrap="none">
              <a:spAutoFit/>
            </a:bodyPr>
            <a:lstStyle/>
            <a:p>
              <a:r>
                <a:rPr lang="en-US">
                  <a:solidFill>
                    <a:schemeClr val="tx1"/>
                  </a:solidFill>
                </a:rPr>
                <a:t>15</a:t>
              </a:r>
            </a:p>
          </p:txBody>
        </p:sp>
      </p:grpSp>
      <p:sp>
        <p:nvSpPr>
          <p:cNvPr id="1070256" name="Rectangle 176"/>
          <p:cNvSpPr>
            <a:spLocks noChangeArrowheads="1"/>
          </p:cNvSpPr>
          <p:nvPr/>
        </p:nvSpPr>
        <p:spPr bwMode="auto">
          <a:xfrm>
            <a:off x="6086475" y="3800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57" name="Rectangle 177"/>
          <p:cNvSpPr>
            <a:spLocks noChangeArrowheads="1"/>
          </p:cNvSpPr>
          <p:nvPr/>
        </p:nvSpPr>
        <p:spPr bwMode="auto">
          <a:xfrm>
            <a:off x="6467475" y="3800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8" name="Rectangle 178"/>
          <p:cNvSpPr>
            <a:spLocks noChangeArrowheads="1"/>
          </p:cNvSpPr>
          <p:nvPr/>
        </p:nvSpPr>
        <p:spPr bwMode="auto">
          <a:xfrm>
            <a:off x="6848475" y="3800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59" name="Rectangle 179"/>
          <p:cNvSpPr>
            <a:spLocks noChangeArrowheads="1"/>
          </p:cNvSpPr>
          <p:nvPr/>
        </p:nvSpPr>
        <p:spPr bwMode="auto">
          <a:xfrm>
            <a:off x="7229475" y="3800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60" name="Rectangle 180"/>
          <p:cNvSpPr>
            <a:spLocks noChangeArrowheads="1"/>
          </p:cNvSpPr>
          <p:nvPr/>
        </p:nvSpPr>
        <p:spPr bwMode="auto">
          <a:xfrm>
            <a:off x="6086475" y="4181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1" name="Rectangle 181"/>
          <p:cNvSpPr>
            <a:spLocks noChangeArrowheads="1"/>
          </p:cNvSpPr>
          <p:nvPr/>
        </p:nvSpPr>
        <p:spPr bwMode="auto">
          <a:xfrm>
            <a:off x="6467475" y="4181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2" name="Rectangle 182"/>
          <p:cNvSpPr>
            <a:spLocks noChangeArrowheads="1"/>
          </p:cNvSpPr>
          <p:nvPr/>
        </p:nvSpPr>
        <p:spPr bwMode="auto">
          <a:xfrm>
            <a:off x="6848475" y="4181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3" name="Rectangle 183"/>
          <p:cNvSpPr>
            <a:spLocks noChangeArrowheads="1"/>
          </p:cNvSpPr>
          <p:nvPr/>
        </p:nvSpPr>
        <p:spPr bwMode="auto">
          <a:xfrm>
            <a:off x="7229475" y="4181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4" name="Rectangle 184"/>
          <p:cNvSpPr>
            <a:spLocks noChangeArrowheads="1"/>
          </p:cNvSpPr>
          <p:nvPr/>
        </p:nvSpPr>
        <p:spPr bwMode="auto">
          <a:xfrm>
            <a:off x="6086475" y="4562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65" name="Rectangle 185"/>
          <p:cNvSpPr>
            <a:spLocks noChangeArrowheads="1"/>
          </p:cNvSpPr>
          <p:nvPr/>
        </p:nvSpPr>
        <p:spPr bwMode="auto">
          <a:xfrm>
            <a:off x="6467475" y="4562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6" name="Rectangle 186"/>
          <p:cNvSpPr>
            <a:spLocks noChangeArrowheads="1"/>
          </p:cNvSpPr>
          <p:nvPr/>
        </p:nvSpPr>
        <p:spPr bwMode="auto">
          <a:xfrm>
            <a:off x="6848475" y="4562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7" name="Rectangle 187"/>
          <p:cNvSpPr>
            <a:spLocks noChangeArrowheads="1"/>
          </p:cNvSpPr>
          <p:nvPr/>
        </p:nvSpPr>
        <p:spPr bwMode="auto">
          <a:xfrm>
            <a:off x="7229475" y="4562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68" name="Rectangle 188"/>
          <p:cNvSpPr>
            <a:spLocks noChangeArrowheads="1"/>
          </p:cNvSpPr>
          <p:nvPr/>
        </p:nvSpPr>
        <p:spPr bwMode="auto">
          <a:xfrm>
            <a:off x="6086475" y="4943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69" name="Rectangle 189"/>
          <p:cNvSpPr>
            <a:spLocks noChangeArrowheads="1"/>
          </p:cNvSpPr>
          <p:nvPr/>
        </p:nvSpPr>
        <p:spPr bwMode="auto">
          <a:xfrm>
            <a:off x="6467475" y="4943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70" name="Rectangle 190"/>
          <p:cNvSpPr>
            <a:spLocks noChangeArrowheads="1"/>
          </p:cNvSpPr>
          <p:nvPr/>
        </p:nvSpPr>
        <p:spPr bwMode="auto">
          <a:xfrm>
            <a:off x="6848475" y="4943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71" name="Rectangle 191"/>
          <p:cNvSpPr>
            <a:spLocks noChangeArrowheads="1"/>
          </p:cNvSpPr>
          <p:nvPr/>
        </p:nvSpPr>
        <p:spPr bwMode="auto">
          <a:xfrm>
            <a:off x="7229475" y="4943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88" name="Rectangle 208"/>
          <p:cNvSpPr>
            <a:spLocks noChangeArrowheads="1"/>
          </p:cNvSpPr>
          <p:nvPr/>
        </p:nvSpPr>
        <p:spPr bwMode="auto">
          <a:xfrm>
            <a:off x="6086475" y="5324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89" name="Rectangle 209"/>
          <p:cNvSpPr>
            <a:spLocks noChangeArrowheads="1"/>
          </p:cNvSpPr>
          <p:nvPr/>
        </p:nvSpPr>
        <p:spPr bwMode="auto">
          <a:xfrm>
            <a:off x="6467475" y="5324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0" name="Rectangle 210"/>
          <p:cNvSpPr>
            <a:spLocks noChangeArrowheads="1"/>
          </p:cNvSpPr>
          <p:nvPr/>
        </p:nvSpPr>
        <p:spPr bwMode="auto">
          <a:xfrm>
            <a:off x="6848475" y="5324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1" name="Rectangle 211"/>
          <p:cNvSpPr>
            <a:spLocks noChangeArrowheads="1"/>
          </p:cNvSpPr>
          <p:nvPr/>
        </p:nvSpPr>
        <p:spPr bwMode="auto">
          <a:xfrm>
            <a:off x="7229475" y="5324475"/>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070292" name="Rectangle 212"/>
          <p:cNvSpPr>
            <a:spLocks noChangeArrowheads="1"/>
          </p:cNvSpPr>
          <p:nvPr/>
        </p:nvSpPr>
        <p:spPr bwMode="auto">
          <a:xfrm>
            <a:off x="6086475" y="5705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3" name="Rectangle 213"/>
          <p:cNvSpPr>
            <a:spLocks noChangeArrowheads="1"/>
          </p:cNvSpPr>
          <p:nvPr/>
        </p:nvSpPr>
        <p:spPr bwMode="auto">
          <a:xfrm>
            <a:off x="6467475" y="5705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4" name="Rectangle 214"/>
          <p:cNvSpPr>
            <a:spLocks noChangeArrowheads="1"/>
          </p:cNvSpPr>
          <p:nvPr/>
        </p:nvSpPr>
        <p:spPr bwMode="auto">
          <a:xfrm>
            <a:off x="6848475" y="5705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295" name="Rectangle 215"/>
          <p:cNvSpPr>
            <a:spLocks noChangeArrowheads="1"/>
          </p:cNvSpPr>
          <p:nvPr/>
        </p:nvSpPr>
        <p:spPr bwMode="auto">
          <a:xfrm>
            <a:off x="7229475" y="5705475"/>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070324" name="Text Box 244"/>
          <p:cNvSpPr txBox="1">
            <a:spLocks noChangeArrowheads="1"/>
          </p:cNvSpPr>
          <p:nvPr/>
        </p:nvSpPr>
        <p:spPr bwMode="auto">
          <a:xfrm>
            <a:off x="6086475" y="3819525"/>
            <a:ext cx="354013" cy="384175"/>
          </a:xfrm>
          <a:prstGeom prst="rect">
            <a:avLst/>
          </a:prstGeom>
          <a:noFill/>
          <a:ln w="12700">
            <a:noFill/>
            <a:miter lim="800000"/>
            <a:headEnd/>
            <a:tailEnd/>
          </a:ln>
          <a:effectLst/>
        </p:spPr>
        <p:txBody>
          <a:bodyPr wrap="none">
            <a:spAutoFit/>
          </a:bodyPr>
          <a:lstStyle/>
          <a:p>
            <a:r>
              <a:rPr lang="en-US" sz="2400">
                <a:solidFill>
                  <a:schemeClr val="tx1"/>
                </a:solidFill>
              </a:rPr>
              <a:t>1</a:t>
            </a:r>
          </a:p>
        </p:txBody>
      </p:sp>
      <p:sp>
        <p:nvSpPr>
          <p:cNvPr id="1070325" name="Text Box 245"/>
          <p:cNvSpPr txBox="1">
            <a:spLocks noChangeArrowheads="1"/>
          </p:cNvSpPr>
          <p:nvPr/>
        </p:nvSpPr>
        <p:spPr bwMode="auto">
          <a:xfrm>
            <a:off x="7248525" y="3819525"/>
            <a:ext cx="354013" cy="384175"/>
          </a:xfrm>
          <a:prstGeom prst="rect">
            <a:avLst/>
          </a:prstGeom>
          <a:noFill/>
          <a:ln w="12700">
            <a:noFill/>
            <a:miter lim="800000"/>
            <a:headEnd/>
            <a:tailEnd/>
          </a:ln>
          <a:effectLst/>
        </p:spPr>
        <p:txBody>
          <a:bodyPr wrap="none">
            <a:spAutoFit/>
          </a:bodyPr>
          <a:lstStyle/>
          <a:p>
            <a:r>
              <a:rPr lang="en-US" sz="2400">
                <a:solidFill>
                  <a:schemeClr val="tx1"/>
                </a:solidFill>
              </a:rPr>
              <a:t>3</a:t>
            </a:r>
          </a:p>
        </p:txBody>
      </p:sp>
      <p:sp>
        <p:nvSpPr>
          <p:cNvPr id="1070326" name="Text Box 246"/>
          <p:cNvSpPr txBox="1">
            <a:spLocks noChangeArrowheads="1"/>
          </p:cNvSpPr>
          <p:nvPr/>
        </p:nvSpPr>
        <p:spPr bwMode="auto">
          <a:xfrm>
            <a:off x="6096000" y="4584700"/>
            <a:ext cx="354013" cy="384175"/>
          </a:xfrm>
          <a:prstGeom prst="rect">
            <a:avLst/>
          </a:prstGeom>
          <a:noFill/>
          <a:ln w="12700">
            <a:noFill/>
            <a:miter lim="800000"/>
            <a:headEnd/>
            <a:tailEnd/>
          </a:ln>
          <a:effectLst/>
        </p:spPr>
        <p:txBody>
          <a:bodyPr wrap="none">
            <a:spAutoFit/>
          </a:bodyPr>
          <a:lstStyle/>
          <a:p>
            <a:r>
              <a:rPr lang="en-US" sz="2400">
                <a:solidFill>
                  <a:schemeClr val="tx1"/>
                </a:solidFill>
              </a:rPr>
              <a:t>5</a:t>
            </a:r>
          </a:p>
        </p:txBody>
      </p:sp>
      <p:sp>
        <p:nvSpPr>
          <p:cNvPr id="1070327" name="Text Box 247"/>
          <p:cNvSpPr txBox="1">
            <a:spLocks noChangeArrowheads="1"/>
          </p:cNvSpPr>
          <p:nvPr/>
        </p:nvSpPr>
        <p:spPr bwMode="auto">
          <a:xfrm>
            <a:off x="7248525" y="4591050"/>
            <a:ext cx="354013" cy="384175"/>
          </a:xfrm>
          <a:prstGeom prst="rect">
            <a:avLst/>
          </a:prstGeom>
          <a:noFill/>
          <a:ln w="12700">
            <a:noFill/>
            <a:miter lim="800000"/>
            <a:headEnd/>
            <a:tailEnd/>
          </a:ln>
          <a:effectLst/>
        </p:spPr>
        <p:txBody>
          <a:bodyPr wrap="none">
            <a:spAutoFit/>
          </a:bodyPr>
          <a:lstStyle/>
          <a:p>
            <a:r>
              <a:rPr lang="en-US" sz="2400">
                <a:solidFill>
                  <a:schemeClr val="tx1"/>
                </a:solidFill>
              </a:rPr>
              <a:t>7</a:t>
            </a:r>
          </a:p>
        </p:txBody>
      </p:sp>
      <p:sp>
        <p:nvSpPr>
          <p:cNvPr id="1070332" name="Text Box 252"/>
          <p:cNvSpPr txBox="1">
            <a:spLocks noChangeArrowheads="1"/>
          </p:cNvSpPr>
          <p:nvPr/>
        </p:nvSpPr>
        <p:spPr bwMode="auto">
          <a:xfrm>
            <a:off x="6105525" y="5337175"/>
            <a:ext cx="354013" cy="384175"/>
          </a:xfrm>
          <a:prstGeom prst="rect">
            <a:avLst/>
          </a:prstGeom>
          <a:noFill/>
          <a:ln w="12700">
            <a:noFill/>
            <a:miter lim="800000"/>
            <a:headEnd/>
            <a:tailEnd/>
          </a:ln>
          <a:effectLst/>
        </p:spPr>
        <p:txBody>
          <a:bodyPr wrap="none">
            <a:spAutoFit/>
          </a:bodyPr>
          <a:lstStyle/>
          <a:p>
            <a:r>
              <a:rPr lang="en-US" sz="2400">
                <a:solidFill>
                  <a:schemeClr val="tx1"/>
                </a:solidFill>
              </a:rPr>
              <a:t>9</a:t>
            </a:r>
          </a:p>
        </p:txBody>
      </p:sp>
      <p:sp>
        <p:nvSpPr>
          <p:cNvPr id="1070333" name="Text Box 253"/>
          <p:cNvSpPr txBox="1">
            <a:spLocks noChangeArrowheads="1"/>
          </p:cNvSpPr>
          <p:nvPr/>
        </p:nvSpPr>
        <p:spPr bwMode="auto">
          <a:xfrm>
            <a:off x="7153275" y="5337175"/>
            <a:ext cx="523875" cy="384175"/>
          </a:xfrm>
          <a:prstGeom prst="rect">
            <a:avLst/>
          </a:prstGeom>
          <a:noFill/>
          <a:ln w="12700">
            <a:noFill/>
            <a:miter lim="800000"/>
            <a:headEnd/>
            <a:tailEnd/>
          </a:ln>
          <a:effectLst/>
        </p:spPr>
        <p:txBody>
          <a:bodyPr wrap="none">
            <a:spAutoFit/>
          </a:bodyPr>
          <a:lstStyle/>
          <a:p>
            <a:r>
              <a:rPr lang="en-US" sz="2400">
                <a:solidFill>
                  <a:schemeClr val="tx1"/>
                </a:solidFill>
              </a:rPr>
              <a:t>11</a:t>
            </a:r>
          </a:p>
        </p:txBody>
      </p:sp>
      <p:sp>
        <p:nvSpPr>
          <p:cNvPr id="1070335" name="Text Box 255"/>
          <p:cNvSpPr txBox="1">
            <a:spLocks noChangeArrowheads="1"/>
          </p:cNvSpPr>
          <p:nvPr/>
        </p:nvSpPr>
        <p:spPr bwMode="auto">
          <a:xfrm>
            <a:off x="636588" y="569010"/>
            <a:ext cx="7077579" cy="646331"/>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dirty="0">
                <a:solidFill>
                  <a:schemeClr val="tx1"/>
                </a:solidFill>
              </a:rPr>
              <a:t>EDMA3 has </a:t>
            </a:r>
            <a:r>
              <a:rPr lang="en-US" dirty="0" smtClean="0">
                <a:solidFill>
                  <a:schemeClr val="tx1"/>
                </a:solidFill>
              </a:rPr>
              <a:t>four </a:t>
            </a:r>
            <a:r>
              <a:rPr lang="en-US" dirty="0">
                <a:solidFill>
                  <a:schemeClr val="tx1"/>
                </a:solidFill>
              </a:rPr>
              <a:t>indexes allowing higher flexibility for</a:t>
            </a:r>
            <a:br>
              <a:rPr lang="en-US" dirty="0">
                <a:solidFill>
                  <a:schemeClr val="tx1"/>
                </a:solidFill>
              </a:rPr>
            </a:br>
            <a:r>
              <a:rPr lang="en-US" dirty="0">
                <a:solidFill>
                  <a:schemeClr val="tx1"/>
                </a:solidFill>
              </a:rPr>
              <a:t>complex transfers:</a:t>
            </a:r>
            <a:endParaRPr lang="en-US" u="sng" dirty="0">
              <a:solidFill>
                <a:schemeClr val="tx1"/>
              </a:solidFill>
            </a:endParaRPr>
          </a:p>
        </p:txBody>
      </p:sp>
      <p:sp>
        <p:nvSpPr>
          <p:cNvPr id="1070345" name="Text Box 265"/>
          <p:cNvSpPr txBox="1">
            <a:spLocks noChangeArrowheads="1"/>
          </p:cNvSpPr>
          <p:nvPr/>
        </p:nvSpPr>
        <p:spPr bwMode="auto">
          <a:xfrm>
            <a:off x="1052513" y="1212850"/>
            <a:ext cx="6751637" cy="2017713"/>
          </a:xfrm>
          <a:prstGeom prst="rect">
            <a:avLst/>
          </a:prstGeom>
          <a:noFill/>
          <a:ln w="12700">
            <a:noFill/>
            <a:miter lim="800000"/>
            <a:headEnd/>
            <a:tailEnd/>
          </a:ln>
          <a:effectLst/>
        </p:spPr>
        <p:txBody>
          <a:bodyPr wrap="none">
            <a:spAutoFit/>
          </a:bodyPr>
          <a:lstStyle/>
          <a:p>
            <a:pPr>
              <a:lnSpc>
                <a:spcPct val="100000"/>
              </a:lnSpc>
              <a:buFontTx/>
              <a:buChar char="•"/>
            </a:pPr>
            <a:r>
              <a:rPr lang="en-US" sz="1800">
                <a:solidFill>
                  <a:schemeClr val="tx1"/>
                </a:solidFill>
                <a:latin typeface="Arial Narrow" pitchFamily="34" charset="0"/>
              </a:rPr>
              <a:t> </a:t>
            </a:r>
            <a:r>
              <a:rPr lang="en-US" sz="1800">
                <a:latin typeface="Arial Narrow" pitchFamily="34" charset="0"/>
              </a:rPr>
              <a:t>SRCBIDX</a:t>
            </a:r>
            <a:r>
              <a:rPr lang="en-US" sz="1800">
                <a:solidFill>
                  <a:schemeClr val="tx1"/>
                </a:solidFill>
                <a:latin typeface="Arial Narrow" pitchFamily="34" charset="0"/>
              </a:rPr>
              <a:t> = # bytes between arrays (Ex: SRCBIDX = 2)</a:t>
            </a:r>
          </a:p>
          <a:p>
            <a:pPr>
              <a:lnSpc>
                <a:spcPct val="100000"/>
              </a:lnSpc>
              <a:buFontTx/>
              <a:buChar char="•"/>
            </a:pPr>
            <a:r>
              <a:rPr lang="en-US" sz="1800">
                <a:solidFill>
                  <a:schemeClr val="tx1"/>
                </a:solidFill>
                <a:latin typeface="Arial Narrow" pitchFamily="34" charset="0"/>
              </a:rPr>
              <a:t> </a:t>
            </a:r>
            <a:r>
              <a:rPr lang="en-US" sz="1800">
                <a:latin typeface="Arial Narrow" pitchFamily="34" charset="0"/>
              </a:rPr>
              <a:t>SRCCIDX</a:t>
            </a:r>
            <a:r>
              <a:rPr lang="en-US" sz="1800">
                <a:solidFill>
                  <a:schemeClr val="tx1"/>
                </a:solidFill>
                <a:latin typeface="Arial Narrow" pitchFamily="34" charset="0"/>
              </a:rPr>
              <a:t> = # bytes between frames (Ex: SRCCIDX</a:t>
            </a:r>
            <a:r>
              <a:rPr lang="en-US" sz="1800" baseline="-25000">
                <a:solidFill>
                  <a:schemeClr val="tx1"/>
                </a:solidFill>
                <a:latin typeface="Arial Narrow" pitchFamily="34" charset="0"/>
              </a:rPr>
              <a:t>A</a:t>
            </a:r>
            <a:r>
              <a:rPr lang="en-US" sz="1800">
                <a:solidFill>
                  <a:schemeClr val="tx1"/>
                </a:solidFill>
                <a:latin typeface="Arial Narrow" pitchFamily="34" charset="0"/>
              </a:rPr>
              <a:t> = 2,  SRCCIDX</a:t>
            </a:r>
            <a:r>
              <a:rPr lang="en-US" sz="1800" baseline="-25000">
                <a:solidFill>
                  <a:schemeClr val="tx1"/>
                </a:solidFill>
                <a:latin typeface="Arial Narrow" pitchFamily="34" charset="0"/>
              </a:rPr>
              <a:t>AB</a:t>
            </a:r>
            <a:r>
              <a:rPr lang="en-US" sz="1800">
                <a:solidFill>
                  <a:schemeClr val="tx1"/>
                </a:solidFill>
                <a:latin typeface="Arial Narrow" pitchFamily="34" charset="0"/>
              </a:rPr>
              <a:t> = 4)</a:t>
            </a:r>
          </a:p>
          <a:p>
            <a:pPr>
              <a:lnSpc>
                <a:spcPct val="100000"/>
              </a:lnSpc>
              <a:buFontTx/>
              <a:buChar char="•"/>
            </a:pPr>
            <a:r>
              <a:rPr lang="en-US" sz="1800">
                <a:solidFill>
                  <a:schemeClr val="tx1"/>
                </a:solidFill>
                <a:latin typeface="Arial Narrow" pitchFamily="34" charset="0"/>
              </a:rPr>
              <a:t> Note: ‘CIDX depends on the synchronization used – “A” or “AB”</a:t>
            </a:r>
          </a:p>
          <a:p>
            <a:pPr>
              <a:lnSpc>
                <a:spcPct val="100000"/>
              </a:lnSpc>
              <a:buFontTx/>
              <a:buChar char="•"/>
            </a:pPr>
            <a:r>
              <a:rPr lang="en-US" sz="1800">
                <a:solidFill>
                  <a:schemeClr val="tx1"/>
                </a:solidFill>
                <a:latin typeface="Arial Narrow" pitchFamily="34" charset="0"/>
              </a:rPr>
              <a:t> </a:t>
            </a:r>
            <a:r>
              <a:rPr lang="en-US" sz="1800">
                <a:latin typeface="Arial Narrow" pitchFamily="34" charset="0"/>
              </a:rPr>
              <a:t>DSTBIDX</a:t>
            </a:r>
            <a:r>
              <a:rPr lang="en-US" sz="1800">
                <a:solidFill>
                  <a:schemeClr val="tx1"/>
                </a:solidFill>
                <a:latin typeface="Arial Narrow" pitchFamily="34" charset="0"/>
              </a:rPr>
              <a:t> = # bytes between arrays (Ex: DSTBIDX = 3)</a:t>
            </a:r>
          </a:p>
          <a:p>
            <a:pPr>
              <a:lnSpc>
                <a:spcPct val="100000"/>
              </a:lnSpc>
              <a:buFontTx/>
              <a:buChar char="•"/>
            </a:pPr>
            <a:r>
              <a:rPr lang="en-US" sz="1800">
                <a:solidFill>
                  <a:schemeClr val="tx1"/>
                </a:solidFill>
                <a:latin typeface="Arial Narrow" pitchFamily="34" charset="0"/>
              </a:rPr>
              <a:t> </a:t>
            </a:r>
            <a:r>
              <a:rPr lang="en-US" sz="1800">
                <a:latin typeface="Arial Narrow" pitchFamily="34" charset="0"/>
              </a:rPr>
              <a:t>DSTCIDX</a:t>
            </a:r>
            <a:r>
              <a:rPr lang="en-US" sz="1800">
                <a:solidFill>
                  <a:schemeClr val="tx1"/>
                </a:solidFill>
                <a:latin typeface="Arial Narrow" pitchFamily="34" charset="0"/>
              </a:rPr>
              <a:t> = # bytes between frames (Ex: DSTCIDX</a:t>
            </a:r>
            <a:r>
              <a:rPr lang="en-US" sz="1800" baseline="-25000">
                <a:solidFill>
                  <a:schemeClr val="tx1"/>
                </a:solidFill>
                <a:latin typeface="Arial Narrow" pitchFamily="34" charset="0"/>
              </a:rPr>
              <a:t>A</a:t>
            </a:r>
            <a:r>
              <a:rPr lang="en-US" sz="1800">
                <a:solidFill>
                  <a:schemeClr val="tx1"/>
                </a:solidFill>
                <a:latin typeface="Arial Narrow" pitchFamily="34" charset="0"/>
              </a:rPr>
              <a:t> = 5, DSTCIDX</a:t>
            </a:r>
            <a:r>
              <a:rPr lang="en-US" sz="1800" baseline="-25000">
                <a:solidFill>
                  <a:schemeClr val="tx1"/>
                </a:solidFill>
                <a:latin typeface="Arial Narrow" pitchFamily="34" charset="0"/>
              </a:rPr>
              <a:t>AB</a:t>
            </a:r>
            <a:r>
              <a:rPr lang="en-US" sz="1800">
                <a:solidFill>
                  <a:schemeClr val="tx1"/>
                </a:solidFill>
                <a:latin typeface="Arial Narrow" pitchFamily="34" charset="0"/>
              </a:rPr>
              <a:t> = 8)</a:t>
            </a:r>
          </a:p>
        </p:txBody>
      </p:sp>
      <p:sp>
        <p:nvSpPr>
          <p:cNvPr id="1070346" name="Text Box 266"/>
          <p:cNvSpPr txBox="1">
            <a:spLocks noChangeArrowheads="1"/>
          </p:cNvSpPr>
          <p:nvPr/>
        </p:nvSpPr>
        <p:spPr bwMode="auto">
          <a:xfrm>
            <a:off x="2200275" y="5310188"/>
            <a:ext cx="1365250" cy="311150"/>
          </a:xfrm>
          <a:prstGeom prst="rect">
            <a:avLst/>
          </a:prstGeom>
          <a:noFill/>
          <a:ln w="12700">
            <a:noFill/>
            <a:miter lim="800000"/>
            <a:headEnd/>
            <a:tailEnd/>
          </a:ln>
          <a:effectLst/>
        </p:spPr>
        <p:txBody>
          <a:bodyPr wrap="none">
            <a:spAutoFit/>
          </a:bodyPr>
          <a:lstStyle/>
          <a:p>
            <a:r>
              <a:rPr lang="en-US" sz="1800">
                <a:solidFill>
                  <a:schemeClr val="tx1"/>
                </a:solidFill>
              </a:rPr>
              <a:t>SRC (8-bit)</a:t>
            </a:r>
          </a:p>
        </p:txBody>
      </p:sp>
      <p:sp>
        <p:nvSpPr>
          <p:cNvPr id="1070347" name="Text Box 267"/>
          <p:cNvSpPr txBox="1">
            <a:spLocks noChangeArrowheads="1"/>
          </p:cNvSpPr>
          <p:nvPr/>
        </p:nvSpPr>
        <p:spPr bwMode="auto">
          <a:xfrm>
            <a:off x="6200775" y="6072188"/>
            <a:ext cx="1339850" cy="311150"/>
          </a:xfrm>
          <a:prstGeom prst="rect">
            <a:avLst/>
          </a:prstGeom>
          <a:noFill/>
          <a:ln w="12700">
            <a:noFill/>
            <a:miter lim="800000"/>
            <a:headEnd/>
            <a:tailEnd/>
          </a:ln>
          <a:effectLst/>
        </p:spPr>
        <p:txBody>
          <a:bodyPr wrap="none">
            <a:spAutoFit/>
          </a:bodyPr>
          <a:lstStyle/>
          <a:p>
            <a:r>
              <a:rPr lang="en-US" sz="1800">
                <a:solidFill>
                  <a:schemeClr val="tx1"/>
                </a:solidFill>
              </a:rPr>
              <a:t>DST (8-bit)</a:t>
            </a:r>
          </a:p>
        </p:txBody>
      </p:sp>
      <p:sp>
        <p:nvSpPr>
          <p:cNvPr id="1070348" name="AutoShape 268"/>
          <p:cNvSpPr>
            <a:spLocks noChangeArrowheads="1"/>
          </p:cNvSpPr>
          <p:nvPr/>
        </p:nvSpPr>
        <p:spPr bwMode="auto">
          <a:xfrm>
            <a:off x="4019550" y="4333875"/>
            <a:ext cx="838200" cy="457200"/>
          </a:xfrm>
          <a:prstGeom prst="rightArrow">
            <a:avLst>
              <a:gd name="adj1" fmla="val 50000"/>
              <a:gd name="adj2" fmla="val 45833"/>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070350" name="Freeform 270"/>
          <p:cNvSpPr>
            <a:spLocks/>
          </p:cNvSpPr>
          <p:nvPr/>
        </p:nvSpPr>
        <p:spPr bwMode="auto">
          <a:xfrm>
            <a:off x="2286000" y="3540125"/>
            <a:ext cx="7620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endParaRPr lang="en-US"/>
          </a:p>
        </p:txBody>
      </p:sp>
      <p:sp>
        <p:nvSpPr>
          <p:cNvPr id="1070351" name="Text Box 271"/>
          <p:cNvSpPr txBox="1">
            <a:spLocks noChangeArrowheads="1"/>
          </p:cNvSpPr>
          <p:nvPr/>
        </p:nvSpPr>
        <p:spPr bwMode="auto">
          <a:xfrm>
            <a:off x="2154238" y="3257550"/>
            <a:ext cx="1027112" cy="311150"/>
          </a:xfrm>
          <a:prstGeom prst="rect">
            <a:avLst/>
          </a:prstGeom>
          <a:noFill/>
          <a:ln w="12700">
            <a:noFill/>
            <a:miter lim="800000"/>
            <a:headEnd/>
            <a:tailEnd/>
          </a:ln>
          <a:effectLst/>
        </p:spPr>
        <p:txBody>
          <a:bodyPr wrap="none">
            <a:spAutoFit/>
          </a:bodyPr>
          <a:lstStyle/>
          <a:p>
            <a:r>
              <a:rPr lang="en-US" sz="1800">
                <a:latin typeface="Arial Narrow" pitchFamily="34" charset="0"/>
              </a:rPr>
              <a:t>SRCBIDX</a:t>
            </a:r>
          </a:p>
        </p:txBody>
      </p:sp>
      <p:sp>
        <p:nvSpPr>
          <p:cNvPr id="1070353" name="Freeform 273"/>
          <p:cNvSpPr>
            <a:spLocks/>
          </p:cNvSpPr>
          <p:nvPr/>
        </p:nvSpPr>
        <p:spPr bwMode="auto">
          <a:xfrm>
            <a:off x="1866900" y="4102100"/>
            <a:ext cx="1104900" cy="304800"/>
          </a:xfrm>
          <a:custGeom>
            <a:avLst/>
            <a:gdLst/>
            <a:ahLst/>
            <a:cxnLst>
              <a:cxn ang="0">
                <a:pos x="648" y="8"/>
              </a:cxn>
              <a:cxn ang="0">
                <a:pos x="168" y="8"/>
              </a:cxn>
              <a:cxn ang="0">
                <a:pos x="24" y="56"/>
              </a:cxn>
              <a:cxn ang="0">
                <a:pos x="24" y="152"/>
              </a:cxn>
              <a:cxn ang="0">
                <a:pos x="168" y="200"/>
              </a:cxn>
            </a:cxnLst>
            <a:rect l="0" t="0" r="r" b="b"/>
            <a:pathLst>
              <a:path w="648" h="200">
                <a:moveTo>
                  <a:pt x="648" y="8"/>
                </a:moveTo>
                <a:cubicBezTo>
                  <a:pt x="460" y="4"/>
                  <a:pt x="272" y="0"/>
                  <a:pt x="168" y="8"/>
                </a:cubicBezTo>
                <a:cubicBezTo>
                  <a:pt x="64" y="16"/>
                  <a:pt x="48" y="32"/>
                  <a:pt x="24" y="56"/>
                </a:cubicBezTo>
                <a:cubicBezTo>
                  <a:pt x="0" y="80"/>
                  <a:pt x="0" y="128"/>
                  <a:pt x="24" y="152"/>
                </a:cubicBezTo>
                <a:cubicBezTo>
                  <a:pt x="48" y="176"/>
                  <a:pt x="108" y="188"/>
                  <a:pt x="168" y="200"/>
                </a:cubicBezTo>
              </a:path>
            </a:pathLst>
          </a:custGeom>
          <a:noFill/>
          <a:ln w="12700" cap="flat" cmpd="sng">
            <a:solidFill>
              <a:schemeClr val="tx1"/>
            </a:solidFill>
            <a:prstDash val="solid"/>
            <a:round/>
            <a:headEnd type="none" w="med" len="med"/>
            <a:tailEnd type="triangle" w="med" len="med"/>
          </a:ln>
          <a:effectLst/>
        </p:spPr>
        <p:txBody>
          <a:bodyPr>
            <a:spAutoFit/>
          </a:bodyPr>
          <a:lstStyle/>
          <a:p>
            <a:endParaRPr lang="en-US"/>
          </a:p>
        </p:txBody>
      </p:sp>
      <p:sp>
        <p:nvSpPr>
          <p:cNvPr id="1070354" name="Text Box 274"/>
          <p:cNvSpPr txBox="1">
            <a:spLocks noChangeArrowheads="1"/>
          </p:cNvSpPr>
          <p:nvPr/>
        </p:nvSpPr>
        <p:spPr bwMode="auto">
          <a:xfrm>
            <a:off x="838200" y="4102100"/>
            <a:ext cx="1117600" cy="311150"/>
          </a:xfrm>
          <a:prstGeom prst="rect">
            <a:avLst/>
          </a:prstGeom>
          <a:noFill/>
          <a:ln w="12700">
            <a:noFill/>
            <a:miter lim="800000"/>
            <a:headEnd/>
            <a:tailEnd/>
          </a:ln>
          <a:effectLst/>
        </p:spPr>
        <p:txBody>
          <a:bodyPr wrap="none">
            <a:spAutoFit/>
          </a:bodyPr>
          <a:lstStyle/>
          <a:p>
            <a:r>
              <a:rPr lang="en-US" sz="1800">
                <a:latin typeface="Arial Narrow" pitchFamily="34" charset="0"/>
              </a:rPr>
              <a:t>SRCCIDX</a:t>
            </a:r>
            <a:r>
              <a:rPr lang="en-US" sz="1800" baseline="-25000">
                <a:latin typeface="Arial Narrow" pitchFamily="34" charset="0"/>
              </a:rPr>
              <a:t>A</a:t>
            </a:r>
          </a:p>
        </p:txBody>
      </p:sp>
      <p:sp>
        <p:nvSpPr>
          <p:cNvPr id="1070355" name="Freeform 275"/>
          <p:cNvSpPr>
            <a:spLocks/>
          </p:cNvSpPr>
          <p:nvPr/>
        </p:nvSpPr>
        <p:spPr bwMode="auto">
          <a:xfrm>
            <a:off x="6229350" y="3540125"/>
            <a:ext cx="12192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a:spAutoFit/>
          </a:bodyPr>
          <a:lstStyle/>
          <a:p>
            <a:endParaRPr lang="en-US"/>
          </a:p>
        </p:txBody>
      </p:sp>
      <p:sp>
        <p:nvSpPr>
          <p:cNvPr id="1070356" name="Text Box 276"/>
          <p:cNvSpPr txBox="1">
            <a:spLocks noChangeArrowheads="1"/>
          </p:cNvSpPr>
          <p:nvPr/>
        </p:nvSpPr>
        <p:spPr bwMode="auto">
          <a:xfrm>
            <a:off x="6334125" y="3257550"/>
            <a:ext cx="1006475" cy="311150"/>
          </a:xfrm>
          <a:prstGeom prst="rect">
            <a:avLst/>
          </a:prstGeom>
          <a:noFill/>
          <a:ln w="12700">
            <a:noFill/>
            <a:miter lim="800000"/>
            <a:headEnd/>
            <a:tailEnd/>
          </a:ln>
          <a:effectLst/>
        </p:spPr>
        <p:txBody>
          <a:bodyPr wrap="none">
            <a:spAutoFit/>
          </a:bodyPr>
          <a:lstStyle/>
          <a:p>
            <a:r>
              <a:rPr lang="en-US" sz="1800">
                <a:latin typeface="Arial Narrow" pitchFamily="34" charset="0"/>
              </a:rPr>
              <a:t>DSTBIDX</a:t>
            </a:r>
          </a:p>
        </p:txBody>
      </p:sp>
      <p:sp>
        <p:nvSpPr>
          <p:cNvPr id="1070357" name="Freeform 277"/>
          <p:cNvSpPr>
            <a:spLocks/>
          </p:cNvSpPr>
          <p:nvPr/>
        </p:nvSpPr>
        <p:spPr bwMode="auto">
          <a:xfrm>
            <a:off x="5819775" y="4130675"/>
            <a:ext cx="1562100" cy="685800"/>
          </a:xfrm>
          <a:custGeom>
            <a:avLst/>
            <a:gdLst/>
            <a:ahLst/>
            <a:cxnLst>
              <a:cxn ang="0">
                <a:pos x="984" y="0"/>
              </a:cxn>
              <a:cxn ang="0">
                <a:pos x="360" y="96"/>
              </a:cxn>
              <a:cxn ang="0">
                <a:pos x="72" y="192"/>
              </a:cxn>
              <a:cxn ang="0">
                <a:pos x="24" y="384"/>
              </a:cxn>
              <a:cxn ang="0">
                <a:pos x="216" y="432"/>
              </a:cxn>
            </a:cxnLst>
            <a:rect l="0" t="0" r="r" b="b"/>
            <a:pathLst>
              <a:path w="984" h="432">
                <a:moveTo>
                  <a:pt x="984" y="0"/>
                </a:moveTo>
                <a:cubicBezTo>
                  <a:pt x="748" y="32"/>
                  <a:pt x="512" y="64"/>
                  <a:pt x="360" y="96"/>
                </a:cubicBezTo>
                <a:cubicBezTo>
                  <a:pt x="208" y="128"/>
                  <a:pt x="128" y="144"/>
                  <a:pt x="72" y="192"/>
                </a:cubicBezTo>
                <a:cubicBezTo>
                  <a:pt x="16" y="240"/>
                  <a:pt x="0" y="344"/>
                  <a:pt x="24" y="384"/>
                </a:cubicBezTo>
                <a:cubicBezTo>
                  <a:pt x="48" y="424"/>
                  <a:pt x="132" y="428"/>
                  <a:pt x="216" y="43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endParaRPr lang="en-US"/>
          </a:p>
        </p:txBody>
      </p:sp>
      <p:sp>
        <p:nvSpPr>
          <p:cNvPr id="1070358" name="Text Box 278"/>
          <p:cNvSpPr txBox="1">
            <a:spLocks noChangeArrowheads="1"/>
          </p:cNvSpPr>
          <p:nvPr/>
        </p:nvSpPr>
        <p:spPr bwMode="auto">
          <a:xfrm>
            <a:off x="4981575" y="4092575"/>
            <a:ext cx="1096963" cy="311150"/>
          </a:xfrm>
          <a:prstGeom prst="rect">
            <a:avLst/>
          </a:prstGeom>
          <a:noFill/>
          <a:ln w="12700">
            <a:noFill/>
            <a:miter lim="800000"/>
            <a:headEnd/>
            <a:tailEnd/>
          </a:ln>
          <a:effectLst/>
        </p:spPr>
        <p:txBody>
          <a:bodyPr wrap="none">
            <a:spAutoFit/>
          </a:bodyPr>
          <a:lstStyle/>
          <a:p>
            <a:r>
              <a:rPr lang="en-US" sz="1800">
                <a:latin typeface="Arial Narrow" pitchFamily="34" charset="0"/>
              </a:rPr>
              <a:t>DSTCIDX</a:t>
            </a:r>
            <a:r>
              <a:rPr lang="en-US" sz="1800" baseline="-25000">
                <a:latin typeface="Arial Narrow" pitchFamily="34" charset="0"/>
              </a:rPr>
              <a:t>A</a:t>
            </a:r>
          </a:p>
        </p:txBody>
      </p:sp>
      <p:sp>
        <p:nvSpPr>
          <p:cNvPr id="1070360" name="Text Box 280"/>
          <p:cNvSpPr txBox="1">
            <a:spLocks noChangeArrowheads="1"/>
          </p:cNvSpPr>
          <p:nvPr/>
        </p:nvSpPr>
        <p:spPr bwMode="auto">
          <a:xfrm>
            <a:off x="2279650" y="5538788"/>
            <a:ext cx="1158875" cy="261937"/>
          </a:xfrm>
          <a:prstGeom prst="rect">
            <a:avLst/>
          </a:prstGeom>
          <a:noFill/>
          <a:ln w="12700">
            <a:noFill/>
            <a:miter lim="800000"/>
            <a:headEnd/>
            <a:tailEnd/>
          </a:ln>
          <a:effectLst/>
        </p:spPr>
        <p:txBody>
          <a:bodyPr wrap="none">
            <a:spAutoFit/>
          </a:bodyPr>
          <a:lstStyle/>
          <a:p>
            <a:r>
              <a:rPr lang="en-US" sz="1400" b="0" i="1">
                <a:solidFill>
                  <a:schemeClr val="tx1"/>
                </a:solidFill>
              </a:rPr>
              <a:t>(contiguous)</a:t>
            </a:r>
          </a:p>
        </p:txBody>
      </p:sp>
      <p:sp>
        <p:nvSpPr>
          <p:cNvPr id="1070361" name="Text Box 281"/>
          <p:cNvSpPr txBox="1">
            <a:spLocks noChangeArrowheads="1"/>
          </p:cNvSpPr>
          <p:nvPr/>
        </p:nvSpPr>
        <p:spPr bwMode="auto">
          <a:xfrm>
            <a:off x="6296025" y="6557963"/>
            <a:ext cx="1158875" cy="261937"/>
          </a:xfrm>
          <a:prstGeom prst="rect">
            <a:avLst/>
          </a:prstGeom>
          <a:noFill/>
          <a:ln w="12700">
            <a:noFill/>
            <a:miter lim="800000"/>
            <a:headEnd/>
            <a:tailEnd/>
          </a:ln>
          <a:effectLst/>
        </p:spPr>
        <p:txBody>
          <a:bodyPr wrap="none">
            <a:spAutoFit/>
          </a:bodyPr>
          <a:lstStyle/>
          <a:p>
            <a:r>
              <a:rPr lang="en-US" sz="1400" b="0" i="1">
                <a:solidFill>
                  <a:schemeClr val="tx1"/>
                </a:solidFill>
              </a:rPr>
              <a:t>(contiguous)</a:t>
            </a: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lstStyle/>
          <a:p>
            <a:r>
              <a:rPr lang="en-US"/>
              <a:t>Example: Using Indexing</a:t>
            </a:r>
          </a:p>
        </p:txBody>
      </p:sp>
      <p:sp>
        <p:nvSpPr>
          <p:cNvPr id="1072139" name="Text Box 11"/>
          <p:cNvSpPr txBox="1">
            <a:spLocks noChangeArrowheads="1"/>
          </p:cNvSpPr>
          <p:nvPr/>
        </p:nvSpPr>
        <p:spPr bwMode="auto">
          <a:xfrm>
            <a:off x="357505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072141" name="Text Box 13"/>
          <p:cNvSpPr txBox="1">
            <a:spLocks noChangeArrowheads="1"/>
          </p:cNvSpPr>
          <p:nvPr/>
        </p:nvSpPr>
        <p:spPr bwMode="auto">
          <a:xfrm>
            <a:off x="129540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sp>
        <p:nvSpPr>
          <p:cNvPr id="1072146" name="Rectangle 18"/>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47" name="Rectangle 19"/>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48" name="Rectangle 20"/>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49" name="Rectangle 21"/>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0" name="Rectangle 22"/>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1" name="Rectangle 23"/>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2" name="Rectangle 24"/>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3" name="Rectangle 25"/>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4" name="Rectangle 26"/>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5" name="Rectangle 27"/>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6" name="Rectangle 28"/>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7" name="Rectangle 29"/>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58" name="Rectangle 30"/>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59" name="Rectangle 31"/>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0" name="Rectangle 32"/>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1" name="Rectangle 33"/>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2" name="Rectangle 34"/>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3" name="Rectangle 35"/>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4" name="Rectangle 36"/>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072165" name="Text Box 37"/>
          <p:cNvSpPr txBox="1">
            <a:spLocks noChangeArrowheads="1"/>
          </p:cNvSpPr>
          <p:nvPr/>
        </p:nvSpPr>
        <p:spPr bwMode="auto">
          <a:xfrm>
            <a:off x="5729288" y="3733800"/>
            <a:ext cx="1204912"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072166" name="Group 38"/>
          <p:cNvGrpSpPr>
            <a:grpSpLocks/>
          </p:cNvGrpSpPr>
          <p:nvPr/>
        </p:nvGrpSpPr>
        <p:grpSpPr bwMode="auto">
          <a:xfrm>
            <a:off x="3662363" y="1447800"/>
            <a:ext cx="1219200" cy="914400"/>
            <a:chOff x="432" y="960"/>
            <a:chExt cx="768" cy="576"/>
          </a:xfrm>
        </p:grpSpPr>
        <p:sp>
          <p:nvSpPr>
            <p:cNvPr id="1072167" name="Rectangle 39"/>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68" name="Rectangle 40"/>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69" name="Rectangle 41"/>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0" name="Rectangle 42"/>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1" name="Rectangle 43"/>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2" name="Rectangle 44"/>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3" name="Rectangle 45"/>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4" name="Rectangle 46"/>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5" name="Rectangle 47"/>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6" name="Rectangle 48"/>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7" name="Rectangle 49"/>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072178" name="Rectangle 50"/>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072179" name="Text Box 51"/>
          <p:cNvSpPr txBox="1">
            <a:spLocks noChangeArrowheads="1"/>
          </p:cNvSpPr>
          <p:nvPr/>
        </p:nvSpPr>
        <p:spPr bwMode="auto">
          <a:xfrm>
            <a:off x="2895600" y="1749425"/>
            <a:ext cx="719138" cy="336550"/>
          </a:xfrm>
          <a:prstGeom prst="rect">
            <a:avLst/>
          </a:prstGeom>
          <a:noFill/>
          <a:ln w="12700">
            <a:noFill/>
            <a:miter lim="800000"/>
            <a:headEnd/>
            <a:tailEnd/>
          </a:ln>
          <a:effectLst/>
        </p:spPr>
        <p:txBody>
          <a:bodyPr wrap="none">
            <a:spAutoFit/>
          </a:bodyPr>
          <a:lstStyle/>
          <a:p>
            <a:r>
              <a:rPr lang="en-US"/>
              <a:t>8-bit</a:t>
            </a:r>
          </a:p>
        </p:txBody>
      </p:sp>
      <p:sp>
        <p:nvSpPr>
          <p:cNvPr id="1072180" name="Text Box 52"/>
          <p:cNvSpPr txBox="1">
            <a:spLocks noChangeArrowheads="1"/>
          </p:cNvSpPr>
          <p:nvPr/>
        </p:nvSpPr>
        <p:spPr bwMode="auto">
          <a:xfrm>
            <a:off x="896938" y="577850"/>
            <a:ext cx="7620000" cy="6413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Remember this example? Fill in the proper </a:t>
            </a:r>
            <a:r>
              <a:rPr lang="en-US" u="sng">
                <a:solidFill>
                  <a:schemeClr val="tx1"/>
                </a:solidFill>
              </a:rPr>
              <a:t>SOURCE</a:t>
            </a:r>
            <a:r>
              <a:rPr lang="en-US">
                <a:solidFill>
                  <a:schemeClr val="tx1"/>
                </a:solidFill>
              </a:rPr>
              <a:t> index </a:t>
            </a:r>
            <a:br>
              <a:rPr lang="en-US">
                <a:solidFill>
                  <a:schemeClr val="tx1"/>
                </a:solidFill>
              </a:rPr>
            </a:br>
            <a:r>
              <a:rPr lang="en-US">
                <a:solidFill>
                  <a:schemeClr val="tx1"/>
                </a:solidFill>
              </a:rPr>
              <a:t>values for each “view” below:</a:t>
            </a:r>
          </a:p>
        </p:txBody>
      </p:sp>
      <p:sp>
        <p:nvSpPr>
          <p:cNvPr id="1072188" name="Text Box 60"/>
          <p:cNvSpPr txBox="1">
            <a:spLocks noChangeArrowheads="1"/>
          </p:cNvSpPr>
          <p:nvPr/>
        </p:nvSpPr>
        <p:spPr bwMode="auto">
          <a:xfrm>
            <a:off x="1295400" y="4724400"/>
            <a:ext cx="1274763" cy="922338"/>
          </a:xfrm>
          <a:prstGeom prst="rect">
            <a:avLst/>
          </a:prstGeom>
          <a:noFill/>
          <a:ln w="12700">
            <a:noFill/>
            <a:miter lim="800000"/>
            <a:headEnd/>
            <a:tailEnd/>
          </a:ln>
          <a:effectLst/>
        </p:spPr>
        <p:txBody>
          <a:bodyPr wrap="none">
            <a:spAutoFit/>
          </a:bodyPr>
          <a:lstStyle/>
          <a:p>
            <a:r>
              <a:rPr lang="en-US" sz="1600"/>
              <a:t>‘BIDX = 1</a:t>
            </a:r>
          </a:p>
          <a:p>
            <a:r>
              <a:rPr lang="en-US" sz="1600"/>
              <a:t>‘CIDX</a:t>
            </a:r>
            <a:r>
              <a:rPr lang="en-US" sz="1600" baseline="-25000"/>
              <a:t>A</a:t>
            </a:r>
            <a:r>
              <a:rPr lang="en-US" sz="1600"/>
              <a:t> = 1</a:t>
            </a:r>
          </a:p>
          <a:p>
            <a:r>
              <a:rPr lang="en-US" sz="1600"/>
              <a:t>‘CIDX</a:t>
            </a:r>
            <a:r>
              <a:rPr lang="en-US" sz="1600" baseline="-25000"/>
              <a:t>AB</a:t>
            </a:r>
            <a:r>
              <a:rPr lang="en-US" sz="1600"/>
              <a:t> = 4</a:t>
            </a:r>
          </a:p>
        </p:txBody>
      </p:sp>
      <p:sp>
        <p:nvSpPr>
          <p:cNvPr id="1072189" name="Text Box 61"/>
          <p:cNvSpPr txBox="1">
            <a:spLocks noChangeArrowheads="1"/>
          </p:cNvSpPr>
          <p:nvPr/>
        </p:nvSpPr>
        <p:spPr bwMode="auto">
          <a:xfrm>
            <a:off x="3581400" y="4724400"/>
            <a:ext cx="1274763" cy="922338"/>
          </a:xfrm>
          <a:prstGeom prst="rect">
            <a:avLst/>
          </a:prstGeom>
          <a:noFill/>
          <a:ln w="12700">
            <a:noFill/>
            <a:miter lim="800000"/>
            <a:headEnd/>
            <a:tailEnd/>
          </a:ln>
          <a:effectLst/>
        </p:spPr>
        <p:txBody>
          <a:bodyPr wrap="none">
            <a:spAutoFit/>
          </a:bodyPr>
          <a:lstStyle/>
          <a:p>
            <a:r>
              <a:rPr lang="en-US" sz="1600"/>
              <a:t>‘BIDX = 2</a:t>
            </a:r>
          </a:p>
          <a:p>
            <a:r>
              <a:rPr lang="en-US" sz="1600"/>
              <a:t>‘CIDX</a:t>
            </a:r>
            <a:r>
              <a:rPr lang="en-US" sz="1600" baseline="-25000"/>
              <a:t>A</a:t>
            </a:r>
            <a:r>
              <a:rPr lang="en-US" sz="1600"/>
              <a:t> = 2</a:t>
            </a:r>
          </a:p>
          <a:p>
            <a:r>
              <a:rPr lang="en-US" sz="1600"/>
              <a:t>‘CIDX</a:t>
            </a:r>
            <a:r>
              <a:rPr lang="en-US" sz="1600" baseline="-25000"/>
              <a:t>AB</a:t>
            </a:r>
            <a:r>
              <a:rPr lang="en-US" sz="1600"/>
              <a:t> = 4</a:t>
            </a:r>
          </a:p>
        </p:txBody>
      </p:sp>
      <p:sp>
        <p:nvSpPr>
          <p:cNvPr id="1072190" name="Text Box 62"/>
          <p:cNvSpPr txBox="1">
            <a:spLocks noChangeArrowheads="1"/>
          </p:cNvSpPr>
          <p:nvPr/>
        </p:nvSpPr>
        <p:spPr bwMode="auto">
          <a:xfrm>
            <a:off x="5715000" y="4724400"/>
            <a:ext cx="1511300" cy="922338"/>
          </a:xfrm>
          <a:prstGeom prst="rect">
            <a:avLst/>
          </a:prstGeom>
          <a:noFill/>
          <a:ln w="12700">
            <a:noFill/>
            <a:miter lim="800000"/>
            <a:headEnd/>
            <a:tailEnd/>
          </a:ln>
          <a:effectLst/>
        </p:spPr>
        <p:txBody>
          <a:bodyPr wrap="none">
            <a:spAutoFit/>
          </a:bodyPr>
          <a:lstStyle/>
          <a:p>
            <a:r>
              <a:rPr lang="en-US" sz="1600"/>
              <a:t>‘BIDX = N/A</a:t>
            </a:r>
          </a:p>
          <a:p>
            <a:r>
              <a:rPr lang="en-US" sz="1600"/>
              <a:t>‘CIDX</a:t>
            </a:r>
            <a:r>
              <a:rPr lang="en-US" sz="1600" baseline="-25000"/>
              <a:t>A</a:t>
            </a:r>
            <a:r>
              <a:rPr lang="en-US" sz="1600"/>
              <a:t> = N/A</a:t>
            </a:r>
          </a:p>
          <a:p>
            <a:r>
              <a:rPr lang="en-US" sz="1600"/>
              <a:t>‘CIDX</a:t>
            </a:r>
            <a:r>
              <a:rPr lang="en-US" sz="1600" baseline="-25000"/>
              <a:t>AB</a:t>
            </a:r>
            <a:r>
              <a:rPr lang="en-US" sz="1600"/>
              <a:t> = N/A</a:t>
            </a:r>
          </a:p>
        </p:txBody>
      </p:sp>
      <p:sp>
        <p:nvSpPr>
          <p:cNvPr id="1072192" name="Text Box 64"/>
          <p:cNvSpPr txBox="1">
            <a:spLocks noChangeArrowheads="1"/>
          </p:cNvSpPr>
          <p:nvPr/>
        </p:nvSpPr>
        <p:spPr bwMode="auto">
          <a:xfrm>
            <a:off x="5029200" y="16764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072193" name="Rectangle 65"/>
          <p:cNvSpPr>
            <a:spLocks noChangeArrowheads="1"/>
          </p:cNvSpPr>
          <p:nvPr/>
        </p:nvSpPr>
        <p:spPr bwMode="auto">
          <a:xfrm>
            <a:off x="1092200" y="4648200"/>
            <a:ext cx="7519988"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p:cNvSpPr>
            <a:spLocks noGrp="1" noChangeArrowheads="1"/>
          </p:cNvSpPr>
          <p:nvPr>
            <p:ph type="title"/>
          </p:nvPr>
        </p:nvSpPr>
        <p:spPr/>
        <p:txBody>
          <a:bodyPr/>
          <a:lstStyle/>
          <a:p>
            <a:r>
              <a:rPr lang="en-US"/>
              <a:t>Example: Using Indexing</a:t>
            </a:r>
          </a:p>
        </p:txBody>
      </p:sp>
      <p:sp>
        <p:nvSpPr>
          <p:cNvPr id="1333251" name="Text Box 3"/>
          <p:cNvSpPr txBox="1">
            <a:spLocks noChangeArrowheads="1"/>
          </p:cNvSpPr>
          <p:nvPr/>
        </p:nvSpPr>
        <p:spPr bwMode="auto">
          <a:xfrm>
            <a:off x="357505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3252" name="Text Box 4"/>
          <p:cNvSpPr txBox="1">
            <a:spLocks noChangeArrowheads="1"/>
          </p:cNvSpPr>
          <p:nvPr/>
        </p:nvSpPr>
        <p:spPr bwMode="auto">
          <a:xfrm>
            <a:off x="129540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sp>
        <p:nvSpPr>
          <p:cNvPr id="1333253" name="Rectangle 5"/>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4" name="Rectangle 6"/>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5" name="Rectangle 7"/>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6" name="Rectangle 8"/>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7" name="Rectangle 9"/>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8" name="Rectangle 10"/>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59" name="Rectangle 11"/>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0" name="Rectangle 12"/>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1" name="Rectangle 13"/>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2" name="Rectangle 14"/>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3" name="Rectangle 15"/>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4" name="Rectangle 16"/>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65" name="Rectangle 17"/>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66" name="Rectangle 18"/>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67" name="Rectangle 19"/>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68" name="Rectangle 20"/>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69" name="Rectangle 21"/>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70" name="Rectangle 22"/>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71" name="Rectangle 23"/>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3272" name="Text Box 24"/>
          <p:cNvSpPr txBox="1">
            <a:spLocks noChangeArrowheads="1"/>
          </p:cNvSpPr>
          <p:nvPr/>
        </p:nvSpPr>
        <p:spPr bwMode="auto">
          <a:xfrm>
            <a:off x="5729288" y="3733800"/>
            <a:ext cx="1204912"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3273" name="Group 25"/>
          <p:cNvGrpSpPr>
            <a:grpSpLocks/>
          </p:cNvGrpSpPr>
          <p:nvPr/>
        </p:nvGrpSpPr>
        <p:grpSpPr bwMode="auto">
          <a:xfrm>
            <a:off x="3662363" y="1447800"/>
            <a:ext cx="1219200" cy="914400"/>
            <a:chOff x="432" y="960"/>
            <a:chExt cx="768" cy="576"/>
          </a:xfrm>
        </p:grpSpPr>
        <p:sp>
          <p:nvSpPr>
            <p:cNvPr id="1333274" name="Rectangle 26"/>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5" name="Rectangle 27"/>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6" name="Rectangle 28"/>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7" name="Rectangle 29"/>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8" name="Rectangle 30"/>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79" name="Rectangle 31"/>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0" name="Rectangle 32"/>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1" name="Rectangle 33"/>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2" name="Rectangle 34"/>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3" name="Rectangle 35"/>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4" name="Rectangle 36"/>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3285" name="Rectangle 37"/>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3286" name="Text Box 38"/>
          <p:cNvSpPr txBox="1">
            <a:spLocks noChangeArrowheads="1"/>
          </p:cNvSpPr>
          <p:nvPr/>
        </p:nvSpPr>
        <p:spPr bwMode="auto">
          <a:xfrm>
            <a:off x="2895600" y="1749425"/>
            <a:ext cx="719138" cy="336550"/>
          </a:xfrm>
          <a:prstGeom prst="rect">
            <a:avLst/>
          </a:prstGeom>
          <a:noFill/>
          <a:ln w="12700">
            <a:noFill/>
            <a:miter lim="800000"/>
            <a:headEnd/>
            <a:tailEnd/>
          </a:ln>
          <a:effectLst/>
        </p:spPr>
        <p:txBody>
          <a:bodyPr wrap="none">
            <a:spAutoFit/>
          </a:bodyPr>
          <a:lstStyle/>
          <a:p>
            <a:r>
              <a:rPr lang="en-US"/>
              <a:t>8-bit</a:t>
            </a:r>
          </a:p>
        </p:txBody>
      </p:sp>
      <p:sp>
        <p:nvSpPr>
          <p:cNvPr id="1333287" name="Text Box 39"/>
          <p:cNvSpPr txBox="1">
            <a:spLocks noChangeArrowheads="1"/>
          </p:cNvSpPr>
          <p:nvPr/>
        </p:nvSpPr>
        <p:spPr bwMode="auto">
          <a:xfrm>
            <a:off x="896938" y="577850"/>
            <a:ext cx="7620000" cy="6413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Remember this example? Fill in the proper </a:t>
            </a:r>
            <a:r>
              <a:rPr lang="en-US" u="sng">
                <a:solidFill>
                  <a:schemeClr val="tx1"/>
                </a:solidFill>
              </a:rPr>
              <a:t>SOURCE</a:t>
            </a:r>
            <a:r>
              <a:rPr lang="en-US">
                <a:solidFill>
                  <a:schemeClr val="tx1"/>
                </a:solidFill>
              </a:rPr>
              <a:t> index </a:t>
            </a:r>
            <a:br>
              <a:rPr lang="en-US">
                <a:solidFill>
                  <a:schemeClr val="tx1"/>
                </a:solidFill>
              </a:rPr>
            </a:br>
            <a:r>
              <a:rPr lang="en-US">
                <a:solidFill>
                  <a:schemeClr val="tx1"/>
                </a:solidFill>
              </a:rPr>
              <a:t>values for each “view” below:</a:t>
            </a:r>
          </a:p>
        </p:txBody>
      </p:sp>
      <p:sp>
        <p:nvSpPr>
          <p:cNvPr id="1333288" name="Text Box 40"/>
          <p:cNvSpPr txBox="1">
            <a:spLocks noChangeArrowheads="1"/>
          </p:cNvSpPr>
          <p:nvPr/>
        </p:nvSpPr>
        <p:spPr bwMode="auto">
          <a:xfrm>
            <a:off x="1295400" y="4724400"/>
            <a:ext cx="1274763" cy="922338"/>
          </a:xfrm>
          <a:prstGeom prst="rect">
            <a:avLst/>
          </a:prstGeom>
          <a:noFill/>
          <a:ln w="12700">
            <a:noFill/>
            <a:miter lim="800000"/>
            <a:headEnd/>
            <a:tailEnd/>
          </a:ln>
          <a:effectLst/>
        </p:spPr>
        <p:txBody>
          <a:bodyPr wrap="none">
            <a:spAutoFit/>
          </a:bodyPr>
          <a:lstStyle/>
          <a:p>
            <a:r>
              <a:rPr lang="en-US" sz="1600"/>
              <a:t>‘BIDX = 1</a:t>
            </a:r>
          </a:p>
          <a:p>
            <a:r>
              <a:rPr lang="en-US" sz="1600"/>
              <a:t>‘CIDX</a:t>
            </a:r>
            <a:r>
              <a:rPr lang="en-US" sz="1600" baseline="-25000"/>
              <a:t>A</a:t>
            </a:r>
            <a:r>
              <a:rPr lang="en-US" sz="1600"/>
              <a:t> = 1</a:t>
            </a:r>
          </a:p>
          <a:p>
            <a:r>
              <a:rPr lang="en-US" sz="1600"/>
              <a:t>‘CIDX</a:t>
            </a:r>
            <a:r>
              <a:rPr lang="en-US" sz="1600" baseline="-25000"/>
              <a:t>AB</a:t>
            </a:r>
            <a:r>
              <a:rPr lang="en-US" sz="1600"/>
              <a:t> = 4</a:t>
            </a:r>
          </a:p>
        </p:txBody>
      </p:sp>
      <p:sp>
        <p:nvSpPr>
          <p:cNvPr id="1333289" name="Text Box 41"/>
          <p:cNvSpPr txBox="1">
            <a:spLocks noChangeArrowheads="1"/>
          </p:cNvSpPr>
          <p:nvPr/>
        </p:nvSpPr>
        <p:spPr bwMode="auto">
          <a:xfrm>
            <a:off x="3581400" y="4724400"/>
            <a:ext cx="1274763" cy="922338"/>
          </a:xfrm>
          <a:prstGeom prst="rect">
            <a:avLst/>
          </a:prstGeom>
          <a:noFill/>
          <a:ln w="12700">
            <a:noFill/>
            <a:miter lim="800000"/>
            <a:headEnd/>
            <a:tailEnd/>
          </a:ln>
          <a:effectLst/>
        </p:spPr>
        <p:txBody>
          <a:bodyPr wrap="none">
            <a:spAutoFit/>
          </a:bodyPr>
          <a:lstStyle/>
          <a:p>
            <a:r>
              <a:rPr lang="en-US" sz="1600"/>
              <a:t>‘BIDX = 2</a:t>
            </a:r>
          </a:p>
          <a:p>
            <a:r>
              <a:rPr lang="en-US" sz="1600"/>
              <a:t>‘CIDX</a:t>
            </a:r>
            <a:r>
              <a:rPr lang="en-US" sz="1600" baseline="-25000"/>
              <a:t>A</a:t>
            </a:r>
            <a:r>
              <a:rPr lang="en-US" sz="1600"/>
              <a:t> = 2</a:t>
            </a:r>
          </a:p>
          <a:p>
            <a:r>
              <a:rPr lang="en-US" sz="1600"/>
              <a:t>‘CIDX</a:t>
            </a:r>
            <a:r>
              <a:rPr lang="en-US" sz="1600" baseline="-25000"/>
              <a:t>AB</a:t>
            </a:r>
            <a:r>
              <a:rPr lang="en-US" sz="1600"/>
              <a:t> = 4</a:t>
            </a:r>
          </a:p>
        </p:txBody>
      </p:sp>
      <p:sp>
        <p:nvSpPr>
          <p:cNvPr id="1333290" name="Text Box 42"/>
          <p:cNvSpPr txBox="1">
            <a:spLocks noChangeArrowheads="1"/>
          </p:cNvSpPr>
          <p:nvPr/>
        </p:nvSpPr>
        <p:spPr bwMode="auto">
          <a:xfrm>
            <a:off x="5715000" y="4724400"/>
            <a:ext cx="1511300" cy="922338"/>
          </a:xfrm>
          <a:prstGeom prst="rect">
            <a:avLst/>
          </a:prstGeom>
          <a:noFill/>
          <a:ln w="12700">
            <a:noFill/>
            <a:miter lim="800000"/>
            <a:headEnd/>
            <a:tailEnd/>
          </a:ln>
          <a:effectLst/>
        </p:spPr>
        <p:txBody>
          <a:bodyPr wrap="none">
            <a:spAutoFit/>
          </a:bodyPr>
          <a:lstStyle/>
          <a:p>
            <a:r>
              <a:rPr lang="en-US" sz="1600"/>
              <a:t>‘BIDX = N/A</a:t>
            </a:r>
          </a:p>
          <a:p>
            <a:r>
              <a:rPr lang="en-US" sz="1600"/>
              <a:t>‘CIDX</a:t>
            </a:r>
            <a:r>
              <a:rPr lang="en-US" sz="1600" baseline="-25000"/>
              <a:t>A</a:t>
            </a:r>
            <a:r>
              <a:rPr lang="en-US" sz="1600"/>
              <a:t> = N/A</a:t>
            </a:r>
          </a:p>
          <a:p>
            <a:r>
              <a:rPr lang="en-US" sz="1600"/>
              <a:t>‘CIDX</a:t>
            </a:r>
            <a:r>
              <a:rPr lang="en-US" sz="1600" baseline="-25000"/>
              <a:t>AB</a:t>
            </a:r>
            <a:r>
              <a:rPr lang="en-US" sz="1600"/>
              <a:t> = N/A</a:t>
            </a:r>
          </a:p>
        </p:txBody>
      </p:sp>
      <p:sp>
        <p:nvSpPr>
          <p:cNvPr id="1333291" name="Text Box 43"/>
          <p:cNvSpPr txBox="1">
            <a:spLocks noChangeArrowheads="1"/>
          </p:cNvSpPr>
          <p:nvPr/>
        </p:nvSpPr>
        <p:spPr bwMode="auto">
          <a:xfrm>
            <a:off x="5029200" y="16764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33292" name="Rectangle 44"/>
          <p:cNvSpPr>
            <a:spLocks noChangeArrowheads="1"/>
          </p:cNvSpPr>
          <p:nvPr/>
        </p:nvSpPr>
        <p:spPr bwMode="auto">
          <a:xfrm>
            <a:off x="3241675" y="4648200"/>
            <a:ext cx="5370513"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274" name="Rectangle 2"/>
          <p:cNvSpPr>
            <a:spLocks noGrp="1" noChangeArrowheads="1"/>
          </p:cNvSpPr>
          <p:nvPr>
            <p:ph type="title"/>
          </p:nvPr>
        </p:nvSpPr>
        <p:spPr/>
        <p:txBody>
          <a:bodyPr/>
          <a:lstStyle/>
          <a:p>
            <a:r>
              <a:rPr lang="en-US"/>
              <a:t>Example: Using Indexing</a:t>
            </a:r>
          </a:p>
        </p:txBody>
      </p:sp>
      <p:sp>
        <p:nvSpPr>
          <p:cNvPr id="1334275" name="Text Box 3"/>
          <p:cNvSpPr txBox="1">
            <a:spLocks noChangeArrowheads="1"/>
          </p:cNvSpPr>
          <p:nvPr/>
        </p:nvSpPr>
        <p:spPr bwMode="auto">
          <a:xfrm>
            <a:off x="357505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4276" name="Text Box 4"/>
          <p:cNvSpPr txBox="1">
            <a:spLocks noChangeArrowheads="1"/>
          </p:cNvSpPr>
          <p:nvPr/>
        </p:nvSpPr>
        <p:spPr bwMode="auto">
          <a:xfrm>
            <a:off x="129540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sp>
        <p:nvSpPr>
          <p:cNvPr id="1334277" name="Rectangle 5"/>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78" name="Rectangle 6"/>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79" name="Rectangle 7"/>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0" name="Rectangle 8"/>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1" name="Rectangle 9"/>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2" name="Rectangle 10"/>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3" name="Rectangle 11"/>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4" name="Rectangle 12"/>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5" name="Rectangle 13"/>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6" name="Rectangle 14"/>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7" name="Rectangle 15"/>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8" name="Rectangle 16"/>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89" name="Rectangle 17"/>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0" name="Rectangle 18"/>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1" name="Rectangle 19"/>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2" name="Rectangle 20"/>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3" name="Rectangle 21"/>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4" name="Rectangle 22"/>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5" name="Rectangle 23"/>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4296" name="Text Box 24"/>
          <p:cNvSpPr txBox="1">
            <a:spLocks noChangeArrowheads="1"/>
          </p:cNvSpPr>
          <p:nvPr/>
        </p:nvSpPr>
        <p:spPr bwMode="auto">
          <a:xfrm>
            <a:off x="5729288" y="3733800"/>
            <a:ext cx="1204912"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4297" name="Group 25"/>
          <p:cNvGrpSpPr>
            <a:grpSpLocks/>
          </p:cNvGrpSpPr>
          <p:nvPr/>
        </p:nvGrpSpPr>
        <p:grpSpPr bwMode="auto">
          <a:xfrm>
            <a:off x="3662363" y="1447800"/>
            <a:ext cx="1219200" cy="914400"/>
            <a:chOff x="432" y="960"/>
            <a:chExt cx="768" cy="576"/>
          </a:xfrm>
        </p:grpSpPr>
        <p:sp>
          <p:nvSpPr>
            <p:cNvPr id="1334298" name="Rectangle 26"/>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299" name="Rectangle 27"/>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0" name="Rectangle 28"/>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1" name="Rectangle 29"/>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2" name="Rectangle 30"/>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3" name="Rectangle 31"/>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4" name="Rectangle 32"/>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5" name="Rectangle 33"/>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6" name="Rectangle 34"/>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7" name="Rectangle 35"/>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8" name="Rectangle 36"/>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4309" name="Rectangle 37"/>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4310" name="Text Box 38"/>
          <p:cNvSpPr txBox="1">
            <a:spLocks noChangeArrowheads="1"/>
          </p:cNvSpPr>
          <p:nvPr/>
        </p:nvSpPr>
        <p:spPr bwMode="auto">
          <a:xfrm>
            <a:off x="2895600" y="1749425"/>
            <a:ext cx="719138" cy="336550"/>
          </a:xfrm>
          <a:prstGeom prst="rect">
            <a:avLst/>
          </a:prstGeom>
          <a:noFill/>
          <a:ln w="12700">
            <a:noFill/>
            <a:miter lim="800000"/>
            <a:headEnd/>
            <a:tailEnd/>
          </a:ln>
          <a:effectLst/>
        </p:spPr>
        <p:txBody>
          <a:bodyPr wrap="none">
            <a:spAutoFit/>
          </a:bodyPr>
          <a:lstStyle/>
          <a:p>
            <a:r>
              <a:rPr lang="en-US"/>
              <a:t>8-bit</a:t>
            </a:r>
          </a:p>
        </p:txBody>
      </p:sp>
      <p:sp>
        <p:nvSpPr>
          <p:cNvPr id="1334311" name="Text Box 39"/>
          <p:cNvSpPr txBox="1">
            <a:spLocks noChangeArrowheads="1"/>
          </p:cNvSpPr>
          <p:nvPr/>
        </p:nvSpPr>
        <p:spPr bwMode="auto">
          <a:xfrm>
            <a:off x="896938" y="577850"/>
            <a:ext cx="7620000" cy="6413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Remember this example? Fill in the proper </a:t>
            </a:r>
            <a:r>
              <a:rPr lang="en-US" u="sng">
                <a:solidFill>
                  <a:schemeClr val="tx1"/>
                </a:solidFill>
              </a:rPr>
              <a:t>SOURCE</a:t>
            </a:r>
            <a:r>
              <a:rPr lang="en-US">
                <a:solidFill>
                  <a:schemeClr val="tx1"/>
                </a:solidFill>
              </a:rPr>
              <a:t> index </a:t>
            </a:r>
            <a:br>
              <a:rPr lang="en-US">
                <a:solidFill>
                  <a:schemeClr val="tx1"/>
                </a:solidFill>
              </a:rPr>
            </a:br>
            <a:r>
              <a:rPr lang="en-US">
                <a:solidFill>
                  <a:schemeClr val="tx1"/>
                </a:solidFill>
              </a:rPr>
              <a:t>values for each “view” below:</a:t>
            </a:r>
          </a:p>
        </p:txBody>
      </p:sp>
      <p:sp>
        <p:nvSpPr>
          <p:cNvPr id="1334312" name="Text Box 40"/>
          <p:cNvSpPr txBox="1">
            <a:spLocks noChangeArrowheads="1"/>
          </p:cNvSpPr>
          <p:nvPr/>
        </p:nvSpPr>
        <p:spPr bwMode="auto">
          <a:xfrm>
            <a:off x="1295400" y="4724400"/>
            <a:ext cx="1274763" cy="922338"/>
          </a:xfrm>
          <a:prstGeom prst="rect">
            <a:avLst/>
          </a:prstGeom>
          <a:noFill/>
          <a:ln w="12700">
            <a:noFill/>
            <a:miter lim="800000"/>
            <a:headEnd/>
            <a:tailEnd/>
          </a:ln>
          <a:effectLst/>
        </p:spPr>
        <p:txBody>
          <a:bodyPr wrap="none">
            <a:spAutoFit/>
          </a:bodyPr>
          <a:lstStyle/>
          <a:p>
            <a:r>
              <a:rPr lang="en-US" sz="1600"/>
              <a:t>‘BIDX = 1</a:t>
            </a:r>
          </a:p>
          <a:p>
            <a:r>
              <a:rPr lang="en-US" sz="1600"/>
              <a:t>‘CIDX</a:t>
            </a:r>
            <a:r>
              <a:rPr lang="en-US" sz="1600" baseline="-25000"/>
              <a:t>A</a:t>
            </a:r>
            <a:r>
              <a:rPr lang="en-US" sz="1600"/>
              <a:t> = 1</a:t>
            </a:r>
          </a:p>
          <a:p>
            <a:r>
              <a:rPr lang="en-US" sz="1600"/>
              <a:t>‘CIDX</a:t>
            </a:r>
            <a:r>
              <a:rPr lang="en-US" sz="1600" baseline="-25000"/>
              <a:t>AB</a:t>
            </a:r>
            <a:r>
              <a:rPr lang="en-US" sz="1600"/>
              <a:t> = 4</a:t>
            </a:r>
          </a:p>
        </p:txBody>
      </p:sp>
      <p:sp>
        <p:nvSpPr>
          <p:cNvPr id="1334313" name="Text Box 41"/>
          <p:cNvSpPr txBox="1">
            <a:spLocks noChangeArrowheads="1"/>
          </p:cNvSpPr>
          <p:nvPr/>
        </p:nvSpPr>
        <p:spPr bwMode="auto">
          <a:xfrm>
            <a:off x="3581400" y="4724400"/>
            <a:ext cx="1274763" cy="922338"/>
          </a:xfrm>
          <a:prstGeom prst="rect">
            <a:avLst/>
          </a:prstGeom>
          <a:noFill/>
          <a:ln w="12700">
            <a:noFill/>
            <a:miter lim="800000"/>
            <a:headEnd/>
            <a:tailEnd/>
          </a:ln>
          <a:effectLst/>
        </p:spPr>
        <p:txBody>
          <a:bodyPr wrap="none">
            <a:spAutoFit/>
          </a:bodyPr>
          <a:lstStyle/>
          <a:p>
            <a:r>
              <a:rPr lang="en-US" sz="1600"/>
              <a:t>‘BIDX = 2</a:t>
            </a:r>
          </a:p>
          <a:p>
            <a:r>
              <a:rPr lang="en-US" sz="1600"/>
              <a:t>‘CIDX</a:t>
            </a:r>
            <a:r>
              <a:rPr lang="en-US" sz="1600" baseline="-25000"/>
              <a:t>A</a:t>
            </a:r>
            <a:r>
              <a:rPr lang="en-US" sz="1600"/>
              <a:t> = 2</a:t>
            </a:r>
          </a:p>
          <a:p>
            <a:r>
              <a:rPr lang="en-US" sz="1600"/>
              <a:t>‘CIDX</a:t>
            </a:r>
            <a:r>
              <a:rPr lang="en-US" sz="1600" baseline="-25000"/>
              <a:t>AB</a:t>
            </a:r>
            <a:r>
              <a:rPr lang="en-US" sz="1600"/>
              <a:t> = 4</a:t>
            </a:r>
          </a:p>
        </p:txBody>
      </p:sp>
      <p:sp>
        <p:nvSpPr>
          <p:cNvPr id="1334314" name="Text Box 42"/>
          <p:cNvSpPr txBox="1">
            <a:spLocks noChangeArrowheads="1"/>
          </p:cNvSpPr>
          <p:nvPr/>
        </p:nvSpPr>
        <p:spPr bwMode="auto">
          <a:xfrm>
            <a:off x="5715000" y="4724400"/>
            <a:ext cx="1511300" cy="922338"/>
          </a:xfrm>
          <a:prstGeom prst="rect">
            <a:avLst/>
          </a:prstGeom>
          <a:noFill/>
          <a:ln w="12700">
            <a:noFill/>
            <a:miter lim="800000"/>
            <a:headEnd/>
            <a:tailEnd/>
          </a:ln>
          <a:effectLst/>
        </p:spPr>
        <p:txBody>
          <a:bodyPr wrap="none">
            <a:spAutoFit/>
          </a:bodyPr>
          <a:lstStyle/>
          <a:p>
            <a:r>
              <a:rPr lang="en-US" sz="1600"/>
              <a:t>‘BIDX = N/A</a:t>
            </a:r>
          </a:p>
          <a:p>
            <a:r>
              <a:rPr lang="en-US" sz="1600"/>
              <a:t>‘CIDX</a:t>
            </a:r>
            <a:r>
              <a:rPr lang="en-US" sz="1600" baseline="-25000"/>
              <a:t>A</a:t>
            </a:r>
            <a:r>
              <a:rPr lang="en-US" sz="1600"/>
              <a:t> = N/A</a:t>
            </a:r>
          </a:p>
          <a:p>
            <a:r>
              <a:rPr lang="en-US" sz="1600"/>
              <a:t>‘CIDX</a:t>
            </a:r>
            <a:r>
              <a:rPr lang="en-US" sz="1600" baseline="-25000"/>
              <a:t>AB</a:t>
            </a:r>
            <a:r>
              <a:rPr lang="en-US" sz="1600"/>
              <a:t> = N/A</a:t>
            </a:r>
          </a:p>
        </p:txBody>
      </p:sp>
      <p:sp>
        <p:nvSpPr>
          <p:cNvPr id="1334315" name="Text Box 43"/>
          <p:cNvSpPr txBox="1">
            <a:spLocks noChangeArrowheads="1"/>
          </p:cNvSpPr>
          <p:nvPr/>
        </p:nvSpPr>
        <p:spPr bwMode="auto">
          <a:xfrm>
            <a:off x="5029200" y="16764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34316" name="Rectangle 44"/>
          <p:cNvSpPr>
            <a:spLocks noChangeArrowheads="1"/>
          </p:cNvSpPr>
          <p:nvPr/>
        </p:nvSpPr>
        <p:spPr bwMode="auto">
          <a:xfrm>
            <a:off x="5476875" y="4648200"/>
            <a:ext cx="3135313"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ChangeArrowheads="1"/>
          </p:cNvSpPr>
          <p:nvPr/>
        </p:nvSpPr>
        <p:spPr bwMode="auto">
          <a:xfrm>
            <a:off x="457200" y="838200"/>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56771" name="Rectangle 3"/>
          <p:cNvSpPr>
            <a:spLocks noGrp="1" noChangeArrowheads="1"/>
          </p:cNvSpPr>
          <p:nvPr>
            <p:ph type="title"/>
          </p:nvPr>
        </p:nvSpPr>
        <p:spPr/>
        <p:txBody>
          <a:bodyPr/>
          <a:lstStyle/>
          <a:p>
            <a:r>
              <a:rPr lang="en-US"/>
              <a:t>Outline</a:t>
            </a:r>
          </a:p>
        </p:txBody>
      </p:sp>
      <p:sp>
        <p:nvSpPr>
          <p:cNvPr id="1056784" name="Text Box 1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dirty="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6770"/>
                                        </p:tgtEl>
                                        <p:attrNameLst>
                                          <p:attrName>style.visibility</p:attrName>
                                        </p:attrNameLst>
                                      </p:cBhvr>
                                      <p:to>
                                        <p:strVal val="visible"/>
                                      </p:to>
                                    </p:set>
                                    <p:animEffect transition="in" filter="dissolve">
                                      <p:cBhvr>
                                        <p:cTn id="7" dur="1000"/>
                                        <p:tgtEl>
                                          <p:spTgt spid="1056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298" name="Rectangle 2"/>
          <p:cNvSpPr>
            <a:spLocks noGrp="1" noChangeArrowheads="1"/>
          </p:cNvSpPr>
          <p:nvPr>
            <p:ph type="title"/>
          </p:nvPr>
        </p:nvSpPr>
        <p:spPr/>
        <p:txBody>
          <a:bodyPr/>
          <a:lstStyle/>
          <a:p>
            <a:r>
              <a:rPr lang="en-US" dirty="0"/>
              <a:t>Example: Using Indexing</a:t>
            </a:r>
          </a:p>
        </p:txBody>
      </p:sp>
      <p:sp>
        <p:nvSpPr>
          <p:cNvPr id="1335299" name="Text Box 3"/>
          <p:cNvSpPr txBox="1">
            <a:spLocks noChangeArrowheads="1"/>
          </p:cNvSpPr>
          <p:nvPr/>
        </p:nvSpPr>
        <p:spPr bwMode="auto">
          <a:xfrm>
            <a:off x="357505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35300" name="Text Box 4"/>
          <p:cNvSpPr txBox="1">
            <a:spLocks noChangeArrowheads="1"/>
          </p:cNvSpPr>
          <p:nvPr/>
        </p:nvSpPr>
        <p:spPr bwMode="auto">
          <a:xfrm>
            <a:off x="1295400" y="37338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sp>
        <p:nvSpPr>
          <p:cNvPr id="1335301" name="Rectangle 5"/>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2" name="Rectangle 6"/>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3" name="Rectangle 7"/>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4" name="Rectangle 8"/>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5" name="Rectangle 9"/>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6" name="Rectangle 10"/>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7" name="Rectangle 11"/>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8" name="Rectangle 12"/>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09" name="Rectangle 13"/>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10" name="Rectangle 14"/>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11" name="Rectangle 15"/>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12" name="Rectangle 16"/>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13" name="Rectangle 17"/>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4" name="Rectangle 18"/>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5" name="Rectangle 19"/>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6" name="Rectangle 20"/>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7" name="Rectangle 21"/>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8" name="Rectangle 22"/>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19" name="Rectangle 23"/>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35320" name="Text Box 24"/>
          <p:cNvSpPr txBox="1">
            <a:spLocks noChangeArrowheads="1"/>
          </p:cNvSpPr>
          <p:nvPr/>
        </p:nvSpPr>
        <p:spPr bwMode="auto">
          <a:xfrm>
            <a:off x="5729288" y="3733800"/>
            <a:ext cx="1204912"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35321" name="Group 25"/>
          <p:cNvGrpSpPr>
            <a:grpSpLocks/>
          </p:cNvGrpSpPr>
          <p:nvPr/>
        </p:nvGrpSpPr>
        <p:grpSpPr bwMode="auto">
          <a:xfrm>
            <a:off x="3662363" y="1447800"/>
            <a:ext cx="1219200" cy="914400"/>
            <a:chOff x="432" y="960"/>
            <a:chExt cx="768" cy="576"/>
          </a:xfrm>
        </p:grpSpPr>
        <p:sp>
          <p:nvSpPr>
            <p:cNvPr id="1335322" name="Rectangle 26"/>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3" name="Rectangle 27"/>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4" name="Rectangle 28"/>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5" name="Rectangle 29"/>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6" name="Rectangle 30"/>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7" name="Rectangle 31"/>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8" name="Rectangle 32"/>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29" name="Rectangle 33"/>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30" name="Rectangle 34"/>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31" name="Rectangle 35"/>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32" name="Rectangle 36"/>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35333" name="Rectangle 37"/>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35334" name="Text Box 38"/>
          <p:cNvSpPr txBox="1">
            <a:spLocks noChangeArrowheads="1"/>
          </p:cNvSpPr>
          <p:nvPr/>
        </p:nvSpPr>
        <p:spPr bwMode="auto">
          <a:xfrm>
            <a:off x="2895600" y="1749425"/>
            <a:ext cx="719138" cy="336550"/>
          </a:xfrm>
          <a:prstGeom prst="rect">
            <a:avLst/>
          </a:prstGeom>
          <a:noFill/>
          <a:ln w="12700">
            <a:noFill/>
            <a:miter lim="800000"/>
            <a:headEnd/>
            <a:tailEnd/>
          </a:ln>
          <a:effectLst/>
        </p:spPr>
        <p:txBody>
          <a:bodyPr wrap="none">
            <a:spAutoFit/>
          </a:bodyPr>
          <a:lstStyle/>
          <a:p>
            <a:r>
              <a:rPr lang="en-US"/>
              <a:t>8-bit</a:t>
            </a:r>
          </a:p>
        </p:txBody>
      </p:sp>
      <p:sp>
        <p:nvSpPr>
          <p:cNvPr id="1335335" name="Text Box 39"/>
          <p:cNvSpPr txBox="1">
            <a:spLocks noChangeArrowheads="1"/>
          </p:cNvSpPr>
          <p:nvPr/>
        </p:nvSpPr>
        <p:spPr bwMode="auto">
          <a:xfrm>
            <a:off x="896938" y="577850"/>
            <a:ext cx="7620000" cy="6413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Remember this example? Fill in the proper </a:t>
            </a:r>
            <a:r>
              <a:rPr lang="en-US" u="sng">
                <a:solidFill>
                  <a:schemeClr val="tx1"/>
                </a:solidFill>
              </a:rPr>
              <a:t>SOURCE</a:t>
            </a:r>
            <a:r>
              <a:rPr lang="en-US">
                <a:solidFill>
                  <a:schemeClr val="tx1"/>
                </a:solidFill>
              </a:rPr>
              <a:t> index </a:t>
            </a:r>
            <a:br>
              <a:rPr lang="en-US">
                <a:solidFill>
                  <a:schemeClr val="tx1"/>
                </a:solidFill>
              </a:rPr>
            </a:br>
            <a:r>
              <a:rPr lang="en-US">
                <a:solidFill>
                  <a:schemeClr val="tx1"/>
                </a:solidFill>
              </a:rPr>
              <a:t>values for each “view” below:</a:t>
            </a:r>
          </a:p>
        </p:txBody>
      </p:sp>
      <p:sp>
        <p:nvSpPr>
          <p:cNvPr id="1335336" name="Text Box 40"/>
          <p:cNvSpPr txBox="1">
            <a:spLocks noChangeArrowheads="1"/>
          </p:cNvSpPr>
          <p:nvPr/>
        </p:nvSpPr>
        <p:spPr bwMode="auto">
          <a:xfrm>
            <a:off x="1295400" y="4724400"/>
            <a:ext cx="1274763" cy="922338"/>
          </a:xfrm>
          <a:prstGeom prst="rect">
            <a:avLst/>
          </a:prstGeom>
          <a:noFill/>
          <a:ln w="12700">
            <a:noFill/>
            <a:miter lim="800000"/>
            <a:headEnd/>
            <a:tailEnd/>
          </a:ln>
          <a:effectLst/>
        </p:spPr>
        <p:txBody>
          <a:bodyPr wrap="none">
            <a:spAutoFit/>
          </a:bodyPr>
          <a:lstStyle/>
          <a:p>
            <a:r>
              <a:rPr lang="en-US" sz="1600"/>
              <a:t>‘BIDX = 1</a:t>
            </a:r>
          </a:p>
          <a:p>
            <a:r>
              <a:rPr lang="en-US" sz="1600"/>
              <a:t>‘CIDX</a:t>
            </a:r>
            <a:r>
              <a:rPr lang="en-US" sz="1600" baseline="-25000"/>
              <a:t>A</a:t>
            </a:r>
            <a:r>
              <a:rPr lang="en-US" sz="1600"/>
              <a:t> = 1</a:t>
            </a:r>
          </a:p>
          <a:p>
            <a:r>
              <a:rPr lang="en-US" sz="1600"/>
              <a:t>‘CIDX</a:t>
            </a:r>
            <a:r>
              <a:rPr lang="en-US" sz="1600" baseline="-25000"/>
              <a:t>AB</a:t>
            </a:r>
            <a:r>
              <a:rPr lang="en-US" sz="1600"/>
              <a:t> = 4</a:t>
            </a:r>
          </a:p>
        </p:txBody>
      </p:sp>
      <p:sp>
        <p:nvSpPr>
          <p:cNvPr id="1335337" name="Text Box 41"/>
          <p:cNvSpPr txBox="1">
            <a:spLocks noChangeArrowheads="1"/>
          </p:cNvSpPr>
          <p:nvPr/>
        </p:nvSpPr>
        <p:spPr bwMode="auto">
          <a:xfrm>
            <a:off x="3581400" y="4724400"/>
            <a:ext cx="1274763" cy="922338"/>
          </a:xfrm>
          <a:prstGeom prst="rect">
            <a:avLst/>
          </a:prstGeom>
          <a:noFill/>
          <a:ln w="12700">
            <a:noFill/>
            <a:miter lim="800000"/>
            <a:headEnd/>
            <a:tailEnd/>
          </a:ln>
          <a:effectLst/>
        </p:spPr>
        <p:txBody>
          <a:bodyPr wrap="none">
            <a:spAutoFit/>
          </a:bodyPr>
          <a:lstStyle/>
          <a:p>
            <a:r>
              <a:rPr lang="en-US" sz="1600"/>
              <a:t>‘BIDX = 2</a:t>
            </a:r>
          </a:p>
          <a:p>
            <a:r>
              <a:rPr lang="en-US" sz="1600"/>
              <a:t>‘CIDX</a:t>
            </a:r>
            <a:r>
              <a:rPr lang="en-US" sz="1600" baseline="-25000"/>
              <a:t>A</a:t>
            </a:r>
            <a:r>
              <a:rPr lang="en-US" sz="1600"/>
              <a:t> = 2</a:t>
            </a:r>
          </a:p>
          <a:p>
            <a:r>
              <a:rPr lang="en-US" sz="1600"/>
              <a:t>‘CIDX</a:t>
            </a:r>
            <a:r>
              <a:rPr lang="en-US" sz="1600" baseline="-25000"/>
              <a:t>AB</a:t>
            </a:r>
            <a:r>
              <a:rPr lang="en-US" sz="1600"/>
              <a:t> = 4</a:t>
            </a:r>
          </a:p>
        </p:txBody>
      </p:sp>
      <p:sp>
        <p:nvSpPr>
          <p:cNvPr id="1335338" name="Text Box 42"/>
          <p:cNvSpPr txBox="1">
            <a:spLocks noChangeArrowheads="1"/>
          </p:cNvSpPr>
          <p:nvPr/>
        </p:nvSpPr>
        <p:spPr bwMode="auto">
          <a:xfrm>
            <a:off x="5715000" y="4724400"/>
            <a:ext cx="1511300" cy="922338"/>
          </a:xfrm>
          <a:prstGeom prst="rect">
            <a:avLst/>
          </a:prstGeom>
          <a:noFill/>
          <a:ln w="12700">
            <a:noFill/>
            <a:miter lim="800000"/>
            <a:headEnd/>
            <a:tailEnd/>
          </a:ln>
          <a:effectLst/>
        </p:spPr>
        <p:txBody>
          <a:bodyPr wrap="none">
            <a:spAutoFit/>
          </a:bodyPr>
          <a:lstStyle/>
          <a:p>
            <a:r>
              <a:rPr lang="en-US" sz="1600"/>
              <a:t>‘BIDX = N/A</a:t>
            </a:r>
          </a:p>
          <a:p>
            <a:r>
              <a:rPr lang="en-US" sz="1600"/>
              <a:t>‘CIDX</a:t>
            </a:r>
            <a:r>
              <a:rPr lang="en-US" sz="1600" baseline="-25000"/>
              <a:t>A</a:t>
            </a:r>
            <a:r>
              <a:rPr lang="en-US" sz="1600"/>
              <a:t> = N/A</a:t>
            </a:r>
          </a:p>
          <a:p>
            <a:r>
              <a:rPr lang="en-US" sz="1600"/>
              <a:t>‘CIDX</a:t>
            </a:r>
            <a:r>
              <a:rPr lang="en-US" sz="1600" baseline="-25000"/>
              <a:t>AB</a:t>
            </a:r>
            <a:r>
              <a:rPr lang="en-US" sz="1600"/>
              <a:t> = N/A</a:t>
            </a:r>
          </a:p>
        </p:txBody>
      </p:sp>
      <p:sp>
        <p:nvSpPr>
          <p:cNvPr id="1335339" name="Text Box 43"/>
          <p:cNvSpPr txBox="1">
            <a:spLocks noChangeArrowheads="1"/>
          </p:cNvSpPr>
          <p:nvPr/>
        </p:nvSpPr>
        <p:spPr bwMode="auto">
          <a:xfrm>
            <a:off x="5029200" y="16764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99" name="Text Box 6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221634" name="Rectangle 2"/>
          <p:cNvSpPr>
            <a:spLocks noGrp="1" noChangeArrowheads="1"/>
          </p:cNvSpPr>
          <p:nvPr>
            <p:ph type="title"/>
          </p:nvPr>
        </p:nvSpPr>
        <p:spPr/>
        <p:txBody>
          <a:bodyPr/>
          <a:lstStyle/>
          <a:p>
            <a:r>
              <a:rPr lang="en-US" sz="3200"/>
              <a:t>	</a:t>
            </a:r>
          </a:p>
        </p:txBody>
      </p:sp>
      <p:sp>
        <p:nvSpPr>
          <p:cNvPr id="1221643" name="Text Box 11"/>
          <p:cNvSpPr txBox="1">
            <a:spLocks noChangeArrowheads="1"/>
          </p:cNvSpPr>
          <p:nvPr/>
        </p:nvSpPr>
        <p:spPr bwMode="auto">
          <a:xfrm>
            <a:off x="763588" y="574675"/>
            <a:ext cx="8002587" cy="12827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spcAft>
                <a:spcPct val="30000"/>
              </a:spcAft>
              <a:buClr>
                <a:schemeClr val="tx2"/>
              </a:buClr>
              <a:buSzPct val="75000"/>
              <a:buFont typeface="Wingdings" pitchFamily="2" charset="2"/>
              <a:buChar char="u"/>
            </a:pPr>
            <a:r>
              <a:rPr lang="en-US" dirty="0">
                <a:solidFill>
                  <a:schemeClr val="tx1"/>
                </a:solidFill>
              </a:rPr>
              <a:t>EDMA3 has 256 Parameter RAM sets (PSETs) that contain </a:t>
            </a:r>
            <a:br>
              <a:rPr lang="en-US" dirty="0">
                <a:solidFill>
                  <a:schemeClr val="tx1"/>
                </a:solidFill>
              </a:rPr>
            </a:br>
            <a:r>
              <a:rPr lang="en-US" dirty="0">
                <a:solidFill>
                  <a:schemeClr val="tx1"/>
                </a:solidFill>
              </a:rPr>
              <a:t>configuration information about a transfer</a:t>
            </a:r>
          </a:p>
          <a:p>
            <a:pPr marL="342900" indent="-342900">
              <a:lnSpc>
                <a:spcPct val="90000"/>
              </a:lnSpc>
              <a:spcBef>
                <a:spcPct val="0"/>
              </a:spcBef>
              <a:spcAft>
                <a:spcPct val="30000"/>
              </a:spcAft>
              <a:buClr>
                <a:schemeClr val="tx2"/>
              </a:buClr>
              <a:buSzPct val="75000"/>
              <a:buFont typeface="Wingdings" pitchFamily="2" charset="2"/>
              <a:buChar char="u"/>
            </a:pPr>
            <a:r>
              <a:rPr lang="en-US" dirty="0">
                <a:solidFill>
                  <a:schemeClr val="tx1"/>
                </a:solidFill>
              </a:rPr>
              <a:t>64 DMA CHs and 8 QDMA CHs can be mapped to any one of</a:t>
            </a:r>
            <a:br>
              <a:rPr lang="en-US" dirty="0">
                <a:solidFill>
                  <a:schemeClr val="tx1"/>
                </a:solidFill>
              </a:rPr>
            </a:br>
            <a:r>
              <a:rPr lang="en-US" dirty="0">
                <a:solidFill>
                  <a:schemeClr val="tx1"/>
                </a:solidFill>
              </a:rPr>
              <a:t>the 256 PSETs and then triggered to run (by various methods)</a:t>
            </a:r>
            <a:endParaRPr lang="en-US" u="sng" dirty="0">
              <a:solidFill>
                <a:schemeClr val="tx1"/>
              </a:solidFill>
            </a:endParaRPr>
          </a:p>
        </p:txBody>
      </p:sp>
      <p:sp>
        <p:nvSpPr>
          <p:cNvPr id="1221644" name="Rectangle 12"/>
          <p:cNvSpPr>
            <a:spLocks noChangeArrowheads="1"/>
          </p:cNvSpPr>
          <p:nvPr/>
        </p:nvSpPr>
        <p:spPr bwMode="auto">
          <a:xfrm>
            <a:off x="3048000" y="2082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45" name="Text Box 13"/>
          <p:cNvSpPr txBox="1">
            <a:spLocks noChangeArrowheads="1"/>
          </p:cNvSpPr>
          <p:nvPr/>
        </p:nvSpPr>
        <p:spPr bwMode="auto">
          <a:xfrm>
            <a:off x="3125788" y="2124075"/>
            <a:ext cx="1341437"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PaRAM Set 0</a:t>
            </a:r>
          </a:p>
        </p:txBody>
      </p:sp>
      <p:sp>
        <p:nvSpPr>
          <p:cNvPr id="1221646" name="Rectangle 14"/>
          <p:cNvSpPr>
            <a:spLocks noChangeArrowheads="1"/>
          </p:cNvSpPr>
          <p:nvPr/>
        </p:nvSpPr>
        <p:spPr bwMode="auto">
          <a:xfrm>
            <a:off x="3048000" y="2463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47" name="Text Box 15"/>
          <p:cNvSpPr txBox="1">
            <a:spLocks noChangeArrowheads="1"/>
          </p:cNvSpPr>
          <p:nvPr/>
        </p:nvSpPr>
        <p:spPr bwMode="auto">
          <a:xfrm>
            <a:off x="3125788" y="2524125"/>
            <a:ext cx="1341437"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PaRAM Set 1</a:t>
            </a:r>
          </a:p>
        </p:txBody>
      </p:sp>
      <p:sp>
        <p:nvSpPr>
          <p:cNvPr id="1221648" name="Rectangle 16"/>
          <p:cNvSpPr>
            <a:spLocks noChangeArrowheads="1"/>
          </p:cNvSpPr>
          <p:nvPr/>
        </p:nvSpPr>
        <p:spPr bwMode="auto">
          <a:xfrm>
            <a:off x="3048000" y="2844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49" name="Rectangle 17"/>
          <p:cNvSpPr>
            <a:spLocks noChangeArrowheads="1"/>
          </p:cNvSpPr>
          <p:nvPr/>
        </p:nvSpPr>
        <p:spPr bwMode="auto">
          <a:xfrm>
            <a:off x="3048000" y="3225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50" name="Rectangle 18"/>
          <p:cNvSpPr>
            <a:spLocks noChangeArrowheads="1"/>
          </p:cNvSpPr>
          <p:nvPr/>
        </p:nvSpPr>
        <p:spPr bwMode="auto">
          <a:xfrm>
            <a:off x="3048000" y="3606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51" name="Rectangle 19"/>
          <p:cNvSpPr>
            <a:spLocks noChangeArrowheads="1"/>
          </p:cNvSpPr>
          <p:nvPr/>
        </p:nvSpPr>
        <p:spPr bwMode="auto">
          <a:xfrm>
            <a:off x="3048000" y="3987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52" name="Rectangle 20"/>
          <p:cNvSpPr>
            <a:spLocks noChangeArrowheads="1"/>
          </p:cNvSpPr>
          <p:nvPr/>
        </p:nvSpPr>
        <p:spPr bwMode="auto">
          <a:xfrm>
            <a:off x="3048000" y="4368800"/>
            <a:ext cx="1600200" cy="3810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21653" name="Text Box 21"/>
          <p:cNvSpPr txBox="1">
            <a:spLocks noChangeArrowheads="1"/>
          </p:cNvSpPr>
          <p:nvPr/>
        </p:nvSpPr>
        <p:spPr bwMode="auto">
          <a:xfrm>
            <a:off x="3330575" y="3263900"/>
            <a:ext cx="936625"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PSET 63</a:t>
            </a:r>
          </a:p>
        </p:txBody>
      </p:sp>
      <p:sp>
        <p:nvSpPr>
          <p:cNvPr id="1221654" name="Text Box 22"/>
          <p:cNvSpPr txBox="1">
            <a:spLocks noChangeArrowheads="1"/>
          </p:cNvSpPr>
          <p:nvPr/>
        </p:nvSpPr>
        <p:spPr bwMode="auto">
          <a:xfrm>
            <a:off x="3330575" y="3644900"/>
            <a:ext cx="936625" cy="311150"/>
          </a:xfrm>
          <a:prstGeom prst="rect">
            <a:avLst/>
          </a:prstGeom>
          <a:noFill/>
          <a:ln w="12700">
            <a:noFill/>
            <a:miter lim="800000"/>
            <a:headEnd/>
            <a:tailEnd/>
          </a:ln>
          <a:effectLst/>
        </p:spPr>
        <p:txBody>
          <a:bodyPr wrap="none">
            <a:spAutoFit/>
          </a:bodyPr>
          <a:lstStyle/>
          <a:p>
            <a:r>
              <a:rPr lang="en-US" sz="1800" dirty="0">
                <a:solidFill>
                  <a:schemeClr val="tx1"/>
                </a:solidFill>
                <a:latin typeface="Arial Narrow" pitchFamily="34" charset="0"/>
              </a:rPr>
              <a:t>PSET 64</a:t>
            </a:r>
          </a:p>
        </p:txBody>
      </p:sp>
      <p:sp>
        <p:nvSpPr>
          <p:cNvPr id="1221655" name="Text Box 23"/>
          <p:cNvSpPr txBox="1">
            <a:spLocks noChangeArrowheads="1"/>
          </p:cNvSpPr>
          <p:nvPr/>
        </p:nvSpPr>
        <p:spPr bwMode="auto">
          <a:xfrm>
            <a:off x="3302000" y="4416425"/>
            <a:ext cx="104140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PSET 255</a:t>
            </a:r>
          </a:p>
        </p:txBody>
      </p:sp>
      <p:sp>
        <p:nvSpPr>
          <p:cNvPr id="1221656" name="Text Box 24"/>
          <p:cNvSpPr txBox="1">
            <a:spLocks noChangeArrowheads="1"/>
          </p:cNvSpPr>
          <p:nvPr/>
        </p:nvSpPr>
        <p:spPr bwMode="auto">
          <a:xfrm>
            <a:off x="3651250" y="2838450"/>
            <a:ext cx="282575" cy="349250"/>
          </a:xfrm>
          <a:prstGeom prst="rect">
            <a:avLst/>
          </a:prstGeom>
          <a:noFill/>
          <a:ln w="12700">
            <a:noFill/>
            <a:miter lim="800000"/>
            <a:headEnd/>
            <a:tailEnd/>
          </a:ln>
          <a:effectLst/>
        </p:spPr>
        <p:txBody>
          <a:bodyPr wrap="none">
            <a:spAutoFit/>
          </a:bodyPr>
          <a:lstStyle/>
          <a:p>
            <a:pPr>
              <a:lnSpc>
                <a:spcPct val="3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221657" name="Text Box 25"/>
          <p:cNvSpPr txBox="1">
            <a:spLocks noChangeArrowheads="1"/>
          </p:cNvSpPr>
          <p:nvPr/>
        </p:nvSpPr>
        <p:spPr bwMode="auto">
          <a:xfrm>
            <a:off x="3651250" y="4006850"/>
            <a:ext cx="282575" cy="349250"/>
          </a:xfrm>
          <a:prstGeom prst="rect">
            <a:avLst/>
          </a:prstGeom>
          <a:noFill/>
          <a:ln w="12700">
            <a:noFill/>
            <a:miter lim="800000"/>
            <a:headEnd/>
            <a:tailEnd/>
          </a:ln>
          <a:effectLst/>
        </p:spPr>
        <p:txBody>
          <a:bodyPr wrap="none">
            <a:spAutoFit/>
          </a:bodyPr>
          <a:lstStyle/>
          <a:p>
            <a:pPr>
              <a:lnSpc>
                <a:spcPct val="30000"/>
              </a:lnSpc>
            </a:pPr>
            <a:r>
              <a:rPr lang="en-US" sz="2800">
                <a:solidFill>
                  <a:schemeClr val="tx1"/>
                </a:solidFill>
              </a:rPr>
              <a:t>.</a:t>
            </a:r>
            <a:br>
              <a:rPr lang="en-US" sz="2800">
                <a:solidFill>
                  <a:schemeClr val="tx1"/>
                </a:solidFill>
              </a:rPr>
            </a:br>
            <a:r>
              <a:rPr lang="en-US" sz="2800">
                <a:solidFill>
                  <a:schemeClr val="tx1"/>
                </a:solidFill>
              </a:rPr>
              <a:t>.</a:t>
            </a:r>
          </a:p>
        </p:txBody>
      </p:sp>
      <p:grpSp>
        <p:nvGrpSpPr>
          <p:cNvPr id="1221658" name="Group 26"/>
          <p:cNvGrpSpPr>
            <a:grpSpLocks/>
          </p:cNvGrpSpPr>
          <p:nvPr/>
        </p:nvGrpSpPr>
        <p:grpSpPr bwMode="auto">
          <a:xfrm>
            <a:off x="6207125" y="2174875"/>
            <a:ext cx="2098675" cy="2574925"/>
            <a:chOff x="212" y="2554"/>
            <a:chExt cx="1322" cy="1622"/>
          </a:xfrm>
        </p:grpSpPr>
        <p:sp>
          <p:nvSpPr>
            <p:cNvPr id="1221659" name="Rectangle 27"/>
            <p:cNvSpPr>
              <a:spLocks noChangeArrowheads="1"/>
            </p:cNvSpPr>
            <p:nvPr/>
          </p:nvSpPr>
          <p:spPr bwMode="auto">
            <a:xfrm>
              <a:off x="216" y="399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21660" name="Rectangle 28"/>
            <p:cNvSpPr>
              <a:spLocks noChangeArrowheads="1"/>
            </p:cNvSpPr>
            <p:nvPr/>
          </p:nvSpPr>
          <p:spPr bwMode="auto">
            <a:xfrm>
              <a:off x="212" y="255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t>Options</a:t>
              </a:r>
            </a:p>
          </p:txBody>
        </p:sp>
        <p:sp>
          <p:nvSpPr>
            <p:cNvPr id="1221661" name="Rectangle 29"/>
            <p:cNvSpPr>
              <a:spLocks noChangeArrowheads="1"/>
            </p:cNvSpPr>
            <p:nvPr/>
          </p:nvSpPr>
          <p:spPr bwMode="auto">
            <a:xfrm>
              <a:off x="212" y="273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221662" name="Rectangle 30"/>
            <p:cNvSpPr>
              <a:spLocks noChangeArrowheads="1"/>
            </p:cNvSpPr>
            <p:nvPr/>
          </p:nvSpPr>
          <p:spPr bwMode="auto">
            <a:xfrm>
              <a:off x="212" y="3101"/>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221663" name="Rectangle 31"/>
            <p:cNvSpPr>
              <a:spLocks noChangeArrowheads="1"/>
            </p:cNvSpPr>
            <p:nvPr/>
          </p:nvSpPr>
          <p:spPr bwMode="auto">
            <a:xfrm>
              <a:off x="873" y="382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221664" name="Rectangle 32"/>
            <p:cNvSpPr>
              <a:spLocks noChangeArrowheads="1"/>
            </p:cNvSpPr>
            <p:nvPr/>
          </p:nvSpPr>
          <p:spPr bwMode="auto">
            <a:xfrm>
              <a:off x="212" y="382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21665" name="Rectangle 33"/>
            <p:cNvSpPr>
              <a:spLocks noChangeArrowheads="1"/>
            </p:cNvSpPr>
            <p:nvPr/>
          </p:nvSpPr>
          <p:spPr bwMode="auto">
            <a:xfrm>
              <a:off x="212" y="291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21666" name="Rectangle 34"/>
            <p:cNvSpPr>
              <a:spLocks noChangeArrowheads="1"/>
            </p:cNvSpPr>
            <p:nvPr/>
          </p:nvSpPr>
          <p:spPr bwMode="auto">
            <a:xfrm>
              <a:off x="873" y="2919"/>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221667" name="Rectangle 35"/>
            <p:cNvSpPr>
              <a:spLocks noChangeArrowheads="1"/>
            </p:cNvSpPr>
            <p:nvPr/>
          </p:nvSpPr>
          <p:spPr bwMode="auto">
            <a:xfrm>
              <a:off x="212" y="2919"/>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221668" name="Rectangle 36"/>
            <p:cNvSpPr>
              <a:spLocks noChangeArrowheads="1"/>
            </p:cNvSpPr>
            <p:nvPr/>
          </p:nvSpPr>
          <p:spPr bwMode="auto">
            <a:xfrm>
              <a:off x="873" y="328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221669" name="Rectangle 37"/>
            <p:cNvSpPr>
              <a:spLocks noChangeArrowheads="1"/>
            </p:cNvSpPr>
            <p:nvPr/>
          </p:nvSpPr>
          <p:spPr bwMode="auto">
            <a:xfrm>
              <a:off x="212" y="328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221670" name="Rectangle 38"/>
            <p:cNvSpPr>
              <a:spLocks noChangeArrowheads="1"/>
            </p:cNvSpPr>
            <p:nvPr/>
          </p:nvSpPr>
          <p:spPr bwMode="auto">
            <a:xfrm>
              <a:off x="873" y="346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221671" name="Rectangle 39"/>
            <p:cNvSpPr>
              <a:spLocks noChangeArrowheads="1"/>
            </p:cNvSpPr>
            <p:nvPr/>
          </p:nvSpPr>
          <p:spPr bwMode="auto">
            <a:xfrm>
              <a:off x="212" y="346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221672" name="Rectangle 40"/>
            <p:cNvSpPr>
              <a:spLocks noChangeArrowheads="1"/>
            </p:cNvSpPr>
            <p:nvPr/>
          </p:nvSpPr>
          <p:spPr bwMode="auto">
            <a:xfrm>
              <a:off x="873" y="364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221673" name="Rectangle 41"/>
            <p:cNvSpPr>
              <a:spLocks noChangeArrowheads="1"/>
            </p:cNvSpPr>
            <p:nvPr/>
          </p:nvSpPr>
          <p:spPr bwMode="auto">
            <a:xfrm>
              <a:off x="212" y="364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221674" name="Line 42"/>
          <p:cNvSpPr>
            <a:spLocks noChangeShapeType="1"/>
          </p:cNvSpPr>
          <p:nvPr/>
        </p:nvSpPr>
        <p:spPr bwMode="auto">
          <a:xfrm flipV="1">
            <a:off x="4648200" y="2159000"/>
            <a:ext cx="1524000" cy="304800"/>
          </a:xfrm>
          <a:prstGeom prst="line">
            <a:avLst/>
          </a:prstGeom>
          <a:noFill/>
          <a:ln w="12700">
            <a:solidFill>
              <a:schemeClr val="tx1"/>
            </a:solidFill>
            <a:prstDash val="dash"/>
            <a:round/>
            <a:headEnd/>
            <a:tailEnd/>
          </a:ln>
          <a:effectLst/>
        </p:spPr>
        <p:txBody>
          <a:bodyPr wrap="none">
            <a:spAutoFit/>
          </a:bodyPr>
          <a:lstStyle/>
          <a:p>
            <a:endParaRPr lang="en-US"/>
          </a:p>
        </p:txBody>
      </p:sp>
      <p:sp>
        <p:nvSpPr>
          <p:cNvPr id="1221675" name="Line 43"/>
          <p:cNvSpPr>
            <a:spLocks noChangeShapeType="1"/>
          </p:cNvSpPr>
          <p:nvPr/>
        </p:nvSpPr>
        <p:spPr bwMode="auto">
          <a:xfrm>
            <a:off x="4648200" y="2844800"/>
            <a:ext cx="1524000" cy="1600200"/>
          </a:xfrm>
          <a:prstGeom prst="line">
            <a:avLst/>
          </a:prstGeom>
          <a:noFill/>
          <a:ln w="12700">
            <a:solidFill>
              <a:schemeClr val="tx1"/>
            </a:solidFill>
            <a:prstDash val="dash"/>
            <a:round/>
            <a:headEnd/>
            <a:tailEnd/>
          </a:ln>
          <a:effectLst/>
        </p:spPr>
        <p:txBody>
          <a:bodyPr wrap="none">
            <a:spAutoFit/>
          </a:bodyPr>
          <a:lstStyle/>
          <a:p>
            <a:endParaRPr lang="en-US"/>
          </a:p>
        </p:txBody>
      </p:sp>
      <p:sp>
        <p:nvSpPr>
          <p:cNvPr id="1221676" name="Text Box 44"/>
          <p:cNvSpPr txBox="1">
            <a:spLocks noChangeArrowheads="1"/>
          </p:cNvSpPr>
          <p:nvPr/>
        </p:nvSpPr>
        <p:spPr bwMode="auto">
          <a:xfrm>
            <a:off x="304800" y="4941888"/>
            <a:ext cx="5153025" cy="366712"/>
          </a:xfrm>
          <a:prstGeom prst="rect">
            <a:avLst/>
          </a:prstGeom>
          <a:noFill/>
          <a:ln w="12700">
            <a:noFill/>
            <a:miter lim="800000"/>
            <a:headEnd type="none" w="sm" len="sm"/>
            <a:tailEnd type="none" w="sm" len="sm"/>
          </a:ln>
          <a:effectLst/>
        </p:spPr>
        <p:txBody>
          <a:bodyPr wrap="none" anchor="ctr">
            <a:spAutoFit/>
          </a:bodyPr>
          <a:lstStyle/>
          <a:p>
            <a:pPr marL="342900" indent="-342900">
              <a:lnSpc>
                <a:spcPct val="90000"/>
              </a:lnSpc>
              <a:spcBef>
                <a:spcPct val="0"/>
              </a:spcBef>
              <a:buClr>
                <a:schemeClr val="tx2"/>
              </a:buClr>
              <a:buSzPct val="75000"/>
              <a:buFont typeface="Wingdings" pitchFamily="2" charset="2"/>
              <a:buChar char="u"/>
            </a:pPr>
            <a:r>
              <a:rPr lang="en-US">
                <a:solidFill>
                  <a:schemeClr val="tx1"/>
                </a:solidFill>
              </a:rPr>
              <a:t>Each PSET contains 12 register fields:</a:t>
            </a:r>
            <a:endParaRPr lang="en-US" u="sng">
              <a:solidFill>
                <a:schemeClr val="tx1"/>
              </a:solidFill>
            </a:endParaRPr>
          </a:p>
        </p:txBody>
      </p:sp>
      <p:sp>
        <p:nvSpPr>
          <p:cNvPr id="1221677" name="Text Box 45"/>
          <p:cNvSpPr txBox="1">
            <a:spLocks noChangeArrowheads="1"/>
          </p:cNvSpPr>
          <p:nvPr/>
        </p:nvSpPr>
        <p:spPr bwMode="auto">
          <a:xfrm>
            <a:off x="658813" y="5354638"/>
            <a:ext cx="4294187" cy="1025525"/>
          </a:xfrm>
          <a:prstGeom prst="rect">
            <a:avLst/>
          </a:prstGeom>
          <a:noFill/>
          <a:ln w="12700">
            <a:noFill/>
            <a:miter lim="800000"/>
            <a:headEnd/>
            <a:tailEnd/>
          </a:ln>
          <a:effectLst/>
        </p:spPr>
        <p:txBody>
          <a:bodyPr wrap="none">
            <a:spAutoFit/>
          </a:bodyPr>
          <a:lstStyle/>
          <a:p>
            <a:pPr>
              <a:buFontTx/>
              <a:buChar char="•"/>
            </a:pPr>
            <a:r>
              <a:rPr lang="en-US" sz="1800">
                <a:solidFill>
                  <a:schemeClr val="tx1"/>
                </a:solidFill>
                <a:latin typeface="Arial Narrow" pitchFamily="34" charset="0"/>
              </a:rPr>
              <a:t> Options (interrupt, chaining, sync mode, etc)</a:t>
            </a:r>
          </a:p>
          <a:p>
            <a:pPr>
              <a:buFontTx/>
              <a:buChar char="•"/>
            </a:pPr>
            <a:r>
              <a:rPr lang="en-US" sz="1800">
                <a:solidFill>
                  <a:schemeClr val="tx1"/>
                </a:solidFill>
                <a:latin typeface="Arial Narrow" pitchFamily="34" charset="0"/>
              </a:rPr>
              <a:t> SRC/DST addresses</a:t>
            </a:r>
          </a:p>
          <a:p>
            <a:pPr>
              <a:buFontTx/>
              <a:buChar char="•"/>
            </a:pPr>
            <a:r>
              <a:rPr lang="en-US" sz="1800">
                <a:solidFill>
                  <a:schemeClr val="tx1"/>
                </a:solidFill>
                <a:latin typeface="Arial Narrow" pitchFamily="34" charset="0"/>
              </a:rPr>
              <a:t> ACNT/BCNT/CCNT (size of transfer)</a:t>
            </a:r>
          </a:p>
        </p:txBody>
      </p:sp>
      <p:sp>
        <p:nvSpPr>
          <p:cNvPr id="1221678" name="Text Box 46"/>
          <p:cNvSpPr txBox="1">
            <a:spLocks noChangeArrowheads="1"/>
          </p:cNvSpPr>
          <p:nvPr/>
        </p:nvSpPr>
        <p:spPr bwMode="auto">
          <a:xfrm>
            <a:off x="5181600" y="5354638"/>
            <a:ext cx="3506788" cy="1025525"/>
          </a:xfrm>
          <a:prstGeom prst="rect">
            <a:avLst/>
          </a:prstGeom>
          <a:noFill/>
          <a:ln w="12700">
            <a:noFill/>
            <a:miter lim="800000"/>
            <a:headEnd/>
            <a:tailEnd/>
          </a:ln>
          <a:effectLst/>
        </p:spPr>
        <p:txBody>
          <a:bodyPr wrap="none">
            <a:spAutoFit/>
          </a:bodyPr>
          <a:lstStyle/>
          <a:p>
            <a:pPr>
              <a:buFontTx/>
              <a:buChar char="•"/>
            </a:pPr>
            <a:r>
              <a:rPr lang="en-US" sz="1800" dirty="0">
                <a:solidFill>
                  <a:schemeClr val="tx1"/>
                </a:solidFill>
                <a:latin typeface="Arial Narrow" pitchFamily="34" charset="0"/>
              </a:rPr>
              <a:t> </a:t>
            </a:r>
            <a:r>
              <a:rPr lang="en-US" sz="1800" dirty="0" smtClean="0">
                <a:solidFill>
                  <a:schemeClr val="tx1"/>
                </a:solidFill>
                <a:latin typeface="Arial Narrow" pitchFamily="34" charset="0"/>
              </a:rPr>
              <a:t>Four </a:t>
            </a:r>
            <a:r>
              <a:rPr lang="en-US" sz="1800" dirty="0">
                <a:solidFill>
                  <a:schemeClr val="tx1"/>
                </a:solidFill>
                <a:latin typeface="Arial Narrow" pitchFamily="34" charset="0"/>
              </a:rPr>
              <a:t>SRC/DST Indexes</a:t>
            </a:r>
          </a:p>
          <a:p>
            <a:pPr>
              <a:buFontTx/>
              <a:buChar char="•"/>
            </a:pPr>
            <a:r>
              <a:rPr lang="en-US" sz="1800" dirty="0">
                <a:solidFill>
                  <a:schemeClr val="tx1"/>
                </a:solidFill>
                <a:latin typeface="Arial Narrow" pitchFamily="34" charset="0"/>
              </a:rPr>
              <a:t> BCNTRLD (BCNT reload for 3D </a:t>
            </a:r>
            <a:r>
              <a:rPr lang="en-US" sz="1800" dirty="0" err="1">
                <a:solidFill>
                  <a:schemeClr val="tx1"/>
                </a:solidFill>
                <a:latin typeface="Arial Narrow" pitchFamily="34" charset="0"/>
              </a:rPr>
              <a:t>xfrs</a:t>
            </a:r>
            <a:r>
              <a:rPr lang="en-US" sz="1800" dirty="0">
                <a:solidFill>
                  <a:schemeClr val="tx1"/>
                </a:solidFill>
                <a:latin typeface="Arial Narrow" pitchFamily="34" charset="0"/>
              </a:rPr>
              <a:t>)</a:t>
            </a:r>
          </a:p>
          <a:p>
            <a:pPr>
              <a:buFontTx/>
              <a:buChar char="•"/>
            </a:pPr>
            <a:r>
              <a:rPr lang="en-US" sz="1800" dirty="0">
                <a:solidFill>
                  <a:schemeClr val="tx1"/>
                </a:solidFill>
                <a:latin typeface="Arial Narrow" pitchFamily="34" charset="0"/>
              </a:rPr>
              <a:t> LINK (pointer to another PSET)</a:t>
            </a:r>
          </a:p>
        </p:txBody>
      </p:sp>
      <p:sp>
        <p:nvSpPr>
          <p:cNvPr id="1221679" name="AutoShape 47"/>
          <p:cNvSpPr>
            <a:spLocks noChangeArrowheads="1"/>
          </p:cNvSpPr>
          <p:nvPr/>
        </p:nvSpPr>
        <p:spPr bwMode="auto">
          <a:xfrm flipH="1">
            <a:off x="2209800" y="3302000"/>
            <a:ext cx="685800" cy="381000"/>
          </a:xfrm>
          <a:prstGeom prst="leftArrow">
            <a:avLst>
              <a:gd name="adj1" fmla="val 50000"/>
              <a:gd name="adj2" fmla="val 45000"/>
            </a:avLst>
          </a:prstGeom>
          <a:solidFill>
            <a:srgbClr val="C0C0C0"/>
          </a:solidFill>
          <a:ln w="12700">
            <a:solidFill>
              <a:schemeClr val="tx1"/>
            </a:solidFill>
            <a:miter lim="800000"/>
            <a:headEnd/>
            <a:tailEnd/>
          </a:ln>
          <a:effectLst/>
        </p:spPr>
        <p:txBody>
          <a:bodyPr wrap="none" anchor="ctr">
            <a:spAutoFit/>
          </a:bodyPr>
          <a:lstStyle/>
          <a:p>
            <a:endParaRPr lang="en-US"/>
          </a:p>
        </p:txBody>
      </p:sp>
      <p:grpSp>
        <p:nvGrpSpPr>
          <p:cNvPr id="1221681" name="Group 49"/>
          <p:cNvGrpSpPr>
            <a:grpSpLocks/>
          </p:cNvGrpSpPr>
          <p:nvPr/>
        </p:nvGrpSpPr>
        <p:grpSpPr bwMode="auto">
          <a:xfrm>
            <a:off x="914400" y="2586038"/>
            <a:ext cx="1143000" cy="460375"/>
            <a:chOff x="576" y="1630"/>
            <a:chExt cx="720" cy="290"/>
          </a:xfrm>
        </p:grpSpPr>
        <p:sp>
          <p:nvSpPr>
            <p:cNvPr id="1221682" name="Rectangle 50"/>
            <p:cNvSpPr>
              <a:spLocks noChangeArrowheads="1"/>
            </p:cNvSpPr>
            <p:nvPr/>
          </p:nvSpPr>
          <p:spPr bwMode="auto">
            <a:xfrm>
              <a:off x="576" y="1632"/>
              <a:ext cx="720" cy="288"/>
            </a:xfrm>
            <a:prstGeom prst="rect">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221683" name="Text Box 51"/>
            <p:cNvSpPr txBox="1">
              <a:spLocks noChangeArrowheads="1"/>
            </p:cNvSpPr>
            <p:nvPr/>
          </p:nvSpPr>
          <p:spPr bwMode="auto">
            <a:xfrm>
              <a:off x="830" y="1630"/>
              <a:ext cx="178" cy="274"/>
            </a:xfrm>
            <a:prstGeom prst="rect">
              <a:avLst/>
            </a:prstGeom>
            <a:noFill/>
            <a:ln w="12700">
              <a:noFill/>
              <a:miter lim="800000"/>
              <a:headEnd/>
              <a:tailEnd/>
            </a:ln>
            <a:effectLst/>
          </p:spPr>
          <p:txBody>
            <a:bodyPr wrap="none">
              <a:spAutoFit/>
            </a:bodyPr>
            <a:lstStyle/>
            <a:p>
              <a:pPr>
                <a:lnSpc>
                  <a:spcPct val="40000"/>
                </a:lnSpc>
              </a:pPr>
              <a:r>
                <a:rPr lang="en-US" sz="2800">
                  <a:solidFill>
                    <a:schemeClr val="tx1"/>
                  </a:solidFill>
                </a:rPr>
                <a:t>.</a:t>
              </a:r>
              <a:br>
                <a:rPr lang="en-US" sz="2800">
                  <a:solidFill>
                    <a:schemeClr val="tx1"/>
                  </a:solidFill>
                </a:rPr>
              </a:br>
              <a:r>
                <a:rPr lang="en-US" sz="2800">
                  <a:solidFill>
                    <a:schemeClr val="tx1"/>
                  </a:solidFill>
                </a:rPr>
                <a:t>.</a:t>
              </a:r>
            </a:p>
          </p:txBody>
        </p:sp>
      </p:grpSp>
      <p:grpSp>
        <p:nvGrpSpPr>
          <p:cNvPr id="1221684" name="Group 52"/>
          <p:cNvGrpSpPr>
            <a:grpSpLocks/>
          </p:cNvGrpSpPr>
          <p:nvPr/>
        </p:nvGrpSpPr>
        <p:grpSpPr bwMode="auto">
          <a:xfrm>
            <a:off x="914400" y="3046413"/>
            <a:ext cx="1143000" cy="311150"/>
            <a:chOff x="576" y="2160"/>
            <a:chExt cx="720" cy="196"/>
          </a:xfrm>
        </p:grpSpPr>
        <p:sp>
          <p:nvSpPr>
            <p:cNvPr id="1221685" name="Rectangle 53"/>
            <p:cNvSpPr>
              <a:spLocks noChangeArrowheads="1"/>
            </p:cNvSpPr>
            <p:nvPr/>
          </p:nvSpPr>
          <p:spPr bwMode="auto">
            <a:xfrm>
              <a:off x="576" y="2160"/>
              <a:ext cx="720"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21686" name="Text Box 54"/>
            <p:cNvSpPr txBox="1">
              <a:spLocks noChangeArrowheads="1"/>
            </p:cNvSpPr>
            <p:nvPr/>
          </p:nvSpPr>
          <p:spPr bwMode="auto">
            <a:xfrm>
              <a:off x="780" y="2160"/>
              <a:ext cx="276" cy="196"/>
            </a:xfrm>
            <a:prstGeom prst="rect">
              <a:avLst/>
            </a:prstGeom>
            <a:noFill/>
            <a:ln w="12700">
              <a:noFill/>
              <a:miter lim="800000"/>
              <a:headEnd/>
              <a:tailEnd/>
            </a:ln>
            <a:effectLst/>
          </p:spPr>
          <p:txBody>
            <a:bodyPr wrap="none">
              <a:spAutoFit/>
            </a:bodyPr>
            <a:lstStyle/>
            <a:p>
              <a:r>
                <a:rPr lang="en-US" sz="1800">
                  <a:solidFill>
                    <a:schemeClr val="tx1"/>
                  </a:solidFill>
                </a:rPr>
                <a:t>63</a:t>
              </a:r>
            </a:p>
          </p:txBody>
        </p:sp>
      </p:grpSp>
      <p:sp>
        <p:nvSpPr>
          <p:cNvPr id="1221687" name="Text Box 55"/>
          <p:cNvSpPr txBox="1">
            <a:spLocks noChangeArrowheads="1"/>
          </p:cNvSpPr>
          <p:nvPr/>
        </p:nvSpPr>
        <p:spPr bwMode="auto">
          <a:xfrm>
            <a:off x="762000" y="2006600"/>
            <a:ext cx="1390650" cy="287338"/>
          </a:xfrm>
          <a:prstGeom prst="rect">
            <a:avLst/>
          </a:prstGeom>
          <a:noFill/>
          <a:ln w="12700">
            <a:noFill/>
            <a:miter lim="800000"/>
            <a:headEnd/>
            <a:tailEnd/>
          </a:ln>
          <a:effectLst/>
        </p:spPr>
        <p:txBody>
          <a:bodyPr wrap="none">
            <a:spAutoFit/>
          </a:bodyPr>
          <a:lstStyle/>
          <a:p>
            <a:r>
              <a:rPr lang="en-US" sz="1600" dirty="0"/>
              <a:t>64 DMA CHs</a:t>
            </a:r>
          </a:p>
        </p:txBody>
      </p:sp>
      <p:grpSp>
        <p:nvGrpSpPr>
          <p:cNvPr id="1221688" name="Group 56"/>
          <p:cNvGrpSpPr>
            <a:grpSpLocks/>
          </p:cNvGrpSpPr>
          <p:nvPr/>
        </p:nvGrpSpPr>
        <p:grpSpPr bwMode="auto">
          <a:xfrm>
            <a:off x="914400" y="2284413"/>
            <a:ext cx="1143000" cy="311150"/>
            <a:chOff x="576" y="1632"/>
            <a:chExt cx="720" cy="196"/>
          </a:xfrm>
        </p:grpSpPr>
        <p:sp>
          <p:nvSpPr>
            <p:cNvPr id="1221689" name="Rectangle 57"/>
            <p:cNvSpPr>
              <a:spLocks noChangeArrowheads="1"/>
            </p:cNvSpPr>
            <p:nvPr/>
          </p:nvSpPr>
          <p:spPr bwMode="auto">
            <a:xfrm>
              <a:off x="576" y="1632"/>
              <a:ext cx="720"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21690" name="Text Box 58"/>
            <p:cNvSpPr txBox="1">
              <a:spLocks noChangeArrowheads="1"/>
            </p:cNvSpPr>
            <p:nvPr/>
          </p:nvSpPr>
          <p:spPr bwMode="auto">
            <a:xfrm>
              <a:off x="828" y="1632"/>
              <a:ext cx="196" cy="196"/>
            </a:xfrm>
            <a:prstGeom prst="rect">
              <a:avLst/>
            </a:prstGeom>
            <a:noFill/>
            <a:ln w="12700">
              <a:noFill/>
              <a:miter lim="800000"/>
              <a:headEnd/>
              <a:tailEnd/>
            </a:ln>
            <a:effectLst/>
          </p:spPr>
          <p:txBody>
            <a:bodyPr wrap="none">
              <a:spAutoFit/>
            </a:bodyPr>
            <a:lstStyle/>
            <a:p>
              <a:r>
                <a:rPr lang="en-US" sz="1800">
                  <a:solidFill>
                    <a:schemeClr val="tx1"/>
                  </a:solidFill>
                </a:rPr>
                <a:t>0</a:t>
              </a:r>
            </a:p>
          </p:txBody>
        </p:sp>
      </p:grpSp>
      <p:sp>
        <p:nvSpPr>
          <p:cNvPr id="1221691" name="Rectangle 59"/>
          <p:cNvSpPr>
            <a:spLocks noChangeArrowheads="1"/>
          </p:cNvSpPr>
          <p:nvPr/>
        </p:nvSpPr>
        <p:spPr bwMode="auto">
          <a:xfrm>
            <a:off x="914400" y="3759200"/>
            <a:ext cx="1143000" cy="304800"/>
          </a:xfrm>
          <a:prstGeom prst="rect">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221692" name="Text Box 60"/>
          <p:cNvSpPr txBox="1">
            <a:spLocks noChangeArrowheads="1"/>
          </p:cNvSpPr>
          <p:nvPr/>
        </p:nvSpPr>
        <p:spPr bwMode="auto">
          <a:xfrm>
            <a:off x="1304925" y="3759200"/>
            <a:ext cx="311150" cy="311150"/>
          </a:xfrm>
          <a:prstGeom prst="rect">
            <a:avLst/>
          </a:prstGeom>
          <a:noFill/>
          <a:ln w="12700">
            <a:noFill/>
            <a:miter lim="800000"/>
            <a:headEnd/>
            <a:tailEnd/>
          </a:ln>
          <a:effectLst/>
        </p:spPr>
        <p:txBody>
          <a:bodyPr wrap="none">
            <a:spAutoFit/>
          </a:bodyPr>
          <a:lstStyle/>
          <a:p>
            <a:r>
              <a:rPr lang="en-US" sz="1800">
                <a:solidFill>
                  <a:schemeClr val="tx1"/>
                </a:solidFill>
              </a:rPr>
              <a:t>0</a:t>
            </a:r>
          </a:p>
        </p:txBody>
      </p:sp>
      <p:sp>
        <p:nvSpPr>
          <p:cNvPr id="1221693" name="Rectangle 61"/>
          <p:cNvSpPr>
            <a:spLocks noChangeArrowheads="1"/>
          </p:cNvSpPr>
          <p:nvPr/>
        </p:nvSpPr>
        <p:spPr bwMode="auto">
          <a:xfrm>
            <a:off x="914400" y="4067175"/>
            <a:ext cx="1143000" cy="457200"/>
          </a:xfrm>
          <a:prstGeom prst="rect">
            <a:avLst/>
          </a:prstGeom>
          <a:solidFill>
            <a:srgbClr val="EAEAEA"/>
          </a:solidFill>
          <a:ln w="12700">
            <a:solidFill>
              <a:schemeClr val="tx1"/>
            </a:solidFill>
            <a:miter lim="800000"/>
            <a:headEnd/>
            <a:tailEnd/>
          </a:ln>
          <a:effectLst/>
        </p:spPr>
        <p:txBody>
          <a:bodyPr anchor="ctr">
            <a:spAutoFit/>
          </a:bodyPr>
          <a:lstStyle/>
          <a:p>
            <a:endParaRPr lang="en-US"/>
          </a:p>
        </p:txBody>
      </p:sp>
      <p:sp>
        <p:nvSpPr>
          <p:cNvPr id="1221694" name="Text Box 62"/>
          <p:cNvSpPr txBox="1">
            <a:spLocks noChangeArrowheads="1"/>
          </p:cNvSpPr>
          <p:nvPr/>
        </p:nvSpPr>
        <p:spPr bwMode="auto">
          <a:xfrm>
            <a:off x="1317625" y="4064000"/>
            <a:ext cx="282575" cy="434975"/>
          </a:xfrm>
          <a:prstGeom prst="rect">
            <a:avLst/>
          </a:prstGeom>
          <a:noFill/>
          <a:ln w="12700">
            <a:noFill/>
            <a:miter lim="800000"/>
            <a:headEnd/>
            <a:tailEnd/>
          </a:ln>
          <a:effectLst/>
        </p:spPr>
        <p:txBody>
          <a:bodyPr wrap="none">
            <a:spAutoFit/>
          </a:bodyPr>
          <a:lstStyle/>
          <a:p>
            <a:pPr>
              <a:lnSpc>
                <a:spcPct val="40000"/>
              </a:lnSpc>
            </a:pPr>
            <a:r>
              <a:rPr lang="en-US" sz="2800">
                <a:solidFill>
                  <a:schemeClr val="tx1"/>
                </a:solidFill>
              </a:rPr>
              <a:t>.</a:t>
            </a:r>
            <a:br>
              <a:rPr lang="en-US" sz="2800">
                <a:solidFill>
                  <a:schemeClr val="tx1"/>
                </a:solidFill>
              </a:rPr>
            </a:br>
            <a:r>
              <a:rPr lang="en-US" sz="2800">
                <a:solidFill>
                  <a:schemeClr val="tx1"/>
                </a:solidFill>
              </a:rPr>
              <a:t>.</a:t>
            </a:r>
          </a:p>
        </p:txBody>
      </p:sp>
      <p:sp>
        <p:nvSpPr>
          <p:cNvPr id="1221695" name="Rectangle 63"/>
          <p:cNvSpPr>
            <a:spLocks noChangeArrowheads="1"/>
          </p:cNvSpPr>
          <p:nvPr/>
        </p:nvSpPr>
        <p:spPr bwMode="auto">
          <a:xfrm>
            <a:off x="914400" y="4521200"/>
            <a:ext cx="1143000" cy="304800"/>
          </a:xfrm>
          <a:prstGeom prst="rect">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221696" name="Text Box 64"/>
          <p:cNvSpPr txBox="1">
            <a:spLocks noChangeArrowheads="1"/>
          </p:cNvSpPr>
          <p:nvPr/>
        </p:nvSpPr>
        <p:spPr bwMode="auto">
          <a:xfrm>
            <a:off x="1304925" y="4521200"/>
            <a:ext cx="311150" cy="311150"/>
          </a:xfrm>
          <a:prstGeom prst="rect">
            <a:avLst/>
          </a:prstGeom>
          <a:noFill/>
          <a:ln w="12700">
            <a:noFill/>
            <a:miter lim="800000"/>
            <a:headEnd/>
            <a:tailEnd/>
          </a:ln>
          <a:effectLst/>
        </p:spPr>
        <p:txBody>
          <a:bodyPr wrap="none">
            <a:spAutoFit/>
          </a:bodyPr>
          <a:lstStyle/>
          <a:p>
            <a:r>
              <a:rPr lang="en-US" sz="1800">
                <a:solidFill>
                  <a:schemeClr val="tx1"/>
                </a:solidFill>
              </a:rPr>
              <a:t>3</a:t>
            </a:r>
          </a:p>
        </p:txBody>
      </p:sp>
      <p:sp>
        <p:nvSpPr>
          <p:cNvPr id="1221697" name="Text Box 65"/>
          <p:cNvSpPr txBox="1">
            <a:spLocks noChangeArrowheads="1"/>
          </p:cNvSpPr>
          <p:nvPr/>
        </p:nvSpPr>
        <p:spPr bwMode="auto">
          <a:xfrm>
            <a:off x="762000" y="3530600"/>
            <a:ext cx="1436688" cy="287338"/>
          </a:xfrm>
          <a:prstGeom prst="rect">
            <a:avLst/>
          </a:prstGeom>
          <a:noFill/>
          <a:ln w="12700">
            <a:noFill/>
            <a:miter lim="800000"/>
            <a:headEnd/>
            <a:tailEnd/>
          </a:ln>
          <a:effectLst/>
        </p:spPr>
        <p:txBody>
          <a:bodyPr wrap="none">
            <a:spAutoFit/>
          </a:bodyPr>
          <a:lstStyle/>
          <a:p>
            <a:r>
              <a:rPr lang="en-US" sz="1600"/>
              <a:t>8 QDMA CHs</a:t>
            </a:r>
          </a:p>
        </p:txBody>
      </p:sp>
      <p:sp>
        <p:nvSpPr>
          <p:cNvPr id="1221698" name="Text Box 66"/>
          <p:cNvSpPr txBox="1">
            <a:spLocks noChangeArrowheads="1"/>
          </p:cNvSpPr>
          <p:nvPr/>
        </p:nvSpPr>
        <p:spPr bwMode="auto">
          <a:xfrm>
            <a:off x="2182813" y="6494463"/>
            <a:ext cx="4799012" cy="261937"/>
          </a:xfrm>
          <a:prstGeom prst="rect">
            <a:avLst/>
          </a:prstGeom>
          <a:noFill/>
          <a:ln w="12700">
            <a:noFill/>
            <a:miter lim="800000"/>
            <a:headEnd/>
            <a:tailEnd/>
          </a:ln>
          <a:effectLst/>
        </p:spPr>
        <p:txBody>
          <a:bodyPr wrap="none">
            <a:spAutoFit/>
          </a:bodyPr>
          <a:lstStyle/>
          <a:p>
            <a:r>
              <a:rPr lang="en-US" sz="1400" b="0" i="1">
                <a:solidFill>
                  <a:schemeClr val="tx1"/>
                </a:solidFill>
              </a:rPr>
              <a:t>Note: PSETs are dedicated EDMA RAM (not part of IRAM)</a:t>
            </a:r>
          </a:p>
        </p:txBody>
      </p:sp>
      <p:sp>
        <p:nvSpPr>
          <p:cNvPr id="1221700" name="Rectangle 68"/>
          <p:cNvSpPr>
            <a:spLocks noChangeArrowheads="1"/>
          </p:cNvSpPr>
          <p:nvPr/>
        </p:nvSpPr>
        <p:spPr bwMode="auto">
          <a:xfrm>
            <a:off x="25400" y="76200"/>
            <a:ext cx="9144000" cy="609600"/>
          </a:xfrm>
          <a:prstGeom prst="rect">
            <a:avLst/>
          </a:prstGeom>
          <a:noFill/>
          <a:ln w="9525">
            <a:noFill/>
            <a:miter lim="800000"/>
            <a:headEnd/>
            <a:tailEnd/>
          </a:ln>
          <a:effectLst/>
        </p:spPr>
        <p:txBody>
          <a:bodyPr lIns="46038" tIns="46038" rIns="46038" bIns="46038"/>
          <a:lstStyle/>
          <a:p>
            <a:pPr algn="ctr">
              <a:lnSpc>
                <a:spcPct val="75000"/>
              </a:lnSpc>
              <a:spcBef>
                <a:spcPct val="0"/>
              </a:spcBef>
            </a:pPr>
            <a:r>
              <a:rPr lang="en-US" sz="3600" dirty="0">
                <a:solidFill>
                  <a:schemeClr val="tx1"/>
                </a:solidFill>
                <a:latin typeface="+mj-lt"/>
                <a:ea typeface="+mj-ea"/>
                <a:cs typeface="+mj-cs"/>
              </a:rPr>
              <a:t>EDMA3 Parameter RAM Sets (PSETS)</a:t>
            </a:r>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TeraNet Switch Fabric Connections</a:t>
            </a:r>
            <a:endParaRPr lang="en-US" dirty="0"/>
          </a:p>
        </p:txBody>
      </p:sp>
      <p:sp>
        <p:nvSpPr>
          <p:cNvPr id="3" name="Rectangle 2"/>
          <p:cNvSpPr/>
          <p:nvPr/>
        </p:nvSpPr>
        <p:spPr bwMode="auto">
          <a:xfrm rot="16200000">
            <a:off x="1463781" y="3181963"/>
            <a:ext cx="5663383" cy="774291"/>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TeraNet</a:t>
            </a:r>
            <a:r>
              <a:rPr kumimoji="0" lang="en-US" sz="2000" b="0" i="0" u="none" strike="noStrike" cap="none" normalizeH="0" dirty="0" smtClean="0">
                <a:ln>
                  <a:noFill/>
                </a:ln>
                <a:solidFill>
                  <a:schemeClr val="tx1"/>
                </a:solidFill>
                <a:effectLst/>
                <a:latin typeface="Calibri" pitchFamily="34" charset="0"/>
                <a:cs typeface="Calibri" pitchFamily="34" charset="0"/>
              </a:rPr>
              <a:t> 3_A CPU/3</a:t>
            </a:r>
            <a:endParaRPr kumimoji="0" lang="en-US" sz="20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4" name="Rectangle 3"/>
          <p:cNvSpPr/>
          <p:nvPr/>
        </p:nvSpPr>
        <p:spPr bwMode="auto">
          <a:xfrm>
            <a:off x="5582269" y="1836174"/>
            <a:ext cx="1285095" cy="98814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TeraNet3_B</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5" name="Rectangle 4"/>
          <p:cNvSpPr/>
          <p:nvPr/>
        </p:nvSpPr>
        <p:spPr bwMode="auto">
          <a:xfrm>
            <a:off x="1959062" y="786580"/>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TeraNet2_A</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CPU/2</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6" name="Rectangle 5"/>
          <p:cNvSpPr/>
          <p:nvPr/>
        </p:nvSpPr>
        <p:spPr bwMode="auto">
          <a:xfrm>
            <a:off x="5599478" y="5046399"/>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TeraNet2_A</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CPU/2</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7" name="Rectangle 6"/>
          <p:cNvSpPr/>
          <p:nvPr/>
        </p:nvSpPr>
        <p:spPr bwMode="auto">
          <a:xfrm>
            <a:off x="5601936" y="5734664"/>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TeraNet3P_A</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8" name="Rectangle 7"/>
          <p:cNvSpPr/>
          <p:nvPr/>
        </p:nvSpPr>
        <p:spPr bwMode="auto">
          <a:xfrm>
            <a:off x="5579815" y="3655112"/>
            <a:ext cx="1285095" cy="56292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TeraNet3_E</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9" name="Rectangle 8"/>
          <p:cNvSpPr/>
          <p:nvPr/>
        </p:nvSpPr>
        <p:spPr bwMode="auto">
          <a:xfrm>
            <a:off x="5594560" y="4348302"/>
            <a:ext cx="1285095" cy="58503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TeraNet6P_A</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0" name="Rectangle 9"/>
          <p:cNvSpPr/>
          <p:nvPr/>
        </p:nvSpPr>
        <p:spPr bwMode="auto">
          <a:xfrm>
            <a:off x="5592109" y="2959503"/>
            <a:ext cx="1285095" cy="55061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TeraNet3_G</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1" name="Rectangle 10"/>
          <p:cNvSpPr/>
          <p:nvPr/>
        </p:nvSpPr>
        <p:spPr bwMode="auto">
          <a:xfrm>
            <a:off x="1927115" y="3092216"/>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TeraNet3_H</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2" name="Rectangle 11"/>
          <p:cNvSpPr/>
          <p:nvPr/>
        </p:nvSpPr>
        <p:spPr bwMode="auto">
          <a:xfrm>
            <a:off x="1934486" y="3984503"/>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TeraNet3_D</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3" name="Rectangle 12"/>
          <p:cNvSpPr/>
          <p:nvPr/>
        </p:nvSpPr>
        <p:spPr bwMode="auto">
          <a:xfrm>
            <a:off x="1932035" y="2219630"/>
            <a:ext cx="1285095" cy="63418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TeraNet3_F</a:t>
            </a:r>
          </a:p>
          <a:p>
            <a:pPr marL="0" marR="0" indent="0" algn="ctr" defTabSz="914400" rtl="0" eaLnBrk="0" fontAlgn="base" latinLnBrk="0" hangingPunct="0">
              <a:lnSpc>
                <a:spcPct val="80000"/>
              </a:lnSpc>
              <a:spcBef>
                <a:spcPct val="50000"/>
              </a:spcBef>
              <a:spcAft>
                <a:spcPct val="0"/>
              </a:spcAft>
              <a:buClrTx/>
              <a:buSzTx/>
              <a:buFontTx/>
              <a:buNone/>
              <a:tabLst/>
            </a:pPr>
            <a:r>
              <a:rPr lang="en-US" sz="1600" b="0" dirty="0" smtClean="0">
                <a:solidFill>
                  <a:schemeClr val="tx1"/>
                </a:solidFill>
                <a:latin typeface="Calibri" pitchFamily="34" charset="0"/>
                <a:cs typeface="Calibri" pitchFamily="34" charset="0"/>
              </a:rPr>
              <a:t>CPU/3</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4" name="Rectangle 13"/>
          <p:cNvSpPr/>
          <p:nvPr/>
        </p:nvSpPr>
        <p:spPr bwMode="auto">
          <a:xfrm>
            <a:off x="7526591" y="602226"/>
            <a:ext cx="1285095" cy="106926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Cores</a:t>
            </a:r>
          </a:p>
        </p:txBody>
      </p:sp>
      <p:sp>
        <p:nvSpPr>
          <p:cNvPr id="15" name="Rectangle 14"/>
          <p:cNvSpPr/>
          <p:nvPr/>
        </p:nvSpPr>
        <p:spPr bwMode="auto">
          <a:xfrm>
            <a:off x="258090" y="776748"/>
            <a:ext cx="1285095" cy="66859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Bridge</a:t>
            </a:r>
            <a:r>
              <a:rPr kumimoji="0" lang="en-US" sz="1600" b="0" i="0" u="none" strike="noStrike" cap="none" normalizeH="0" dirty="0" smtClean="0">
                <a:ln>
                  <a:noFill/>
                </a:ln>
                <a:solidFill>
                  <a:schemeClr val="tx1"/>
                </a:solidFill>
                <a:effectLst/>
                <a:latin typeface="Calibri" pitchFamily="34" charset="0"/>
                <a:cs typeface="Calibri" pitchFamily="34" charset="0"/>
              </a:rPr>
              <a:t> 1-4</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1" name="Rectangle 20"/>
          <p:cNvSpPr/>
          <p:nvPr/>
        </p:nvSpPr>
        <p:spPr bwMode="auto">
          <a:xfrm>
            <a:off x="7533957" y="5021825"/>
            <a:ext cx="1285095" cy="66859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Bridge</a:t>
            </a:r>
            <a:r>
              <a:rPr kumimoji="0" lang="en-US" sz="1600" b="0" i="0" u="none" strike="noStrike" cap="none" normalizeH="0" dirty="0" smtClean="0">
                <a:ln>
                  <a:noFill/>
                </a:ln>
                <a:solidFill>
                  <a:schemeClr val="tx1"/>
                </a:solidFill>
                <a:effectLst/>
                <a:latin typeface="Calibri" pitchFamily="34" charset="0"/>
                <a:cs typeface="Calibri" pitchFamily="34" charset="0"/>
              </a:rPr>
              <a:t> 5-10</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2" name="Rectangle 21"/>
          <p:cNvSpPr/>
          <p:nvPr/>
        </p:nvSpPr>
        <p:spPr bwMode="auto">
          <a:xfrm>
            <a:off x="7538873" y="5734651"/>
            <a:ext cx="1285095" cy="644026"/>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Bridge</a:t>
            </a:r>
            <a:r>
              <a:rPr kumimoji="0" lang="en-US" sz="1600" b="0" i="0" u="none" strike="noStrike" cap="none" normalizeH="0" dirty="0" smtClean="0">
                <a:ln>
                  <a:noFill/>
                </a:ln>
                <a:solidFill>
                  <a:schemeClr val="tx1"/>
                </a:solidFill>
                <a:effectLst/>
                <a:latin typeface="Calibri" pitchFamily="34" charset="0"/>
                <a:cs typeface="Calibri" pitchFamily="34" charset="0"/>
              </a:rPr>
              <a:t> 12-14</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3" name="Rectangle 22"/>
          <p:cNvSpPr/>
          <p:nvPr/>
        </p:nvSpPr>
        <p:spPr bwMode="auto">
          <a:xfrm rot="5400000">
            <a:off x="6637678" y="2734921"/>
            <a:ext cx="3126657" cy="125542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SLAVES</a:t>
            </a:r>
          </a:p>
        </p:txBody>
      </p:sp>
      <p:sp>
        <p:nvSpPr>
          <p:cNvPr id="24" name="Rectangle 23"/>
          <p:cNvSpPr/>
          <p:nvPr/>
        </p:nvSpPr>
        <p:spPr bwMode="auto">
          <a:xfrm rot="5400000">
            <a:off x="-1473931" y="3378934"/>
            <a:ext cx="4699819" cy="125542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lang="en-US" sz="800" b="0" dirty="0" smtClean="0">
              <a:solidFill>
                <a:schemeClr val="tx1"/>
              </a:solidFill>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MASTERS</a:t>
            </a:r>
          </a:p>
        </p:txBody>
      </p:sp>
      <p:cxnSp>
        <p:nvCxnSpPr>
          <p:cNvPr id="26" name="Straight Arrow Connector 25"/>
          <p:cNvCxnSpPr>
            <a:stCxn id="15" idx="3"/>
            <a:endCxn id="5" idx="1"/>
          </p:cNvCxnSpPr>
          <p:nvPr/>
        </p:nvCxnSpPr>
        <p:spPr bwMode="auto">
          <a:xfrm flipV="1">
            <a:off x="1543185" y="1103671"/>
            <a:ext cx="415877" cy="7374"/>
          </a:xfrm>
          <a:prstGeom prst="straightConnector1">
            <a:avLst/>
          </a:prstGeom>
          <a:noFill/>
          <a:ln w="12700" cap="flat" cmpd="sng" algn="ctr">
            <a:solidFill>
              <a:schemeClr val="tx1"/>
            </a:solidFill>
            <a:prstDash val="solid"/>
            <a:round/>
            <a:headEnd type="none" w="med" len="med"/>
            <a:tailEnd type="arrow"/>
          </a:ln>
          <a:effectLst/>
        </p:spPr>
      </p:cxnSp>
      <p:cxnSp>
        <p:nvCxnSpPr>
          <p:cNvPr id="28" name="Straight Arrow Connector 27"/>
          <p:cNvCxnSpPr>
            <a:stCxn id="5" idx="3"/>
          </p:cNvCxnSpPr>
          <p:nvPr/>
        </p:nvCxnSpPr>
        <p:spPr bwMode="auto">
          <a:xfrm flipV="1">
            <a:off x="3244157" y="1091381"/>
            <a:ext cx="664166" cy="12290"/>
          </a:xfrm>
          <a:prstGeom prst="straightConnector1">
            <a:avLst/>
          </a:prstGeom>
          <a:noFill/>
          <a:ln w="12700" cap="flat" cmpd="sng" algn="ctr">
            <a:solidFill>
              <a:schemeClr val="tx1"/>
            </a:solidFill>
            <a:prstDash val="solid"/>
            <a:round/>
            <a:headEnd type="none" w="med" len="med"/>
            <a:tailEnd type="arrow"/>
          </a:ln>
          <a:effectLst/>
        </p:spPr>
      </p:cxnSp>
      <p:cxnSp>
        <p:nvCxnSpPr>
          <p:cNvPr id="30" name="Straight Arrow Connector 29"/>
          <p:cNvCxnSpPr>
            <a:endCxn id="14" idx="1"/>
          </p:cNvCxnSpPr>
          <p:nvPr/>
        </p:nvCxnSpPr>
        <p:spPr bwMode="auto">
          <a:xfrm flipV="1">
            <a:off x="4675239" y="1136857"/>
            <a:ext cx="2851352" cy="20891"/>
          </a:xfrm>
          <a:prstGeom prst="straightConnector1">
            <a:avLst/>
          </a:prstGeom>
          <a:noFill/>
          <a:ln w="12700" cap="flat" cmpd="sng" algn="ctr">
            <a:solidFill>
              <a:schemeClr val="tx1"/>
            </a:solidFill>
            <a:prstDash val="solid"/>
            <a:round/>
            <a:headEnd type="none" w="med" len="med"/>
            <a:tailEnd type="arrow"/>
          </a:ln>
          <a:effectLst/>
        </p:spPr>
      </p:cxnSp>
      <p:cxnSp>
        <p:nvCxnSpPr>
          <p:cNvPr id="33" name="Straight Arrow Connector 32"/>
          <p:cNvCxnSpPr>
            <a:endCxn id="6" idx="1"/>
          </p:cNvCxnSpPr>
          <p:nvPr/>
        </p:nvCxnSpPr>
        <p:spPr bwMode="auto">
          <a:xfrm flipV="1">
            <a:off x="4697361" y="5363490"/>
            <a:ext cx="902117" cy="4923"/>
          </a:xfrm>
          <a:prstGeom prst="straightConnector1">
            <a:avLst/>
          </a:prstGeom>
          <a:noFill/>
          <a:ln w="12700" cap="flat" cmpd="sng" algn="ctr">
            <a:solidFill>
              <a:schemeClr val="tx1"/>
            </a:solidFill>
            <a:prstDash val="solid"/>
            <a:round/>
            <a:headEnd type="none" w="med" len="med"/>
            <a:tailEnd type="arrow"/>
          </a:ln>
          <a:effectLst/>
        </p:spPr>
      </p:cxnSp>
      <p:cxnSp>
        <p:nvCxnSpPr>
          <p:cNvPr id="35" name="Straight Arrow Connector 34"/>
          <p:cNvCxnSpPr>
            <a:stCxn id="6" idx="3"/>
            <a:endCxn id="21" idx="1"/>
          </p:cNvCxnSpPr>
          <p:nvPr/>
        </p:nvCxnSpPr>
        <p:spPr bwMode="auto">
          <a:xfrm flipV="1">
            <a:off x="6884573" y="5356122"/>
            <a:ext cx="649384" cy="7368"/>
          </a:xfrm>
          <a:prstGeom prst="straightConnector1">
            <a:avLst/>
          </a:prstGeom>
          <a:noFill/>
          <a:ln w="12700" cap="flat" cmpd="sng" algn="ctr">
            <a:solidFill>
              <a:schemeClr val="tx1"/>
            </a:solidFill>
            <a:prstDash val="solid"/>
            <a:round/>
            <a:headEnd type="none" w="med" len="med"/>
            <a:tailEnd type="arrow"/>
          </a:ln>
          <a:effectLst/>
        </p:spPr>
      </p:cxnSp>
      <p:cxnSp>
        <p:nvCxnSpPr>
          <p:cNvPr id="37" name="Straight Arrow Connector 36"/>
          <p:cNvCxnSpPr>
            <a:endCxn id="7" idx="1"/>
          </p:cNvCxnSpPr>
          <p:nvPr/>
        </p:nvCxnSpPr>
        <p:spPr bwMode="auto">
          <a:xfrm flipV="1">
            <a:off x="4675239" y="6051755"/>
            <a:ext cx="926697" cy="2458"/>
          </a:xfrm>
          <a:prstGeom prst="straightConnector1">
            <a:avLst/>
          </a:prstGeom>
          <a:noFill/>
          <a:ln w="12700" cap="flat" cmpd="sng" algn="ctr">
            <a:solidFill>
              <a:schemeClr val="tx1"/>
            </a:solidFill>
            <a:prstDash val="solid"/>
            <a:round/>
            <a:headEnd type="none" w="med" len="med"/>
            <a:tailEnd type="arrow"/>
          </a:ln>
          <a:effectLst/>
        </p:spPr>
      </p:cxnSp>
      <p:cxnSp>
        <p:nvCxnSpPr>
          <p:cNvPr id="40" name="Straight Arrow Connector 39"/>
          <p:cNvCxnSpPr>
            <a:stCxn id="7" idx="3"/>
            <a:endCxn id="22" idx="1"/>
          </p:cNvCxnSpPr>
          <p:nvPr/>
        </p:nvCxnSpPr>
        <p:spPr bwMode="auto">
          <a:xfrm>
            <a:off x="6887031" y="6051755"/>
            <a:ext cx="651842" cy="4909"/>
          </a:xfrm>
          <a:prstGeom prst="straightConnector1">
            <a:avLst/>
          </a:prstGeom>
          <a:noFill/>
          <a:ln w="12700" cap="flat" cmpd="sng" algn="ctr">
            <a:solidFill>
              <a:schemeClr val="tx1"/>
            </a:solidFill>
            <a:prstDash val="solid"/>
            <a:round/>
            <a:headEnd type="none" w="med" len="med"/>
            <a:tailEnd type="arrow"/>
          </a:ln>
          <a:effectLst/>
        </p:spPr>
      </p:cxnSp>
      <p:cxnSp>
        <p:nvCxnSpPr>
          <p:cNvPr id="43" name="Straight Arrow Connector 42"/>
          <p:cNvCxnSpPr/>
          <p:nvPr/>
        </p:nvCxnSpPr>
        <p:spPr bwMode="auto">
          <a:xfrm flipV="1">
            <a:off x="4689987" y="2875935"/>
            <a:ext cx="2890684" cy="7374"/>
          </a:xfrm>
          <a:prstGeom prst="straightConnector1">
            <a:avLst/>
          </a:prstGeom>
          <a:noFill/>
          <a:ln w="12700" cap="flat" cmpd="sng" algn="ctr">
            <a:solidFill>
              <a:schemeClr val="tx1"/>
            </a:solidFill>
            <a:prstDash val="solid"/>
            <a:round/>
            <a:headEnd type="none" w="med" len="med"/>
            <a:tailEnd type="arrow"/>
          </a:ln>
          <a:effectLst/>
        </p:spPr>
      </p:cxnSp>
      <p:cxnSp>
        <p:nvCxnSpPr>
          <p:cNvPr id="44" name="Straight Arrow Connector 43"/>
          <p:cNvCxnSpPr/>
          <p:nvPr/>
        </p:nvCxnSpPr>
        <p:spPr bwMode="auto">
          <a:xfrm flipV="1">
            <a:off x="4687533" y="3559263"/>
            <a:ext cx="2890684" cy="7374"/>
          </a:xfrm>
          <a:prstGeom prst="straightConnector1">
            <a:avLst/>
          </a:prstGeom>
          <a:noFill/>
          <a:ln w="12700" cap="flat" cmpd="sng" algn="ctr">
            <a:solidFill>
              <a:schemeClr val="tx1"/>
            </a:solidFill>
            <a:prstDash val="solid"/>
            <a:round/>
            <a:headEnd type="none" w="med" len="med"/>
            <a:tailEnd type="arrow"/>
          </a:ln>
          <a:effectLst/>
        </p:spPr>
      </p:cxnSp>
      <p:cxnSp>
        <p:nvCxnSpPr>
          <p:cNvPr id="45" name="Straight Arrow Connector 44"/>
          <p:cNvCxnSpPr/>
          <p:nvPr/>
        </p:nvCxnSpPr>
        <p:spPr bwMode="auto">
          <a:xfrm flipV="1">
            <a:off x="4687529" y="4267200"/>
            <a:ext cx="2890684" cy="7374"/>
          </a:xfrm>
          <a:prstGeom prst="straightConnector1">
            <a:avLst/>
          </a:prstGeom>
          <a:noFill/>
          <a:ln w="12700" cap="flat" cmpd="sng" algn="ctr">
            <a:solidFill>
              <a:schemeClr val="tx1"/>
            </a:solidFill>
            <a:prstDash val="solid"/>
            <a:round/>
            <a:headEnd type="none" w="med" len="med"/>
            <a:tailEnd type="arrow"/>
          </a:ln>
          <a:effectLst/>
        </p:spPr>
      </p:cxnSp>
      <p:cxnSp>
        <p:nvCxnSpPr>
          <p:cNvPr id="47" name="Straight Arrow Connector 46"/>
          <p:cNvCxnSpPr>
            <a:endCxn id="10" idx="1"/>
          </p:cNvCxnSpPr>
          <p:nvPr/>
        </p:nvCxnSpPr>
        <p:spPr bwMode="auto">
          <a:xfrm flipV="1">
            <a:off x="4675239" y="3234810"/>
            <a:ext cx="916870" cy="2461"/>
          </a:xfrm>
          <a:prstGeom prst="straightConnector1">
            <a:avLst/>
          </a:prstGeom>
          <a:noFill/>
          <a:ln w="12700" cap="flat" cmpd="sng" algn="ctr">
            <a:solidFill>
              <a:schemeClr val="tx1"/>
            </a:solidFill>
            <a:prstDash val="solid"/>
            <a:round/>
            <a:headEnd type="none" w="med" len="med"/>
            <a:tailEnd type="arrow"/>
          </a:ln>
          <a:effectLst/>
        </p:spPr>
      </p:cxnSp>
      <p:cxnSp>
        <p:nvCxnSpPr>
          <p:cNvPr id="50" name="Straight Arrow Connector 49"/>
          <p:cNvCxnSpPr>
            <a:stCxn id="10" idx="3"/>
          </p:cNvCxnSpPr>
          <p:nvPr/>
        </p:nvCxnSpPr>
        <p:spPr bwMode="auto">
          <a:xfrm flipV="1">
            <a:off x="6877204" y="3222523"/>
            <a:ext cx="696093" cy="12287"/>
          </a:xfrm>
          <a:prstGeom prst="straightConnector1">
            <a:avLst/>
          </a:prstGeom>
          <a:noFill/>
          <a:ln w="12700" cap="flat" cmpd="sng" algn="ctr">
            <a:solidFill>
              <a:schemeClr val="tx1"/>
            </a:solidFill>
            <a:prstDash val="solid"/>
            <a:round/>
            <a:headEnd type="none" w="med" len="med"/>
            <a:tailEnd type="arrow"/>
          </a:ln>
          <a:effectLst/>
        </p:spPr>
      </p:cxnSp>
      <p:cxnSp>
        <p:nvCxnSpPr>
          <p:cNvPr id="52" name="Straight Arrow Connector 51"/>
          <p:cNvCxnSpPr>
            <a:endCxn id="9" idx="1"/>
          </p:cNvCxnSpPr>
          <p:nvPr/>
        </p:nvCxnSpPr>
        <p:spPr bwMode="auto">
          <a:xfrm flipV="1">
            <a:off x="4667865" y="4640819"/>
            <a:ext cx="926695" cy="4923"/>
          </a:xfrm>
          <a:prstGeom prst="straightConnector1">
            <a:avLst/>
          </a:prstGeom>
          <a:noFill/>
          <a:ln w="12700" cap="flat" cmpd="sng" algn="ctr">
            <a:solidFill>
              <a:schemeClr val="tx1"/>
            </a:solidFill>
            <a:prstDash val="solid"/>
            <a:round/>
            <a:headEnd type="none" w="med" len="med"/>
            <a:tailEnd type="arrow"/>
          </a:ln>
          <a:effectLst/>
        </p:spPr>
      </p:cxnSp>
      <p:cxnSp>
        <p:nvCxnSpPr>
          <p:cNvPr id="54" name="Straight Arrow Connector 53"/>
          <p:cNvCxnSpPr>
            <a:stCxn id="9" idx="3"/>
          </p:cNvCxnSpPr>
          <p:nvPr/>
        </p:nvCxnSpPr>
        <p:spPr bwMode="auto">
          <a:xfrm flipV="1">
            <a:off x="6879655" y="4630994"/>
            <a:ext cx="693642" cy="9825"/>
          </a:xfrm>
          <a:prstGeom prst="straightConnector1">
            <a:avLst/>
          </a:prstGeom>
          <a:noFill/>
          <a:ln w="12700" cap="flat" cmpd="sng" algn="ctr">
            <a:solidFill>
              <a:schemeClr val="tx1"/>
            </a:solidFill>
            <a:prstDash val="solid"/>
            <a:round/>
            <a:headEnd type="none" w="med" len="med"/>
            <a:tailEnd type="arrow"/>
          </a:ln>
          <a:effectLst/>
        </p:spPr>
      </p:cxnSp>
      <p:cxnSp>
        <p:nvCxnSpPr>
          <p:cNvPr id="56" name="Straight Arrow Connector 55"/>
          <p:cNvCxnSpPr>
            <a:endCxn id="8" idx="1"/>
          </p:cNvCxnSpPr>
          <p:nvPr/>
        </p:nvCxnSpPr>
        <p:spPr bwMode="auto">
          <a:xfrm>
            <a:off x="4689987" y="3930445"/>
            <a:ext cx="889828" cy="6131"/>
          </a:xfrm>
          <a:prstGeom prst="straightConnector1">
            <a:avLst/>
          </a:prstGeom>
          <a:noFill/>
          <a:ln w="12700" cap="flat" cmpd="sng" algn="ctr">
            <a:solidFill>
              <a:schemeClr val="tx1"/>
            </a:solidFill>
            <a:prstDash val="solid"/>
            <a:round/>
            <a:headEnd type="none" w="med" len="med"/>
            <a:tailEnd type="arrow"/>
          </a:ln>
          <a:effectLst/>
        </p:spPr>
      </p:cxnSp>
      <p:cxnSp>
        <p:nvCxnSpPr>
          <p:cNvPr id="60" name="Straight Arrow Connector 59"/>
          <p:cNvCxnSpPr>
            <a:stCxn id="8" idx="3"/>
          </p:cNvCxnSpPr>
          <p:nvPr/>
        </p:nvCxnSpPr>
        <p:spPr bwMode="auto">
          <a:xfrm flipV="1">
            <a:off x="6864910" y="3930445"/>
            <a:ext cx="723135" cy="6131"/>
          </a:xfrm>
          <a:prstGeom prst="straightConnector1">
            <a:avLst/>
          </a:prstGeom>
          <a:noFill/>
          <a:ln w="12700" cap="flat" cmpd="sng" algn="ctr">
            <a:solidFill>
              <a:schemeClr val="tx1"/>
            </a:solidFill>
            <a:prstDash val="solid"/>
            <a:round/>
            <a:headEnd type="none" w="med" len="med"/>
            <a:tailEnd type="arrow"/>
          </a:ln>
          <a:effectLst/>
        </p:spPr>
      </p:cxnSp>
      <p:cxnSp>
        <p:nvCxnSpPr>
          <p:cNvPr id="62" name="Straight Arrow Connector 61"/>
          <p:cNvCxnSpPr>
            <a:endCxn id="4" idx="1"/>
          </p:cNvCxnSpPr>
          <p:nvPr/>
        </p:nvCxnSpPr>
        <p:spPr bwMode="auto">
          <a:xfrm>
            <a:off x="4645742" y="2330245"/>
            <a:ext cx="936527" cy="0"/>
          </a:xfrm>
          <a:prstGeom prst="straightConnector1">
            <a:avLst/>
          </a:prstGeom>
          <a:noFill/>
          <a:ln w="12700" cap="flat" cmpd="sng" algn="ctr">
            <a:solidFill>
              <a:schemeClr val="tx1"/>
            </a:solidFill>
            <a:prstDash val="solid"/>
            <a:round/>
            <a:headEnd type="none" w="med" len="med"/>
            <a:tailEnd type="arrow"/>
          </a:ln>
          <a:effectLst/>
        </p:spPr>
      </p:cxnSp>
      <p:cxnSp>
        <p:nvCxnSpPr>
          <p:cNvPr id="65" name="Straight Arrow Connector 64"/>
          <p:cNvCxnSpPr>
            <a:stCxn id="4" idx="3"/>
          </p:cNvCxnSpPr>
          <p:nvPr/>
        </p:nvCxnSpPr>
        <p:spPr bwMode="auto">
          <a:xfrm flipV="1">
            <a:off x="6867364" y="2322871"/>
            <a:ext cx="713307" cy="7374"/>
          </a:xfrm>
          <a:prstGeom prst="straightConnector1">
            <a:avLst/>
          </a:prstGeom>
          <a:noFill/>
          <a:ln w="12700" cap="flat" cmpd="sng" algn="ctr">
            <a:solidFill>
              <a:schemeClr val="tx1"/>
            </a:solidFill>
            <a:prstDash val="solid"/>
            <a:round/>
            <a:headEnd type="none" w="med" len="med"/>
            <a:tailEnd type="arrow"/>
          </a:ln>
          <a:effectLst/>
        </p:spPr>
      </p:cxnSp>
      <p:cxnSp>
        <p:nvCxnSpPr>
          <p:cNvPr id="67" name="Straight Arrow Connector 66"/>
          <p:cNvCxnSpPr/>
          <p:nvPr/>
        </p:nvCxnSpPr>
        <p:spPr bwMode="auto">
          <a:xfrm flipV="1">
            <a:off x="1504335" y="1880419"/>
            <a:ext cx="2418736" cy="22123"/>
          </a:xfrm>
          <a:prstGeom prst="straightConnector1">
            <a:avLst/>
          </a:prstGeom>
          <a:noFill/>
          <a:ln w="12700" cap="flat" cmpd="sng" algn="ctr">
            <a:solidFill>
              <a:schemeClr val="tx1"/>
            </a:solidFill>
            <a:prstDash val="solid"/>
            <a:round/>
            <a:headEnd type="none" w="med" len="med"/>
            <a:tailEnd type="arrow"/>
          </a:ln>
          <a:effectLst/>
        </p:spPr>
      </p:cxnSp>
      <p:cxnSp>
        <p:nvCxnSpPr>
          <p:cNvPr id="68" name="Straight Arrow Connector 67"/>
          <p:cNvCxnSpPr/>
          <p:nvPr/>
        </p:nvCxnSpPr>
        <p:spPr bwMode="auto">
          <a:xfrm flipV="1">
            <a:off x="1501877" y="2961968"/>
            <a:ext cx="2418736" cy="22123"/>
          </a:xfrm>
          <a:prstGeom prst="straightConnector1">
            <a:avLst/>
          </a:prstGeom>
          <a:noFill/>
          <a:ln w="12700" cap="flat" cmpd="sng" algn="ctr">
            <a:solidFill>
              <a:schemeClr val="tx1"/>
            </a:solidFill>
            <a:prstDash val="solid"/>
            <a:round/>
            <a:headEnd type="none" w="med" len="med"/>
            <a:tailEnd type="arrow"/>
          </a:ln>
          <a:effectLst/>
        </p:spPr>
      </p:cxnSp>
      <p:cxnSp>
        <p:nvCxnSpPr>
          <p:cNvPr id="69" name="Straight Arrow Connector 68"/>
          <p:cNvCxnSpPr/>
          <p:nvPr/>
        </p:nvCxnSpPr>
        <p:spPr bwMode="auto">
          <a:xfrm flipV="1">
            <a:off x="1479754" y="3809999"/>
            <a:ext cx="2418736" cy="22123"/>
          </a:xfrm>
          <a:prstGeom prst="straightConnector1">
            <a:avLst/>
          </a:prstGeom>
          <a:noFill/>
          <a:ln w="12700" cap="flat" cmpd="sng" algn="ctr">
            <a:solidFill>
              <a:schemeClr val="tx1"/>
            </a:solidFill>
            <a:prstDash val="solid"/>
            <a:round/>
            <a:headEnd type="none" w="med" len="med"/>
            <a:tailEnd type="arrow"/>
          </a:ln>
          <a:effectLst/>
        </p:spPr>
      </p:cxnSp>
      <p:cxnSp>
        <p:nvCxnSpPr>
          <p:cNvPr id="70" name="Straight Arrow Connector 69"/>
          <p:cNvCxnSpPr/>
          <p:nvPr/>
        </p:nvCxnSpPr>
        <p:spPr bwMode="auto">
          <a:xfrm flipV="1">
            <a:off x="1494503" y="4901380"/>
            <a:ext cx="2418736" cy="22123"/>
          </a:xfrm>
          <a:prstGeom prst="straightConnector1">
            <a:avLst/>
          </a:prstGeom>
          <a:noFill/>
          <a:ln w="12700" cap="flat" cmpd="sng" algn="ctr">
            <a:solidFill>
              <a:schemeClr val="tx1"/>
            </a:solidFill>
            <a:prstDash val="solid"/>
            <a:round/>
            <a:headEnd type="none" w="med" len="med"/>
            <a:tailEnd type="arrow"/>
          </a:ln>
          <a:effectLst/>
        </p:spPr>
      </p:cxnSp>
      <p:cxnSp>
        <p:nvCxnSpPr>
          <p:cNvPr id="71" name="Straight Arrow Connector 70"/>
          <p:cNvCxnSpPr/>
          <p:nvPr/>
        </p:nvCxnSpPr>
        <p:spPr bwMode="auto">
          <a:xfrm flipV="1">
            <a:off x="1518604" y="2539180"/>
            <a:ext cx="415877" cy="7374"/>
          </a:xfrm>
          <a:prstGeom prst="straightConnector1">
            <a:avLst/>
          </a:prstGeom>
          <a:noFill/>
          <a:ln w="12700" cap="flat" cmpd="sng" algn="ctr">
            <a:solidFill>
              <a:schemeClr val="tx1"/>
            </a:solidFill>
            <a:prstDash val="solid"/>
            <a:round/>
            <a:headEnd type="none" w="med" len="med"/>
            <a:tailEnd type="arrow"/>
          </a:ln>
          <a:effectLst/>
        </p:spPr>
      </p:cxnSp>
      <p:cxnSp>
        <p:nvCxnSpPr>
          <p:cNvPr id="72" name="Straight Arrow Connector 71"/>
          <p:cNvCxnSpPr/>
          <p:nvPr/>
        </p:nvCxnSpPr>
        <p:spPr bwMode="auto">
          <a:xfrm flipV="1">
            <a:off x="3219576" y="2526890"/>
            <a:ext cx="664166" cy="12290"/>
          </a:xfrm>
          <a:prstGeom prst="straightConnector1">
            <a:avLst/>
          </a:prstGeom>
          <a:noFill/>
          <a:ln w="12700" cap="flat" cmpd="sng" algn="ctr">
            <a:solidFill>
              <a:schemeClr val="tx1"/>
            </a:solidFill>
            <a:prstDash val="solid"/>
            <a:round/>
            <a:headEnd type="none" w="med" len="med"/>
            <a:tailEnd type="arrow"/>
          </a:ln>
          <a:effectLst/>
        </p:spPr>
      </p:cxnSp>
      <p:cxnSp>
        <p:nvCxnSpPr>
          <p:cNvPr id="73" name="Straight Arrow Connector 72"/>
          <p:cNvCxnSpPr/>
          <p:nvPr/>
        </p:nvCxnSpPr>
        <p:spPr bwMode="auto">
          <a:xfrm flipV="1">
            <a:off x="1501397" y="3406877"/>
            <a:ext cx="415877" cy="7374"/>
          </a:xfrm>
          <a:prstGeom prst="straightConnector1">
            <a:avLst/>
          </a:prstGeom>
          <a:noFill/>
          <a:ln w="12700" cap="flat" cmpd="sng" algn="ctr">
            <a:solidFill>
              <a:schemeClr val="tx1"/>
            </a:solidFill>
            <a:prstDash val="solid"/>
            <a:round/>
            <a:headEnd type="none" w="med" len="med"/>
            <a:tailEnd type="arrow"/>
          </a:ln>
          <a:effectLst/>
        </p:spPr>
      </p:cxnSp>
      <p:cxnSp>
        <p:nvCxnSpPr>
          <p:cNvPr id="74" name="Straight Arrow Connector 73"/>
          <p:cNvCxnSpPr/>
          <p:nvPr/>
        </p:nvCxnSpPr>
        <p:spPr bwMode="auto">
          <a:xfrm flipV="1">
            <a:off x="3202369" y="3394587"/>
            <a:ext cx="664166" cy="12290"/>
          </a:xfrm>
          <a:prstGeom prst="straightConnector1">
            <a:avLst/>
          </a:prstGeom>
          <a:noFill/>
          <a:ln w="12700" cap="flat" cmpd="sng" algn="ctr">
            <a:solidFill>
              <a:schemeClr val="tx1"/>
            </a:solidFill>
            <a:prstDash val="solid"/>
            <a:round/>
            <a:headEnd type="none" w="med" len="med"/>
            <a:tailEnd type="arrow"/>
          </a:ln>
          <a:effectLst/>
        </p:spPr>
      </p:cxnSp>
      <p:cxnSp>
        <p:nvCxnSpPr>
          <p:cNvPr id="75" name="Straight Arrow Connector 74"/>
          <p:cNvCxnSpPr/>
          <p:nvPr/>
        </p:nvCxnSpPr>
        <p:spPr bwMode="auto">
          <a:xfrm flipV="1">
            <a:off x="1501397" y="4313902"/>
            <a:ext cx="415877" cy="7374"/>
          </a:xfrm>
          <a:prstGeom prst="straightConnector1">
            <a:avLst/>
          </a:prstGeom>
          <a:noFill/>
          <a:ln w="12700" cap="flat" cmpd="sng" algn="ctr">
            <a:solidFill>
              <a:schemeClr val="tx1"/>
            </a:solidFill>
            <a:prstDash val="solid"/>
            <a:round/>
            <a:headEnd type="none" w="med" len="med"/>
            <a:tailEnd type="arrow"/>
          </a:ln>
          <a:effectLst/>
        </p:spPr>
      </p:cxnSp>
      <p:cxnSp>
        <p:nvCxnSpPr>
          <p:cNvPr id="76" name="Straight Arrow Connector 75"/>
          <p:cNvCxnSpPr/>
          <p:nvPr/>
        </p:nvCxnSpPr>
        <p:spPr bwMode="auto">
          <a:xfrm flipV="1">
            <a:off x="3239240" y="4294238"/>
            <a:ext cx="664166" cy="12290"/>
          </a:xfrm>
          <a:prstGeom prst="straightConnector1">
            <a:avLst/>
          </a:prstGeom>
          <a:noFill/>
          <a:ln w="12700" cap="flat" cmpd="sng" algn="ctr">
            <a:solidFill>
              <a:schemeClr val="tx1"/>
            </a:solidFill>
            <a:prstDash val="solid"/>
            <a:round/>
            <a:headEnd type="none" w="med" len="med"/>
            <a:tailEnd type="arrow"/>
          </a:ln>
          <a:effectLst/>
        </p:spPr>
      </p:cxnSp>
      <p:sp>
        <p:nvSpPr>
          <p:cNvPr id="78" name="TextBox 77"/>
          <p:cNvSpPr txBox="1"/>
          <p:nvPr/>
        </p:nvSpPr>
        <p:spPr>
          <a:xfrm>
            <a:off x="272845" y="6474540"/>
            <a:ext cx="8657303" cy="344710"/>
          </a:xfrm>
          <a:prstGeom prst="rect">
            <a:avLst/>
          </a:prstGeom>
          <a:solidFill>
            <a:schemeClr val="bg1"/>
          </a:solidFill>
        </p:spPr>
        <p:txBody>
          <a:bodyPr wrap="square" rtlCol="0">
            <a:spAutoFit/>
          </a:bodyPr>
          <a:lstStyle/>
          <a:p>
            <a:r>
              <a:rPr lang="en-US" b="0" dirty="0" smtClean="0">
                <a:solidFill>
                  <a:schemeClr val="tx1"/>
                </a:solidFill>
                <a:latin typeface="Calibri" pitchFamily="34" charset="0"/>
                <a:cs typeface="Calibri" pitchFamily="34" charset="0"/>
              </a:rPr>
              <a:t>For more information, refer to your device-specific data manual.</a:t>
            </a:r>
            <a:endParaRPr lang="en-US" b="0" dirty="0">
              <a:solidFill>
                <a:schemeClr val="tx1"/>
              </a:solidFill>
              <a:latin typeface="Calibri" pitchFamily="34" charset="0"/>
              <a:cs typeface="Calibri"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p:cNvSpPr>
            <a:spLocks noGrp="1" noChangeArrowheads="1"/>
          </p:cNvSpPr>
          <p:nvPr>
            <p:ph type="title"/>
          </p:nvPr>
        </p:nvSpPr>
        <p:spPr/>
        <p:txBody>
          <a:bodyPr/>
          <a:lstStyle/>
          <a:p>
            <a:r>
              <a:rPr lang="en-US"/>
              <a:t>IDMA = Internal DMA</a:t>
            </a:r>
          </a:p>
        </p:txBody>
      </p:sp>
      <p:sp>
        <p:nvSpPr>
          <p:cNvPr id="1503235" name="Text Box 3"/>
          <p:cNvSpPr txBox="1">
            <a:spLocks noChangeArrowheads="1"/>
          </p:cNvSpPr>
          <p:nvPr/>
        </p:nvSpPr>
        <p:spPr bwMode="auto">
          <a:xfrm>
            <a:off x="381000" y="652462"/>
            <a:ext cx="8915400" cy="646331"/>
          </a:xfrm>
          <a:prstGeom prst="rect">
            <a:avLst/>
          </a:prstGeom>
          <a:noFill/>
          <a:ln w="12700">
            <a:noFill/>
            <a:miter lim="800000"/>
            <a:headEnd/>
            <a:tailEnd/>
          </a:ln>
          <a:effectLst/>
        </p:spPr>
        <p:txBody>
          <a:bodyPr wrap="square">
            <a:spAutoFit/>
          </a:bodyPr>
          <a:lstStyle/>
          <a:p>
            <a:pPr>
              <a:lnSpc>
                <a:spcPct val="90000"/>
              </a:lnSpc>
              <a:buClr>
                <a:schemeClr val="tx2"/>
              </a:buClr>
              <a:buSzPct val="90000"/>
              <a:buFont typeface="Wingdings" pitchFamily="2" charset="2"/>
              <a:buChar char="Ø"/>
            </a:pPr>
            <a:r>
              <a:rPr lang="en-US" dirty="0">
                <a:solidFill>
                  <a:schemeClr val="tx1"/>
                </a:solidFill>
                <a:latin typeface="Arial Narrow" pitchFamily="34" charset="0"/>
              </a:rPr>
              <a:t> </a:t>
            </a:r>
            <a:r>
              <a:rPr lang="en-US" dirty="0" err="1" smtClean="0">
                <a:solidFill>
                  <a:schemeClr val="tx1"/>
                </a:solidFill>
                <a:latin typeface="Arial Narrow" pitchFamily="34" charset="0"/>
              </a:rPr>
              <a:t>Corepac</a:t>
            </a:r>
            <a:r>
              <a:rPr lang="en-US" dirty="0" smtClean="0">
                <a:solidFill>
                  <a:schemeClr val="tx1"/>
                </a:solidFill>
                <a:latin typeface="Arial Narrow" pitchFamily="34" charset="0"/>
              </a:rPr>
              <a:t> </a:t>
            </a:r>
            <a:r>
              <a:rPr lang="en-US" dirty="0">
                <a:solidFill>
                  <a:schemeClr val="tx1"/>
                </a:solidFill>
                <a:latin typeface="Arial Narrow" pitchFamily="34" charset="0"/>
              </a:rPr>
              <a:t>IDMA – Performs background data movement or peripheral </a:t>
            </a:r>
            <a:r>
              <a:rPr lang="en-US" dirty="0" smtClean="0">
                <a:solidFill>
                  <a:schemeClr val="tx1"/>
                </a:solidFill>
                <a:latin typeface="Arial Narrow" pitchFamily="34" charset="0"/>
              </a:rPr>
              <a:t>programming</a:t>
            </a:r>
            <a:r>
              <a:rPr lang="en-US" dirty="0">
                <a:solidFill>
                  <a:schemeClr val="tx1"/>
                </a:solidFill>
                <a:latin typeface="Arial Narrow" pitchFamily="34" charset="0"/>
              </a:rPr>
              <a:t/>
            </a:r>
            <a:br>
              <a:rPr lang="en-US" dirty="0">
                <a:solidFill>
                  <a:schemeClr val="tx1"/>
                </a:solidFill>
                <a:latin typeface="Arial Narrow" pitchFamily="34" charset="0"/>
              </a:rPr>
            </a:br>
            <a:r>
              <a:rPr lang="en-US" dirty="0">
                <a:solidFill>
                  <a:schemeClr val="tx1"/>
                </a:solidFill>
                <a:latin typeface="Arial Narrow" pitchFamily="34" charset="0"/>
              </a:rPr>
              <a:t>    WITHOUT using EDMA bandwidth/resources or </a:t>
            </a:r>
            <a:r>
              <a:rPr lang="en-US" dirty="0" smtClean="0">
                <a:solidFill>
                  <a:schemeClr val="tx1"/>
                </a:solidFill>
                <a:latin typeface="Arial Narrow" pitchFamily="34" charset="0"/>
              </a:rPr>
              <a:t>TeraNet SCR (internal to CorePac).</a:t>
            </a:r>
            <a:endParaRPr lang="en-US" dirty="0">
              <a:solidFill>
                <a:schemeClr val="tx1"/>
              </a:solidFill>
              <a:latin typeface="Arial Narrow" pitchFamily="34" charset="0"/>
            </a:endParaRPr>
          </a:p>
        </p:txBody>
      </p:sp>
      <p:sp>
        <p:nvSpPr>
          <p:cNvPr id="1503236" name="Text Box 4"/>
          <p:cNvSpPr txBox="1">
            <a:spLocks noChangeArrowheads="1"/>
          </p:cNvSpPr>
          <p:nvPr/>
        </p:nvSpPr>
        <p:spPr bwMode="auto">
          <a:xfrm>
            <a:off x="596900" y="1511050"/>
            <a:ext cx="35496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dirty="0"/>
              <a:t>Channel 0 (IDMA0 – Hi Priority)</a:t>
            </a:r>
          </a:p>
        </p:txBody>
      </p:sp>
      <p:sp>
        <p:nvSpPr>
          <p:cNvPr id="1503237" name="Text Box 5"/>
          <p:cNvSpPr txBox="1">
            <a:spLocks noChangeArrowheads="1"/>
          </p:cNvSpPr>
          <p:nvPr/>
        </p:nvSpPr>
        <p:spPr bwMode="auto">
          <a:xfrm>
            <a:off x="635000" y="1917450"/>
            <a:ext cx="7356475" cy="1463675"/>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Performs rapid programming of </a:t>
            </a:r>
            <a:r>
              <a:rPr lang="en-US" sz="1800" u="sng">
                <a:solidFill>
                  <a:schemeClr val="tx1"/>
                </a:solidFill>
                <a:latin typeface="Arial Narrow" pitchFamily="34" charset="0"/>
              </a:rPr>
              <a:t>peripheral configuration registers</a:t>
            </a:r>
          </a:p>
          <a:p>
            <a:pPr>
              <a:buClr>
                <a:schemeClr val="tx1"/>
              </a:buClr>
              <a:buSzPct val="120000"/>
              <a:buFontTx/>
              <a:buChar char="•"/>
            </a:pPr>
            <a:r>
              <a:rPr lang="en-US" sz="1800">
                <a:solidFill>
                  <a:schemeClr val="tx1"/>
                </a:solidFill>
                <a:latin typeface="Arial Narrow" pitchFamily="34" charset="0"/>
              </a:rPr>
              <a:t> Avoids unnecessary wait states through CFG bus vs. traditional use of</a:t>
            </a:r>
            <a:br>
              <a:rPr lang="en-US" sz="1800">
                <a:solidFill>
                  <a:schemeClr val="tx1"/>
                </a:solidFill>
                <a:latin typeface="Arial Narrow" pitchFamily="34" charset="0"/>
              </a:rPr>
            </a:br>
            <a:r>
              <a:rPr lang="en-US" sz="1800">
                <a:solidFill>
                  <a:schemeClr val="tx1"/>
                </a:solidFill>
                <a:latin typeface="Arial Narrow" pitchFamily="34" charset="0"/>
              </a:rPr>
              <a:t>  the CPU copying config structures from L2 to the peripheral registers</a:t>
            </a:r>
          </a:p>
          <a:p>
            <a:pPr>
              <a:buClr>
                <a:schemeClr val="tx1"/>
              </a:buClr>
              <a:buSzPct val="120000"/>
              <a:buFontTx/>
              <a:buChar char="•"/>
            </a:pPr>
            <a:r>
              <a:rPr lang="en-US" sz="1800">
                <a:solidFill>
                  <a:schemeClr val="tx1"/>
                </a:solidFill>
                <a:latin typeface="Arial Narrow" pitchFamily="34" charset="0"/>
              </a:rPr>
              <a:t> Typically used when new config structures are needed quickly. A copy</a:t>
            </a:r>
            <a:br>
              <a:rPr lang="en-US" sz="1800">
                <a:solidFill>
                  <a:schemeClr val="tx1"/>
                </a:solidFill>
                <a:latin typeface="Arial Narrow" pitchFamily="34" charset="0"/>
              </a:rPr>
            </a:br>
            <a:r>
              <a:rPr lang="en-US" sz="1800">
                <a:solidFill>
                  <a:schemeClr val="tx1"/>
                </a:solidFill>
                <a:latin typeface="Arial Narrow" pitchFamily="34" charset="0"/>
              </a:rPr>
              <a:t>   of the structures can be stored in L1D/L2 and then transferred during run-time.</a:t>
            </a:r>
          </a:p>
        </p:txBody>
      </p:sp>
      <p:sp>
        <p:nvSpPr>
          <p:cNvPr id="1503238" name="Rectangle 6"/>
          <p:cNvSpPr>
            <a:spLocks noChangeArrowheads="1"/>
          </p:cNvSpPr>
          <p:nvPr/>
        </p:nvSpPr>
        <p:spPr bwMode="auto">
          <a:xfrm>
            <a:off x="2324100" y="354940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03239" name="Text Box 7"/>
          <p:cNvSpPr txBox="1">
            <a:spLocks noChangeArrowheads="1"/>
          </p:cNvSpPr>
          <p:nvPr/>
        </p:nvSpPr>
        <p:spPr bwMode="auto">
          <a:xfrm>
            <a:off x="2286000" y="3654175"/>
            <a:ext cx="615950" cy="311150"/>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03240" name="Rectangle 8"/>
          <p:cNvSpPr>
            <a:spLocks noChangeArrowheads="1"/>
          </p:cNvSpPr>
          <p:nvPr/>
        </p:nvSpPr>
        <p:spPr bwMode="auto">
          <a:xfrm>
            <a:off x="2324100" y="415900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endParaRPr lang="en-US"/>
          </a:p>
        </p:txBody>
      </p:sp>
      <p:sp>
        <p:nvSpPr>
          <p:cNvPr id="1503241" name="Text Box 9"/>
          <p:cNvSpPr txBox="1">
            <a:spLocks noChangeArrowheads="1"/>
          </p:cNvSpPr>
          <p:nvPr/>
        </p:nvSpPr>
        <p:spPr bwMode="auto">
          <a:xfrm>
            <a:off x="2378075" y="4273300"/>
            <a:ext cx="450850" cy="311150"/>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03242" name="Rectangle 10"/>
          <p:cNvSpPr>
            <a:spLocks noChangeArrowheads="1"/>
          </p:cNvSpPr>
          <p:nvPr/>
        </p:nvSpPr>
        <p:spPr bwMode="auto">
          <a:xfrm>
            <a:off x="5562600" y="3492250"/>
            <a:ext cx="1066800" cy="12192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503243" name="Text Box 11"/>
          <p:cNvSpPr txBox="1">
            <a:spLocks noChangeArrowheads="1"/>
          </p:cNvSpPr>
          <p:nvPr/>
        </p:nvSpPr>
        <p:spPr bwMode="auto">
          <a:xfrm>
            <a:off x="5600700" y="3492250"/>
            <a:ext cx="1035050" cy="311150"/>
          </a:xfrm>
          <a:prstGeom prst="rect">
            <a:avLst/>
          </a:prstGeom>
          <a:noFill/>
          <a:ln w="12700">
            <a:noFill/>
            <a:miter lim="800000"/>
            <a:headEnd/>
            <a:tailEnd/>
          </a:ln>
          <a:effectLst/>
        </p:spPr>
        <p:txBody>
          <a:bodyPr wrap="none">
            <a:spAutoFit/>
          </a:bodyPr>
          <a:lstStyle/>
          <a:p>
            <a:r>
              <a:rPr lang="en-US" sz="1800">
                <a:solidFill>
                  <a:schemeClr val="tx1"/>
                </a:solidFill>
              </a:rPr>
              <a:t>PERIPH</a:t>
            </a:r>
          </a:p>
        </p:txBody>
      </p:sp>
      <p:sp>
        <p:nvSpPr>
          <p:cNvPr id="1503244" name="Rectangle 12"/>
          <p:cNvSpPr>
            <a:spLocks noChangeArrowheads="1"/>
          </p:cNvSpPr>
          <p:nvPr/>
        </p:nvSpPr>
        <p:spPr bwMode="auto">
          <a:xfrm>
            <a:off x="5797550" y="407010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5" name="Rectangle 13"/>
          <p:cNvSpPr>
            <a:spLocks noChangeArrowheads="1"/>
          </p:cNvSpPr>
          <p:nvPr/>
        </p:nvSpPr>
        <p:spPr bwMode="auto">
          <a:xfrm>
            <a:off x="5797550" y="422250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6" name="Rectangle 14"/>
          <p:cNvSpPr>
            <a:spLocks noChangeArrowheads="1"/>
          </p:cNvSpPr>
          <p:nvPr/>
        </p:nvSpPr>
        <p:spPr bwMode="auto">
          <a:xfrm>
            <a:off x="5797550" y="437490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7" name="Rectangle 15"/>
          <p:cNvSpPr>
            <a:spLocks noChangeArrowheads="1"/>
          </p:cNvSpPr>
          <p:nvPr/>
        </p:nvSpPr>
        <p:spPr bwMode="auto">
          <a:xfrm>
            <a:off x="5797550" y="4527300"/>
            <a:ext cx="609600" cy="1524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03248" name="Text Box 16"/>
          <p:cNvSpPr txBox="1">
            <a:spLocks noChangeArrowheads="1"/>
          </p:cNvSpPr>
          <p:nvPr/>
        </p:nvSpPr>
        <p:spPr bwMode="auto">
          <a:xfrm>
            <a:off x="5857875" y="3825625"/>
            <a:ext cx="460375" cy="261938"/>
          </a:xfrm>
          <a:prstGeom prst="rect">
            <a:avLst/>
          </a:prstGeom>
          <a:noFill/>
          <a:ln w="12700">
            <a:noFill/>
            <a:miter lim="800000"/>
            <a:headEnd/>
            <a:tailEnd/>
          </a:ln>
          <a:effectLst/>
        </p:spPr>
        <p:txBody>
          <a:bodyPr wrap="none">
            <a:spAutoFit/>
          </a:bodyPr>
          <a:lstStyle/>
          <a:p>
            <a:r>
              <a:rPr lang="en-US" sz="1400" b="0">
                <a:solidFill>
                  <a:schemeClr val="tx1"/>
                </a:solidFill>
              </a:rPr>
              <a:t>Cfg</a:t>
            </a:r>
          </a:p>
        </p:txBody>
      </p:sp>
      <p:sp>
        <p:nvSpPr>
          <p:cNvPr id="1503249" name="AutoShape 17"/>
          <p:cNvSpPr>
            <a:spLocks noChangeArrowheads="1"/>
          </p:cNvSpPr>
          <p:nvPr/>
        </p:nvSpPr>
        <p:spPr bwMode="auto">
          <a:xfrm>
            <a:off x="3009900" y="3930400"/>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03250" name="Text Box 18"/>
          <p:cNvSpPr txBox="1">
            <a:spLocks noChangeArrowheads="1"/>
          </p:cNvSpPr>
          <p:nvPr/>
        </p:nvSpPr>
        <p:spPr bwMode="auto">
          <a:xfrm>
            <a:off x="557213" y="4863850"/>
            <a:ext cx="3600450" cy="339725"/>
          </a:xfrm>
          <a:prstGeom prst="rect">
            <a:avLst/>
          </a:prstGeom>
          <a:noFill/>
          <a:ln w="12700">
            <a:noFill/>
            <a:miter lim="800000"/>
            <a:headEnd/>
            <a:tailEnd/>
          </a:ln>
          <a:effectLst/>
        </p:spPr>
        <p:txBody>
          <a:bodyPr wrap="none">
            <a:spAutoFit/>
          </a:bodyPr>
          <a:lstStyle/>
          <a:p>
            <a:pPr>
              <a:lnSpc>
                <a:spcPct val="90000"/>
              </a:lnSpc>
              <a:buClr>
                <a:schemeClr val="tx1"/>
              </a:buClr>
              <a:buSzPct val="120000"/>
            </a:pPr>
            <a:r>
              <a:rPr lang="en-US" sz="1800" u="sng"/>
              <a:t>Channel 1 (IDMA1 – Lo Priority)</a:t>
            </a:r>
          </a:p>
        </p:txBody>
      </p:sp>
      <p:sp>
        <p:nvSpPr>
          <p:cNvPr id="1503251" name="Text Box 19"/>
          <p:cNvSpPr txBox="1">
            <a:spLocks noChangeArrowheads="1"/>
          </p:cNvSpPr>
          <p:nvPr/>
        </p:nvSpPr>
        <p:spPr bwMode="auto">
          <a:xfrm>
            <a:off x="595313" y="5270250"/>
            <a:ext cx="42195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solidFill>
                  <a:schemeClr val="tx1"/>
                </a:solidFill>
                <a:latin typeface="Arial Narrow" pitchFamily="34" charset="0"/>
              </a:rPr>
              <a:t> Rapid block transfers between L1P, L1D, L2</a:t>
            </a:r>
          </a:p>
        </p:txBody>
      </p:sp>
      <p:grpSp>
        <p:nvGrpSpPr>
          <p:cNvPr id="2" name="Group 20"/>
          <p:cNvGrpSpPr>
            <a:grpSpLocks/>
          </p:cNvGrpSpPr>
          <p:nvPr/>
        </p:nvGrpSpPr>
        <p:grpSpPr bwMode="auto">
          <a:xfrm>
            <a:off x="5140325" y="5378200"/>
            <a:ext cx="2628900" cy="933450"/>
            <a:chOff x="1374" y="3540"/>
            <a:chExt cx="1656" cy="588"/>
          </a:xfrm>
        </p:grpSpPr>
        <p:sp>
          <p:nvSpPr>
            <p:cNvPr id="1503253" name="Rectangle 21"/>
            <p:cNvSpPr>
              <a:spLocks noChangeArrowheads="1"/>
            </p:cNvSpPr>
            <p:nvPr/>
          </p:nvSpPr>
          <p:spPr bwMode="auto">
            <a:xfrm>
              <a:off x="1374"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4" name="Text Box 22"/>
            <p:cNvSpPr txBox="1">
              <a:spLocks noChangeArrowheads="1"/>
            </p:cNvSpPr>
            <p:nvPr/>
          </p:nvSpPr>
          <p:spPr bwMode="auto">
            <a:xfrm>
              <a:off x="1402" y="3632"/>
              <a:ext cx="380" cy="196"/>
            </a:xfrm>
            <a:prstGeom prst="rect">
              <a:avLst/>
            </a:prstGeom>
            <a:noFill/>
            <a:ln w="12700">
              <a:noFill/>
              <a:miter lim="800000"/>
              <a:headEnd/>
              <a:tailEnd/>
            </a:ln>
            <a:effectLst/>
          </p:spPr>
          <p:txBody>
            <a:bodyPr wrap="none">
              <a:spAutoFit/>
            </a:bodyPr>
            <a:lstStyle/>
            <a:p>
              <a:r>
                <a:rPr lang="en-US" sz="1800">
                  <a:solidFill>
                    <a:schemeClr val="tx1"/>
                  </a:solidFill>
                </a:rPr>
                <a:t>L1P</a:t>
              </a:r>
            </a:p>
          </p:txBody>
        </p:sp>
        <p:sp>
          <p:nvSpPr>
            <p:cNvPr id="1503255" name="Rectangle 23"/>
            <p:cNvSpPr>
              <a:spLocks noChangeArrowheads="1"/>
            </p:cNvSpPr>
            <p:nvPr/>
          </p:nvSpPr>
          <p:spPr bwMode="auto">
            <a:xfrm>
              <a:off x="1982"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6" name="Text Box 24"/>
            <p:cNvSpPr txBox="1">
              <a:spLocks noChangeArrowheads="1"/>
            </p:cNvSpPr>
            <p:nvPr/>
          </p:nvSpPr>
          <p:spPr bwMode="auto">
            <a:xfrm>
              <a:off x="2010" y="3632"/>
              <a:ext cx="388" cy="196"/>
            </a:xfrm>
            <a:prstGeom prst="rect">
              <a:avLst/>
            </a:prstGeom>
            <a:noFill/>
            <a:ln w="12700">
              <a:noFill/>
              <a:miter lim="800000"/>
              <a:headEnd/>
              <a:tailEnd/>
            </a:ln>
            <a:effectLst/>
          </p:spPr>
          <p:txBody>
            <a:bodyPr wrap="none">
              <a:spAutoFit/>
            </a:bodyPr>
            <a:lstStyle/>
            <a:p>
              <a:r>
                <a:rPr lang="en-US" sz="1800">
                  <a:solidFill>
                    <a:schemeClr val="tx1"/>
                  </a:solidFill>
                </a:rPr>
                <a:t>L1D</a:t>
              </a:r>
            </a:p>
          </p:txBody>
        </p:sp>
        <p:sp>
          <p:nvSpPr>
            <p:cNvPr id="1503257" name="Rectangle 25"/>
            <p:cNvSpPr>
              <a:spLocks noChangeArrowheads="1"/>
            </p:cNvSpPr>
            <p:nvPr/>
          </p:nvSpPr>
          <p:spPr bwMode="auto">
            <a:xfrm>
              <a:off x="2622" y="3540"/>
              <a:ext cx="408" cy="408"/>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03258" name="Text Box 26"/>
            <p:cNvSpPr txBox="1">
              <a:spLocks noChangeArrowheads="1"/>
            </p:cNvSpPr>
            <p:nvPr/>
          </p:nvSpPr>
          <p:spPr bwMode="auto">
            <a:xfrm>
              <a:off x="2694" y="3632"/>
              <a:ext cx="284" cy="196"/>
            </a:xfrm>
            <a:prstGeom prst="rect">
              <a:avLst/>
            </a:prstGeom>
            <a:noFill/>
            <a:ln w="12700">
              <a:noFill/>
              <a:miter lim="800000"/>
              <a:headEnd/>
              <a:tailEnd/>
            </a:ln>
            <a:effectLst/>
          </p:spPr>
          <p:txBody>
            <a:bodyPr wrap="none">
              <a:spAutoFit/>
            </a:bodyPr>
            <a:lstStyle/>
            <a:p>
              <a:r>
                <a:rPr lang="en-US" sz="1800">
                  <a:solidFill>
                    <a:schemeClr val="tx1"/>
                  </a:solidFill>
                </a:rPr>
                <a:t>L2</a:t>
              </a:r>
            </a:p>
          </p:txBody>
        </p:sp>
        <p:sp>
          <p:nvSpPr>
            <p:cNvPr id="1503259" name="Line 27"/>
            <p:cNvSpPr>
              <a:spLocks noChangeShapeType="1"/>
            </p:cNvSpPr>
            <p:nvPr/>
          </p:nvSpPr>
          <p:spPr bwMode="auto">
            <a:xfrm>
              <a:off x="1584" y="4128"/>
              <a:ext cx="1248" cy="0"/>
            </a:xfrm>
            <a:prstGeom prst="line">
              <a:avLst/>
            </a:prstGeom>
            <a:noFill/>
            <a:ln w="12700">
              <a:solidFill>
                <a:schemeClr val="tx1"/>
              </a:solidFill>
              <a:round/>
              <a:headEnd/>
              <a:tailEnd/>
            </a:ln>
            <a:effectLst/>
          </p:spPr>
          <p:txBody>
            <a:bodyPr wrap="none">
              <a:spAutoFit/>
            </a:bodyPr>
            <a:lstStyle/>
            <a:p>
              <a:endParaRPr lang="en-US"/>
            </a:p>
          </p:txBody>
        </p:sp>
        <p:sp>
          <p:nvSpPr>
            <p:cNvPr id="1503260" name="Line 28"/>
            <p:cNvSpPr>
              <a:spLocks noChangeShapeType="1"/>
            </p:cNvSpPr>
            <p:nvPr/>
          </p:nvSpPr>
          <p:spPr bwMode="auto">
            <a:xfrm>
              <a:off x="1584"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03261" name="Line 29"/>
            <p:cNvSpPr>
              <a:spLocks noChangeShapeType="1"/>
            </p:cNvSpPr>
            <p:nvPr/>
          </p:nvSpPr>
          <p:spPr bwMode="auto">
            <a:xfrm>
              <a:off x="2190"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03262" name="Line 30"/>
            <p:cNvSpPr>
              <a:spLocks noChangeShapeType="1"/>
            </p:cNvSpPr>
            <p:nvPr/>
          </p:nvSpPr>
          <p:spPr bwMode="auto">
            <a:xfrm>
              <a:off x="2832" y="3936"/>
              <a:ext cx="0" cy="192"/>
            </a:xfrm>
            <a:prstGeom prst="line">
              <a:avLst/>
            </a:prstGeom>
            <a:noFill/>
            <a:ln w="12700">
              <a:solidFill>
                <a:schemeClr val="tx1"/>
              </a:solidFill>
              <a:round/>
              <a:headEnd type="triangle" w="med" len="med"/>
              <a:tailEnd/>
            </a:ln>
            <a:effectLst/>
          </p:spPr>
          <p:txBody>
            <a:bodyPr wrap="none">
              <a:spAutoFit/>
            </a:bodyPr>
            <a:lstStyle/>
            <a:p>
              <a:endParaRPr lang="en-US"/>
            </a:p>
          </p:txBody>
        </p:sp>
      </p:grpSp>
      <p:sp>
        <p:nvSpPr>
          <p:cNvPr id="1503263" name="AutoShape 31"/>
          <p:cNvSpPr>
            <a:spLocks noChangeArrowheads="1"/>
          </p:cNvSpPr>
          <p:nvPr/>
        </p:nvSpPr>
        <p:spPr bwMode="auto">
          <a:xfrm>
            <a:off x="3692525" y="3778000"/>
            <a:ext cx="914400" cy="762000"/>
          </a:xfrm>
          <a:prstGeom prst="cube">
            <a:avLst>
              <a:gd name="adj" fmla="val 10208"/>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503264" name="AutoShape 32"/>
          <p:cNvSpPr>
            <a:spLocks noChangeArrowheads="1"/>
          </p:cNvSpPr>
          <p:nvPr/>
        </p:nvSpPr>
        <p:spPr bwMode="auto">
          <a:xfrm>
            <a:off x="4800600" y="3958975"/>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endParaRPr lang="en-US"/>
          </a:p>
        </p:txBody>
      </p:sp>
      <p:sp>
        <p:nvSpPr>
          <p:cNvPr id="1503265" name="Text Box 33"/>
          <p:cNvSpPr txBox="1">
            <a:spLocks noChangeArrowheads="1"/>
          </p:cNvSpPr>
          <p:nvPr/>
        </p:nvSpPr>
        <p:spPr bwMode="auto">
          <a:xfrm>
            <a:off x="3657600" y="4019300"/>
            <a:ext cx="895350" cy="311150"/>
          </a:xfrm>
          <a:prstGeom prst="rect">
            <a:avLst/>
          </a:prstGeom>
          <a:noFill/>
          <a:ln w="12700">
            <a:noFill/>
            <a:miter lim="800000"/>
            <a:headEnd/>
            <a:tailEnd/>
          </a:ln>
          <a:effectLst/>
        </p:spPr>
        <p:txBody>
          <a:bodyPr wrap="none">
            <a:spAutoFit/>
          </a:bodyPr>
          <a:lstStyle/>
          <a:p>
            <a:r>
              <a:rPr lang="en-US" sz="1800">
                <a:solidFill>
                  <a:schemeClr val="tx1"/>
                </a:solidFill>
              </a:rPr>
              <a:t>IDMA0</a:t>
            </a:r>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ChangeArrowheads="1"/>
          </p:cNvSpPr>
          <p:nvPr/>
        </p:nvSpPr>
        <p:spPr bwMode="auto">
          <a:xfrm>
            <a:off x="457200" y="1449388"/>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7459" name="Rectangle 3"/>
          <p:cNvSpPr>
            <a:spLocks noGrp="1" noChangeArrowheads="1"/>
          </p:cNvSpPr>
          <p:nvPr>
            <p:ph type="title"/>
          </p:nvPr>
        </p:nvSpPr>
        <p:spPr/>
        <p:txBody>
          <a:bodyPr/>
          <a:lstStyle/>
          <a:p>
            <a:r>
              <a:rPr lang="en-US"/>
              <a:t>Outline</a:t>
            </a:r>
          </a:p>
        </p:txBody>
      </p:sp>
      <p:sp>
        <p:nvSpPr>
          <p:cNvPr id="1427462" name="Text Box 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7458"/>
                                        </p:tgtEl>
                                        <p:attrNameLst>
                                          <p:attrName>style.visibility</p:attrName>
                                        </p:attrNameLst>
                                      </p:cBhvr>
                                      <p:to>
                                        <p:strVal val="visible"/>
                                      </p:to>
                                    </p:set>
                                    <p:animEffect transition="in" filter="dissolve">
                                      <p:cBhvr>
                                        <p:cTn id="7" dur="1000"/>
                                        <p:tgtEl>
                                          <p:spTgt spid="1427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74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795" name="Rectangle 3"/>
          <p:cNvSpPr>
            <a:spLocks noGrp="1" noChangeArrowheads="1"/>
          </p:cNvSpPr>
          <p:nvPr>
            <p:ph type="title"/>
          </p:nvPr>
        </p:nvSpPr>
        <p:spPr/>
        <p:txBody>
          <a:bodyPr/>
          <a:lstStyle/>
          <a:p>
            <a:r>
              <a:rPr lang="en-US"/>
              <a:t>Single Block Transfer Process</a:t>
            </a:r>
          </a:p>
        </p:txBody>
      </p:sp>
      <p:sp>
        <p:nvSpPr>
          <p:cNvPr id="1441796" name="Text Box 4"/>
          <p:cNvSpPr txBox="1">
            <a:spLocks noChangeArrowheads="1"/>
          </p:cNvSpPr>
          <p:nvPr/>
        </p:nvSpPr>
        <p:spPr bwMode="auto">
          <a:xfrm>
            <a:off x="677863" y="1403350"/>
            <a:ext cx="6600825" cy="2955925"/>
          </a:xfrm>
          <a:prstGeom prst="rect">
            <a:avLst/>
          </a:prstGeom>
          <a:noFill/>
          <a:ln w="12700">
            <a:noFill/>
            <a:miter lim="800000"/>
            <a:headEnd type="none" w="sm" len="sm"/>
            <a:tailEnd type="none" w="sm" len="sm"/>
          </a:ln>
          <a:effectLst/>
        </p:spPr>
        <p:txBody>
          <a:bodyPr wrap="none" anchor="ctr">
            <a:spAutoFit/>
          </a:bodyPr>
          <a:lstStyle/>
          <a:p>
            <a:pPr marL="457200" indent="-457200">
              <a:lnSpc>
                <a:spcPct val="110000"/>
              </a:lnSpc>
              <a:spcBef>
                <a:spcPct val="0"/>
              </a:spcBef>
              <a:spcAft>
                <a:spcPct val="30000"/>
              </a:spcAft>
              <a:buClr>
                <a:schemeClr val="tx2"/>
              </a:buClr>
              <a:buSzPct val="75000"/>
              <a:buFont typeface="Wingdings" pitchFamily="2" charset="2"/>
              <a:buAutoNum type="arabicPeriod"/>
            </a:pPr>
            <a:r>
              <a:rPr lang="en-US" sz="2800">
                <a:solidFill>
                  <a:schemeClr val="tx1"/>
                </a:solidFill>
              </a:rPr>
              <a:t>Trigger the transfer to start</a:t>
            </a:r>
          </a:p>
          <a:p>
            <a:pPr marL="457200" indent="-457200">
              <a:lnSpc>
                <a:spcPct val="110000"/>
              </a:lnSpc>
              <a:spcBef>
                <a:spcPct val="0"/>
              </a:spcBef>
              <a:spcAft>
                <a:spcPct val="30000"/>
              </a:spcAft>
              <a:buClr>
                <a:schemeClr val="tx2"/>
              </a:buClr>
              <a:buSzPct val="75000"/>
              <a:buFont typeface="Wingdings" pitchFamily="2" charset="2"/>
              <a:buAutoNum type="arabicPeriod"/>
            </a:pPr>
            <a:r>
              <a:rPr lang="en-US" sz="2800">
                <a:solidFill>
                  <a:schemeClr val="tx1"/>
                </a:solidFill>
              </a:rPr>
              <a:t>EDMA3 executes the transfer</a:t>
            </a:r>
          </a:p>
          <a:p>
            <a:pPr marL="457200" indent="-457200">
              <a:lnSpc>
                <a:spcPct val="110000"/>
              </a:lnSpc>
              <a:spcBef>
                <a:spcPct val="0"/>
              </a:spcBef>
              <a:spcAft>
                <a:spcPct val="30000"/>
              </a:spcAft>
              <a:buClr>
                <a:schemeClr val="tx2"/>
              </a:buClr>
              <a:buSzPct val="75000"/>
              <a:buFont typeface="Wingdings" pitchFamily="2" charset="2"/>
              <a:buAutoNum type="arabicPeriod"/>
            </a:pPr>
            <a:r>
              <a:rPr lang="en-US" sz="2800">
                <a:solidFill>
                  <a:schemeClr val="tx1"/>
                </a:solidFill>
              </a:rPr>
              <a:t>Post-transfer actions</a:t>
            </a:r>
          </a:p>
          <a:p>
            <a:pPr marL="914400" lvl="1" indent="-4572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 notify the CPU (interrupt)</a:t>
            </a:r>
          </a:p>
          <a:p>
            <a:pPr marL="914400" lvl="1" indent="-4572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 start another transfer (chaining)</a:t>
            </a:r>
          </a:p>
        </p:txBody>
      </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9" name="Text Box 3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515522" name="Rectangle 2"/>
          <p:cNvSpPr>
            <a:spLocks noGrp="1" noChangeArrowheads="1"/>
          </p:cNvSpPr>
          <p:nvPr>
            <p:ph type="title"/>
          </p:nvPr>
        </p:nvSpPr>
        <p:spPr>
          <a:noFill/>
          <a:ln/>
        </p:spPr>
        <p:txBody>
          <a:bodyPr/>
          <a:lstStyle/>
          <a:p>
            <a:r>
              <a:rPr lang="en-US" sz="3200"/>
              <a:t>Trigger an EDMA3 Transfer to Start</a:t>
            </a:r>
          </a:p>
        </p:txBody>
      </p:sp>
      <p:sp>
        <p:nvSpPr>
          <p:cNvPr id="1515523" name="Text Box 3"/>
          <p:cNvSpPr txBox="1">
            <a:spLocks noChangeArrowheads="1"/>
          </p:cNvSpPr>
          <p:nvPr/>
        </p:nvSpPr>
        <p:spPr bwMode="auto">
          <a:xfrm>
            <a:off x="-76200" y="457200"/>
            <a:ext cx="7897813" cy="381000"/>
          </a:xfrm>
          <a:prstGeom prst="rect">
            <a:avLst/>
          </a:prstGeom>
          <a:noFill/>
          <a:ln w="12700">
            <a:noFill/>
            <a:miter lim="800000"/>
            <a:headEnd type="none" w="sm" len="sm"/>
            <a:tailEnd type="none" w="sm" len="sm"/>
          </a:ln>
          <a:effectLst/>
        </p:spPr>
        <p:txBody>
          <a:bodyPr wrap="none" anchor="ctr" anchorCtr="1"/>
          <a:lstStyle/>
          <a:p>
            <a:pPr marL="342900" indent="-342900">
              <a:lnSpc>
                <a:spcPct val="120000"/>
              </a:lnSpc>
              <a:spcBef>
                <a:spcPct val="0"/>
              </a:spcBef>
              <a:buClr>
                <a:schemeClr val="tx2"/>
              </a:buClr>
              <a:buSzPct val="75000"/>
              <a:buFont typeface="Wingdings" pitchFamily="2" charset="2"/>
              <a:buChar char="u"/>
            </a:pPr>
            <a:r>
              <a:rPr lang="en-US" dirty="0">
                <a:solidFill>
                  <a:schemeClr val="tx1"/>
                </a:solidFill>
                <a:latin typeface="Arial Narrow" pitchFamily="34" charset="0"/>
              </a:rPr>
              <a:t>Each of the 64 DMA channels can be triggered by any of the following:</a:t>
            </a:r>
          </a:p>
        </p:txBody>
      </p:sp>
      <p:sp>
        <p:nvSpPr>
          <p:cNvPr id="1515524" name="Text Box 4"/>
          <p:cNvSpPr txBox="1">
            <a:spLocks noChangeArrowheads="1"/>
          </p:cNvSpPr>
          <p:nvPr/>
        </p:nvSpPr>
        <p:spPr bwMode="auto">
          <a:xfrm>
            <a:off x="479425" y="866775"/>
            <a:ext cx="4740275" cy="336550"/>
          </a:xfrm>
          <a:prstGeom prst="rect">
            <a:avLst/>
          </a:prstGeom>
          <a:noFill/>
          <a:ln w="12700">
            <a:noFill/>
            <a:miter lim="800000"/>
            <a:headEnd/>
            <a:tailEnd/>
          </a:ln>
          <a:effectLst/>
        </p:spPr>
        <p:txBody>
          <a:bodyPr wrap="none">
            <a:spAutoFit/>
          </a:bodyPr>
          <a:lstStyle/>
          <a:p>
            <a:r>
              <a:rPr lang="en-US" u="sng">
                <a:latin typeface="Arial Narrow" pitchFamily="34" charset="0"/>
              </a:rPr>
              <a:t>Event Triggering (from a peripheral) – EER/ER</a:t>
            </a:r>
          </a:p>
        </p:txBody>
      </p:sp>
      <p:sp>
        <p:nvSpPr>
          <p:cNvPr id="1515525" name="Text Box 5"/>
          <p:cNvSpPr txBox="1">
            <a:spLocks noChangeArrowheads="1"/>
          </p:cNvSpPr>
          <p:nvPr/>
        </p:nvSpPr>
        <p:spPr bwMode="auto">
          <a:xfrm>
            <a:off x="517525" y="4419600"/>
            <a:ext cx="2598738" cy="336550"/>
          </a:xfrm>
          <a:prstGeom prst="rect">
            <a:avLst/>
          </a:prstGeom>
          <a:noFill/>
          <a:ln w="12700">
            <a:noFill/>
            <a:miter lim="800000"/>
            <a:headEnd/>
            <a:tailEnd/>
          </a:ln>
          <a:effectLst/>
        </p:spPr>
        <p:txBody>
          <a:bodyPr wrap="none">
            <a:spAutoFit/>
          </a:bodyPr>
          <a:lstStyle/>
          <a:p>
            <a:r>
              <a:rPr lang="en-US" u="sng">
                <a:latin typeface="Arial Narrow" pitchFamily="34" charset="0"/>
              </a:rPr>
              <a:t>Manual Triggering - ESR</a:t>
            </a:r>
          </a:p>
        </p:txBody>
      </p:sp>
      <p:sp>
        <p:nvSpPr>
          <p:cNvPr id="1515526" name="Text Box 6"/>
          <p:cNvSpPr txBox="1">
            <a:spLocks noChangeArrowheads="1"/>
          </p:cNvSpPr>
          <p:nvPr/>
        </p:nvSpPr>
        <p:spPr bwMode="auto">
          <a:xfrm>
            <a:off x="517525" y="5607050"/>
            <a:ext cx="2471738" cy="336550"/>
          </a:xfrm>
          <a:prstGeom prst="rect">
            <a:avLst/>
          </a:prstGeom>
          <a:noFill/>
          <a:ln w="12700">
            <a:noFill/>
            <a:miter lim="800000"/>
            <a:headEnd/>
            <a:tailEnd/>
          </a:ln>
          <a:effectLst/>
        </p:spPr>
        <p:txBody>
          <a:bodyPr wrap="none">
            <a:spAutoFit/>
          </a:bodyPr>
          <a:lstStyle/>
          <a:p>
            <a:r>
              <a:rPr lang="en-US" u="sng">
                <a:latin typeface="Arial Narrow" pitchFamily="34" charset="0"/>
              </a:rPr>
              <a:t>Chain Triggering - CER</a:t>
            </a:r>
          </a:p>
        </p:txBody>
      </p:sp>
      <p:sp>
        <p:nvSpPr>
          <p:cNvPr id="1515527" name="Text Box 7"/>
          <p:cNvSpPr txBox="1">
            <a:spLocks noChangeArrowheads="1"/>
          </p:cNvSpPr>
          <p:nvPr/>
        </p:nvSpPr>
        <p:spPr bwMode="auto">
          <a:xfrm>
            <a:off x="2733675" y="1447800"/>
            <a:ext cx="2727325" cy="1331839"/>
          </a:xfrm>
          <a:prstGeom prst="rect">
            <a:avLst/>
          </a:prstGeom>
          <a:noFill/>
          <a:ln w="12700">
            <a:noFill/>
            <a:miter lim="800000"/>
            <a:headEnd/>
            <a:tailEnd/>
          </a:ln>
          <a:effectLst/>
        </p:spPr>
        <p:txBody>
          <a:bodyPr>
            <a:spAutoFit/>
          </a:bodyPr>
          <a:lstStyle/>
          <a:p>
            <a:pPr>
              <a:lnSpc>
                <a:spcPct val="60000"/>
              </a:lnSpc>
            </a:pPr>
            <a:r>
              <a:rPr lang="en-US" sz="1600" dirty="0">
                <a:solidFill>
                  <a:schemeClr val="tx1"/>
                </a:solidFill>
                <a:latin typeface="Arial Narrow" pitchFamily="34" charset="0"/>
              </a:rPr>
              <a:t>Examples </a:t>
            </a:r>
          </a:p>
          <a:p>
            <a:pPr>
              <a:lnSpc>
                <a:spcPct val="60000"/>
              </a:lnSpc>
              <a:buFontTx/>
              <a:buChar char="•"/>
            </a:pPr>
            <a:r>
              <a:rPr lang="en-US" sz="1600" dirty="0">
                <a:solidFill>
                  <a:schemeClr val="tx1"/>
                </a:solidFill>
                <a:latin typeface="Arial Narrow" pitchFamily="34" charset="0"/>
              </a:rPr>
              <a:t> </a:t>
            </a:r>
            <a:r>
              <a:rPr lang="en-US" sz="1600" dirty="0" smtClean="0">
                <a:solidFill>
                  <a:schemeClr val="tx1"/>
                </a:solidFill>
                <a:latin typeface="Arial Narrow" pitchFamily="34" charset="0"/>
              </a:rPr>
              <a:t>SPI (REVT, XEVT)</a:t>
            </a:r>
            <a:endParaRPr lang="en-US" sz="1600" dirty="0">
              <a:solidFill>
                <a:schemeClr val="tx1"/>
              </a:solidFill>
              <a:latin typeface="Arial Narrow" pitchFamily="34" charset="0"/>
            </a:endParaRPr>
          </a:p>
          <a:p>
            <a:pPr>
              <a:lnSpc>
                <a:spcPct val="60000"/>
              </a:lnSpc>
              <a:buFontTx/>
              <a:buChar char="•"/>
            </a:pPr>
            <a:r>
              <a:rPr lang="en-US" sz="1600" dirty="0">
                <a:solidFill>
                  <a:schemeClr val="tx1"/>
                </a:solidFill>
                <a:latin typeface="Arial Narrow" pitchFamily="34" charset="0"/>
              </a:rPr>
              <a:t> Timer 0/1 (TEVTLO/HI 0/1)</a:t>
            </a:r>
          </a:p>
          <a:p>
            <a:pPr>
              <a:lnSpc>
                <a:spcPct val="60000"/>
              </a:lnSpc>
              <a:buFontTx/>
              <a:buChar char="•"/>
            </a:pPr>
            <a:r>
              <a:rPr lang="en-US" sz="1600" dirty="0">
                <a:solidFill>
                  <a:schemeClr val="tx1"/>
                </a:solidFill>
                <a:latin typeface="Arial Narrow" pitchFamily="34" charset="0"/>
              </a:rPr>
              <a:t> GPIO (GPINT[15:5])</a:t>
            </a:r>
          </a:p>
          <a:p>
            <a:pPr>
              <a:lnSpc>
                <a:spcPct val="60000"/>
              </a:lnSpc>
              <a:buFontTx/>
              <a:buChar char="•"/>
            </a:pPr>
            <a:r>
              <a:rPr lang="en-US" sz="1600" dirty="0">
                <a:solidFill>
                  <a:schemeClr val="tx1"/>
                </a:solidFill>
                <a:latin typeface="Arial Narrow" pitchFamily="34" charset="0"/>
              </a:rPr>
              <a:t> Chip </a:t>
            </a:r>
            <a:r>
              <a:rPr lang="en-US" sz="1600" dirty="0" err="1">
                <a:solidFill>
                  <a:schemeClr val="tx1"/>
                </a:solidFill>
                <a:latin typeface="Arial Narrow" pitchFamily="34" charset="0"/>
              </a:rPr>
              <a:t>Int</a:t>
            </a:r>
            <a:r>
              <a:rPr lang="en-US" sz="1600" dirty="0">
                <a:solidFill>
                  <a:schemeClr val="tx1"/>
                </a:solidFill>
                <a:latin typeface="Arial Narrow" pitchFamily="34" charset="0"/>
              </a:rPr>
              <a:t> </a:t>
            </a:r>
            <a:r>
              <a:rPr lang="en-US" sz="1600" dirty="0" err="1">
                <a:solidFill>
                  <a:schemeClr val="tx1"/>
                </a:solidFill>
                <a:latin typeface="Arial Narrow" pitchFamily="34" charset="0"/>
              </a:rPr>
              <a:t>Cntlr</a:t>
            </a:r>
            <a:r>
              <a:rPr lang="en-US" sz="1600" dirty="0">
                <a:solidFill>
                  <a:schemeClr val="tx1"/>
                </a:solidFill>
                <a:latin typeface="Arial Narrow" pitchFamily="34" charset="0"/>
              </a:rPr>
              <a:t> 3 (CIC3[15:0])</a:t>
            </a:r>
          </a:p>
        </p:txBody>
      </p:sp>
      <p:sp>
        <p:nvSpPr>
          <p:cNvPr id="1515528" name="Text Box 8"/>
          <p:cNvSpPr txBox="1">
            <a:spLocks noChangeArrowheads="1"/>
          </p:cNvSpPr>
          <p:nvPr/>
        </p:nvSpPr>
        <p:spPr bwMode="auto">
          <a:xfrm>
            <a:off x="5929313" y="1727200"/>
            <a:ext cx="2241550" cy="1042988"/>
          </a:xfrm>
          <a:prstGeom prst="rect">
            <a:avLst/>
          </a:prstGeom>
          <a:noFill/>
          <a:ln w="12700">
            <a:noFill/>
            <a:miter lim="800000"/>
            <a:headEnd/>
            <a:tailEnd/>
          </a:ln>
          <a:effectLst/>
        </p:spPr>
        <p:txBody>
          <a:bodyPr wrap="none">
            <a:spAutoFit/>
          </a:bodyPr>
          <a:lstStyle/>
          <a:p>
            <a:pPr>
              <a:lnSpc>
                <a:spcPct val="60000"/>
              </a:lnSpc>
              <a:buFontTx/>
              <a:buChar char="•"/>
            </a:pPr>
            <a:r>
              <a:rPr lang="en-US" sz="1600">
                <a:solidFill>
                  <a:schemeClr val="tx1"/>
                </a:solidFill>
                <a:latin typeface="Arial Narrow" pitchFamily="34" charset="0"/>
              </a:rPr>
              <a:t> VCP2 (VCP2REVT/XEVT)</a:t>
            </a:r>
          </a:p>
          <a:p>
            <a:pPr>
              <a:lnSpc>
                <a:spcPct val="60000"/>
              </a:lnSpc>
              <a:buFontTx/>
              <a:buChar char="•"/>
            </a:pPr>
            <a:r>
              <a:rPr lang="en-US" sz="1600">
                <a:solidFill>
                  <a:schemeClr val="tx1"/>
                </a:solidFill>
                <a:latin typeface="Arial Narrow" pitchFamily="34" charset="0"/>
              </a:rPr>
              <a:t> TCP2 (TCP2REVT/XEVT)</a:t>
            </a:r>
          </a:p>
          <a:p>
            <a:pPr>
              <a:lnSpc>
                <a:spcPct val="60000"/>
              </a:lnSpc>
              <a:buFontTx/>
              <a:buChar char="•"/>
            </a:pPr>
            <a:r>
              <a:rPr lang="en-US" sz="1600">
                <a:solidFill>
                  <a:schemeClr val="tx1"/>
                </a:solidFill>
                <a:latin typeface="Arial Narrow" pitchFamily="34" charset="0"/>
              </a:rPr>
              <a:t> FSEVT[13:4]</a:t>
            </a:r>
          </a:p>
          <a:p>
            <a:pPr>
              <a:lnSpc>
                <a:spcPct val="60000"/>
              </a:lnSpc>
              <a:buFontTx/>
              <a:buChar char="•"/>
            </a:pPr>
            <a:r>
              <a:rPr lang="en-US" sz="1600">
                <a:solidFill>
                  <a:schemeClr val="tx1"/>
                </a:solidFill>
                <a:latin typeface="Arial Narrow" pitchFamily="34" charset="0"/>
              </a:rPr>
              <a:t> I2C (ICREVT/XEVT)</a:t>
            </a:r>
          </a:p>
        </p:txBody>
      </p:sp>
      <p:sp>
        <p:nvSpPr>
          <p:cNvPr id="1515529" name="Text Box 9"/>
          <p:cNvSpPr txBox="1">
            <a:spLocks noChangeArrowheads="1"/>
          </p:cNvSpPr>
          <p:nvPr/>
        </p:nvSpPr>
        <p:spPr bwMode="auto">
          <a:xfrm>
            <a:off x="625475" y="2971800"/>
            <a:ext cx="7655814" cy="480131"/>
          </a:xfrm>
          <a:prstGeom prst="rect">
            <a:avLst/>
          </a:prstGeom>
          <a:noFill/>
          <a:ln w="12700">
            <a:noFill/>
            <a:miter lim="800000"/>
            <a:headEnd/>
            <a:tailEnd/>
          </a:ln>
          <a:effectLst/>
        </p:spPr>
        <p:txBody>
          <a:bodyPr wrap="none">
            <a:spAutoFit/>
          </a:bodyPr>
          <a:lstStyle/>
          <a:p>
            <a:pPr>
              <a:lnSpc>
                <a:spcPct val="70000"/>
              </a:lnSpc>
              <a:buClr>
                <a:schemeClr val="tx2"/>
              </a:buClr>
              <a:buSzPct val="90000"/>
              <a:buFont typeface="Wingdings" pitchFamily="2" charset="2"/>
              <a:buChar char="Ø"/>
            </a:pPr>
            <a:r>
              <a:rPr lang="en-US" sz="1800" dirty="0">
                <a:solidFill>
                  <a:schemeClr val="tx1"/>
                </a:solidFill>
                <a:latin typeface="Arial Narrow" pitchFamily="34" charset="0"/>
              </a:rPr>
              <a:t>  Each event is tied to a specific DMA channel (e.g. </a:t>
            </a:r>
            <a:r>
              <a:rPr lang="en-US" sz="1800" dirty="0" smtClean="0">
                <a:solidFill>
                  <a:schemeClr val="tx1"/>
                </a:solidFill>
                <a:latin typeface="Arial Narrow" pitchFamily="34" charset="0"/>
              </a:rPr>
              <a:t>SPIXEVT </a:t>
            </a:r>
            <a:r>
              <a:rPr lang="en-US" sz="1800" dirty="0">
                <a:solidFill>
                  <a:schemeClr val="tx1"/>
                </a:solidFill>
                <a:latin typeface="Arial Narrow" pitchFamily="34" charset="0"/>
              </a:rPr>
              <a:t>→ Ch </a:t>
            </a:r>
            <a:r>
              <a:rPr lang="en-US" sz="1800" dirty="0" smtClean="0">
                <a:solidFill>
                  <a:schemeClr val="tx1"/>
                </a:solidFill>
                <a:latin typeface="Arial Narrow" pitchFamily="34" charset="0"/>
              </a:rPr>
              <a:t>2) </a:t>
            </a:r>
            <a:r>
              <a:rPr lang="en-US" sz="1800" dirty="0">
                <a:solidFill>
                  <a:schemeClr val="tx1"/>
                </a:solidFill>
                <a:latin typeface="Arial Narrow" pitchFamily="34" charset="0"/>
              </a:rPr>
              <a:t>and can be</a:t>
            </a:r>
            <a:br>
              <a:rPr lang="en-US" sz="1800" dirty="0">
                <a:solidFill>
                  <a:schemeClr val="tx1"/>
                </a:solidFill>
                <a:latin typeface="Arial Narrow" pitchFamily="34" charset="0"/>
              </a:rPr>
            </a:br>
            <a:r>
              <a:rPr lang="en-US" sz="1800" dirty="0">
                <a:solidFill>
                  <a:schemeClr val="tx1"/>
                </a:solidFill>
                <a:latin typeface="Arial Narrow" pitchFamily="34" charset="0"/>
              </a:rPr>
              <a:t>     enabled/disabled via EER register</a:t>
            </a:r>
          </a:p>
        </p:txBody>
      </p:sp>
      <p:sp>
        <p:nvSpPr>
          <p:cNvPr id="1515530" name="Rectangle 10"/>
          <p:cNvSpPr>
            <a:spLocks noChangeArrowheads="1"/>
          </p:cNvSpPr>
          <p:nvPr/>
        </p:nvSpPr>
        <p:spPr bwMode="auto">
          <a:xfrm>
            <a:off x="914400" y="1949450"/>
            <a:ext cx="1219200" cy="3810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31" name="Text Box 11"/>
          <p:cNvSpPr txBox="1">
            <a:spLocks noChangeArrowheads="1"/>
          </p:cNvSpPr>
          <p:nvPr/>
        </p:nvSpPr>
        <p:spPr bwMode="auto">
          <a:xfrm>
            <a:off x="927100" y="1997075"/>
            <a:ext cx="1192213" cy="287338"/>
          </a:xfrm>
          <a:prstGeom prst="rect">
            <a:avLst/>
          </a:prstGeom>
          <a:noFill/>
          <a:ln w="12700">
            <a:noFill/>
            <a:miter lim="800000"/>
            <a:headEnd/>
            <a:tailEnd/>
          </a:ln>
          <a:effectLst/>
        </p:spPr>
        <p:txBody>
          <a:bodyPr wrap="none">
            <a:spAutoFit/>
          </a:bodyPr>
          <a:lstStyle/>
          <a:p>
            <a:pPr algn="ctr"/>
            <a:r>
              <a:rPr lang="en-US" sz="1600">
                <a:solidFill>
                  <a:schemeClr val="tx1"/>
                </a:solidFill>
                <a:latin typeface="Arial Narrow" pitchFamily="34" charset="0"/>
              </a:rPr>
              <a:t>Evt Reg (ER)</a:t>
            </a:r>
          </a:p>
        </p:txBody>
      </p:sp>
      <p:sp>
        <p:nvSpPr>
          <p:cNvPr id="1515532" name="Rectangle 12"/>
          <p:cNvSpPr>
            <a:spLocks noChangeArrowheads="1"/>
          </p:cNvSpPr>
          <p:nvPr/>
        </p:nvSpPr>
        <p:spPr bwMode="auto">
          <a:xfrm>
            <a:off x="914400" y="2330450"/>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33" name="Text Box 13"/>
          <p:cNvSpPr txBox="1">
            <a:spLocks noChangeArrowheads="1"/>
          </p:cNvSpPr>
          <p:nvPr/>
        </p:nvSpPr>
        <p:spPr bwMode="auto">
          <a:xfrm>
            <a:off x="827088" y="2292350"/>
            <a:ext cx="139382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Evt Enable Reg</a:t>
            </a:r>
            <a:br>
              <a:rPr lang="en-US" sz="1600">
                <a:solidFill>
                  <a:schemeClr val="tx1"/>
                </a:solidFill>
                <a:latin typeface="Arial Narrow" pitchFamily="34" charset="0"/>
              </a:rPr>
            </a:br>
            <a:r>
              <a:rPr lang="en-US" sz="1600">
                <a:solidFill>
                  <a:schemeClr val="tx1"/>
                </a:solidFill>
                <a:latin typeface="Arial Narrow" pitchFamily="34" charset="0"/>
              </a:rPr>
              <a:t>(EER)</a:t>
            </a:r>
          </a:p>
        </p:txBody>
      </p:sp>
      <p:sp>
        <p:nvSpPr>
          <p:cNvPr id="1515534" name="Line 14"/>
          <p:cNvSpPr>
            <a:spLocks noChangeShapeType="1"/>
          </p:cNvSpPr>
          <p:nvPr/>
        </p:nvSpPr>
        <p:spPr bwMode="auto">
          <a:xfrm>
            <a:off x="2133600" y="2330450"/>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5535" name="Text Box 15"/>
          <p:cNvSpPr txBox="1">
            <a:spLocks noChangeArrowheads="1"/>
          </p:cNvSpPr>
          <p:nvPr/>
        </p:nvSpPr>
        <p:spPr bwMode="auto">
          <a:xfrm>
            <a:off x="1031875" y="1219200"/>
            <a:ext cx="1022350" cy="311150"/>
          </a:xfrm>
          <a:prstGeom prst="rect">
            <a:avLst/>
          </a:prstGeom>
          <a:noFill/>
          <a:ln w="12700">
            <a:noFill/>
            <a:miter lim="800000"/>
            <a:headEnd/>
            <a:tailEnd/>
          </a:ln>
          <a:effectLst/>
        </p:spPr>
        <p:txBody>
          <a:bodyPr wrap="none">
            <a:spAutoFit/>
          </a:bodyPr>
          <a:lstStyle/>
          <a:p>
            <a:r>
              <a:rPr lang="en-US" sz="1800">
                <a:solidFill>
                  <a:schemeClr val="tx1"/>
                </a:solidFill>
              </a:rPr>
              <a:t>Periphs</a:t>
            </a:r>
          </a:p>
        </p:txBody>
      </p:sp>
      <p:sp>
        <p:nvSpPr>
          <p:cNvPr id="1515536" name="Text Box 16"/>
          <p:cNvSpPr txBox="1">
            <a:spLocks noChangeArrowheads="1"/>
          </p:cNvSpPr>
          <p:nvPr/>
        </p:nvSpPr>
        <p:spPr bwMode="auto">
          <a:xfrm>
            <a:off x="3211513" y="4438650"/>
            <a:ext cx="4713287" cy="53022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CPU writes a “1” to the corresponding bit of the</a:t>
            </a:r>
            <a:br>
              <a:rPr lang="en-US" sz="1800">
                <a:solidFill>
                  <a:schemeClr val="tx1"/>
                </a:solidFill>
                <a:latin typeface="Arial Narrow" pitchFamily="34" charset="0"/>
              </a:rPr>
            </a:br>
            <a:r>
              <a:rPr lang="en-US" sz="1800">
                <a:solidFill>
                  <a:schemeClr val="tx1"/>
                </a:solidFill>
                <a:latin typeface="Arial Narrow" pitchFamily="34" charset="0"/>
              </a:rPr>
              <a:t>     Event Set Register (ESR)</a:t>
            </a:r>
          </a:p>
        </p:txBody>
      </p:sp>
      <p:sp>
        <p:nvSpPr>
          <p:cNvPr id="1515537" name="Rectangle 17"/>
          <p:cNvSpPr>
            <a:spLocks noChangeArrowheads="1"/>
          </p:cNvSpPr>
          <p:nvPr/>
        </p:nvSpPr>
        <p:spPr bwMode="auto">
          <a:xfrm>
            <a:off x="685800" y="48672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38" name="Text Box 18"/>
          <p:cNvSpPr txBox="1">
            <a:spLocks noChangeArrowheads="1"/>
          </p:cNvSpPr>
          <p:nvPr/>
        </p:nvSpPr>
        <p:spPr bwMode="auto">
          <a:xfrm>
            <a:off x="739775" y="4829175"/>
            <a:ext cx="11080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Evt Set Reg</a:t>
            </a:r>
            <a:br>
              <a:rPr lang="en-US" sz="1600">
                <a:solidFill>
                  <a:schemeClr val="tx1"/>
                </a:solidFill>
                <a:latin typeface="Arial Narrow" pitchFamily="34" charset="0"/>
              </a:rPr>
            </a:br>
            <a:r>
              <a:rPr lang="en-US" sz="1600">
                <a:solidFill>
                  <a:schemeClr val="tx1"/>
                </a:solidFill>
                <a:latin typeface="Arial Narrow" pitchFamily="34" charset="0"/>
              </a:rPr>
              <a:t>(ESR)</a:t>
            </a:r>
          </a:p>
        </p:txBody>
      </p:sp>
      <p:sp>
        <p:nvSpPr>
          <p:cNvPr id="1515539" name="Line 19"/>
          <p:cNvSpPr>
            <a:spLocks noChangeShapeType="1"/>
          </p:cNvSpPr>
          <p:nvPr/>
        </p:nvSpPr>
        <p:spPr bwMode="auto">
          <a:xfrm>
            <a:off x="1905000" y="51339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5540" name="Rectangle 20"/>
          <p:cNvSpPr>
            <a:spLocks noChangeArrowheads="1"/>
          </p:cNvSpPr>
          <p:nvPr/>
        </p:nvSpPr>
        <p:spPr bwMode="auto">
          <a:xfrm>
            <a:off x="685800" y="60864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41" name="Text Box 21"/>
          <p:cNvSpPr txBox="1">
            <a:spLocks noChangeArrowheads="1"/>
          </p:cNvSpPr>
          <p:nvPr/>
        </p:nvSpPr>
        <p:spPr bwMode="auto">
          <a:xfrm>
            <a:off x="638175" y="6048375"/>
            <a:ext cx="13112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Chain Evt Reg</a:t>
            </a:r>
            <a:br>
              <a:rPr lang="en-US" sz="1600">
                <a:solidFill>
                  <a:schemeClr val="tx1"/>
                </a:solidFill>
                <a:latin typeface="Arial Narrow" pitchFamily="34" charset="0"/>
              </a:rPr>
            </a:br>
            <a:r>
              <a:rPr lang="en-US" sz="1600">
                <a:solidFill>
                  <a:schemeClr val="tx1"/>
                </a:solidFill>
                <a:latin typeface="Arial Narrow" pitchFamily="34" charset="0"/>
              </a:rPr>
              <a:t>(CER)</a:t>
            </a:r>
          </a:p>
        </p:txBody>
      </p:sp>
      <p:sp>
        <p:nvSpPr>
          <p:cNvPr id="1515542" name="Line 22"/>
          <p:cNvSpPr>
            <a:spLocks noChangeShapeType="1"/>
          </p:cNvSpPr>
          <p:nvPr/>
        </p:nvSpPr>
        <p:spPr bwMode="auto">
          <a:xfrm>
            <a:off x="1905000" y="63531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5543" name="Line 23"/>
          <p:cNvSpPr>
            <a:spLocks noChangeShapeType="1"/>
          </p:cNvSpPr>
          <p:nvPr/>
        </p:nvSpPr>
        <p:spPr bwMode="auto">
          <a:xfrm flipH="1">
            <a:off x="457200" y="6324600"/>
            <a:ext cx="228600" cy="0"/>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15544" name="Text Box 24"/>
          <p:cNvSpPr txBox="1">
            <a:spLocks noChangeArrowheads="1"/>
          </p:cNvSpPr>
          <p:nvPr/>
        </p:nvSpPr>
        <p:spPr bwMode="auto">
          <a:xfrm>
            <a:off x="3176588" y="5692775"/>
            <a:ext cx="5538787" cy="850900"/>
          </a:xfrm>
          <a:prstGeom prst="rect">
            <a:avLst/>
          </a:prstGeom>
          <a:noFill/>
          <a:ln w="12700">
            <a:noFill/>
            <a:miter lim="800000"/>
            <a:headEnd/>
            <a:tailEnd/>
          </a:ln>
          <a:effectLst/>
        </p:spPr>
        <p:txBody>
          <a:bodyPr wrap="none">
            <a:spAutoFit/>
          </a:bodyPr>
          <a:lstStyle/>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Used to execute a sequence of TRs after a single event</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Ex:  EVT0 triggers Ch0, Ch0 completes and triggers Ch1 (TCC=1)</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Chained events are captured in the Chain Event Register (CER)</a:t>
            </a:r>
          </a:p>
        </p:txBody>
      </p:sp>
      <p:grpSp>
        <p:nvGrpSpPr>
          <p:cNvPr id="1515545" name="Group 25"/>
          <p:cNvGrpSpPr>
            <a:grpSpLocks/>
          </p:cNvGrpSpPr>
          <p:nvPr/>
        </p:nvGrpSpPr>
        <p:grpSpPr bwMode="auto">
          <a:xfrm>
            <a:off x="838200" y="1479550"/>
            <a:ext cx="1323975" cy="501650"/>
            <a:chOff x="528" y="240"/>
            <a:chExt cx="834" cy="316"/>
          </a:xfrm>
        </p:grpSpPr>
        <p:sp>
          <p:nvSpPr>
            <p:cNvPr id="1515546" name="Line 26"/>
            <p:cNvSpPr>
              <a:spLocks noChangeShapeType="1"/>
            </p:cNvSpPr>
            <p:nvPr/>
          </p:nvSpPr>
          <p:spPr bwMode="auto">
            <a:xfrm>
              <a:off x="672"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5547" name="Line 27"/>
            <p:cNvSpPr>
              <a:spLocks noChangeShapeType="1"/>
            </p:cNvSpPr>
            <p:nvPr/>
          </p:nvSpPr>
          <p:spPr bwMode="auto">
            <a:xfrm>
              <a:off x="1104"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5548" name="Line 28"/>
            <p:cNvSpPr>
              <a:spLocks noChangeShapeType="1"/>
            </p:cNvSpPr>
            <p:nvPr/>
          </p:nvSpPr>
          <p:spPr bwMode="auto">
            <a:xfrm>
              <a:off x="1248"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5549" name="Oval 29"/>
            <p:cNvSpPr>
              <a:spLocks noChangeArrowheads="1"/>
            </p:cNvSpPr>
            <p:nvPr/>
          </p:nvSpPr>
          <p:spPr bwMode="auto">
            <a:xfrm>
              <a:off x="798" y="384"/>
              <a:ext cx="48" cy="48"/>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515550" name="Oval 30"/>
            <p:cNvSpPr>
              <a:spLocks noChangeArrowheads="1"/>
            </p:cNvSpPr>
            <p:nvPr/>
          </p:nvSpPr>
          <p:spPr bwMode="auto">
            <a:xfrm>
              <a:off x="942" y="384"/>
              <a:ext cx="48" cy="48"/>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515551" name="Text Box 31"/>
            <p:cNvSpPr txBox="1">
              <a:spLocks noChangeArrowheads="1"/>
            </p:cNvSpPr>
            <p:nvPr/>
          </p:nvSpPr>
          <p:spPr bwMode="auto">
            <a:xfrm>
              <a:off x="1129" y="240"/>
              <a:ext cx="233" cy="150"/>
            </a:xfrm>
            <a:prstGeom prst="rect">
              <a:avLst/>
            </a:prstGeom>
            <a:noFill/>
            <a:ln w="12700">
              <a:noFill/>
              <a:miter lim="800000"/>
              <a:headEnd/>
              <a:tailEnd/>
            </a:ln>
            <a:effectLst/>
          </p:spPr>
          <p:txBody>
            <a:bodyPr wrap="none">
              <a:spAutoFit/>
            </a:bodyPr>
            <a:lstStyle/>
            <a:p>
              <a:r>
                <a:rPr lang="en-US" sz="1200" b="0">
                  <a:solidFill>
                    <a:schemeClr val="tx1"/>
                  </a:solidFill>
                </a:rPr>
                <a:t>E0</a:t>
              </a:r>
            </a:p>
          </p:txBody>
        </p:sp>
        <p:sp>
          <p:nvSpPr>
            <p:cNvPr id="1515552" name="Text Box 32"/>
            <p:cNvSpPr txBox="1">
              <a:spLocks noChangeArrowheads="1"/>
            </p:cNvSpPr>
            <p:nvPr/>
          </p:nvSpPr>
          <p:spPr bwMode="auto">
            <a:xfrm>
              <a:off x="984" y="240"/>
              <a:ext cx="233" cy="150"/>
            </a:xfrm>
            <a:prstGeom prst="rect">
              <a:avLst/>
            </a:prstGeom>
            <a:noFill/>
            <a:ln w="12700">
              <a:noFill/>
              <a:miter lim="800000"/>
              <a:headEnd/>
              <a:tailEnd/>
            </a:ln>
            <a:effectLst/>
          </p:spPr>
          <p:txBody>
            <a:bodyPr wrap="none">
              <a:spAutoFit/>
            </a:bodyPr>
            <a:lstStyle/>
            <a:p>
              <a:r>
                <a:rPr lang="en-US" sz="1200" b="0">
                  <a:solidFill>
                    <a:schemeClr val="tx1"/>
                  </a:solidFill>
                </a:rPr>
                <a:t>E1</a:t>
              </a:r>
            </a:p>
          </p:txBody>
        </p:sp>
        <p:sp>
          <p:nvSpPr>
            <p:cNvPr id="1515553" name="Text Box 33"/>
            <p:cNvSpPr txBox="1">
              <a:spLocks noChangeArrowheads="1"/>
            </p:cNvSpPr>
            <p:nvPr/>
          </p:nvSpPr>
          <p:spPr bwMode="auto">
            <a:xfrm>
              <a:off x="528" y="240"/>
              <a:ext cx="286" cy="150"/>
            </a:xfrm>
            <a:prstGeom prst="rect">
              <a:avLst/>
            </a:prstGeom>
            <a:noFill/>
            <a:ln w="12700">
              <a:noFill/>
              <a:miter lim="800000"/>
              <a:headEnd/>
              <a:tailEnd/>
            </a:ln>
            <a:effectLst/>
          </p:spPr>
          <p:txBody>
            <a:bodyPr wrap="none">
              <a:spAutoFit/>
            </a:bodyPr>
            <a:lstStyle/>
            <a:p>
              <a:r>
                <a:rPr lang="en-US" sz="1200" b="0">
                  <a:solidFill>
                    <a:schemeClr val="tx1"/>
                  </a:solidFill>
                </a:rPr>
                <a:t>E63</a:t>
              </a:r>
            </a:p>
          </p:txBody>
        </p:sp>
      </p:grpSp>
      <p:sp>
        <p:nvSpPr>
          <p:cNvPr id="1515556" name="Rectangle 36"/>
          <p:cNvSpPr>
            <a:spLocks noChangeArrowheads="1"/>
          </p:cNvSpPr>
          <p:nvPr/>
        </p:nvSpPr>
        <p:spPr bwMode="auto">
          <a:xfrm>
            <a:off x="254000" y="4419600"/>
            <a:ext cx="8534400" cy="2225675"/>
          </a:xfrm>
          <a:prstGeom prst="rect">
            <a:avLst/>
          </a:prstGeom>
          <a:solidFill>
            <a:schemeClr val="bg1"/>
          </a:solidFill>
          <a:ln w="12700">
            <a:noFill/>
            <a:miter lim="800000"/>
            <a:headEnd/>
            <a:tailEnd/>
          </a:ln>
          <a:effectLst/>
        </p:spPr>
        <p:txBody>
          <a:bodyPr anchor="ctr">
            <a:spAutoFit/>
          </a:bodyPr>
          <a:lstStyle/>
          <a:p>
            <a:endParaRPr lang="en-US"/>
          </a:p>
        </p:txBody>
      </p:sp>
      <p:pic>
        <p:nvPicPr>
          <p:cNvPr id="1026" name="Picture 2"/>
          <p:cNvPicPr>
            <a:picLocks noChangeAspect="1" noChangeArrowheads="1"/>
          </p:cNvPicPr>
          <p:nvPr/>
        </p:nvPicPr>
        <p:blipFill>
          <a:blip r:embed="rId4" cstate="print"/>
          <a:srcRect/>
          <a:stretch>
            <a:fillRect/>
          </a:stretch>
        </p:blipFill>
        <p:spPr bwMode="auto">
          <a:xfrm>
            <a:off x="350898" y="3423259"/>
            <a:ext cx="8562975" cy="12192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9" name="Text Box 3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515522" name="Rectangle 2"/>
          <p:cNvSpPr>
            <a:spLocks noGrp="1" noChangeArrowheads="1"/>
          </p:cNvSpPr>
          <p:nvPr>
            <p:ph type="title"/>
          </p:nvPr>
        </p:nvSpPr>
        <p:spPr>
          <a:noFill/>
          <a:ln/>
        </p:spPr>
        <p:txBody>
          <a:bodyPr/>
          <a:lstStyle/>
          <a:p>
            <a:r>
              <a:rPr lang="en-US" sz="3200"/>
              <a:t>Trigger an EDMA3 Transfer to Start</a:t>
            </a:r>
          </a:p>
        </p:txBody>
      </p:sp>
      <p:sp>
        <p:nvSpPr>
          <p:cNvPr id="1515523" name="Text Box 3"/>
          <p:cNvSpPr txBox="1">
            <a:spLocks noChangeArrowheads="1"/>
          </p:cNvSpPr>
          <p:nvPr/>
        </p:nvSpPr>
        <p:spPr bwMode="auto">
          <a:xfrm>
            <a:off x="-76200" y="457200"/>
            <a:ext cx="7897813" cy="381000"/>
          </a:xfrm>
          <a:prstGeom prst="rect">
            <a:avLst/>
          </a:prstGeom>
          <a:noFill/>
          <a:ln w="12700">
            <a:noFill/>
            <a:miter lim="800000"/>
            <a:headEnd type="none" w="sm" len="sm"/>
            <a:tailEnd type="none" w="sm" len="sm"/>
          </a:ln>
          <a:effectLst/>
        </p:spPr>
        <p:txBody>
          <a:bodyPr wrap="none" anchor="ctr" anchorCtr="1"/>
          <a:lstStyle/>
          <a:p>
            <a:pPr marL="342900" indent="-342900">
              <a:lnSpc>
                <a:spcPct val="120000"/>
              </a:lnSpc>
              <a:spcBef>
                <a:spcPct val="0"/>
              </a:spcBef>
              <a:buClr>
                <a:schemeClr val="tx2"/>
              </a:buClr>
              <a:buSzPct val="75000"/>
              <a:buFont typeface="Wingdings" pitchFamily="2" charset="2"/>
              <a:buChar char="u"/>
            </a:pPr>
            <a:r>
              <a:rPr lang="en-US" dirty="0">
                <a:solidFill>
                  <a:schemeClr val="tx1"/>
                </a:solidFill>
                <a:latin typeface="Arial Narrow" pitchFamily="34" charset="0"/>
              </a:rPr>
              <a:t>Each of the 64 DMA channels can be triggered by any of the following:</a:t>
            </a:r>
          </a:p>
        </p:txBody>
      </p:sp>
      <p:sp>
        <p:nvSpPr>
          <p:cNvPr id="1515524" name="Text Box 4"/>
          <p:cNvSpPr txBox="1">
            <a:spLocks noChangeArrowheads="1"/>
          </p:cNvSpPr>
          <p:nvPr/>
        </p:nvSpPr>
        <p:spPr bwMode="auto">
          <a:xfrm>
            <a:off x="479425" y="866775"/>
            <a:ext cx="4740275" cy="336550"/>
          </a:xfrm>
          <a:prstGeom prst="rect">
            <a:avLst/>
          </a:prstGeom>
          <a:noFill/>
          <a:ln w="12700">
            <a:noFill/>
            <a:miter lim="800000"/>
            <a:headEnd/>
            <a:tailEnd/>
          </a:ln>
          <a:effectLst/>
        </p:spPr>
        <p:txBody>
          <a:bodyPr wrap="none">
            <a:spAutoFit/>
          </a:bodyPr>
          <a:lstStyle/>
          <a:p>
            <a:r>
              <a:rPr lang="en-US" u="sng">
                <a:latin typeface="Arial Narrow" pitchFamily="34" charset="0"/>
              </a:rPr>
              <a:t>Event Triggering (from a peripheral) – EER/ER</a:t>
            </a:r>
          </a:p>
        </p:txBody>
      </p:sp>
      <p:sp>
        <p:nvSpPr>
          <p:cNvPr id="1515525" name="Text Box 5"/>
          <p:cNvSpPr txBox="1">
            <a:spLocks noChangeArrowheads="1"/>
          </p:cNvSpPr>
          <p:nvPr/>
        </p:nvSpPr>
        <p:spPr bwMode="auto">
          <a:xfrm>
            <a:off x="517525" y="4419600"/>
            <a:ext cx="2598738" cy="336550"/>
          </a:xfrm>
          <a:prstGeom prst="rect">
            <a:avLst/>
          </a:prstGeom>
          <a:noFill/>
          <a:ln w="12700">
            <a:noFill/>
            <a:miter lim="800000"/>
            <a:headEnd/>
            <a:tailEnd/>
          </a:ln>
          <a:effectLst/>
        </p:spPr>
        <p:txBody>
          <a:bodyPr wrap="none">
            <a:spAutoFit/>
          </a:bodyPr>
          <a:lstStyle/>
          <a:p>
            <a:r>
              <a:rPr lang="en-US" u="sng">
                <a:latin typeface="Arial Narrow" pitchFamily="34" charset="0"/>
              </a:rPr>
              <a:t>Manual Triggering - ESR</a:t>
            </a:r>
          </a:p>
        </p:txBody>
      </p:sp>
      <p:sp>
        <p:nvSpPr>
          <p:cNvPr id="1515526" name="Text Box 6"/>
          <p:cNvSpPr txBox="1">
            <a:spLocks noChangeArrowheads="1"/>
          </p:cNvSpPr>
          <p:nvPr/>
        </p:nvSpPr>
        <p:spPr bwMode="auto">
          <a:xfrm>
            <a:off x="517525" y="5607050"/>
            <a:ext cx="2471738" cy="336550"/>
          </a:xfrm>
          <a:prstGeom prst="rect">
            <a:avLst/>
          </a:prstGeom>
          <a:noFill/>
          <a:ln w="12700">
            <a:noFill/>
            <a:miter lim="800000"/>
            <a:headEnd/>
            <a:tailEnd/>
          </a:ln>
          <a:effectLst/>
        </p:spPr>
        <p:txBody>
          <a:bodyPr wrap="none">
            <a:spAutoFit/>
          </a:bodyPr>
          <a:lstStyle/>
          <a:p>
            <a:r>
              <a:rPr lang="en-US" u="sng">
                <a:latin typeface="Arial Narrow" pitchFamily="34" charset="0"/>
              </a:rPr>
              <a:t>Chain Triggering - CER</a:t>
            </a:r>
          </a:p>
        </p:txBody>
      </p:sp>
      <p:sp>
        <p:nvSpPr>
          <p:cNvPr id="1515527" name="Text Box 7"/>
          <p:cNvSpPr txBox="1">
            <a:spLocks noChangeArrowheads="1"/>
          </p:cNvSpPr>
          <p:nvPr/>
        </p:nvSpPr>
        <p:spPr bwMode="auto">
          <a:xfrm>
            <a:off x="2733675" y="1447800"/>
            <a:ext cx="2727325" cy="1331839"/>
          </a:xfrm>
          <a:prstGeom prst="rect">
            <a:avLst/>
          </a:prstGeom>
          <a:noFill/>
          <a:ln w="12700">
            <a:noFill/>
            <a:miter lim="800000"/>
            <a:headEnd/>
            <a:tailEnd/>
          </a:ln>
          <a:effectLst/>
        </p:spPr>
        <p:txBody>
          <a:bodyPr>
            <a:spAutoFit/>
          </a:bodyPr>
          <a:lstStyle/>
          <a:p>
            <a:pPr>
              <a:lnSpc>
                <a:spcPct val="60000"/>
              </a:lnSpc>
            </a:pPr>
            <a:r>
              <a:rPr lang="en-US" sz="1600" dirty="0">
                <a:solidFill>
                  <a:schemeClr val="tx1"/>
                </a:solidFill>
                <a:latin typeface="Arial Narrow" pitchFamily="34" charset="0"/>
              </a:rPr>
              <a:t>Examples </a:t>
            </a:r>
          </a:p>
          <a:p>
            <a:pPr>
              <a:lnSpc>
                <a:spcPct val="60000"/>
              </a:lnSpc>
              <a:buFontTx/>
              <a:buChar char="•"/>
            </a:pPr>
            <a:r>
              <a:rPr lang="en-US" sz="1600" dirty="0">
                <a:solidFill>
                  <a:schemeClr val="tx1"/>
                </a:solidFill>
                <a:latin typeface="Arial Narrow" pitchFamily="34" charset="0"/>
              </a:rPr>
              <a:t> </a:t>
            </a:r>
            <a:r>
              <a:rPr lang="en-US" sz="1600" dirty="0" smtClean="0">
                <a:solidFill>
                  <a:schemeClr val="tx1"/>
                </a:solidFill>
                <a:latin typeface="Arial Narrow" pitchFamily="34" charset="0"/>
              </a:rPr>
              <a:t>SPI (REVT, XEVT)</a:t>
            </a:r>
            <a:endParaRPr lang="en-US" sz="1600" dirty="0">
              <a:solidFill>
                <a:schemeClr val="tx1"/>
              </a:solidFill>
              <a:latin typeface="Arial Narrow" pitchFamily="34" charset="0"/>
            </a:endParaRPr>
          </a:p>
          <a:p>
            <a:pPr>
              <a:lnSpc>
                <a:spcPct val="60000"/>
              </a:lnSpc>
              <a:buFontTx/>
              <a:buChar char="•"/>
            </a:pPr>
            <a:r>
              <a:rPr lang="en-US" sz="1600" dirty="0">
                <a:solidFill>
                  <a:schemeClr val="tx1"/>
                </a:solidFill>
                <a:latin typeface="Arial Narrow" pitchFamily="34" charset="0"/>
              </a:rPr>
              <a:t> Timer 0/1 (TEVTLO/HI 0/1)</a:t>
            </a:r>
          </a:p>
          <a:p>
            <a:pPr>
              <a:lnSpc>
                <a:spcPct val="60000"/>
              </a:lnSpc>
              <a:buFontTx/>
              <a:buChar char="•"/>
            </a:pPr>
            <a:r>
              <a:rPr lang="en-US" sz="1600" dirty="0">
                <a:solidFill>
                  <a:schemeClr val="tx1"/>
                </a:solidFill>
                <a:latin typeface="Arial Narrow" pitchFamily="34" charset="0"/>
              </a:rPr>
              <a:t> GPIO (GPINT[15:5])</a:t>
            </a:r>
          </a:p>
          <a:p>
            <a:pPr>
              <a:lnSpc>
                <a:spcPct val="60000"/>
              </a:lnSpc>
              <a:buFontTx/>
              <a:buChar char="•"/>
            </a:pPr>
            <a:r>
              <a:rPr lang="en-US" sz="1600" dirty="0">
                <a:solidFill>
                  <a:schemeClr val="tx1"/>
                </a:solidFill>
                <a:latin typeface="Arial Narrow" pitchFamily="34" charset="0"/>
              </a:rPr>
              <a:t> Chip </a:t>
            </a:r>
            <a:r>
              <a:rPr lang="en-US" sz="1600" dirty="0" err="1">
                <a:solidFill>
                  <a:schemeClr val="tx1"/>
                </a:solidFill>
                <a:latin typeface="Arial Narrow" pitchFamily="34" charset="0"/>
              </a:rPr>
              <a:t>Int</a:t>
            </a:r>
            <a:r>
              <a:rPr lang="en-US" sz="1600" dirty="0">
                <a:solidFill>
                  <a:schemeClr val="tx1"/>
                </a:solidFill>
                <a:latin typeface="Arial Narrow" pitchFamily="34" charset="0"/>
              </a:rPr>
              <a:t> </a:t>
            </a:r>
            <a:r>
              <a:rPr lang="en-US" sz="1600" dirty="0" err="1">
                <a:solidFill>
                  <a:schemeClr val="tx1"/>
                </a:solidFill>
                <a:latin typeface="Arial Narrow" pitchFamily="34" charset="0"/>
              </a:rPr>
              <a:t>Cntlr</a:t>
            </a:r>
            <a:r>
              <a:rPr lang="en-US" sz="1600" dirty="0">
                <a:solidFill>
                  <a:schemeClr val="tx1"/>
                </a:solidFill>
                <a:latin typeface="Arial Narrow" pitchFamily="34" charset="0"/>
              </a:rPr>
              <a:t> 3 (CIC3[15:0])</a:t>
            </a:r>
          </a:p>
        </p:txBody>
      </p:sp>
      <p:sp>
        <p:nvSpPr>
          <p:cNvPr id="1515528" name="Text Box 8"/>
          <p:cNvSpPr txBox="1">
            <a:spLocks noChangeArrowheads="1"/>
          </p:cNvSpPr>
          <p:nvPr/>
        </p:nvSpPr>
        <p:spPr bwMode="auto">
          <a:xfrm>
            <a:off x="5929313" y="1727200"/>
            <a:ext cx="2241550" cy="1042988"/>
          </a:xfrm>
          <a:prstGeom prst="rect">
            <a:avLst/>
          </a:prstGeom>
          <a:noFill/>
          <a:ln w="12700">
            <a:noFill/>
            <a:miter lim="800000"/>
            <a:headEnd/>
            <a:tailEnd/>
          </a:ln>
          <a:effectLst/>
        </p:spPr>
        <p:txBody>
          <a:bodyPr wrap="none">
            <a:spAutoFit/>
          </a:bodyPr>
          <a:lstStyle/>
          <a:p>
            <a:pPr>
              <a:lnSpc>
                <a:spcPct val="60000"/>
              </a:lnSpc>
              <a:buFontTx/>
              <a:buChar char="•"/>
            </a:pPr>
            <a:r>
              <a:rPr lang="en-US" sz="1600">
                <a:solidFill>
                  <a:schemeClr val="tx1"/>
                </a:solidFill>
                <a:latin typeface="Arial Narrow" pitchFamily="34" charset="0"/>
              </a:rPr>
              <a:t> VCP2 (VCP2REVT/XEVT)</a:t>
            </a:r>
          </a:p>
          <a:p>
            <a:pPr>
              <a:lnSpc>
                <a:spcPct val="60000"/>
              </a:lnSpc>
              <a:buFontTx/>
              <a:buChar char="•"/>
            </a:pPr>
            <a:r>
              <a:rPr lang="en-US" sz="1600">
                <a:solidFill>
                  <a:schemeClr val="tx1"/>
                </a:solidFill>
                <a:latin typeface="Arial Narrow" pitchFamily="34" charset="0"/>
              </a:rPr>
              <a:t> TCP2 (TCP2REVT/XEVT)</a:t>
            </a:r>
          </a:p>
          <a:p>
            <a:pPr>
              <a:lnSpc>
                <a:spcPct val="60000"/>
              </a:lnSpc>
              <a:buFontTx/>
              <a:buChar char="•"/>
            </a:pPr>
            <a:r>
              <a:rPr lang="en-US" sz="1600">
                <a:solidFill>
                  <a:schemeClr val="tx1"/>
                </a:solidFill>
                <a:latin typeface="Arial Narrow" pitchFamily="34" charset="0"/>
              </a:rPr>
              <a:t> FSEVT[13:4]</a:t>
            </a:r>
          </a:p>
          <a:p>
            <a:pPr>
              <a:lnSpc>
                <a:spcPct val="60000"/>
              </a:lnSpc>
              <a:buFontTx/>
              <a:buChar char="•"/>
            </a:pPr>
            <a:r>
              <a:rPr lang="en-US" sz="1600">
                <a:solidFill>
                  <a:schemeClr val="tx1"/>
                </a:solidFill>
                <a:latin typeface="Arial Narrow" pitchFamily="34" charset="0"/>
              </a:rPr>
              <a:t> I2C (ICREVT/XEVT)</a:t>
            </a:r>
          </a:p>
        </p:txBody>
      </p:sp>
      <p:sp>
        <p:nvSpPr>
          <p:cNvPr id="1515529" name="Text Box 9"/>
          <p:cNvSpPr txBox="1">
            <a:spLocks noChangeArrowheads="1"/>
          </p:cNvSpPr>
          <p:nvPr/>
        </p:nvSpPr>
        <p:spPr bwMode="auto">
          <a:xfrm>
            <a:off x="625475" y="2971800"/>
            <a:ext cx="7655814" cy="480131"/>
          </a:xfrm>
          <a:prstGeom prst="rect">
            <a:avLst/>
          </a:prstGeom>
          <a:noFill/>
          <a:ln w="12700">
            <a:noFill/>
            <a:miter lim="800000"/>
            <a:headEnd/>
            <a:tailEnd/>
          </a:ln>
          <a:effectLst/>
        </p:spPr>
        <p:txBody>
          <a:bodyPr wrap="none">
            <a:spAutoFit/>
          </a:bodyPr>
          <a:lstStyle/>
          <a:p>
            <a:pPr>
              <a:lnSpc>
                <a:spcPct val="70000"/>
              </a:lnSpc>
              <a:buClr>
                <a:schemeClr val="tx2"/>
              </a:buClr>
              <a:buSzPct val="90000"/>
              <a:buFont typeface="Wingdings" pitchFamily="2" charset="2"/>
              <a:buChar char="Ø"/>
            </a:pPr>
            <a:r>
              <a:rPr lang="en-US" sz="1800" dirty="0">
                <a:solidFill>
                  <a:schemeClr val="tx1"/>
                </a:solidFill>
                <a:latin typeface="Arial Narrow" pitchFamily="34" charset="0"/>
              </a:rPr>
              <a:t>  Each event is tied to a specific DMA channel (e.g. </a:t>
            </a:r>
            <a:r>
              <a:rPr lang="en-US" sz="1800" dirty="0" smtClean="0">
                <a:solidFill>
                  <a:schemeClr val="tx1"/>
                </a:solidFill>
                <a:latin typeface="Arial Narrow" pitchFamily="34" charset="0"/>
              </a:rPr>
              <a:t>SPIXEVT </a:t>
            </a:r>
            <a:r>
              <a:rPr lang="en-US" sz="1800" dirty="0">
                <a:solidFill>
                  <a:schemeClr val="tx1"/>
                </a:solidFill>
                <a:latin typeface="Arial Narrow" pitchFamily="34" charset="0"/>
              </a:rPr>
              <a:t>→ Ch </a:t>
            </a:r>
            <a:r>
              <a:rPr lang="en-US" sz="1800" dirty="0" smtClean="0">
                <a:solidFill>
                  <a:schemeClr val="tx1"/>
                </a:solidFill>
                <a:latin typeface="Arial Narrow" pitchFamily="34" charset="0"/>
              </a:rPr>
              <a:t>2) </a:t>
            </a:r>
            <a:r>
              <a:rPr lang="en-US" sz="1800" dirty="0">
                <a:solidFill>
                  <a:schemeClr val="tx1"/>
                </a:solidFill>
                <a:latin typeface="Arial Narrow" pitchFamily="34" charset="0"/>
              </a:rPr>
              <a:t>and can be</a:t>
            </a:r>
            <a:br>
              <a:rPr lang="en-US" sz="1800" dirty="0">
                <a:solidFill>
                  <a:schemeClr val="tx1"/>
                </a:solidFill>
                <a:latin typeface="Arial Narrow" pitchFamily="34" charset="0"/>
              </a:rPr>
            </a:br>
            <a:r>
              <a:rPr lang="en-US" sz="1800" dirty="0">
                <a:solidFill>
                  <a:schemeClr val="tx1"/>
                </a:solidFill>
                <a:latin typeface="Arial Narrow" pitchFamily="34" charset="0"/>
              </a:rPr>
              <a:t>     enabled/disabled via EER register</a:t>
            </a:r>
          </a:p>
        </p:txBody>
      </p:sp>
      <p:sp>
        <p:nvSpPr>
          <p:cNvPr id="1515530" name="Rectangle 10"/>
          <p:cNvSpPr>
            <a:spLocks noChangeArrowheads="1"/>
          </p:cNvSpPr>
          <p:nvPr/>
        </p:nvSpPr>
        <p:spPr bwMode="auto">
          <a:xfrm>
            <a:off x="914400" y="1949450"/>
            <a:ext cx="1219200" cy="3810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31" name="Text Box 11"/>
          <p:cNvSpPr txBox="1">
            <a:spLocks noChangeArrowheads="1"/>
          </p:cNvSpPr>
          <p:nvPr/>
        </p:nvSpPr>
        <p:spPr bwMode="auto">
          <a:xfrm>
            <a:off x="927100" y="1997075"/>
            <a:ext cx="1192213" cy="287338"/>
          </a:xfrm>
          <a:prstGeom prst="rect">
            <a:avLst/>
          </a:prstGeom>
          <a:noFill/>
          <a:ln w="12700">
            <a:noFill/>
            <a:miter lim="800000"/>
            <a:headEnd/>
            <a:tailEnd/>
          </a:ln>
          <a:effectLst/>
        </p:spPr>
        <p:txBody>
          <a:bodyPr wrap="none">
            <a:spAutoFit/>
          </a:bodyPr>
          <a:lstStyle/>
          <a:p>
            <a:pPr algn="ctr"/>
            <a:r>
              <a:rPr lang="en-US" sz="1600">
                <a:solidFill>
                  <a:schemeClr val="tx1"/>
                </a:solidFill>
                <a:latin typeface="Arial Narrow" pitchFamily="34" charset="0"/>
              </a:rPr>
              <a:t>Evt Reg (ER)</a:t>
            </a:r>
          </a:p>
        </p:txBody>
      </p:sp>
      <p:sp>
        <p:nvSpPr>
          <p:cNvPr id="1515532" name="Rectangle 12"/>
          <p:cNvSpPr>
            <a:spLocks noChangeArrowheads="1"/>
          </p:cNvSpPr>
          <p:nvPr/>
        </p:nvSpPr>
        <p:spPr bwMode="auto">
          <a:xfrm>
            <a:off x="914400" y="2330450"/>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33" name="Text Box 13"/>
          <p:cNvSpPr txBox="1">
            <a:spLocks noChangeArrowheads="1"/>
          </p:cNvSpPr>
          <p:nvPr/>
        </p:nvSpPr>
        <p:spPr bwMode="auto">
          <a:xfrm>
            <a:off x="827088" y="2292350"/>
            <a:ext cx="139382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Evt Enable Reg</a:t>
            </a:r>
            <a:br>
              <a:rPr lang="en-US" sz="1600">
                <a:solidFill>
                  <a:schemeClr val="tx1"/>
                </a:solidFill>
                <a:latin typeface="Arial Narrow" pitchFamily="34" charset="0"/>
              </a:rPr>
            </a:br>
            <a:r>
              <a:rPr lang="en-US" sz="1600">
                <a:solidFill>
                  <a:schemeClr val="tx1"/>
                </a:solidFill>
                <a:latin typeface="Arial Narrow" pitchFamily="34" charset="0"/>
              </a:rPr>
              <a:t>(EER)</a:t>
            </a:r>
          </a:p>
        </p:txBody>
      </p:sp>
      <p:sp>
        <p:nvSpPr>
          <p:cNvPr id="1515534" name="Line 14"/>
          <p:cNvSpPr>
            <a:spLocks noChangeShapeType="1"/>
          </p:cNvSpPr>
          <p:nvPr/>
        </p:nvSpPr>
        <p:spPr bwMode="auto">
          <a:xfrm>
            <a:off x="2133600" y="2330450"/>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5535" name="Text Box 15"/>
          <p:cNvSpPr txBox="1">
            <a:spLocks noChangeArrowheads="1"/>
          </p:cNvSpPr>
          <p:nvPr/>
        </p:nvSpPr>
        <p:spPr bwMode="auto">
          <a:xfrm>
            <a:off x="1031875" y="1219200"/>
            <a:ext cx="1022350" cy="311150"/>
          </a:xfrm>
          <a:prstGeom prst="rect">
            <a:avLst/>
          </a:prstGeom>
          <a:noFill/>
          <a:ln w="12700">
            <a:noFill/>
            <a:miter lim="800000"/>
            <a:headEnd/>
            <a:tailEnd/>
          </a:ln>
          <a:effectLst/>
        </p:spPr>
        <p:txBody>
          <a:bodyPr wrap="none">
            <a:spAutoFit/>
          </a:bodyPr>
          <a:lstStyle/>
          <a:p>
            <a:r>
              <a:rPr lang="en-US" sz="1800">
                <a:solidFill>
                  <a:schemeClr val="tx1"/>
                </a:solidFill>
              </a:rPr>
              <a:t>Periphs</a:t>
            </a:r>
          </a:p>
        </p:txBody>
      </p:sp>
      <p:sp>
        <p:nvSpPr>
          <p:cNvPr id="1515536" name="Text Box 16"/>
          <p:cNvSpPr txBox="1">
            <a:spLocks noChangeArrowheads="1"/>
          </p:cNvSpPr>
          <p:nvPr/>
        </p:nvSpPr>
        <p:spPr bwMode="auto">
          <a:xfrm>
            <a:off x="3211513" y="4438650"/>
            <a:ext cx="4713287" cy="53022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CPU writes a “1” to the corresponding bit of the</a:t>
            </a:r>
            <a:br>
              <a:rPr lang="en-US" sz="1800">
                <a:solidFill>
                  <a:schemeClr val="tx1"/>
                </a:solidFill>
                <a:latin typeface="Arial Narrow" pitchFamily="34" charset="0"/>
              </a:rPr>
            </a:br>
            <a:r>
              <a:rPr lang="en-US" sz="1800">
                <a:solidFill>
                  <a:schemeClr val="tx1"/>
                </a:solidFill>
                <a:latin typeface="Arial Narrow" pitchFamily="34" charset="0"/>
              </a:rPr>
              <a:t>     Event Set Register (ESR)</a:t>
            </a:r>
          </a:p>
        </p:txBody>
      </p:sp>
      <p:sp>
        <p:nvSpPr>
          <p:cNvPr id="1515537" name="Rectangle 17"/>
          <p:cNvSpPr>
            <a:spLocks noChangeArrowheads="1"/>
          </p:cNvSpPr>
          <p:nvPr/>
        </p:nvSpPr>
        <p:spPr bwMode="auto">
          <a:xfrm>
            <a:off x="685800" y="48672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38" name="Text Box 18"/>
          <p:cNvSpPr txBox="1">
            <a:spLocks noChangeArrowheads="1"/>
          </p:cNvSpPr>
          <p:nvPr/>
        </p:nvSpPr>
        <p:spPr bwMode="auto">
          <a:xfrm>
            <a:off x="739775" y="4829175"/>
            <a:ext cx="11080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Evt Set Reg</a:t>
            </a:r>
            <a:br>
              <a:rPr lang="en-US" sz="1600">
                <a:solidFill>
                  <a:schemeClr val="tx1"/>
                </a:solidFill>
                <a:latin typeface="Arial Narrow" pitchFamily="34" charset="0"/>
              </a:rPr>
            </a:br>
            <a:r>
              <a:rPr lang="en-US" sz="1600">
                <a:solidFill>
                  <a:schemeClr val="tx1"/>
                </a:solidFill>
                <a:latin typeface="Arial Narrow" pitchFamily="34" charset="0"/>
              </a:rPr>
              <a:t>(ESR)</a:t>
            </a:r>
          </a:p>
        </p:txBody>
      </p:sp>
      <p:sp>
        <p:nvSpPr>
          <p:cNvPr id="1515539" name="Line 19"/>
          <p:cNvSpPr>
            <a:spLocks noChangeShapeType="1"/>
          </p:cNvSpPr>
          <p:nvPr/>
        </p:nvSpPr>
        <p:spPr bwMode="auto">
          <a:xfrm>
            <a:off x="1905000" y="51339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5540" name="Rectangle 20"/>
          <p:cNvSpPr>
            <a:spLocks noChangeArrowheads="1"/>
          </p:cNvSpPr>
          <p:nvPr/>
        </p:nvSpPr>
        <p:spPr bwMode="auto">
          <a:xfrm>
            <a:off x="685800" y="60864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515541" name="Text Box 21"/>
          <p:cNvSpPr txBox="1">
            <a:spLocks noChangeArrowheads="1"/>
          </p:cNvSpPr>
          <p:nvPr/>
        </p:nvSpPr>
        <p:spPr bwMode="auto">
          <a:xfrm>
            <a:off x="638175" y="6048375"/>
            <a:ext cx="13112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Chain Evt Reg</a:t>
            </a:r>
            <a:br>
              <a:rPr lang="en-US" sz="1600">
                <a:solidFill>
                  <a:schemeClr val="tx1"/>
                </a:solidFill>
                <a:latin typeface="Arial Narrow" pitchFamily="34" charset="0"/>
              </a:rPr>
            </a:br>
            <a:r>
              <a:rPr lang="en-US" sz="1600">
                <a:solidFill>
                  <a:schemeClr val="tx1"/>
                </a:solidFill>
                <a:latin typeface="Arial Narrow" pitchFamily="34" charset="0"/>
              </a:rPr>
              <a:t>(CER)</a:t>
            </a:r>
          </a:p>
        </p:txBody>
      </p:sp>
      <p:sp>
        <p:nvSpPr>
          <p:cNvPr id="1515542" name="Line 22"/>
          <p:cNvSpPr>
            <a:spLocks noChangeShapeType="1"/>
          </p:cNvSpPr>
          <p:nvPr/>
        </p:nvSpPr>
        <p:spPr bwMode="auto">
          <a:xfrm>
            <a:off x="1905000" y="63531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515543" name="Line 23"/>
          <p:cNvSpPr>
            <a:spLocks noChangeShapeType="1"/>
          </p:cNvSpPr>
          <p:nvPr/>
        </p:nvSpPr>
        <p:spPr bwMode="auto">
          <a:xfrm flipH="1">
            <a:off x="457200" y="6324600"/>
            <a:ext cx="228600" cy="0"/>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1515544" name="Text Box 24"/>
          <p:cNvSpPr txBox="1">
            <a:spLocks noChangeArrowheads="1"/>
          </p:cNvSpPr>
          <p:nvPr/>
        </p:nvSpPr>
        <p:spPr bwMode="auto">
          <a:xfrm>
            <a:off x="3176588" y="5692775"/>
            <a:ext cx="5538787" cy="850900"/>
          </a:xfrm>
          <a:prstGeom prst="rect">
            <a:avLst/>
          </a:prstGeom>
          <a:noFill/>
          <a:ln w="12700">
            <a:noFill/>
            <a:miter lim="800000"/>
            <a:headEnd/>
            <a:tailEnd/>
          </a:ln>
          <a:effectLst/>
        </p:spPr>
        <p:txBody>
          <a:bodyPr wrap="none">
            <a:spAutoFit/>
          </a:bodyPr>
          <a:lstStyle/>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Used to execute a sequence of TRs after a single event</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Ex:  EVT0 triggers Ch0, Ch0 completes and triggers Ch1 (TCC=1)</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Chained events are captured in the Chain Event Register (CER)</a:t>
            </a:r>
          </a:p>
        </p:txBody>
      </p:sp>
      <p:grpSp>
        <p:nvGrpSpPr>
          <p:cNvPr id="2" name="Group 25"/>
          <p:cNvGrpSpPr>
            <a:grpSpLocks/>
          </p:cNvGrpSpPr>
          <p:nvPr/>
        </p:nvGrpSpPr>
        <p:grpSpPr bwMode="auto">
          <a:xfrm>
            <a:off x="838200" y="1479550"/>
            <a:ext cx="1323975" cy="501650"/>
            <a:chOff x="528" y="240"/>
            <a:chExt cx="834" cy="316"/>
          </a:xfrm>
        </p:grpSpPr>
        <p:sp>
          <p:nvSpPr>
            <p:cNvPr id="1515546" name="Line 26"/>
            <p:cNvSpPr>
              <a:spLocks noChangeShapeType="1"/>
            </p:cNvSpPr>
            <p:nvPr/>
          </p:nvSpPr>
          <p:spPr bwMode="auto">
            <a:xfrm>
              <a:off x="672"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5547" name="Line 27"/>
            <p:cNvSpPr>
              <a:spLocks noChangeShapeType="1"/>
            </p:cNvSpPr>
            <p:nvPr/>
          </p:nvSpPr>
          <p:spPr bwMode="auto">
            <a:xfrm>
              <a:off x="1104"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5548" name="Line 28"/>
            <p:cNvSpPr>
              <a:spLocks noChangeShapeType="1"/>
            </p:cNvSpPr>
            <p:nvPr/>
          </p:nvSpPr>
          <p:spPr bwMode="auto">
            <a:xfrm>
              <a:off x="1248" y="364"/>
              <a:ext cx="0" cy="192"/>
            </a:xfrm>
            <a:prstGeom prst="line">
              <a:avLst/>
            </a:prstGeom>
            <a:noFill/>
            <a:ln w="12700">
              <a:solidFill>
                <a:schemeClr val="tx1"/>
              </a:solidFill>
              <a:round/>
              <a:headEnd/>
              <a:tailEnd type="triangle" w="med" len="med"/>
            </a:ln>
            <a:effectLst/>
          </p:spPr>
          <p:txBody>
            <a:bodyPr>
              <a:spAutoFit/>
            </a:bodyPr>
            <a:lstStyle/>
            <a:p>
              <a:endParaRPr lang="en-US"/>
            </a:p>
          </p:txBody>
        </p:sp>
        <p:sp>
          <p:nvSpPr>
            <p:cNvPr id="1515549" name="Oval 29"/>
            <p:cNvSpPr>
              <a:spLocks noChangeArrowheads="1"/>
            </p:cNvSpPr>
            <p:nvPr/>
          </p:nvSpPr>
          <p:spPr bwMode="auto">
            <a:xfrm>
              <a:off x="798" y="384"/>
              <a:ext cx="48" cy="48"/>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515550" name="Oval 30"/>
            <p:cNvSpPr>
              <a:spLocks noChangeArrowheads="1"/>
            </p:cNvSpPr>
            <p:nvPr/>
          </p:nvSpPr>
          <p:spPr bwMode="auto">
            <a:xfrm>
              <a:off x="942" y="384"/>
              <a:ext cx="48" cy="48"/>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515551" name="Text Box 31"/>
            <p:cNvSpPr txBox="1">
              <a:spLocks noChangeArrowheads="1"/>
            </p:cNvSpPr>
            <p:nvPr/>
          </p:nvSpPr>
          <p:spPr bwMode="auto">
            <a:xfrm>
              <a:off x="1129" y="240"/>
              <a:ext cx="233" cy="150"/>
            </a:xfrm>
            <a:prstGeom prst="rect">
              <a:avLst/>
            </a:prstGeom>
            <a:noFill/>
            <a:ln w="12700">
              <a:noFill/>
              <a:miter lim="800000"/>
              <a:headEnd/>
              <a:tailEnd/>
            </a:ln>
            <a:effectLst/>
          </p:spPr>
          <p:txBody>
            <a:bodyPr wrap="none">
              <a:spAutoFit/>
            </a:bodyPr>
            <a:lstStyle/>
            <a:p>
              <a:r>
                <a:rPr lang="en-US" sz="1200" b="0">
                  <a:solidFill>
                    <a:schemeClr val="tx1"/>
                  </a:solidFill>
                </a:rPr>
                <a:t>E0</a:t>
              </a:r>
            </a:p>
          </p:txBody>
        </p:sp>
        <p:sp>
          <p:nvSpPr>
            <p:cNvPr id="1515552" name="Text Box 32"/>
            <p:cNvSpPr txBox="1">
              <a:spLocks noChangeArrowheads="1"/>
            </p:cNvSpPr>
            <p:nvPr/>
          </p:nvSpPr>
          <p:spPr bwMode="auto">
            <a:xfrm>
              <a:off x="984" y="240"/>
              <a:ext cx="233" cy="150"/>
            </a:xfrm>
            <a:prstGeom prst="rect">
              <a:avLst/>
            </a:prstGeom>
            <a:noFill/>
            <a:ln w="12700">
              <a:noFill/>
              <a:miter lim="800000"/>
              <a:headEnd/>
              <a:tailEnd/>
            </a:ln>
            <a:effectLst/>
          </p:spPr>
          <p:txBody>
            <a:bodyPr wrap="none">
              <a:spAutoFit/>
            </a:bodyPr>
            <a:lstStyle/>
            <a:p>
              <a:r>
                <a:rPr lang="en-US" sz="1200" b="0">
                  <a:solidFill>
                    <a:schemeClr val="tx1"/>
                  </a:solidFill>
                </a:rPr>
                <a:t>E1</a:t>
              </a:r>
            </a:p>
          </p:txBody>
        </p:sp>
        <p:sp>
          <p:nvSpPr>
            <p:cNvPr id="1515553" name="Text Box 33"/>
            <p:cNvSpPr txBox="1">
              <a:spLocks noChangeArrowheads="1"/>
            </p:cNvSpPr>
            <p:nvPr/>
          </p:nvSpPr>
          <p:spPr bwMode="auto">
            <a:xfrm>
              <a:off x="528" y="240"/>
              <a:ext cx="286" cy="150"/>
            </a:xfrm>
            <a:prstGeom prst="rect">
              <a:avLst/>
            </a:prstGeom>
            <a:noFill/>
            <a:ln w="12700">
              <a:noFill/>
              <a:miter lim="800000"/>
              <a:headEnd/>
              <a:tailEnd/>
            </a:ln>
            <a:effectLst/>
          </p:spPr>
          <p:txBody>
            <a:bodyPr wrap="none">
              <a:spAutoFit/>
            </a:bodyPr>
            <a:lstStyle/>
            <a:p>
              <a:r>
                <a:rPr lang="en-US" sz="1200" b="0">
                  <a:solidFill>
                    <a:schemeClr val="tx1"/>
                  </a:solidFill>
                </a:rPr>
                <a:t>E63</a:t>
              </a:r>
            </a:p>
          </p:txBody>
        </p:sp>
      </p:grpSp>
      <p:sp>
        <p:nvSpPr>
          <p:cNvPr id="1515556" name="Rectangle 36"/>
          <p:cNvSpPr>
            <a:spLocks noChangeArrowheads="1"/>
          </p:cNvSpPr>
          <p:nvPr/>
        </p:nvSpPr>
        <p:spPr bwMode="auto">
          <a:xfrm>
            <a:off x="254000" y="4419600"/>
            <a:ext cx="8534400" cy="2225675"/>
          </a:xfrm>
          <a:prstGeom prst="rect">
            <a:avLst/>
          </a:prstGeom>
          <a:solidFill>
            <a:schemeClr val="bg1"/>
          </a:solidFill>
          <a:ln w="12700">
            <a:noFill/>
            <a:miter lim="800000"/>
            <a:headEnd/>
            <a:tailEnd/>
          </a:ln>
          <a:effectLst/>
        </p:spPr>
        <p:txBody>
          <a:bodyPr anchor="ctr">
            <a:spAutoFit/>
          </a:bodyPr>
          <a:lstStyle/>
          <a:p>
            <a:endParaRPr lang="en-US"/>
          </a:p>
        </p:txBody>
      </p:sp>
      <p:pic>
        <p:nvPicPr>
          <p:cNvPr id="1026" name="Picture 2"/>
          <p:cNvPicPr>
            <a:picLocks noChangeAspect="1" noChangeArrowheads="1"/>
          </p:cNvPicPr>
          <p:nvPr/>
        </p:nvPicPr>
        <p:blipFill>
          <a:blip r:embed="rId4" cstate="print"/>
          <a:srcRect/>
          <a:stretch>
            <a:fillRect/>
          </a:stretch>
        </p:blipFill>
        <p:spPr bwMode="auto">
          <a:xfrm>
            <a:off x="350898" y="3371503"/>
            <a:ext cx="8562975" cy="1219200"/>
          </a:xfrm>
          <a:prstGeom prst="rect">
            <a:avLst/>
          </a:prstGeom>
          <a:noFill/>
          <a:ln w="9525">
            <a:noFill/>
            <a:miter lim="800000"/>
            <a:headEnd/>
            <a:tailEnd/>
          </a:ln>
        </p:spPr>
      </p:pic>
      <p:sp>
        <p:nvSpPr>
          <p:cNvPr id="37" name="Text Box 5"/>
          <p:cNvSpPr txBox="1">
            <a:spLocks noChangeArrowheads="1"/>
          </p:cNvSpPr>
          <p:nvPr/>
        </p:nvSpPr>
        <p:spPr bwMode="auto">
          <a:xfrm>
            <a:off x="669925" y="4572000"/>
            <a:ext cx="2598738" cy="336550"/>
          </a:xfrm>
          <a:prstGeom prst="rect">
            <a:avLst/>
          </a:prstGeom>
          <a:noFill/>
          <a:ln w="12700">
            <a:noFill/>
            <a:miter lim="800000"/>
            <a:headEnd/>
            <a:tailEnd/>
          </a:ln>
          <a:effectLst/>
        </p:spPr>
        <p:txBody>
          <a:bodyPr wrap="none">
            <a:spAutoFit/>
          </a:bodyPr>
          <a:lstStyle/>
          <a:p>
            <a:r>
              <a:rPr lang="en-US" u="sng" dirty="0">
                <a:latin typeface="Arial Narrow" pitchFamily="34" charset="0"/>
              </a:rPr>
              <a:t>Manual Triggering - ESR</a:t>
            </a:r>
          </a:p>
        </p:txBody>
      </p:sp>
      <p:sp>
        <p:nvSpPr>
          <p:cNvPr id="38" name="Text Box 6"/>
          <p:cNvSpPr txBox="1">
            <a:spLocks noChangeArrowheads="1"/>
          </p:cNvSpPr>
          <p:nvPr/>
        </p:nvSpPr>
        <p:spPr bwMode="auto">
          <a:xfrm>
            <a:off x="669925" y="5759450"/>
            <a:ext cx="2471738" cy="336550"/>
          </a:xfrm>
          <a:prstGeom prst="rect">
            <a:avLst/>
          </a:prstGeom>
          <a:noFill/>
          <a:ln w="12700">
            <a:noFill/>
            <a:miter lim="800000"/>
            <a:headEnd/>
            <a:tailEnd/>
          </a:ln>
          <a:effectLst/>
        </p:spPr>
        <p:txBody>
          <a:bodyPr wrap="none">
            <a:spAutoFit/>
          </a:bodyPr>
          <a:lstStyle/>
          <a:p>
            <a:r>
              <a:rPr lang="en-US" u="sng">
                <a:latin typeface="Arial Narrow" pitchFamily="34" charset="0"/>
              </a:rPr>
              <a:t>Chain Triggering - CER</a:t>
            </a:r>
          </a:p>
        </p:txBody>
      </p:sp>
      <p:sp>
        <p:nvSpPr>
          <p:cNvPr id="39" name="Text Box 16"/>
          <p:cNvSpPr txBox="1">
            <a:spLocks noChangeArrowheads="1"/>
          </p:cNvSpPr>
          <p:nvPr/>
        </p:nvSpPr>
        <p:spPr bwMode="auto">
          <a:xfrm>
            <a:off x="3363913" y="4591050"/>
            <a:ext cx="4713287" cy="53022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CPU writes a “1” to the corresponding bit of the</a:t>
            </a:r>
            <a:br>
              <a:rPr lang="en-US" sz="1800">
                <a:solidFill>
                  <a:schemeClr val="tx1"/>
                </a:solidFill>
                <a:latin typeface="Arial Narrow" pitchFamily="34" charset="0"/>
              </a:rPr>
            </a:br>
            <a:r>
              <a:rPr lang="en-US" sz="1800">
                <a:solidFill>
                  <a:schemeClr val="tx1"/>
                </a:solidFill>
                <a:latin typeface="Arial Narrow" pitchFamily="34" charset="0"/>
              </a:rPr>
              <a:t>     Event Set Register (ESR)</a:t>
            </a:r>
          </a:p>
        </p:txBody>
      </p:sp>
      <p:sp>
        <p:nvSpPr>
          <p:cNvPr id="40" name="Rectangle 17"/>
          <p:cNvSpPr>
            <a:spLocks noChangeArrowheads="1"/>
          </p:cNvSpPr>
          <p:nvPr/>
        </p:nvSpPr>
        <p:spPr bwMode="auto">
          <a:xfrm>
            <a:off x="838200" y="50196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41" name="Text Box 18"/>
          <p:cNvSpPr txBox="1">
            <a:spLocks noChangeArrowheads="1"/>
          </p:cNvSpPr>
          <p:nvPr/>
        </p:nvSpPr>
        <p:spPr bwMode="auto">
          <a:xfrm>
            <a:off x="892175" y="4981575"/>
            <a:ext cx="11080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Evt Set Reg</a:t>
            </a:r>
            <a:br>
              <a:rPr lang="en-US" sz="1600">
                <a:solidFill>
                  <a:schemeClr val="tx1"/>
                </a:solidFill>
                <a:latin typeface="Arial Narrow" pitchFamily="34" charset="0"/>
              </a:rPr>
            </a:br>
            <a:r>
              <a:rPr lang="en-US" sz="1600">
                <a:solidFill>
                  <a:schemeClr val="tx1"/>
                </a:solidFill>
                <a:latin typeface="Arial Narrow" pitchFamily="34" charset="0"/>
              </a:rPr>
              <a:t>(ESR)</a:t>
            </a:r>
          </a:p>
        </p:txBody>
      </p:sp>
      <p:sp>
        <p:nvSpPr>
          <p:cNvPr id="42" name="Line 19"/>
          <p:cNvSpPr>
            <a:spLocks noChangeShapeType="1"/>
          </p:cNvSpPr>
          <p:nvPr/>
        </p:nvSpPr>
        <p:spPr bwMode="auto">
          <a:xfrm>
            <a:off x="2057400" y="52863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43" name="Rectangle 20"/>
          <p:cNvSpPr>
            <a:spLocks noChangeArrowheads="1"/>
          </p:cNvSpPr>
          <p:nvPr/>
        </p:nvSpPr>
        <p:spPr bwMode="auto">
          <a:xfrm>
            <a:off x="838200" y="6238875"/>
            <a:ext cx="1219200" cy="5334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44" name="Text Box 21"/>
          <p:cNvSpPr txBox="1">
            <a:spLocks noChangeArrowheads="1"/>
          </p:cNvSpPr>
          <p:nvPr/>
        </p:nvSpPr>
        <p:spPr bwMode="auto">
          <a:xfrm>
            <a:off x="790575" y="6200775"/>
            <a:ext cx="1311275" cy="581025"/>
          </a:xfrm>
          <a:prstGeom prst="rect">
            <a:avLst/>
          </a:prstGeom>
          <a:noFill/>
          <a:ln w="12700">
            <a:noFill/>
            <a:miter lim="800000"/>
            <a:headEnd/>
            <a:tailEnd/>
          </a:ln>
          <a:effectLst/>
        </p:spPr>
        <p:txBody>
          <a:bodyPr wrap="none">
            <a:spAutoFit/>
          </a:bodyPr>
          <a:lstStyle/>
          <a:p>
            <a:pPr algn="ctr">
              <a:lnSpc>
                <a:spcPct val="100000"/>
              </a:lnSpc>
            </a:pPr>
            <a:r>
              <a:rPr lang="en-US" sz="1600">
                <a:solidFill>
                  <a:schemeClr val="tx1"/>
                </a:solidFill>
                <a:latin typeface="Arial Narrow" pitchFamily="34" charset="0"/>
              </a:rPr>
              <a:t>Chain Evt Reg</a:t>
            </a:r>
            <a:br>
              <a:rPr lang="en-US" sz="1600">
                <a:solidFill>
                  <a:schemeClr val="tx1"/>
                </a:solidFill>
                <a:latin typeface="Arial Narrow" pitchFamily="34" charset="0"/>
              </a:rPr>
            </a:br>
            <a:r>
              <a:rPr lang="en-US" sz="1600">
                <a:solidFill>
                  <a:schemeClr val="tx1"/>
                </a:solidFill>
                <a:latin typeface="Arial Narrow" pitchFamily="34" charset="0"/>
              </a:rPr>
              <a:t>(CER)</a:t>
            </a:r>
          </a:p>
        </p:txBody>
      </p:sp>
      <p:sp>
        <p:nvSpPr>
          <p:cNvPr id="45" name="Line 22"/>
          <p:cNvSpPr>
            <a:spLocks noChangeShapeType="1"/>
          </p:cNvSpPr>
          <p:nvPr/>
        </p:nvSpPr>
        <p:spPr bwMode="auto">
          <a:xfrm>
            <a:off x="2057400" y="6505575"/>
            <a:ext cx="3810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46" name="Line 23"/>
          <p:cNvSpPr>
            <a:spLocks noChangeShapeType="1"/>
          </p:cNvSpPr>
          <p:nvPr/>
        </p:nvSpPr>
        <p:spPr bwMode="auto">
          <a:xfrm flipH="1">
            <a:off x="609600" y="6477000"/>
            <a:ext cx="228600" cy="0"/>
          </a:xfrm>
          <a:prstGeom prst="line">
            <a:avLst/>
          </a:prstGeom>
          <a:noFill/>
          <a:ln w="12700">
            <a:solidFill>
              <a:schemeClr val="tx1"/>
            </a:solidFill>
            <a:round/>
            <a:headEnd type="triangle" w="med" len="med"/>
            <a:tailEnd/>
          </a:ln>
          <a:effectLst/>
        </p:spPr>
        <p:txBody>
          <a:bodyPr wrap="none">
            <a:spAutoFit/>
          </a:bodyPr>
          <a:lstStyle/>
          <a:p>
            <a:endParaRPr lang="en-US"/>
          </a:p>
        </p:txBody>
      </p:sp>
      <p:sp>
        <p:nvSpPr>
          <p:cNvPr id="47" name="Text Box 24"/>
          <p:cNvSpPr txBox="1">
            <a:spLocks noChangeArrowheads="1"/>
          </p:cNvSpPr>
          <p:nvPr/>
        </p:nvSpPr>
        <p:spPr bwMode="auto">
          <a:xfrm>
            <a:off x="3328988" y="5845175"/>
            <a:ext cx="5538787" cy="850900"/>
          </a:xfrm>
          <a:prstGeom prst="rect">
            <a:avLst/>
          </a:prstGeom>
          <a:noFill/>
          <a:ln w="12700">
            <a:noFill/>
            <a:miter lim="800000"/>
            <a:headEnd/>
            <a:tailEnd/>
          </a:ln>
          <a:effectLst/>
        </p:spPr>
        <p:txBody>
          <a:bodyPr wrap="none">
            <a:spAutoFit/>
          </a:bodyPr>
          <a:lstStyle/>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Used to execute a sequence of TRs after a single event</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Ex:  EVT0 triggers Ch0, Ch0 completes and triggers Ch1 (TCC=1)</a:t>
            </a:r>
          </a:p>
          <a:p>
            <a:pPr>
              <a:lnSpc>
                <a:spcPct val="70000"/>
              </a:lnSpc>
              <a:buClr>
                <a:schemeClr val="tx2"/>
              </a:buClr>
              <a:buSzPct val="90000"/>
              <a:buFont typeface="Wingdings" pitchFamily="2" charset="2"/>
              <a:buChar char="Ø"/>
            </a:pPr>
            <a:r>
              <a:rPr lang="en-US" sz="1600">
                <a:solidFill>
                  <a:schemeClr val="tx1"/>
                </a:solidFill>
                <a:latin typeface="Arial Narrow" pitchFamily="34" charset="0"/>
              </a:rPr>
              <a:t>  Chained events are captured in the Chain Event Register (CER)</a:t>
            </a: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844" name="Text Box 10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39746" name="Rectangle 2"/>
          <p:cNvSpPr>
            <a:spLocks noGrp="1" noChangeArrowheads="1"/>
          </p:cNvSpPr>
          <p:nvPr>
            <p:ph type="title"/>
          </p:nvPr>
        </p:nvSpPr>
        <p:spPr/>
        <p:txBody>
          <a:bodyPr/>
          <a:lstStyle/>
          <a:p>
            <a:r>
              <a:rPr lang="en-US"/>
              <a:t>Parameters for a Single Block Transfer</a:t>
            </a:r>
          </a:p>
        </p:txBody>
      </p:sp>
      <p:sp>
        <p:nvSpPr>
          <p:cNvPr id="1439747"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39748" name="Group 4"/>
          <p:cNvGrpSpPr>
            <a:grpSpLocks/>
          </p:cNvGrpSpPr>
          <p:nvPr/>
        </p:nvGrpSpPr>
        <p:grpSpPr bwMode="auto">
          <a:xfrm>
            <a:off x="7620000" y="4489450"/>
            <a:ext cx="1295400" cy="311150"/>
            <a:chOff x="4560" y="3020"/>
            <a:chExt cx="816" cy="196"/>
          </a:xfrm>
        </p:grpSpPr>
        <p:sp>
          <p:nvSpPr>
            <p:cNvPr id="143974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3975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3975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3975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3975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3975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3975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3975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3975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3975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3975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39760"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39761" name="Group 17"/>
          <p:cNvGrpSpPr>
            <a:grpSpLocks/>
          </p:cNvGrpSpPr>
          <p:nvPr/>
        </p:nvGrpSpPr>
        <p:grpSpPr bwMode="auto">
          <a:xfrm>
            <a:off x="228600" y="3749675"/>
            <a:ext cx="2098675" cy="2574925"/>
            <a:chOff x="212" y="2064"/>
            <a:chExt cx="1322" cy="1622"/>
          </a:xfrm>
        </p:grpSpPr>
        <p:sp>
          <p:nvSpPr>
            <p:cNvPr id="143976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3976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3976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3976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3976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3976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3976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3976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3977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3977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3977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3977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3977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3977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3977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3977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3977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3977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3978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3978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3978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3978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3978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3978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3978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3978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3978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3978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3979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3979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39792"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39793"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39794"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39795"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3979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3979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39798"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39799"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39800"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39801"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3980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3980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3980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3980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3980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3980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3980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3980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3981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3981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3981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3981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3981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3981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39816"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39817"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3981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39819"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3982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grpSp>
        <p:nvGrpSpPr>
          <p:cNvPr id="1439821" name="Group 77"/>
          <p:cNvGrpSpPr>
            <a:grpSpLocks/>
          </p:cNvGrpSpPr>
          <p:nvPr/>
        </p:nvGrpSpPr>
        <p:grpSpPr bwMode="auto">
          <a:xfrm>
            <a:off x="3244850" y="3444875"/>
            <a:ext cx="2098675" cy="2879725"/>
            <a:chOff x="2044" y="2170"/>
            <a:chExt cx="1322" cy="1814"/>
          </a:xfrm>
        </p:grpSpPr>
        <p:grpSp>
          <p:nvGrpSpPr>
            <p:cNvPr id="1439822" name="Group 78"/>
            <p:cNvGrpSpPr>
              <a:grpSpLocks/>
            </p:cNvGrpSpPr>
            <p:nvPr/>
          </p:nvGrpSpPr>
          <p:grpSpPr bwMode="auto">
            <a:xfrm>
              <a:off x="2044" y="2362"/>
              <a:ext cx="1322" cy="1622"/>
              <a:chOff x="2038" y="2362"/>
              <a:chExt cx="1322" cy="1622"/>
            </a:xfrm>
          </p:grpSpPr>
          <p:sp>
            <p:nvSpPr>
              <p:cNvPr id="1439823" name="Rectangle 79"/>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39824" name="Rectangle 80"/>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39825" name="Rectangle 81"/>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1439826" name="Rectangle 82"/>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1439827" name="Rectangle 83"/>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1439828" name="Rectangle 84"/>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39829" name="Rectangle 85"/>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39830" name="Rectangle 86"/>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1439831" name="Rectangle 87"/>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39832" name="Rectangle 88"/>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439833" name="Rectangle 89"/>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439834" name="Rectangle 90"/>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 </a:t>
                </a:r>
                <a:r>
                  <a:rPr lang="en-US" sz="1200">
                    <a:solidFill>
                      <a:schemeClr val="tx1"/>
                    </a:solidFill>
                    <a:latin typeface="Arial Narrow" pitchFamily="34" charset="0"/>
                  </a:rPr>
                  <a:t>(later)</a:t>
                </a:r>
                <a:endParaRPr lang="en-US" sz="1200" baseline="30000">
                  <a:solidFill>
                    <a:schemeClr val="tx1"/>
                  </a:solidFill>
                </a:endParaRPr>
              </a:p>
            </p:txBody>
          </p:sp>
          <p:sp>
            <p:nvSpPr>
              <p:cNvPr id="1439835" name="Rectangle 91"/>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1439836" name="Rectangle 92"/>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1439837" name="Rectangle 93"/>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
          <p:nvSpPr>
            <p:cNvPr id="1439838" name="Text Box 94"/>
            <p:cNvSpPr txBox="1">
              <a:spLocks noChangeArrowheads="1"/>
            </p:cNvSpPr>
            <p:nvPr/>
          </p:nvSpPr>
          <p:spPr bwMode="auto">
            <a:xfrm>
              <a:off x="2364" y="2170"/>
              <a:ext cx="640" cy="212"/>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grpSp>
      <p:sp>
        <p:nvSpPr>
          <p:cNvPr id="1439839" name="Text Box 95"/>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39840" name="Text Box 96"/>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39841" name="Text Box 97"/>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39842" name="Rectangle 98"/>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39843" name="Rectangle 99"/>
          <p:cNvSpPr>
            <a:spLocks noChangeArrowheads="1"/>
          </p:cNvSpPr>
          <p:nvPr/>
        </p:nvSpPr>
        <p:spPr bwMode="auto">
          <a:xfrm>
            <a:off x="2420938" y="3429000"/>
            <a:ext cx="3395662" cy="29035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41" name="Text Box 10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3842" name="Rectangle 2"/>
          <p:cNvSpPr>
            <a:spLocks noGrp="1" noChangeArrowheads="1"/>
          </p:cNvSpPr>
          <p:nvPr>
            <p:ph type="title"/>
          </p:nvPr>
        </p:nvSpPr>
        <p:spPr/>
        <p:txBody>
          <a:bodyPr/>
          <a:lstStyle/>
          <a:p>
            <a:r>
              <a:rPr lang="en-US"/>
              <a:t>Parameters for a Single Block Transfer</a:t>
            </a:r>
          </a:p>
        </p:txBody>
      </p:sp>
      <p:sp>
        <p:nvSpPr>
          <p:cNvPr id="1443843"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43844" name="Group 4"/>
          <p:cNvGrpSpPr>
            <a:grpSpLocks/>
          </p:cNvGrpSpPr>
          <p:nvPr/>
        </p:nvGrpSpPr>
        <p:grpSpPr bwMode="auto">
          <a:xfrm>
            <a:off x="7620000" y="4489450"/>
            <a:ext cx="1295400" cy="311150"/>
            <a:chOff x="4560" y="3020"/>
            <a:chExt cx="816" cy="196"/>
          </a:xfrm>
        </p:grpSpPr>
        <p:sp>
          <p:nvSpPr>
            <p:cNvPr id="144384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4384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4384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4384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384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385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385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43852"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43853"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3854"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3855"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3856"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43857" name="Group 17"/>
          <p:cNvGrpSpPr>
            <a:grpSpLocks/>
          </p:cNvGrpSpPr>
          <p:nvPr/>
        </p:nvGrpSpPr>
        <p:grpSpPr bwMode="auto">
          <a:xfrm>
            <a:off x="228600" y="3749675"/>
            <a:ext cx="2098675" cy="2574925"/>
            <a:chOff x="212" y="2064"/>
            <a:chExt cx="1322" cy="1622"/>
          </a:xfrm>
        </p:grpSpPr>
        <p:sp>
          <p:nvSpPr>
            <p:cNvPr id="144385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385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4386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4386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4386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4386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4386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386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4386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4386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4386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4386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4387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4387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4387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4387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4387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4387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4387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43877"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43878"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43879"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43880"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4388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4388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4388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4388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4388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4388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4388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43888"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43889"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43890"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43891"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4389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4389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43894"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43895"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43896"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43897"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4389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4389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43900"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43901"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43902"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43903"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4390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4390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4390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4390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4390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4390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4391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4391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43912"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43913"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4391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3915"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4391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3919" name="Rectangle 79"/>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3920" name="Rectangle 80"/>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3921" name="Rectangle 81"/>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3922" name="Rectangle 82"/>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3923" name="Rectangle 83"/>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3924" name="Rectangle 84"/>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25" name="Rectangle 85"/>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3926" name="Rectangle 86"/>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3927" name="Rectangle 87"/>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28" name="Rectangle 88"/>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3929" name="Rectangle 89"/>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30" name="Rectangle 90"/>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43931" name="Rectangle 91"/>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32" name="Rectangle 92"/>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3933" name="Rectangle 93"/>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3934" name="Text Box 94"/>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43935" name="Text Box 95"/>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43936" name="Text Box 96"/>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3937" name="Text Box 97"/>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43938" name="Rectangle 98"/>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Grp="1" noChangeArrowheads="1"/>
          </p:cNvSpPr>
          <p:nvPr>
            <p:ph type="title"/>
          </p:nvPr>
        </p:nvSpPr>
        <p:spPr/>
        <p:txBody>
          <a:bodyPr/>
          <a:lstStyle/>
          <a:p>
            <a:r>
              <a:rPr lang="en-US"/>
              <a:t>Why Use DMA?</a:t>
            </a:r>
          </a:p>
        </p:txBody>
      </p:sp>
      <p:sp>
        <p:nvSpPr>
          <p:cNvPr id="1217547" name="Rectangle 11"/>
          <p:cNvSpPr>
            <a:spLocks noChangeArrowheads="1"/>
          </p:cNvSpPr>
          <p:nvPr/>
        </p:nvSpPr>
        <p:spPr bwMode="auto">
          <a:xfrm>
            <a:off x="2698750" y="91440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rPr>
              <a:t>D0</a:t>
            </a:r>
          </a:p>
        </p:txBody>
      </p:sp>
      <p:sp>
        <p:nvSpPr>
          <p:cNvPr id="1217548" name="Rectangle 12"/>
          <p:cNvSpPr>
            <a:spLocks noChangeArrowheads="1"/>
          </p:cNvSpPr>
          <p:nvPr/>
        </p:nvSpPr>
        <p:spPr bwMode="auto">
          <a:xfrm>
            <a:off x="2698750" y="1260475"/>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rPr>
              <a:t>D1</a:t>
            </a:r>
          </a:p>
        </p:txBody>
      </p:sp>
      <p:sp>
        <p:nvSpPr>
          <p:cNvPr id="1217549" name="Rectangle 13"/>
          <p:cNvSpPr>
            <a:spLocks noChangeArrowheads="1"/>
          </p:cNvSpPr>
          <p:nvPr/>
        </p:nvSpPr>
        <p:spPr bwMode="auto">
          <a:xfrm>
            <a:off x="2698750" y="161290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rPr>
              <a:t>D2</a:t>
            </a:r>
          </a:p>
        </p:txBody>
      </p:sp>
      <p:sp>
        <p:nvSpPr>
          <p:cNvPr id="1217550" name="Rectangle 14"/>
          <p:cNvSpPr>
            <a:spLocks noChangeArrowheads="1"/>
          </p:cNvSpPr>
          <p:nvPr/>
        </p:nvSpPr>
        <p:spPr bwMode="auto">
          <a:xfrm>
            <a:off x="2698750" y="196215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rPr>
              <a:t>D3</a:t>
            </a:r>
          </a:p>
        </p:txBody>
      </p:sp>
      <p:sp>
        <p:nvSpPr>
          <p:cNvPr id="1217551" name="Text Box 15"/>
          <p:cNvSpPr txBox="1">
            <a:spLocks noChangeArrowheads="1"/>
          </p:cNvSpPr>
          <p:nvPr/>
        </p:nvSpPr>
        <p:spPr bwMode="auto">
          <a:xfrm>
            <a:off x="1981200" y="923925"/>
            <a:ext cx="73977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buf_0</a:t>
            </a:r>
          </a:p>
        </p:txBody>
      </p:sp>
      <p:sp>
        <p:nvSpPr>
          <p:cNvPr id="1217552" name="Rectangle 16"/>
          <p:cNvSpPr>
            <a:spLocks noChangeArrowheads="1"/>
          </p:cNvSpPr>
          <p:nvPr/>
        </p:nvSpPr>
        <p:spPr bwMode="auto">
          <a:xfrm>
            <a:off x="5588000" y="91440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rPr>
              <a:t> </a:t>
            </a:r>
          </a:p>
        </p:txBody>
      </p:sp>
      <p:sp>
        <p:nvSpPr>
          <p:cNvPr id="1217553" name="Rectangle 17"/>
          <p:cNvSpPr>
            <a:spLocks noChangeArrowheads="1"/>
          </p:cNvSpPr>
          <p:nvPr/>
        </p:nvSpPr>
        <p:spPr bwMode="auto">
          <a:xfrm>
            <a:off x="5588000" y="1260475"/>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rPr>
              <a:t> </a:t>
            </a:r>
          </a:p>
        </p:txBody>
      </p:sp>
      <p:sp>
        <p:nvSpPr>
          <p:cNvPr id="1217554" name="Rectangle 18"/>
          <p:cNvSpPr>
            <a:spLocks noChangeArrowheads="1"/>
          </p:cNvSpPr>
          <p:nvPr/>
        </p:nvSpPr>
        <p:spPr bwMode="auto">
          <a:xfrm>
            <a:off x="5588000" y="161290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rPr>
              <a:t> </a:t>
            </a:r>
          </a:p>
        </p:txBody>
      </p:sp>
      <p:sp>
        <p:nvSpPr>
          <p:cNvPr id="1217555" name="Rectangle 19"/>
          <p:cNvSpPr>
            <a:spLocks noChangeArrowheads="1"/>
          </p:cNvSpPr>
          <p:nvPr/>
        </p:nvSpPr>
        <p:spPr bwMode="auto">
          <a:xfrm>
            <a:off x="5588000" y="196215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rPr>
              <a:t> </a:t>
            </a:r>
          </a:p>
        </p:txBody>
      </p:sp>
      <p:sp>
        <p:nvSpPr>
          <p:cNvPr id="1217556" name="Text Box 20"/>
          <p:cNvSpPr txBox="1">
            <a:spLocks noChangeArrowheads="1"/>
          </p:cNvSpPr>
          <p:nvPr/>
        </p:nvSpPr>
        <p:spPr bwMode="auto">
          <a:xfrm>
            <a:off x="4870450" y="923925"/>
            <a:ext cx="73977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buf_1</a:t>
            </a:r>
          </a:p>
        </p:txBody>
      </p:sp>
      <p:sp>
        <p:nvSpPr>
          <p:cNvPr id="1217557" name="AutoShape 21"/>
          <p:cNvSpPr>
            <a:spLocks noChangeArrowheads="1"/>
          </p:cNvSpPr>
          <p:nvPr/>
        </p:nvSpPr>
        <p:spPr bwMode="auto">
          <a:xfrm>
            <a:off x="4292600" y="1393825"/>
            <a:ext cx="838200" cy="533400"/>
          </a:xfrm>
          <a:prstGeom prst="rightArrow">
            <a:avLst>
              <a:gd name="adj1" fmla="val 50000"/>
              <a:gd name="adj2" fmla="val 48212"/>
            </a:avLst>
          </a:prstGeom>
          <a:solidFill>
            <a:srgbClr val="EAEAEA"/>
          </a:solidFill>
          <a:ln w="12700">
            <a:solidFill>
              <a:schemeClr val="tx1"/>
            </a:solidFill>
            <a:miter lim="800000"/>
            <a:headEnd/>
            <a:tailEnd/>
          </a:ln>
          <a:effectLst/>
        </p:spPr>
        <p:txBody>
          <a:bodyPr anchor="ctr">
            <a:spAutoFit/>
          </a:bodyPr>
          <a:lstStyle/>
          <a:p>
            <a:endParaRPr lang="en-US"/>
          </a:p>
        </p:txBody>
      </p:sp>
      <p:sp>
        <p:nvSpPr>
          <p:cNvPr id="1217558" name="Text Box 22"/>
          <p:cNvSpPr txBox="1">
            <a:spLocks noChangeArrowheads="1"/>
          </p:cNvSpPr>
          <p:nvPr/>
        </p:nvSpPr>
        <p:spPr bwMode="auto">
          <a:xfrm>
            <a:off x="228600" y="2514600"/>
            <a:ext cx="8143875" cy="10064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u="sng">
                <a:solidFill>
                  <a:schemeClr val="tx1"/>
                </a:solidFill>
                <a:latin typeface="Arial Narrow" pitchFamily="34" charset="0"/>
              </a:rPr>
              <a:t>The primary function of DMA is to move data without direct CPU involvement</a:t>
            </a:r>
          </a:p>
          <a:p>
            <a:pPr marL="342900" indent="-342900">
              <a:lnSpc>
                <a:spcPct val="150000"/>
              </a:lnSpc>
              <a:spcBef>
                <a:spcPct val="0"/>
              </a:spcBef>
              <a:buClr>
                <a:schemeClr val="tx2"/>
              </a:buClr>
              <a:buSzPct val="75000"/>
              <a:buFont typeface="Wingdings" pitchFamily="2" charset="2"/>
              <a:buChar char="u"/>
            </a:pPr>
            <a:r>
              <a:rPr lang="en-US">
                <a:solidFill>
                  <a:schemeClr val="tx1"/>
                </a:solidFill>
                <a:latin typeface="Arial Narrow" pitchFamily="34" charset="0"/>
              </a:rPr>
              <a:t>What information does a DMA controller need to perform a transfer?</a:t>
            </a:r>
            <a:endParaRPr lang="en-US">
              <a:solidFill>
                <a:schemeClr val="bg2"/>
              </a:solidFill>
              <a:latin typeface="Arial Narrow" pitchFamily="34" charset="0"/>
            </a:endParaRPr>
          </a:p>
        </p:txBody>
      </p:sp>
      <p:sp>
        <p:nvSpPr>
          <p:cNvPr id="1217559" name="Text Box 23"/>
          <p:cNvSpPr txBox="1">
            <a:spLocks noChangeArrowheads="1"/>
          </p:cNvSpPr>
          <p:nvPr/>
        </p:nvSpPr>
        <p:spPr bwMode="auto">
          <a:xfrm>
            <a:off x="1066800" y="3505200"/>
            <a:ext cx="2095500" cy="944563"/>
          </a:xfrm>
          <a:prstGeom prst="rect">
            <a:avLst/>
          </a:prstGeom>
          <a:noFill/>
          <a:ln w="12700">
            <a:noFill/>
            <a:miter lim="800000"/>
            <a:headEnd/>
            <a:tailEnd/>
          </a:ln>
          <a:effectLst/>
        </p:spPr>
        <p:txBody>
          <a:bodyPr wrap="none">
            <a:spAutoFit/>
          </a:bodyPr>
          <a:lstStyle/>
          <a:p>
            <a:pPr>
              <a:lnSpc>
                <a:spcPct val="70000"/>
              </a:lnSpc>
              <a:buFontTx/>
              <a:buChar char="•"/>
            </a:pPr>
            <a:r>
              <a:rPr lang="en-US" sz="1800">
                <a:solidFill>
                  <a:schemeClr val="tx1"/>
                </a:solidFill>
                <a:latin typeface="Arial Narrow" pitchFamily="34" charset="0"/>
              </a:rPr>
              <a:t> Source address</a:t>
            </a:r>
          </a:p>
          <a:p>
            <a:pPr>
              <a:lnSpc>
                <a:spcPct val="70000"/>
              </a:lnSpc>
              <a:buFontTx/>
              <a:buChar char="•"/>
            </a:pPr>
            <a:r>
              <a:rPr lang="en-US" sz="1800">
                <a:solidFill>
                  <a:schemeClr val="tx1"/>
                </a:solidFill>
                <a:latin typeface="Arial Narrow" pitchFamily="34" charset="0"/>
              </a:rPr>
              <a:t> Destination address</a:t>
            </a:r>
          </a:p>
          <a:p>
            <a:pPr>
              <a:lnSpc>
                <a:spcPct val="70000"/>
              </a:lnSpc>
              <a:buFontTx/>
              <a:buChar char="•"/>
            </a:pPr>
            <a:r>
              <a:rPr lang="en-US" sz="1800">
                <a:solidFill>
                  <a:schemeClr val="tx1"/>
                </a:solidFill>
                <a:latin typeface="Arial Narrow" pitchFamily="34" charset="0"/>
              </a:rPr>
              <a:t> Length (or size)</a:t>
            </a:r>
          </a:p>
        </p:txBody>
      </p:sp>
      <p:sp>
        <p:nvSpPr>
          <p:cNvPr id="1217560" name="Text Box 24"/>
          <p:cNvSpPr txBox="1">
            <a:spLocks noChangeArrowheads="1"/>
          </p:cNvSpPr>
          <p:nvPr/>
        </p:nvSpPr>
        <p:spPr bwMode="auto">
          <a:xfrm>
            <a:off x="228600" y="4419600"/>
            <a:ext cx="5867400" cy="5492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latin typeface="Arial Narrow" pitchFamily="34" charset="0"/>
              </a:rPr>
              <a:t>What options might be useful to perform the transfer?</a:t>
            </a:r>
            <a:endParaRPr lang="en-US">
              <a:solidFill>
                <a:schemeClr val="bg2"/>
              </a:solidFill>
              <a:latin typeface="Arial Narrow" pitchFamily="34" charset="0"/>
            </a:endParaRPr>
          </a:p>
        </p:txBody>
      </p:sp>
      <p:sp>
        <p:nvSpPr>
          <p:cNvPr id="1217561" name="Text Box 25"/>
          <p:cNvSpPr txBox="1">
            <a:spLocks noChangeArrowheads="1"/>
          </p:cNvSpPr>
          <p:nvPr/>
        </p:nvSpPr>
        <p:spPr bwMode="auto">
          <a:xfrm>
            <a:off x="1066800" y="5029200"/>
            <a:ext cx="6981398" cy="951030"/>
          </a:xfrm>
          <a:prstGeom prst="rect">
            <a:avLst/>
          </a:prstGeom>
          <a:noFill/>
          <a:ln w="12700">
            <a:noFill/>
            <a:miter lim="800000"/>
            <a:headEnd/>
            <a:tailEnd/>
          </a:ln>
          <a:effectLst/>
        </p:spPr>
        <p:txBody>
          <a:bodyPr wrap="none">
            <a:spAutoFit/>
          </a:bodyPr>
          <a:lstStyle/>
          <a:p>
            <a:pPr>
              <a:lnSpc>
                <a:spcPct val="70000"/>
              </a:lnSpc>
              <a:buFontTx/>
              <a:buChar char="•"/>
            </a:pPr>
            <a:r>
              <a:rPr lang="en-US" sz="1800" dirty="0">
                <a:solidFill>
                  <a:schemeClr val="tx1"/>
                </a:solidFill>
                <a:latin typeface="Arial Narrow" pitchFamily="34" charset="0"/>
              </a:rPr>
              <a:t> Do you want to interrupt the CPU when the transfer is complete?</a:t>
            </a:r>
          </a:p>
          <a:p>
            <a:pPr>
              <a:lnSpc>
                <a:spcPct val="70000"/>
              </a:lnSpc>
              <a:buFontTx/>
              <a:buChar char="•"/>
            </a:pPr>
            <a:r>
              <a:rPr lang="en-US" sz="1800" dirty="0">
                <a:solidFill>
                  <a:schemeClr val="tx1"/>
                </a:solidFill>
                <a:latin typeface="Arial Narrow" pitchFamily="34" charset="0"/>
              </a:rPr>
              <a:t> Is this transfer synchronized to an event </a:t>
            </a:r>
            <a:r>
              <a:rPr lang="en-US" sz="1800" dirty="0" smtClean="0">
                <a:solidFill>
                  <a:schemeClr val="tx1"/>
                </a:solidFill>
                <a:latin typeface="Arial Narrow" pitchFamily="34" charset="0"/>
              </a:rPr>
              <a:t>(e.g. SPI Receive Event)?</a:t>
            </a:r>
            <a:endParaRPr lang="en-US" sz="1800" dirty="0">
              <a:solidFill>
                <a:schemeClr val="tx1"/>
              </a:solidFill>
              <a:latin typeface="Arial Narrow" pitchFamily="34" charset="0"/>
            </a:endParaRPr>
          </a:p>
          <a:p>
            <a:pPr>
              <a:lnSpc>
                <a:spcPct val="70000"/>
              </a:lnSpc>
              <a:buFontTx/>
              <a:buChar char="•"/>
            </a:pPr>
            <a:r>
              <a:rPr lang="en-US" sz="1800" dirty="0">
                <a:solidFill>
                  <a:schemeClr val="tx1"/>
                </a:solidFill>
                <a:latin typeface="Arial Narrow" pitchFamily="34" charset="0"/>
              </a:rPr>
              <a:t> How do the source and destination addresses update? (same, +1, -1, +4 ?)</a:t>
            </a:r>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985"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5890" name="Rectangle 2"/>
          <p:cNvSpPr>
            <a:spLocks noGrp="1" noChangeArrowheads="1"/>
          </p:cNvSpPr>
          <p:nvPr>
            <p:ph type="title"/>
          </p:nvPr>
        </p:nvSpPr>
        <p:spPr/>
        <p:txBody>
          <a:bodyPr/>
          <a:lstStyle/>
          <a:p>
            <a:r>
              <a:rPr lang="en-US"/>
              <a:t>Parameters for a Single Block Transfer</a:t>
            </a:r>
          </a:p>
        </p:txBody>
      </p:sp>
      <p:sp>
        <p:nvSpPr>
          <p:cNvPr id="1445891"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45892" name="Group 4"/>
          <p:cNvGrpSpPr>
            <a:grpSpLocks/>
          </p:cNvGrpSpPr>
          <p:nvPr/>
        </p:nvGrpSpPr>
        <p:grpSpPr bwMode="auto">
          <a:xfrm>
            <a:off x="7620000" y="4489450"/>
            <a:ext cx="1295400" cy="311150"/>
            <a:chOff x="4560" y="3020"/>
            <a:chExt cx="816" cy="196"/>
          </a:xfrm>
        </p:grpSpPr>
        <p:sp>
          <p:nvSpPr>
            <p:cNvPr id="144589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4589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4589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4589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589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589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589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4590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4590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590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590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5904"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a:t>
            </a:r>
            <a:r>
              <a:rPr lang="en-US" sz="1800">
                <a:solidFill>
                  <a:srgbClr val="FF3300"/>
                </a:solidFill>
                <a:latin typeface="Arial Narrow" pitchFamily="34" charset="0"/>
              </a:rPr>
              <a:t>xfr all data,</a:t>
            </a:r>
            <a:r>
              <a:rPr lang="en-US" sz="1800">
                <a:solidFill>
                  <a:schemeClr val="tx1"/>
                </a:solidFill>
                <a:latin typeface="Arial Narrow" pitchFamily="34" charset="0"/>
              </a:rPr>
              <a:t> </a:t>
            </a:r>
            <a:r>
              <a:rPr lang="en-US" sz="1800">
                <a:solidFill>
                  <a:srgbClr val="FF3300"/>
                </a:solidFill>
                <a:latin typeface="Arial Narrow" pitchFamily="34" charset="0"/>
              </a:rPr>
              <a:t>AB-sync</a:t>
            </a:r>
            <a:r>
              <a:rPr lang="en-US" sz="1800">
                <a:solidFill>
                  <a:schemeClr val="tx1"/>
                </a:solidFill>
                <a:latin typeface="Arial Narrow" pitchFamily="34" charset="0"/>
              </a:rPr>
              <a:t>)</a:t>
            </a:r>
          </a:p>
        </p:txBody>
      </p:sp>
      <p:grpSp>
        <p:nvGrpSpPr>
          <p:cNvPr id="1445905" name="Group 17"/>
          <p:cNvGrpSpPr>
            <a:grpSpLocks/>
          </p:cNvGrpSpPr>
          <p:nvPr/>
        </p:nvGrpSpPr>
        <p:grpSpPr bwMode="auto">
          <a:xfrm>
            <a:off x="228600" y="3749675"/>
            <a:ext cx="2098675" cy="2574925"/>
            <a:chOff x="212" y="2064"/>
            <a:chExt cx="1322" cy="1622"/>
          </a:xfrm>
        </p:grpSpPr>
        <p:sp>
          <p:nvSpPr>
            <p:cNvPr id="144590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590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4590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4590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4591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4591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4591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591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4591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4591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4591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4591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4591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4591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4592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4592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4592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4592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4592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45925"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45926"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45927"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45928"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4592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4593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4593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4593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4593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4593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4593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45936"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45937"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45938"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45939"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4594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4594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45942"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45943"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45944"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45945"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4594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4594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4594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4594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4595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4595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4595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4595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4595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4595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4595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4595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4595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4595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45960"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45961"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4596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5963"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4596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596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596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5967"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5968"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5969"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5970"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71"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5972"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5973"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74"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5975"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76"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45977"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78"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5979"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5980"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45981"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45982"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5983"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45984"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034"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7938" name="Rectangle 2"/>
          <p:cNvSpPr>
            <a:spLocks noGrp="1" noChangeArrowheads="1"/>
          </p:cNvSpPr>
          <p:nvPr>
            <p:ph type="title"/>
          </p:nvPr>
        </p:nvSpPr>
        <p:spPr/>
        <p:txBody>
          <a:bodyPr/>
          <a:lstStyle/>
          <a:p>
            <a:r>
              <a:rPr lang="en-US"/>
              <a:t>Parameters for a Single Block Transfer</a:t>
            </a:r>
          </a:p>
        </p:txBody>
      </p:sp>
      <p:sp>
        <p:nvSpPr>
          <p:cNvPr id="1447939"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47940" name="Group 4"/>
          <p:cNvGrpSpPr>
            <a:grpSpLocks/>
          </p:cNvGrpSpPr>
          <p:nvPr/>
        </p:nvGrpSpPr>
        <p:grpSpPr bwMode="auto">
          <a:xfrm>
            <a:off x="7620000" y="4489450"/>
            <a:ext cx="1295400" cy="311150"/>
            <a:chOff x="4560" y="3020"/>
            <a:chExt cx="816" cy="196"/>
          </a:xfrm>
        </p:grpSpPr>
        <p:sp>
          <p:nvSpPr>
            <p:cNvPr id="144794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4794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4794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4794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794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794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794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47948"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47949"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7950"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7951"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7952"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a:t>
            </a:r>
            <a:r>
              <a:rPr lang="en-US" sz="1800">
                <a:solidFill>
                  <a:srgbClr val="FF3300"/>
                </a:solidFill>
                <a:latin typeface="Arial Narrow" pitchFamily="34" charset="0"/>
              </a:rPr>
              <a:t>xfr all data,</a:t>
            </a:r>
            <a:r>
              <a:rPr lang="en-US" sz="1800">
                <a:solidFill>
                  <a:schemeClr val="tx1"/>
                </a:solidFill>
                <a:latin typeface="Arial Narrow" pitchFamily="34" charset="0"/>
              </a:rPr>
              <a:t> </a:t>
            </a:r>
            <a:r>
              <a:rPr lang="en-US" sz="1800">
                <a:solidFill>
                  <a:srgbClr val="FF3300"/>
                </a:solidFill>
                <a:latin typeface="Arial Narrow" pitchFamily="34" charset="0"/>
              </a:rPr>
              <a:t>AB-sync</a:t>
            </a:r>
            <a:r>
              <a:rPr lang="en-US" sz="1800">
                <a:solidFill>
                  <a:schemeClr val="tx1"/>
                </a:solidFill>
                <a:latin typeface="Arial Narrow" pitchFamily="34" charset="0"/>
              </a:rPr>
              <a:t>)</a:t>
            </a:r>
          </a:p>
        </p:txBody>
      </p:sp>
      <p:grpSp>
        <p:nvGrpSpPr>
          <p:cNvPr id="1447953" name="Group 17"/>
          <p:cNvGrpSpPr>
            <a:grpSpLocks/>
          </p:cNvGrpSpPr>
          <p:nvPr/>
        </p:nvGrpSpPr>
        <p:grpSpPr bwMode="auto">
          <a:xfrm>
            <a:off x="228600" y="3749675"/>
            <a:ext cx="2098675" cy="2574925"/>
            <a:chOff x="212" y="2064"/>
            <a:chExt cx="1322" cy="1622"/>
          </a:xfrm>
        </p:grpSpPr>
        <p:sp>
          <p:nvSpPr>
            <p:cNvPr id="144795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795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4795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4795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4795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4795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4796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796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4796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4796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4796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4796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4796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4796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4796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4796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4797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4797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4797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47973"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47974"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47975"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47976"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4797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4797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4797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4798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4798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4798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4798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47984" name="Rectangle 48"/>
          <p:cNvSpPr>
            <a:spLocks noChangeArrowheads="1"/>
          </p:cNvSpPr>
          <p:nvPr/>
        </p:nvSpPr>
        <p:spPr bwMode="auto">
          <a:xfrm>
            <a:off x="44958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47985" name="Rectangle 49"/>
          <p:cNvSpPr>
            <a:spLocks noChangeArrowheads="1"/>
          </p:cNvSpPr>
          <p:nvPr/>
        </p:nvSpPr>
        <p:spPr bwMode="auto">
          <a:xfrm>
            <a:off x="48006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47986" name="Rectangle 50"/>
          <p:cNvSpPr>
            <a:spLocks noChangeArrowheads="1"/>
          </p:cNvSpPr>
          <p:nvPr/>
        </p:nvSpPr>
        <p:spPr bwMode="auto">
          <a:xfrm>
            <a:off x="51054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47987" name="Rectangle 51"/>
          <p:cNvSpPr>
            <a:spLocks noChangeArrowheads="1"/>
          </p:cNvSpPr>
          <p:nvPr/>
        </p:nvSpPr>
        <p:spPr bwMode="auto">
          <a:xfrm>
            <a:off x="54102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4798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4798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47990"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47991"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47992"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47993"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4799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4799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4799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4799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4799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4799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4800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4800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4800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4800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4800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4800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4800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4800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48008"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48009"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4801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8011"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4801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801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4801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AB-sync</a:t>
            </a:r>
          </a:p>
        </p:txBody>
      </p:sp>
      <p:sp>
        <p:nvSpPr>
          <p:cNvPr id="1448015"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8016"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48017"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48018"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8019"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48020"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4</a:t>
            </a:r>
          </a:p>
        </p:txBody>
      </p:sp>
      <p:sp>
        <p:nvSpPr>
          <p:cNvPr id="1448021"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48022"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8023"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8024"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48025"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8026"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48027"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48028"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48029"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48030"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8031"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48032"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48033" name="Line 97"/>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0082"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9986" name="Rectangle 2"/>
          <p:cNvSpPr>
            <a:spLocks noGrp="1" noChangeArrowheads="1"/>
          </p:cNvSpPr>
          <p:nvPr>
            <p:ph type="title"/>
          </p:nvPr>
        </p:nvSpPr>
        <p:spPr/>
        <p:txBody>
          <a:bodyPr/>
          <a:lstStyle/>
          <a:p>
            <a:r>
              <a:rPr lang="en-US"/>
              <a:t>Parameters for a Single Block Transfer</a:t>
            </a:r>
          </a:p>
        </p:txBody>
      </p:sp>
      <p:sp>
        <p:nvSpPr>
          <p:cNvPr id="1449987"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49988" name="Group 4"/>
          <p:cNvGrpSpPr>
            <a:grpSpLocks/>
          </p:cNvGrpSpPr>
          <p:nvPr/>
        </p:nvGrpSpPr>
        <p:grpSpPr bwMode="auto">
          <a:xfrm>
            <a:off x="7620000" y="4489450"/>
            <a:ext cx="1295400" cy="311150"/>
            <a:chOff x="4560" y="3020"/>
            <a:chExt cx="816" cy="196"/>
          </a:xfrm>
        </p:grpSpPr>
        <p:sp>
          <p:nvSpPr>
            <p:cNvPr id="144998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4999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4999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4999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999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999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4999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4999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4999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4999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4999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0000"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a:t>
            </a:r>
            <a:r>
              <a:rPr lang="en-US" sz="1800">
                <a:solidFill>
                  <a:srgbClr val="FF3300"/>
                </a:solidFill>
                <a:latin typeface="Arial Narrow" pitchFamily="34" charset="0"/>
              </a:rPr>
              <a:t>xfr all data,</a:t>
            </a:r>
            <a:r>
              <a:rPr lang="en-US" sz="1800">
                <a:solidFill>
                  <a:schemeClr val="tx1"/>
                </a:solidFill>
                <a:latin typeface="Arial Narrow" pitchFamily="34" charset="0"/>
              </a:rPr>
              <a:t> </a:t>
            </a:r>
            <a:r>
              <a:rPr lang="en-US" sz="1800">
                <a:solidFill>
                  <a:srgbClr val="FF3300"/>
                </a:solidFill>
                <a:latin typeface="Arial Narrow" pitchFamily="34" charset="0"/>
              </a:rPr>
              <a:t>AB-sync</a:t>
            </a:r>
            <a:r>
              <a:rPr lang="en-US" sz="1800">
                <a:solidFill>
                  <a:schemeClr val="tx1"/>
                </a:solidFill>
                <a:latin typeface="Arial Narrow" pitchFamily="34" charset="0"/>
              </a:rPr>
              <a:t>)</a:t>
            </a:r>
          </a:p>
        </p:txBody>
      </p:sp>
      <p:grpSp>
        <p:nvGrpSpPr>
          <p:cNvPr id="1450001" name="Group 17"/>
          <p:cNvGrpSpPr>
            <a:grpSpLocks/>
          </p:cNvGrpSpPr>
          <p:nvPr/>
        </p:nvGrpSpPr>
        <p:grpSpPr bwMode="auto">
          <a:xfrm>
            <a:off x="228600" y="3749675"/>
            <a:ext cx="2098675" cy="2574925"/>
            <a:chOff x="212" y="2064"/>
            <a:chExt cx="1322" cy="1622"/>
          </a:xfrm>
        </p:grpSpPr>
        <p:sp>
          <p:nvSpPr>
            <p:cNvPr id="145000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000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5000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5000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5000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5000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5000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000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5001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5001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5001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5001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5001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5001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5001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50017" name="Rectangle 33"/>
          <p:cNvSpPr>
            <a:spLocks noChangeArrowheads="1"/>
          </p:cNvSpPr>
          <p:nvPr/>
        </p:nvSpPr>
        <p:spPr bwMode="auto">
          <a:xfrm>
            <a:off x="7620000" y="20415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50018" name="Rectangle 34"/>
          <p:cNvSpPr>
            <a:spLocks noChangeArrowheads="1"/>
          </p:cNvSpPr>
          <p:nvPr/>
        </p:nvSpPr>
        <p:spPr bwMode="auto">
          <a:xfrm>
            <a:off x="7620000" y="23463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50019" name="Rectangle 35"/>
          <p:cNvSpPr>
            <a:spLocks noChangeArrowheads="1"/>
          </p:cNvSpPr>
          <p:nvPr/>
        </p:nvSpPr>
        <p:spPr bwMode="auto">
          <a:xfrm>
            <a:off x="7620000" y="26320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50020" name="Rectangle 36"/>
          <p:cNvSpPr>
            <a:spLocks noChangeArrowheads="1"/>
          </p:cNvSpPr>
          <p:nvPr/>
        </p:nvSpPr>
        <p:spPr bwMode="auto">
          <a:xfrm>
            <a:off x="7620000" y="29368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5002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5002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5002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5002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5002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5002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5002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5002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5002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5003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5003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50032"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50033"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50034"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50035"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5003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5003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50038" name="Rectangle 54"/>
          <p:cNvSpPr>
            <a:spLocks noChangeArrowheads="1"/>
          </p:cNvSpPr>
          <p:nvPr/>
        </p:nvSpPr>
        <p:spPr bwMode="auto">
          <a:xfrm>
            <a:off x="44958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50039" name="Rectangle 55"/>
          <p:cNvSpPr>
            <a:spLocks noChangeArrowheads="1"/>
          </p:cNvSpPr>
          <p:nvPr/>
        </p:nvSpPr>
        <p:spPr bwMode="auto">
          <a:xfrm>
            <a:off x="48006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50040" name="Rectangle 56"/>
          <p:cNvSpPr>
            <a:spLocks noChangeArrowheads="1"/>
          </p:cNvSpPr>
          <p:nvPr/>
        </p:nvSpPr>
        <p:spPr bwMode="auto">
          <a:xfrm>
            <a:off x="51054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50041" name="Rectangle 57"/>
          <p:cNvSpPr>
            <a:spLocks noChangeArrowheads="1"/>
          </p:cNvSpPr>
          <p:nvPr/>
        </p:nvSpPr>
        <p:spPr bwMode="auto">
          <a:xfrm>
            <a:off x="54102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5004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5004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5004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5004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5004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5004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5004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5004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5005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5005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5005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5005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5005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5005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50056"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50057"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5005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0059"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5006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0061"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0062"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AB-sync</a:t>
            </a:r>
          </a:p>
        </p:txBody>
      </p:sp>
      <p:sp>
        <p:nvSpPr>
          <p:cNvPr id="1450063"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0064"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0065"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50066"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0067"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0068"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50069"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3</a:t>
            </a:r>
          </a:p>
        </p:txBody>
      </p:sp>
      <p:sp>
        <p:nvSpPr>
          <p:cNvPr id="1450070"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0071"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0072"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50073"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0074"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0075"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0076"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50077"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50078"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0079"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50080"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130"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52034" name="Rectangle 2"/>
          <p:cNvSpPr>
            <a:spLocks noGrp="1" noChangeArrowheads="1"/>
          </p:cNvSpPr>
          <p:nvPr>
            <p:ph type="title"/>
          </p:nvPr>
        </p:nvSpPr>
        <p:spPr/>
        <p:txBody>
          <a:bodyPr/>
          <a:lstStyle/>
          <a:p>
            <a:r>
              <a:rPr lang="en-US"/>
              <a:t>Parameters for a Single Block Transfer</a:t>
            </a:r>
          </a:p>
        </p:txBody>
      </p:sp>
      <p:sp>
        <p:nvSpPr>
          <p:cNvPr id="1452035"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52036" name="Group 4"/>
          <p:cNvGrpSpPr>
            <a:grpSpLocks/>
          </p:cNvGrpSpPr>
          <p:nvPr/>
        </p:nvGrpSpPr>
        <p:grpSpPr bwMode="auto">
          <a:xfrm>
            <a:off x="7620000" y="4489450"/>
            <a:ext cx="1295400" cy="311150"/>
            <a:chOff x="4560" y="3020"/>
            <a:chExt cx="816" cy="196"/>
          </a:xfrm>
        </p:grpSpPr>
        <p:sp>
          <p:nvSpPr>
            <p:cNvPr id="1452037"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52038"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52039"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52040"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52041"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52042"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2043"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52044"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52045"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52046"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52047"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2048"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a:t>
            </a:r>
            <a:r>
              <a:rPr lang="en-US" sz="1800">
                <a:solidFill>
                  <a:srgbClr val="FF3300"/>
                </a:solidFill>
                <a:latin typeface="Arial Narrow" pitchFamily="34" charset="0"/>
              </a:rPr>
              <a:t>xfr all data,</a:t>
            </a:r>
            <a:r>
              <a:rPr lang="en-US" sz="1800">
                <a:solidFill>
                  <a:schemeClr val="tx1"/>
                </a:solidFill>
                <a:latin typeface="Arial Narrow" pitchFamily="34" charset="0"/>
              </a:rPr>
              <a:t> </a:t>
            </a:r>
            <a:r>
              <a:rPr lang="en-US" sz="1800">
                <a:solidFill>
                  <a:srgbClr val="FF3300"/>
                </a:solidFill>
                <a:latin typeface="Arial Narrow" pitchFamily="34" charset="0"/>
              </a:rPr>
              <a:t>AB-sync</a:t>
            </a:r>
            <a:r>
              <a:rPr lang="en-US" sz="1800">
                <a:solidFill>
                  <a:schemeClr val="tx1"/>
                </a:solidFill>
                <a:latin typeface="Arial Narrow" pitchFamily="34" charset="0"/>
              </a:rPr>
              <a:t>)</a:t>
            </a:r>
          </a:p>
        </p:txBody>
      </p:sp>
      <p:grpSp>
        <p:nvGrpSpPr>
          <p:cNvPr id="1452049" name="Group 17"/>
          <p:cNvGrpSpPr>
            <a:grpSpLocks/>
          </p:cNvGrpSpPr>
          <p:nvPr/>
        </p:nvGrpSpPr>
        <p:grpSpPr bwMode="auto">
          <a:xfrm>
            <a:off x="228600" y="3749675"/>
            <a:ext cx="2098675" cy="2574925"/>
            <a:chOff x="212" y="2064"/>
            <a:chExt cx="1322" cy="1622"/>
          </a:xfrm>
        </p:grpSpPr>
        <p:sp>
          <p:nvSpPr>
            <p:cNvPr id="1452050"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2051"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52052"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52053"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52054"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52055"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52056"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2057"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52058"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52059"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52060"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52061"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52062"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52063"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52064"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52065"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52066"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52067"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52068"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52069" name="Rectangle 37"/>
          <p:cNvSpPr>
            <a:spLocks noChangeArrowheads="1"/>
          </p:cNvSpPr>
          <p:nvPr/>
        </p:nvSpPr>
        <p:spPr bwMode="auto">
          <a:xfrm>
            <a:off x="7620000" y="32416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52070" name="Rectangle 38"/>
          <p:cNvSpPr>
            <a:spLocks noChangeArrowheads="1"/>
          </p:cNvSpPr>
          <p:nvPr/>
        </p:nvSpPr>
        <p:spPr bwMode="auto">
          <a:xfrm>
            <a:off x="7620000" y="35464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52071" name="Rectangle 39"/>
          <p:cNvSpPr>
            <a:spLocks noChangeArrowheads="1"/>
          </p:cNvSpPr>
          <p:nvPr/>
        </p:nvSpPr>
        <p:spPr bwMode="auto">
          <a:xfrm>
            <a:off x="7620000" y="38322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52072" name="Rectangle 40"/>
          <p:cNvSpPr>
            <a:spLocks noChangeArrowheads="1"/>
          </p:cNvSpPr>
          <p:nvPr/>
        </p:nvSpPr>
        <p:spPr bwMode="auto">
          <a:xfrm>
            <a:off x="7620000" y="41370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52073"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52074"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52075"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52076"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52077"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52078"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52079"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52080"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52081"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52082"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52083"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52084"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52085"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52086"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52087"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52088"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52089"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52090"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52091"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52092" name="Rectangle 60"/>
          <p:cNvSpPr>
            <a:spLocks noChangeArrowheads="1"/>
          </p:cNvSpPr>
          <p:nvPr/>
        </p:nvSpPr>
        <p:spPr bwMode="auto">
          <a:xfrm>
            <a:off x="44958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52093" name="Rectangle 61"/>
          <p:cNvSpPr>
            <a:spLocks noChangeArrowheads="1"/>
          </p:cNvSpPr>
          <p:nvPr/>
        </p:nvSpPr>
        <p:spPr bwMode="auto">
          <a:xfrm>
            <a:off x="48006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52094" name="Rectangle 62"/>
          <p:cNvSpPr>
            <a:spLocks noChangeArrowheads="1"/>
          </p:cNvSpPr>
          <p:nvPr/>
        </p:nvSpPr>
        <p:spPr bwMode="auto">
          <a:xfrm>
            <a:off x="51054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52095" name="Rectangle 63"/>
          <p:cNvSpPr>
            <a:spLocks noChangeArrowheads="1"/>
          </p:cNvSpPr>
          <p:nvPr/>
        </p:nvSpPr>
        <p:spPr bwMode="auto">
          <a:xfrm>
            <a:off x="54102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52096"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52097"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52098"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52099"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52100"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52101"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52102"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52103"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52104"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52105"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52106"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2107"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52108"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2109"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2110"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AB-sync</a:t>
            </a:r>
          </a:p>
        </p:txBody>
      </p:sp>
      <p:sp>
        <p:nvSpPr>
          <p:cNvPr id="1452111"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2112"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2114"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2115"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2116"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52117"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52118"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2119"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2120"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52121"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2122"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2123"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2124"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52125"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52126"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2127"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52128"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52113"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1</a:t>
            </a:r>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79" name="Text Box 9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54082" name="Rectangle 2"/>
          <p:cNvSpPr>
            <a:spLocks noGrp="1" noChangeArrowheads="1"/>
          </p:cNvSpPr>
          <p:nvPr>
            <p:ph type="title"/>
          </p:nvPr>
        </p:nvSpPr>
        <p:spPr/>
        <p:txBody>
          <a:bodyPr/>
          <a:lstStyle/>
          <a:p>
            <a:r>
              <a:rPr lang="en-US"/>
              <a:t>Parameters for a Single Block Transfer</a:t>
            </a:r>
          </a:p>
        </p:txBody>
      </p:sp>
      <p:sp>
        <p:nvSpPr>
          <p:cNvPr id="1454083"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54084" name="Group 4"/>
          <p:cNvGrpSpPr>
            <a:grpSpLocks/>
          </p:cNvGrpSpPr>
          <p:nvPr/>
        </p:nvGrpSpPr>
        <p:grpSpPr bwMode="auto">
          <a:xfrm>
            <a:off x="7620000" y="4489450"/>
            <a:ext cx="1295400" cy="311150"/>
            <a:chOff x="4560" y="3020"/>
            <a:chExt cx="816" cy="196"/>
          </a:xfrm>
        </p:grpSpPr>
        <p:sp>
          <p:nvSpPr>
            <p:cNvPr id="145408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5408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5408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5408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5408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5409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409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54092"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54093"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54094"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54095"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54096"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54097" name="Group 17"/>
          <p:cNvGrpSpPr>
            <a:grpSpLocks/>
          </p:cNvGrpSpPr>
          <p:nvPr/>
        </p:nvGrpSpPr>
        <p:grpSpPr bwMode="auto">
          <a:xfrm>
            <a:off x="228600" y="3749675"/>
            <a:ext cx="2098675" cy="2574925"/>
            <a:chOff x="212" y="2064"/>
            <a:chExt cx="1322" cy="1622"/>
          </a:xfrm>
        </p:grpSpPr>
        <p:sp>
          <p:nvSpPr>
            <p:cNvPr id="145409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409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5410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5410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5410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5410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5410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410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5410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5410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5410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5410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5411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5411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5411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5411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5411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5411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5411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54117"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54118"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54119"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54120"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5412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5412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5412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5412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5412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5412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5412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54128" name="Rectangle 48"/>
          <p:cNvSpPr>
            <a:spLocks noChangeArrowheads="1"/>
          </p:cNvSpPr>
          <p:nvPr/>
        </p:nvSpPr>
        <p:spPr bwMode="auto">
          <a:xfrm>
            <a:off x="44958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54129" name="Rectangle 49"/>
          <p:cNvSpPr>
            <a:spLocks noChangeArrowheads="1"/>
          </p:cNvSpPr>
          <p:nvPr/>
        </p:nvSpPr>
        <p:spPr bwMode="auto">
          <a:xfrm>
            <a:off x="48006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54130" name="Rectangle 50"/>
          <p:cNvSpPr>
            <a:spLocks noChangeArrowheads="1"/>
          </p:cNvSpPr>
          <p:nvPr/>
        </p:nvSpPr>
        <p:spPr bwMode="auto">
          <a:xfrm>
            <a:off x="51054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54131" name="Rectangle 51"/>
          <p:cNvSpPr>
            <a:spLocks noChangeArrowheads="1"/>
          </p:cNvSpPr>
          <p:nvPr/>
        </p:nvSpPr>
        <p:spPr bwMode="auto">
          <a:xfrm>
            <a:off x="54102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5413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5413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54134"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54135"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54136"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54137"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5413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5413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54140" name="Rectangle 60"/>
          <p:cNvSpPr>
            <a:spLocks noChangeArrowheads="1"/>
          </p:cNvSpPr>
          <p:nvPr/>
        </p:nvSpPr>
        <p:spPr bwMode="auto">
          <a:xfrm>
            <a:off x="44958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54141" name="Rectangle 61"/>
          <p:cNvSpPr>
            <a:spLocks noChangeArrowheads="1"/>
          </p:cNvSpPr>
          <p:nvPr/>
        </p:nvSpPr>
        <p:spPr bwMode="auto">
          <a:xfrm>
            <a:off x="48006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54142" name="Rectangle 62"/>
          <p:cNvSpPr>
            <a:spLocks noChangeArrowheads="1"/>
          </p:cNvSpPr>
          <p:nvPr/>
        </p:nvSpPr>
        <p:spPr bwMode="auto">
          <a:xfrm>
            <a:off x="51054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54143" name="Rectangle 63"/>
          <p:cNvSpPr>
            <a:spLocks noChangeArrowheads="1"/>
          </p:cNvSpPr>
          <p:nvPr/>
        </p:nvSpPr>
        <p:spPr bwMode="auto">
          <a:xfrm>
            <a:off x="54102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5414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5414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5414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5414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5414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5414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5415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5415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54152"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54153"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5415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4155"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5415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415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54159"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4160"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54161"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4162"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63"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54164"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4</a:t>
            </a:r>
          </a:p>
        </p:txBody>
      </p:sp>
      <p:sp>
        <p:nvSpPr>
          <p:cNvPr id="1454165"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66"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4167"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68"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54169"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70"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54171"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54172"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54173"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54174"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4175"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54176"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54158"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400">
                <a:solidFill>
                  <a:srgbClr val="FF3300"/>
                </a:solidFill>
              </a:rPr>
              <a:t>A-sync?</a:t>
            </a:r>
          </a:p>
        </p:txBody>
      </p:sp>
      <p:sp>
        <p:nvSpPr>
          <p:cNvPr id="1454178" name="Line 98"/>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18"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4322" name="Rectangle 2"/>
          <p:cNvSpPr>
            <a:spLocks noGrp="1" noChangeArrowheads="1"/>
          </p:cNvSpPr>
          <p:nvPr>
            <p:ph type="title"/>
          </p:nvPr>
        </p:nvSpPr>
        <p:spPr/>
        <p:txBody>
          <a:bodyPr/>
          <a:lstStyle/>
          <a:p>
            <a:r>
              <a:rPr lang="en-US"/>
              <a:t>Parameters for a Single Block Transfer</a:t>
            </a:r>
          </a:p>
        </p:txBody>
      </p:sp>
      <p:sp>
        <p:nvSpPr>
          <p:cNvPr id="1464323"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64324" name="Group 4"/>
          <p:cNvGrpSpPr>
            <a:grpSpLocks/>
          </p:cNvGrpSpPr>
          <p:nvPr/>
        </p:nvGrpSpPr>
        <p:grpSpPr bwMode="auto">
          <a:xfrm>
            <a:off x="7620000" y="4489450"/>
            <a:ext cx="1295400" cy="311150"/>
            <a:chOff x="4560" y="3020"/>
            <a:chExt cx="816" cy="196"/>
          </a:xfrm>
        </p:grpSpPr>
        <p:sp>
          <p:nvSpPr>
            <p:cNvPr id="146432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6432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6432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6432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432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433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433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64332"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64333"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4334"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4335"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4336"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64337" name="Group 17"/>
          <p:cNvGrpSpPr>
            <a:grpSpLocks/>
          </p:cNvGrpSpPr>
          <p:nvPr/>
        </p:nvGrpSpPr>
        <p:grpSpPr bwMode="auto">
          <a:xfrm>
            <a:off x="228600" y="3749675"/>
            <a:ext cx="2098675" cy="2574925"/>
            <a:chOff x="212" y="2064"/>
            <a:chExt cx="1322" cy="1622"/>
          </a:xfrm>
        </p:grpSpPr>
        <p:sp>
          <p:nvSpPr>
            <p:cNvPr id="146433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433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6434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6434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6434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6434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6434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434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6434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6434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6434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6434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6435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6435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6435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64353" name="Rectangle 33"/>
          <p:cNvSpPr>
            <a:spLocks noChangeArrowheads="1"/>
          </p:cNvSpPr>
          <p:nvPr/>
        </p:nvSpPr>
        <p:spPr bwMode="auto">
          <a:xfrm>
            <a:off x="7620000" y="20415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13 - </a:t>
            </a:r>
            <a:r>
              <a:rPr lang="en-US">
                <a:solidFill>
                  <a:schemeClr val="bg1"/>
                </a:solidFill>
                <a:latin typeface="Courier New" pitchFamily="49" charset="0"/>
              </a:rPr>
              <a:t>11</a:t>
            </a:r>
          </a:p>
        </p:txBody>
      </p:sp>
      <p:sp>
        <p:nvSpPr>
          <p:cNvPr id="1464354" name="Rectangle 34"/>
          <p:cNvSpPr>
            <a:spLocks noChangeArrowheads="1"/>
          </p:cNvSpPr>
          <p:nvPr/>
        </p:nvSpPr>
        <p:spPr bwMode="auto">
          <a:xfrm>
            <a:off x="7620000" y="23463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14 - </a:t>
            </a:r>
            <a:r>
              <a:rPr lang="en-US">
                <a:solidFill>
                  <a:schemeClr val="bg1"/>
                </a:solidFill>
                <a:latin typeface="Courier New" pitchFamily="49" charset="0"/>
              </a:rPr>
              <a:t>12</a:t>
            </a:r>
          </a:p>
        </p:txBody>
      </p:sp>
      <p:sp>
        <p:nvSpPr>
          <p:cNvPr id="1464355" name="Rectangle 35"/>
          <p:cNvSpPr>
            <a:spLocks noChangeArrowheads="1"/>
          </p:cNvSpPr>
          <p:nvPr/>
        </p:nvSpPr>
        <p:spPr bwMode="auto">
          <a:xfrm>
            <a:off x="7620000" y="26320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15 - </a:t>
            </a:r>
            <a:r>
              <a:rPr lang="en-US">
                <a:solidFill>
                  <a:schemeClr val="bg1"/>
                </a:solidFill>
                <a:latin typeface="Courier New" pitchFamily="49" charset="0"/>
              </a:rPr>
              <a:t>13</a:t>
            </a:r>
          </a:p>
        </p:txBody>
      </p:sp>
      <p:sp>
        <p:nvSpPr>
          <p:cNvPr id="1464356" name="Rectangle 36"/>
          <p:cNvSpPr>
            <a:spLocks noChangeArrowheads="1"/>
          </p:cNvSpPr>
          <p:nvPr/>
        </p:nvSpPr>
        <p:spPr bwMode="auto">
          <a:xfrm>
            <a:off x="7620000" y="29368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16 - </a:t>
            </a:r>
            <a:r>
              <a:rPr lang="en-US">
                <a:solidFill>
                  <a:schemeClr val="bg1"/>
                </a:solidFill>
                <a:latin typeface="Courier New" pitchFamily="49" charset="0"/>
              </a:rPr>
              <a:t>14</a:t>
            </a:r>
          </a:p>
        </p:txBody>
      </p:sp>
      <p:sp>
        <p:nvSpPr>
          <p:cNvPr id="1464357" name="Rectangle 37"/>
          <p:cNvSpPr>
            <a:spLocks noChangeArrowheads="1"/>
          </p:cNvSpPr>
          <p:nvPr/>
        </p:nvSpPr>
        <p:spPr bwMode="auto">
          <a:xfrm>
            <a:off x="7620000" y="32416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19 - </a:t>
            </a:r>
            <a:r>
              <a:rPr lang="en-US">
                <a:solidFill>
                  <a:schemeClr val="bg1"/>
                </a:solidFill>
                <a:latin typeface="Courier New" pitchFamily="49" charset="0"/>
              </a:rPr>
              <a:t>15</a:t>
            </a:r>
          </a:p>
        </p:txBody>
      </p:sp>
      <p:sp>
        <p:nvSpPr>
          <p:cNvPr id="1464358" name="Rectangle 38"/>
          <p:cNvSpPr>
            <a:spLocks noChangeArrowheads="1"/>
          </p:cNvSpPr>
          <p:nvPr/>
        </p:nvSpPr>
        <p:spPr bwMode="auto">
          <a:xfrm>
            <a:off x="7620000" y="35464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20 - </a:t>
            </a:r>
            <a:r>
              <a:rPr lang="en-US">
                <a:solidFill>
                  <a:schemeClr val="bg1"/>
                </a:solidFill>
                <a:latin typeface="Courier New" pitchFamily="49" charset="0"/>
              </a:rPr>
              <a:t>16</a:t>
            </a:r>
          </a:p>
        </p:txBody>
      </p:sp>
      <p:sp>
        <p:nvSpPr>
          <p:cNvPr id="1464359" name="Rectangle 39"/>
          <p:cNvSpPr>
            <a:spLocks noChangeArrowheads="1"/>
          </p:cNvSpPr>
          <p:nvPr/>
        </p:nvSpPr>
        <p:spPr bwMode="auto">
          <a:xfrm>
            <a:off x="7620000" y="38322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21 - </a:t>
            </a:r>
            <a:r>
              <a:rPr lang="en-US">
                <a:solidFill>
                  <a:schemeClr val="bg1"/>
                </a:solidFill>
                <a:latin typeface="Courier New" pitchFamily="49" charset="0"/>
              </a:rPr>
              <a:t>17</a:t>
            </a:r>
          </a:p>
        </p:txBody>
      </p:sp>
      <p:sp>
        <p:nvSpPr>
          <p:cNvPr id="1464360" name="Rectangle 40"/>
          <p:cNvSpPr>
            <a:spLocks noChangeArrowheads="1"/>
          </p:cNvSpPr>
          <p:nvPr/>
        </p:nvSpPr>
        <p:spPr bwMode="auto">
          <a:xfrm>
            <a:off x="7620000" y="41370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22 - </a:t>
            </a:r>
            <a:r>
              <a:rPr lang="en-US">
                <a:solidFill>
                  <a:schemeClr val="bg1"/>
                </a:solidFill>
                <a:latin typeface="Courier New" pitchFamily="49" charset="0"/>
              </a:rPr>
              <a:t>18</a:t>
            </a:r>
          </a:p>
        </p:txBody>
      </p:sp>
      <p:sp>
        <p:nvSpPr>
          <p:cNvPr id="146436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6436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6436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6436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6436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6436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6436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64368" name="Rectangle 48"/>
          <p:cNvSpPr>
            <a:spLocks noChangeArrowheads="1"/>
          </p:cNvSpPr>
          <p:nvPr/>
        </p:nvSpPr>
        <p:spPr bwMode="auto">
          <a:xfrm>
            <a:off x="44958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64369" name="Rectangle 49"/>
          <p:cNvSpPr>
            <a:spLocks noChangeArrowheads="1"/>
          </p:cNvSpPr>
          <p:nvPr/>
        </p:nvSpPr>
        <p:spPr bwMode="auto">
          <a:xfrm>
            <a:off x="48006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64370" name="Rectangle 50"/>
          <p:cNvSpPr>
            <a:spLocks noChangeArrowheads="1"/>
          </p:cNvSpPr>
          <p:nvPr/>
        </p:nvSpPr>
        <p:spPr bwMode="auto">
          <a:xfrm>
            <a:off x="51054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64371" name="Rectangle 51"/>
          <p:cNvSpPr>
            <a:spLocks noChangeArrowheads="1"/>
          </p:cNvSpPr>
          <p:nvPr/>
        </p:nvSpPr>
        <p:spPr bwMode="auto">
          <a:xfrm>
            <a:off x="54102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64372" name="Rectangle 52"/>
          <p:cNvSpPr>
            <a:spLocks noChangeArrowheads="1"/>
          </p:cNvSpPr>
          <p:nvPr/>
        </p:nvSpPr>
        <p:spPr bwMode="auto">
          <a:xfrm>
            <a:off x="57150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64373" name="Rectangle 53"/>
          <p:cNvSpPr>
            <a:spLocks noChangeArrowheads="1"/>
          </p:cNvSpPr>
          <p:nvPr/>
        </p:nvSpPr>
        <p:spPr bwMode="auto">
          <a:xfrm>
            <a:off x="41910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64374" name="Rectangle 54"/>
          <p:cNvSpPr>
            <a:spLocks noChangeArrowheads="1"/>
          </p:cNvSpPr>
          <p:nvPr/>
        </p:nvSpPr>
        <p:spPr bwMode="auto">
          <a:xfrm>
            <a:off x="44958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64375" name="Rectangle 55"/>
          <p:cNvSpPr>
            <a:spLocks noChangeArrowheads="1"/>
          </p:cNvSpPr>
          <p:nvPr/>
        </p:nvSpPr>
        <p:spPr bwMode="auto">
          <a:xfrm>
            <a:off x="48006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64376" name="Rectangle 56"/>
          <p:cNvSpPr>
            <a:spLocks noChangeArrowheads="1"/>
          </p:cNvSpPr>
          <p:nvPr/>
        </p:nvSpPr>
        <p:spPr bwMode="auto">
          <a:xfrm>
            <a:off x="51054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64377" name="Rectangle 57"/>
          <p:cNvSpPr>
            <a:spLocks noChangeArrowheads="1"/>
          </p:cNvSpPr>
          <p:nvPr/>
        </p:nvSpPr>
        <p:spPr bwMode="auto">
          <a:xfrm>
            <a:off x="54102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64378" name="Rectangle 58"/>
          <p:cNvSpPr>
            <a:spLocks noChangeArrowheads="1"/>
          </p:cNvSpPr>
          <p:nvPr/>
        </p:nvSpPr>
        <p:spPr bwMode="auto">
          <a:xfrm>
            <a:off x="57150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64379" name="Rectangle 59"/>
          <p:cNvSpPr>
            <a:spLocks noChangeArrowheads="1"/>
          </p:cNvSpPr>
          <p:nvPr/>
        </p:nvSpPr>
        <p:spPr bwMode="auto">
          <a:xfrm>
            <a:off x="41910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64380" name="Rectangle 60"/>
          <p:cNvSpPr>
            <a:spLocks noChangeArrowheads="1"/>
          </p:cNvSpPr>
          <p:nvPr/>
        </p:nvSpPr>
        <p:spPr bwMode="auto">
          <a:xfrm>
            <a:off x="44958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64381" name="Rectangle 61"/>
          <p:cNvSpPr>
            <a:spLocks noChangeArrowheads="1"/>
          </p:cNvSpPr>
          <p:nvPr/>
        </p:nvSpPr>
        <p:spPr bwMode="auto">
          <a:xfrm>
            <a:off x="48006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64382" name="Rectangle 62"/>
          <p:cNvSpPr>
            <a:spLocks noChangeArrowheads="1"/>
          </p:cNvSpPr>
          <p:nvPr/>
        </p:nvSpPr>
        <p:spPr bwMode="auto">
          <a:xfrm>
            <a:off x="51054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64383" name="Rectangle 63"/>
          <p:cNvSpPr>
            <a:spLocks noChangeArrowheads="1"/>
          </p:cNvSpPr>
          <p:nvPr/>
        </p:nvSpPr>
        <p:spPr bwMode="auto">
          <a:xfrm>
            <a:off x="54102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6438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6438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6438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6438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6438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6438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6439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6439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64392"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64393"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6439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4395"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6439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439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4398" name="Rectangle 78"/>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64399" name="Rectangle 79"/>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endParaRPr>
          </a:p>
        </p:txBody>
      </p:sp>
      <p:sp>
        <p:nvSpPr>
          <p:cNvPr id="1464400" name="Rectangle 80"/>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4401" name="Rectangle 81"/>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02" name="Rectangle 82"/>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4403" name="Rectangle 83"/>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12</a:t>
            </a:r>
          </a:p>
        </p:txBody>
      </p:sp>
      <p:sp>
        <p:nvSpPr>
          <p:cNvPr id="1464404" name="Rectangle 84"/>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05" name="Rectangle 8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4406" name="Rectangle 8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07" name="Rectangle 87"/>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64408" name="Rectangle 88"/>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09" name="Rectangle 89"/>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4410" name="Rectangle 90"/>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4411" name="Text Box 91"/>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64412" name="Text Box 92"/>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64413" name="Text Box 93"/>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4414" name="Text Box 94"/>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64415" name="Rectangle 95"/>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4416" name="Rectangle 96"/>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400">
                <a:solidFill>
                  <a:srgbClr val="FF3300"/>
                </a:solidFill>
              </a:rPr>
              <a:t>A-sync?</a:t>
            </a:r>
          </a:p>
        </p:txBody>
      </p:sp>
      <p:sp>
        <p:nvSpPr>
          <p:cNvPr id="1464417" name="Line 97"/>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467" name="Text Box 9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6370" name="Rectangle 2"/>
          <p:cNvSpPr>
            <a:spLocks noGrp="1" noChangeArrowheads="1"/>
          </p:cNvSpPr>
          <p:nvPr>
            <p:ph type="title"/>
          </p:nvPr>
        </p:nvSpPr>
        <p:spPr/>
        <p:txBody>
          <a:bodyPr/>
          <a:lstStyle/>
          <a:p>
            <a:r>
              <a:rPr lang="en-US"/>
              <a:t>Parameters for a Single Block Transfer</a:t>
            </a:r>
          </a:p>
        </p:txBody>
      </p:sp>
      <p:sp>
        <p:nvSpPr>
          <p:cNvPr id="1466371"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66372" name="Group 4"/>
          <p:cNvGrpSpPr>
            <a:grpSpLocks/>
          </p:cNvGrpSpPr>
          <p:nvPr/>
        </p:nvGrpSpPr>
        <p:grpSpPr bwMode="auto">
          <a:xfrm>
            <a:off x="7620000" y="4489450"/>
            <a:ext cx="1295400" cy="311150"/>
            <a:chOff x="4560" y="3020"/>
            <a:chExt cx="816" cy="196"/>
          </a:xfrm>
        </p:grpSpPr>
        <p:sp>
          <p:nvSpPr>
            <p:cNvPr id="146637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6637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6637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6637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637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637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637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6638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6638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638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638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6384"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66385" name="Group 17"/>
          <p:cNvGrpSpPr>
            <a:grpSpLocks/>
          </p:cNvGrpSpPr>
          <p:nvPr/>
        </p:nvGrpSpPr>
        <p:grpSpPr bwMode="auto">
          <a:xfrm>
            <a:off x="228600" y="3749675"/>
            <a:ext cx="2098675" cy="2574925"/>
            <a:chOff x="212" y="2064"/>
            <a:chExt cx="1322" cy="1622"/>
          </a:xfrm>
        </p:grpSpPr>
        <p:sp>
          <p:nvSpPr>
            <p:cNvPr id="146638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638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6638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6638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6639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6639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6639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639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6639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6639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46639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6639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6639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6639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6640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6640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6640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6640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6640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66405"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66406"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66407"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66408"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6640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6641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6641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6641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6641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6641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6641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66416"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66417"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66418"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66419"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6642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6642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66422"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66423"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66424"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66425"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6642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6642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6642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6642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6643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6643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6643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6643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6643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6643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6643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6643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6643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6643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66440"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66441"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6644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6443"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6644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644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644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66449"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66450"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6451"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6452"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66453"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66454"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6455"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6456"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66457"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6458"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6459"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6460" name="Text Box 92"/>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66461" name="Text Box 93"/>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66462"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6463" name="Text Box 95"/>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66464"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6447"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rPr>
              <a:t>&amp;pixel_7</a:t>
            </a:r>
          </a:p>
        </p:txBody>
      </p:sp>
      <p:sp>
        <p:nvSpPr>
          <p:cNvPr id="1466448"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rPr>
              <a:t>&amp;myDest</a:t>
            </a:r>
          </a:p>
        </p:txBody>
      </p:sp>
      <p:sp>
        <p:nvSpPr>
          <p:cNvPr id="1466465" name="Oval 97"/>
          <p:cNvSpPr>
            <a:spLocks noChangeArrowheads="1"/>
          </p:cNvSpPr>
          <p:nvPr/>
        </p:nvSpPr>
        <p:spPr bwMode="auto">
          <a:xfrm>
            <a:off x="4765675" y="2379663"/>
            <a:ext cx="1109663" cy="795337"/>
          </a:xfrm>
          <a:prstGeom prst="ellipse">
            <a:avLst/>
          </a:prstGeom>
          <a:noFill/>
          <a:ln w="38100">
            <a:solidFill>
              <a:srgbClr val="FF3300"/>
            </a:solidFill>
            <a:round/>
            <a:headEnd/>
            <a:tailEnd/>
          </a:ln>
          <a:effectLst/>
        </p:spPr>
        <p:txBody>
          <a:bodyPr wrap="none" anchor="ctr">
            <a:spAutoFit/>
          </a:bodyPr>
          <a:lstStyle/>
          <a:p>
            <a:endParaRPr lang="en-US"/>
          </a:p>
        </p:txBody>
      </p:sp>
      <p:sp>
        <p:nvSpPr>
          <p:cNvPr id="1466466" name="Oval 98"/>
          <p:cNvSpPr>
            <a:spLocks noChangeArrowheads="1"/>
          </p:cNvSpPr>
          <p:nvPr/>
        </p:nvSpPr>
        <p:spPr bwMode="auto">
          <a:xfrm>
            <a:off x="6569075" y="593725"/>
            <a:ext cx="1109663" cy="795338"/>
          </a:xfrm>
          <a:prstGeom prst="ellipse">
            <a:avLst/>
          </a:prstGeom>
          <a:noFill/>
          <a:ln w="38100">
            <a:solidFill>
              <a:srgbClr val="FF3300"/>
            </a:solidFill>
            <a:round/>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516" name="Text Box 10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8418" name="Rectangle 2"/>
          <p:cNvSpPr>
            <a:spLocks noGrp="1" noChangeArrowheads="1"/>
          </p:cNvSpPr>
          <p:nvPr>
            <p:ph type="title"/>
          </p:nvPr>
        </p:nvSpPr>
        <p:spPr/>
        <p:txBody>
          <a:bodyPr/>
          <a:lstStyle/>
          <a:p>
            <a:r>
              <a:rPr lang="en-US"/>
              <a:t>Parameters for a Single Block Transfer</a:t>
            </a:r>
          </a:p>
        </p:txBody>
      </p:sp>
      <p:sp>
        <p:nvSpPr>
          <p:cNvPr id="1468419"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68420" name="Group 4"/>
          <p:cNvGrpSpPr>
            <a:grpSpLocks/>
          </p:cNvGrpSpPr>
          <p:nvPr/>
        </p:nvGrpSpPr>
        <p:grpSpPr bwMode="auto">
          <a:xfrm>
            <a:off x="7620000" y="4489450"/>
            <a:ext cx="1295400" cy="311150"/>
            <a:chOff x="4560" y="3020"/>
            <a:chExt cx="816" cy="196"/>
          </a:xfrm>
        </p:grpSpPr>
        <p:sp>
          <p:nvSpPr>
            <p:cNvPr id="146842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6842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6842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6842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842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842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842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68428"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68429"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68430"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68431"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68432"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68433" name="Group 17"/>
          <p:cNvGrpSpPr>
            <a:grpSpLocks/>
          </p:cNvGrpSpPr>
          <p:nvPr/>
        </p:nvGrpSpPr>
        <p:grpSpPr bwMode="auto">
          <a:xfrm>
            <a:off x="228600" y="3749675"/>
            <a:ext cx="2098675" cy="2574925"/>
            <a:chOff x="212" y="2064"/>
            <a:chExt cx="1322" cy="1622"/>
          </a:xfrm>
        </p:grpSpPr>
        <p:sp>
          <p:nvSpPr>
            <p:cNvPr id="146843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843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6843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6843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6843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6843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6844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844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6844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6844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SRCBIDX</a:t>
              </a:r>
            </a:p>
          </p:txBody>
        </p:sp>
        <p:sp>
          <p:nvSpPr>
            <p:cNvPr id="146844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46844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6844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6844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6844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6844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6845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6845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6845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68453"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68454"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68455"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68456"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6845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6845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6845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6846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6846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6846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6846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68464"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68465"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68466"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68467"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6846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6846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68470"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68471"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68472"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68473"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6847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6847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6847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6847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6847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6847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6848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6848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6848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6848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6848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6848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6848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6848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68488"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68489"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6849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8491"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6849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849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6849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68495"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68496"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8497"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68498"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68499"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68502" name="Rectangle 86"/>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68503" name="Rectangle 87"/>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8504" name="Rectangle 88"/>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68505" name="Rectangle 89"/>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8506" name="Text Box 90"/>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68507" name="Text Box 91"/>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68508" name="Text Box 92"/>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8509" name="Text Box 93"/>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68510" name="Rectangle 94"/>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8511" name="Rectangle 95"/>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68512" name="Rectangle 96"/>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68500" name="Rectangle 84"/>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6</a:t>
            </a:r>
          </a:p>
        </p:txBody>
      </p:sp>
      <p:sp>
        <p:nvSpPr>
          <p:cNvPr id="1468501" name="Rectangle 85"/>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68515" name="Freeform 99"/>
          <p:cNvSpPr>
            <a:spLocks/>
          </p:cNvSpPr>
          <p:nvPr/>
        </p:nvSpPr>
        <p:spPr bwMode="auto">
          <a:xfrm>
            <a:off x="4135438" y="1541463"/>
            <a:ext cx="428625" cy="330200"/>
          </a:xfrm>
          <a:custGeom>
            <a:avLst/>
            <a:gdLst/>
            <a:ahLst/>
            <a:cxnLst>
              <a:cxn ang="0">
                <a:pos x="270" y="0"/>
              </a:cxn>
              <a:cxn ang="0">
                <a:pos x="72" y="21"/>
              </a:cxn>
              <a:cxn ang="0">
                <a:pos x="3" y="112"/>
              </a:cxn>
              <a:cxn ang="0">
                <a:pos x="88" y="186"/>
              </a:cxn>
              <a:cxn ang="0">
                <a:pos x="264" y="208"/>
              </a:cxn>
            </a:cxnLst>
            <a:rect l="0" t="0" r="r" b="b"/>
            <a:pathLst>
              <a:path w="270" h="208">
                <a:moveTo>
                  <a:pt x="270" y="0"/>
                </a:moveTo>
                <a:cubicBezTo>
                  <a:pt x="193" y="1"/>
                  <a:pt x="116" y="2"/>
                  <a:pt x="72" y="21"/>
                </a:cubicBezTo>
                <a:cubicBezTo>
                  <a:pt x="28" y="40"/>
                  <a:pt x="0" y="85"/>
                  <a:pt x="3" y="112"/>
                </a:cubicBezTo>
                <a:cubicBezTo>
                  <a:pt x="6" y="139"/>
                  <a:pt x="45" y="170"/>
                  <a:pt x="88" y="186"/>
                </a:cubicBezTo>
                <a:cubicBezTo>
                  <a:pt x="131" y="202"/>
                  <a:pt x="235" y="204"/>
                  <a:pt x="264" y="208"/>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562"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0466" name="Rectangle 2"/>
          <p:cNvSpPr>
            <a:spLocks noGrp="1" noChangeArrowheads="1"/>
          </p:cNvSpPr>
          <p:nvPr>
            <p:ph type="title"/>
          </p:nvPr>
        </p:nvSpPr>
        <p:spPr/>
        <p:txBody>
          <a:bodyPr/>
          <a:lstStyle/>
          <a:p>
            <a:r>
              <a:rPr lang="en-US"/>
              <a:t>Parameters for a Single Block Transfer</a:t>
            </a:r>
          </a:p>
        </p:txBody>
      </p:sp>
      <p:sp>
        <p:nvSpPr>
          <p:cNvPr id="1470467"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0468" name="Group 4"/>
          <p:cNvGrpSpPr>
            <a:grpSpLocks/>
          </p:cNvGrpSpPr>
          <p:nvPr/>
        </p:nvGrpSpPr>
        <p:grpSpPr bwMode="auto">
          <a:xfrm>
            <a:off x="7620000" y="4489450"/>
            <a:ext cx="1295400" cy="311150"/>
            <a:chOff x="4560" y="3020"/>
            <a:chExt cx="816" cy="196"/>
          </a:xfrm>
        </p:grpSpPr>
        <p:sp>
          <p:nvSpPr>
            <p:cNvPr id="147046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047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047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047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047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047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047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047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047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047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047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0480"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0481" name="Group 17"/>
          <p:cNvGrpSpPr>
            <a:grpSpLocks/>
          </p:cNvGrpSpPr>
          <p:nvPr/>
        </p:nvGrpSpPr>
        <p:grpSpPr bwMode="auto">
          <a:xfrm>
            <a:off x="228600" y="3749675"/>
            <a:ext cx="2098675" cy="2574925"/>
            <a:chOff x="212" y="2064"/>
            <a:chExt cx="1322" cy="1622"/>
          </a:xfrm>
        </p:grpSpPr>
        <p:sp>
          <p:nvSpPr>
            <p:cNvPr id="147048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048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048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048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048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048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048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048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049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049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049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DSTBIDX</a:t>
              </a:r>
            </a:p>
          </p:txBody>
        </p:sp>
        <p:sp>
          <p:nvSpPr>
            <p:cNvPr id="147049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7049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7049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47049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7049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049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049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050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0501"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0502"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0503"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0504"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050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050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050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050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050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051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051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0512"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0513"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0514"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0515"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051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051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0518"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0519"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0520"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0521"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052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052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052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052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052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052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052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052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053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053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053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053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053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053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0536"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0537"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053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0539"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054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0541"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0542"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0543"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0544"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0545"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0546"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0547"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0548"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70549"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0550"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endParaRPr>
          </a:p>
        </p:txBody>
      </p:sp>
      <p:sp>
        <p:nvSpPr>
          <p:cNvPr id="1470551"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0552"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0553"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0554"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0555"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0556"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0557"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0558"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0559"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0560"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4</a:t>
            </a:r>
          </a:p>
        </p:txBody>
      </p:sp>
      <p:sp>
        <p:nvSpPr>
          <p:cNvPr id="1470561" name="Freeform 97"/>
          <p:cNvSpPr>
            <a:spLocks/>
          </p:cNvSpPr>
          <p:nvPr/>
        </p:nvSpPr>
        <p:spPr bwMode="auto">
          <a:xfrm>
            <a:off x="7343775" y="966788"/>
            <a:ext cx="428625" cy="1252537"/>
          </a:xfrm>
          <a:custGeom>
            <a:avLst/>
            <a:gdLst/>
            <a:ahLst/>
            <a:cxnLst>
              <a:cxn ang="0">
                <a:pos x="270" y="0"/>
              </a:cxn>
              <a:cxn ang="0">
                <a:pos x="72" y="21"/>
              </a:cxn>
              <a:cxn ang="0">
                <a:pos x="3" y="112"/>
              </a:cxn>
              <a:cxn ang="0">
                <a:pos x="88" y="186"/>
              </a:cxn>
              <a:cxn ang="0">
                <a:pos x="264" y="208"/>
              </a:cxn>
            </a:cxnLst>
            <a:rect l="0" t="0" r="r" b="b"/>
            <a:pathLst>
              <a:path w="270" h="208">
                <a:moveTo>
                  <a:pt x="270" y="0"/>
                </a:moveTo>
                <a:cubicBezTo>
                  <a:pt x="193" y="1"/>
                  <a:pt x="116" y="2"/>
                  <a:pt x="72" y="21"/>
                </a:cubicBezTo>
                <a:cubicBezTo>
                  <a:pt x="28" y="40"/>
                  <a:pt x="0" y="85"/>
                  <a:pt x="3" y="112"/>
                </a:cubicBezTo>
                <a:cubicBezTo>
                  <a:pt x="6" y="139"/>
                  <a:pt x="45" y="170"/>
                  <a:pt x="88" y="186"/>
                </a:cubicBezTo>
                <a:cubicBezTo>
                  <a:pt x="131" y="202"/>
                  <a:pt x="235" y="204"/>
                  <a:pt x="264" y="208"/>
                </a:cubicBezTo>
              </a:path>
            </a:pathLst>
          </a:custGeom>
          <a:noFill/>
          <a:ln w="57150" cap="flat" cmpd="sng">
            <a:solidFill>
              <a:srgbClr val="FF3300"/>
            </a:solidFill>
            <a:prstDash val="solid"/>
            <a:round/>
            <a:headEnd type="none" w="med" len="med"/>
            <a:tailEnd type="triangle" w="med" len="med"/>
          </a:ln>
          <a:effectLst/>
        </p:spPr>
        <p:txBody>
          <a:bodyP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610"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2514" name="Rectangle 2"/>
          <p:cNvSpPr>
            <a:spLocks noGrp="1" noChangeArrowheads="1"/>
          </p:cNvSpPr>
          <p:nvPr>
            <p:ph type="title"/>
          </p:nvPr>
        </p:nvSpPr>
        <p:spPr/>
        <p:txBody>
          <a:bodyPr/>
          <a:lstStyle/>
          <a:p>
            <a:r>
              <a:rPr lang="en-US"/>
              <a:t>Parameters for a Single Block Transfer</a:t>
            </a:r>
          </a:p>
        </p:txBody>
      </p:sp>
      <p:sp>
        <p:nvSpPr>
          <p:cNvPr id="1472515"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2516" name="Group 4"/>
          <p:cNvGrpSpPr>
            <a:grpSpLocks/>
          </p:cNvGrpSpPr>
          <p:nvPr/>
        </p:nvGrpSpPr>
        <p:grpSpPr bwMode="auto">
          <a:xfrm>
            <a:off x="7620000" y="4489450"/>
            <a:ext cx="1295400" cy="311150"/>
            <a:chOff x="4560" y="3020"/>
            <a:chExt cx="816" cy="196"/>
          </a:xfrm>
        </p:grpSpPr>
        <p:sp>
          <p:nvSpPr>
            <p:cNvPr id="1472517"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2518"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2519"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2520"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2521"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2522"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2523"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2524"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2525"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2526"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2527"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2528"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2529" name="Group 17"/>
          <p:cNvGrpSpPr>
            <a:grpSpLocks/>
          </p:cNvGrpSpPr>
          <p:nvPr/>
        </p:nvGrpSpPr>
        <p:grpSpPr bwMode="auto">
          <a:xfrm>
            <a:off x="228600" y="3749675"/>
            <a:ext cx="2098675" cy="2574925"/>
            <a:chOff x="212" y="2064"/>
            <a:chExt cx="1322" cy="1622"/>
          </a:xfrm>
        </p:grpSpPr>
        <p:sp>
          <p:nvSpPr>
            <p:cNvPr id="1472530"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2531"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2532"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2533"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2534"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2535"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2536"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2537"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2538"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2539"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2540"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DSTBIDX</a:t>
              </a:r>
            </a:p>
          </p:txBody>
        </p:sp>
        <p:sp>
          <p:nvSpPr>
            <p:cNvPr id="1472541"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72542"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72543"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SRCCIDX</a:t>
              </a:r>
            </a:p>
          </p:txBody>
        </p:sp>
        <p:sp>
          <p:nvSpPr>
            <p:cNvPr id="1472544"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DSTCIDX</a:t>
              </a:r>
            </a:p>
          </p:txBody>
        </p:sp>
      </p:grpSp>
      <p:sp>
        <p:nvSpPr>
          <p:cNvPr id="1472545"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2546"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2547"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2548"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2549"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2550"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2551"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2552"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2553"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2554"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2555"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2556"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2557"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2558"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2559"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2560"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2561"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2562"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2563"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2564"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2565"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2566"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2567"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2568"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2569"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2570"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2571"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2572"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2573"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2574"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2575"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2576"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2577"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2578"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2579"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2580"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2581"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2582"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2583"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2584"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2585"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2586"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2587"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2588"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2589"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2590"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2591"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2592"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2593"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2594"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2595"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2596"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72597"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2598"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0</a:t>
            </a:r>
          </a:p>
        </p:txBody>
      </p:sp>
      <p:sp>
        <p:nvSpPr>
          <p:cNvPr id="1472599"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rPr>
              <a:t>0</a:t>
            </a:r>
          </a:p>
        </p:txBody>
      </p:sp>
      <p:sp>
        <p:nvSpPr>
          <p:cNvPr id="1472600"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2601"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2602"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2603"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2604"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2605"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2606"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2607"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2608"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Rectangle 2"/>
          <p:cNvSpPr>
            <a:spLocks noChangeArrowheads="1"/>
          </p:cNvSpPr>
          <p:nvPr/>
        </p:nvSpPr>
        <p:spPr bwMode="auto">
          <a:xfrm>
            <a:off x="1295400" y="4699000"/>
            <a:ext cx="5105400" cy="9906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15491" name="Rectangle 3"/>
          <p:cNvSpPr>
            <a:spLocks noGrp="1" noChangeArrowheads="1"/>
          </p:cNvSpPr>
          <p:nvPr>
            <p:ph type="title"/>
          </p:nvPr>
        </p:nvSpPr>
        <p:spPr/>
        <p:txBody>
          <a:bodyPr/>
          <a:lstStyle/>
          <a:p>
            <a:r>
              <a:rPr lang="en-US" sz="3200"/>
              <a:t>What are DMA and EDMA3 ?</a:t>
            </a:r>
          </a:p>
        </p:txBody>
      </p:sp>
      <p:sp>
        <p:nvSpPr>
          <p:cNvPr id="1215500" name="Text Box 12"/>
          <p:cNvSpPr txBox="1">
            <a:spLocks noChangeArrowheads="1"/>
          </p:cNvSpPr>
          <p:nvPr/>
        </p:nvSpPr>
        <p:spPr bwMode="auto">
          <a:xfrm>
            <a:off x="381000" y="552450"/>
            <a:ext cx="7948613" cy="58102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rPr>
              <a:t> When we say “DMA”, what do we mean? Well, there are MANY</a:t>
            </a:r>
            <a:br>
              <a:rPr lang="en-US">
                <a:solidFill>
                  <a:schemeClr val="tx1"/>
                </a:solidFill>
              </a:rPr>
            </a:br>
            <a:r>
              <a:rPr lang="en-US">
                <a:solidFill>
                  <a:schemeClr val="tx1"/>
                </a:solidFill>
              </a:rPr>
              <a:t>    forms of “DMA” (Direct Memory Access) on this device:</a:t>
            </a:r>
          </a:p>
        </p:txBody>
      </p:sp>
      <p:sp>
        <p:nvSpPr>
          <p:cNvPr id="1215501" name="Text Box 13"/>
          <p:cNvSpPr txBox="1">
            <a:spLocks noChangeArrowheads="1"/>
          </p:cNvSpPr>
          <p:nvPr/>
        </p:nvSpPr>
        <p:spPr bwMode="auto">
          <a:xfrm>
            <a:off x="685800" y="1185863"/>
            <a:ext cx="75977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dirty="0"/>
              <a:t> </a:t>
            </a:r>
            <a:r>
              <a:rPr lang="en-US" sz="1800" u="sng" dirty="0"/>
              <a:t>EDMA3</a:t>
            </a:r>
            <a:r>
              <a:rPr lang="en-US" sz="1800" dirty="0">
                <a:solidFill>
                  <a:schemeClr val="tx1"/>
                </a:solidFill>
              </a:rPr>
              <a:t> – “Enhanced” DMA handles 64 DMA CHs and 8 QDMA CHs</a:t>
            </a:r>
          </a:p>
        </p:txBody>
      </p:sp>
      <p:sp>
        <p:nvSpPr>
          <p:cNvPr id="1215502" name="Text Box 14"/>
          <p:cNvSpPr txBox="1">
            <a:spLocks noChangeArrowheads="1"/>
          </p:cNvSpPr>
          <p:nvPr/>
        </p:nvSpPr>
        <p:spPr bwMode="auto">
          <a:xfrm>
            <a:off x="857250" y="1576388"/>
            <a:ext cx="6345238" cy="557212"/>
          </a:xfrm>
          <a:prstGeom prst="rect">
            <a:avLst/>
          </a:prstGeom>
          <a:noFill/>
          <a:ln w="12700">
            <a:noFill/>
            <a:miter lim="800000"/>
            <a:headEnd/>
            <a:tailEnd/>
          </a:ln>
          <a:effectLst/>
        </p:spPr>
        <p:txBody>
          <a:bodyPr wrap="none">
            <a:spAutoFit/>
          </a:bodyPr>
          <a:lstStyle/>
          <a:p>
            <a:pPr>
              <a:lnSpc>
                <a:spcPct val="70000"/>
              </a:lnSpc>
              <a:buSzPct val="110000"/>
              <a:buFont typeface="Wingdings" pitchFamily="2" charset="2"/>
              <a:buChar char="ü"/>
            </a:pPr>
            <a:r>
              <a:rPr lang="en-US" sz="1600" dirty="0">
                <a:solidFill>
                  <a:schemeClr val="tx1"/>
                </a:solidFill>
                <a:latin typeface="Arial Narrow" pitchFamily="34" charset="0"/>
              </a:rPr>
              <a:t>DMA – 64 channels that can be triggered manually or by events/chaining</a:t>
            </a:r>
          </a:p>
          <a:p>
            <a:pPr>
              <a:lnSpc>
                <a:spcPct val="70000"/>
              </a:lnSpc>
              <a:buSzPct val="110000"/>
              <a:buFont typeface="Wingdings" pitchFamily="2" charset="2"/>
              <a:buChar char="ü"/>
            </a:pPr>
            <a:r>
              <a:rPr lang="en-US" sz="1600" dirty="0">
                <a:solidFill>
                  <a:schemeClr val="tx1"/>
                </a:solidFill>
                <a:latin typeface="Arial Narrow" pitchFamily="34" charset="0"/>
              </a:rPr>
              <a:t>QDMA – 8 channels of “Quick” DMA triggered by writing to a “trigger word”</a:t>
            </a:r>
          </a:p>
        </p:txBody>
      </p:sp>
      <p:sp>
        <p:nvSpPr>
          <p:cNvPr id="1215503" name="Text Box 15"/>
          <p:cNvSpPr txBox="1">
            <a:spLocks noChangeArrowheads="1"/>
          </p:cNvSpPr>
          <p:nvPr/>
        </p:nvSpPr>
        <p:spPr bwMode="auto">
          <a:xfrm>
            <a:off x="685800" y="4337050"/>
            <a:ext cx="6581775" cy="311150"/>
          </a:xfrm>
          <a:prstGeom prst="rect">
            <a:avLst/>
          </a:prstGeom>
          <a:noFill/>
          <a:ln w="12700">
            <a:noFill/>
            <a:miter lim="800000"/>
            <a:headEnd/>
            <a:tailEnd/>
          </a:ln>
          <a:effectLst/>
        </p:spPr>
        <p:txBody>
          <a:bodyPr wrap="none">
            <a:spAutoFit/>
          </a:bodyPr>
          <a:lstStyle/>
          <a:p>
            <a:pPr>
              <a:buClr>
                <a:schemeClr val="tx1"/>
              </a:buClr>
              <a:buSzPct val="120000"/>
              <a:buFontTx/>
              <a:buChar char="•"/>
            </a:pPr>
            <a:r>
              <a:rPr lang="en-US" sz="1800"/>
              <a:t> </a:t>
            </a:r>
            <a:r>
              <a:rPr lang="en-US" sz="1800" u="sng"/>
              <a:t>IDMA</a:t>
            </a:r>
            <a:r>
              <a:rPr lang="en-US" sz="1800">
                <a:solidFill>
                  <a:schemeClr val="tx1"/>
                </a:solidFill>
              </a:rPr>
              <a:t> – 2 CHs of “Internal” DMA (Periph Cfg, Xfr L1 </a:t>
            </a:r>
            <a:r>
              <a:rPr lang="en-US" sz="1800">
                <a:solidFill>
                  <a:schemeClr val="tx1"/>
                </a:solidFill>
                <a:cs typeface="Arial" charset="0"/>
              </a:rPr>
              <a:t>↔ </a:t>
            </a:r>
            <a:r>
              <a:rPr lang="en-US" sz="1800">
                <a:solidFill>
                  <a:schemeClr val="tx1"/>
                </a:solidFill>
              </a:rPr>
              <a:t>L2)</a:t>
            </a:r>
            <a:endParaRPr lang="en-US" sz="1600">
              <a:solidFill>
                <a:schemeClr val="tx1"/>
              </a:solidFill>
              <a:latin typeface="Arial Narrow" pitchFamily="34" charset="0"/>
            </a:endParaRPr>
          </a:p>
        </p:txBody>
      </p:sp>
      <p:sp>
        <p:nvSpPr>
          <p:cNvPr id="1215504" name="Text Box 16"/>
          <p:cNvSpPr txBox="1">
            <a:spLocks noChangeArrowheads="1"/>
          </p:cNvSpPr>
          <p:nvPr/>
        </p:nvSpPr>
        <p:spPr bwMode="auto">
          <a:xfrm>
            <a:off x="685800" y="5708650"/>
            <a:ext cx="8368509" cy="646331"/>
          </a:xfrm>
          <a:prstGeom prst="rect">
            <a:avLst/>
          </a:prstGeom>
          <a:noFill/>
          <a:ln w="12700">
            <a:noFill/>
            <a:miter lim="800000"/>
            <a:headEnd/>
            <a:tailEnd/>
          </a:ln>
          <a:effectLst/>
        </p:spPr>
        <p:txBody>
          <a:bodyPr wrap="none">
            <a:spAutoFit/>
          </a:bodyPr>
          <a:lstStyle/>
          <a:p>
            <a:pPr>
              <a:lnSpc>
                <a:spcPct val="100000"/>
              </a:lnSpc>
              <a:buClr>
                <a:schemeClr val="tx1"/>
              </a:buClr>
              <a:buSzPct val="120000"/>
              <a:buFontTx/>
              <a:buChar char="•"/>
            </a:pPr>
            <a:r>
              <a:rPr lang="en-US" sz="1800" dirty="0"/>
              <a:t> </a:t>
            </a:r>
            <a:r>
              <a:rPr lang="en-US" sz="1800" u="sng" dirty="0"/>
              <a:t>Peripheral “DMA”s</a:t>
            </a:r>
            <a:r>
              <a:rPr lang="en-US" sz="1800" dirty="0">
                <a:solidFill>
                  <a:schemeClr val="tx1"/>
                </a:solidFill>
              </a:rPr>
              <a:t> – Each master device hooked to the </a:t>
            </a:r>
            <a:r>
              <a:rPr lang="en-US" sz="1800" dirty="0" smtClean="0">
                <a:solidFill>
                  <a:schemeClr val="tx1"/>
                </a:solidFill>
              </a:rPr>
              <a:t>TeraNet Switched</a:t>
            </a:r>
            <a:r>
              <a:rPr lang="en-US" sz="1800" dirty="0">
                <a:solidFill>
                  <a:schemeClr val="tx1"/>
                </a:solidFill>
              </a:rPr>
              <a:t/>
            </a:r>
            <a:br>
              <a:rPr lang="en-US" sz="1800" dirty="0">
                <a:solidFill>
                  <a:schemeClr val="tx1"/>
                </a:solidFill>
              </a:rPr>
            </a:br>
            <a:r>
              <a:rPr lang="en-US" sz="1800" dirty="0">
                <a:solidFill>
                  <a:schemeClr val="tx1"/>
                </a:solidFill>
              </a:rPr>
              <a:t>  Central Resource (SCR) has its own DMA (e.g. SRIO, EMAC, etc.)</a:t>
            </a:r>
          </a:p>
        </p:txBody>
      </p:sp>
      <p:sp>
        <p:nvSpPr>
          <p:cNvPr id="1215505" name="AutoShape 17"/>
          <p:cNvSpPr>
            <a:spLocks noChangeArrowheads="1"/>
          </p:cNvSpPr>
          <p:nvPr/>
        </p:nvSpPr>
        <p:spPr bwMode="auto">
          <a:xfrm>
            <a:off x="2209800" y="5105400"/>
            <a:ext cx="457200" cy="457200"/>
          </a:xfrm>
          <a:prstGeom prst="cube">
            <a:avLst>
              <a:gd name="adj" fmla="val 11111"/>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06" name="Text Box 18"/>
          <p:cNvSpPr txBox="1">
            <a:spLocks noChangeArrowheads="1"/>
          </p:cNvSpPr>
          <p:nvPr/>
        </p:nvSpPr>
        <p:spPr bwMode="auto">
          <a:xfrm>
            <a:off x="2159000" y="5192713"/>
            <a:ext cx="498475"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Ch0</a:t>
            </a:r>
          </a:p>
        </p:txBody>
      </p:sp>
      <p:sp>
        <p:nvSpPr>
          <p:cNvPr id="1215507" name="Rectangle 19"/>
          <p:cNvSpPr>
            <a:spLocks noChangeArrowheads="1"/>
          </p:cNvSpPr>
          <p:nvPr/>
        </p:nvSpPr>
        <p:spPr bwMode="auto">
          <a:xfrm>
            <a:off x="1447800" y="5105400"/>
            <a:ext cx="457200" cy="4572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15508" name="Rectangle 20"/>
          <p:cNvSpPr>
            <a:spLocks noChangeArrowheads="1"/>
          </p:cNvSpPr>
          <p:nvPr/>
        </p:nvSpPr>
        <p:spPr bwMode="auto">
          <a:xfrm>
            <a:off x="2989263" y="5181600"/>
            <a:ext cx="609600" cy="3048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1215509" name="Text Box 21"/>
          <p:cNvSpPr txBox="1">
            <a:spLocks noChangeArrowheads="1"/>
          </p:cNvSpPr>
          <p:nvPr/>
        </p:nvSpPr>
        <p:spPr bwMode="auto">
          <a:xfrm>
            <a:off x="1447800" y="5133975"/>
            <a:ext cx="458788" cy="452438"/>
          </a:xfrm>
          <a:prstGeom prst="rect">
            <a:avLst/>
          </a:prstGeom>
          <a:noFill/>
          <a:ln w="12700">
            <a:noFill/>
            <a:miter lim="800000"/>
            <a:headEnd/>
            <a:tailEnd/>
          </a:ln>
          <a:effectLst/>
        </p:spPr>
        <p:txBody>
          <a:bodyPr wrap="none">
            <a:spAutoFit/>
          </a:bodyPr>
          <a:lstStyle/>
          <a:p>
            <a:pPr algn="ctr">
              <a:lnSpc>
                <a:spcPct val="60000"/>
              </a:lnSpc>
            </a:pPr>
            <a:r>
              <a:rPr lang="en-US" sz="1400">
                <a:solidFill>
                  <a:schemeClr val="tx1"/>
                </a:solidFill>
                <a:latin typeface="Arial Narrow" pitchFamily="34" charset="0"/>
              </a:rPr>
              <a:t>L1D</a:t>
            </a:r>
          </a:p>
          <a:p>
            <a:pPr algn="ctr">
              <a:lnSpc>
                <a:spcPct val="60000"/>
              </a:lnSpc>
            </a:pPr>
            <a:r>
              <a:rPr lang="en-US" sz="1400">
                <a:solidFill>
                  <a:schemeClr val="tx1"/>
                </a:solidFill>
                <a:latin typeface="Arial Narrow" pitchFamily="34" charset="0"/>
              </a:rPr>
              <a:t>L2</a:t>
            </a:r>
          </a:p>
        </p:txBody>
      </p:sp>
      <p:sp>
        <p:nvSpPr>
          <p:cNvPr id="1215510" name="Text Box 22"/>
          <p:cNvSpPr txBox="1">
            <a:spLocks noChangeArrowheads="1"/>
          </p:cNvSpPr>
          <p:nvPr/>
        </p:nvSpPr>
        <p:spPr bwMode="auto">
          <a:xfrm>
            <a:off x="2932113" y="5257800"/>
            <a:ext cx="725487" cy="219075"/>
          </a:xfrm>
          <a:prstGeom prst="rect">
            <a:avLst/>
          </a:prstGeom>
          <a:noFill/>
          <a:ln w="12700">
            <a:noFill/>
            <a:miter lim="800000"/>
            <a:headEnd/>
            <a:tailEnd/>
          </a:ln>
          <a:effectLst/>
        </p:spPr>
        <p:txBody>
          <a:bodyPr wrap="none">
            <a:spAutoFit/>
          </a:bodyPr>
          <a:lstStyle/>
          <a:p>
            <a:pPr algn="ctr">
              <a:lnSpc>
                <a:spcPct val="60000"/>
              </a:lnSpc>
            </a:pPr>
            <a:r>
              <a:rPr lang="en-US" sz="1400">
                <a:solidFill>
                  <a:schemeClr val="tx1"/>
                </a:solidFill>
                <a:latin typeface="Arial Narrow" pitchFamily="34" charset="0"/>
              </a:rPr>
              <a:t>PERIPH</a:t>
            </a:r>
          </a:p>
        </p:txBody>
      </p:sp>
      <p:sp>
        <p:nvSpPr>
          <p:cNvPr id="1215511" name="Line 23"/>
          <p:cNvSpPr>
            <a:spLocks noChangeShapeType="1"/>
          </p:cNvSpPr>
          <p:nvPr/>
        </p:nvSpPr>
        <p:spPr bwMode="auto">
          <a:xfrm>
            <a:off x="1905000" y="5334000"/>
            <a:ext cx="304800"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15512" name="Line 24"/>
          <p:cNvSpPr>
            <a:spLocks noChangeShapeType="1"/>
          </p:cNvSpPr>
          <p:nvPr/>
        </p:nvSpPr>
        <p:spPr bwMode="auto">
          <a:xfrm>
            <a:off x="2667000" y="5334000"/>
            <a:ext cx="304800"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15513" name="AutoShape 25"/>
          <p:cNvSpPr>
            <a:spLocks noChangeArrowheads="1"/>
          </p:cNvSpPr>
          <p:nvPr/>
        </p:nvSpPr>
        <p:spPr bwMode="auto">
          <a:xfrm>
            <a:off x="4991100" y="5145088"/>
            <a:ext cx="457200" cy="377825"/>
          </a:xfrm>
          <a:prstGeom prst="cube">
            <a:avLst>
              <a:gd name="adj" fmla="val 11111"/>
            </a:avLst>
          </a:prstGeom>
          <a:solidFill>
            <a:schemeClr val="accent2"/>
          </a:solidFill>
          <a:ln w="12700">
            <a:solidFill>
              <a:schemeClr val="tx1"/>
            </a:solidFill>
            <a:miter lim="800000"/>
            <a:headEnd/>
            <a:tailEnd/>
          </a:ln>
          <a:effectLst/>
        </p:spPr>
        <p:txBody>
          <a:bodyPr anchor="ctr">
            <a:spAutoFit/>
          </a:bodyPr>
          <a:lstStyle/>
          <a:p>
            <a:pPr algn="ctr"/>
            <a:endParaRPr lang="en-US"/>
          </a:p>
        </p:txBody>
      </p:sp>
      <p:sp>
        <p:nvSpPr>
          <p:cNvPr id="1215514" name="Text Box 26"/>
          <p:cNvSpPr txBox="1">
            <a:spLocks noChangeArrowheads="1"/>
          </p:cNvSpPr>
          <p:nvPr/>
        </p:nvSpPr>
        <p:spPr bwMode="auto">
          <a:xfrm>
            <a:off x="4940300" y="5203825"/>
            <a:ext cx="498475"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Ch1</a:t>
            </a:r>
          </a:p>
        </p:txBody>
      </p:sp>
      <p:sp>
        <p:nvSpPr>
          <p:cNvPr id="1215515" name="Rectangle 27"/>
          <p:cNvSpPr>
            <a:spLocks noChangeArrowheads="1"/>
          </p:cNvSpPr>
          <p:nvPr/>
        </p:nvSpPr>
        <p:spPr bwMode="auto">
          <a:xfrm>
            <a:off x="4229100" y="5105400"/>
            <a:ext cx="457200" cy="4572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16" name="Text Box 28"/>
          <p:cNvSpPr txBox="1">
            <a:spLocks noChangeArrowheads="1"/>
          </p:cNvSpPr>
          <p:nvPr/>
        </p:nvSpPr>
        <p:spPr bwMode="auto">
          <a:xfrm>
            <a:off x="4257675" y="5229225"/>
            <a:ext cx="403225" cy="257175"/>
          </a:xfrm>
          <a:prstGeom prst="rect">
            <a:avLst/>
          </a:prstGeom>
          <a:noFill/>
          <a:ln w="12700">
            <a:noFill/>
            <a:miter lim="800000"/>
            <a:headEnd/>
            <a:tailEnd/>
          </a:ln>
          <a:effectLst/>
        </p:spPr>
        <p:txBody>
          <a:bodyPr wrap="none">
            <a:spAutoFit/>
          </a:bodyPr>
          <a:lstStyle/>
          <a:p>
            <a:pPr algn="ctr">
              <a:lnSpc>
                <a:spcPct val="60000"/>
              </a:lnSpc>
            </a:pPr>
            <a:r>
              <a:rPr lang="en-US" sz="1800">
                <a:solidFill>
                  <a:schemeClr val="tx1"/>
                </a:solidFill>
                <a:latin typeface="Arial Narrow" pitchFamily="34" charset="0"/>
              </a:rPr>
              <a:t>L1</a:t>
            </a:r>
          </a:p>
        </p:txBody>
      </p:sp>
      <p:sp>
        <p:nvSpPr>
          <p:cNvPr id="1215517" name="Line 29"/>
          <p:cNvSpPr>
            <a:spLocks noChangeShapeType="1"/>
          </p:cNvSpPr>
          <p:nvPr/>
        </p:nvSpPr>
        <p:spPr bwMode="auto">
          <a:xfrm>
            <a:off x="4686300" y="5334000"/>
            <a:ext cx="304800"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15518" name="Line 30"/>
          <p:cNvSpPr>
            <a:spLocks noChangeShapeType="1"/>
          </p:cNvSpPr>
          <p:nvPr/>
        </p:nvSpPr>
        <p:spPr bwMode="auto">
          <a:xfrm>
            <a:off x="5448300" y="5334000"/>
            <a:ext cx="304800" cy="0"/>
          </a:xfrm>
          <a:prstGeom prst="line">
            <a:avLst/>
          </a:prstGeom>
          <a:noFill/>
          <a:ln w="12700">
            <a:solidFill>
              <a:schemeClr val="tx1"/>
            </a:solidFill>
            <a:round/>
            <a:headEnd type="triangle" w="med" len="med"/>
            <a:tailEnd type="triangle" w="med" len="med"/>
          </a:ln>
          <a:effectLst/>
        </p:spPr>
        <p:txBody>
          <a:bodyPr wrap="none">
            <a:spAutoFit/>
          </a:bodyPr>
          <a:lstStyle/>
          <a:p>
            <a:endParaRPr lang="en-US"/>
          </a:p>
        </p:txBody>
      </p:sp>
      <p:sp>
        <p:nvSpPr>
          <p:cNvPr id="1215519" name="Rectangle 31"/>
          <p:cNvSpPr>
            <a:spLocks noChangeArrowheads="1"/>
          </p:cNvSpPr>
          <p:nvPr/>
        </p:nvSpPr>
        <p:spPr bwMode="auto">
          <a:xfrm>
            <a:off x="5743575" y="5105400"/>
            <a:ext cx="457200" cy="4572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20" name="Text Box 32"/>
          <p:cNvSpPr txBox="1">
            <a:spLocks noChangeArrowheads="1"/>
          </p:cNvSpPr>
          <p:nvPr/>
        </p:nvSpPr>
        <p:spPr bwMode="auto">
          <a:xfrm>
            <a:off x="5772150" y="5229225"/>
            <a:ext cx="403225" cy="257175"/>
          </a:xfrm>
          <a:prstGeom prst="rect">
            <a:avLst/>
          </a:prstGeom>
          <a:noFill/>
          <a:ln w="12700">
            <a:noFill/>
            <a:miter lim="800000"/>
            <a:headEnd/>
            <a:tailEnd/>
          </a:ln>
          <a:effectLst/>
        </p:spPr>
        <p:txBody>
          <a:bodyPr wrap="none">
            <a:spAutoFit/>
          </a:bodyPr>
          <a:lstStyle/>
          <a:p>
            <a:pPr algn="ctr">
              <a:lnSpc>
                <a:spcPct val="60000"/>
              </a:lnSpc>
            </a:pPr>
            <a:r>
              <a:rPr lang="en-US" sz="1800">
                <a:solidFill>
                  <a:schemeClr val="tx1"/>
                </a:solidFill>
                <a:latin typeface="Arial Narrow" pitchFamily="34" charset="0"/>
              </a:rPr>
              <a:t>L2</a:t>
            </a:r>
          </a:p>
        </p:txBody>
      </p:sp>
      <p:sp>
        <p:nvSpPr>
          <p:cNvPr id="1215521" name="Text Box 33"/>
          <p:cNvSpPr txBox="1">
            <a:spLocks noChangeArrowheads="1"/>
          </p:cNvSpPr>
          <p:nvPr/>
        </p:nvSpPr>
        <p:spPr bwMode="auto">
          <a:xfrm>
            <a:off x="3270250" y="4724400"/>
            <a:ext cx="768350" cy="311150"/>
          </a:xfrm>
          <a:prstGeom prst="rect">
            <a:avLst/>
          </a:prstGeom>
          <a:noFill/>
          <a:ln w="12700">
            <a:noFill/>
            <a:miter lim="800000"/>
            <a:headEnd/>
            <a:tailEnd/>
          </a:ln>
          <a:effectLst/>
        </p:spPr>
        <p:txBody>
          <a:bodyPr wrap="none">
            <a:spAutoFit/>
          </a:bodyPr>
          <a:lstStyle/>
          <a:p>
            <a:r>
              <a:rPr lang="en-US" sz="1800"/>
              <a:t>IDMA</a:t>
            </a:r>
          </a:p>
        </p:txBody>
      </p:sp>
      <p:sp>
        <p:nvSpPr>
          <p:cNvPr id="1215523" name="Rectangle 35"/>
          <p:cNvSpPr>
            <a:spLocks noChangeArrowheads="1"/>
          </p:cNvSpPr>
          <p:nvPr/>
        </p:nvSpPr>
        <p:spPr bwMode="auto">
          <a:xfrm>
            <a:off x="1314450" y="2228850"/>
            <a:ext cx="5562600" cy="196215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grpSp>
        <p:nvGrpSpPr>
          <p:cNvPr id="1215524" name="Group 36"/>
          <p:cNvGrpSpPr>
            <a:grpSpLocks/>
          </p:cNvGrpSpPr>
          <p:nvPr/>
        </p:nvGrpSpPr>
        <p:grpSpPr bwMode="auto">
          <a:xfrm>
            <a:off x="5048250" y="2286000"/>
            <a:ext cx="406400" cy="306388"/>
            <a:chOff x="2942" y="1968"/>
            <a:chExt cx="256" cy="193"/>
          </a:xfrm>
        </p:grpSpPr>
        <p:sp>
          <p:nvSpPr>
            <p:cNvPr id="1215525" name="Rectangle 37"/>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26" name="Text Box 38"/>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Q0</a:t>
              </a:r>
            </a:p>
          </p:txBody>
        </p:sp>
      </p:grpSp>
      <p:grpSp>
        <p:nvGrpSpPr>
          <p:cNvPr id="1215527" name="Group 39"/>
          <p:cNvGrpSpPr>
            <a:grpSpLocks/>
          </p:cNvGrpSpPr>
          <p:nvPr/>
        </p:nvGrpSpPr>
        <p:grpSpPr bwMode="auto">
          <a:xfrm>
            <a:off x="5048250" y="2590800"/>
            <a:ext cx="406400" cy="306388"/>
            <a:chOff x="2942" y="1968"/>
            <a:chExt cx="256" cy="193"/>
          </a:xfrm>
        </p:grpSpPr>
        <p:sp>
          <p:nvSpPr>
            <p:cNvPr id="1215528" name="Rectangle 40"/>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29" name="Text Box 41"/>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Q1</a:t>
              </a:r>
            </a:p>
          </p:txBody>
        </p:sp>
      </p:grpSp>
      <p:grpSp>
        <p:nvGrpSpPr>
          <p:cNvPr id="1215530" name="Group 42"/>
          <p:cNvGrpSpPr>
            <a:grpSpLocks/>
          </p:cNvGrpSpPr>
          <p:nvPr/>
        </p:nvGrpSpPr>
        <p:grpSpPr bwMode="auto">
          <a:xfrm>
            <a:off x="5048250" y="2895600"/>
            <a:ext cx="406400" cy="306388"/>
            <a:chOff x="2942" y="1968"/>
            <a:chExt cx="256" cy="193"/>
          </a:xfrm>
        </p:grpSpPr>
        <p:sp>
          <p:nvSpPr>
            <p:cNvPr id="1215531" name="Rectangle 43"/>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32" name="Text Box 44"/>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Q2</a:t>
              </a:r>
            </a:p>
          </p:txBody>
        </p:sp>
      </p:grpSp>
      <p:grpSp>
        <p:nvGrpSpPr>
          <p:cNvPr id="1215533" name="Group 45"/>
          <p:cNvGrpSpPr>
            <a:grpSpLocks/>
          </p:cNvGrpSpPr>
          <p:nvPr/>
        </p:nvGrpSpPr>
        <p:grpSpPr bwMode="auto">
          <a:xfrm>
            <a:off x="5048250" y="3200400"/>
            <a:ext cx="406400" cy="306388"/>
            <a:chOff x="2942" y="1968"/>
            <a:chExt cx="256" cy="193"/>
          </a:xfrm>
        </p:grpSpPr>
        <p:sp>
          <p:nvSpPr>
            <p:cNvPr id="1215534" name="Rectangle 46"/>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35" name="Text Box 47"/>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Q3</a:t>
              </a:r>
            </a:p>
          </p:txBody>
        </p:sp>
      </p:grpSp>
      <p:sp>
        <p:nvSpPr>
          <p:cNvPr id="1215536" name="Rectangle 48"/>
          <p:cNvSpPr>
            <a:spLocks noChangeArrowheads="1"/>
          </p:cNvSpPr>
          <p:nvPr/>
        </p:nvSpPr>
        <p:spPr bwMode="auto">
          <a:xfrm>
            <a:off x="6092825" y="2286000"/>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37" name="Text Box 49"/>
          <p:cNvSpPr txBox="1">
            <a:spLocks noChangeArrowheads="1"/>
          </p:cNvSpPr>
          <p:nvPr/>
        </p:nvSpPr>
        <p:spPr bwMode="auto">
          <a:xfrm>
            <a:off x="6108700" y="2293938"/>
            <a:ext cx="498475" cy="287337"/>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TC0</a:t>
            </a:r>
          </a:p>
        </p:txBody>
      </p:sp>
      <p:sp>
        <p:nvSpPr>
          <p:cNvPr id="1215538" name="Rectangle 50"/>
          <p:cNvSpPr>
            <a:spLocks noChangeArrowheads="1"/>
          </p:cNvSpPr>
          <p:nvPr/>
        </p:nvSpPr>
        <p:spPr bwMode="auto">
          <a:xfrm>
            <a:off x="6092825" y="2582863"/>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39" name="Text Box 51"/>
          <p:cNvSpPr txBox="1">
            <a:spLocks noChangeArrowheads="1"/>
          </p:cNvSpPr>
          <p:nvPr/>
        </p:nvSpPr>
        <p:spPr bwMode="auto">
          <a:xfrm>
            <a:off x="6108700" y="2590800"/>
            <a:ext cx="498475" cy="287338"/>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TC1</a:t>
            </a:r>
          </a:p>
        </p:txBody>
      </p:sp>
      <p:sp>
        <p:nvSpPr>
          <p:cNvPr id="1215540" name="Rectangle 52"/>
          <p:cNvSpPr>
            <a:spLocks noChangeArrowheads="1"/>
          </p:cNvSpPr>
          <p:nvPr/>
        </p:nvSpPr>
        <p:spPr bwMode="auto">
          <a:xfrm>
            <a:off x="6092825" y="2887663"/>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41" name="Text Box 53"/>
          <p:cNvSpPr txBox="1">
            <a:spLocks noChangeArrowheads="1"/>
          </p:cNvSpPr>
          <p:nvPr/>
        </p:nvSpPr>
        <p:spPr bwMode="auto">
          <a:xfrm>
            <a:off x="6108700" y="2895600"/>
            <a:ext cx="498475" cy="287338"/>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TC2</a:t>
            </a:r>
          </a:p>
        </p:txBody>
      </p:sp>
      <p:sp>
        <p:nvSpPr>
          <p:cNvPr id="1215542" name="Rectangle 54"/>
          <p:cNvSpPr>
            <a:spLocks noChangeArrowheads="1"/>
          </p:cNvSpPr>
          <p:nvPr/>
        </p:nvSpPr>
        <p:spPr bwMode="auto">
          <a:xfrm>
            <a:off x="6092825" y="3192463"/>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43" name="Text Box 55"/>
          <p:cNvSpPr txBox="1">
            <a:spLocks noChangeArrowheads="1"/>
          </p:cNvSpPr>
          <p:nvPr/>
        </p:nvSpPr>
        <p:spPr bwMode="auto">
          <a:xfrm>
            <a:off x="6108700" y="3200400"/>
            <a:ext cx="498475" cy="287338"/>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TC3</a:t>
            </a:r>
          </a:p>
        </p:txBody>
      </p:sp>
      <p:sp>
        <p:nvSpPr>
          <p:cNvPr id="1215544" name="AutoShape 56"/>
          <p:cNvSpPr>
            <a:spLocks noChangeArrowheads="1"/>
          </p:cNvSpPr>
          <p:nvPr/>
        </p:nvSpPr>
        <p:spPr bwMode="auto">
          <a:xfrm>
            <a:off x="3143250" y="3448050"/>
            <a:ext cx="685800" cy="457200"/>
          </a:xfrm>
          <a:prstGeom prst="cube">
            <a:avLst>
              <a:gd name="adj" fmla="val 11111"/>
            </a:avLst>
          </a:prstGeom>
          <a:solidFill>
            <a:srgbClr val="EAEAEA"/>
          </a:solidFill>
          <a:ln w="12700">
            <a:solidFill>
              <a:schemeClr val="tx1"/>
            </a:solidFill>
            <a:miter lim="800000"/>
            <a:headEnd/>
            <a:tailEnd/>
          </a:ln>
          <a:effectLst/>
        </p:spPr>
        <p:txBody>
          <a:bodyPr anchor="ctr">
            <a:spAutoFit/>
          </a:bodyPr>
          <a:lstStyle/>
          <a:p>
            <a:endParaRPr lang="en-US"/>
          </a:p>
        </p:txBody>
      </p:sp>
      <p:sp>
        <p:nvSpPr>
          <p:cNvPr id="1215545" name="AutoShape 57"/>
          <p:cNvSpPr>
            <a:spLocks noChangeArrowheads="1"/>
          </p:cNvSpPr>
          <p:nvPr/>
        </p:nvSpPr>
        <p:spPr bwMode="auto">
          <a:xfrm rot="16200000" flipH="1">
            <a:off x="3638550" y="3105150"/>
            <a:ext cx="1371600" cy="228600"/>
          </a:xfrm>
          <a:prstGeom prst="flowChartManualOperation">
            <a:avLst/>
          </a:prstGeom>
          <a:noFill/>
          <a:ln w="12700">
            <a:solidFill>
              <a:schemeClr val="tx1"/>
            </a:solidFill>
            <a:miter lim="800000"/>
            <a:headEnd/>
            <a:tailEnd/>
          </a:ln>
          <a:effectLst/>
        </p:spPr>
        <p:txBody>
          <a:bodyPr wrap="none" anchor="ctr">
            <a:spAutoFit/>
          </a:bodyPr>
          <a:lstStyle/>
          <a:p>
            <a:endParaRPr lang="en-US"/>
          </a:p>
        </p:txBody>
      </p:sp>
      <p:grpSp>
        <p:nvGrpSpPr>
          <p:cNvPr id="1215546" name="Group 58"/>
          <p:cNvGrpSpPr>
            <a:grpSpLocks/>
          </p:cNvGrpSpPr>
          <p:nvPr/>
        </p:nvGrpSpPr>
        <p:grpSpPr bwMode="auto">
          <a:xfrm>
            <a:off x="7038982" y="2581275"/>
            <a:ext cx="933451" cy="1219200"/>
            <a:chOff x="4260" y="1776"/>
            <a:chExt cx="588" cy="768"/>
          </a:xfrm>
        </p:grpSpPr>
        <p:sp>
          <p:nvSpPr>
            <p:cNvPr id="1215547" name="AutoShape 59"/>
            <p:cNvSpPr>
              <a:spLocks noChangeArrowheads="1"/>
            </p:cNvSpPr>
            <p:nvPr/>
          </p:nvSpPr>
          <p:spPr bwMode="auto">
            <a:xfrm>
              <a:off x="4272" y="1776"/>
              <a:ext cx="576" cy="768"/>
            </a:xfrm>
            <a:prstGeom prst="leftRightArrowCallout">
              <a:avLst>
                <a:gd name="adj1" fmla="val 33333"/>
                <a:gd name="adj2" fmla="val 33333"/>
                <a:gd name="adj3" fmla="val 12500"/>
                <a:gd name="adj4" fmla="val 5000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215548" name="Text Box 60"/>
            <p:cNvSpPr txBox="1">
              <a:spLocks noChangeArrowheads="1"/>
            </p:cNvSpPr>
            <p:nvPr/>
          </p:nvSpPr>
          <p:spPr bwMode="auto">
            <a:xfrm>
              <a:off x="4260" y="2078"/>
              <a:ext cx="587" cy="182"/>
            </a:xfrm>
            <a:prstGeom prst="rect">
              <a:avLst/>
            </a:prstGeom>
            <a:noFill/>
            <a:ln w="12700">
              <a:noFill/>
              <a:miter lim="800000"/>
              <a:headEnd/>
              <a:tailEnd/>
            </a:ln>
            <a:effectLst/>
          </p:spPr>
          <p:txBody>
            <a:bodyPr wrap="none">
              <a:spAutoFit/>
            </a:bodyPr>
            <a:lstStyle/>
            <a:p>
              <a:r>
                <a:rPr lang="en-US" sz="1600" dirty="0" smtClean="0">
                  <a:solidFill>
                    <a:schemeClr val="tx1"/>
                  </a:solidFill>
                </a:rPr>
                <a:t>TeraNet</a:t>
              </a:r>
              <a:endParaRPr lang="en-US" sz="1600" dirty="0">
                <a:solidFill>
                  <a:schemeClr val="tx1"/>
                </a:solidFill>
              </a:endParaRPr>
            </a:p>
          </p:txBody>
        </p:sp>
      </p:grpSp>
      <p:sp>
        <p:nvSpPr>
          <p:cNvPr id="1215549" name="Text Box 61"/>
          <p:cNvSpPr txBox="1">
            <a:spLocks noChangeArrowheads="1"/>
          </p:cNvSpPr>
          <p:nvPr/>
        </p:nvSpPr>
        <p:spPr bwMode="auto">
          <a:xfrm>
            <a:off x="3086100" y="3541713"/>
            <a:ext cx="7556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QDMA</a:t>
            </a:r>
          </a:p>
        </p:txBody>
      </p:sp>
      <p:sp>
        <p:nvSpPr>
          <p:cNvPr id="1215550" name="Line 62"/>
          <p:cNvSpPr>
            <a:spLocks noChangeShapeType="1"/>
          </p:cNvSpPr>
          <p:nvPr/>
        </p:nvSpPr>
        <p:spPr bwMode="auto">
          <a:xfrm>
            <a:off x="3829050" y="3676650"/>
            <a:ext cx="381000"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15551" name="AutoShape 63"/>
          <p:cNvSpPr>
            <a:spLocks noChangeArrowheads="1"/>
          </p:cNvSpPr>
          <p:nvPr/>
        </p:nvSpPr>
        <p:spPr bwMode="auto">
          <a:xfrm>
            <a:off x="4514850" y="3067050"/>
            <a:ext cx="533400" cy="265113"/>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endParaRPr lang="en-US"/>
          </a:p>
        </p:txBody>
      </p:sp>
      <p:sp>
        <p:nvSpPr>
          <p:cNvPr id="1215552" name="AutoShape 64"/>
          <p:cNvSpPr>
            <a:spLocks noChangeArrowheads="1"/>
          </p:cNvSpPr>
          <p:nvPr/>
        </p:nvSpPr>
        <p:spPr bwMode="auto">
          <a:xfrm>
            <a:off x="5505450" y="3067050"/>
            <a:ext cx="533400" cy="265113"/>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endParaRPr lang="en-US"/>
          </a:p>
        </p:txBody>
      </p:sp>
      <p:sp>
        <p:nvSpPr>
          <p:cNvPr id="1215553" name="Text Box 65"/>
          <p:cNvSpPr txBox="1">
            <a:spLocks noChangeArrowheads="1"/>
          </p:cNvSpPr>
          <p:nvPr/>
        </p:nvSpPr>
        <p:spPr bwMode="auto">
          <a:xfrm>
            <a:off x="1927225" y="2546350"/>
            <a:ext cx="600075" cy="287338"/>
          </a:xfrm>
          <a:prstGeom prst="rect">
            <a:avLst/>
          </a:prstGeom>
          <a:noFill/>
          <a:ln w="12700">
            <a:noFill/>
            <a:miter lim="800000"/>
            <a:headEnd/>
            <a:tailEnd/>
          </a:ln>
          <a:effectLst/>
        </p:spPr>
        <p:txBody>
          <a:bodyPr wrap="none">
            <a:spAutoFit/>
          </a:bodyPr>
          <a:lstStyle/>
          <a:p>
            <a:pPr algn="r"/>
            <a:r>
              <a:rPr lang="en-US" sz="1600">
                <a:solidFill>
                  <a:schemeClr val="tx1"/>
                </a:solidFill>
                <a:latin typeface="Arial Narrow" pitchFamily="34" charset="0"/>
              </a:rPr>
              <a:t>EVTx</a:t>
            </a:r>
          </a:p>
        </p:txBody>
      </p:sp>
      <p:sp>
        <p:nvSpPr>
          <p:cNvPr id="1215554" name="Text Box 66"/>
          <p:cNvSpPr txBox="1">
            <a:spLocks noChangeArrowheads="1"/>
          </p:cNvSpPr>
          <p:nvPr/>
        </p:nvSpPr>
        <p:spPr bwMode="auto">
          <a:xfrm>
            <a:off x="1881188" y="2809875"/>
            <a:ext cx="646112" cy="287338"/>
          </a:xfrm>
          <a:prstGeom prst="rect">
            <a:avLst/>
          </a:prstGeom>
          <a:noFill/>
          <a:ln w="12700">
            <a:noFill/>
            <a:miter lim="800000"/>
            <a:headEnd/>
            <a:tailEnd/>
          </a:ln>
          <a:effectLst/>
        </p:spPr>
        <p:txBody>
          <a:bodyPr wrap="none">
            <a:spAutoFit/>
          </a:bodyPr>
          <a:lstStyle/>
          <a:p>
            <a:pPr algn="r"/>
            <a:r>
              <a:rPr lang="en-US" sz="1600">
                <a:solidFill>
                  <a:schemeClr val="tx1"/>
                </a:solidFill>
                <a:latin typeface="Arial Narrow" pitchFamily="34" charset="0"/>
              </a:rPr>
              <a:t>Chain</a:t>
            </a:r>
          </a:p>
        </p:txBody>
      </p:sp>
      <p:sp>
        <p:nvSpPr>
          <p:cNvPr id="1215555" name="Text Box 67"/>
          <p:cNvSpPr txBox="1">
            <a:spLocks noChangeArrowheads="1"/>
          </p:cNvSpPr>
          <p:nvPr/>
        </p:nvSpPr>
        <p:spPr bwMode="auto">
          <a:xfrm>
            <a:off x="1771650" y="3086100"/>
            <a:ext cx="755650" cy="287338"/>
          </a:xfrm>
          <a:prstGeom prst="rect">
            <a:avLst/>
          </a:prstGeom>
          <a:noFill/>
          <a:ln w="12700">
            <a:noFill/>
            <a:miter lim="800000"/>
            <a:headEnd/>
            <a:tailEnd/>
          </a:ln>
          <a:effectLst/>
        </p:spPr>
        <p:txBody>
          <a:bodyPr wrap="none">
            <a:spAutoFit/>
          </a:bodyPr>
          <a:lstStyle/>
          <a:p>
            <a:pPr algn="r"/>
            <a:r>
              <a:rPr lang="en-US" sz="1600">
                <a:solidFill>
                  <a:schemeClr val="tx1"/>
                </a:solidFill>
                <a:latin typeface="Arial Narrow" pitchFamily="34" charset="0"/>
              </a:rPr>
              <a:t>Manual</a:t>
            </a:r>
          </a:p>
        </p:txBody>
      </p:sp>
      <p:sp>
        <p:nvSpPr>
          <p:cNvPr id="1215556" name="Text Box 68"/>
          <p:cNvSpPr txBox="1">
            <a:spLocks noChangeArrowheads="1"/>
          </p:cNvSpPr>
          <p:nvPr/>
        </p:nvSpPr>
        <p:spPr bwMode="auto">
          <a:xfrm>
            <a:off x="3676650" y="2209800"/>
            <a:ext cx="984250" cy="311150"/>
          </a:xfrm>
          <a:prstGeom prst="rect">
            <a:avLst/>
          </a:prstGeom>
          <a:noFill/>
          <a:ln w="12700">
            <a:noFill/>
            <a:miter lim="800000"/>
            <a:headEnd/>
            <a:tailEnd/>
          </a:ln>
          <a:effectLst/>
        </p:spPr>
        <p:txBody>
          <a:bodyPr wrap="none">
            <a:spAutoFit/>
          </a:bodyPr>
          <a:lstStyle/>
          <a:p>
            <a:r>
              <a:rPr lang="en-US" sz="1800"/>
              <a:t>EDMA3</a:t>
            </a:r>
          </a:p>
        </p:txBody>
      </p:sp>
      <p:sp>
        <p:nvSpPr>
          <p:cNvPr id="1215557" name="AutoShape 69"/>
          <p:cNvSpPr>
            <a:spLocks noChangeArrowheads="1"/>
          </p:cNvSpPr>
          <p:nvPr/>
        </p:nvSpPr>
        <p:spPr bwMode="auto">
          <a:xfrm>
            <a:off x="3143250" y="2533650"/>
            <a:ext cx="685800" cy="838200"/>
          </a:xfrm>
          <a:prstGeom prst="cube">
            <a:avLst>
              <a:gd name="adj" fmla="val 11111"/>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215558" name="Text Box 70"/>
          <p:cNvSpPr txBox="1">
            <a:spLocks noChangeArrowheads="1"/>
          </p:cNvSpPr>
          <p:nvPr/>
        </p:nvSpPr>
        <p:spPr bwMode="auto">
          <a:xfrm>
            <a:off x="3152775" y="2809875"/>
            <a:ext cx="60960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DMA</a:t>
            </a:r>
          </a:p>
        </p:txBody>
      </p:sp>
      <p:sp>
        <p:nvSpPr>
          <p:cNvPr id="1215559" name="Line 71"/>
          <p:cNvSpPr>
            <a:spLocks noChangeShapeType="1"/>
          </p:cNvSpPr>
          <p:nvPr/>
        </p:nvSpPr>
        <p:spPr bwMode="auto">
          <a:xfrm>
            <a:off x="2533650" y="3219450"/>
            <a:ext cx="609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15560" name="Line 72"/>
          <p:cNvSpPr>
            <a:spLocks noChangeShapeType="1"/>
          </p:cNvSpPr>
          <p:nvPr/>
        </p:nvSpPr>
        <p:spPr bwMode="auto">
          <a:xfrm>
            <a:off x="2533650" y="2952750"/>
            <a:ext cx="609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15561" name="Line 73"/>
          <p:cNvSpPr>
            <a:spLocks noChangeShapeType="1"/>
          </p:cNvSpPr>
          <p:nvPr/>
        </p:nvSpPr>
        <p:spPr bwMode="auto">
          <a:xfrm>
            <a:off x="2533650" y="2686050"/>
            <a:ext cx="609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15562" name="Line 74"/>
          <p:cNvSpPr>
            <a:spLocks noChangeShapeType="1"/>
          </p:cNvSpPr>
          <p:nvPr/>
        </p:nvSpPr>
        <p:spPr bwMode="auto">
          <a:xfrm>
            <a:off x="3829050" y="2962275"/>
            <a:ext cx="381000"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15563" name="Text Box 75"/>
          <p:cNvSpPr txBox="1">
            <a:spLocks noChangeArrowheads="1"/>
          </p:cNvSpPr>
          <p:nvPr/>
        </p:nvSpPr>
        <p:spPr bwMode="auto">
          <a:xfrm>
            <a:off x="1298575" y="3552825"/>
            <a:ext cx="1228725" cy="287338"/>
          </a:xfrm>
          <a:prstGeom prst="rect">
            <a:avLst/>
          </a:prstGeom>
          <a:noFill/>
          <a:ln w="12700">
            <a:noFill/>
            <a:miter lim="800000"/>
            <a:headEnd/>
            <a:tailEnd/>
          </a:ln>
          <a:effectLst/>
        </p:spPr>
        <p:txBody>
          <a:bodyPr wrap="none">
            <a:spAutoFit/>
          </a:bodyPr>
          <a:lstStyle/>
          <a:p>
            <a:pPr algn="r"/>
            <a:r>
              <a:rPr lang="en-US" sz="1600">
                <a:solidFill>
                  <a:schemeClr val="tx1"/>
                </a:solidFill>
                <a:latin typeface="Arial Narrow" pitchFamily="34" charset="0"/>
              </a:rPr>
              <a:t>Trigger Word</a:t>
            </a:r>
          </a:p>
        </p:txBody>
      </p:sp>
      <p:sp>
        <p:nvSpPr>
          <p:cNvPr id="1215564" name="Line 76"/>
          <p:cNvSpPr>
            <a:spLocks noChangeShapeType="1"/>
          </p:cNvSpPr>
          <p:nvPr/>
        </p:nvSpPr>
        <p:spPr bwMode="auto">
          <a:xfrm>
            <a:off x="2533650" y="3686175"/>
            <a:ext cx="609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15565" name="Text Box 77"/>
          <p:cNvSpPr txBox="1">
            <a:spLocks noChangeArrowheads="1"/>
          </p:cNvSpPr>
          <p:nvPr/>
        </p:nvSpPr>
        <p:spPr bwMode="auto">
          <a:xfrm>
            <a:off x="7950992" y="2583432"/>
            <a:ext cx="814647" cy="1169551"/>
          </a:xfrm>
          <a:prstGeom prst="rect">
            <a:avLst/>
          </a:prstGeom>
          <a:noFill/>
          <a:ln w="12700">
            <a:noFill/>
            <a:miter lim="800000"/>
            <a:headEnd/>
            <a:tailEnd/>
          </a:ln>
          <a:effectLst/>
        </p:spPr>
        <p:txBody>
          <a:bodyPr wrap="none">
            <a:spAutoFit/>
          </a:bodyPr>
          <a:lstStyle/>
          <a:p>
            <a:pPr algn="ctr">
              <a:lnSpc>
                <a:spcPct val="100000"/>
              </a:lnSpc>
            </a:pPr>
            <a:r>
              <a:rPr lang="en-US" sz="1400" b="0" dirty="0" smtClean="0">
                <a:solidFill>
                  <a:schemeClr val="tx1"/>
                </a:solidFill>
                <a:latin typeface="Arial Narrow" pitchFamily="34" charset="0"/>
              </a:rPr>
              <a:t>TeraNet</a:t>
            </a:r>
            <a:br>
              <a:rPr lang="en-US" sz="1400" b="0" dirty="0" smtClean="0">
                <a:solidFill>
                  <a:schemeClr val="tx1"/>
                </a:solidFill>
                <a:latin typeface="Arial Narrow" pitchFamily="34" charset="0"/>
              </a:rPr>
            </a:br>
            <a:r>
              <a:rPr lang="en-US" sz="1400" b="0" dirty="0" smtClean="0">
                <a:solidFill>
                  <a:schemeClr val="tx1"/>
                </a:solidFill>
                <a:latin typeface="Arial Narrow" pitchFamily="34" charset="0"/>
              </a:rPr>
              <a:t>Switched</a:t>
            </a:r>
            <a:r>
              <a:rPr lang="en-US" sz="1400" b="0" dirty="0">
                <a:solidFill>
                  <a:schemeClr val="tx1"/>
                </a:solidFill>
                <a:latin typeface="Arial Narrow" pitchFamily="34" charset="0"/>
              </a:rPr>
              <a:t/>
            </a:r>
            <a:br>
              <a:rPr lang="en-US" sz="1400" b="0" dirty="0">
                <a:solidFill>
                  <a:schemeClr val="tx1"/>
                </a:solidFill>
                <a:latin typeface="Arial Narrow" pitchFamily="34" charset="0"/>
              </a:rPr>
            </a:br>
            <a:r>
              <a:rPr lang="en-US" sz="1400" b="0" dirty="0">
                <a:solidFill>
                  <a:schemeClr val="tx1"/>
                </a:solidFill>
                <a:latin typeface="Arial Narrow" pitchFamily="34" charset="0"/>
              </a:rPr>
              <a:t>Central</a:t>
            </a:r>
            <a:br>
              <a:rPr lang="en-US" sz="1400" b="0" dirty="0">
                <a:solidFill>
                  <a:schemeClr val="tx1"/>
                </a:solidFill>
                <a:latin typeface="Arial Narrow" pitchFamily="34" charset="0"/>
              </a:rPr>
            </a:br>
            <a:r>
              <a:rPr lang="en-US" sz="1400" b="0" dirty="0" smtClean="0">
                <a:solidFill>
                  <a:schemeClr val="tx1"/>
                </a:solidFill>
                <a:latin typeface="Arial Narrow" pitchFamily="34" charset="0"/>
              </a:rPr>
              <a:t>Resource</a:t>
            </a:r>
            <a:br>
              <a:rPr lang="en-US" sz="1400" b="0" dirty="0" smtClean="0">
                <a:solidFill>
                  <a:schemeClr val="tx1"/>
                </a:solidFill>
                <a:latin typeface="Arial Narrow" pitchFamily="34" charset="0"/>
              </a:rPr>
            </a:br>
            <a:r>
              <a:rPr lang="en-US" sz="1400" b="0" dirty="0" smtClean="0">
                <a:solidFill>
                  <a:schemeClr val="tx1"/>
                </a:solidFill>
                <a:latin typeface="Arial Narrow" pitchFamily="34" charset="0"/>
              </a:rPr>
              <a:t>(SCR)</a:t>
            </a:r>
            <a:endParaRPr lang="en-US" sz="1400" b="0" dirty="0">
              <a:solidFill>
                <a:schemeClr val="tx1"/>
              </a:solidFill>
              <a:latin typeface="Arial Narrow" pitchFamily="34" charset="0"/>
            </a:endParaRPr>
          </a:p>
        </p:txBody>
      </p:sp>
      <p:sp>
        <p:nvSpPr>
          <p:cNvPr id="1215566" name="Text Box 78"/>
          <p:cNvSpPr txBox="1">
            <a:spLocks noChangeArrowheads="1"/>
          </p:cNvSpPr>
          <p:nvPr/>
        </p:nvSpPr>
        <p:spPr bwMode="auto">
          <a:xfrm>
            <a:off x="3832225" y="2755900"/>
            <a:ext cx="346075" cy="261938"/>
          </a:xfrm>
          <a:prstGeom prst="rect">
            <a:avLst/>
          </a:prstGeom>
          <a:noFill/>
          <a:ln w="12700">
            <a:noFill/>
            <a:miter lim="800000"/>
            <a:headEnd/>
            <a:tailEnd/>
          </a:ln>
          <a:effectLst/>
        </p:spPr>
        <p:txBody>
          <a:bodyPr wrap="none">
            <a:spAutoFit/>
          </a:bodyPr>
          <a:lstStyle/>
          <a:p>
            <a:r>
              <a:rPr lang="en-US" sz="1400" b="0" dirty="0">
                <a:solidFill>
                  <a:schemeClr val="tx1"/>
                </a:solidFill>
                <a:latin typeface="Arial Narrow" pitchFamily="34" charset="0"/>
              </a:rPr>
              <a:t>64</a:t>
            </a:r>
          </a:p>
        </p:txBody>
      </p:sp>
      <p:sp>
        <p:nvSpPr>
          <p:cNvPr id="1215567" name="Text Box 79"/>
          <p:cNvSpPr txBox="1">
            <a:spLocks noChangeArrowheads="1"/>
          </p:cNvSpPr>
          <p:nvPr/>
        </p:nvSpPr>
        <p:spPr bwMode="auto">
          <a:xfrm>
            <a:off x="3865563" y="3473450"/>
            <a:ext cx="265112" cy="261938"/>
          </a:xfrm>
          <a:prstGeom prst="rect">
            <a:avLst/>
          </a:prstGeom>
          <a:noFill/>
          <a:ln w="12700">
            <a:noFill/>
            <a:miter lim="800000"/>
            <a:headEnd/>
            <a:tailEnd/>
          </a:ln>
          <a:effectLst/>
        </p:spPr>
        <p:txBody>
          <a:bodyPr wrap="none">
            <a:spAutoFit/>
          </a:bodyPr>
          <a:lstStyle/>
          <a:p>
            <a:r>
              <a:rPr lang="en-US" sz="1400" b="0">
                <a:solidFill>
                  <a:schemeClr val="tx1"/>
                </a:solidFill>
                <a:latin typeface="Arial Narrow" pitchFamily="34" charset="0"/>
              </a:rPr>
              <a:t>8</a:t>
            </a:r>
          </a:p>
        </p:txBody>
      </p:sp>
      <p:grpSp>
        <p:nvGrpSpPr>
          <p:cNvPr id="1215568" name="Group 80"/>
          <p:cNvGrpSpPr>
            <a:grpSpLocks/>
          </p:cNvGrpSpPr>
          <p:nvPr/>
        </p:nvGrpSpPr>
        <p:grpSpPr bwMode="auto">
          <a:xfrm>
            <a:off x="5048250" y="3503613"/>
            <a:ext cx="406400" cy="306387"/>
            <a:chOff x="2942" y="1968"/>
            <a:chExt cx="256" cy="193"/>
          </a:xfrm>
        </p:grpSpPr>
        <p:sp>
          <p:nvSpPr>
            <p:cNvPr id="1215569" name="Rectangle 81"/>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70" name="Text Box 82"/>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Q4</a:t>
              </a:r>
            </a:p>
          </p:txBody>
        </p:sp>
      </p:grpSp>
      <p:grpSp>
        <p:nvGrpSpPr>
          <p:cNvPr id="1215571" name="Group 83"/>
          <p:cNvGrpSpPr>
            <a:grpSpLocks/>
          </p:cNvGrpSpPr>
          <p:nvPr/>
        </p:nvGrpSpPr>
        <p:grpSpPr bwMode="auto">
          <a:xfrm>
            <a:off x="5048250" y="3810000"/>
            <a:ext cx="406400" cy="306388"/>
            <a:chOff x="2942" y="1968"/>
            <a:chExt cx="256" cy="193"/>
          </a:xfrm>
        </p:grpSpPr>
        <p:sp>
          <p:nvSpPr>
            <p:cNvPr id="1215572" name="Rectangle 84"/>
            <p:cNvSpPr>
              <a:spLocks noChangeArrowheads="1"/>
            </p:cNvSpPr>
            <p:nvPr/>
          </p:nvSpPr>
          <p:spPr bwMode="auto">
            <a:xfrm>
              <a:off x="2976" y="1968"/>
              <a:ext cx="192" cy="192"/>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215573" name="Text Box 85"/>
            <p:cNvSpPr txBox="1">
              <a:spLocks noChangeArrowheads="1"/>
            </p:cNvSpPr>
            <p:nvPr/>
          </p:nvSpPr>
          <p:spPr bwMode="auto">
            <a:xfrm>
              <a:off x="2942" y="1980"/>
              <a:ext cx="256" cy="181"/>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Q5</a:t>
              </a:r>
            </a:p>
          </p:txBody>
        </p:sp>
      </p:grpSp>
      <p:sp>
        <p:nvSpPr>
          <p:cNvPr id="1215574" name="Rectangle 86"/>
          <p:cNvSpPr>
            <a:spLocks noChangeArrowheads="1"/>
          </p:cNvSpPr>
          <p:nvPr/>
        </p:nvSpPr>
        <p:spPr bwMode="auto">
          <a:xfrm>
            <a:off x="6092825" y="3495675"/>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75" name="Text Box 87"/>
          <p:cNvSpPr txBox="1">
            <a:spLocks noChangeArrowheads="1"/>
          </p:cNvSpPr>
          <p:nvPr/>
        </p:nvSpPr>
        <p:spPr bwMode="auto">
          <a:xfrm>
            <a:off x="6127750" y="3503613"/>
            <a:ext cx="498475" cy="287337"/>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TC4</a:t>
            </a:r>
          </a:p>
        </p:txBody>
      </p:sp>
      <p:sp>
        <p:nvSpPr>
          <p:cNvPr id="1215576" name="Rectangle 88"/>
          <p:cNvSpPr>
            <a:spLocks noChangeArrowheads="1"/>
          </p:cNvSpPr>
          <p:nvPr/>
        </p:nvSpPr>
        <p:spPr bwMode="auto">
          <a:xfrm>
            <a:off x="6086475" y="3800475"/>
            <a:ext cx="555625"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15577" name="Text Box 89"/>
          <p:cNvSpPr txBox="1">
            <a:spLocks noChangeArrowheads="1"/>
          </p:cNvSpPr>
          <p:nvPr/>
        </p:nvSpPr>
        <p:spPr bwMode="auto">
          <a:xfrm>
            <a:off x="6102350" y="3808413"/>
            <a:ext cx="498475" cy="287337"/>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TC5</a:t>
            </a:r>
          </a:p>
        </p:txBody>
      </p:sp>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57"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4562" name="Rectangle 2"/>
          <p:cNvSpPr>
            <a:spLocks noGrp="1" noChangeArrowheads="1"/>
          </p:cNvSpPr>
          <p:nvPr>
            <p:ph type="title"/>
          </p:nvPr>
        </p:nvSpPr>
        <p:spPr/>
        <p:txBody>
          <a:bodyPr/>
          <a:lstStyle/>
          <a:p>
            <a:r>
              <a:rPr lang="en-US"/>
              <a:t>Parameters for a Single Block Transfer</a:t>
            </a:r>
          </a:p>
        </p:txBody>
      </p:sp>
      <p:sp>
        <p:nvSpPr>
          <p:cNvPr id="1474563"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4564" name="Group 4"/>
          <p:cNvGrpSpPr>
            <a:grpSpLocks/>
          </p:cNvGrpSpPr>
          <p:nvPr/>
        </p:nvGrpSpPr>
        <p:grpSpPr bwMode="auto">
          <a:xfrm>
            <a:off x="7620000" y="4489450"/>
            <a:ext cx="1295400" cy="311150"/>
            <a:chOff x="4560" y="3020"/>
            <a:chExt cx="816" cy="196"/>
          </a:xfrm>
        </p:grpSpPr>
        <p:sp>
          <p:nvSpPr>
            <p:cNvPr id="147456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456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456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456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456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457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457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4572"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4573"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4574"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4575"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4576"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4577" name="Group 17"/>
          <p:cNvGrpSpPr>
            <a:grpSpLocks/>
          </p:cNvGrpSpPr>
          <p:nvPr/>
        </p:nvGrpSpPr>
        <p:grpSpPr bwMode="auto">
          <a:xfrm>
            <a:off x="228600" y="3749675"/>
            <a:ext cx="2098675" cy="2574925"/>
            <a:chOff x="212" y="2064"/>
            <a:chExt cx="1322" cy="1622"/>
          </a:xfrm>
        </p:grpSpPr>
        <p:sp>
          <p:nvSpPr>
            <p:cNvPr id="147457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457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458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458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458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458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458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458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458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458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458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DSTBIDX</a:t>
              </a:r>
            </a:p>
          </p:txBody>
        </p:sp>
        <p:sp>
          <p:nvSpPr>
            <p:cNvPr id="147458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47459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BCNTRLD</a:t>
              </a:r>
            </a:p>
          </p:txBody>
        </p:sp>
        <p:sp>
          <p:nvSpPr>
            <p:cNvPr id="147459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p>
          </p:txBody>
        </p:sp>
        <p:sp>
          <p:nvSpPr>
            <p:cNvPr id="147459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7459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459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459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459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4597"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4598"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4599"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4600"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460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460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460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460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460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460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460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4608"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4609"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4610"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4611"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461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461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4614"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4615"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4616"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4617"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461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461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4620"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4621"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4622"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4623"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462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462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462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462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462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462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463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463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4632"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4633"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463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4635"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463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463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4638"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4639"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4640"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4641"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4642"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4643"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4644"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endParaRPr>
          </a:p>
        </p:txBody>
      </p:sp>
      <p:sp>
        <p:nvSpPr>
          <p:cNvPr id="1474645"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a:solidFill>
                  <a:srgbClr val="FF3300"/>
                </a:solidFill>
                <a:latin typeface="Arial Narrow" pitchFamily="34" charset="0"/>
              </a:rPr>
              <a:t>BCNT or any</a:t>
            </a:r>
          </a:p>
        </p:txBody>
      </p:sp>
      <p:sp>
        <p:nvSpPr>
          <p:cNvPr id="1474646"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4647"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4648"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4649"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4650"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4651"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4652"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4653"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4654"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4655"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4656"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Tree>
    <p:custDataLst>
      <p:tags r:id="rId1"/>
    </p:custData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705"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6610" name="Rectangle 2"/>
          <p:cNvSpPr>
            <a:spLocks noGrp="1" noChangeArrowheads="1"/>
          </p:cNvSpPr>
          <p:nvPr>
            <p:ph type="title"/>
          </p:nvPr>
        </p:nvSpPr>
        <p:spPr/>
        <p:txBody>
          <a:bodyPr/>
          <a:lstStyle/>
          <a:p>
            <a:r>
              <a:rPr lang="en-US"/>
              <a:t>Parameters for a Single Block Transfer</a:t>
            </a:r>
          </a:p>
        </p:txBody>
      </p:sp>
      <p:sp>
        <p:nvSpPr>
          <p:cNvPr id="1476611"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6612" name="Group 4"/>
          <p:cNvGrpSpPr>
            <a:grpSpLocks/>
          </p:cNvGrpSpPr>
          <p:nvPr/>
        </p:nvGrpSpPr>
        <p:grpSpPr bwMode="auto">
          <a:xfrm>
            <a:off x="7620000" y="4489450"/>
            <a:ext cx="1295400" cy="311150"/>
            <a:chOff x="4560" y="3020"/>
            <a:chExt cx="816" cy="196"/>
          </a:xfrm>
        </p:grpSpPr>
        <p:sp>
          <p:nvSpPr>
            <p:cNvPr id="147661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661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661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661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661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661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661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662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662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662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662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6624"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6625" name="Group 17"/>
          <p:cNvGrpSpPr>
            <a:grpSpLocks/>
          </p:cNvGrpSpPr>
          <p:nvPr/>
        </p:nvGrpSpPr>
        <p:grpSpPr bwMode="auto">
          <a:xfrm>
            <a:off x="228600" y="3749675"/>
            <a:ext cx="2098675" cy="2574925"/>
            <a:chOff x="212" y="2064"/>
            <a:chExt cx="1322" cy="1622"/>
          </a:xfrm>
        </p:grpSpPr>
        <p:sp>
          <p:nvSpPr>
            <p:cNvPr id="147662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662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662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662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663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663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663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663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663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663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663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DSTBIDX</a:t>
              </a:r>
            </a:p>
          </p:txBody>
        </p:sp>
        <p:sp>
          <p:nvSpPr>
            <p:cNvPr id="147663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Arial Narrow" pitchFamily="34" charset="0"/>
                </a:rPr>
                <a:t>LINK</a:t>
              </a:r>
              <a:endParaRPr lang="en-US" sz="2800" baseline="30000">
                <a:solidFill>
                  <a:srgbClr val="FF3300"/>
                </a:solidFill>
              </a:endParaRPr>
            </a:p>
          </p:txBody>
        </p:sp>
        <p:sp>
          <p:nvSpPr>
            <p:cNvPr id="147663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7663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p>
          </p:txBody>
        </p:sp>
        <p:sp>
          <p:nvSpPr>
            <p:cNvPr id="147664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7664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664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664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664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6645"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6646"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6647"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6648"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664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665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665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665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665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665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665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6656"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6657"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6658"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6659"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666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666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6662"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6663"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6664"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6665"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666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666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666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666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667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667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667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667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667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667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667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667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667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667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6680"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6681"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668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6683"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668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668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668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6687"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6688"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6689"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6690"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6691"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6692"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rPr>
              <a:t>0xffff</a:t>
            </a:r>
          </a:p>
        </p:txBody>
      </p:sp>
      <p:sp>
        <p:nvSpPr>
          <p:cNvPr id="1476693"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6694"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6695"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6696"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6697"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6698"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6699"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6700"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6701"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6702"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6703"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6704"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Tree>
    <p:custDataLst>
      <p:tags r:id="rId1"/>
    </p:custData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753"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8658" name="Rectangle 2"/>
          <p:cNvSpPr>
            <a:spLocks noGrp="1" noChangeArrowheads="1"/>
          </p:cNvSpPr>
          <p:nvPr>
            <p:ph type="title"/>
          </p:nvPr>
        </p:nvSpPr>
        <p:spPr/>
        <p:txBody>
          <a:bodyPr/>
          <a:lstStyle/>
          <a:p>
            <a:r>
              <a:rPr lang="en-US"/>
              <a:t>Parameters for a Single Block Transfer</a:t>
            </a:r>
          </a:p>
        </p:txBody>
      </p:sp>
      <p:sp>
        <p:nvSpPr>
          <p:cNvPr id="1478659"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478660" name="Group 4"/>
          <p:cNvGrpSpPr>
            <a:grpSpLocks/>
          </p:cNvGrpSpPr>
          <p:nvPr/>
        </p:nvGrpSpPr>
        <p:grpSpPr bwMode="auto">
          <a:xfrm>
            <a:off x="7620000" y="4489450"/>
            <a:ext cx="1295400" cy="311150"/>
            <a:chOff x="4560" y="3020"/>
            <a:chExt cx="816" cy="196"/>
          </a:xfrm>
        </p:grpSpPr>
        <p:sp>
          <p:nvSpPr>
            <p:cNvPr id="147866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47866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7866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7866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866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866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866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478668"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478669"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78670"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478671"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478672" name="Text Box 16"/>
          <p:cNvSpPr txBox="1">
            <a:spLocks noChangeArrowheads="1"/>
          </p:cNvSpPr>
          <p:nvPr/>
        </p:nvSpPr>
        <p:spPr bwMode="auto">
          <a:xfrm>
            <a:off x="152400" y="1363663"/>
            <a:ext cx="3938588" cy="1273175"/>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a:solidFill>
                  <a:schemeClr val="tx1"/>
                </a:solidFill>
                <a:latin typeface="Arial Narrow" pitchFamily="34" charset="0"/>
              </a:rPr>
              <a:t> Transfer a block of 8-bit pixels from</a:t>
            </a:r>
            <a:br>
              <a:rPr lang="en-US" sz="1800">
                <a:solidFill>
                  <a:schemeClr val="tx1"/>
                </a:solidFill>
                <a:latin typeface="Arial Narrow" pitchFamily="34" charset="0"/>
              </a:rPr>
            </a:br>
            <a:r>
              <a:rPr lang="en-US" sz="1800">
                <a:solidFill>
                  <a:schemeClr val="tx1"/>
                </a:solidFill>
                <a:latin typeface="Arial Narrow" pitchFamily="34" charset="0"/>
              </a:rPr>
              <a:t>  &amp;pixel_7 to &amp;myDest</a:t>
            </a:r>
          </a:p>
          <a:p>
            <a:pPr>
              <a:lnSpc>
                <a:spcPct val="100000"/>
              </a:lnSpc>
              <a:spcBef>
                <a:spcPct val="30000"/>
              </a:spcBef>
              <a:buFontTx/>
              <a:buChar char="•"/>
            </a:pPr>
            <a:r>
              <a:rPr lang="en-US" sz="1800">
                <a:solidFill>
                  <a:schemeClr val="tx1"/>
                </a:solidFill>
                <a:latin typeface="Arial Narrow" pitchFamily="34" charset="0"/>
              </a:rPr>
              <a:t> Transfer </a:t>
            </a:r>
            <a:r>
              <a:rPr lang="en-US" sz="1800" u="sng">
                <a:solidFill>
                  <a:schemeClr val="tx1"/>
                </a:solidFill>
                <a:latin typeface="Arial Narrow" pitchFamily="34" charset="0"/>
              </a:rPr>
              <a:t>all</a:t>
            </a:r>
            <a:r>
              <a:rPr lang="en-US" sz="1800">
                <a:solidFill>
                  <a:schemeClr val="tx1"/>
                </a:solidFill>
                <a:latin typeface="Arial Narrow" pitchFamily="34" charset="0"/>
              </a:rPr>
              <a:t> pixels as quickly as possible</a:t>
            </a:r>
            <a:br>
              <a:rPr lang="en-US" sz="1800">
                <a:solidFill>
                  <a:schemeClr val="tx1"/>
                </a:solidFill>
                <a:latin typeface="Arial Narrow" pitchFamily="34" charset="0"/>
              </a:rPr>
            </a:br>
            <a:r>
              <a:rPr lang="en-US" sz="1800">
                <a:solidFill>
                  <a:schemeClr val="tx1"/>
                </a:solidFill>
                <a:latin typeface="Arial Narrow" pitchFamily="34" charset="0"/>
              </a:rPr>
              <a:t>  (single EVTx – xfr all data, AB-sync)</a:t>
            </a:r>
          </a:p>
        </p:txBody>
      </p:sp>
      <p:grpSp>
        <p:nvGrpSpPr>
          <p:cNvPr id="1478673" name="Group 17"/>
          <p:cNvGrpSpPr>
            <a:grpSpLocks/>
          </p:cNvGrpSpPr>
          <p:nvPr/>
        </p:nvGrpSpPr>
        <p:grpSpPr bwMode="auto">
          <a:xfrm>
            <a:off x="228600" y="3749675"/>
            <a:ext cx="2098675" cy="2574925"/>
            <a:chOff x="212" y="2064"/>
            <a:chExt cx="1322" cy="1622"/>
          </a:xfrm>
        </p:grpSpPr>
        <p:sp>
          <p:nvSpPr>
            <p:cNvPr id="147867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867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7867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47867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47867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47867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7868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868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47868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47868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SRCBIDX</a:t>
              </a:r>
            </a:p>
          </p:txBody>
        </p:sp>
        <p:sp>
          <p:nvSpPr>
            <p:cNvPr id="147868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DSTBIDX</a:t>
              </a:r>
            </a:p>
          </p:txBody>
        </p:sp>
        <p:sp>
          <p:nvSpPr>
            <p:cNvPr id="147868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LINK</a:t>
              </a:r>
            </a:p>
          </p:txBody>
        </p:sp>
        <p:sp>
          <p:nvSpPr>
            <p:cNvPr id="147868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47868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p>
          </p:txBody>
        </p:sp>
        <p:sp>
          <p:nvSpPr>
            <p:cNvPr id="147868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47868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47869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47869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47869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478693"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478694"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478695"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478696"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sp>
        <p:nvSpPr>
          <p:cNvPr id="147869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47869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47869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47870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47870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47870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47870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478704"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478705"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478706"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478707"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47870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47870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478710"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478711"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478712"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478713"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47871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47871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47871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47871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47871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47871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47872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47872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47872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47872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47872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47872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47872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47872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478728" name="Text Box 72"/>
          <p:cNvSpPr txBox="1">
            <a:spLocks noChangeArrowheads="1"/>
          </p:cNvSpPr>
          <p:nvPr/>
        </p:nvSpPr>
        <p:spPr bwMode="auto">
          <a:xfrm>
            <a:off x="4519613" y="825500"/>
            <a:ext cx="1176337" cy="311150"/>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478729" name="Text Box 73"/>
          <p:cNvSpPr txBox="1">
            <a:spLocks noChangeArrowheads="1"/>
          </p:cNvSpPr>
          <p:nvPr/>
        </p:nvSpPr>
        <p:spPr bwMode="auto">
          <a:xfrm>
            <a:off x="4387850" y="2622550"/>
            <a:ext cx="1393825"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sp>
        <p:nvSpPr>
          <p:cNvPr id="147873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8731" name="Text Box 75"/>
          <p:cNvSpPr txBox="1">
            <a:spLocks noChangeArrowheads="1"/>
          </p:cNvSpPr>
          <p:nvPr/>
        </p:nvSpPr>
        <p:spPr bwMode="auto">
          <a:xfrm>
            <a:off x="152400" y="955675"/>
            <a:ext cx="973138" cy="336550"/>
          </a:xfrm>
          <a:prstGeom prst="rect">
            <a:avLst/>
          </a:prstGeom>
          <a:noFill/>
          <a:ln w="12700">
            <a:noFill/>
            <a:miter lim="800000"/>
            <a:headEnd/>
            <a:tailEnd/>
          </a:ln>
          <a:effectLst/>
        </p:spPr>
        <p:txBody>
          <a:bodyPr wrap="none">
            <a:spAutoFit/>
          </a:bodyPr>
          <a:lstStyle/>
          <a:p>
            <a:r>
              <a:rPr lang="en-US"/>
              <a:t>Goals:</a:t>
            </a:r>
          </a:p>
        </p:txBody>
      </p:sp>
      <p:sp>
        <p:nvSpPr>
          <p:cNvPr id="147873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873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7873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AB-sync</a:t>
            </a:r>
          </a:p>
        </p:txBody>
      </p:sp>
      <p:sp>
        <p:nvSpPr>
          <p:cNvPr id="1478735"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1</a:t>
            </a:r>
          </a:p>
        </p:txBody>
      </p:sp>
      <p:sp>
        <p:nvSpPr>
          <p:cNvPr id="1478736"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Arial Narrow" pitchFamily="34" charset="0"/>
            </a:endParaRPr>
          </a:p>
        </p:txBody>
      </p:sp>
      <p:sp>
        <p:nvSpPr>
          <p:cNvPr id="1478737"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78738"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
        <p:nvSpPr>
          <p:cNvPr id="1478739"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8740"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0xffff</a:t>
            </a:r>
          </a:p>
        </p:txBody>
      </p:sp>
      <p:sp>
        <p:nvSpPr>
          <p:cNvPr id="1478741"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78742"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8743"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0</a:t>
            </a:r>
          </a:p>
        </p:txBody>
      </p:sp>
      <p:sp>
        <p:nvSpPr>
          <p:cNvPr id="1478744" name="Text Box 88"/>
          <p:cNvSpPr txBox="1">
            <a:spLocks noChangeArrowheads="1"/>
          </p:cNvSpPr>
          <p:nvPr/>
        </p:nvSpPr>
        <p:spPr bwMode="auto">
          <a:xfrm>
            <a:off x="3752850" y="3444875"/>
            <a:ext cx="1016000" cy="336550"/>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sp>
        <p:nvSpPr>
          <p:cNvPr id="1478745" name="Text Box 89"/>
          <p:cNvSpPr txBox="1">
            <a:spLocks noChangeArrowheads="1"/>
          </p:cNvSpPr>
          <p:nvPr/>
        </p:nvSpPr>
        <p:spPr bwMode="auto">
          <a:xfrm>
            <a:off x="342900" y="3444875"/>
            <a:ext cx="1992313" cy="336550"/>
          </a:xfrm>
          <a:prstGeom prst="rect">
            <a:avLst/>
          </a:prstGeom>
          <a:noFill/>
          <a:ln w="12700">
            <a:noFill/>
            <a:miter lim="800000"/>
            <a:headEnd/>
            <a:tailEnd/>
          </a:ln>
          <a:effectLst/>
        </p:spPr>
        <p:txBody>
          <a:bodyPr wrap="none">
            <a:spAutoFit/>
          </a:bodyPr>
          <a:lstStyle/>
          <a:p>
            <a:r>
              <a:rPr lang="en-US">
                <a:latin typeface="Arial Narrow" pitchFamily="34" charset="0"/>
              </a:rPr>
              <a:t>Param Set (active)</a:t>
            </a:r>
          </a:p>
        </p:txBody>
      </p:sp>
      <p:sp>
        <p:nvSpPr>
          <p:cNvPr id="1478746"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8747" name="Text Box 91"/>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478748"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8749"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&amp;pixel_7</a:t>
            </a:r>
          </a:p>
        </p:txBody>
      </p:sp>
      <p:sp>
        <p:nvSpPr>
          <p:cNvPr id="1478750"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&amp;myDest</a:t>
            </a:r>
          </a:p>
        </p:txBody>
      </p:sp>
      <p:sp>
        <p:nvSpPr>
          <p:cNvPr id="1478751"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6</a:t>
            </a:r>
          </a:p>
        </p:txBody>
      </p:sp>
      <p:sp>
        <p:nvSpPr>
          <p:cNvPr id="1478752"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4</a:t>
            </a:r>
          </a:p>
        </p:txBody>
      </p:sp>
    </p:spTree>
    <p:custDataLst>
      <p:tags r:id="rId1"/>
    </p:custData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p:txBody>
          <a:bodyPr/>
          <a:lstStyle/>
          <a:p>
            <a:r>
              <a:rPr lang="en-US"/>
              <a:t>Transfer Complete Code (TCC)</a:t>
            </a:r>
          </a:p>
        </p:txBody>
      </p:sp>
      <p:sp>
        <p:nvSpPr>
          <p:cNvPr id="1081366" name="Text Box 22"/>
          <p:cNvSpPr txBox="1">
            <a:spLocks noChangeArrowheads="1"/>
          </p:cNvSpPr>
          <p:nvPr/>
        </p:nvSpPr>
        <p:spPr bwMode="auto">
          <a:xfrm>
            <a:off x="228600" y="1771650"/>
            <a:ext cx="8712200" cy="146685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TCC is generated when a transfer completes. </a:t>
            </a:r>
          </a:p>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TCC can be used to trigger a CPU interrupt and/or another transfer (chaining)</a:t>
            </a:r>
          </a:p>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Each TR below represents one “Transfer Request” which is either ACNT bytes (A-sync) </a:t>
            </a:r>
            <a:br>
              <a:rPr lang="en-US" sz="1800">
                <a:solidFill>
                  <a:schemeClr val="tx1"/>
                </a:solidFill>
                <a:latin typeface="Arial Narrow" pitchFamily="34" charset="0"/>
              </a:rPr>
            </a:br>
            <a:r>
              <a:rPr lang="en-US" sz="1800">
                <a:solidFill>
                  <a:schemeClr val="tx1"/>
                </a:solidFill>
                <a:latin typeface="Arial Narrow" pitchFamily="34" charset="0"/>
              </a:rPr>
              <a:t>or ACNT * BCNT bytes (AB-sync). </a:t>
            </a:r>
          </a:p>
        </p:txBody>
      </p:sp>
      <p:grpSp>
        <p:nvGrpSpPr>
          <p:cNvPr id="1081439" name="Group 95"/>
          <p:cNvGrpSpPr>
            <a:grpSpLocks/>
          </p:cNvGrpSpPr>
          <p:nvPr/>
        </p:nvGrpSpPr>
        <p:grpSpPr bwMode="auto">
          <a:xfrm>
            <a:off x="1919288" y="3678238"/>
            <a:ext cx="4937125" cy="1187450"/>
            <a:chOff x="1294" y="3107"/>
            <a:chExt cx="3110" cy="748"/>
          </a:xfrm>
        </p:grpSpPr>
        <p:sp>
          <p:nvSpPr>
            <p:cNvPr id="1081396" name="Rectangle 52"/>
            <p:cNvSpPr>
              <a:spLocks noChangeArrowheads="1"/>
            </p:cNvSpPr>
            <p:nvPr/>
          </p:nvSpPr>
          <p:spPr bwMode="auto">
            <a:xfrm>
              <a:off x="1700"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397" name="Text Box 53"/>
            <p:cNvSpPr txBox="1">
              <a:spLocks noChangeArrowheads="1"/>
            </p:cNvSpPr>
            <p:nvPr/>
          </p:nvSpPr>
          <p:spPr bwMode="auto">
            <a:xfrm>
              <a:off x="1724"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081398" name="Line 54"/>
            <p:cNvSpPr>
              <a:spLocks noChangeShapeType="1"/>
            </p:cNvSpPr>
            <p:nvPr/>
          </p:nvSpPr>
          <p:spPr bwMode="auto">
            <a:xfrm>
              <a:off x="2084"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081399" name="Rectangle 55"/>
            <p:cNvSpPr>
              <a:spLocks noChangeArrowheads="1"/>
            </p:cNvSpPr>
            <p:nvPr/>
          </p:nvSpPr>
          <p:spPr bwMode="auto">
            <a:xfrm>
              <a:off x="2324"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400" name="Text Box 56"/>
            <p:cNvSpPr txBox="1">
              <a:spLocks noChangeArrowheads="1"/>
            </p:cNvSpPr>
            <p:nvPr/>
          </p:nvSpPr>
          <p:spPr bwMode="auto">
            <a:xfrm>
              <a:off x="2348"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081401" name="Line 57"/>
            <p:cNvSpPr>
              <a:spLocks noChangeShapeType="1"/>
            </p:cNvSpPr>
            <p:nvPr/>
          </p:nvSpPr>
          <p:spPr bwMode="auto">
            <a:xfrm>
              <a:off x="2708"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081402" name="Rectangle 58"/>
            <p:cNvSpPr>
              <a:spLocks noChangeArrowheads="1"/>
            </p:cNvSpPr>
            <p:nvPr/>
          </p:nvSpPr>
          <p:spPr bwMode="auto">
            <a:xfrm>
              <a:off x="2948"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403" name="Text Box 59"/>
            <p:cNvSpPr txBox="1">
              <a:spLocks noChangeArrowheads="1"/>
            </p:cNvSpPr>
            <p:nvPr/>
          </p:nvSpPr>
          <p:spPr bwMode="auto">
            <a:xfrm>
              <a:off x="2972"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081404" name="Line 60"/>
            <p:cNvSpPr>
              <a:spLocks noChangeShapeType="1"/>
            </p:cNvSpPr>
            <p:nvPr/>
          </p:nvSpPr>
          <p:spPr bwMode="auto">
            <a:xfrm>
              <a:off x="3332"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081405" name="Rectangle 61"/>
            <p:cNvSpPr>
              <a:spLocks noChangeArrowheads="1"/>
            </p:cNvSpPr>
            <p:nvPr/>
          </p:nvSpPr>
          <p:spPr bwMode="auto">
            <a:xfrm>
              <a:off x="3572"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406" name="Text Box 62"/>
            <p:cNvSpPr txBox="1">
              <a:spLocks noChangeArrowheads="1"/>
            </p:cNvSpPr>
            <p:nvPr/>
          </p:nvSpPr>
          <p:spPr bwMode="auto">
            <a:xfrm>
              <a:off x="3596"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081410" name="Text Box 66"/>
            <p:cNvSpPr txBox="1">
              <a:spLocks noChangeArrowheads="1"/>
            </p:cNvSpPr>
            <p:nvPr/>
          </p:nvSpPr>
          <p:spPr bwMode="auto">
            <a:xfrm>
              <a:off x="1294"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081411" name="Line 67"/>
            <p:cNvSpPr>
              <a:spLocks noChangeShapeType="1"/>
            </p:cNvSpPr>
            <p:nvPr/>
          </p:nvSpPr>
          <p:spPr bwMode="auto">
            <a:xfrm>
              <a:off x="1508"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081412" name="Text Box 68"/>
            <p:cNvSpPr txBox="1">
              <a:spLocks noChangeArrowheads="1"/>
            </p:cNvSpPr>
            <p:nvPr/>
          </p:nvSpPr>
          <p:spPr bwMode="auto">
            <a:xfrm>
              <a:off x="1916"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081413" name="Line 69"/>
            <p:cNvSpPr>
              <a:spLocks noChangeShapeType="1"/>
            </p:cNvSpPr>
            <p:nvPr/>
          </p:nvSpPr>
          <p:spPr bwMode="auto">
            <a:xfrm>
              <a:off x="2130"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081414" name="Text Box 70"/>
            <p:cNvSpPr txBox="1">
              <a:spLocks noChangeArrowheads="1"/>
            </p:cNvSpPr>
            <p:nvPr/>
          </p:nvSpPr>
          <p:spPr bwMode="auto">
            <a:xfrm>
              <a:off x="2534"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081415" name="Line 71"/>
            <p:cNvSpPr>
              <a:spLocks noChangeShapeType="1"/>
            </p:cNvSpPr>
            <p:nvPr/>
          </p:nvSpPr>
          <p:spPr bwMode="auto">
            <a:xfrm>
              <a:off x="2748"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081416" name="Text Box 72"/>
            <p:cNvSpPr txBox="1">
              <a:spLocks noChangeArrowheads="1"/>
            </p:cNvSpPr>
            <p:nvPr/>
          </p:nvSpPr>
          <p:spPr bwMode="auto">
            <a:xfrm>
              <a:off x="3170"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081417" name="Line 73"/>
            <p:cNvSpPr>
              <a:spLocks noChangeShapeType="1"/>
            </p:cNvSpPr>
            <p:nvPr/>
          </p:nvSpPr>
          <p:spPr bwMode="auto">
            <a:xfrm>
              <a:off x="3384"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081418" name="Line 74"/>
            <p:cNvSpPr>
              <a:spLocks noChangeShapeType="1"/>
            </p:cNvSpPr>
            <p:nvPr/>
          </p:nvSpPr>
          <p:spPr bwMode="auto">
            <a:xfrm flipH="1">
              <a:off x="3958" y="3279"/>
              <a:ext cx="192" cy="192"/>
            </a:xfrm>
            <a:prstGeom prst="line">
              <a:avLst/>
            </a:prstGeom>
            <a:noFill/>
            <a:ln w="38100">
              <a:solidFill>
                <a:schemeClr val="tx2"/>
              </a:solidFill>
              <a:round/>
              <a:headEnd type="triangle" w="med" len="med"/>
              <a:tailEnd/>
            </a:ln>
            <a:effectLst/>
          </p:spPr>
          <p:txBody>
            <a:bodyPr wrap="none">
              <a:spAutoFit/>
            </a:bodyPr>
            <a:lstStyle/>
            <a:p>
              <a:endParaRPr lang="en-US"/>
            </a:p>
          </p:txBody>
        </p:sp>
        <p:sp>
          <p:nvSpPr>
            <p:cNvPr id="1081419" name="Text Box 75"/>
            <p:cNvSpPr txBox="1">
              <a:spLocks noChangeArrowheads="1"/>
            </p:cNvSpPr>
            <p:nvPr/>
          </p:nvSpPr>
          <p:spPr bwMode="auto">
            <a:xfrm>
              <a:off x="3958" y="3107"/>
              <a:ext cx="446" cy="212"/>
            </a:xfrm>
            <a:prstGeom prst="rect">
              <a:avLst/>
            </a:prstGeom>
            <a:noFill/>
            <a:ln w="12700">
              <a:noFill/>
              <a:miter lim="800000"/>
              <a:headEnd/>
              <a:tailEnd/>
            </a:ln>
            <a:effectLst/>
          </p:spPr>
          <p:txBody>
            <a:bodyPr wrap="none">
              <a:spAutoFit/>
            </a:bodyPr>
            <a:lstStyle/>
            <a:p>
              <a:r>
                <a:rPr lang="en-US"/>
                <a:t>TCC</a:t>
              </a:r>
            </a:p>
          </p:txBody>
        </p:sp>
      </p:grpSp>
      <p:sp>
        <p:nvSpPr>
          <p:cNvPr id="1081421" name="Rectangle 77"/>
          <p:cNvSpPr>
            <a:spLocks noChangeArrowheads="1"/>
          </p:cNvSpPr>
          <p:nvPr/>
        </p:nvSpPr>
        <p:spPr bwMode="auto">
          <a:xfrm>
            <a:off x="3916363" y="942975"/>
            <a:ext cx="990600" cy="3048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081423" name="Rectangle 79"/>
          <p:cNvSpPr>
            <a:spLocks noChangeArrowheads="1"/>
          </p:cNvSpPr>
          <p:nvPr/>
        </p:nvSpPr>
        <p:spPr bwMode="auto">
          <a:xfrm>
            <a:off x="4905375" y="942975"/>
            <a:ext cx="990600" cy="3048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081424" name="Rectangle 80"/>
          <p:cNvSpPr>
            <a:spLocks noChangeArrowheads="1"/>
          </p:cNvSpPr>
          <p:nvPr/>
        </p:nvSpPr>
        <p:spPr bwMode="auto">
          <a:xfrm>
            <a:off x="2925763" y="942975"/>
            <a:ext cx="990600" cy="3048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081425" name="Text Box 81"/>
          <p:cNvSpPr txBox="1">
            <a:spLocks noChangeArrowheads="1"/>
          </p:cNvSpPr>
          <p:nvPr/>
        </p:nvSpPr>
        <p:spPr bwMode="auto">
          <a:xfrm>
            <a:off x="28622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31</a:t>
            </a:r>
          </a:p>
        </p:txBody>
      </p:sp>
      <p:sp>
        <p:nvSpPr>
          <p:cNvPr id="1081426" name="Text Box 82"/>
          <p:cNvSpPr txBox="1">
            <a:spLocks noChangeArrowheads="1"/>
          </p:cNvSpPr>
          <p:nvPr/>
        </p:nvSpPr>
        <p:spPr bwMode="auto">
          <a:xfrm>
            <a:off x="3602038"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18</a:t>
            </a:r>
          </a:p>
        </p:txBody>
      </p:sp>
      <p:sp>
        <p:nvSpPr>
          <p:cNvPr id="1081427" name="Text Box 83"/>
          <p:cNvSpPr txBox="1">
            <a:spLocks noChangeArrowheads="1"/>
          </p:cNvSpPr>
          <p:nvPr/>
        </p:nvSpPr>
        <p:spPr bwMode="auto">
          <a:xfrm>
            <a:off x="38401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17</a:t>
            </a:r>
          </a:p>
        </p:txBody>
      </p:sp>
      <p:sp>
        <p:nvSpPr>
          <p:cNvPr id="1081428" name="Text Box 84"/>
          <p:cNvSpPr txBox="1">
            <a:spLocks noChangeArrowheads="1"/>
          </p:cNvSpPr>
          <p:nvPr/>
        </p:nvSpPr>
        <p:spPr bwMode="auto">
          <a:xfrm>
            <a:off x="46021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12</a:t>
            </a:r>
          </a:p>
        </p:txBody>
      </p:sp>
      <p:sp>
        <p:nvSpPr>
          <p:cNvPr id="1081429" name="Text Box 85"/>
          <p:cNvSpPr txBox="1">
            <a:spLocks noChangeArrowheads="1"/>
          </p:cNvSpPr>
          <p:nvPr/>
        </p:nvSpPr>
        <p:spPr bwMode="auto">
          <a:xfrm>
            <a:off x="1597025" y="936625"/>
            <a:ext cx="1298575" cy="311150"/>
          </a:xfrm>
          <a:prstGeom prst="rect">
            <a:avLst/>
          </a:prstGeom>
          <a:noFill/>
          <a:ln w="12700">
            <a:noFill/>
            <a:miter lim="800000"/>
            <a:headEnd/>
            <a:tailEnd/>
          </a:ln>
          <a:effectLst/>
        </p:spPr>
        <p:txBody>
          <a:bodyPr wrap="none">
            <a:spAutoFit/>
          </a:bodyPr>
          <a:lstStyle/>
          <a:p>
            <a:r>
              <a:rPr lang="en-US" sz="1800">
                <a:latin typeface="Arial Narrow" pitchFamily="34" charset="0"/>
              </a:rPr>
              <a:t>Options Reg</a:t>
            </a:r>
          </a:p>
        </p:txBody>
      </p:sp>
      <p:sp>
        <p:nvSpPr>
          <p:cNvPr id="1081430" name="Text Box 86"/>
          <p:cNvSpPr txBox="1">
            <a:spLocks noChangeArrowheads="1"/>
          </p:cNvSpPr>
          <p:nvPr/>
        </p:nvSpPr>
        <p:spPr bwMode="auto">
          <a:xfrm>
            <a:off x="4081463" y="952500"/>
            <a:ext cx="654050" cy="311150"/>
          </a:xfrm>
          <a:prstGeom prst="rect">
            <a:avLst/>
          </a:prstGeom>
          <a:noFill/>
          <a:ln w="12700">
            <a:noFill/>
            <a:miter lim="800000"/>
            <a:headEnd/>
            <a:tailEnd/>
          </a:ln>
          <a:effectLst/>
        </p:spPr>
        <p:txBody>
          <a:bodyPr wrap="none">
            <a:spAutoFit/>
          </a:bodyPr>
          <a:lstStyle/>
          <a:p>
            <a:r>
              <a:rPr lang="en-US" sz="1800">
                <a:solidFill>
                  <a:schemeClr val="tx1"/>
                </a:solidFill>
              </a:rPr>
              <a:t>TCC</a:t>
            </a:r>
          </a:p>
        </p:txBody>
      </p:sp>
      <p:sp>
        <p:nvSpPr>
          <p:cNvPr id="1081433" name="Text Box 89"/>
          <p:cNvSpPr txBox="1">
            <a:spLocks noChangeArrowheads="1"/>
          </p:cNvSpPr>
          <p:nvPr/>
        </p:nvSpPr>
        <p:spPr bwMode="auto">
          <a:xfrm>
            <a:off x="4829175"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11</a:t>
            </a:r>
          </a:p>
        </p:txBody>
      </p:sp>
      <p:sp>
        <p:nvSpPr>
          <p:cNvPr id="1081434" name="Text Box 90"/>
          <p:cNvSpPr txBox="1">
            <a:spLocks noChangeArrowheads="1"/>
          </p:cNvSpPr>
          <p:nvPr/>
        </p:nvSpPr>
        <p:spPr bwMode="auto">
          <a:xfrm>
            <a:off x="5676900" y="723900"/>
            <a:ext cx="265113"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0</a:t>
            </a:r>
          </a:p>
        </p:txBody>
      </p:sp>
      <p:sp>
        <p:nvSpPr>
          <p:cNvPr id="1081436" name="Text Box 92"/>
          <p:cNvSpPr txBox="1">
            <a:spLocks noChangeArrowheads="1"/>
          </p:cNvSpPr>
          <p:nvPr/>
        </p:nvSpPr>
        <p:spPr bwMode="auto">
          <a:xfrm>
            <a:off x="4151313" y="1268413"/>
            <a:ext cx="560387"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0-63</a:t>
            </a:r>
          </a:p>
        </p:txBody>
      </p:sp>
      <p:sp>
        <p:nvSpPr>
          <p:cNvPr id="1081448" name="Rectangle 104"/>
          <p:cNvSpPr>
            <a:spLocks noChangeArrowheads="1"/>
          </p:cNvSpPr>
          <p:nvPr/>
        </p:nvSpPr>
        <p:spPr bwMode="auto">
          <a:xfrm>
            <a:off x="1633538" y="3586163"/>
            <a:ext cx="3159125" cy="1557337"/>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081449" name="Rectangle 105"/>
          <p:cNvSpPr>
            <a:spLocks noChangeArrowheads="1"/>
          </p:cNvSpPr>
          <p:nvPr/>
        </p:nvSpPr>
        <p:spPr bwMode="auto">
          <a:xfrm>
            <a:off x="2368550" y="4256088"/>
            <a:ext cx="3159125" cy="103981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618" name="Rectangle 2"/>
          <p:cNvSpPr>
            <a:spLocks noGrp="1" noChangeArrowheads="1"/>
          </p:cNvSpPr>
          <p:nvPr>
            <p:ph type="title"/>
          </p:nvPr>
        </p:nvSpPr>
        <p:spPr/>
        <p:txBody>
          <a:bodyPr/>
          <a:lstStyle/>
          <a:p>
            <a:r>
              <a:rPr lang="en-US"/>
              <a:t>Transfer Complete Code (TCC)</a:t>
            </a:r>
          </a:p>
        </p:txBody>
      </p:sp>
      <p:sp>
        <p:nvSpPr>
          <p:cNvPr id="1519619" name="Text Box 3"/>
          <p:cNvSpPr txBox="1">
            <a:spLocks noChangeArrowheads="1"/>
          </p:cNvSpPr>
          <p:nvPr/>
        </p:nvSpPr>
        <p:spPr bwMode="auto">
          <a:xfrm>
            <a:off x="228600" y="1771650"/>
            <a:ext cx="8712200" cy="146685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TCC is generated when a transfer completes. </a:t>
            </a:r>
          </a:p>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TCC can be used to trigger a CPU interrupt and/or another transfer (chaining)</a:t>
            </a:r>
          </a:p>
          <a:p>
            <a:pPr marL="342900" indent="-342900">
              <a:lnSpc>
                <a:spcPct val="10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Each TR below represents one “Transfer Request” which is either ACNT bytes (A-sync) </a:t>
            </a:r>
            <a:br>
              <a:rPr lang="en-US" sz="1800">
                <a:solidFill>
                  <a:schemeClr val="tx1"/>
                </a:solidFill>
                <a:latin typeface="Arial Narrow" pitchFamily="34" charset="0"/>
              </a:rPr>
            </a:br>
            <a:r>
              <a:rPr lang="en-US" sz="1800">
                <a:solidFill>
                  <a:schemeClr val="tx1"/>
                </a:solidFill>
                <a:latin typeface="Arial Narrow" pitchFamily="34" charset="0"/>
              </a:rPr>
              <a:t>or ACNT * BCNT bytes (AB-sync). </a:t>
            </a:r>
          </a:p>
        </p:txBody>
      </p:sp>
      <p:grpSp>
        <p:nvGrpSpPr>
          <p:cNvPr id="1519620" name="Group 4"/>
          <p:cNvGrpSpPr>
            <a:grpSpLocks/>
          </p:cNvGrpSpPr>
          <p:nvPr/>
        </p:nvGrpSpPr>
        <p:grpSpPr bwMode="auto">
          <a:xfrm>
            <a:off x="1919288" y="3678238"/>
            <a:ext cx="4937125" cy="1187450"/>
            <a:chOff x="1294" y="3107"/>
            <a:chExt cx="3110" cy="748"/>
          </a:xfrm>
        </p:grpSpPr>
        <p:sp>
          <p:nvSpPr>
            <p:cNvPr id="1519621" name="Rectangle 5"/>
            <p:cNvSpPr>
              <a:spLocks noChangeArrowheads="1"/>
            </p:cNvSpPr>
            <p:nvPr/>
          </p:nvSpPr>
          <p:spPr bwMode="auto">
            <a:xfrm>
              <a:off x="1700"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22" name="Text Box 6"/>
            <p:cNvSpPr txBox="1">
              <a:spLocks noChangeArrowheads="1"/>
            </p:cNvSpPr>
            <p:nvPr/>
          </p:nvSpPr>
          <p:spPr bwMode="auto">
            <a:xfrm>
              <a:off x="1724"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519623" name="Line 7"/>
            <p:cNvSpPr>
              <a:spLocks noChangeShapeType="1"/>
            </p:cNvSpPr>
            <p:nvPr/>
          </p:nvSpPr>
          <p:spPr bwMode="auto">
            <a:xfrm>
              <a:off x="2084"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519624" name="Rectangle 8"/>
            <p:cNvSpPr>
              <a:spLocks noChangeArrowheads="1"/>
            </p:cNvSpPr>
            <p:nvPr/>
          </p:nvSpPr>
          <p:spPr bwMode="auto">
            <a:xfrm>
              <a:off x="2324"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25" name="Text Box 9"/>
            <p:cNvSpPr txBox="1">
              <a:spLocks noChangeArrowheads="1"/>
            </p:cNvSpPr>
            <p:nvPr/>
          </p:nvSpPr>
          <p:spPr bwMode="auto">
            <a:xfrm>
              <a:off x="2348"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519626" name="Line 10"/>
            <p:cNvSpPr>
              <a:spLocks noChangeShapeType="1"/>
            </p:cNvSpPr>
            <p:nvPr/>
          </p:nvSpPr>
          <p:spPr bwMode="auto">
            <a:xfrm>
              <a:off x="2708"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519627" name="Rectangle 11"/>
            <p:cNvSpPr>
              <a:spLocks noChangeArrowheads="1"/>
            </p:cNvSpPr>
            <p:nvPr/>
          </p:nvSpPr>
          <p:spPr bwMode="auto">
            <a:xfrm>
              <a:off x="2948"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28" name="Text Box 12"/>
            <p:cNvSpPr txBox="1">
              <a:spLocks noChangeArrowheads="1"/>
            </p:cNvSpPr>
            <p:nvPr/>
          </p:nvSpPr>
          <p:spPr bwMode="auto">
            <a:xfrm>
              <a:off x="2972"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519629" name="Line 13"/>
            <p:cNvSpPr>
              <a:spLocks noChangeShapeType="1"/>
            </p:cNvSpPr>
            <p:nvPr/>
          </p:nvSpPr>
          <p:spPr bwMode="auto">
            <a:xfrm>
              <a:off x="3332" y="3663"/>
              <a:ext cx="24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519630" name="Rectangle 14"/>
            <p:cNvSpPr>
              <a:spLocks noChangeArrowheads="1"/>
            </p:cNvSpPr>
            <p:nvPr/>
          </p:nvSpPr>
          <p:spPr bwMode="auto">
            <a:xfrm>
              <a:off x="3572" y="3471"/>
              <a:ext cx="384" cy="384"/>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31" name="Text Box 15"/>
            <p:cNvSpPr txBox="1">
              <a:spLocks noChangeArrowheads="1"/>
            </p:cNvSpPr>
            <p:nvPr/>
          </p:nvSpPr>
          <p:spPr bwMode="auto">
            <a:xfrm>
              <a:off x="3596" y="3567"/>
              <a:ext cx="330" cy="212"/>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519632" name="Text Box 16"/>
            <p:cNvSpPr txBox="1">
              <a:spLocks noChangeArrowheads="1"/>
            </p:cNvSpPr>
            <p:nvPr/>
          </p:nvSpPr>
          <p:spPr bwMode="auto">
            <a:xfrm>
              <a:off x="1294"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519633" name="Line 17"/>
            <p:cNvSpPr>
              <a:spLocks noChangeShapeType="1"/>
            </p:cNvSpPr>
            <p:nvPr/>
          </p:nvSpPr>
          <p:spPr bwMode="auto">
            <a:xfrm>
              <a:off x="1508"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519634" name="Text Box 18"/>
            <p:cNvSpPr txBox="1">
              <a:spLocks noChangeArrowheads="1"/>
            </p:cNvSpPr>
            <p:nvPr/>
          </p:nvSpPr>
          <p:spPr bwMode="auto">
            <a:xfrm>
              <a:off x="1916"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519635" name="Line 19"/>
            <p:cNvSpPr>
              <a:spLocks noChangeShapeType="1"/>
            </p:cNvSpPr>
            <p:nvPr/>
          </p:nvSpPr>
          <p:spPr bwMode="auto">
            <a:xfrm>
              <a:off x="2130"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519636" name="Text Box 20"/>
            <p:cNvSpPr txBox="1">
              <a:spLocks noChangeArrowheads="1"/>
            </p:cNvSpPr>
            <p:nvPr/>
          </p:nvSpPr>
          <p:spPr bwMode="auto">
            <a:xfrm>
              <a:off x="2534"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519637" name="Line 21"/>
            <p:cNvSpPr>
              <a:spLocks noChangeShapeType="1"/>
            </p:cNvSpPr>
            <p:nvPr/>
          </p:nvSpPr>
          <p:spPr bwMode="auto">
            <a:xfrm>
              <a:off x="2748"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519638" name="Text Box 22"/>
            <p:cNvSpPr txBox="1">
              <a:spLocks noChangeArrowheads="1"/>
            </p:cNvSpPr>
            <p:nvPr/>
          </p:nvSpPr>
          <p:spPr bwMode="auto">
            <a:xfrm>
              <a:off x="3170" y="3107"/>
              <a:ext cx="412" cy="196"/>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519639" name="Line 23"/>
            <p:cNvSpPr>
              <a:spLocks noChangeShapeType="1"/>
            </p:cNvSpPr>
            <p:nvPr/>
          </p:nvSpPr>
          <p:spPr bwMode="auto">
            <a:xfrm>
              <a:off x="3384" y="3279"/>
              <a:ext cx="192" cy="192"/>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519640" name="Line 24"/>
            <p:cNvSpPr>
              <a:spLocks noChangeShapeType="1"/>
            </p:cNvSpPr>
            <p:nvPr/>
          </p:nvSpPr>
          <p:spPr bwMode="auto">
            <a:xfrm flipH="1">
              <a:off x="3958" y="3279"/>
              <a:ext cx="192" cy="192"/>
            </a:xfrm>
            <a:prstGeom prst="line">
              <a:avLst/>
            </a:prstGeom>
            <a:noFill/>
            <a:ln w="38100">
              <a:solidFill>
                <a:schemeClr val="tx2"/>
              </a:solidFill>
              <a:round/>
              <a:headEnd type="triangle" w="med" len="med"/>
              <a:tailEnd/>
            </a:ln>
            <a:effectLst/>
          </p:spPr>
          <p:txBody>
            <a:bodyPr wrap="none">
              <a:spAutoFit/>
            </a:bodyPr>
            <a:lstStyle/>
            <a:p>
              <a:endParaRPr lang="en-US"/>
            </a:p>
          </p:txBody>
        </p:sp>
        <p:sp>
          <p:nvSpPr>
            <p:cNvPr id="1519641" name="Text Box 25"/>
            <p:cNvSpPr txBox="1">
              <a:spLocks noChangeArrowheads="1"/>
            </p:cNvSpPr>
            <p:nvPr/>
          </p:nvSpPr>
          <p:spPr bwMode="auto">
            <a:xfrm>
              <a:off x="3958" y="3107"/>
              <a:ext cx="446" cy="212"/>
            </a:xfrm>
            <a:prstGeom prst="rect">
              <a:avLst/>
            </a:prstGeom>
            <a:noFill/>
            <a:ln w="12700">
              <a:noFill/>
              <a:miter lim="800000"/>
              <a:headEnd/>
              <a:tailEnd/>
            </a:ln>
            <a:effectLst/>
          </p:spPr>
          <p:txBody>
            <a:bodyPr wrap="none">
              <a:spAutoFit/>
            </a:bodyPr>
            <a:lstStyle/>
            <a:p>
              <a:r>
                <a:rPr lang="en-US"/>
                <a:t>TCC</a:t>
              </a:r>
            </a:p>
          </p:txBody>
        </p:sp>
      </p:grpSp>
      <p:sp>
        <p:nvSpPr>
          <p:cNvPr id="1519642" name="Rectangle 26"/>
          <p:cNvSpPr>
            <a:spLocks noChangeArrowheads="1"/>
          </p:cNvSpPr>
          <p:nvPr/>
        </p:nvSpPr>
        <p:spPr bwMode="auto">
          <a:xfrm>
            <a:off x="3916363" y="942975"/>
            <a:ext cx="990600" cy="3048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519643" name="Rectangle 27"/>
          <p:cNvSpPr>
            <a:spLocks noChangeArrowheads="1"/>
          </p:cNvSpPr>
          <p:nvPr/>
        </p:nvSpPr>
        <p:spPr bwMode="auto">
          <a:xfrm>
            <a:off x="4905375" y="942975"/>
            <a:ext cx="990600" cy="3048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19644" name="Rectangle 28"/>
          <p:cNvSpPr>
            <a:spLocks noChangeArrowheads="1"/>
          </p:cNvSpPr>
          <p:nvPr/>
        </p:nvSpPr>
        <p:spPr bwMode="auto">
          <a:xfrm>
            <a:off x="2925763" y="942975"/>
            <a:ext cx="990600" cy="3048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519645" name="Text Box 29"/>
          <p:cNvSpPr txBox="1">
            <a:spLocks noChangeArrowheads="1"/>
          </p:cNvSpPr>
          <p:nvPr/>
        </p:nvSpPr>
        <p:spPr bwMode="auto">
          <a:xfrm>
            <a:off x="28622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31</a:t>
            </a:r>
          </a:p>
        </p:txBody>
      </p:sp>
      <p:sp>
        <p:nvSpPr>
          <p:cNvPr id="1519646" name="Text Box 30"/>
          <p:cNvSpPr txBox="1">
            <a:spLocks noChangeArrowheads="1"/>
          </p:cNvSpPr>
          <p:nvPr/>
        </p:nvSpPr>
        <p:spPr bwMode="auto">
          <a:xfrm>
            <a:off x="3602038"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18</a:t>
            </a:r>
          </a:p>
        </p:txBody>
      </p:sp>
      <p:sp>
        <p:nvSpPr>
          <p:cNvPr id="1519647" name="Text Box 31"/>
          <p:cNvSpPr txBox="1">
            <a:spLocks noChangeArrowheads="1"/>
          </p:cNvSpPr>
          <p:nvPr/>
        </p:nvSpPr>
        <p:spPr bwMode="auto">
          <a:xfrm>
            <a:off x="38401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17</a:t>
            </a:r>
          </a:p>
        </p:txBody>
      </p:sp>
      <p:sp>
        <p:nvSpPr>
          <p:cNvPr id="1519648" name="Text Box 32"/>
          <p:cNvSpPr txBox="1">
            <a:spLocks noChangeArrowheads="1"/>
          </p:cNvSpPr>
          <p:nvPr/>
        </p:nvSpPr>
        <p:spPr bwMode="auto">
          <a:xfrm>
            <a:off x="4602163"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12</a:t>
            </a:r>
          </a:p>
        </p:txBody>
      </p:sp>
      <p:sp>
        <p:nvSpPr>
          <p:cNvPr id="1519649" name="Text Box 33"/>
          <p:cNvSpPr txBox="1">
            <a:spLocks noChangeArrowheads="1"/>
          </p:cNvSpPr>
          <p:nvPr/>
        </p:nvSpPr>
        <p:spPr bwMode="auto">
          <a:xfrm>
            <a:off x="1597025" y="936625"/>
            <a:ext cx="1298575" cy="311150"/>
          </a:xfrm>
          <a:prstGeom prst="rect">
            <a:avLst/>
          </a:prstGeom>
          <a:noFill/>
          <a:ln w="12700">
            <a:noFill/>
            <a:miter lim="800000"/>
            <a:headEnd/>
            <a:tailEnd/>
          </a:ln>
          <a:effectLst/>
        </p:spPr>
        <p:txBody>
          <a:bodyPr wrap="none">
            <a:spAutoFit/>
          </a:bodyPr>
          <a:lstStyle/>
          <a:p>
            <a:r>
              <a:rPr lang="en-US" sz="1800">
                <a:latin typeface="Arial Narrow" pitchFamily="34" charset="0"/>
              </a:rPr>
              <a:t>Options Reg</a:t>
            </a:r>
          </a:p>
        </p:txBody>
      </p:sp>
      <p:sp>
        <p:nvSpPr>
          <p:cNvPr id="1519650" name="Text Box 34"/>
          <p:cNvSpPr txBox="1">
            <a:spLocks noChangeArrowheads="1"/>
          </p:cNvSpPr>
          <p:nvPr/>
        </p:nvSpPr>
        <p:spPr bwMode="auto">
          <a:xfrm>
            <a:off x="4081463" y="952500"/>
            <a:ext cx="654050" cy="311150"/>
          </a:xfrm>
          <a:prstGeom prst="rect">
            <a:avLst/>
          </a:prstGeom>
          <a:noFill/>
          <a:ln w="12700">
            <a:noFill/>
            <a:miter lim="800000"/>
            <a:headEnd/>
            <a:tailEnd/>
          </a:ln>
          <a:effectLst/>
        </p:spPr>
        <p:txBody>
          <a:bodyPr wrap="none">
            <a:spAutoFit/>
          </a:bodyPr>
          <a:lstStyle/>
          <a:p>
            <a:r>
              <a:rPr lang="en-US" sz="1800">
                <a:solidFill>
                  <a:schemeClr val="tx1"/>
                </a:solidFill>
              </a:rPr>
              <a:t>TCC</a:t>
            </a:r>
          </a:p>
        </p:txBody>
      </p:sp>
      <p:sp>
        <p:nvSpPr>
          <p:cNvPr id="1519651" name="Text Box 35"/>
          <p:cNvSpPr txBox="1">
            <a:spLocks noChangeArrowheads="1"/>
          </p:cNvSpPr>
          <p:nvPr/>
        </p:nvSpPr>
        <p:spPr bwMode="auto">
          <a:xfrm>
            <a:off x="4829175" y="7239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11</a:t>
            </a:r>
          </a:p>
        </p:txBody>
      </p:sp>
      <p:sp>
        <p:nvSpPr>
          <p:cNvPr id="1519652" name="Text Box 36"/>
          <p:cNvSpPr txBox="1">
            <a:spLocks noChangeArrowheads="1"/>
          </p:cNvSpPr>
          <p:nvPr/>
        </p:nvSpPr>
        <p:spPr bwMode="auto">
          <a:xfrm>
            <a:off x="5676900" y="723900"/>
            <a:ext cx="265113"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0</a:t>
            </a:r>
          </a:p>
        </p:txBody>
      </p:sp>
      <p:sp>
        <p:nvSpPr>
          <p:cNvPr id="1519653" name="Text Box 37"/>
          <p:cNvSpPr txBox="1">
            <a:spLocks noChangeArrowheads="1"/>
          </p:cNvSpPr>
          <p:nvPr/>
        </p:nvSpPr>
        <p:spPr bwMode="auto">
          <a:xfrm>
            <a:off x="4151313" y="1268413"/>
            <a:ext cx="560387"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0-63</a:t>
            </a:r>
          </a:p>
        </p:txBody>
      </p:sp>
    </p:spTree>
    <p:custDataLst>
      <p:tags r:id="rId1"/>
    </p:custData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ChangeArrowheads="1"/>
          </p:cNvSpPr>
          <p:nvPr/>
        </p:nvSpPr>
        <p:spPr bwMode="auto">
          <a:xfrm>
            <a:off x="4419600" y="803275"/>
            <a:ext cx="381000"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437699" name="Rectangle 3"/>
          <p:cNvSpPr>
            <a:spLocks noGrp="1" noChangeArrowheads="1"/>
          </p:cNvSpPr>
          <p:nvPr>
            <p:ph type="title"/>
          </p:nvPr>
        </p:nvSpPr>
        <p:spPr/>
        <p:txBody>
          <a:bodyPr/>
          <a:lstStyle/>
          <a:p>
            <a:r>
              <a:rPr lang="en-US"/>
              <a:t>Transfer Completion</a:t>
            </a:r>
          </a:p>
        </p:txBody>
      </p:sp>
      <p:sp>
        <p:nvSpPr>
          <p:cNvPr id="1437700" name="Text Box 4"/>
          <p:cNvSpPr txBox="1">
            <a:spLocks noChangeArrowheads="1"/>
          </p:cNvSpPr>
          <p:nvPr/>
        </p:nvSpPr>
        <p:spPr bwMode="auto">
          <a:xfrm>
            <a:off x="228600" y="1477963"/>
            <a:ext cx="7974013" cy="1143000"/>
          </a:xfrm>
          <a:prstGeom prst="rect">
            <a:avLst/>
          </a:prstGeom>
          <a:noFill/>
          <a:ln w="12700">
            <a:noFill/>
            <a:miter lim="800000"/>
            <a:headEnd type="none" w="sm" len="sm"/>
            <a:tailEnd type="none" w="sm" len="sm"/>
          </a:ln>
          <a:effectLst/>
        </p:spPr>
        <p:txBody>
          <a:bodyPr wrap="none" anchor="ctr"/>
          <a:lstStyle/>
          <a:p>
            <a:pPr marL="342900" indent="-342900">
              <a:lnSpc>
                <a:spcPct val="110000"/>
              </a:lnSpc>
              <a:spcBef>
                <a:spcPct val="0"/>
              </a:spcBef>
              <a:spcAft>
                <a:spcPct val="30000"/>
              </a:spcAft>
              <a:buClr>
                <a:schemeClr val="tx2"/>
              </a:buClr>
              <a:buSzPct val="75000"/>
              <a:buFont typeface="Wingdings" pitchFamily="2" charset="2"/>
              <a:buNone/>
            </a:pPr>
            <a:r>
              <a:rPr lang="en-US" sz="1800" i="1">
                <a:latin typeface="Arial Narrow" pitchFamily="34" charset="0"/>
              </a:rPr>
              <a:t>Transfer Completion</a:t>
            </a:r>
            <a:r>
              <a:rPr lang="en-US" sz="1800">
                <a:solidFill>
                  <a:schemeClr val="tx1"/>
                </a:solidFill>
                <a:latin typeface="Arial Narrow" pitchFamily="34" charset="0"/>
              </a:rPr>
              <a:t> indicates a COMPLETE transfer sequence has been completed.</a:t>
            </a:r>
          </a:p>
          <a:p>
            <a:pPr marL="342900" indent="-342900">
              <a:lnSpc>
                <a:spcPct val="11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Chain Event Register (CER[TCC]) gets set if selected by TCCHEN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Interrupt Pending Register (IPR[TCC]) set if selected by TCINTEN (this can interrupt the CPU)</a:t>
            </a:r>
          </a:p>
        </p:txBody>
      </p:sp>
      <p:sp>
        <p:nvSpPr>
          <p:cNvPr id="1437701" name="Rectangle 5"/>
          <p:cNvSpPr>
            <a:spLocks noChangeArrowheads="1"/>
          </p:cNvSpPr>
          <p:nvPr/>
        </p:nvSpPr>
        <p:spPr bwMode="auto">
          <a:xfrm>
            <a:off x="4752975" y="803275"/>
            <a:ext cx="1371600" cy="3048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37702" name="Rectangle 6"/>
          <p:cNvSpPr>
            <a:spLocks noChangeArrowheads="1"/>
          </p:cNvSpPr>
          <p:nvPr/>
        </p:nvSpPr>
        <p:spPr bwMode="auto">
          <a:xfrm>
            <a:off x="6126163" y="803275"/>
            <a:ext cx="1417637"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437703" name="Rectangle 7"/>
          <p:cNvSpPr>
            <a:spLocks noChangeArrowheads="1"/>
          </p:cNvSpPr>
          <p:nvPr/>
        </p:nvSpPr>
        <p:spPr bwMode="auto">
          <a:xfrm>
            <a:off x="2239963" y="803275"/>
            <a:ext cx="808037" cy="304800"/>
          </a:xfrm>
          <a:prstGeom prst="rect">
            <a:avLst/>
          </a:prstGeom>
          <a:noFill/>
          <a:ln w="12700">
            <a:solidFill>
              <a:schemeClr val="tx1"/>
            </a:solidFill>
            <a:miter lim="800000"/>
            <a:headEnd/>
            <a:tailEnd/>
          </a:ln>
          <a:effectLst/>
        </p:spPr>
        <p:txBody>
          <a:bodyPr anchor="ctr">
            <a:spAutoFit/>
          </a:bodyPr>
          <a:lstStyle/>
          <a:p>
            <a:endParaRPr lang="en-US"/>
          </a:p>
        </p:txBody>
      </p:sp>
      <p:sp>
        <p:nvSpPr>
          <p:cNvPr id="1437704" name="Text Box 8"/>
          <p:cNvSpPr txBox="1">
            <a:spLocks noChangeArrowheads="1"/>
          </p:cNvSpPr>
          <p:nvPr/>
        </p:nvSpPr>
        <p:spPr bwMode="auto">
          <a:xfrm>
            <a:off x="2176463"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31</a:t>
            </a:r>
          </a:p>
        </p:txBody>
      </p:sp>
      <p:sp>
        <p:nvSpPr>
          <p:cNvPr id="1437705" name="Text Box 9"/>
          <p:cNvSpPr txBox="1">
            <a:spLocks noChangeArrowheads="1"/>
          </p:cNvSpPr>
          <p:nvPr/>
        </p:nvSpPr>
        <p:spPr bwMode="auto">
          <a:xfrm>
            <a:off x="2743200"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23</a:t>
            </a:r>
          </a:p>
        </p:txBody>
      </p:sp>
      <p:sp>
        <p:nvSpPr>
          <p:cNvPr id="1437706" name="Text Box 10"/>
          <p:cNvSpPr txBox="1">
            <a:spLocks noChangeArrowheads="1"/>
          </p:cNvSpPr>
          <p:nvPr/>
        </p:nvSpPr>
        <p:spPr bwMode="auto">
          <a:xfrm>
            <a:off x="35401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22</a:t>
            </a:r>
          </a:p>
        </p:txBody>
      </p:sp>
      <p:sp>
        <p:nvSpPr>
          <p:cNvPr id="1437707" name="Text Box 11"/>
          <p:cNvSpPr txBox="1">
            <a:spLocks noChangeArrowheads="1"/>
          </p:cNvSpPr>
          <p:nvPr/>
        </p:nvSpPr>
        <p:spPr bwMode="auto">
          <a:xfrm>
            <a:off x="1490663" y="806450"/>
            <a:ext cx="706437" cy="336550"/>
          </a:xfrm>
          <a:prstGeom prst="rect">
            <a:avLst/>
          </a:prstGeom>
          <a:noFill/>
          <a:ln w="12700">
            <a:noFill/>
            <a:miter lim="800000"/>
            <a:headEnd/>
            <a:tailEnd/>
          </a:ln>
          <a:effectLst/>
        </p:spPr>
        <p:txBody>
          <a:bodyPr wrap="none">
            <a:spAutoFit/>
          </a:bodyPr>
          <a:lstStyle/>
          <a:p>
            <a:r>
              <a:rPr lang="en-US"/>
              <a:t>OPT</a:t>
            </a:r>
          </a:p>
        </p:txBody>
      </p:sp>
      <p:sp>
        <p:nvSpPr>
          <p:cNvPr id="1437708" name="Text Box 12"/>
          <p:cNvSpPr txBox="1">
            <a:spLocks noChangeArrowheads="1"/>
          </p:cNvSpPr>
          <p:nvPr/>
        </p:nvSpPr>
        <p:spPr bwMode="auto">
          <a:xfrm>
            <a:off x="4819650" y="815975"/>
            <a:ext cx="1174750" cy="311150"/>
          </a:xfrm>
          <a:prstGeom prst="rect">
            <a:avLst/>
          </a:prstGeom>
          <a:noFill/>
          <a:ln w="12700">
            <a:noFill/>
            <a:miter lim="800000"/>
            <a:headEnd/>
            <a:tailEnd/>
          </a:ln>
          <a:effectLst/>
        </p:spPr>
        <p:txBody>
          <a:bodyPr wrap="none">
            <a:spAutoFit/>
          </a:bodyPr>
          <a:lstStyle/>
          <a:p>
            <a:r>
              <a:rPr lang="en-US" sz="1800">
                <a:solidFill>
                  <a:schemeClr val="tx1"/>
                </a:solidFill>
              </a:rPr>
              <a:t>TCINTEN</a:t>
            </a:r>
          </a:p>
        </p:txBody>
      </p:sp>
      <p:sp>
        <p:nvSpPr>
          <p:cNvPr id="1437709" name="Text Box 13"/>
          <p:cNvSpPr txBox="1">
            <a:spLocks noChangeArrowheads="1"/>
          </p:cNvSpPr>
          <p:nvPr/>
        </p:nvSpPr>
        <p:spPr bwMode="auto">
          <a:xfrm>
            <a:off x="5254625"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20</a:t>
            </a:r>
          </a:p>
        </p:txBody>
      </p:sp>
      <p:sp>
        <p:nvSpPr>
          <p:cNvPr id="1437710" name="Text Box 14"/>
          <p:cNvSpPr txBox="1">
            <a:spLocks noChangeArrowheads="1"/>
          </p:cNvSpPr>
          <p:nvPr/>
        </p:nvSpPr>
        <p:spPr bwMode="auto">
          <a:xfrm>
            <a:off x="6189663" y="584200"/>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17</a:t>
            </a:r>
          </a:p>
        </p:txBody>
      </p:sp>
      <p:sp>
        <p:nvSpPr>
          <p:cNvPr id="1437711" name="Text Box 15"/>
          <p:cNvSpPr txBox="1">
            <a:spLocks noChangeArrowheads="1"/>
          </p:cNvSpPr>
          <p:nvPr/>
        </p:nvSpPr>
        <p:spPr bwMode="auto">
          <a:xfrm>
            <a:off x="7354888" y="584200"/>
            <a:ext cx="265112"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0</a:t>
            </a:r>
          </a:p>
        </p:txBody>
      </p:sp>
      <p:sp>
        <p:nvSpPr>
          <p:cNvPr id="1437712" name="Rectangle 16"/>
          <p:cNvSpPr>
            <a:spLocks noChangeArrowheads="1"/>
          </p:cNvSpPr>
          <p:nvPr/>
        </p:nvSpPr>
        <p:spPr bwMode="auto">
          <a:xfrm>
            <a:off x="3057525" y="803275"/>
            <a:ext cx="1371600" cy="304800"/>
          </a:xfrm>
          <a:prstGeom prst="rect">
            <a:avLst/>
          </a:prstGeom>
          <a:solidFill>
            <a:schemeClr val="hlink"/>
          </a:solidFill>
          <a:ln w="12700">
            <a:solidFill>
              <a:schemeClr val="tx1"/>
            </a:solidFill>
            <a:miter lim="800000"/>
            <a:headEnd/>
            <a:tailEnd/>
          </a:ln>
          <a:effectLst/>
        </p:spPr>
        <p:txBody>
          <a:bodyPr anchor="ctr">
            <a:spAutoFit/>
          </a:bodyPr>
          <a:lstStyle/>
          <a:p>
            <a:endParaRPr lang="en-US"/>
          </a:p>
        </p:txBody>
      </p:sp>
      <p:sp>
        <p:nvSpPr>
          <p:cNvPr id="1437713" name="Text Box 17"/>
          <p:cNvSpPr txBox="1">
            <a:spLocks noChangeArrowheads="1"/>
          </p:cNvSpPr>
          <p:nvPr/>
        </p:nvSpPr>
        <p:spPr bwMode="auto">
          <a:xfrm>
            <a:off x="3124200" y="812800"/>
            <a:ext cx="1136650" cy="311150"/>
          </a:xfrm>
          <a:prstGeom prst="rect">
            <a:avLst/>
          </a:prstGeom>
          <a:noFill/>
          <a:ln w="12700">
            <a:noFill/>
            <a:miter lim="800000"/>
            <a:headEnd/>
            <a:tailEnd/>
          </a:ln>
          <a:effectLst/>
        </p:spPr>
        <p:txBody>
          <a:bodyPr wrap="none">
            <a:spAutoFit/>
          </a:bodyPr>
          <a:lstStyle/>
          <a:p>
            <a:r>
              <a:rPr lang="en-US" sz="1800">
                <a:solidFill>
                  <a:schemeClr val="tx1"/>
                </a:solidFill>
              </a:rPr>
              <a:t>TCCHEN</a:t>
            </a:r>
          </a:p>
        </p:txBody>
      </p:sp>
      <p:sp>
        <p:nvSpPr>
          <p:cNvPr id="1437715" name="Rectangle 19"/>
          <p:cNvSpPr>
            <a:spLocks noChangeArrowheads="1"/>
          </p:cNvSpPr>
          <p:nvPr/>
        </p:nvSpPr>
        <p:spPr bwMode="auto">
          <a:xfrm>
            <a:off x="2105025" y="3351213"/>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437716" name="Text Box 20"/>
          <p:cNvSpPr txBox="1">
            <a:spLocks noChangeArrowheads="1"/>
          </p:cNvSpPr>
          <p:nvPr/>
        </p:nvSpPr>
        <p:spPr bwMode="auto">
          <a:xfrm>
            <a:off x="2143125" y="3503613"/>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437717" name="Line 21"/>
          <p:cNvSpPr>
            <a:spLocks noChangeShapeType="1"/>
          </p:cNvSpPr>
          <p:nvPr/>
        </p:nvSpPr>
        <p:spPr bwMode="auto">
          <a:xfrm>
            <a:off x="2714625" y="3656013"/>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437718" name="Rectangle 22"/>
          <p:cNvSpPr>
            <a:spLocks noChangeArrowheads="1"/>
          </p:cNvSpPr>
          <p:nvPr/>
        </p:nvSpPr>
        <p:spPr bwMode="auto">
          <a:xfrm>
            <a:off x="3314700" y="3351213"/>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437719" name="Text Box 23"/>
          <p:cNvSpPr txBox="1">
            <a:spLocks noChangeArrowheads="1"/>
          </p:cNvSpPr>
          <p:nvPr/>
        </p:nvSpPr>
        <p:spPr bwMode="auto">
          <a:xfrm>
            <a:off x="3352800" y="3503613"/>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437720" name="Rectangle 24"/>
          <p:cNvSpPr>
            <a:spLocks noChangeArrowheads="1"/>
          </p:cNvSpPr>
          <p:nvPr/>
        </p:nvSpPr>
        <p:spPr bwMode="auto">
          <a:xfrm>
            <a:off x="4508500" y="3351213"/>
            <a:ext cx="609600" cy="6096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437721" name="Text Box 25"/>
          <p:cNvSpPr txBox="1">
            <a:spLocks noChangeArrowheads="1"/>
          </p:cNvSpPr>
          <p:nvPr/>
        </p:nvSpPr>
        <p:spPr bwMode="auto">
          <a:xfrm>
            <a:off x="4546600" y="3503613"/>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437722" name="Text Box 26"/>
          <p:cNvSpPr txBox="1">
            <a:spLocks noChangeArrowheads="1"/>
          </p:cNvSpPr>
          <p:nvPr/>
        </p:nvSpPr>
        <p:spPr bwMode="auto">
          <a:xfrm>
            <a:off x="1447800" y="2773363"/>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437723" name="Line 27"/>
          <p:cNvSpPr>
            <a:spLocks noChangeShapeType="1"/>
          </p:cNvSpPr>
          <p:nvPr/>
        </p:nvSpPr>
        <p:spPr bwMode="auto">
          <a:xfrm>
            <a:off x="1787525" y="3046413"/>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24" name="Text Box 28"/>
          <p:cNvSpPr txBox="1">
            <a:spLocks noChangeArrowheads="1"/>
          </p:cNvSpPr>
          <p:nvPr/>
        </p:nvSpPr>
        <p:spPr bwMode="auto">
          <a:xfrm>
            <a:off x="2667000" y="2773363"/>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437725" name="Line 29"/>
          <p:cNvSpPr>
            <a:spLocks noChangeShapeType="1"/>
          </p:cNvSpPr>
          <p:nvPr/>
        </p:nvSpPr>
        <p:spPr bwMode="auto">
          <a:xfrm>
            <a:off x="3006725" y="3046413"/>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26" name="Text Box 30"/>
          <p:cNvSpPr txBox="1">
            <a:spLocks noChangeArrowheads="1"/>
          </p:cNvSpPr>
          <p:nvPr/>
        </p:nvSpPr>
        <p:spPr bwMode="auto">
          <a:xfrm>
            <a:off x="3848100" y="2773363"/>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437727" name="Line 31"/>
          <p:cNvSpPr>
            <a:spLocks noChangeShapeType="1"/>
          </p:cNvSpPr>
          <p:nvPr/>
        </p:nvSpPr>
        <p:spPr bwMode="auto">
          <a:xfrm>
            <a:off x="4191000" y="3046413"/>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28" name="Text Box 32"/>
          <p:cNvSpPr txBox="1">
            <a:spLocks noChangeArrowheads="1"/>
          </p:cNvSpPr>
          <p:nvPr/>
        </p:nvSpPr>
        <p:spPr bwMode="auto">
          <a:xfrm>
            <a:off x="5013325" y="2773363"/>
            <a:ext cx="654050"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EVTx</a:t>
            </a:r>
          </a:p>
        </p:txBody>
      </p:sp>
      <p:sp>
        <p:nvSpPr>
          <p:cNvPr id="1437729" name="Line 33"/>
          <p:cNvSpPr>
            <a:spLocks noChangeShapeType="1"/>
          </p:cNvSpPr>
          <p:nvPr/>
        </p:nvSpPr>
        <p:spPr bwMode="auto">
          <a:xfrm>
            <a:off x="3924300" y="3656013"/>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437730" name="Rectangle 34"/>
          <p:cNvSpPr>
            <a:spLocks noChangeArrowheads="1"/>
          </p:cNvSpPr>
          <p:nvPr/>
        </p:nvSpPr>
        <p:spPr bwMode="auto">
          <a:xfrm>
            <a:off x="5708650" y="3351213"/>
            <a:ext cx="609600" cy="6096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37731" name="Text Box 35"/>
          <p:cNvSpPr txBox="1">
            <a:spLocks noChangeArrowheads="1"/>
          </p:cNvSpPr>
          <p:nvPr/>
        </p:nvSpPr>
        <p:spPr bwMode="auto">
          <a:xfrm>
            <a:off x="5746750" y="3503613"/>
            <a:ext cx="523875" cy="336550"/>
          </a:xfrm>
          <a:prstGeom prst="rect">
            <a:avLst/>
          </a:prstGeom>
          <a:noFill/>
          <a:ln w="12700">
            <a:noFill/>
            <a:miter lim="800000"/>
            <a:headEnd/>
            <a:tailEnd/>
          </a:ln>
          <a:effectLst/>
        </p:spPr>
        <p:txBody>
          <a:bodyPr wrap="none">
            <a:spAutoFit/>
          </a:bodyPr>
          <a:lstStyle/>
          <a:p>
            <a:r>
              <a:rPr lang="en-US">
                <a:solidFill>
                  <a:schemeClr val="tx1"/>
                </a:solidFill>
              </a:rPr>
              <a:t>TR</a:t>
            </a:r>
          </a:p>
        </p:txBody>
      </p:sp>
      <p:sp>
        <p:nvSpPr>
          <p:cNvPr id="1437732" name="Line 36"/>
          <p:cNvSpPr>
            <a:spLocks noChangeShapeType="1"/>
          </p:cNvSpPr>
          <p:nvPr/>
        </p:nvSpPr>
        <p:spPr bwMode="auto">
          <a:xfrm>
            <a:off x="5372100" y="3046413"/>
            <a:ext cx="3048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33" name="Line 37"/>
          <p:cNvSpPr>
            <a:spLocks noChangeShapeType="1"/>
          </p:cNvSpPr>
          <p:nvPr/>
        </p:nvSpPr>
        <p:spPr bwMode="auto">
          <a:xfrm>
            <a:off x="5124450" y="3656013"/>
            <a:ext cx="5715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437742" name="Text Box 46"/>
          <p:cNvSpPr txBox="1">
            <a:spLocks noChangeArrowheads="1"/>
          </p:cNvSpPr>
          <p:nvPr/>
        </p:nvSpPr>
        <p:spPr bwMode="auto">
          <a:xfrm>
            <a:off x="228600" y="4830763"/>
            <a:ext cx="8770938" cy="1143000"/>
          </a:xfrm>
          <a:prstGeom prst="rect">
            <a:avLst/>
          </a:prstGeom>
          <a:noFill/>
          <a:ln w="12700">
            <a:noFill/>
            <a:miter lim="800000"/>
            <a:headEnd type="none" w="sm" len="sm"/>
            <a:tailEnd type="none" w="sm" len="sm"/>
          </a:ln>
          <a:effectLst/>
        </p:spPr>
        <p:txBody>
          <a:bodyPr wrap="none" anchor="ctr"/>
          <a:lstStyle/>
          <a:p>
            <a:pPr marL="342900" indent="-342900">
              <a:lnSpc>
                <a:spcPct val="9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Each TR (Transfer Request) can be ACNT bytes (A-sync) or ACNT*BCNT bytes (AB-sync)</a:t>
            </a:r>
          </a:p>
          <a:p>
            <a:pPr marL="342900" indent="-342900">
              <a:lnSpc>
                <a:spcPct val="90000"/>
              </a:lnSpc>
              <a:spcBef>
                <a:spcPct val="0"/>
              </a:spcBef>
              <a:spcAft>
                <a:spcPct val="30000"/>
              </a:spcAft>
              <a:buClr>
                <a:schemeClr val="tx2"/>
              </a:buClr>
              <a:buSzPct val="75000"/>
              <a:buFont typeface="Wingdings" pitchFamily="2" charset="2"/>
              <a:buChar char="u"/>
            </a:pPr>
            <a:r>
              <a:rPr lang="en-US" sz="1800">
                <a:solidFill>
                  <a:schemeClr val="tx1"/>
                </a:solidFill>
                <a:latin typeface="Arial Narrow" pitchFamily="34" charset="0"/>
              </a:rPr>
              <a:t>This “Final” TCC is for only the LAST TR of a transfer.</a:t>
            </a:r>
          </a:p>
        </p:txBody>
      </p:sp>
      <p:sp>
        <p:nvSpPr>
          <p:cNvPr id="1437743" name="Text Box 47"/>
          <p:cNvSpPr txBox="1">
            <a:spLocks noChangeArrowheads="1"/>
          </p:cNvSpPr>
          <p:nvPr/>
        </p:nvSpPr>
        <p:spPr bwMode="auto">
          <a:xfrm>
            <a:off x="7451725" y="2871788"/>
            <a:ext cx="788988" cy="287337"/>
          </a:xfrm>
          <a:prstGeom prst="rect">
            <a:avLst/>
          </a:prstGeom>
          <a:noFill/>
          <a:ln w="12700">
            <a:noFill/>
            <a:miter lim="800000"/>
            <a:headEnd/>
            <a:tailEnd/>
          </a:ln>
          <a:effectLst/>
        </p:spPr>
        <p:txBody>
          <a:bodyPr wrap="none">
            <a:spAutoFit/>
          </a:bodyPr>
          <a:lstStyle/>
          <a:p>
            <a:r>
              <a:rPr lang="en-US" sz="1600">
                <a:latin typeface="Arial Narrow" pitchFamily="34" charset="0"/>
              </a:rPr>
              <a:t>EVTx = </a:t>
            </a:r>
          </a:p>
        </p:txBody>
      </p:sp>
      <p:sp>
        <p:nvSpPr>
          <p:cNvPr id="1437744" name="Text Box 48"/>
          <p:cNvSpPr txBox="1">
            <a:spLocks noChangeArrowheads="1"/>
          </p:cNvSpPr>
          <p:nvPr/>
        </p:nvSpPr>
        <p:spPr bwMode="auto">
          <a:xfrm>
            <a:off x="7480300" y="3173413"/>
            <a:ext cx="1387475" cy="703262"/>
          </a:xfrm>
          <a:prstGeom prst="rect">
            <a:avLst/>
          </a:prstGeom>
          <a:noFill/>
          <a:ln w="12700">
            <a:noFill/>
            <a:miter lim="800000"/>
            <a:headEnd/>
            <a:tailEnd/>
          </a:ln>
          <a:effectLst/>
        </p:spPr>
        <p:txBody>
          <a:bodyPr>
            <a:spAutoFit/>
          </a:bodyPr>
          <a:lstStyle/>
          <a:p>
            <a:pPr>
              <a:lnSpc>
                <a:spcPct val="50000"/>
              </a:lnSpc>
              <a:buSzPct val="120000"/>
              <a:buFontTx/>
              <a:buChar char="•"/>
            </a:pPr>
            <a:r>
              <a:rPr lang="en-US" sz="1600">
                <a:latin typeface="Arial Narrow" pitchFamily="34" charset="0"/>
              </a:rPr>
              <a:t> ER (sync) </a:t>
            </a:r>
          </a:p>
          <a:p>
            <a:pPr>
              <a:lnSpc>
                <a:spcPct val="50000"/>
              </a:lnSpc>
              <a:buSzPct val="120000"/>
              <a:buFontTx/>
              <a:buChar char="•"/>
            </a:pPr>
            <a:r>
              <a:rPr lang="en-US" sz="1600">
                <a:latin typeface="Arial Narrow" pitchFamily="34" charset="0"/>
              </a:rPr>
              <a:t> ESR (manual)</a:t>
            </a:r>
          </a:p>
          <a:p>
            <a:pPr>
              <a:lnSpc>
                <a:spcPct val="50000"/>
              </a:lnSpc>
              <a:buSzPct val="120000"/>
              <a:buFontTx/>
              <a:buChar char="•"/>
            </a:pPr>
            <a:r>
              <a:rPr lang="en-US" sz="1600">
                <a:latin typeface="Arial Narrow" pitchFamily="34" charset="0"/>
              </a:rPr>
              <a:t> CER (chain)</a:t>
            </a:r>
          </a:p>
        </p:txBody>
      </p:sp>
      <p:sp>
        <p:nvSpPr>
          <p:cNvPr id="1437745" name="Line 49"/>
          <p:cNvSpPr>
            <a:spLocks noChangeShapeType="1"/>
          </p:cNvSpPr>
          <p:nvPr/>
        </p:nvSpPr>
        <p:spPr bwMode="auto">
          <a:xfrm>
            <a:off x="6324600" y="3992563"/>
            <a:ext cx="228600" cy="30480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37746" name="Text Box 50"/>
          <p:cNvSpPr txBox="1">
            <a:spLocks noChangeArrowheads="1"/>
          </p:cNvSpPr>
          <p:nvPr/>
        </p:nvSpPr>
        <p:spPr bwMode="auto">
          <a:xfrm>
            <a:off x="6229350" y="4252913"/>
            <a:ext cx="1066800" cy="311150"/>
          </a:xfrm>
          <a:prstGeom prst="rect">
            <a:avLst/>
          </a:prstGeom>
          <a:noFill/>
          <a:ln w="12700">
            <a:noFill/>
            <a:miter lim="800000"/>
            <a:headEnd/>
            <a:tailEnd/>
          </a:ln>
          <a:effectLst/>
        </p:spPr>
        <p:txBody>
          <a:bodyPr>
            <a:spAutoFit/>
          </a:bodyPr>
          <a:lstStyle/>
          <a:p>
            <a:r>
              <a:rPr lang="en-US" sz="1800">
                <a:solidFill>
                  <a:schemeClr val="tx1"/>
                </a:solidFill>
                <a:latin typeface="Arial Narrow" pitchFamily="34" charset="0"/>
              </a:rPr>
              <a:t>Final</a:t>
            </a:r>
          </a:p>
        </p:txBody>
      </p:sp>
      <p:sp>
        <p:nvSpPr>
          <p:cNvPr id="1437747" name="Rectangle 51"/>
          <p:cNvSpPr>
            <a:spLocks noChangeArrowheads="1"/>
          </p:cNvSpPr>
          <p:nvPr/>
        </p:nvSpPr>
        <p:spPr bwMode="auto">
          <a:xfrm>
            <a:off x="6289675" y="800100"/>
            <a:ext cx="990600" cy="3048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1437748" name="Text Box 52"/>
          <p:cNvSpPr txBox="1">
            <a:spLocks noChangeArrowheads="1"/>
          </p:cNvSpPr>
          <p:nvPr/>
        </p:nvSpPr>
        <p:spPr bwMode="auto">
          <a:xfrm>
            <a:off x="6975475" y="581025"/>
            <a:ext cx="346075"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12</a:t>
            </a:r>
          </a:p>
        </p:txBody>
      </p:sp>
      <p:sp>
        <p:nvSpPr>
          <p:cNvPr id="1437749" name="Text Box 53"/>
          <p:cNvSpPr txBox="1">
            <a:spLocks noChangeArrowheads="1"/>
          </p:cNvSpPr>
          <p:nvPr/>
        </p:nvSpPr>
        <p:spPr bwMode="auto">
          <a:xfrm>
            <a:off x="6454775" y="809625"/>
            <a:ext cx="654050" cy="311150"/>
          </a:xfrm>
          <a:prstGeom prst="rect">
            <a:avLst/>
          </a:prstGeom>
          <a:noFill/>
          <a:ln w="12700">
            <a:noFill/>
            <a:miter lim="800000"/>
            <a:headEnd/>
            <a:tailEnd/>
          </a:ln>
          <a:effectLst/>
        </p:spPr>
        <p:txBody>
          <a:bodyPr wrap="none">
            <a:spAutoFit/>
          </a:bodyPr>
          <a:lstStyle/>
          <a:p>
            <a:r>
              <a:rPr lang="en-US" sz="1800">
                <a:solidFill>
                  <a:schemeClr val="tx1"/>
                </a:solidFill>
              </a:rPr>
              <a:t>TCC</a:t>
            </a:r>
          </a:p>
        </p:txBody>
      </p:sp>
      <p:sp>
        <p:nvSpPr>
          <p:cNvPr id="1437750" name="Text Box 54"/>
          <p:cNvSpPr txBox="1">
            <a:spLocks noChangeArrowheads="1"/>
          </p:cNvSpPr>
          <p:nvPr/>
        </p:nvSpPr>
        <p:spPr bwMode="auto">
          <a:xfrm>
            <a:off x="6388100" y="1143000"/>
            <a:ext cx="862013" cy="311150"/>
          </a:xfrm>
          <a:prstGeom prst="rect">
            <a:avLst/>
          </a:prstGeom>
          <a:noFill/>
          <a:ln w="12700">
            <a:noFill/>
            <a:miter lim="800000"/>
            <a:headEnd/>
            <a:tailEnd/>
          </a:ln>
          <a:effectLst/>
        </p:spPr>
        <p:txBody>
          <a:bodyPr wrap="none">
            <a:spAutoFit/>
          </a:bodyPr>
          <a:lstStyle/>
          <a:p>
            <a:r>
              <a:rPr lang="en-US" sz="1800">
                <a:solidFill>
                  <a:schemeClr val="tx1"/>
                </a:solidFill>
                <a:latin typeface="Arial Narrow" pitchFamily="34" charset="0"/>
              </a:rPr>
              <a:t>Ch 0-63</a:t>
            </a:r>
          </a:p>
        </p:txBody>
      </p:sp>
    </p:spTree>
    <p:custDataLst>
      <p:tags r:id="rId1"/>
    </p:custData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ChangeArrowheads="1"/>
          </p:cNvSpPr>
          <p:nvPr/>
        </p:nvSpPr>
        <p:spPr bwMode="auto">
          <a:xfrm>
            <a:off x="457200" y="2044700"/>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29507" name="Rectangle 3"/>
          <p:cNvSpPr>
            <a:spLocks noGrp="1" noChangeArrowheads="1"/>
          </p:cNvSpPr>
          <p:nvPr>
            <p:ph type="title"/>
          </p:nvPr>
        </p:nvSpPr>
        <p:spPr/>
        <p:txBody>
          <a:bodyPr/>
          <a:lstStyle/>
          <a:p>
            <a:r>
              <a:rPr lang="en-US"/>
              <a:t>Outline</a:t>
            </a:r>
          </a:p>
        </p:txBody>
      </p:sp>
      <p:sp>
        <p:nvSpPr>
          <p:cNvPr id="1429510" name="Text Box 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9506"/>
                                        </p:tgtEl>
                                        <p:attrNameLst>
                                          <p:attrName>style.visibility</p:attrName>
                                        </p:attrNameLst>
                                      </p:cBhvr>
                                      <p:to>
                                        <p:strVal val="visible"/>
                                      </p:to>
                                    </p:set>
                                    <p:animEffect transition="in" filter="dissolve">
                                      <p:cBhvr>
                                        <p:cTn id="7" dur="1000"/>
                                        <p:tgtEl>
                                          <p:spTgt spid="1429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0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p:txBody>
          <a:bodyPr/>
          <a:lstStyle/>
          <a:p>
            <a:r>
              <a:rPr lang="en-US"/>
              <a:t>EDMA3 Programming Model</a:t>
            </a:r>
          </a:p>
        </p:txBody>
      </p:sp>
      <p:sp>
        <p:nvSpPr>
          <p:cNvPr id="863235" name="Text Box 3"/>
          <p:cNvSpPr txBox="1">
            <a:spLocks noChangeArrowheads="1"/>
          </p:cNvSpPr>
          <p:nvPr/>
        </p:nvSpPr>
        <p:spPr bwMode="auto">
          <a:xfrm>
            <a:off x="533400" y="911225"/>
            <a:ext cx="4672013" cy="433388"/>
          </a:xfrm>
          <a:prstGeom prst="rect">
            <a:avLst/>
          </a:prstGeom>
          <a:noFill/>
          <a:ln w="12700">
            <a:noFill/>
            <a:miter lim="800000"/>
            <a:headEnd/>
            <a:tailEnd/>
          </a:ln>
          <a:effectLst/>
        </p:spPr>
        <p:txBody>
          <a:bodyPr wrap="none">
            <a:spAutoFit/>
          </a:bodyPr>
          <a:lstStyle/>
          <a:p>
            <a:r>
              <a:rPr lang="en-US" sz="2800">
                <a:solidFill>
                  <a:schemeClr val="tx1"/>
                </a:solidFill>
              </a:rPr>
              <a:t>1. Initialize EDMA3 </a:t>
            </a:r>
            <a:r>
              <a:rPr lang="en-US" sz="2800" u="sng">
                <a:solidFill>
                  <a:schemeClr val="tx1"/>
                </a:solidFill>
              </a:rPr>
              <a:t>Module</a:t>
            </a:r>
            <a:endParaRPr lang="en-US" sz="2800">
              <a:solidFill>
                <a:schemeClr val="tx1"/>
              </a:solidFill>
            </a:endParaRPr>
          </a:p>
        </p:txBody>
      </p:sp>
      <p:sp>
        <p:nvSpPr>
          <p:cNvPr id="863236" name="Text Box 4"/>
          <p:cNvSpPr txBox="1">
            <a:spLocks noChangeArrowheads="1"/>
          </p:cNvSpPr>
          <p:nvPr/>
        </p:nvSpPr>
        <p:spPr bwMode="auto">
          <a:xfrm>
            <a:off x="533400" y="1658938"/>
            <a:ext cx="3763963" cy="433387"/>
          </a:xfrm>
          <a:prstGeom prst="rect">
            <a:avLst/>
          </a:prstGeom>
          <a:noFill/>
          <a:ln w="12700">
            <a:noFill/>
            <a:miter lim="800000"/>
            <a:headEnd/>
            <a:tailEnd/>
          </a:ln>
          <a:effectLst/>
        </p:spPr>
        <p:txBody>
          <a:bodyPr wrap="none">
            <a:spAutoFit/>
          </a:bodyPr>
          <a:lstStyle/>
          <a:p>
            <a:r>
              <a:rPr lang="en-US" sz="2800">
                <a:solidFill>
                  <a:schemeClr val="tx1"/>
                </a:solidFill>
              </a:rPr>
              <a:t>2. Configure Channel</a:t>
            </a:r>
          </a:p>
        </p:txBody>
      </p:sp>
      <p:sp>
        <p:nvSpPr>
          <p:cNvPr id="863237" name="Text Box 5"/>
          <p:cNvSpPr txBox="1">
            <a:spLocks noChangeArrowheads="1"/>
          </p:cNvSpPr>
          <p:nvPr/>
        </p:nvSpPr>
        <p:spPr bwMode="auto">
          <a:xfrm>
            <a:off x="1165225" y="2146300"/>
            <a:ext cx="6010275" cy="2136775"/>
          </a:xfrm>
          <a:prstGeom prst="rect">
            <a:avLst/>
          </a:prstGeom>
          <a:noFill/>
          <a:ln w="12700">
            <a:noFill/>
            <a:miter lim="800000"/>
            <a:headEnd/>
            <a:tailEnd/>
          </a:ln>
          <a:effectLst/>
        </p:spPr>
        <p:txBody>
          <a:bodyPr wrap="none">
            <a:spAutoFit/>
          </a:bodyPr>
          <a:lstStyle/>
          <a:p>
            <a:pPr>
              <a:lnSpc>
                <a:spcPct val="130000"/>
              </a:lnSpc>
            </a:pPr>
            <a:r>
              <a:rPr lang="en-US">
                <a:solidFill>
                  <a:schemeClr val="tx1"/>
                </a:solidFill>
              </a:rPr>
              <a:t>A. Channel #, Handle</a:t>
            </a:r>
          </a:p>
          <a:p>
            <a:pPr>
              <a:lnSpc>
                <a:spcPct val="130000"/>
              </a:lnSpc>
            </a:pPr>
            <a:r>
              <a:rPr lang="en-US">
                <a:solidFill>
                  <a:schemeClr val="tx1"/>
                </a:solidFill>
              </a:rPr>
              <a:t>B. Options Register</a:t>
            </a:r>
          </a:p>
          <a:p>
            <a:pPr>
              <a:lnSpc>
                <a:spcPct val="130000"/>
              </a:lnSpc>
            </a:pPr>
            <a:r>
              <a:rPr lang="en-US">
                <a:solidFill>
                  <a:schemeClr val="tx1"/>
                </a:solidFill>
              </a:rPr>
              <a:t>C. Other Channel Parameters (ACNT, BCNT, etc)</a:t>
            </a:r>
          </a:p>
          <a:p>
            <a:pPr>
              <a:lnSpc>
                <a:spcPct val="130000"/>
              </a:lnSpc>
            </a:pPr>
            <a:r>
              <a:rPr lang="en-US">
                <a:solidFill>
                  <a:schemeClr val="tx1"/>
                </a:solidFill>
              </a:rPr>
              <a:t>D. Write Config Values to PARAM</a:t>
            </a:r>
          </a:p>
        </p:txBody>
      </p:sp>
      <p:sp>
        <p:nvSpPr>
          <p:cNvPr id="863238" name="Text Box 6"/>
          <p:cNvSpPr txBox="1">
            <a:spLocks noChangeArrowheads="1"/>
          </p:cNvSpPr>
          <p:nvPr/>
        </p:nvSpPr>
        <p:spPr bwMode="auto">
          <a:xfrm>
            <a:off x="533400" y="4510088"/>
            <a:ext cx="8213725" cy="433387"/>
          </a:xfrm>
          <a:prstGeom prst="rect">
            <a:avLst/>
          </a:prstGeom>
          <a:noFill/>
          <a:ln w="12700">
            <a:noFill/>
            <a:miter lim="800000"/>
            <a:headEnd/>
            <a:tailEnd/>
          </a:ln>
          <a:effectLst/>
        </p:spPr>
        <p:txBody>
          <a:bodyPr wrap="none">
            <a:spAutoFit/>
          </a:bodyPr>
          <a:lstStyle/>
          <a:p>
            <a:r>
              <a:rPr lang="en-US" sz="2800">
                <a:solidFill>
                  <a:schemeClr val="tx1"/>
                </a:solidFill>
              </a:rPr>
              <a:t>3. Start the Channel Running (manual, sync, …)</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575" name="Text Box 11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214466" name="Rectangle 2"/>
          <p:cNvSpPr>
            <a:spLocks noGrp="1" noChangeArrowheads="1"/>
          </p:cNvSpPr>
          <p:nvPr>
            <p:ph type="title"/>
          </p:nvPr>
        </p:nvSpPr>
        <p:spPr/>
        <p:txBody>
          <a:bodyPr/>
          <a:lstStyle/>
          <a:p>
            <a:r>
              <a:rPr lang="en-US"/>
              <a:t>Example 1: Single Block Transfer</a:t>
            </a:r>
          </a:p>
        </p:txBody>
      </p:sp>
      <p:sp>
        <p:nvSpPr>
          <p:cNvPr id="1214467" name="Text Box 3"/>
          <p:cNvSpPr txBox="1">
            <a:spLocks noChangeArrowheads="1"/>
          </p:cNvSpPr>
          <p:nvPr/>
        </p:nvSpPr>
        <p:spPr bwMode="auto">
          <a:xfrm>
            <a:off x="6667500" y="838200"/>
            <a:ext cx="960438" cy="287338"/>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&amp;myDest:</a:t>
            </a:r>
          </a:p>
        </p:txBody>
      </p:sp>
      <p:grpSp>
        <p:nvGrpSpPr>
          <p:cNvPr id="1214468" name="Group 4"/>
          <p:cNvGrpSpPr>
            <a:grpSpLocks/>
          </p:cNvGrpSpPr>
          <p:nvPr/>
        </p:nvGrpSpPr>
        <p:grpSpPr bwMode="auto">
          <a:xfrm>
            <a:off x="7620000" y="4489450"/>
            <a:ext cx="1295400" cy="311150"/>
            <a:chOff x="4560" y="3020"/>
            <a:chExt cx="816" cy="196"/>
          </a:xfrm>
        </p:grpSpPr>
        <p:sp>
          <p:nvSpPr>
            <p:cNvPr id="121446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Times New Roman" pitchFamily="18" charset="0"/>
                </a:rPr>
                <a:t>8 bits</a:t>
              </a:r>
            </a:p>
          </p:txBody>
        </p:sp>
        <p:sp>
          <p:nvSpPr>
            <p:cNvPr id="121447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21447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21447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21447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21447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21447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11</a:t>
            </a:r>
          </a:p>
        </p:txBody>
      </p:sp>
      <p:sp>
        <p:nvSpPr>
          <p:cNvPr id="121447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7</a:t>
            </a:r>
          </a:p>
        </p:txBody>
      </p:sp>
      <p:sp>
        <p:nvSpPr>
          <p:cNvPr id="121447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21447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9</a:t>
            </a:r>
          </a:p>
        </p:txBody>
      </p:sp>
      <p:sp>
        <p:nvSpPr>
          <p:cNvPr id="121447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10</a:t>
            </a:r>
          </a:p>
        </p:txBody>
      </p:sp>
      <p:sp>
        <p:nvSpPr>
          <p:cNvPr id="1214480" name="Text Box 16"/>
          <p:cNvSpPr txBox="1">
            <a:spLocks noChangeArrowheads="1"/>
          </p:cNvSpPr>
          <p:nvPr/>
        </p:nvSpPr>
        <p:spPr bwMode="auto">
          <a:xfrm>
            <a:off x="0" y="685800"/>
            <a:ext cx="4127500" cy="917575"/>
          </a:xfrm>
          <a:prstGeom prst="rect">
            <a:avLst/>
          </a:prstGeom>
          <a:noFill/>
          <a:ln w="12700">
            <a:noFill/>
            <a:miter lim="800000"/>
            <a:headEnd type="none" w="sm" len="sm"/>
            <a:tailEnd type="none" w="sm" len="sm"/>
          </a:ln>
          <a:effectLst/>
        </p:spPr>
        <p:txBody>
          <a:bodyPr wrap="none">
            <a:spAutoFit/>
          </a:bodyPr>
          <a:lstStyle/>
          <a:p>
            <a:pPr>
              <a:spcBef>
                <a:spcPct val="0"/>
              </a:spcBef>
              <a:spcAft>
                <a:spcPct val="30000"/>
              </a:spcAft>
              <a:buClr>
                <a:schemeClr val="tx2"/>
              </a:buClr>
              <a:buSzPct val="90000"/>
              <a:buFont typeface="Wingdings" pitchFamily="2" charset="2"/>
              <a:buChar char="Ø"/>
            </a:pPr>
            <a:r>
              <a:rPr lang="en-US">
                <a:solidFill>
                  <a:schemeClr val="tx1"/>
                </a:solidFill>
                <a:latin typeface="Arial Narrow" pitchFamily="34" charset="0"/>
              </a:rPr>
              <a:t>  From the proceeding slides, our goal</a:t>
            </a:r>
            <a:br>
              <a:rPr lang="en-US">
                <a:solidFill>
                  <a:schemeClr val="tx1"/>
                </a:solidFill>
                <a:latin typeface="Arial Narrow" pitchFamily="34" charset="0"/>
              </a:rPr>
            </a:br>
            <a:r>
              <a:rPr lang="en-US">
                <a:solidFill>
                  <a:schemeClr val="tx1"/>
                </a:solidFill>
                <a:latin typeface="Arial Narrow" pitchFamily="34" charset="0"/>
              </a:rPr>
              <a:t>     is to program </a:t>
            </a:r>
            <a:r>
              <a:rPr lang="en-US" u="sng">
                <a:solidFill>
                  <a:schemeClr val="tx1"/>
                </a:solidFill>
                <a:latin typeface="Arial Narrow" pitchFamily="34" charset="0"/>
              </a:rPr>
              <a:t>this</a:t>
            </a:r>
            <a:r>
              <a:rPr lang="en-US">
                <a:solidFill>
                  <a:schemeClr val="tx1"/>
                </a:solidFill>
                <a:latin typeface="Arial Narrow" pitchFamily="34" charset="0"/>
              </a:rPr>
              <a:t> example transfer</a:t>
            </a:r>
          </a:p>
          <a:p>
            <a:pPr>
              <a:spcBef>
                <a:spcPct val="0"/>
              </a:spcBef>
              <a:spcAft>
                <a:spcPct val="30000"/>
              </a:spcAft>
              <a:buClr>
                <a:schemeClr val="tx2"/>
              </a:buClr>
              <a:buSzPct val="90000"/>
              <a:buFont typeface="Wingdings" pitchFamily="2" charset="2"/>
              <a:buChar char="Ø"/>
            </a:pPr>
            <a:r>
              <a:rPr lang="en-US">
                <a:solidFill>
                  <a:schemeClr val="tx1"/>
                </a:solidFill>
                <a:latin typeface="Arial Narrow" pitchFamily="34" charset="0"/>
              </a:rPr>
              <a:t>  We need to program:</a:t>
            </a:r>
          </a:p>
        </p:txBody>
      </p:sp>
      <p:grpSp>
        <p:nvGrpSpPr>
          <p:cNvPr id="1214481" name="Group 17"/>
          <p:cNvGrpSpPr>
            <a:grpSpLocks/>
          </p:cNvGrpSpPr>
          <p:nvPr/>
        </p:nvGrpSpPr>
        <p:grpSpPr bwMode="auto">
          <a:xfrm>
            <a:off x="228600" y="3749675"/>
            <a:ext cx="2098675" cy="2574925"/>
            <a:chOff x="212" y="2064"/>
            <a:chExt cx="1322" cy="1622"/>
          </a:xfrm>
        </p:grpSpPr>
        <p:sp>
          <p:nvSpPr>
            <p:cNvPr id="121448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1448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21448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21448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21448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21448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1448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1448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21449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21449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21449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21449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21449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21449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21449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sp>
        <p:nvSpPr>
          <p:cNvPr id="121449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13</a:t>
            </a:r>
          </a:p>
        </p:txBody>
      </p:sp>
      <p:sp>
        <p:nvSpPr>
          <p:cNvPr id="121449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14</a:t>
            </a:r>
          </a:p>
        </p:txBody>
      </p:sp>
      <p:sp>
        <p:nvSpPr>
          <p:cNvPr id="121449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15</a:t>
            </a:r>
          </a:p>
        </p:txBody>
      </p:sp>
      <p:sp>
        <p:nvSpPr>
          <p:cNvPr id="121450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16</a:t>
            </a:r>
          </a:p>
        </p:txBody>
      </p:sp>
      <p:sp>
        <p:nvSpPr>
          <p:cNvPr id="121450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19</a:t>
            </a:r>
          </a:p>
        </p:txBody>
      </p:sp>
      <p:sp>
        <p:nvSpPr>
          <p:cNvPr id="121450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20</a:t>
            </a:r>
          </a:p>
        </p:txBody>
      </p:sp>
      <p:sp>
        <p:nvSpPr>
          <p:cNvPr id="121450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21</a:t>
            </a:r>
          </a:p>
        </p:txBody>
      </p:sp>
      <p:sp>
        <p:nvSpPr>
          <p:cNvPr id="121450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22</a:t>
            </a:r>
          </a:p>
        </p:txBody>
      </p:sp>
      <p:grpSp>
        <p:nvGrpSpPr>
          <p:cNvPr id="1214505" name="Group 41"/>
          <p:cNvGrpSpPr>
            <a:grpSpLocks/>
          </p:cNvGrpSpPr>
          <p:nvPr/>
        </p:nvGrpSpPr>
        <p:grpSpPr bwMode="auto">
          <a:xfrm>
            <a:off x="4191000" y="825500"/>
            <a:ext cx="1828800" cy="2084388"/>
            <a:chOff x="2496" y="520"/>
            <a:chExt cx="1152" cy="1313"/>
          </a:xfrm>
        </p:grpSpPr>
        <p:sp>
          <p:nvSpPr>
            <p:cNvPr id="1214506" name="Rectangle 42"/>
            <p:cNvSpPr>
              <a:spLocks noChangeArrowheads="1"/>
            </p:cNvSpPr>
            <p:nvPr/>
          </p:nvSpPr>
          <p:spPr bwMode="auto">
            <a:xfrm>
              <a:off x="2496"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0</a:t>
              </a:r>
            </a:p>
          </p:txBody>
        </p:sp>
        <p:sp>
          <p:nvSpPr>
            <p:cNvPr id="1214507" name="Rectangle 43"/>
            <p:cNvSpPr>
              <a:spLocks noChangeArrowheads="1"/>
            </p:cNvSpPr>
            <p:nvPr/>
          </p:nvSpPr>
          <p:spPr bwMode="auto">
            <a:xfrm>
              <a:off x="2688"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a:t>
              </a:r>
            </a:p>
          </p:txBody>
        </p:sp>
        <p:sp>
          <p:nvSpPr>
            <p:cNvPr id="1214508" name="Rectangle 44"/>
            <p:cNvSpPr>
              <a:spLocks noChangeArrowheads="1"/>
            </p:cNvSpPr>
            <p:nvPr/>
          </p:nvSpPr>
          <p:spPr bwMode="auto">
            <a:xfrm>
              <a:off x="2880"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a:t>
              </a:r>
            </a:p>
          </p:txBody>
        </p:sp>
        <p:sp>
          <p:nvSpPr>
            <p:cNvPr id="1214509" name="Rectangle 45"/>
            <p:cNvSpPr>
              <a:spLocks noChangeArrowheads="1"/>
            </p:cNvSpPr>
            <p:nvPr/>
          </p:nvSpPr>
          <p:spPr bwMode="auto">
            <a:xfrm>
              <a:off x="3072"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3</a:t>
              </a:r>
            </a:p>
          </p:txBody>
        </p:sp>
        <p:sp>
          <p:nvSpPr>
            <p:cNvPr id="1214510" name="Rectangle 46"/>
            <p:cNvSpPr>
              <a:spLocks noChangeArrowheads="1"/>
            </p:cNvSpPr>
            <p:nvPr/>
          </p:nvSpPr>
          <p:spPr bwMode="auto">
            <a:xfrm>
              <a:off x="3264"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4</a:t>
              </a:r>
            </a:p>
          </p:txBody>
        </p:sp>
        <p:sp>
          <p:nvSpPr>
            <p:cNvPr id="1214511" name="Rectangle 47"/>
            <p:cNvSpPr>
              <a:spLocks noChangeArrowheads="1"/>
            </p:cNvSpPr>
            <p:nvPr/>
          </p:nvSpPr>
          <p:spPr bwMode="auto">
            <a:xfrm>
              <a:off x="3456" y="696"/>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5</a:t>
              </a:r>
            </a:p>
          </p:txBody>
        </p:sp>
        <p:sp>
          <p:nvSpPr>
            <p:cNvPr id="1214512" name="Rectangle 48"/>
            <p:cNvSpPr>
              <a:spLocks noChangeArrowheads="1"/>
            </p:cNvSpPr>
            <p:nvPr/>
          </p:nvSpPr>
          <p:spPr bwMode="auto">
            <a:xfrm>
              <a:off x="2496" y="888"/>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6</a:t>
              </a:r>
            </a:p>
          </p:txBody>
        </p:sp>
        <p:sp>
          <p:nvSpPr>
            <p:cNvPr id="1214513" name="Rectangle 49"/>
            <p:cNvSpPr>
              <a:spLocks noChangeArrowheads="1"/>
            </p:cNvSpPr>
            <p:nvPr/>
          </p:nvSpPr>
          <p:spPr bwMode="auto">
            <a:xfrm>
              <a:off x="2688" y="888"/>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7</a:t>
              </a:r>
            </a:p>
          </p:txBody>
        </p:sp>
        <p:sp>
          <p:nvSpPr>
            <p:cNvPr id="1214514" name="Rectangle 50"/>
            <p:cNvSpPr>
              <a:spLocks noChangeArrowheads="1"/>
            </p:cNvSpPr>
            <p:nvPr/>
          </p:nvSpPr>
          <p:spPr bwMode="auto">
            <a:xfrm>
              <a:off x="2880" y="888"/>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8</a:t>
              </a:r>
            </a:p>
          </p:txBody>
        </p:sp>
        <p:sp>
          <p:nvSpPr>
            <p:cNvPr id="1214515" name="Rectangle 51"/>
            <p:cNvSpPr>
              <a:spLocks noChangeArrowheads="1"/>
            </p:cNvSpPr>
            <p:nvPr/>
          </p:nvSpPr>
          <p:spPr bwMode="auto">
            <a:xfrm>
              <a:off x="3072" y="888"/>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9</a:t>
              </a:r>
            </a:p>
          </p:txBody>
        </p:sp>
        <p:sp>
          <p:nvSpPr>
            <p:cNvPr id="1214516" name="Rectangle 52"/>
            <p:cNvSpPr>
              <a:spLocks noChangeArrowheads="1"/>
            </p:cNvSpPr>
            <p:nvPr/>
          </p:nvSpPr>
          <p:spPr bwMode="auto">
            <a:xfrm>
              <a:off x="3264" y="888"/>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10</a:t>
              </a:r>
            </a:p>
          </p:txBody>
        </p:sp>
        <p:sp>
          <p:nvSpPr>
            <p:cNvPr id="1214517" name="Rectangle 53"/>
            <p:cNvSpPr>
              <a:spLocks noChangeArrowheads="1"/>
            </p:cNvSpPr>
            <p:nvPr/>
          </p:nvSpPr>
          <p:spPr bwMode="auto">
            <a:xfrm>
              <a:off x="3456" y="888"/>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11</a:t>
              </a:r>
            </a:p>
          </p:txBody>
        </p:sp>
        <p:sp>
          <p:nvSpPr>
            <p:cNvPr id="1214518" name="Rectangle 54"/>
            <p:cNvSpPr>
              <a:spLocks noChangeArrowheads="1"/>
            </p:cNvSpPr>
            <p:nvPr/>
          </p:nvSpPr>
          <p:spPr bwMode="auto">
            <a:xfrm>
              <a:off x="2496" y="1080"/>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12</a:t>
              </a:r>
            </a:p>
          </p:txBody>
        </p:sp>
        <p:sp>
          <p:nvSpPr>
            <p:cNvPr id="1214519" name="Rectangle 55"/>
            <p:cNvSpPr>
              <a:spLocks noChangeArrowheads="1"/>
            </p:cNvSpPr>
            <p:nvPr/>
          </p:nvSpPr>
          <p:spPr bwMode="auto">
            <a:xfrm>
              <a:off x="2688" y="1080"/>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13</a:t>
              </a:r>
            </a:p>
          </p:txBody>
        </p:sp>
        <p:sp>
          <p:nvSpPr>
            <p:cNvPr id="1214520" name="Rectangle 56"/>
            <p:cNvSpPr>
              <a:spLocks noChangeArrowheads="1"/>
            </p:cNvSpPr>
            <p:nvPr/>
          </p:nvSpPr>
          <p:spPr bwMode="auto">
            <a:xfrm>
              <a:off x="2880" y="1080"/>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14</a:t>
              </a:r>
            </a:p>
          </p:txBody>
        </p:sp>
        <p:sp>
          <p:nvSpPr>
            <p:cNvPr id="1214521" name="Rectangle 57"/>
            <p:cNvSpPr>
              <a:spLocks noChangeArrowheads="1"/>
            </p:cNvSpPr>
            <p:nvPr/>
          </p:nvSpPr>
          <p:spPr bwMode="auto">
            <a:xfrm>
              <a:off x="3072" y="1080"/>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15</a:t>
              </a:r>
            </a:p>
          </p:txBody>
        </p:sp>
        <p:sp>
          <p:nvSpPr>
            <p:cNvPr id="1214522" name="Rectangle 58"/>
            <p:cNvSpPr>
              <a:spLocks noChangeArrowheads="1"/>
            </p:cNvSpPr>
            <p:nvPr/>
          </p:nvSpPr>
          <p:spPr bwMode="auto">
            <a:xfrm>
              <a:off x="3264" y="1080"/>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16</a:t>
              </a:r>
            </a:p>
          </p:txBody>
        </p:sp>
        <p:sp>
          <p:nvSpPr>
            <p:cNvPr id="1214523" name="Rectangle 59"/>
            <p:cNvSpPr>
              <a:spLocks noChangeArrowheads="1"/>
            </p:cNvSpPr>
            <p:nvPr/>
          </p:nvSpPr>
          <p:spPr bwMode="auto">
            <a:xfrm>
              <a:off x="3456" y="1080"/>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17</a:t>
              </a:r>
            </a:p>
          </p:txBody>
        </p:sp>
        <p:sp>
          <p:nvSpPr>
            <p:cNvPr id="1214524" name="Rectangle 60"/>
            <p:cNvSpPr>
              <a:spLocks noChangeArrowheads="1"/>
            </p:cNvSpPr>
            <p:nvPr/>
          </p:nvSpPr>
          <p:spPr bwMode="auto">
            <a:xfrm>
              <a:off x="2496" y="1272"/>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18</a:t>
              </a:r>
            </a:p>
          </p:txBody>
        </p:sp>
        <p:sp>
          <p:nvSpPr>
            <p:cNvPr id="1214525" name="Rectangle 61"/>
            <p:cNvSpPr>
              <a:spLocks noChangeArrowheads="1"/>
            </p:cNvSpPr>
            <p:nvPr/>
          </p:nvSpPr>
          <p:spPr bwMode="auto">
            <a:xfrm>
              <a:off x="2688" y="1272"/>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19</a:t>
              </a:r>
            </a:p>
          </p:txBody>
        </p:sp>
        <p:sp>
          <p:nvSpPr>
            <p:cNvPr id="1214526" name="Rectangle 62"/>
            <p:cNvSpPr>
              <a:spLocks noChangeArrowheads="1"/>
            </p:cNvSpPr>
            <p:nvPr/>
          </p:nvSpPr>
          <p:spPr bwMode="auto">
            <a:xfrm>
              <a:off x="2880" y="1272"/>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20</a:t>
              </a:r>
            </a:p>
          </p:txBody>
        </p:sp>
        <p:sp>
          <p:nvSpPr>
            <p:cNvPr id="1214527" name="Rectangle 63"/>
            <p:cNvSpPr>
              <a:spLocks noChangeArrowheads="1"/>
            </p:cNvSpPr>
            <p:nvPr/>
          </p:nvSpPr>
          <p:spPr bwMode="auto">
            <a:xfrm>
              <a:off x="3072" y="1272"/>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21</a:t>
              </a:r>
            </a:p>
          </p:txBody>
        </p:sp>
        <p:sp>
          <p:nvSpPr>
            <p:cNvPr id="1214528" name="Rectangle 64"/>
            <p:cNvSpPr>
              <a:spLocks noChangeArrowheads="1"/>
            </p:cNvSpPr>
            <p:nvPr/>
          </p:nvSpPr>
          <p:spPr bwMode="auto">
            <a:xfrm>
              <a:off x="3264" y="1272"/>
              <a:ext cx="192" cy="19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ourier New" pitchFamily="49" charset="0"/>
                </a:rPr>
                <a:t>22</a:t>
              </a:r>
            </a:p>
          </p:txBody>
        </p:sp>
        <p:sp>
          <p:nvSpPr>
            <p:cNvPr id="1214529" name="Rectangle 65"/>
            <p:cNvSpPr>
              <a:spLocks noChangeArrowheads="1"/>
            </p:cNvSpPr>
            <p:nvPr/>
          </p:nvSpPr>
          <p:spPr bwMode="auto">
            <a:xfrm>
              <a:off x="3456" y="1272"/>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23</a:t>
              </a:r>
            </a:p>
          </p:txBody>
        </p:sp>
        <p:sp>
          <p:nvSpPr>
            <p:cNvPr id="1214530" name="Rectangle 66"/>
            <p:cNvSpPr>
              <a:spLocks noChangeArrowheads="1"/>
            </p:cNvSpPr>
            <p:nvPr/>
          </p:nvSpPr>
          <p:spPr bwMode="auto">
            <a:xfrm>
              <a:off x="2496"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24</a:t>
              </a:r>
            </a:p>
          </p:txBody>
        </p:sp>
        <p:sp>
          <p:nvSpPr>
            <p:cNvPr id="1214531" name="Rectangle 67"/>
            <p:cNvSpPr>
              <a:spLocks noChangeArrowheads="1"/>
            </p:cNvSpPr>
            <p:nvPr/>
          </p:nvSpPr>
          <p:spPr bwMode="auto">
            <a:xfrm>
              <a:off x="2688"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25</a:t>
              </a:r>
            </a:p>
          </p:txBody>
        </p:sp>
        <p:sp>
          <p:nvSpPr>
            <p:cNvPr id="1214532" name="Rectangle 68"/>
            <p:cNvSpPr>
              <a:spLocks noChangeArrowheads="1"/>
            </p:cNvSpPr>
            <p:nvPr/>
          </p:nvSpPr>
          <p:spPr bwMode="auto">
            <a:xfrm>
              <a:off x="2880"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26</a:t>
              </a:r>
            </a:p>
          </p:txBody>
        </p:sp>
        <p:sp>
          <p:nvSpPr>
            <p:cNvPr id="1214533" name="Rectangle 69"/>
            <p:cNvSpPr>
              <a:spLocks noChangeArrowheads="1"/>
            </p:cNvSpPr>
            <p:nvPr/>
          </p:nvSpPr>
          <p:spPr bwMode="auto">
            <a:xfrm>
              <a:off x="3072"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27</a:t>
              </a:r>
            </a:p>
          </p:txBody>
        </p:sp>
        <p:sp>
          <p:nvSpPr>
            <p:cNvPr id="1214534" name="Rectangle 70"/>
            <p:cNvSpPr>
              <a:spLocks noChangeArrowheads="1"/>
            </p:cNvSpPr>
            <p:nvPr/>
          </p:nvSpPr>
          <p:spPr bwMode="auto">
            <a:xfrm>
              <a:off x="3264"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28</a:t>
              </a:r>
            </a:p>
          </p:txBody>
        </p:sp>
        <p:sp>
          <p:nvSpPr>
            <p:cNvPr id="1214535" name="Rectangle 71"/>
            <p:cNvSpPr>
              <a:spLocks noChangeArrowheads="1"/>
            </p:cNvSpPr>
            <p:nvPr/>
          </p:nvSpPr>
          <p:spPr bwMode="auto">
            <a:xfrm>
              <a:off x="3456" y="1464"/>
              <a:ext cx="192" cy="19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ourier New" pitchFamily="49" charset="0"/>
                </a:rPr>
                <a:t>29</a:t>
              </a:r>
            </a:p>
          </p:txBody>
        </p:sp>
        <p:sp>
          <p:nvSpPr>
            <p:cNvPr id="1214536" name="Rectangle 72"/>
            <p:cNvSpPr>
              <a:spLocks noChangeArrowheads="1"/>
            </p:cNvSpPr>
            <p:nvPr/>
          </p:nvSpPr>
          <p:spPr bwMode="auto">
            <a:xfrm>
              <a:off x="2688" y="870"/>
              <a:ext cx="776" cy="604"/>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214537" name="Text Box 73"/>
            <p:cNvSpPr txBox="1">
              <a:spLocks noChangeArrowheads="1"/>
            </p:cNvSpPr>
            <p:nvPr/>
          </p:nvSpPr>
          <p:spPr bwMode="auto">
            <a:xfrm>
              <a:off x="2703" y="520"/>
              <a:ext cx="741" cy="196"/>
            </a:xfrm>
            <a:prstGeom prst="rect">
              <a:avLst/>
            </a:prstGeom>
            <a:noFill/>
            <a:ln w="12700">
              <a:noFill/>
              <a:miter lim="800000"/>
              <a:headEnd/>
              <a:tailEnd/>
            </a:ln>
            <a:effectLst/>
          </p:spPr>
          <p:txBody>
            <a:bodyPr wrap="none">
              <a:spAutoFit/>
            </a:bodyPr>
            <a:lstStyle/>
            <a:p>
              <a:r>
                <a:rPr lang="en-US" sz="1800">
                  <a:latin typeface="Arial Narrow" pitchFamily="34" charset="0"/>
                </a:rPr>
                <a:t>8-bit Pixels</a:t>
              </a:r>
            </a:p>
          </p:txBody>
        </p:sp>
        <p:sp>
          <p:nvSpPr>
            <p:cNvPr id="1214538" name="Text Box 74"/>
            <p:cNvSpPr txBox="1">
              <a:spLocks noChangeArrowheads="1"/>
            </p:cNvSpPr>
            <p:nvPr/>
          </p:nvSpPr>
          <p:spPr bwMode="auto">
            <a:xfrm>
              <a:off x="2620" y="1652"/>
              <a:ext cx="878" cy="181"/>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Arial Narrow" pitchFamily="34" charset="0"/>
                </a:rPr>
                <a:t>(Src:  &amp;pixel_7)</a:t>
              </a:r>
            </a:p>
          </p:txBody>
        </p:sp>
      </p:grpSp>
      <p:sp>
        <p:nvSpPr>
          <p:cNvPr id="1214539" name="AutoShape 75"/>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214541" name="AutoShape 77"/>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grpSp>
        <p:nvGrpSpPr>
          <p:cNvPr id="1214542" name="Group 78"/>
          <p:cNvGrpSpPr>
            <a:grpSpLocks/>
          </p:cNvGrpSpPr>
          <p:nvPr/>
        </p:nvGrpSpPr>
        <p:grpSpPr bwMode="auto">
          <a:xfrm>
            <a:off x="3244850" y="3444875"/>
            <a:ext cx="2098675" cy="2879725"/>
            <a:chOff x="2044" y="2170"/>
            <a:chExt cx="1322" cy="1814"/>
          </a:xfrm>
        </p:grpSpPr>
        <p:grpSp>
          <p:nvGrpSpPr>
            <p:cNvPr id="1214543" name="Group 79"/>
            <p:cNvGrpSpPr>
              <a:grpSpLocks/>
            </p:cNvGrpSpPr>
            <p:nvPr/>
          </p:nvGrpSpPr>
          <p:grpSpPr bwMode="auto">
            <a:xfrm>
              <a:off x="2044" y="2362"/>
              <a:ext cx="1322" cy="1622"/>
              <a:chOff x="2038" y="2362"/>
              <a:chExt cx="1322" cy="1622"/>
            </a:xfrm>
          </p:grpSpPr>
          <p:sp>
            <p:nvSpPr>
              <p:cNvPr id="1214544" name="Rectangle 80"/>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14545" name="Rectangle 81"/>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TCC &amp; AB-sync</a:t>
                </a:r>
              </a:p>
            </p:txBody>
          </p:sp>
          <p:sp>
            <p:nvSpPr>
              <p:cNvPr id="1214546" name="Rectangle 82"/>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1214547" name="Rectangle 83"/>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1214548" name="Rectangle 84"/>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1214549" name="Rectangle 85"/>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14550" name="Rectangle 86"/>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14551" name="Rectangle 87"/>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1214552" name="Rectangle 88"/>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214553" name="Rectangle 89"/>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214554" name="Rectangle 90"/>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214555" name="Rectangle 91"/>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a:t>
                </a:r>
                <a:endParaRPr lang="en-US" sz="1200" baseline="30000">
                  <a:solidFill>
                    <a:schemeClr val="tx1"/>
                  </a:solidFill>
                </a:endParaRPr>
              </a:p>
            </p:txBody>
          </p:sp>
          <p:sp>
            <p:nvSpPr>
              <p:cNvPr id="1214556" name="Rectangle 92"/>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1214557" name="Rectangle 93"/>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1214558" name="Rectangle 94"/>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
          <p:nvSpPr>
            <p:cNvPr id="1214559" name="Text Box 95"/>
            <p:cNvSpPr txBox="1">
              <a:spLocks noChangeArrowheads="1"/>
            </p:cNvSpPr>
            <p:nvPr/>
          </p:nvSpPr>
          <p:spPr bwMode="auto">
            <a:xfrm>
              <a:off x="2364" y="2170"/>
              <a:ext cx="640" cy="212"/>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grpSp>
      <p:sp>
        <p:nvSpPr>
          <p:cNvPr id="1214560" name="Text Box 96"/>
          <p:cNvSpPr txBox="1">
            <a:spLocks noChangeArrowheads="1"/>
          </p:cNvSpPr>
          <p:nvPr/>
        </p:nvSpPr>
        <p:spPr bwMode="auto">
          <a:xfrm>
            <a:off x="342900" y="3444875"/>
            <a:ext cx="1911350" cy="336550"/>
          </a:xfrm>
          <a:prstGeom prst="rect">
            <a:avLst/>
          </a:prstGeom>
          <a:noFill/>
          <a:ln w="12700">
            <a:noFill/>
            <a:miter lim="800000"/>
            <a:headEnd/>
            <a:tailEnd/>
          </a:ln>
          <a:effectLst/>
        </p:spPr>
        <p:txBody>
          <a:bodyPr wrap="none">
            <a:spAutoFit/>
          </a:bodyPr>
          <a:lstStyle/>
          <a:p>
            <a:r>
              <a:rPr lang="en-US">
                <a:latin typeface="Arial Narrow" pitchFamily="34" charset="0"/>
              </a:rPr>
              <a:t>Parameter Set (n)</a:t>
            </a:r>
          </a:p>
        </p:txBody>
      </p:sp>
      <p:sp>
        <p:nvSpPr>
          <p:cNvPr id="1214570" name="Text Box 106"/>
          <p:cNvSpPr txBox="1">
            <a:spLocks noChangeArrowheads="1"/>
          </p:cNvSpPr>
          <p:nvPr/>
        </p:nvSpPr>
        <p:spPr bwMode="auto">
          <a:xfrm>
            <a:off x="4273550" y="2857500"/>
            <a:ext cx="1670050" cy="384175"/>
          </a:xfrm>
          <a:prstGeom prst="rect">
            <a:avLst/>
          </a:prstGeom>
          <a:noFill/>
          <a:ln w="12700">
            <a:noFill/>
            <a:miter lim="800000"/>
            <a:headEnd/>
            <a:tailEnd/>
          </a:ln>
          <a:effectLst/>
        </p:spPr>
        <p:txBody>
          <a:bodyPr wrap="none">
            <a:spAutoFit/>
          </a:bodyPr>
          <a:lstStyle/>
          <a:p>
            <a:r>
              <a:rPr lang="en-US" sz="1200" b="0" i="1">
                <a:solidFill>
                  <a:schemeClr val="tx1"/>
                </a:solidFill>
              </a:rPr>
              <a:t>Note: data values are</a:t>
            </a:r>
            <a:br>
              <a:rPr lang="en-US" sz="1200" b="0" i="1">
                <a:solidFill>
                  <a:schemeClr val="tx1"/>
                </a:solidFill>
              </a:rPr>
            </a:br>
            <a:r>
              <a:rPr lang="en-US" sz="1200" b="0" i="1">
                <a:solidFill>
                  <a:schemeClr val="tx1"/>
                </a:solidFill>
              </a:rPr>
              <a:t>in contiguous memory</a:t>
            </a:r>
          </a:p>
        </p:txBody>
      </p:sp>
      <p:sp>
        <p:nvSpPr>
          <p:cNvPr id="1214571" name="Text Box 107"/>
          <p:cNvSpPr txBox="1">
            <a:spLocks noChangeArrowheads="1"/>
          </p:cNvSpPr>
          <p:nvPr/>
        </p:nvSpPr>
        <p:spPr bwMode="auto">
          <a:xfrm>
            <a:off x="339725" y="1676400"/>
            <a:ext cx="1941513" cy="1287463"/>
          </a:xfrm>
          <a:prstGeom prst="rect">
            <a:avLst/>
          </a:prstGeom>
          <a:noFill/>
          <a:ln w="12700">
            <a:noFill/>
            <a:miter lim="800000"/>
            <a:headEnd type="none" w="sm" len="sm"/>
            <a:tailEnd type="none" w="sm" len="sm"/>
          </a:ln>
          <a:effectLst/>
        </p:spPr>
        <p:txBody>
          <a:bodyPr wrap="none">
            <a:spAutoFit/>
          </a:bodyPr>
          <a:lstStyle/>
          <a:p>
            <a:pPr>
              <a:spcBef>
                <a:spcPct val="0"/>
              </a:spcBef>
              <a:spcAft>
                <a:spcPct val="30000"/>
              </a:spcAft>
              <a:buClr>
                <a:schemeClr val="tx1"/>
              </a:buClr>
              <a:buSzPct val="110000"/>
              <a:buFontTx/>
              <a:buChar char="•"/>
            </a:pPr>
            <a:r>
              <a:rPr lang="en-US" sz="1600">
                <a:solidFill>
                  <a:schemeClr val="tx1"/>
                </a:solidFill>
                <a:latin typeface="Arial Narrow" pitchFamily="34" charset="0"/>
              </a:rPr>
              <a:t> Options Register</a:t>
            </a:r>
            <a:br>
              <a:rPr lang="en-US" sz="1600">
                <a:solidFill>
                  <a:schemeClr val="tx1"/>
                </a:solidFill>
                <a:latin typeface="Arial Narrow" pitchFamily="34" charset="0"/>
              </a:rPr>
            </a:br>
            <a:r>
              <a:rPr lang="en-US" sz="1600">
                <a:solidFill>
                  <a:schemeClr val="tx1"/>
                </a:solidFill>
                <a:latin typeface="Arial Narrow" pitchFamily="34" charset="0"/>
              </a:rPr>
              <a:t>  (TCC, Sync: A or AB)</a:t>
            </a:r>
          </a:p>
          <a:p>
            <a:pPr>
              <a:spcBef>
                <a:spcPct val="0"/>
              </a:spcBef>
              <a:spcAft>
                <a:spcPct val="30000"/>
              </a:spcAft>
              <a:buClr>
                <a:schemeClr val="tx1"/>
              </a:buClr>
              <a:buSzPct val="110000"/>
              <a:buFontTx/>
              <a:buChar char="•"/>
            </a:pPr>
            <a:r>
              <a:rPr lang="en-US" sz="1600">
                <a:solidFill>
                  <a:schemeClr val="tx1"/>
                </a:solidFill>
                <a:latin typeface="Arial Narrow" pitchFamily="34" charset="0"/>
              </a:rPr>
              <a:t> ACNT, BCNT, CCNT</a:t>
            </a:r>
          </a:p>
          <a:p>
            <a:pPr>
              <a:spcBef>
                <a:spcPct val="0"/>
              </a:spcBef>
              <a:spcAft>
                <a:spcPct val="30000"/>
              </a:spcAft>
              <a:buClr>
                <a:schemeClr val="tx1"/>
              </a:buClr>
              <a:buSzPct val="110000"/>
              <a:buFontTx/>
              <a:buChar char="•"/>
            </a:pPr>
            <a:r>
              <a:rPr lang="en-US" sz="1600">
                <a:solidFill>
                  <a:schemeClr val="tx1"/>
                </a:solidFill>
                <a:latin typeface="Arial Narrow" pitchFamily="34" charset="0"/>
              </a:rPr>
              <a:t> ‘BIDX, ‘CIDX</a:t>
            </a:r>
          </a:p>
          <a:p>
            <a:pPr>
              <a:spcBef>
                <a:spcPct val="0"/>
              </a:spcBef>
              <a:spcAft>
                <a:spcPct val="30000"/>
              </a:spcAft>
              <a:buClr>
                <a:schemeClr val="tx1"/>
              </a:buClr>
              <a:buSzPct val="110000"/>
              <a:buFontTx/>
              <a:buChar char="•"/>
            </a:pPr>
            <a:r>
              <a:rPr lang="en-US" sz="1600">
                <a:solidFill>
                  <a:schemeClr val="tx1"/>
                </a:solidFill>
                <a:latin typeface="Arial Narrow" pitchFamily="34" charset="0"/>
              </a:rPr>
              <a:t> Src/Dst Addrs</a:t>
            </a:r>
          </a:p>
        </p:txBody>
      </p:sp>
      <p:sp>
        <p:nvSpPr>
          <p:cNvPr id="1214573" name="Text Box 109"/>
          <p:cNvSpPr txBox="1">
            <a:spLocks noChangeArrowheads="1"/>
          </p:cNvSpPr>
          <p:nvPr/>
        </p:nvSpPr>
        <p:spPr bwMode="auto">
          <a:xfrm>
            <a:off x="6080125" y="5789613"/>
            <a:ext cx="2851150" cy="915987"/>
          </a:xfrm>
          <a:prstGeom prst="rect">
            <a:avLst/>
          </a:prstGeom>
          <a:noFill/>
          <a:ln w="12700">
            <a:noFill/>
            <a:miter lim="800000"/>
            <a:headEnd/>
            <a:tailEnd/>
          </a:ln>
          <a:effectLst/>
        </p:spPr>
        <p:txBody>
          <a:bodyPr wrap="none">
            <a:spAutoFit/>
          </a:bodyPr>
          <a:lstStyle/>
          <a:p>
            <a:pPr>
              <a:lnSpc>
                <a:spcPct val="100000"/>
              </a:lnSpc>
            </a:pPr>
            <a:r>
              <a:rPr lang="en-US" sz="1800" b="0"/>
              <a:t>Let’s look at the CSL code</a:t>
            </a:r>
            <a:br>
              <a:rPr lang="en-US" sz="1800" b="0"/>
            </a:br>
            <a:r>
              <a:rPr lang="en-US" sz="1800" b="0"/>
              <a:t>required to program this</a:t>
            </a:r>
            <a:br>
              <a:rPr lang="en-US" sz="1800" b="0"/>
            </a:br>
            <a:r>
              <a:rPr lang="en-US" sz="1800" b="0"/>
              <a:t>example transfer…</a:t>
            </a:r>
          </a:p>
        </p:txBody>
      </p:sp>
      <p:sp>
        <p:nvSpPr>
          <p:cNvPr id="1214574" name="Rectangle 110"/>
          <p:cNvSpPr>
            <a:spLocks noChangeArrowheads="1"/>
          </p:cNvSpPr>
          <p:nvPr/>
        </p:nvSpPr>
        <p:spPr bwMode="auto">
          <a:xfrm>
            <a:off x="3124200" y="3352800"/>
            <a:ext cx="2362200" cy="3048000"/>
          </a:xfrm>
          <a:prstGeom prst="rect">
            <a:avLst/>
          </a:prstGeom>
          <a:noFill/>
          <a:ln w="38100">
            <a:solidFill>
              <a:srgbClr val="FF3300"/>
            </a:solid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3" name="Rectangle 3"/>
          <p:cNvSpPr>
            <a:spLocks noChangeArrowheads="1"/>
          </p:cNvSpPr>
          <p:nvPr/>
        </p:nvSpPr>
        <p:spPr bwMode="auto">
          <a:xfrm>
            <a:off x="1828800" y="2438400"/>
            <a:ext cx="7086600" cy="1524000"/>
          </a:xfrm>
          <a:prstGeom prst="rect">
            <a:avLst/>
          </a:prstGeom>
          <a:solidFill>
            <a:schemeClr val="accent1"/>
          </a:solidFill>
          <a:ln w="12700">
            <a:solidFill>
              <a:schemeClr val="tx1"/>
            </a:solidFill>
            <a:miter lim="800000"/>
            <a:headEnd/>
            <a:tailEnd/>
          </a:ln>
          <a:effectLst/>
        </p:spPr>
        <p:txBody>
          <a:bodyPr anchor="ctr">
            <a:spAutoFit/>
          </a:bodyPr>
          <a:lstStyle/>
          <a:p>
            <a:endParaRPr lang="en-US"/>
          </a:p>
        </p:txBody>
      </p:sp>
      <p:sp>
        <p:nvSpPr>
          <p:cNvPr id="865285" name="Rectangle 5"/>
          <p:cNvSpPr>
            <a:spLocks noChangeArrowheads="1"/>
          </p:cNvSpPr>
          <p:nvPr/>
        </p:nvSpPr>
        <p:spPr bwMode="auto">
          <a:xfrm>
            <a:off x="1828800" y="838200"/>
            <a:ext cx="7086600" cy="1600200"/>
          </a:xfrm>
          <a:prstGeom prst="rect">
            <a:avLst/>
          </a:prstGeom>
          <a:solidFill>
            <a:schemeClr val="hlink"/>
          </a:solidFill>
          <a:ln w="12700">
            <a:solidFill>
              <a:schemeClr val="tx1"/>
            </a:solidFill>
            <a:miter lim="800000"/>
            <a:headEnd/>
            <a:tailEnd/>
          </a:ln>
          <a:effectLst/>
        </p:spPr>
        <p:txBody>
          <a:bodyPr wrap="none" anchor="ctr">
            <a:spAutoFit/>
          </a:bodyPr>
          <a:lstStyle/>
          <a:p>
            <a:endParaRPr lang="en-US"/>
          </a:p>
        </p:txBody>
      </p:sp>
      <p:sp>
        <p:nvSpPr>
          <p:cNvPr id="865286" name="Rectangle 6"/>
          <p:cNvSpPr>
            <a:spLocks noGrp="1" noChangeArrowheads="1"/>
          </p:cNvSpPr>
          <p:nvPr>
            <p:ph type="title"/>
          </p:nvPr>
        </p:nvSpPr>
        <p:spPr/>
        <p:txBody>
          <a:bodyPr/>
          <a:lstStyle/>
          <a:p>
            <a:r>
              <a:rPr lang="en-US"/>
              <a:t>Step 1: Initialize EDMA3 </a:t>
            </a:r>
            <a:r>
              <a:rPr lang="en-US" u="sng"/>
              <a:t>Module</a:t>
            </a:r>
          </a:p>
        </p:txBody>
      </p:sp>
      <p:sp>
        <p:nvSpPr>
          <p:cNvPr id="865287" name="Rectangle 7"/>
          <p:cNvSpPr>
            <a:spLocks noGrp="1" noChangeArrowheads="1"/>
          </p:cNvSpPr>
          <p:nvPr>
            <p:ph type="body" idx="1"/>
          </p:nvPr>
        </p:nvSpPr>
        <p:spPr>
          <a:xfrm>
            <a:off x="1828800" y="933450"/>
            <a:ext cx="7086600" cy="3036888"/>
          </a:xfrm>
          <a:noFill/>
          <a:ln/>
        </p:spPr>
        <p:txBody>
          <a:bodyPr/>
          <a:lstStyle/>
          <a:p>
            <a:pPr>
              <a:lnSpc>
                <a:spcPct val="60000"/>
              </a:lnSpc>
              <a:buFont typeface="Wingdings" pitchFamily="2" charset="2"/>
              <a:buNone/>
            </a:pPr>
            <a:r>
              <a:rPr lang="en-US" sz="1800" b="0" i="1">
                <a:solidFill>
                  <a:schemeClr val="tx2"/>
                </a:solidFill>
                <a:latin typeface="Arial Narrow" pitchFamily="34" charset="0"/>
              </a:rPr>
              <a:t>#include &lt;csl.h&gt;</a:t>
            </a:r>
          </a:p>
          <a:p>
            <a:pPr>
              <a:lnSpc>
                <a:spcPct val="60000"/>
              </a:lnSpc>
              <a:buFont typeface="Wingdings" pitchFamily="2" charset="2"/>
              <a:buNone/>
            </a:pPr>
            <a:r>
              <a:rPr lang="en-US" sz="1800" b="0" i="1">
                <a:solidFill>
                  <a:schemeClr val="tx2"/>
                </a:solidFill>
                <a:latin typeface="Arial Narrow" pitchFamily="34" charset="0"/>
              </a:rPr>
              <a:t>#include &lt;csl_edma3.h&gt;</a:t>
            </a:r>
            <a:endParaRPr lang="en-US" sz="1600" b="0">
              <a:latin typeface="Arial Narrow" pitchFamily="34" charset="0"/>
            </a:endParaRPr>
          </a:p>
          <a:p>
            <a:pPr>
              <a:lnSpc>
                <a:spcPct val="60000"/>
              </a:lnSpc>
              <a:buFont typeface="Wingdings" pitchFamily="2" charset="2"/>
              <a:buNone/>
            </a:pPr>
            <a:r>
              <a:rPr lang="en-US" sz="1600" b="0">
                <a:latin typeface="Arial Narrow" pitchFamily="34" charset="0"/>
              </a:rPr>
              <a:t>CSL_Edma3Context   	context;</a:t>
            </a:r>
          </a:p>
          <a:p>
            <a:pPr>
              <a:lnSpc>
                <a:spcPct val="60000"/>
              </a:lnSpc>
              <a:buFont typeface="Wingdings" pitchFamily="2" charset="2"/>
              <a:buNone/>
            </a:pPr>
            <a:r>
              <a:rPr lang="en-US" sz="1600" b="0">
                <a:latin typeface="Arial Narrow" pitchFamily="34" charset="0"/>
              </a:rPr>
              <a:t>CSL_Status             	status;</a:t>
            </a:r>
          </a:p>
          <a:p>
            <a:pPr>
              <a:lnSpc>
                <a:spcPct val="60000"/>
              </a:lnSpc>
              <a:buFont typeface="Wingdings" pitchFamily="2" charset="2"/>
              <a:buNone/>
            </a:pPr>
            <a:r>
              <a:rPr lang="en-US" sz="1600" b="0">
                <a:latin typeface="Arial Narrow" pitchFamily="34" charset="0"/>
              </a:rPr>
              <a:t>CSL_Edma3Handle	hEdmaModule;</a:t>
            </a:r>
          </a:p>
          <a:p>
            <a:pPr>
              <a:lnSpc>
                <a:spcPct val="60000"/>
              </a:lnSpc>
              <a:buFont typeface="Wingdings" pitchFamily="2" charset="2"/>
              <a:buNone/>
            </a:pPr>
            <a:r>
              <a:rPr lang="en-US" sz="1600" b="0">
                <a:latin typeface="Arial Narrow" pitchFamily="34" charset="0"/>
              </a:rPr>
              <a:t>CSL_Edma3Obj  	edmaObj;</a:t>
            </a:r>
          </a:p>
          <a:p>
            <a:pPr>
              <a:lnSpc>
                <a:spcPct val="60000"/>
              </a:lnSpc>
              <a:buFont typeface="Wingdings" pitchFamily="2" charset="2"/>
              <a:buNone/>
            </a:pPr>
            <a:endParaRPr lang="en-US" sz="1600" b="0">
              <a:latin typeface="Arial Narrow" pitchFamily="34" charset="0"/>
            </a:endParaRPr>
          </a:p>
          <a:p>
            <a:pPr>
              <a:lnSpc>
                <a:spcPct val="60000"/>
              </a:lnSpc>
              <a:buFont typeface="Wingdings" pitchFamily="2" charset="2"/>
              <a:buNone/>
            </a:pPr>
            <a:r>
              <a:rPr lang="en-US" sz="1600" b="0">
                <a:latin typeface="Arial Narrow" pitchFamily="34" charset="0"/>
              </a:rPr>
              <a:t>// Init is a CSL placeholder function for consistency (must be executed first)</a:t>
            </a:r>
          </a:p>
          <a:p>
            <a:pPr>
              <a:lnSpc>
                <a:spcPct val="60000"/>
              </a:lnSpc>
              <a:buFont typeface="Wingdings" pitchFamily="2" charset="2"/>
              <a:buNone/>
            </a:pPr>
            <a:r>
              <a:rPr lang="en-US" sz="1600" b="0">
                <a:latin typeface="Arial Narrow" pitchFamily="34" charset="0"/>
              </a:rPr>
              <a:t>status = </a:t>
            </a:r>
            <a:r>
              <a:rPr lang="en-US" sz="1800" i="1">
                <a:solidFill>
                  <a:schemeClr val="tx2"/>
                </a:solidFill>
                <a:latin typeface="Courier New" pitchFamily="49" charset="0"/>
              </a:rPr>
              <a:t>CSL_edma3Init</a:t>
            </a:r>
            <a:r>
              <a:rPr lang="en-US" sz="1600" b="0">
                <a:latin typeface="Arial Narrow" pitchFamily="34" charset="0"/>
              </a:rPr>
              <a:t>(&amp;context);</a:t>
            </a:r>
          </a:p>
          <a:p>
            <a:pPr>
              <a:lnSpc>
                <a:spcPct val="60000"/>
              </a:lnSpc>
              <a:buFont typeface="Wingdings" pitchFamily="2" charset="2"/>
              <a:buNone/>
            </a:pPr>
            <a:endParaRPr lang="en-US" sz="1600" b="0">
              <a:latin typeface="Arial Narrow" pitchFamily="34" charset="0"/>
            </a:endParaRPr>
          </a:p>
          <a:p>
            <a:pPr>
              <a:lnSpc>
                <a:spcPct val="60000"/>
              </a:lnSpc>
              <a:buFont typeface="Wingdings" pitchFamily="2" charset="2"/>
              <a:buNone/>
            </a:pPr>
            <a:r>
              <a:rPr lang="en-US" sz="1600" b="0">
                <a:latin typeface="Arial Narrow" pitchFamily="34" charset="0"/>
              </a:rPr>
              <a:t>// Open populates the Object and returns the </a:t>
            </a:r>
            <a:r>
              <a:rPr lang="en-US" sz="1600" b="0" u="sng">
                <a:latin typeface="Arial Narrow" pitchFamily="34" charset="0"/>
              </a:rPr>
              <a:t>Module</a:t>
            </a:r>
            <a:r>
              <a:rPr lang="en-US" sz="1600" b="0">
                <a:latin typeface="Arial Narrow" pitchFamily="34" charset="0"/>
              </a:rPr>
              <a:t> handle</a:t>
            </a:r>
          </a:p>
          <a:p>
            <a:pPr>
              <a:lnSpc>
                <a:spcPct val="60000"/>
              </a:lnSpc>
              <a:buFont typeface="Wingdings" pitchFamily="2" charset="2"/>
              <a:buNone/>
            </a:pPr>
            <a:r>
              <a:rPr lang="en-US" sz="1600" b="0">
                <a:latin typeface="Arial Narrow" pitchFamily="34" charset="0"/>
              </a:rPr>
              <a:t>hEdmaModule = </a:t>
            </a:r>
            <a:r>
              <a:rPr lang="en-US" sz="1800" i="1">
                <a:solidFill>
                  <a:schemeClr val="tx2"/>
                </a:solidFill>
                <a:latin typeface="Courier New" pitchFamily="49" charset="0"/>
              </a:rPr>
              <a:t>CSL_edma3Open</a:t>
            </a:r>
            <a:r>
              <a:rPr lang="en-US" sz="1600" b="0">
                <a:latin typeface="Arial Narrow" pitchFamily="34" charset="0"/>
              </a:rPr>
              <a:t>(&amp;edmaObj, CSL_EDMA3, NULL, &amp;status);</a:t>
            </a:r>
          </a:p>
        </p:txBody>
      </p:sp>
      <p:sp>
        <p:nvSpPr>
          <p:cNvPr id="865300" name="Text Box 20"/>
          <p:cNvSpPr txBox="1">
            <a:spLocks noChangeArrowheads="1"/>
          </p:cNvSpPr>
          <p:nvPr/>
        </p:nvSpPr>
        <p:spPr bwMode="auto">
          <a:xfrm>
            <a:off x="152400" y="1701800"/>
            <a:ext cx="1433513"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Declarations</a:t>
            </a:r>
          </a:p>
        </p:txBody>
      </p:sp>
      <p:sp>
        <p:nvSpPr>
          <p:cNvPr id="865308" name="Text Box 28"/>
          <p:cNvSpPr txBox="1">
            <a:spLocks noChangeArrowheads="1"/>
          </p:cNvSpPr>
          <p:nvPr/>
        </p:nvSpPr>
        <p:spPr bwMode="auto">
          <a:xfrm>
            <a:off x="304800" y="2619375"/>
            <a:ext cx="1282700" cy="581025"/>
          </a:xfrm>
          <a:prstGeom prst="rect">
            <a:avLst/>
          </a:prstGeom>
          <a:noFill/>
          <a:ln w="12700">
            <a:noFill/>
            <a:miter lim="800000"/>
            <a:headEnd/>
            <a:tailEnd/>
          </a:ln>
          <a:effectLst/>
        </p:spPr>
        <p:txBody>
          <a:bodyPr wrap="none">
            <a:spAutoFit/>
          </a:bodyPr>
          <a:lstStyle/>
          <a:p>
            <a:pPr algn="r"/>
            <a:r>
              <a:rPr lang="en-US">
                <a:solidFill>
                  <a:schemeClr val="tx1"/>
                </a:solidFill>
                <a:latin typeface="Arial Narrow" pitchFamily="34" charset="0"/>
              </a:rPr>
              <a:t>Init EDMA3</a:t>
            </a:r>
            <a:br>
              <a:rPr lang="en-US">
                <a:solidFill>
                  <a:schemeClr val="tx1"/>
                </a:solidFill>
                <a:latin typeface="Arial Narrow" pitchFamily="34" charset="0"/>
              </a:rPr>
            </a:br>
            <a:r>
              <a:rPr lang="en-US">
                <a:solidFill>
                  <a:schemeClr val="tx1"/>
                </a:solidFill>
                <a:latin typeface="Arial Narrow" pitchFamily="34" charset="0"/>
              </a:rPr>
              <a:t>Module</a:t>
            </a:r>
          </a:p>
        </p:txBody>
      </p:sp>
      <p:sp>
        <p:nvSpPr>
          <p:cNvPr id="865309" name="Text Box 29"/>
          <p:cNvSpPr txBox="1">
            <a:spLocks noChangeArrowheads="1"/>
          </p:cNvSpPr>
          <p:nvPr/>
        </p:nvSpPr>
        <p:spPr bwMode="auto">
          <a:xfrm>
            <a:off x="53975" y="3409950"/>
            <a:ext cx="1698625" cy="581025"/>
          </a:xfrm>
          <a:prstGeom prst="rect">
            <a:avLst/>
          </a:prstGeom>
          <a:noFill/>
          <a:ln w="12700">
            <a:noFill/>
            <a:miter lim="800000"/>
            <a:headEnd/>
            <a:tailEnd/>
          </a:ln>
          <a:effectLst/>
        </p:spPr>
        <p:txBody>
          <a:bodyPr wrap="none">
            <a:spAutoFit/>
          </a:bodyPr>
          <a:lstStyle/>
          <a:p>
            <a:pPr algn="r"/>
            <a:r>
              <a:rPr lang="en-US">
                <a:solidFill>
                  <a:schemeClr val="tx1"/>
                </a:solidFill>
                <a:latin typeface="Arial Narrow" pitchFamily="34" charset="0"/>
              </a:rPr>
              <a:t>Get Handle to</a:t>
            </a:r>
            <a:br>
              <a:rPr lang="en-US">
                <a:solidFill>
                  <a:schemeClr val="tx1"/>
                </a:solidFill>
                <a:latin typeface="Arial Narrow" pitchFamily="34" charset="0"/>
              </a:rPr>
            </a:br>
            <a:r>
              <a:rPr lang="en-US">
                <a:solidFill>
                  <a:schemeClr val="tx1"/>
                </a:solidFill>
                <a:latin typeface="Arial Narrow" pitchFamily="34" charset="0"/>
              </a:rPr>
              <a:t>EDMA3 Module</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847" name="Text Box 7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12770" name="Rectangle 2"/>
          <p:cNvSpPr>
            <a:spLocks noGrp="1" noChangeArrowheads="1"/>
          </p:cNvSpPr>
          <p:nvPr>
            <p:ph type="title"/>
          </p:nvPr>
        </p:nvSpPr>
        <p:spPr/>
        <p:txBody>
          <a:bodyPr/>
          <a:lstStyle/>
          <a:p>
            <a:r>
              <a:rPr lang="en-US"/>
              <a:t>EDMA3 Terminology</a:t>
            </a:r>
          </a:p>
        </p:txBody>
      </p:sp>
      <p:grpSp>
        <p:nvGrpSpPr>
          <p:cNvPr id="1312771" name="Group 3"/>
          <p:cNvGrpSpPr>
            <a:grpSpLocks/>
          </p:cNvGrpSpPr>
          <p:nvPr/>
        </p:nvGrpSpPr>
        <p:grpSpPr bwMode="auto">
          <a:xfrm>
            <a:off x="533400" y="2970213"/>
            <a:ext cx="8121650" cy="3811587"/>
            <a:chOff x="42" y="480"/>
            <a:chExt cx="5116" cy="2401"/>
          </a:xfrm>
        </p:grpSpPr>
        <p:sp>
          <p:nvSpPr>
            <p:cNvPr id="1312772" name="Text Box 4"/>
            <p:cNvSpPr txBox="1">
              <a:spLocks noChangeArrowheads="1"/>
            </p:cNvSpPr>
            <p:nvPr/>
          </p:nvSpPr>
          <p:spPr bwMode="auto">
            <a:xfrm>
              <a:off x="372" y="803"/>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312773" name="AutoShape 5"/>
            <p:cNvSpPr>
              <a:spLocks/>
            </p:cNvSpPr>
            <p:nvPr/>
          </p:nvSpPr>
          <p:spPr bwMode="auto">
            <a:xfrm rot="-5400000">
              <a:off x="1493" y="357"/>
              <a:ext cx="81" cy="760"/>
            </a:xfrm>
            <a:prstGeom prst="rightBrace">
              <a:avLst>
                <a:gd name="adj1" fmla="val 78189"/>
                <a:gd name="adj2" fmla="val 49338"/>
              </a:avLst>
            </a:prstGeom>
            <a:noFill/>
            <a:ln w="9525">
              <a:solidFill>
                <a:schemeClr val="tx1"/>
              </a:solidFill>
              <a:round/>
              <a:headEnd/>
              <a:tailEnd/>
            </a:ln>
            <a:effectLst/>
          </p:spPr>
          <p:txBody>
            <a:bodyPr wrap="none" anchor="ctr"/>
            <a:lstStyle/>
            <a:p>
              <a:endParaRPr lang="en-US"/>
            </a:p>
          </p:txBody>
        </p:sp>
        <p:sp>
          <p:nvSpPr>
            <p:cNvPr id="1312774" name="Text Box 6"/>
            <p:cNvSpPr txBox="1">
              <a:spLocks noChangeArrowheads="1"/>
            </p:cNvSpPr>
            <p:nvPr/>
          </p:nvSpPr>
          <p:spPr bwMode="auto">
            <a:xfrm>
              <a:off x="1154" y="480"/>
              <a:ext cx="1000"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ACNT Bytes</a:t>
              </a:r>
            </a:p>
          </p:txBody>
        </p:sp>
        <p:sp>
          <p:nvSpPr>
            <p:cNvPr id="1312775" name="Rectangle 7"/>
            <p:cNvSpPr>
              <a:spLocks noChangeArrowheads="1"/>
            </p:cNvSpPr>
            <p:nvPr/>
          </p:nvSpPr>
          <p:spPr bwMode="auto">
            <a:xfrm>
              <a:off x="114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76" name="Rectangle 8"/>
            <p:cNvSpPr>
              <a:spLocks noChangeArrowheads="1"/>
            </p:cNvSpPr>
            <p:nvPr/>
          </p:nvSpPr>
          <p:spPr bwMode="auto">
            <a:xfrm>
              <a:off x="133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77" name="Rectangle 9"/>
            <p:cNvSpPr>
              <a:spLocks noChangeArrowheads="1"/>
            </p:cNvSpPr>
            <p:nvPr/>
          </p:nvSpPr>
          <p:spPr bwMode="auto">
            <a:xfrm>
              <a:off x="153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78" name="Rectangle 10"/>
            <p:cNvSpPr>
              <a:spLocks noChangeArrowheads="1"/>
            </p:cNvSpPr>
            <p:nvPr/>
          </p:nvSpPr>
          <p:spPr bwMode="auto">
            <a:xfrm>
              <a:off x="172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79" name="Rectangle 11"/>
            <p:cNvSpPr>
              <a:spLocks noChangeArrowheads="1"/>
            </p:cNvSpPr>
            <p:nvPr/>
          </p:nvSpPr>
          <p:spPr bwMode="auto">
            <a:xfrm>
              <a:off x="216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0" name="Rectangle 12"/>
            <p:cNvSpPr>
              <a:spLocks noChangeArrowheads="1"/>
            </p:cNvSpPr>
            <p:nvPr/>
          </p:nvSpPr>
          <p:spPr bwMode="auto">
            <a:xfrm>
              <a:off x="235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1" name="Rectangle 13"/>
            <p:cNvSpPr>
              <a:spLocks noChangeArrowheads="1"/>
            </p:cNvSpPr>
            <p:nvPr/>
          </p:nvSpPr>
          <p:spPr bwMode="auto">
            <a:xfrm>
              <a:off x="254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2" name="Rectangle 14"/>
            <p:cNvSpPr>
              <a:spLocks noChangeArrowheads="1"/>
            </p:cNvSpPr>
            <p:nvPr/>
          </p:nvSpPr>
          <p:spPr bwMode="auto">
            <a:xfrm>
              <a:off x="273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3" name="Rectangle 15"/>
            <p:cNvSpPr>
              <a:spLocks noChangeArrowheads="1"/>
            </p:cNvSpPr>
            <p:nvPr/>
          </p:nvSpPr>
          <p:spPr bwMode="auto">
            <a:xfrm>
              <a:off x="350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4" name="Rectangle 16"/>
            <p:cNvSpPr>
              <a:spLocks noChangeArrowheads="1"/>
            </p:cNvSpPr>
            <p:nvPr/>
          </p:nvSpPr>
          <p:spPr bwMode="auto">
            <a:xfrm>
              <a:off x="369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5" name="Rectangle 17"/>
            <p:cNvSpPr>
              <a:spLocks noChangeArrowheads="1"/>
            </p:cNvSpPr>
            <p:nvPr/>
          </p:nvSpPr>
          <p:spPr bwMode="auto">
            <a:xfrm>
              <a:off x="388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6" name="Rectangle 18"/>
            <p:cNvSpPr>
              <a:spLocks noChangeArrowheads="1"/>
            </p:cNvSpPr>
            <p:nvPr/>
          </p:nvSpPr>
          <p:spPr bwMode="auto">
            <a:xfrm>
              <a:off x="408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87" name="Text Box 19"/>
            <p:cNvSpPr txBox="1">
              <a:spLocks noChangeArrowheads="1"/>
            </p:cNvSpPr>
            <p:nvPr/>
          </p:nvSpPr>
          <p:spPr bwMode="auto">
            <a:xfrm>
              <a:off x="126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2788" name="Text Box 20"/>
            <p:cNvSpPr txBox="1">
              <a:spLocks noChangeArrowheads="1"/>
            </p:cNvSpPr>
            <p:nvPr/>
          </p:nvSpPr>
          <p:spPr bwMode="auto">
            <a:xfrm>
              <a:off x="229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2789" name="Text Box 21"/>
            <p:cNvSpPr txBox="1">
              <a:spLocks noChangeArrowheads="1"/>
            </p:cNvSpPr>
            <p:nvPr/>
          </p:nvSpPr>
          <p:spPr bwMode="auto">
            <a:xfrm>
              <a:off x="3510" y="981"/>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2790" name="Text Box 22"/>
            <p:cNvSpPr txBox="1">
              <a:spLocks noChangeArrowheads="1"/>
            </p:cNvSpPr>
            <p:nvPr/>
          </p:nvSpPr>
          <p:spPr bwMode="auto">
            <a:xfrm>
              <a:off x="372" y="1349"/>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312791" name="Rectangle 23"/>
            <p:cNvSpPr>
              <a:spLocks noChangeArrowheads="1"/>
            </p:cNvSpPr>
            <p:nvPr/>
          </p:nvSpPr>
          <p:spPr bwMode="auto">
            <a:xfrm>
              <a:off x="114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2" name="Rectangle 24"/>
            <p:cNvSpPr>
              <a:spLocks noChangeArrowheads="1"/>
            </p:cNvSpPr>
            <p:nvPr/>
          </p:nvSpPr>
          <p:spPr bwMode="auto">
            <a:xfrm>
              <a:off x="133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3" name="Rectangle 25"/>
            <p:cNvSpPr>
              <a:spLocks noChangeArrowheads="1"/>
            </p:cNvSpPr>
            <p:nvPr/>
          </p:nvSpPr>
          <p:spPr bwMode="auto">
            <a:xfrm>
              <a:off x="153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4" name="Rectangle 26"/>
            <p:cNvSpPr>
              <a:spLocks noChangeArrowheads="1"/>
            </p:cNvSpPr>
            <p:nvPr/>
          </p:nvSpPr>
          <p:spPr bwMode="auto">
            <a:xfrm>
              <a:off x="172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5" name="Rectangle 27"/>
            <p:cNvSpPr>
              <a:spLocks noChangeArrowheads="1"/>
            </p:cNvSpPr>
            <p:nvPr/>
          </p:nvSpPr>
          <p:spPr bwMode="auto">
            <a:xfrm>
              <a:off x="216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6" name="Rectangle 28"/>
            <p:cNvSpPr>
              <a:spLocks noChangeArrowheads="1"/>
            </p:cNvSpPr>
            <p:nvPr/>
          </p:nvSpPr>
          <p:spPr bwMode="auto">
            <a:xfrm>
              <a:off x="235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7" name="Rectangle 29"/>
            <p:cNvSpPr>
              <a:spLocks noChangeArrowheads="1"/>
            </p:cNvSpPr>
            <p:nvPr/>
          </p:nvSpPr>
          <p:spPr bwMode="auto">
            <a:xfrm>
              <a:off x="254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8" name="Rectangle 30"/>
            <p:cNvSpPr>
              <a:spLocks noChangeArrowheads="1"/>
            </p:cNvSpPr>
            <p:nvPr/>
          </p:nvSpPr>
          <p:spPr bwMode="auto">
            <a:xfrm>
              <a:off x="273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799" name="Rectangle 31"/>
            <p:cNvSpPr>
              <a:spLocks noChangeArrowheads="1"/>
            </p:cNvSpPr>
            <p:nvPr/>
          </p:nvSpPr>
          <p:spPr bwMode="auto">
            <a:xfrm>
              <a:off x="350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00" name="Rectangle 32"/>
            <p:cNvSpPr>
              <a:spLocks noChangeArrowheads="1"/>
            </p:cNvSpPr>
            <p:nvPr/>
          </p:nvSpPr>
          <p:spPr bwMode="auto">
            <a:xfrm>
              <a:off x="369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01" name="Rectangle 33"/>
            <p:cNvSpPr>
              <a:spLocks noChangeArrowheads="1"/>
            </p:cNvSpPr>
            <p:nvPr/>
          </p:nvSpPr>
          <p:spPr bwMode="auto">
            <a:xfrm>
              <a:off x="388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02" name="Rectangle 34"/>
            <p:cNvSpPr>
              <a:spLocks noChangeArrowheads="1"/>
            </p:cNvSpPr>
            <p:nvPr/>
          </p:nvSpPr>
          <p:spPr bwMode="auto">
            <a:xfrm>
              <a:off x="408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03" name="Text Box 35"/>
            <p:cNvSpPr txBox="1">
              <a:spLocks noChangeArrowheads="1"/>
            </p:cNvSpPr>
            <p:nvPr/>
          </p:nvSpPr>
          <p:spPr bwMode="auto">
            <a:xfrm>
              <a:off x="126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2804" name="Text Box 36"/>
            <p:cNvSpPr txBox="1">
              <a:spLocks noChangeArrowheads="1"/>
            </p:cNvSpPr>
            <p:nvPr/>
          </p:nvSpPr>
          <p:spPr bwMode="auto">
            <a:xfrm>
              <a:off x="229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2805" name="Text Box 37"/>
            <p:cNvSpPr txBox="1">
              <a:spLocks noChangeArrowheads="1"/>
            </p:cNvSpPr>
            <p:nvPr/>
          </p:nvSpPr>
          <p:spPr bwMode="auto">
            <a:xfrm>
              <a:off x="3510" y="1527"/>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2806" name="Oval 38"/>
            <p:cNvSpPr>
              <a:spLocks noChangeArrowheads="1"/>
            </p:cNvSpPr>
            <p:nvPr/>
          </p:nvSpPr>
          <p:spPr bwMode="auto">
            <a:xfrm>
              <a:off x="3120"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07" name="Oval 39"/>
            <p:cNvSpPr>
              <a:spLocks noChangeArrowheads="1"/>
            </p:cNvSpPr>
            <p:nvPr/>
          </p:nvSpPr>
          <p:spPr bwMode="auto">
            <a:xfrm>
              <a:off x="3264"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08" name="Oval 40"/>
            <p:cNvSpPr>
              <a:spLocks noChangeArrowheads="1"/>
            </p:cNvSpPr>
            <p:nvPr/>
          </p:nvSpPr>
          <p:spPr bwMode="auto">
            <a:xfrm>
              <a:off x="3120"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09" name="Oval 41"/>
            <p:cNvSpPr>
              <a:spLocks noChangeArrowheads="1"/>
            </p:cNvSpPr>
            <p:nvPr/>
          </p:nvSpPr>
          <p:spPr bwMode="auto">
            <a:xfrm>
              <a:off x="3264"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0" name="Oval 42"/>
            <p:cNvSpPr>
              <a:spLocks noChangeArrowheads="1"/>
            </p:cNvSpPr>
            <p:nvPr/>
          </p:nvSpPr>
          <p:spPr bwMode="auto">
            <a:xfrm rot="5400000">
              <a:off x="1500"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1" name="Oval 43"/>
            <p:cNvSpPr>
              <a:spLocks noChangeArrowheads="1"/>
            </p:cNvSpPr>
            <p:nvPr/>
          </p:nvSpPr>
          <p:spPr bwMode="auto">
            <a:xfrm rot="5400000">
              <a:off x="1500"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2" name="Oval 44"/>
            <p:cNvSpPr>
              <a:spLocks noChangeArrowheads="1"/>
            </p:cNvSpPr>
            <p:nvPr/>
          </p:nvSpPr>
          <p:spPr bwMode="auto">
            <a:xfrm rot="5400000">
              <a:off x="2514"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3" name="Oval 45"/>
            <p:cNvSpPr>
              <a:spLocks noChangeArrowheads="1"/>
            </p:cNvSpPr>
            <p:nvPr/>
          </p:nvSpPr>
          <p:spPr bwMode="auto">
            <a:xfrm rot="5400000">
              <a:off x="2514"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4" name="Oval 46"/>
            <p:cNvSpPr>
              <a:spLocks noChangeArrowheads="1"/>
            </p:cNvSpPr>
            <p:nvPr/>
          </p:nvSpPr>
          <p:spPr bwMode="auto">
            <a:xfrm rot="5400000">
              <a:off x="3858"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5" name="Oval 47"/>
            <p:cNvSpPr>
              <a:spLocks noChangeArrowheads="1"/>
            </p:cNvSpPr>
            <p:nvPr/>
          </p:nvSpPr>
          <p:spPr bwMode="auto">
            <a:xfrm rot="5400000">
              <a:off x="3858"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16" name="Text Box 48"/>
            <p:cNvSpPr txBox="1">
              <a:spLocks noChangeArrowheads="1"/>
            </p:cNvSpPr>
            <p:nvPr/>
          </p:nvSpPr>
          <p:spPr bwMode="auto">
            <a:xfrm>
              <a:off x="42" y="2112"/>
              <a:ext cx="1086"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312817" name="Rectangle 49"/>
            <p:cNvSpPr>
              <a:spLocks noChangeArrowheads="1"/>
            </p:cNvSpPr>
            <p:nvPr/>
          </p:nvSpPr>
          <p:spPr bwMode="auto">
            <a:xfrm>
              <a:off x="114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18" name="Rectangle 50"/>
            <p:cNvSpPr>
              <a:spLocks noChangeArrowheads="1"/>
            </p:cNvSpPr>
            <p:nvPr/>
          </p:nvSpPr>
          <p:spPr bwMode="auto">
            <a:xfrm>
              <a:off x="133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19" name="Rectangle 51"/>
            <p:cNvSpPr>
              <a:spLocks noChangeArrowheads="1"/>
            </p:cNvSpPr>
            <p:nvPr/>
          </p:nvSpPr>
          <p:spPr bwMode="auto">
            <a:xfrm>
              <a:off x="153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0" name="Rectangle 52"/>
            <p:cNvSpPr>
              <a:spLocks noChangeArrowheads="1"/>
            </p:cNvSpPr>
            <p:nvPr/>
          </p:nvSpPr>
          <p:spPr bwMode="auto">
            <a:xfrm>
              <a:off x="172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1" name="Rectangle 53"/>
            <p:cNvSpPr>
              <a:spLocks noChangeArrowheads="1"/>
            </p:cNvSpPr>
            <p:nvPr/>
          </p:nvSpPr>
          <p:spPr bwMode="auto">
            <a:xfrm>
              <a:off x="216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2" name="Rectangle 54"/>
            <p:cNvSpPr>
              <a:spLocks noChangeArrowheads="1"/>
            </p:cNvSpPr>
            <p:nvPr/>
          </p:nvSpPr>
          <p:spPr bwMode="auto">
            <a:xfrm>
              <a:off x="235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3" name="Rectangle 55"/>
            <p:cNvSpPr>
              <a:spLocks noChangeArrowheads="1"/>
            </p:cNvSpPr>
            <p:nvPr/>
          </p:nvSpPr>
          <p:spPr bwMode="auto">
            <a:xfrm>
              <a:off x="254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4" name="Rectangle 56"/>
            <p:cNvSpPr>
              <a:spLocks noChangeArrowheads="1"/>
            </p:cNvSpPr>
            <p:nvPr/>
          </p:nvSpPr>
          <p:spPr bwMode="auto">
            <a:xfrm>
              <a:off x="273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5" name="Rectangle 57"/>
            <p:cNvSpPr>
              <a:spLocks noChangeArrowheads="1"/>
            </p:cNvSpPr>
            <p:nvPr/>
          </p:nvSpPr>
          <p:spPr bwMode="auto">
            <a:xfrm>
              <a:off x="350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6" name="Rectangle 58"/>
            <p:cNvSpPr>
              <a:spLocks noChangeArrowheads="1"/>
            </p:cNvSpPr>
            <p:nvPr/>
          </p:nvSpPr>
          <p:spPr bwMode="auto">
            <a:xfrm>
              <a:off x="369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7" name="Rectangle 59"/>
            <p:cNvSpPr>
              <a:spLocks noChangeArrowheads="1"/>
            </p:cNvSpPr>
            <p:nvPr/>
          </p:nvSpPr>
          <p:spPr bwMode="auto">
            <a:xfrm>
              <a:off x="388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8" name="Rectangle 60"/>
            <p:cNvSpPr>
              <a:spLocks noChangeArrowheads="1"/>
            </p:cNvSpPr>
            <p:nvPr/>
          </p:nvSpPr>
          <p:spPr bwMode="auto">
            <a:xfrm>
              <a:off x="408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2829" name="Text Box 61"/>
            <p:cNvSpPr txBox="1">
              <a:spLocks noChangeArrowheads="1"/>
            </p:cNvSpPr>
            <p:nvPr/>
          </p:nvSpPr>
          <p:spPr bwMode="auto">
            <a:xfrm>
              <a:off x="126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2830" name="Text Box 62"/>
            <p:cNvSpPr txBox="1">
              <a:spLocks noChangeArrowheads="1"/>
            </p:cNvSpPr>
            <p:nvPr/>
          </p:nvSpPr>
          <p:spPr bwMode="auto">
            <a:xfrm>
              <a:off x="229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2831" name="Text Box 63"/>
            <p:cNvSpPr txBox="1">
              <a:spLocks noChangeArrowheads="1"/>
            </p:cNvSpPr>
            <p:nvPr/>
          </p:nvSpPr>
          <p:spPr bwMode="auto">
            <a:xfrm>
              <a:off x="3510" y="2290"/>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2832" name="Oval 64"/>
            <p:cNvSpPr>
              <a:spLocks noChangeArrowheads="1"/>
            </p:cNvSpPr>
            <p:nvPr/>
          </p:nvSpPr>
          <p:spPr bwMode="auto">
            <a:xfrm>
              <a:off x="3120"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33" name="Oval 65"/>
            <p:cNvSpPr>
              <a:spLocks noChangeArrowheads="1"/>
            </p:cNvSpPr>
            <p:nvPr/>
          </p:nvSpPr>
          <p:spPr bwMode="auto">
            <a:xfrm>
              <a:off x="3264"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2834" name="AutoShape 66"/>
            <p:cNvSpPr>
              <a:spLocks/>
            </p:cNvSpPr>
            <p:nvPr/>
          </p:nvSpPr>
          <p:spPr bwMode="auto">
            <a:xfrm>
              <a:off x="4368" y="828"/>
              <a:ext cx="189" cy="1476"/>
            </a:xfrm>
            <a:prstGeom prst="rightBrace">
              <a:avLst>
                <a:gd name="adj1" fmla="val 65079"/>
                <a:gd name="adj2" fmla="val 50000"/>
              </a:avLst>
            </a:prstGeom>
            <a:noFill/>
            <a:ln w="9525">
              <a:solidFill>
                <a:schemeClr val="tx1"/>
              </a:solidFill>
              <a:round/>
              <a:headEnd/>
              <a:tailEnd/>
            </a:ln>
            <a:effectLst/>
          </p:spPr>
          <p:txBody>
            <a:bodyPr wrap="none" anchor="ctr"/>
            <a:lstStyle/>
            <a:p>
              <a:pPr algn="ctr" eaLnBrk="1" hangingPunct="1">
                <a:lnSpc>
                  <a:spcPct val="100000"/>
                </a:lnSpc>
                <a:spcBef>
                  <a:spcPct val="0"/>
                </a:spcBef>
              </a:pPr>
              <a:endParaRPr lang="en-US" sz="1800" b="0">
                <a:solidFill>
                  <a:schemeClr val="tx1"/>
                </a:solidFill>
              </a:endParaRPr>
            </a:p>
          </p:txBody>
        </p:sp>
        <p:sp>
          <p:nvSpPr>
            <p:cNvPr id="1312835" name="Text Box 67"/>
            <p:cNvSpPr txBox="1">
              <a:spLocks noChangeArrowheads="1"/>
            </p:cNvSpPr>
            <p:nvPr/>
          </p:nvSpPr>
          <p:spPr bwMode="auto">
            <a:xfrm>
              <a:off x="4530" y="1374"/>
              <a:ext cx="628" cy="404"/>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CCNT</a:t>
              </a:r>
            </a:p>
            <a:p>
              <a:pPr eaLnBrk="1" hangingPunct="1">
                <a:lnSpc>
                  <a:spcPct val="100000"/>
                </a:lnSpc>
                <a:spcBef>
                  <a:spcPct val="0"/>
                </a:spcBef>
              </a:pPr>
              <a:r>
                <a:rPr lang="en-US" sz="1800">
                  <a:solidFill>
                    <a:schemeClr val="tx1"/>
                  </a:solidFill>
                </a:rPr>
                <a:t>Frames</a:t>
              </a:r>
            </a:p>
          </p:txBody>
        </p:sp>
        <p:sp>
          <p:nvSpPr>
            <p:cNvPr id="1312836" name="AutoShape 68"/>
            <p:cNvSpPr>
              <a:spLocks/>
            </p:cNvSpPr>
            <p:nvPr/>
          </p:nvSpPr>
          <p:spPr bwMode="auto">
            <a:xfrm rot="5400000" flipV="1">
              <a:off x="2616" y="1032"/>
              <a:ext cx="192" cy="3120"/>
            </a:xfrm>
            <a:prstGeom prst="rightBrace">
              <a:avLst>
                <a:gd name="adj1" fmla="val 135417"/>
                <a:gd name="adj2" fmla="val 50000"/>
              </a:avLst>
            </a:prstGeom>
            <a:noFill/>
            <a:ln w="9525">
              <a:solidFill>
                <a:schemeClr val="tx1"/>
              </a:solidFill>
              <a:round/>
              <a:headEnd/>
              <a:tailEnd/>
            </a:ln>
            <a:effectLst/>
          </p:spPr>
          <p:txBody>
            <a:bodyPr wrap="none" anchor="ctr"/>
            <a:lstStyle/>
            <a:p>
              <a:endParaRPr lang="en-US"/>
            </a:p>
          </p:txBody>
        </p:sp>
        <p:sp>
          <p:nvSpPr>
            <p:cNvPr id="1312837" name="Text Box 69"/>
            <p:cNvSpPr txBox="1">
              <a:spLocks noChangeArrowheads="1"/>
            </p:cNvSpPr>
            <p:nvPr/>
          </p:nvSpPr>
          <p:spPr bwMode="auto">
            <a:xfrm>
              <a:off x="2220" y="2650"/>
              <a:ext cx="1012" cy="231"/>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BCNT Arrays</a:t>
              </a:r>
            </a:p>
          </p:txBody>
        </p:sp>
      </p:grpSp>
      <p:sp>
        <p:nvSpPr>
          <p:cNvPr id="1312838" name="Text Box 70"/>
          <p:cNvSpPr txBox="1">
            <a:spLocks noChangeArrowheads="1"/>
          </p:cNvSpPr>
          <p:nvPr/>
        </p:nvSpPr>
        <p:spPr bwMode="auto">
          <a:xfrm>
            <a:off x="430213" y="457200"/>
            <a:ext cx="7907337" cy="5492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3-dimensional transfer consisting of ACNT, BCNT and CCNT:</a:t>
            </a:r>
          </a:p>
        </p:txBody>
      </p:sp>
      <p:sp>
        <p:nvSpPr>
          <p:cNvPr id="1312839" name="Text Box 71"/>
          <p:cNvSpPr txBox="1">
            <a:spLocks noChangeArrowheads="1"/>
          </p:cNvSpPr>
          <p:nvPr/>
        </p:nvSpPr>
        <p:spPr bwMode="auto">
          <a:xfrm>
            <a:off x="1127125" y="990600"/>
            <a:ext cx="7310438" cy="113030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ACNT = Array = # of contiguous ACNT bytes (16-bit unsigned, 0-65535)</a:t>
            </a:r>
          </a:p>
          <a:p>
            <a:pPr>
              <a:buFontTx/>
              <a:buChar char="•"/>
            </a:pPr>
            <a:r>
              <a:rPr lang="en-US">
                <a:solidFill>
                  <a:schemeClr val="tx1"/>
                </a:solidFill>
                <a:latin typeface="Arial Narrow" pitchFamily="34" charset="0"/>
              </a:rPr>
              <a:t> BCNT = Frame = # of ACNT arrays (16-bit unsigned, 0-65535)</a:t>
            </a:r>
          </a:p>
          <a:p>
            <a:pPr>
              <a:buFontTx/>
              <a:buChar char="•"/>
            </a:pPr>
            <a:r>
              <a:rPr lang="en-US">
                <a:solidFill>
                  <a:schemeClr val="tx1"/>
                </a:solidFill>
                <a:latin typeface="Arial Narrow" pitchFamily="34" charset="0"/>
              </a:rPr>
              <a:t> CCNT = Block = # of BCNT frames (16-bit unsigned, 0-65535)</a:t>
            </a:r>
          </a:p>
        </p:txBody>
      </p:sp>
      <p:sp>
        <p:nvSpPr>
          <p:cNvPr id="1312840" name="Text Box 72"/>
          <p:cNvSpPr txBox="1">
            <a:spLocks noChangeArrowheads="1"/>
          </p:cNvSpPr>
          <p:nvPr/>
        </p:nvSpPr>
        <p:spPr bwMode="auto">
          <a:xfrm>
            <a:off x="430213" y="2041525"/>
            <a:ext cx="5813425" cy="10064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Minimum transfer is an array of ACNT bytes</a:t>
            </a:r>
          </a:p>
          <a:p>
            <a:pPr marL="342900" indent="-342900">
              <a:lnSpc>
                <a:spcPct val="150000"/>
              </a:lnSpc>
              <a:spcBef>
                <a:spcPct val="0"/>
              </a:spcBef>
              <a:buClr>
                <a:schemeClr val="tx2"/>
              </a:buClr>
              <a:buSzPct val="75000"/>
              <a:buFont typeface="Wingdings" pitchFamily="2" charset="2"/>
              <a:buChar char="u"/>
            </a:pPr>
            <a:r>
              <a:rPr lang="en-US">
                <a:solidFill>
                  <a:schemeClr val="tx1"/>
                </a:solidFill>
              </a:rPr>
              <a:t>Total transfer count = ACNT * BCNT * CCNT</a:t>
            </a:r>
          </a:p>
        </p:txBody>
      </p:sp>
      <p:sp>
        <p:nvSpPr>
          <p:cNvPr id="1312841" name="Rectangle 73"/>
          <p:cNvSpPr>
            <a:spLocks noChangeArrowheads="1"/>
          </p:cNvSpPr>
          <p:nvPr/>
        </p:nvSpPr>
        <p:spPr bwMode="auto">
          <a:xfrm>
            <a:off x="228600" y="1328738"/>
            <a:ext cx="8770938" cy="83820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312842" name="Rectangle 74"/>
          <p:cNvSpPr>
            <a:spLocks noChangeArrowheads="1"/>
          </p:cNvSpPr>
          <p:nvPr/>
        </p:nvSpPr>
        <p:spPr bwMode="auto">
          <a:xfrm>
            <a:off x="219075" y="2582863"/>
            <a:ext cx="8770938" cy="406400"/>
          </a:xfrm>
          <a:prstGeom prst="rect">
            <a:avLst/>
          </a:prstGeom>
          <a:solidFill>
            <a:schemeClr val="bg1"/>
          </a:solidFill>
          <a:ln w="12700">
            <a:noFill/>
            <a:miter lim="800000"/>
            <a:headEnd/>
            <a:tailEnd/>
          </a:ln>
          <a:effectLst/>
        </p:spPr>
        <p:txBody>
          <a:bodyPr anchor="ctr">
            <a:spAutoFit/>
          </a:bodyPr>
          <a:lstStyle/>
          <a:p>
            <a:endParaRPr lang="en-US"/>
          </a:p>
        </p:txBody>
      </p:sp>
      <p:sp>
        <p:nvSpPr>
          <p:cNvPr id="1312843" name="Rectangle 75"/>
          <p:cNvSpPr>
            <a:spLocks noChangeArrowheads="1"/>
          </p:cNvSpPr>
          <p:nvPr/>
        </p:nvSpPr>
        <p:spPr bwMode="auto">
          <a:xfrm>
            <a:off x="193675" y="4241800"/>
            <a:ext cx="8796338" cy="2489200"/>
          </a:xfrm>
          <a:prstGeom prst="rect">
            <a:avLst/>
          </a:prstGeom>
          <a:solidFill>
            <a:schemeClr val="bg1"/>
          </a:solidFill>
          <a:ln w="12700">
            <a:noFill/>
            <a:miter lim="800000"/>
            <a:headEnd/>
            <a:tailEnd/>
          </a:ln>
          <a:effectLst/>
        </p:spPr>
        <p:txBody>
          <a:bodyPr anchor="ctr">
            <a:spAutoFit/>
          </a:bodyPr>
          <a:lstStyle/>
          <a:p>
            <a:endParaRPr lang="en-US"/>
          </a:p>
        </p:txBody>
      </p:sp>
      <p:sp>
        <p:nvSpPr>
          <p:cNvPr id="1312844" name="Rectangle 76"/>
          <p:cNvSpPr>
            <a:spLocks noChangeArrowheads="1"/>
          </p:cNvSpPr>
          <p:nvPr/>
        </p:nvSpPr>
        <p:spPr bwMode="auto">
          <a:xfrm>
            <a:off x="3716338" y="3157538"/>
            <a:ext cx="5138737" cy="1625600"/>
          </a:xfrm>
          <a:prstGeom prst="rect">
            <a:avLst/>
          </a:prstGeom>
          <a:solidFill>
            <a:schemeClr val="bg1"/>
          </a:solidFill>
          <a:ln w="12700">
            <a:noFill/>
            <a:miter lim="800000"/>
            <a:headEnd/>
            <a:tailEnd/>
          </a:ln>
          <a:effectLst/>
        </p:spPr>
        <p:txBody>
          <a:bodyPr anchor="ctr">
            <a:spAutoFit/>
          </a:bodyPr>
          <a:lstStyle/>
          <a:p>
            <a:endParaRPr lang="en-US"/>
          </a:p>
        </p:txBody>
      </p:sp>
      <p:sp>
        <p:nvSpPr>
          <p:cNvPr id="1312845" name="Rectangle 77"/>
          <p:cNvSpPr>
            <a:spLocks noChangeArrowheads="1"/>
          </p:cNvSpPr>
          <p:nvPr/>
        </p:nvSpPr>
        <p:spPr bwMode="auto">
          <a:xfrm>
            <a:off x="592138" y="3106738"/>
            <a:ext cx="1574800" cy="1701800"/>
          </a:xfrm>
          <a:prstGeom prst="rect">
            <a:avLst/>
          </a:prstGeom>
          <a:solidFill>
            <a:schemeClr val="bg1"/>
          </a:solidFill>
          <a:ln w="12700">
            <a:noFill/>
            <a:miter lim="800000"/>
            <a:headEnd/>
            <a:tailEnd/>
          </a:ln>
          <a:effectLst/>
        </p:spPr>
        <p:txBody>
          <a:bodyPr anchor="ctr">
            <a:spAutoFit/>
          </a:bodyPr>
          <a:lstStyle/>
          <a:p>
            <a:endParaRPr lang="en-US"/>
          </a:p>
        </p:txBody>
      </p:sp>
      <p:sp>
        <p:nvSpPr>
          <p:cNvPr id="1312846" name="Rectangle 78"/>
          <p:cNvSpPr>
            <a:spLocks noChangeArrowheads="1"/>
          </p:cNvSpPr>
          <p:nvPr/>
        </p:nvSpPr>
        <p:spPr bwMode="auto">
          <a:xfrm>
            <a:off x="3073400" y="3868738"/>
            <a:ext cx="846138" cy="57626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p:txBody>
          <a:bodyPr/>
          <a:lstStyle/>
          <a:p>
            <a:r>
              <a:rPr lang="en-US"/>
              <a:t>Step 2A: Open </a:t>
            </a:r>
            <a:r>
              <a:rPr lang="en-US" u="sng"/>
              <a:t>Channel</a:t>
            </a:r>
          </a:p>
        </p:txBody>
      </p:sp>
      <p:sp>
        <p:nvSpPr>
          <p:cNvPr id="867331" name="Text Box 3"/>
          <p:cNvSpPr txBox="1">
            <a:spLocks noChangeArrowheads="1"/>
          </p:cNvSpPr>
          <p:nvPr/>
        </p:nvSpPr>
        <p:spPr bwMode="auto">
          <a:xfrm>
            <a:off x="1957388" y="838200"/>
            <a:ext cx="6934200" cy="3054350"/>
          </a:xfrm>
          <a:prstGeom prst="rect">
            <a:avLst/>
          </a:prstGeom>
          <a:solidFill>
            <a:schemeClr val="hlink"/>
          </a:solidFill>
          <a:ln w="9525">
            <a:noFill/>
            <a:miter lim="800000"/>
            <a:headEnd/>
            <a:tailEnd/>
          </a:ln>
          <a:effectLst/>
        </p:spPr>
        <p:txBody>
          <a:bodyPr>
            <a:spAutoFit/>
          </a:bodyPr>
          <a:lstStyle/>
          <a:p>
            <a:pPr eaLnBrk="1" hangingPunct="1">
              <a:lnSpc>
                <a:spcPct val="170000"/>
              </a:lnSpc>
              <a:spcBef>
                <a:spcPct val="0"/>
              </a:spcBef>
            </a:pPr>
            <a:r>
              <a:rPr lang="en-US" sz="1600" b="0">
                <a:solidFill>
                  <a:schemeClr val="tx1"/>
                </a:solidFill>
                <a:latin typeface="Arial Narrow" pitchFamily="34" charset="0"/>
              </a:rPr>
              <a:t>CSL_Edma3ChannelObj		chObj;</a:t>
            </a:r>
            <a:br>
              <a:rPr lang="en-US" sz="1600" b="0">
                <a:solidFill>
                  <a:schemeClr val="tx1"/>
                </a:solidFill>
                <a:latin typeface="Arial Narrow" pitchFamily="34" charset="0"/>
              </a:rPr>
            </a:br>
            <a:r>
              <a:rPr lang="en-US" sz="1600" b="0">
                <a:solidFill>
                  <a:schemeClr val="tx1"/>
                </a:solidFill>
                <a:latin typeface="Arial Narrow" pitchFamily="34" charset="0"/>
              </a:rPr>
              <a:t>CSL_Edma3ChannelAttr		chAttr;</a:t>
            </a:r>
            <a:br>
              <a:rPr lang="en-US" sz="1600" b="0">
                <a:solidFill>
                  <a:schemeClr val="tx1"/>
                </a:solidFill>
                <a:latin typeface="Arial Narrow" pitchFamily="34" charset="0"/>
              </a:rPr>
            </a:br>
            <a:r>
              <a:rPr lang="en-US" sz="1600" b="0">
                <a:solidFill>
                  <a:schemeClr val="tx1"/>
                </a:solidFill>
                <a:latin typeface="Arial Narrow" pitchFamily="34" charset="0"/>
              </a:rPr>
              <a:t>CSL_Edma3ChannelHandle	hChannel;</a:t>
            </a:r>
          </a:p>
          <a:p>
            <a:pPr eaLnBrk="1" hangingPunct="1">
              <a:lnSpc>
                <a:spcPct val="170000"/>
              </a:lnSpc>
              <a:spcBef>
                <a:spcPct val="0"/>
              </a:spcBef>
            </a:pPr>
            <a:endParaRPr lang="en-US" sz="1600" b="0">
              <a:solidFill>
                <a:schemeClr val="tx1"/>
              </a:solidFill>
              <a:latin typeface="Arial Narrow" pitchFamily="34" charset="0"/>
            </a:endParaRPr>
          </a:p>
          <a:p>
            <a:pPr eaLnBrk="1" hangingPunct="1">
              <a:lnSpc>
                <a:spcPct val="170000"/>
              </a:lnSpc>
              <a:spcBef>
                <a:spcPct val="0"/>
              </a:spcBef>
            </a:pPr>
            <a:r>
              <a:rPr lang="en-US" sz="1600" b="0">
                <a:solidFill>
                  <a:schemeClr val="tx1"/>
                </a:solidFill>
                <a:latin typeface="Arial Narrow" pitchFamily="34" charset="0"/>
              </a:rPr>
              <a:t>chAttr.regionNum = CSL_EDMA3_REGION_GLOBAL;</a:t>
            </a:r>
          </a:p>
          <a:p>
            <a:pPr eaLnBrk="1" hangingPunct="1">
              <a:lnSpc>
                <a:spcPct val="170000"/>
              </a:lnSpc>
              <a:spcBef>
                <a:spcPct val="0"/>
              </a:spcBef>
            </a:pPr>
            <a:r>
              <a:rPr lang="en-US" sz="1600" b="0">
                <a:solidFill>
                  <a:schemeClr val="tx1"/>
                </a:solidFill>
                <a:latin typeface="Arial Narrow" pitchFamily="34" charset="0"/>
              </a:rPr>
              <a:t>chAttr.chaNum = CSL_EDMA3_</a:t>
            </a:r>
            <a:r>
              <a:rPr lang="en-US" sz="1600">
                <a:latin typeface="Arial Narrow" pitchFamily="34" charset="0"/>
              </a:rPr>
              <a:t>CHA_4</a:t>
            </a:r>
            <a:r>
              <a:rPr lang="en-US" sz="1600" b="0">
                <a:solidFill>
                  <a:schemeClr val="tx1"/>
                </a:solidFill>
                <a:latin typeface="Arial Narrow" pitchFamily="34" charset="0"/>
              </a:rPr>
              <a:t>;  	// Channel w/ no event tied to it</a:t>
            </a:r>
          </a:p>
          <a:p>
            <a:pPr eaLnBrk="1" hangingPunct="1">
              <a:lnSpc>
                <a:spcPct val="170000"/>
              </a:lnSpc>
              <a:spcBef>
                <a:spcPct val="0"/>
              </a:spcBef>
            </a:pPr>
            <a:r>
              <a:rPr lang="en-US" sz="1600" b="0">
                <a:solidFill>
                  <a:schemeClr val="tx1"/>
                </a:solidFill>
                <a:latin typeface="Arial Narrow" pitchFamily="34" charset="0"/>
              </a:rPr>
              <a:t>hChannel = </a:t>
            </a:r>
            <a:r>
              <a:rPr lang="en-US" sz="1800">
                <a:latin typeface="Courier New" pitchFamily="49" charset="0"/>
              </a:rPr>
              <a:t>CSL_edma3ChannelOpen</a:t>
            </a:r>
            <a:r>
              <a:rPr lang="en-US" sz="1600" b="0">
                <a:solidFill>
                  <a:schemeClr val="tx1"/>
                </a:solidFill>
                <a:latin typeface="Arial Narrow" pitchFamily="34" charset="0"/>
              </a:rPr>
              <a:t>(&amp;chObj, CSL_EDMA3, &amp;chAttr, &amp;status); </a:t>
            </a:r>
          </a:p>
        </p:txBody>
      </p:sp>
      <p:sp>
        <p:nvSpPr>
          <p:cNvPr id="867341" name="Text Box 13"/>
          <p:cNvSpPr txBox="1">
            <a:spLocks noChangeArrowheads="1"/>
          </p:cNvSpPr>
          <p:nvPr/>
        </p:nvSpPr>
        <p:spPr bwMode="auto">
          <a:xfrm>
            <a:off x="228600" y="1397000"/>
            <a:ext cx="1433513"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Declarations</a:t>
            </a:r>
          </a:p>
        </p:txBody>
      </p:sp>
      <p:sp>
        <p:nvSpPr>
          <p:cNvPr id="867342" name="Text Box 14"/>
          <p:cNvSpPr txBox="1">
            <a:spLocks noChangeArrowheads="1"/>
          </p:cNvSpPr>
          <p:nvPr/>
        </p:nvSpPr>
        <p:spPr bwMode="auto">
          <a:xfrm>
            <a:off x="247650" y="3076575"/>
            <a:ext cx="14446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 Selection</a:t>
            </a:r>
          </a:p>
        </p:txBody>
      </p:sp>
      <p:sp>
        <p:nvSpPr>
          <p:cNvPr id="867343" name="Text Box 15"/>
          <p:cNvSpPr txBox="1">
            <a:spLocks noChangeArrowheads="1"/>
          </p:cNvSpPr>
          <p:nvPr/>
        </p:nvSpPr>
        <p:spPr bwMode="auto">
          <a:xfrm>
            <a:off x="373063" y="3505200"/>
            <a:ext cx="1050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Open Ch</a:t>
            </a:r>
          </a:p>
        </p:txBody>
      </p:sp>
      <p:sp>
        <p:nvSpPr>
          <p:cNvPr id="867347" name="Text Box 19"/>
          <p:cNvSpPr txBox="1">
            <a:spLocks noChangeArrowheads="1"/>
          </p:cNvSpPr>
          <p:nvPr/>
        </p:nvSpPr>
        <p:spPr bwMode="auto">
          <a:xfrm>
            <a:off x="1931988" y="4114800"/>
            <a:ext cx="7288212" cy="16764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CSL_edma3ChannelOpen() is similar to &lt;mod&gt;Open.</a:t>
            </a:r>
            <a:br>
              <a:rPr lang="en-US">
                <a:solidFill>
                  <a:schemeClr val="tx1"/>
                </a:solidFill>
              </a:rPr>
            </a:br>
            <a:r>
              <a:rPr lang="en-US">
                <a:solidFill>
                  <a:schemeClr val="tx1"/>
                </a:solidFill>
              </a:rPr>
              <a:t>In this case, it populates the CHANNEL object and</a:t>
            </a:r>
            <a:br>
              <a:rPr lang="en-US">
                <a:solidFill>
                  <a:schemeClr val="tx1"/>
                </a:solidFill>
              </a:rPr>
            </a:br>
            <a:r>
              <a:rPr lang="en-US">
                <a:solidFill>
                  <a:schemeClr val="tx1"/>
                </a:solidFill>
              </a:rPr>
              <a:t>returns a handle to the opened CHANNEL.</a:t>
            </a:r>
          </a:p>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In the following code, we can use this handle</a:t>
            </a:r>
            <a:br>
              <a:rPr lang="en-US">
                <a:solidFill>
                  <a:schemeClr val="tx1"/>
                </a:solidFill>
              </a:rPr>
            </a:br>
            <a:r>
              <a:rPr lang="en-US">
                <a:solidFill>
                  <a:schemeClr val="tx1"/>
                </a:solidFill>
              </a:rPr>
              <a:t>(hChannel) to write to the channel’s register set.</a:t>
            </a:r>
          </a:p>
        </p:txBody>
      </p:sp>
      <p:sp>
        <p:nvSpPr>
          <p:cNvPr id="867348" name="Text Box 20"/>
          <p:cNvSpPr txBox="1">
            <a:spLocks noChangeArrowheads="1"/>
          </p:cNvSpPr>
          <p:nvPr/>
        </p:nvSpPr>
        <p:spPr bwMode="auto">
          <a:xfrm>
            <a:off x="4948238" y="5910263"/>
            <a:ext cx="3890962" cy="287337"/>
          </a:xfrm>
          <a:prstGeom prst="rect">
            <a:avLst/>
          </a:prstGeom>
          <a:noFill/>
          <a:ln w="12700">
            <a:noFill/>
            <a:miter lim="800000"/>
            <a:headEnd/>
            <a:tailEnd/>
          </a:ln>
          <a:effectLst/>
        </p:spPr>
        <p:txBody>
          <a:bodyPr wrap="none">
            <a:spAutoFit/>
          </a:bodyPr>
          <a:lstStyle/>
          <a:p>
            <a:r>
              <a:rPr lang="en-US" sz="1600" b="0"/>
              <a:t>Let’s first review the OPTIONS register…</a:t>
            </a:r>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a:t>Channel OPTions Register</a:t>
            </a:r>
            <a:endParaRPr lang="en-US" u="sng"/>
          </a:p>
        </p:txBody>
      </p:sp>
      <p:pic>
        <p:nvPicPr>
          <p:cNvPr id="869407" name="Picture 31"/>
          <p:cNvPicPr>
            <a:picLocks noChangeAspect="1" noChangeArrowheads="1"/>
          </p:cNvPicPr>
          <p:nvPr/>
        </p:nvPicPr>
        <p:blipFill>
          <a:blip r:embed="rId4" cstate="print"/>
          <a:srcRect/>
          <a:stretch>
            <a:fillRect/>
          </a:stretch>
        </p:blipFill>
        <p:spPr bwMode="auto">
          <a:xfrm>
            <a:off x="533400" y="1752600"/>
            <a:ext cx="7999413" cy="1508125"/>
          </a:xfrm>
          <a:prstGeom prst="rect">
            <a:avLst/>
          </a:prstGeom>
          <a:noFill/>
          <a:ln w="12700">
            <a:noFill/>
            <a:miter lim="800000"/>
            <a:headEnd/>
            <a:tailEnd/>
          </a:ln>
          <a:effectLst/>
        </p:spPr>
      </p:pic>
      <p:sp>
        <p:nvSpPr>
          <p:cNvPr id="869408" name="Text Box 32"/>
          <p:cNvSpPr txBox="1">
            <a:spLocks noChangeArrowheads="1"/>
          </p:cNvSpPr>
          <p:nvPr/>
        </p:nvSpPr>
        <p:spPr bwMode="auto">
          <a:xfrm>
            <a:off x="152400" y="533400"/>
            <a:ext cx="8839200" cy="1219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sz="1800" dirty="0">
                <a:solidFill>
                  <a:schemeClr val="tx1"/>
                </a:solidFill>
                <a:latin typeface="Arial Narrow" pitchFamily="34" charset="0"/>
              </a:rPr>
              <a:t>The Options register contains bit fields that configure how the channel operates</a:t>
            </a:r>
          </a:p>
          <a:p>
            <a:pPr marL="342900" indent="-342900">
              <a:lnSpc>
                <a:spcPct val="100000"/>
              </a:lnSpc>
              <a:spcBef>
                <a:spcPct val="0"/>
              </a:spcBef>
              <a:spcAft>
                <a:spcPct val="30000"/>
              </a:spcAft>
              <a:buClr>
                <a:schemeClr val="tx2"/>
              </a:buClr>
              <a:buSzPct val="75000"/>
              <a:buFont typeface="Wingdings" pitchFamily="2" charset="2"/>
              <a:buChar char="u"/>
            </a:pPr>
            <a:r>
              <a:rPr lang="en-US" sz="1800" dirty="0">
                <a:solidFill>
                  <a:schemeClr val="tx1"/>
                </a:solidFill>
                <a:latin typeface="Arial Narrow" pitchFamily="34" charset="0"/>
              </a:rPr>
              <a:t>Each field has a corresponding description in the </a:t>
            </a:r>
            <a:r>
              <a:rPr lang="en-US" sz="1800" dirty="0" err="1">
                <a:solidFill>
                  <a:schemeClr val="tx1"/>
                </a:solidFill>
                <a:latin typeface="Arial Narrow" pitchFamily="34" charset="0"/>
              </a:rPr>
              <a:t>Param</a:t>
            </a:r>
            <a:r>
              <a:rPr lang="en-US" sz="1800" dirty="0">
                <a:solidFill>
                  <a:schemeClr val="tx1"/>
                </a:solidFill>
                <a:latin typeface="Arial Narrow" pitchFamily="34" charset="0"/>
              </a:rPr>
              <a:t> Setup code comments</a:t>
            </a:r>
          </a:p>
        </p:txBody>
      </p:sp>
      <p:sp>
        <p:nvSpPr>
          <p:cNvPr id="869409" name="Text Box 33"/>
          <p:cNvSpPr txBox="1">
            <a:spLocks noChangeArrowheads="1"/>
          </p:cNvSpPr>
          <p:nvPr/>
        </p:nvSpPr>
        <p:spPr bwMode="auto">
          <a:xfrm>
            <a:off x="1338263" y="3538538"/>
            <a:ext cx="6481762" cy="336550"/>
          </a:xfrm>
          <a:prstGeom prst="rect">
            <a:avLst/>
          </a:prstGeom>
          <a:noFill/>
          <a:ln w="12700">
            <a:noFill/>
            <a:miter lim="800000"/>
            <a:headEnd/>
            <a:tailEnd/>
          </a:ln>
          <a:effectLst/>
        </p:spPr>
        <p:txBody>
          <a:bodyPr wrap="none">
            <a:spAutoFit/>
          </a:bodyPr>
          <a:lstStyle/>
          <a:p>
            <a:r>
              <a:rPr lang="en-US">
                <a:solidFill>
                  <a:schemeClr val="tx1"/>
                </a:solidFill>
              </a:rPr>
              <a:t>TCC = Transfer Complete Code to signal completion</a:t>
            </a:r>
          </a:p>
        </p:txBody>
      </p:sp>
      <p:sp>
        <p:nvSpPr>
          <p:cNvPr id="869410" name="Rectangle 34"/>
          <p:cNvSpPr>
            <a:spLocks noChangeArrowheads="1"/>
          </p:cNvSpPr>
          <p:nvPr/>
        </p:nvSpPr>
        <p:spPr bwMode="auto">
          <a:xfrm>
            <a:off x="7366000" y="2184400"/>
            <a:ext cx="974725"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1" name="Rectangle 35"/>
          <p:cNvSpPr>
            <a:spLocks noChangeArrowheads="1"/>
          </p:cNvSpPr>
          <p:nvPr/>
        </p:nvSpPr>
        <p:spPr bwMode="auto">
          <a:xfrm>
            <a:off x="720725" y="2809875"/>
            <a:ext cx="1203325"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2" name="Rectangle 36"/>
          <p:cNvSpPr>
            <a:spLocks noChangeArrowheads="1"/>
          </p:cNvSpPr>
          <p:nvPr/>
        </p:nvSpPr>
        <p:spPr bwMode="auto">
          <a:xfrm>
            <a:off x="473075" y="2709863"/>
            <a:ext cx="271463" cy="396875"/>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869413" name="Rectangle 37"/>
          <p:cNvSpPr>
            <a:spLocks noChangeArrowheads="1"/>
          </p:cNvSpPr>
          <p:nvPr/>
        </p:nvSpPr>
        <p:spPr bwMode="auto">
          <a:xfrm>
            <a:off x="8313738" y="2066925"/>
            <a:ext cx="271462" cy="396875"/>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869414" name="Rectangle 38"/>
          <p:cNvSpPr>
            <a:spLocks noChangeArrowheads="1"/>
          </p:cNvSpPr>
          <p:nvPr/>
        </p:nvSpPr>
        <p:spPr bwMode="auto">
          <a:xfrm>
            <a:off x="6670675" y="2809875"/>
            <a:ext cx="703263"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6" name="Text Box 40"/>
          <p:cNvSpPr txBox="1">
            <a:spLocks noChangeArrowheads="1"/>
          </p:cNvSpPr>
          <p:nvPr/>
        </p:nvSpPr>
        <p:spPr bwMode="auto">
          <a:xfrm>
            <a:off x="1319213" y="3944938"/>
            <a:ext cx="3917950" cy="336550"/>
          </a:xfrm>
          <a:prstGeom prst="rect">
            <a:avLst/>
          </a:prstGeom>
          <a:noFill/>
          <a:ln w="12700">
            <a:noFill/>
            <a:miter lim="800000"/>
            <a:headEnd/>
            <a:tailEnd/>
          </a:ln>
          <a:effectLst/>
        </p:spPr>
        <p:txBody>
          <a:bodyPr wrap="none">
            <a:spAutoFit/>
          </a:bodyPr>
          <a:lstStyle/>
          <a:p>
            <a:r>
              <a:rPr lang="en-US">
                <a:solidFill>
                  <a:schemeClr val="tx1"/>
                </a:solidFill>
              </a:rPr>
              <a:t>SYNCDIM = A-sync or AB-sync</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Grp="1" noChangeArrowheads="1"/>
          </p:cNvSpPr>
          <p:nvPr>
            <p:ph type="title"/>
          </p:nvPr>
        </p:nvSpPr>
        <p:spPr/>
        <p:txBody>
          <a:bodyPr/>
          <a:lstStyle/>
          <a:p>
            <a:r>
              <a:rPr lang="en-US"/>
              <a:t>Step 2B: Configure </a:t>
            </a:r>
            <a:r>
              <a:rPr lang="en-US" u="sng"/>
              <a:t>Options</a:t>
            </a:r>
          </a:p>
        </p:txBody>
      </p:sp>
      <p:sp>
        <p:nvSpPr>
          <p:cNvPr id="1212420" name="Text Box 4"/>
          <p:cNvSpPr txBox="1">
            <a:spLocks noChangeArrowheads="1"/>
          </p:cNvSpPr>
          <p:nvPr/>
        </p:nvSpPr>
        <p:spPr bwMode="auto">
          <a:xfrm>
            <a:off x="1363663" y="796925"/>
            <a:ext cx="6477000" cy="5149850"/>
          </a:xfrm>
          <a:prstGeom prst="rect">
            <a:avLst/>
          </a:prstGeom>
          <a:solidFill>
            <a:schemeClr val="accent1"/>
          </a:solidFill>
          <a:ln w="9525">
            <a:noFill/>
            <a:miter lim="800000"/>
            <a:headEnd/>
            <a:tailEnd/>
          </a:ln>
          <a:effectLst/>
        </p:spPr>
        <p:txBody>
          <a:bodyPr>
            <a:spAutoFit/>
          </a:bodyPr>
          <a:lstStyle/>
          <a:p>
            <a:pPr eaLnBrk="1" hangingPunct="1">
              <a:lnSpc>
                <a:spcPct val="120000"/>
              </a:lnSpc>
              <a:spcBef>
                <a:spcPct val="0"/>
              </a:spcBef>
            </a:pPr>
            <a:r>
              <a:rPr lang="en-US" sz="1800" b="0">
                <a:solidFill>
                  <a:schemeClr val="tx1"/>
                </a:solidFill>
                <a:latin typeface="Arial Narrow" pitchFamily="34" charset="0"/>
              </a:rPr>
              <a:t>CSL_Edma3ParamSetup         myParamSetup = {</a:t>
            </a:r>
          </a:p>
          <a:p>
            <a:pPr eaLnBrk="1" hangingPunct="1">
              <a:lnSpc>
                <a:spcPct val="120000"/>
              </a:lnSpc>
              <a:spcBef>
                <a:spcPct val="0"/>
              </a:spcBef>
            </a:pPr>
            <a:endParaRPr lang="en-US" sz="1800" b="0">
              <a:solidFill>
                <a:schemeClr val="tx1"/>
              </a:solidFill>
              <a:latin typeface="Arial Narrow" pitchFamily="34" charset="0"/>
            </a:endParaRPr>
          </a:p>
          <a:p>
            <a:pPr eaLnBrk="1" hangingPunct="1">
              <a:lnSpc>
                <a:spcPct val="120000"/>
              </a:lnSpc>
              <a:spcBef>
                <a:spcPct val="0"/>
              </a:spcBef>
            </a:pPr>
            <a:r>
              <a:rPr lang="en-US" sz="1800" b="0">
                <a:solidFill>
                  <a:schemeClr val="tx1"/>
                </a:solidFill>
                <a:latin typeface="Arial Narrow" pitchFamily="34" charset="0"/>
              </a:rPr>
              <a:t>CSL_EDMA3_OPT_MAKE </a:t>
            </a:r>
            <a:r>
              <a:rPr lang="en-US" sz="1800">
                <a:latin typeface="Arial Narrow" pitchFamily="34" charset="0"/>
              </a:rPr>
              <a:t>(</a:t>
            </a:r>
            <a:r>
              <a:rPr lang="en-US" sz="1800" b="0">
                <a:solidFill>
                  <a:schemeClr val="tx1"/>
                </a:solidFill>
                <a:latin typeface="Arial Narrow" pitchFamily="34" charset="0"/>
              </a:rPr>
              <a:t> </a:t>
            </a:r>
          </a:p>
          <a:p>
            <a:pPr eaLnBrk="1" hangingPunct="1">
              <a:lnSpc>
                <a:spcPct val="120000"/>
              </a:lnSpc>
              <a:spcBef>
                <a:spcPct val="0"/>
              </a:spcBef>
            </a:pPr>
            <a:r>
              <a:rPr lang="en-US" sz="1800" b="0">
                <a:solidFill>
                  <a:schemeClr val="tx1"/>
                </a:solidFill>
                <a:latin typeface="Arial Narrow" pitchFamily="34" charset="0"/>
              </a:rPr>
              <a:t>	CSL_EDMA3_ITCCH_DIS,    	</a:t>
            </a:r>
          </a:p>
          <a:p>
            <a:pPr eaLnBrk="1" hangingPunct="1">
              <a:lnSpc>
                <a:spcPct val="120000"/>
              </a:lnSpc>
              <a:spcBef>
                <a:spcPct val="0"/>
              </a:spcBef>
            </a:pPr>
            <a:r>
              <a:rPr lang="en-US" sz="1800" b="0">
                <a:solidFill>
                  <a:schemeClr val="tx1"/>
                </a:solidFill>
                <a:latin typeface="Arial Narrow" pitchFamily="34" charset="0"/>
              </a:rPr>
              <a:t>	CSL_EDMA3_TCCH_DIS, 	</a:t>
            </a:r>
          </a:p>
          <a:p>
            <a:pPr eaLnBrk="1" hangingPunct="1">
              <a:lnSpc>
                <a:spcPct val="120000"/>
              </a:lnSpc>
              <a:spcBef>
                <a:spcPct val="0"/>
              </a:spcBef>
            </a:pPr>
            <a:r>
              <a:rPr lang="en-US" sz="1800" b="0">
                <a:solidFill>
                  <a:schemeClr val="tx1"/>
                </a:solidFill>
                <a:latin typeface="Arial Narrow" pitchFamily="34" charset="0"/>
              </a:rPr>
              <a:t>	CSL_EDMA3_ITCINT_DIS, 	</a:t>
            </a:r>
          </a:p>
          <a:p>
            <a:pPr eaLnBrk="1" hangingPunct="1">
              <a:lnSpc>
                <a:spcPct val="120000"/>
              </a:lnSpc>
              <a:spcBef>
                <a:spcPct val="0"/>
              </a:spcBef>
            </a:pPr>
            <a:r>
              <a:rPr lang="en-US" sz="1800" b="0">
                <a:solidFill>
                  <a:schemeClr val="tx1"/>
                </a:solidFill>
                <a:latin typeface="Arial Narrow" pitchFamily="34" charset="0"/>
              </a:rPr>
              <a:t>	CSL_EDMA3_TCINT_DIS,	</a:t>
            </a:r>
          </a:p>
          <a:p>
            <a:pPr eaLnBrk="1" hangingPunct="1">
              <a:lnSpc>
                <a:spcPct val="120000"/>
              </a:lnSpc>
              <a:spcBef>
                <a:spcPct val="0"/>
              </a:spcBef>
            </a:pPr>
            <a:r>
              <a:rPr lang="en-US" sz="1800" b="0">
                <a:solidFill>
                  <a:schemeClr val="tx1"/>
                </a:solidFill>
                <a:latin typeface="Arial Narrow" pitchFamily="34" charset="0"/>
              </a:rPr>
              <a:t>	</a:t>
            </a:r>
            <a:r>
              <a:rPr lang="en-US">
                <a:latin typeface="Arial Narrow" pitchFamily="34" charset="0"/>
              </a:rPr>
              <a:t>CSL_EDMA3_CHA_4,</a:t>
            </a:r>
            <a:r>
              <a:rPr lang="en-US" sz="1800" b="0">
                <a:solidFill>
                  <a:schemeClr val="tx1"/>
                </a:solidFill>
                <a:latin typeface="Arial Narrow" pitchFamily="34" charset="0"/>
              </a:rPr>
              <a:t>                   // TCC (ex., match ch)</a:t>
            </a:r>
          </a:p>
          <a:p>
            <a:pPr eaLnBrk="1" hangingPunct="1">
              <a:lnSpc>
                <a:spcPct val="120000"/>
              </a:lnSpc>
              <a:spcBef>
                <a:spcPct val="0"/>
              </a:spcBef>
            </a:pPr>
            <a:r>
              <a:rPr lang="en-US" sz="1800" b="0">
                <a:solidFill>
                  <a:schemeClr val="tx1"/>
                </a:solidFill>
                <a:latin typeface="Arial Narrow" pitchFamily="34" charset="0"/>
              </a:rPr>
              <a:t>	CSL_EDMA3_TCC_NORMAL,    </a:t>
            </a:r>
          </a:p>
          <a:p>
            <a:pPr eaLnBrk="1" hangingPunct="1">
              <a:lnSpc>
                <a:spcPct val="120000"/>
              </a:lnSpc>
              <a:spcBef>
                <a:spcPct val="0"/>
              </a:spcBef>
            </a:pPr>
            <a:r>
              <a:rPr lang="en-US" sz="1800" b="0">
                <a:solidFill>
                  <a:schemeClr val="tx1"/>
                </a:solidFill>
                <a:latin typeface="Arial Narrow" pitchFamily="34" charset="0"/>
              </a:rPr>
              <a:t>	CSL_EDMA3_FIFOWIDTH_NONE, </a:t>
            </a:r>
          </a:p>
          <a:p>
            <a:pPr eaLnBrk="1" hangingPunct="1">
              <a:lnSpc>
                <a:spcPct val="120000"/>
              </a:lnSpc>
              <a:spcBef>
                <a:spcPct val="0"/>
              </a:spcBef>
            </a:pPr>
            <a:r>
              <a:rPr lang="en-US" sz="1800" b="0">
                <a:solidFill>
                  <a:schemeClr val="tx1"/>
                </a:solidFill>
                <a:latin typeface="Arial Narrow" pitchFamily="34" charset="0"/>
              </a:rPr>
              <a:t>	CSL_EDMA3_STATIC_DIS,	</a:t>
            </a:r>
          </a:p>
          <a:p>
            <a:pPr eaLnBrk="1" hangingPunct="1">
              <a:lnSpc>
                <a:spcPct val="120000"/>
              </a:lnSpc>
              <a:spcBef>
                <a:spcPct val="0"/>
              </a:spcBef>
            </a:pPr>
            <a:r>
              <a:rPr lang="en-US" sz="1800" b="0">
                <a:solidFill>
                  <a:schemeClr val="tx1"/>
                </a:solidFill>
                <a:latin typeface="Arial Narrow" pitchFamily="34" charset="0"/>
              </a:rPr>
              <a:t>	</a:t>
            </a:r>
            <a:r>
              <a:rPr lang="en-US">
                <a:latin typeface="Arial Narrow" pitchFamily="34" charset="0"/>
              </a:rPr>
              <a:t>CSL_EDMA3_SYNC_AB,</a:t>
            </a:r>
            <a:r>
              <a:rPr lang="en-US" sz="1800" b="0">
                <a:solidFill>
                  <a:schemeClr val="tx1"/>
                </a:solidFill>
                <a:latin typeface="Arial Narrow" pitchFamily="34" charset="0"/>
              </a:rPr>
              <a:t> 	       // Sync mode (A or AB)</a:t>
            </a:r>
          </a:p>
          <a:p>
            <a:pPr eaLnBrk="1" hangingPunct="1">
              <a:lnSpc>
                <a:spcPct val="120000"/>
              </a:lnSpc>
              <a:spcBef>
                <a:spcPct val="0"/>
              </a:spcBef>
            </a:pPr>
            <a:r>
              <a:rPr lang="en-US" sz="1800" b="0">
                <a:solidFill>
                  <a:schemeClr val="tx1"/>
                </a:solidFill>
                <a:latin typeface="Arial Narrow" pitchFamily="34" charset="0"/>
              </a:rPr>
              <a:t>	CSL_EDMA3_ADDRMODE_INCR,   </a:t>
            </a:r>
          </a:p>
          <a:p>
            <a:pPr eaLnBrk="1" hangingPunct="1">
              <a:lnSpc>
                <a:spcPct val="120000"/>
              </a:lnSpc>
              <a:spcBef>
                <a:spcPct val="0"/>
              </a:spcBef>
            </a:pPr>
            <a:r>
              <a:rPr lang="en-US" sz="1800" b="0">
                <a:solidFill>
                  <a:schemeClr val="tx1"/>
                </a:solidFill>
                <a:latin typeface="Arial Narrow" pitchFamily="34" charset="0"/>
              </a:rPr>
              <a:t>	CSL_EDMA3_ADDRMODE_INCR ), </a:t>
            </a:r>
          </a:p>
          <a:p>
            <a:pPr eaLnBrk="1" hangingPunct="1">
              <a:lnSpc>
                <a:spcPct val="120000"/>
              </a:lnSpc>
              <a:spcBef>
                <a:spcPct val="0"/>
              </a:spcBef>
            </a:pPr>
            <a:endParaRPr lang="en-US" b="0">
              <a:solidFill>
                <a:schemeClr val="tx1"/>
              </a:solidFill>
              <a:latin typeface="Arial Narrow" pitchFamily="34" charset="0"/>
            </a:endParaRPr>
          </a:p>
        </p:txBody>
      </p:sp>
      <p:sp>
        <p:nvSpPr>
          <p:cNvPr id="1212433" name="Text Box 17"/>
          <p:cNvSpPr txBox="1">
            <a:spLocks noChangeArrowheads="1"/>
          </p:cNvSpPr>
          <p:nvPr/>
        </p:nvSpPr>
        <p:spPr bwMode="auto">
          <a:xfrm>
            <a:off x="3581400" y="5613400"/>
            <a:ext cx="747713" cy="482600"/>
          </a:xfrm>
          <a:prstGeom prst="rect">
            <a:avLst/>
          </a:prstGeom>
          <a:noFill/>
          <a:ln w="12700">
            <a:noFill/>
            <a:miter lim="800000"/>
            <a:headEnd/>
            <a:tailEnd/>
          </a:ln>
          <a:effectLst/>
        </p:spPr>
        <p:txBody>
          <a:bodyPr wrap="none">
            <a:spAutoFit/>
          </a:bodyPr>
          <a:lstStyle/>
          <a:p>
            <a:r>
              <a:rPr lang="en-US" sz="3200">
                <a:solidFill>
                  <a:schemeClr val="tx1"/>
                </a:solidFill>
              </a:rPr>
              <a:t>. . .</a:t>
            </a:r>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p:nvPr>
        </p:nvSpPr>
        <p:spPr/>
        <p:txBody>
          <a:bodyPr/>
          <a:lstStyle/>
          <a:p>
            <a:r>
              <a:rPr lang="en-US"/>
              <a:t>Step 2C: Configure </a:t>
            </a:r>
            <a:r>
              <a:rPr lang="en-US" u="sng"/>
              <a:t>Channel Params</a:t>
            </a:r>
          </a:p>
        </p:txBody>
      </p:sp>
      <p:sp>
        <p:nvSpPr>
          <p:cNvPr id="871427" name="Rectangle 3"/>
          <p:cNvSpPr>
            <a:spLocks noChangeArrowheads="1"/>
          </p:cNvSpPr>
          <p:nvPr/>
        </p:nvSpPr>
        <p:spPr bwMode="auto">
          <a:xfrm>
            <a:off x="685800" y="3352800"/>
            <a:ext cx="7848600" cy="2362200"/>
          </a:xfrm>
          <a:prstGeom prst="rect">
            <a:avLst/>
          </a:prstGeom>
          <a:solidFill>
            <a:schemeClr val="accent1"/>
          </a:solidFill>
          <a:ln w="12700">
            <a:noFill/>
            <a:miter lim="800000"/>
            <a:headEnd/>
            <a:tailEnd/>
          </a:ln>
          <a:effectLst/>
        </p:spPr>
        <p:txBody>
          <a:bodyPr wrap="none"/>
          <a:lstStyle/>
          <a:p>
            <a:pPr>
              <a:lnSpc>
                <a:spcPct val="60000"/>
              </a:lnSpc>
            </a:pPr>
            <a:r>
              <a:rPr lang="en-US" sz="1600" b="0">
                <a:solidFill>
                  <a:schemeClr val="tx1"/>
                </a:solidFill>
                <a:latin typeface="Arial Narrow" pitchFamily="34" charset="0"/>
              </a:rPr>
              <a:t>    </a:t>
            </a:r>
            <a:r>
              <a:rPr lang="en-US" sz="1600" b="0">
                <a:latin typeface="Arial Narrow" pitchFamily="34" charset="0"/>
              </a:rPr>
              <a:t>&amp;pixel_7</a:t>
            </a:r>
            <a:r>
              <a:rPr lang="en-US" sz="1600" b="0">
                <a:solidFill>
                  <a:schemeClr val="tx1"/>
                </a:solidFill>
                <a:latin typeface="Arial Narrow" pitchFamily="34" charset="0"/>
              </a:rPr>
              <a:t>,					// Source Addr</a:t>
            </a:r>
          </a:p>
          <a:p>
            <a:pPr>
              <a:lnSpc>
                <a:spcPct val="60000"/>
              </a:lnSpc>
            </a:pPr>
            <a:r>
              <a:rPr lang="en-US" sz="1600" b="0">
                <a:solidFill>
                  <a:schemeClr val="tx1"/>
                </a:solidFill>
                <a:latin typeface="Arial Narrow" pitchFamily="34" charset="0"/>
              </a:rPr>
              <a:t>    CSL_EDMA3_</a:t>
            </a:r>
            <a:r>
              <a:rPr lang="en-US" sz="1600" b="0">
                <a:latin typeface="Arial Narrow" pitchFamily="34" charset="0"/>
              </a:rPr>
              <a:t>CNT</a:t>
            </a:r>
            <a:r>
              <a:rPr lang="en-US" sz="1600" b="0">
                <a:solidFill>
                  <a:schemeClr val="tx1"/>
                </a:solidFill>
                <a:latin typeface="Arial Narrow" pitchFamily="34" charset="0"/>
              </a:rPr>
              <a:t>_MAKE(4, 3),			// aCntbCnt - (ACNT, BCNT)</a:t>
            </a:r>
          </a:p>
          <a:p>
            <a:pPr>
              <a:lnSpc>
                <a:spcPct val="60000"/>
              </a:lnSpc>
            </a:pPr>
            <a:r>
              <a:rPr lang="en-US" sz="1600" b="0">
                <a:solidFill>
                  <a:schemeClr val="tx1"/>
                </a:solidFill>
                <a:latin typeface="Arial Narrow" pitchFamily="34" charset="0"/>
              </a:rPr>
              <a:t>    &amp;myDest,					// Dest Addr</a:t>
            </a:r>
          </a:p>
          <a:p>
            <a:pPr>
              <a:lnSpc>
                <a:spcPct val="60000"/>
              </a:lnSpc>
            </a:pPr>
            <a:r>
              <a:rPr lang="en-US" sz="1600" b="0">
                <a:solidFill>
                  <a:schemeClr val="tx1"/>
                </a:solidFill>
                <a:latin typeface="Arial Narrow" pitchFamily="34" charset="0"/>
              </a:rPr>
              <a:t>    CSL_EDMA3_</a:t>
            </a:r>
            <a:r>
              <a:rPr lang="en-US" sz="1600" b="0">
                <a:latin typeface="Arial Narrow" pitchFamily="34" charset="0"/>
              </a:rPr>
              <a:t>BIDX</a:t>
            </a:r>
            <a:r>
              <a:rPr lang="en-US" sz="1600" b="0">
                <a:solidFill>
                  <a:schemeClr val="tx1"/>
                </a:solidFill>
                <a:latin typeface="Arial Narrow" pitchFamily="34" charset="0"/>
              </a:rPr>
              <a:t>_MAKE(6, 4),               		// srcDstBidx -  (SRCBIDX, DSTBIDX)</a:t>
            </a:r>
          </a:p>
          <a:p>
            <a:pPr>
              <a:lnSpc>
                <a:spcPct val="60000"/>
              </a:lnSpc>
            </a:pPr>
            <a:r>
              <a:rPr lang="en-US" sz="1600" b="0">
                <a:solidFill>
                  <a:schemeClr val="tx1"/>
                </a:solidFill>
                <a:latin typeface="Arial Narrow" pitchFamily="34" charset="0"/>
              </a:rPr>
              <a:t>    CSL_EDMA3_</a:t>
            </a:r>
            <a:r>
              <a:rPr lang="en-US" sz="1600" b="0">
                <a:latin typeface="Arial Narrow" pitchFamily="34" charset="0"/>
              </a:rPr>
              <a:t>LINKBCNTRLD</a:t>
            </a:r>
            <a:r>
              <a:rPr lang="en-US" sz="1600" b="0">
                <a:solidFill>
                  <a:schemeClr val="tx1"/>
                </a:solidFill>
                <a:latin typeface="Arial Narrow" pitchFamily="34" charset="0"/>
              </a:rPr>
              <a:t>_MAKE(0xFFFF, 3), 	// linkBcntrld - (LINK, BCNTRLD)</a:t>
            </a:r>
          </a:p>
          <a:p>
            <a:pPr>
              <a:lnSpc>
                <a:spcPct val="60000"/>
              </a:lnSpc>
            </a:pPr>
            <a:r>
              <a:rPr lang="en-US" sz="1600" b="0">
                <a:solidFill>
                  <a:schemeClr val="tx1"/>
                </a:solidFill>
                <a:latin typeface="Arial Narrow" pitchFamily="34" charset="0"/>
              </a:rPr>
              <a:t>    CSL_EDMA3_</a:t>
            </a:r>
            <a:r>
              <a:rPr lang="en-US" sz="1600" b="0">
                <a:latin typeface="Arial Narrow" pitchFamily="34" charset="0"/>
              </a:rPr>
              <a:t>CIDX</a:t>
            </a:r>
            <a:r>
              <a:rPr lang="en-US" sz="1600" b="0">
                <a:solidFill>
                  <a:schemeClr val="tx1"/>
                </a:solidFill>
                <a:latin typeface="Arial Narrow" pitchFamily="34" charset="0"/>
              </a:rPr>
              <a:t>_MAKE(0 ,0),               		// srcDstCidx -  (SRCCIDX, DSTCIDX)</a:t>
            </a:r>
          </a:p>
          <a:p>
            <a:pPr>
              <a:lnSpc>
                <a:spcPct val="60000"/>
              </a:lnSpc>
            </a:pPr>
            <a:r>
              <a:rPr lang="en-US" sz="1600" b="0">
                <a:solidFill>
                  <a:schemeClr val="tx1"/>
                </a:solidFill>
                <a:latin typeface="Arial Narrow" pitchFamily="34" charset="0"/>
              </a:rPr>
              <a:t>    </a:t>
            </a:r>
            <a:r>
              <a:rPr lang="en-US" sz="1600" b="0">
                <a:latin typeface="Arial Narrow" pitchFamily="34" charset="0"/>
              </a:rPr>
              <a:t>1</a:t>
            </a:r>
            <a:r>
              <a:rPr lang="en-US" sz="1600" b="0">
                <a:solidFill>
                  <a:schemeClr val="tx1"/>
                </a:solidFill>
                <a:latin typeface="Arial Narrow" pitchFamily="34" charset="0"/>
              </a:rPr>
              <a:t>                                       			// cCnt - CCNT</a:t>
            </a:r>
          </a:p>
          <a:p>
            <a:pPr>
              <a:lnSpc>
                <a:spcPct val="60000"/>
              </a:lnSpc>
            </a:pPr>
            <a:r>
              <a:rPr lang="en-US" sz="1600" b="0">
                <a:solidFill>
                  <a:schemeClr val="tx1"/>
                </a:solidFill>
                <a:latin typeface="Arial Narrow" pitchFamily="34" charset="0"/>
              </a:rPr>
              <a:t>};</a:t>
            </a:r>
          </a:p>
        </p:txBody>
      </p:sp>
      <p:grpSp>
        <p:nvGrpSpPr>
          <p:cNvPr id="871428" name="Group 4"/>
          <p:cNvGrpSpPr>
            <a:grpSpLocks/>
          </p:cNvGrpSpPr>
          <p:nvPr/>
        </p:nvGrpSpPr>
        <p:grpSpPr bwMode="auto">
          <a:xfrm>
            <a:off x="1981200" y="685800"/>
            <a:ext cx="2098675" cy="2574925"/>
            <a:chOff x="212" y="2064"/>
            <a:chExt cx="1322" cy="1622"/>
          </a:xfrm>
        </p:grpSpPr>
        <p:sp>
          <p:nvSpPr>
            <p:cNvPr id="871429" name="Rectangle 5"/>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nchor="ctr"/>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871430" name="Rectangle 6"/>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871431" name="Rectangle 7"/>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871432" name="Rectangle 8"/>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871433" name="Rectangle 9"/>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871434" name="Rectangle 10"/>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871435" name="Rectangle 11"/>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871436" name="Rectangle 12"/>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871437" name="Rectangle 13"/>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871438" name="Rectangle 14"/>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871439" name="Rectangle 15"/>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871440" name="Rectangle 16"/>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871441" name="Rectangle 17"/>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871442" name="Rectangle 18"/>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871443" name="Rectangle 19"/>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grpSp>
        <p:nvGrpSpPr>
          <p:cNvPr id="871444" name="Group 20"/>
          <p:cNvGrpSpPr>
            <a:grpSpLocks/>
          </p:cNvGrpSpPr>
          <p:nvPr/>
        </p:nvGrpSpPr>
        <p:grpSpPr bwMode="auto">
          <a:xfrm>
            <a:off x="5410200" y="685800"/>
            <a:ext cx="2098675" cy="2574925"/>
            <a:chOff x="2038" y="2362"/>
            <a:chExt cx="1322" cy="1622"/>
          </a:xfrm>
        </p:grpSpPr>
        <p:sp>
          <p:nvSpPr>
            <p:cNvPr id="871445" name="Rectangle 21"/>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871446" name="Rectangle 22"/>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871447" name="Rectangle 23"/>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871448" name="Rectangle 24"/>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871449" name="Rectangle 25"/>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871450" name="Rectangle 26"/>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871451" name="Rectangle 27"/>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871452" name="Rectangle 28"/>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871453" name="Rectangle 29"/>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871454" name="Rectangle 30"/>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871455" name="Rectangle 31"/>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871456" name="Rectangle 32"/>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 </a:t>
              </a:r>
              <a:r>
                <a:rPr lang="en-US" sz="1200">
                  <a:solidFill>
                    <a:schemeClr val="tx1"/>
                  </a:solidFill>
                  <a:latin typeface="Arial Narrow" pitchFamily="34" charset="0"/>
                </a:rPr>
                <a:t>(later)</a:t>
              </a:r>
              <a:endParaRPr lang="en-US" sz="1200" baseline="30000">
                <a:solidFill>
                  <a:schemeClr val="tx1"/>
                </a:solidFill>
              </a:endParaRPr>
            </a:p>
          </p:txBody>
        </p:sp>
        <p:sp>
          <p:nvSpPr>
            <p:cNvPr id="871457" name="Rectangle 33"/>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871458" name="Rectangle 34"/>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871459" name="Rectangle 35"/>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71444"/>
                                        </p:tgtEl>
                                        <p:attrNameLst>
                                          <p:attrName>style.visibility</p:attrName>
                                        </p:attrNameLst>
                                      </p:cBhvr>
                                      <p:to>
                                        <p:strVal val="visible"/>
                                      </p:to>
                                    </p:set>
                                    <p:animEffect transition="in" filter="dissolve">
                                      <p:cBhvr>
                                        <p:cTn id="7" dur="500"/>
                                        <p:tgtEl>
                                          <p:spTgt spid="87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lstStyle/>
          <a:p>
            <a:r>
              <a:rPr lang="en-US"/>
              <a:t>Step 2D: Write Channel Params to PSET</a:t>
            </a:r>
          </a:p>
        </p:txBody>
      </p:sp>
      <p:sp>
        <p:nvSpPr>
          <p:cNvPr id="1226755" name="Rectangle 3"/>
          <p:cNvSpPr>
            <a:spLocks noChangeArrowheads="1"/>
          </p:cNvSpPr>
          <p:nvPr/>
        </p:nvSpPr>
        <p:spPr bwMode="auto">
          <a:xfrm>
            <a:off x="685800" y="3263900"/>
            <a:ext cx="7848600" cy="3013075"/>
          </a:xfrm>
          <a:prstGeom prst="rect">
            <a:avLst/>
          </a:prstGeom>
          <a:solidFill>
            <a:schemeClr val="accent1"/>
          </a:solidFill>
          <a:ln w="12700">
            <a:noFill/>
            <a:miter lim="800000"/>
            <a:headEnd/>
            <a:tailEnd/>
          </a:ln>
          <a:effectLst/>
        </p:spPr>
        <p:txBody>
          <a:bodyPr wrap="none"/>
          <a:lstStyle/>
          <a:p>
            <a:pPr>
              <a:lnSpc>
                <a:spcPct val="60000"/>
              </a:lnSpc>
            </a:pPr>
            <a:endParaRPr lang="en-US" sz="1600" b="0">
              <a:solidFill>
                <a:schemeClr val="tx1"/>
              </a:solidFill>
              <a:latin typeface="Arial Narrow" pitchFamily="34" charset="0"/>
            </a:endParaRPr>
          </a:p>
          <a:p>
            <a:pPr>
              <a:lnSpc>
                <a:spcPct val="60000"/>
              </a:lnSpc>
            </a:pPr>
            <a:r>
              <a:rPr lang="en-US" sz="1600" b="0">
                <a:solidFill>
                  <a:schemeClr val="tx1"/>
                </a:solidFill>
                <a:latin typeface="Arial Narrow" pitchFamily="34" charset="0"/>
              </a:rPr>
              <a:t>// write the PaRAM setup values to PaRAM – </a:t>
            </a:r>
            <a:r>
              <a:rPr lang="en-US" sz="1600" b="0" i="1">
                <a:latin typeface="Arial Narrow" pitchFamily="34" charset="0"/>
              </a:rPr>
              <a:t>this gets the handle to the PSET (e.g. #249)</a:t>
            </a:r>
          </a:p>
          <a:p>
            <a:pPr>
              <a:lnSpc>
                <a:spcPct val="60000"/>
              </a:lnSpc>
            </a:pPr>
            <a:r>
              <a:rPr lang="en-US" sz="1600" b="0">
                <a:solidFill>
                  <a:schemeClr val="tx1"/>
                </a:solidFill>
                <a:latin typeface="Arial Narrow" pitchFamily="34" charset="0"/>
              </a:rPr>
              <a:t>PsetNum =</a:t>
            </a:r>
            <a:r>
              <a:rPr lang="en-US" sz="1600" b="0" i="1">
                <a:latin typeface="Arial Narrow" pitchFamily="34" charset="0"/>
              </a:rPr>
              <a:t> 249;</a:t>
            </a:r>
          </a:p>
          <a:p>
            <a:pPr>
              <a:lnSpc>
                <a:spcPct val="60000"/>
              </a:lnSpc>
            </a:pPr>
            <a:r>
              <a:rPr lang="en-US" sz="1600" b="0">
                <a:solidFill>
                  <a:schemeClr val="tx1"/>
                </a:solidFill>
                <a:latin typeface="Arial Narrow" pitchFamily="34" charset="0"/>
              </a:rPr>
              <a:t>hParam = </a:t>
            </a:r>
            <a:r>
              <a:rPr lang="en-US" sz="1800">
                <a:latin typeface="Courier New" pitchFamily="49" charset="0"/>
              </a:rPr>
              <a:t>CSL_edma3GetParamHandle</a:t>
            </a:r>
            <a:r>
              <a:rPr lang="en-US" sz="1600" b="0">
                <a:solidFill>
                  <a:schemeClr val="tx1"/>
                </a:solidFill>
                <a:latin typeface="Arial Narrow" pitchFamily="34" charset="0"/>
              </a:rPr>
              <a:t>(hChannel, PsetNum, NULL);</a:t>
            </a:r>
          </a:p>
          <a:p>
            <a:pPr>
              <a:lnSpc>
                <a:spcPct val="60000"/>
              </a:lnSpc>
            </a:pPr>
            <a:r>
              <a:rPr lang="en-US" sz="1600" b="0">
                <a:solidFill>
                  <a:schemeClr val="tx1"/>
                </a:solidFill>
                <a:latin typeface="Arial Narrow" pitchFamily="34" charset="0"/>
              </a:rPr>
              <a:t>status = </a:t>
            </a:r>
            <a:r>
              <a:rPr lang="en-US" sz="1800">
                <a:latin typeface="Courier New" pitchFamily="49" charset="0"/>
              </a:rPr>
              <a:t>CSL_edma3ParamSetup</a:t>
            </a:r>
            <a:r>
              <a:rPr lang="en-US" sz="1600" b="0">
                <a:solidFill>
                  <a:schemeClr val="tx1"/>
                </a:solidFill>
                <a:latin typeface="Arial Narrow" pitchFamily="34" charset="0"/>
              </a:rPr>
              <a:t>(hParam, &amp;myParamSetup);</a:t>
            </a:r>
          </a:p>
          <a:p>
            <a:pPr>
              <a:lnSpc>
                <a:spcPct val="60000"/>
              </a:lnSpc>
            </a:pPr>
            <a:endParaRPr lang="en-US" sz="1600" b="0">
              <a:solidFill>
                <a:schemeClr val="tx1"/>
              </a:solidFill>
              <a:latin typeface="Arial Narrow" pitchFamily="34" charset="0"/>
            </a:endParaRPr>
          </a:p>
          <a:p>
            <a:pPr>
              <a:lnSpc>
                <a:spcPct val="60000"/>
              </a:lnSpc>
            </a:pPr>
            <a:r>
              <a:rPr lang="en-US" sz="1600" b="0">
                <a:solidFill>
                  <a:schemeClr val="tx1"/>
                </a:solidFill>
                <a:latin typeface="Arial Narrow" pitchFamily="34" charset="0"/>
              </a:rPr>
              <a:t>// map the channel (#4) to the PSET (#249)</a:t>
            </a:r>
          </a:p>
          <a:p>
            <a:pPr>
              <a:lnSpc>
                <a:spcPct val="60000"/>
              </a:lnSpc>
            </a:pPr>
            <a:r>
              <a:rPr lang="en-US" sz="1800">
                <a:latin typeface="Courier New" pitchFamily="49" charset="0"/>
              </a:rPr>
              <a:t>CSL_edma3HwChannelSetupParam</a:t>
            </a:r>
            <a:r>
              <a:rPr lang="en-US" sz="1600" b="0">
                <a:solidFill>
                  <a:schemeClr val="tx1"/>
                </a:solidFill>
                <a:latin typeface="Arial Narrow" pitchFamily="34" charset="0"/>
              </a:rPr>
              <a:t>(hChannel, PsetNum)</a:t>
            </a:r>
          </a:p>
          <a:p>
            <a:pPr>
              <a:lnSpc>
                <a:spcPct val="60000"/>
              </a:lnSpc>
            </a:pPr>
            <a:endParaRPr lang="en-US" sz="1600" b="0">
              <a:solidFill>
                <a:schemeClr val="tx1"/>
              </a:solidFill>
              <a:latin typeface="Arial Narrow" pitchFamily="34" charset="0"/>
            </a:endParaRPr>
          </a:p>
          <a:p>
            <a:pPr>
              <a:lnSpc>
                <a:spcPct val="60000"/>
              </a:lnSpc>
            </a:pPr>
            <a:r>
              <a:rPr lang="en-US" sz="1600" b="0">
                <a:solidFill>
                  <a:schemeClr val="tx1"/>
                </a:solidFill>
                <a:latin typeface="Arial Narrow" pitchFamily="34" charset="0"/>
              </a:rPr>
              <a:t>// map the channel (#4) to a queue</a:t>
            </a:r>
          </a:p>
          <a:p>
            <a:pPr>
              <a:lnSpc>
                <a:spcPct val="60000"/>
              </a:lnSpc>
            </a:pPr>
            <a:r>
              <a:rPr lang="en-US" sz="1800">
                <a:latin typeface="Courier New" pitchFamily="49" charset="0"/>
              </a:rPr>
              <a:t>CSL_edma3HwChannelSetupQue</a:t>
            </a:r>
            <a:r>
              <a:rPr lang="en-US" sz="1600" b="0">
                <a:solidFill>
                  <a:schemeClr val="tx1"/>
                </a:solidFill>
                <a:latin typeface="Arial Narrow" pitchFamily="34" charset="0"/>
              </a:rPr>
              <a:t>(hChannel, CSL_EDMA3_QUE_1)</a:t>
            </a:r>
          </a:p>
        </p:txBody>
      </p:sp>
      <p:grpSp>
        <p:nvGrpSpPr>
          <p:cNvPr id="1226756" name="Group 4"/>
          <p:cNvGrpSpPr>
            <a:grpSpLocks/>
          </p:cNvGrpSpPr>
          <p:nvPr/>
        </p:nvGrpSpPr>
        <p:grpSpPr bwMode="auto">
          <a:xfrm>
            <a:off x="1981200" y="596900"/>
            <a:ext cx="2098675" cy="2574925"/>
            <a:chOff x="212" y="2064"/>
            <a:chExt cx="1322" cy="1622"/>
          </a:xfrm>
        </p:grpSpPr>
        <p:sp>
          <p:nvSpPr>
            <p:cNvPr id="1226757" name="Rectangle 5"/>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nchor="ctr"/>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26758" name="Rectangle 6"/>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226759" name="Rectangle 7"/>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226760" name="Rectangle 8"/>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226761" name="Rectangle 9"/>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226762" name="Rectangle 10"/>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26763" name="Rectangle 11"/>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26764" name="Rectangle 12"/>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226765" name="Rectangle 13"/>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226766" name="Rectangle 14"/>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226767" name="Rectangle 15"/>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226768" name="Rectangle 16"/>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226769" name="Rectangle 17"/>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226770" name="Rectangle 18"/>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226771" name="Rectangle 19"/>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grpSp>
      <p:grpSp>
        <p:nvGrpSpPr>
          <p:cNvPr id="1226772" name="Group 20"/>
          <p:cNvGrpSpPr>
            <a:grpSpLocks/>
          </p:cNvGrpSpPr>
          <p:nvPr/>
        </p:nvGrpSpPr>
        <p:grpSpPr bwMode="auto">
          <a:xfrm>
            <a:off x="5410200" y="596900"/>
            <a:ext cx="2098675" cy="2574925"/>
            <a:chOff x="2038" y="2362"/>
            <a:chExt cx="1322" cy="1622"/>
          </a:xfrm>
        </p:grpSpPr>
        <p:sp>
          <p:nvSpPr>
            <p:cNvPr id="1226773" name="Rectangle 21"/>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226774" name="Rectangle 22"/>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226775" name="Rectangle 23"/>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1226776" name="Rectangle 24"/>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1226777" name="Rectangle 25"/>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1226778" name="Rectangle 26"/>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226779" name="Rectangle 27"/>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226780" name="Rectangle 28"/>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1226781" name="Rectangle 29"/>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226782" name="Rectangle 30"/>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226783" name="Rectangle 31"/>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226784" name="Rectangle 32"/>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 </a:t>
              </a:r>
              <a:r>
                <a:rPr lang="en-US" sz="1200">
                  <a:solidFill>
                    <a:schemeClr val="tx1"/>
                  </a:solidFill>
                  <a:latin typeface="Arial Narrow" pitchFamily="34" charset="0"/>
                </a:rPr>
                <a:t>(later)</a:t>
              </a:r>
              <a:endParaRPr lang="en-US" sz="1200" baseline="30000">
                <a:solidFill>
                  <a:schemeClr val="tx1"/>
                </a:solidFill>
              </a:endParaRPr>
            </a:p>
          </p:txBody>
        </p:sp>
        <p:sp>
          <p:nvSpPr>
            <p:cNvPr id="1226785" name="Rectangle 33"/>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1226786" name="Rectangle 34"/>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1226787" name="Rectangle 35"/>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26772"/>
                                        </p:tgtEl>
                                        <p:attrNameLst>
                                          <p:attrName>style.visibility</p:attrName>
                                        </p:attrNameLst>
                                      </p:cBhvr>
                                      <p:to>
                                        <p:strVal val="visible"/>
                                      </p:to>
                                    </p:set>
                                    <p:animEffect transition="in" filter="dissolve">
                                      <p:cBhvr>
                                        <p:cTn id="7" dur="500"/>
                                        <p:tgtEl>
                                          <p:spTgt spid="122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p:txBody>
          <a:bodyPr/>
          <a:lstStyle/>
          <a:p>
            <a:r>
              <a:rPr lang="en-US"/>
              <a:t>Step 3: Enable and Start Channel</a:t>
            </a:r>
            <a:endParaRPr lang="en-US" u="sng"/>
          </a:p>
        </p:txBody>
      </p:sp>
      <p:sp>
        <p:nvSpPr>
          <p:cNvPr id="873475" name="Rectangle 3"/>
          <p:cNvSpPr>
            <a:spLocks noChangeArrowheads="1"/>
          </p:cNvSpPr>
          <p:nvPr/>
        </p:nvSpPr>
        <p:spPr bwMode="auto">
          <a:xfrm>
            <a:off x="261938" y="1743075"/>
            <a:ext cx="8745537" cy="381000"/>
          </a:xfrm>
          <a:prstGeom prst="rect">
            <a:avLst/>
          </a:prstGeom>
          <a:solidFill>
            <a:schemeClr val="accent1"/>
          </a:solidFill>
          <a:ln w="12700">
            <a:noFill/>
            <a:miter lim="800000"/>
            <a:headEnd/>
            <a:tailEnd/>
          </a:ln>
          <a:effectLst/>
        </p:spPr>
        <p:txBody>
          <a:bodyPr wrap="none" anchor="ctr" anchorCtr="1"/>
          <a:lstStyle/>
          <a:p>
            <a:pPr>
              <a:lnSpc>
                <a:spcPct val="60000"/>
              </a:lnSpc>
            </a:pPr>
            <a:r>
              <a:rPr lang="en-US" sz="1800">
                <a:latin typeface="Courier New" pitchFamily="49" charset="0"/>
              </a:rPr>
              <a:t>CSL_edma3HwChannelControl</a:t>
            </a:r>
            <a:r>
              <a:rPr lang="en-US" sz="1800" b="0">
                <a:solidFill>
                  <a:schemeClr val="tx1"/>
                </a:solidFill>
                <a:latin typeface="Arial Narrow" pitchFamily="34" charset="0"/>
              </a:rPr>
              <a:t>(hChannel, CSL_EDMA3_CMD_CHANNEL_</a:t>
            </a:r>
            <a:r>
              <a:rPr lang="en-US" sz="1800">
                <a:latin typeface="Courier New" pitchFamily="49" charset="0"/>
              </a:rPr>
              <a:t>ENABLE</a:t>
            </a:r>
            <a:r>
              <a:rPr lang="en-US" sz="1800" b="0">
                <a:solidFill>
                  <a:schemeClr val="tx1"/>
                </a:solidFill>
                <a:latin typeface="Arial Narrow" pitchFamily="34" charset="0"/>
              </a:rPr>
              <a:t>, NULL);</a:t>
            </a:r>
          </a:p>
        </p:txBody>
      </p:sp>
      <p:sp>
        <p:nvSpPr>
          <p:cNvPr id="873476" name="Rectangle 4"/>
          <p:cNvSpPr>
            <a:spLocks noChangeArrowheads="1"/>
          </p:cNvSpPr>
          <p:nvPr/>
        </p:nvSpPr>
        <p:spPr bwMode="auto">
          <a:xfrm>
            <a:off x="338138" y="3371850"/>
            <a:ext cx="8653462" cy="381000"/>
          </a:xfrm>
          <a:prstGeom prst="rect">
            <a:avLst/>
          </a:prstGeom>
          <a:solidFill>
            <a:schemeClr val="accent1"/>
          </a:solidFill>
          <a:ln w="12700">
            <a:noFill/>
            <a:miter lim="800000"/>
            <a:headEnd/>
            <a:tailEnd/>
          </a:ln>
          <a:effectLst/>
        </p:spPr>
        <p:txBody>
          <a:bodyPr wrap="none" anchor="ctr" anchorCtr="1"/>
          <a:lstStyle/>
          <a:p>
            <a:pPr>
              <a:lnSpc>
                <a:spcPct val="60000"/>
              </a:lnSpc>
            </a:pPr>
            <a:r>
              <a:rPr lang="en-US" sz="1800">
                <a:latin typeface="Courier New" pitchFamily="49" charset="0"/>
              </a:rPr>
              <a:t>CSL_edma3HwChannelControl</a:t>
            </a:r>
            <a:r>
              <a:rPr lang="en-US" sz="1800" b="0">
                <a:solidFill>
                  <a:schemeClr val="tx1"/>
                </a:solidFill>
                <a:latin typeface="Arial Narrow" pitchFamily="34" charset="0"/>
              </a:rPr>
              <a:t>(hChannel, CSL_EDMA3_CMD_CHANNEL_</a:t>
            </a:r>
            <a:r>
              <a:rPr lang="en-US" sz="1800">
                <a:latin typeface="Courier New" pitchFamily="49" charset="0"/>
              </a:rPr>
              <a:t>SET</a:t>
            </a:r>
            <a:r>
              <a:rPr lang="en-US" sz="1800" b="0">
                <a:solidFill>
                  <a:schemeClr val="tx1"/>
                </a:solidFill>
                <a:latin typeface="Arial Narrow" pitchFamily="34" charset="0"/>
              </a:rPr>
              <a:t>, NULL);</a:t>
            </a:r>
          </a:p>
        </p:txBody>
      </p:sp>
      <p:sp>
        <p:nvSpPr>
          <p:cNvPr id="873479" name="Text Box 7"/>
          <p:cNvSpPr txBox="1">
            <a:spLocks noChangeArrowheads="1"/>
          </p:cNvSpPr>
          <p:nvPr/>
        </p:nvSpPr>
        <p:spPr bwMode="auto">
          <a:xfrm>
            <a:off x="609600" y="1352550"/>
            <a:ext cx="8421688" cy="33655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t>
            </a:r>
            <a:r>
              <a:rPr lang="en-US" u="sng">
                <a:solidFill>
                  <a:schemeClr val="tx1"/>
                </a:solidFill>
                <a:latin typeface="Arial Narrow" pitchFamily="34" charset="0"/>
              </a:rPr>
              <a:t>Event Sync from peripheral</a:t>
            </a:r>
            <a:r>
              <a:rPr lang="en-US">
                <a:solidFill>
                  <a:schemeClr val="tx1"/>
                </a:solidFill>
                <a:latin typeface="Arial Narrow" pitchFamily="34" charset="0"/>
              </a:rPr>
              <a:t> (Event Enable Register – set bit in EER, next example)</a:t>
            </a:r>
          </a:p>
        </p:txBody>
      </p:sp>
      <p:sp>
        <p:nvSpPr>
          <p:cNvPr id="873480" name="Text Box 8"/>
          <p:cNvSpPr txBox="1">
            <a:spLocks noChangeArrowheads="1"/>
          </p:cNvSpPr>
          <p:nvPr/>
        </p:nvSpPr>
        <p:spPr bwMode="auto">
          <a:xfrm>
            <a:off x="609600" y="2895600"/>
            <a:ext cx="8105775" cy="33655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t>
            </a:r>
            <a:r>
              <a:rPr lang="en-US" u="sng">
                <a:solidFill>
                  <a:schemeClr val="tx1"/>
                </a:solidFill>
                <a:latin typeface="Arial Narrow" pitchFamily="34" charset="0"/>
              </a:rPr>
              <a:t>Manually Trigger</a:t>
            </a:r>
            <a:r>
              <a:rPr lang="en-US">
                <a:solidFill>
                  <a:schemeClr val="tx1"/>
                </a:solidFill>
                <a:latin typeface="Arial Narrow" pitchFamily="34" charset="0"/>
              </a:rPr>
              <a:t> the channel to Run (Event Set Register – ESR) (shown below)</a:t>
            </a:r>
          </a:p>
        </p:txBody>
      </p:sp>
      <p:sp>
        <p:nvSpPr>
          <p:cNvPr id="873481" name="Text Box 9"/>
          <p:cNvSpPr txBox="1">
            <a:spLocks noChangeArrowheads="1"/>
          </p:cNvSpPr>
          <p:nvPr/>
        </p:nvSpPr>
        <p:spPr bwMode="auto">
          <a:xfrm>
            <a:off x="609600" y="2362200"/>
            <a:ext cx="6664325" cy="33655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t>
            </a:r>
            <a:r>
              <a:rPr lang="en-US" u="sng">
                <a:solidFill>
                  <a:schemeClr val="tx1"/>
                </a:solidFill>
                <a:latin typeface="Arial Narrow" pitchFamily="34" charset="0"/>
              </a:rPr>
              <a:t>Chain Event from another channel</a:t>
            </a:r>
            <a:r>
              <a:rPr lang="en-US">
                <a:solidFill>
                  <a:schemeClr val="tx1"/>
                </a:solidFill>
                <a:latin typeface="Arial Narrow" pitchFamily="34" charset="0"/>
              </a:rPr>
              <a:t> (Chain Event Register – CER)</a:t>
            </a:r>
          </a:p>
        </p:txBody>
      </p:sp>
      <p:sp>
        <p:nvSpPr>
          <p:cNvPr id="873490" name="Text Box 18"/>
          <p:cNvSpPr txBox="1">
            <a:spLocks noChangeArrowheads="1"/>
          </p:cNvSpPr>
          <p:nvPr/>
        </p:nvSpPr>
        <p:spPr bwMode="auto">
          <a:xfrm>
            <a:off x="228600" y="762000"/>
            <a:ext cx="7288213" cy="457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sz="2400">
                <a:solidFill>
                  <a:schemeClr val="tx1"/>
                </a:solidFill>
              </a:rPr>
              <a:t>Start the Channel Running (3 options)</a:t>
            </a:r>
          </a:p>
        </p:txBody>
      </p:sp>
      <p:sp>
        <p:nvSpPr>
          <p:cNvPr id="873491" name="Text Box 19"/>
          <p:cNvSpPr txBox="1">
            <a:spLocks noChangeArrowheads="1"/>
          </p:cNvSpPr>
          <p:nvPr/>
        </p:nvSpPr>
        <p:spPr bwMode="auto">
          <a:xfrm>
            <a:off x="228600" y="4114800"/>
            <a:ext cx="7288213" cy="914400"/>
          </a:xfrm>
          <a:prstGeom prst="rect">
            <a:avLst/>
          </a:prstGeom>
          <a:noFill/>
          <a:ln w="12700">
            <a:noFill/>
            <a:miter lim="800000"/>
            <a:headEnd type="none" w="sm" len="sm"/>
            <a:tailEnd type="none" w="sm" len="sm"/>
          </a:ln>
          <a:effectLst/>
        </p:spPr>
        <p:txBody>
          <a:bodyPr wrap="none" anchor="ctr"/>
          <a:lstStyle/>
          <a:p>
            <a:pPr marL="342900" indent="-342900">
              <a:lnSpc>
                <a:spcPct val="90000"/>
              </a:lnSpc>
              <a:spcBef>
                <a:spcPct val="0"/>
              </a:spcBef>
              <a:spcAft>
                <a:spcPct val="30000"/>
              </a:spcAft>
              <a:buClr>
                <a:schemeClr val="tx2"/>
              </a:buClr>
              <a:buSzPct val="75000"/>
              <a:buFont typeface="Wingdings" pitchFamily="2" charset="2"/>
              <a:buChar char="u"/>
            </a:pPr>
            <a:r>
              <a:rPr lang="en-US" sz="2400">
                <a:solidFill>
                  <a:schemeClr val="tx1"/>
                </a:solidFill>
              </a:rPr>
              <a:t>Notice both call </a:t>
            </a:r>
            <a:r>
              <a:rPr lang="en-US" sz="2400"/>
              <a:t>CSL_edma3HwChannelControl().</a:t>
            </a:r>
            <a:r>
              <a:rPr lang="en-US" sz="2400">
                <a:solidFill>
                  <a:schemeClr val="tx1"/>
                </a:solidFill>
              </a:rPr>
              <a:t/>
            </a:r>
            <a:br>
              <a:rPr lang="en-US" sz="2400">
                <a:solidFill>
                  <a:schemeClr val="tx1"/>
                </a:solidFill>
              </a:rPr>
            </a:br>
            <a:r>
              <a:rPr lang="en-US" sz="2400">
                <a:solidFill>
                  <a:schemeClr val="tx1"/>
                </a:solidFill>
              </a:rPr>
              <a:t>This is used to enable the channel or to start it manually,</a:t>
            </a:r>
            <a:br>
              <a:rPr lang="en-US" sz="2400">
                <a:solidFill>
                  <a:schemeClr val="tx1"/>
                </a:solidFill>
              </a:rPr>
            </a:br>
            <a:r>
              <a:rPr lang="en-US" sz="2400">
                <a:solidFill>
                  <a:schemeClr val="tx1"/>
                </a:solidFill>
              </a:rPr>
              <a:t>i.e. it controls the Ch’s operation.</a:t>
            </a: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ChangeArrowheads="1"/>
          </p:cNvSpPr>
          <p:nvPr/>
        </p:nvSpPr>
        <p:spPr bwMode="auto">
          <a:xfrm>
            <a:off x="457200" y="2647950"/>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1555" name="Rectangle 3"/>
          <p:cNvSpPr>
            <a:spLocks noGrp="1" noChangeArrowheads="1"/>
          </p:cNvSpPr>
          <p:nvPr>
            <p:ph type="title"/>
          </p:nvPr>
        </p:nvSpPr>
        <p:spPr/>
        <p:txBody>
          <a:bodyPr/>
          <a:lstStyle/>
          <a:p>
            <a:r>
              <a:rPr lang="en-US"/>
              <a:t>Outline</a:t>
            </a:r>
          </a:p>
        </p:txBody>
      </p:sp>
      <p:sp>
        <p:nvSpPr>
          <p:cNvPr id="1431558" name="Text Box 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1554"/>
                                        </p:tgtEl>
                                        <p:attrNameLst>
                                          <p:attrName>style.visibility</p:attrName>
                                        </p:attrNameLst>
                                      </p:cBhvr>
                                      <p:to>
                                        <p:strVal val="visible"/>
                                      </p:to>
                                    </p:set>
                                    <p:animEffect transition="in" filter="dissolve">
                                      <p:cBhvr>
                                        <p:cTn id="7" dur="1000"/>
                                        <p:tgtEl>
                                          <p:spTgt spid="1431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5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527" name="Text Box 135"/>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39394"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39395"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39396" name="Rectangle 4"/>
          <p:cNvSpPr>
            <a:spLocks noChangeArrowheads="1"/>
          </p:cNvSpPr>
          <p:nvPr/>
        </p:nvSpPr>
        <p:spPr bwMode="auto">
          <a:xfrm>
            <a:off x="3898900" y="5054600"/>
            <a:ext cx="2133600" cy="152400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39397"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39398"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39399"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39400"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39401"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39403" name="AutoShape 11"/>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9404" name="AutoShape 12"/>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39405" name="Rectangle 13"/>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39406" name="Rectangle 14"/>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39407" name="AutoShape 15"/>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smtClean="0">
                <a:latin typeface="Arial Narrow" pitchFamily="34" charset="0"/>
              </a:rPr>
              <a:t>CHAN 3</a:t>
            </a:r>
            <a:endParaRPr lang="en-US" sz="1800" baseline="-25000" dirty="0">
              <a:latin typeface="Arial Narrow" pitchFamily="34" charset="0"/>
            </a:endParaRPr>
          </a:p>
        </p:txBody>
      </p:sp>
      <p:sp>
        <p:nvSpPr>
          <p:cNvPr id="1339408" name="AutoShape 16"/>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9409" name="Group 17"/>
          <p:cNvGrpSpPr>
            <a:grpSpLocks/>
          </p:cNvGrpSpPr>
          <p:nvPr/>
        </p:nvGrpSpPr>
        <p:grpSpPr bwMode="auto">
          <a:xfrm>
            <a:off x="6575425" y="1433513"/>
            <a:ext cx="333375" cy="609600"/>
            <a:chOff x="2234" y="1394"/>
            <a:chExt cx="144" cy="264"/>
          </a:xfrm>
        </p:grpSpPr>
        <p:sp>
          <p:nvSpPr>
            <p:cNvPr id="1339410" name="Rectangle 18"/>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411" name="Line 19"/>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12" name="Line 20"/>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13" name="Line 21"/>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14" name="Line 22"/>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415" name="AutoShape 23"/>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39416" name="AutoShape 24"/>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9417" name="AutoShape 25"/>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39418" name="AutoShape 26"/>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9419" name="AutoShape 27"/>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39420" name="Text Box 28"/>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39421" name="Rectangle 29"/>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dirty="0" smtClean="0">
                <a:solidFill>
                  <a:srgbClr val="FF0000"/>
                </a:solidFill>
              </a:rPr>
              <a:t>SPI</a:t>
            </a:r>
            <a:endParaRPr lang="en-US" dirty="0">
              <a:solidFill>
                <a:srgbClr val="FF0000"/>
              </a:solidFill>
            </a:endParaRPr>
          </a:p>
        </p:txBody>
      </p:sp>
      <p:sp>
        <p:nvSpPr>
          <p:cNvPr id="1339422" name="AutoShape 30"/>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smtClean="0">
                <a:solidFill>
                  <a:schemeClr val="tx1"/>
                </a:solidFill>
                <a:latin typeface="Arial Narrow" pitchFamily="34" charset="0"/>
              </a:rPr>
              <a:t>SPIREVT</a:t>
            </a:r>
            <a:endParaRPr lang="en-US" sz="1800" dirty="0">
              <a:solidFill>
                <a:schemeClr val="tx1"/>
              </a:solidFill>
              <a:latin typeface="Arial Narrow" pitchFamily="34" charset="0"/>
            </a:endParaRPr>
          </a:p>
        </p:txBody>
      </p:sp>
      <p:sp>
        <p:nvSpPr>
          <p:cNvPr id="1339423" name="AutoShape 31"/>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9424" name="Group 32"/>
          <p:cNvGrpSpPr>
            <a:grpSpLocks/>
          </p:cNvGrpSpPr>
          <p:nvPr/>
        </p:nvGrpSpPr>
        <p:grpSpPr bwMode="auto">
          <a:xfrm rot="-5400000">
            <a:off x="3737769" y="1440656"/>
            <a:ext cx="174625" cy="608013"/>
            <a:chOff x="3226" y="1912"/>
            <a:chExt cx="76" cy="264"/>
          </a:xfrm>
        </p:grpSpPr>
        <p:sp>
          <p:nvSpPr>
            <p:cNvPr id="1339425" name="Rectangle 33"/>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426" name="Line 34"/>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27" name="Line 35"/>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28" name="Line 36"/>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29" name="Line 37"/>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30" name="Line 38"/>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31" name="Line 39"/>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32" name="Line 40"/>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433" name="Line 41"/>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39434" name="Group 42"/>
          <p:cNvGrpSpPr>
            <a:grpSpLocks/>
          </p:cNvGrpSpPr>
          <p:nvPr/>
        </p:nvGrpSpPr>
        <p:grpSpPr bwMode="auto">
          <a:xfrm>
            <a:off x="3441700" y="2559050"/>
            <a:ext cx="788988" cy="1025525"/>
            <a:chOff x="1680" y="3281"/>
            <a:chExt cx="497" cy="646"/>
          </a:xfrm>
        </p:grpSpPr>
        <p:sp>
          <p:nvSpPr>
            <p:cNvPr id="1339435" name="AutoShape 43"/>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smtClean="0">
                  <a:solidFill>
                    <a:schemeClr val="tx1"/>
                  </a:solidFill>
                  <a:latin typeface="Arial Narrow" pitchFamily="34" charset="0"/>
                </a:rPr>
                <a:t>SPIXEVT</a:t>
              </a:r>
              <a:endParaRPr lang="en-US" sz="1800" dirty="0">
                <a:solidFill>
                  <a:schemeClr val="tx1"/>
                </a:solidFill>
                <a:latin typeface="Arial Narrow" pitchFamily="34" charset="0"/>
              </a:endParaRPr>
            </a:p>
          </p:txBody>
        </p:sp>
        <p:sp>
          <p:nvSpPr>
            <p:cNvPr id="1339436" name="AutoShape 44"/>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9437" name="Group 45"/>
            <p:cNvGrpSpPr>
              <a:grpSpLocks/>
            </p:cNvGrpSpPr>
            <p:nvPr/>
          </p:nvGrpSpPr>
          <p:grpSpPr bwMode="auto">
            <a:xfrm rot="-5400000">
              <a:off x="1877" y="3491"/>
              <a:ext cx="110" cy="383"/>
              <a:chOff x="3226" y="1912"/>
              <a:chExt cx="76" cy="264"/>
            </a:xfrm>
          </p:grpSpPr>
          <p:sp>
            <p:nvSpPr>
              <p:cNvPr id="1339438" name="Rectangle 46"/>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439" name="Line 47"/>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0" name="Line 48"/>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1" name="Line 49"/>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2" name="Line 50"/>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3" name="Line 51"/>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4" name="Line 52"/>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445" name="Line 53"/>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446" name="Line 54"/>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39447" name="AutoShape 55"/>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smtClean="0">
                <a:latin typeface="Arial Narrow" pitchFamily="34" charset="0"/>
              </a:rPr>
              <a:t>CHAN 2</a:t>
            </a:r>
            <a:endParaRPr lang="en-US" sz="1800" baseline="-25000" dirty="0">
              <a:latin typeface="Arial Narrow" pitchFamily="34" charset="0"/>
            </a:endParaRPr>
          </a:p>
        </p:txBody>
      </p:sp>
      <p:sp>
        <p:nvSpPr>
          <p:cNvPr id="1339455" name="AutoShape 63"/>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sp>
        <p:nvSpPr>
          <p:cNvPr id="1339456" name="Line 64"/>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39458" name="Line 66"/>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39459" name="AutoShape 67"/>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39460" name="AutoShape 68"/>
          <p:cNvCxnSpPr>
            <a:cxnSpLocks noChangeShapeType="1"/>
            <a:stCxn id="1339416" idx="3"/>
            <a:endCxn id="1339423"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39461" name="AutoShape 69"/>
          <p:cNvCxnSpPr>
            <a:cxnSpLocks noChangeShapeType="1"/>
            <a:stCxn id="1339423" idx="3"/>
            <a:endCxn id="1339407"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39462" name="AutoShape 70"/>
          <p:cNvCxnSpPr>
            <a:cxnSpLocks noChangeShapeType="1"/>
            <a:stCxn id="1339407" idx="3"/>
            <a:endCxn id="1339408"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39463" name="AutoShape 71"/>
          <p:cNvCxnSpPr>
            <a:cxnSpLocks noChangeShapeType="1"/>
            <a:endCxn id="1339447" idx="3"/>
          </p:cNvCxnSpPr>
          <p:nvPr/>
        </p:nvCxnSpPr>
        <p:spPr bwMode="auto">
          <a:xfrm flipH="1">
            <a:off x="5956300" y="2870200"/>
            <a:ext cx="398463" cy="333375"/>
          </a:xfrm>
          <a:prstGeom prst="straightConnector1">
            <a:avLst/>
          </a:prstGeom>
          <a:noFill/>
          <a:ln w="12700">
            <a:solidFill>
              <a:schemeClr val="tx1"/>
            </a:solidFill>
            <a:round/>
            <a:headEnd type="none" w="sm" len="sm"/>
            <a:tailEnd type="triangle" w="med" len="med"/>
          </a:ln>
          <a:effectLst/>
        </p:spPr>
      </p:cxnSp>
      <p:cxnSp>
        <p:nvCxnSpPr>
          <p:cNvPr id="1339464" name="AutoShape 72"/>
          <p:cNvCxnSpPr>
            <a:cxnSpLocks noChangeShapeType="1"/>
            <a:stCxn id="1339447" idx="1"/>
            <a:endCxn id="1339436"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39465" name="AutoShape 73"/>
          <p:cNvCxnSpPr>
            <a:cxnSpLocks noChangeShapeType="1"/>
            <a:stCxn id="1339418" idx="1"/>
            <a:endCxn id="1339436"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39466" name="AutoShape 74"/>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39467" name="AutoShape 75"/>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39468" name="Rectangle 76"/>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9469" name="Rectangle 77"/>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 </a:t>
            </a:r>
          </a:p>
        </p:txBody>
      </p:sp>
      <p:sp>
        <p:nvSpPr>
          <p:cNvPr id="1339470" name="Rectangle 78"/>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9471" name="Rectangle 79"/>
          <p:cNvSpPr>
            <a:spLocks noChangeArrowheads="1"/>
          </p:cNvSpPr>
          <p:nvPr/>
        </p:nvSpPr>
        <p:spPr bwMode="auto">
          <a:xfrm>
            <a:off x="40513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9472" name="Rectangle 80"/>
          <p:cNvSpPr>
            <a:spLocks noChangeArrowheads="1"/>
          </p:cNvSpPr>
          <p:nvPr/>
        </p:nvSpPr>
        <p:spPr bwMode="auto">
          <a:xfrm>
            <a:off x="46799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39473" name="Rectangle 81"/>
          <p:cNvSpPr>
            <a:spLocks noChangeArrowheads="1"/>
          </p:cNvSpPr>
          <p:nvPr/>
        </p:nvSpPr>
        <p:spPr bwMode="auto">
          <a:xfrm>
            <a:off x="40513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9474" name="Text Box 82"/>
          <p:cNvSpPr txBox="1">
            <a:spLocks noChangeArrowheads="1"/>
          </p:cNvSpPr>
          <p:nvPr/>
        </p:nvSpPr>
        <p:spPr bwMode="auto">
          <a:xfrm>
            <a:off x="4235450" y="5099050"/>
            <a:ext cx="14224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sp>
        <p:nvSpPr>
          <p:cNvPr id="1339475" name="Rectangle 83"/>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9476" name="Rectangle 84"/>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39477" name="Rectangle 85"/>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39478" name="Text Box 86"/>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39480" name="Text Box 88"/>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39481" name="Text Box 89"/>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39482" name="Text Box 90"/>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39483" name="Line 91"/>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9484" name="Line 92"/>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9485" name="Text Box 93"/>
          <p:cNvSpPr txBox="1">
            <a:spLocks noChangeArrowheads="1"/>
          </p:cNvSpPr>
          <p:nvPr/>
        </p:nvSpPr>
        <p:spPr bwMode="auto">
          <a:xfrm>
            <a:off x="1355725" y="5099050"/>
            <a:ext cx="1622560" cy="338554"/>
          </a:xfrm>
          <a:prstGeom prst="rect">
            <a:avLst/>
          </a:prstGeom>
          <a:noFill/>
          <a:ln w="12700">
            <a:noFill/>
            <a:miter lim="800000"/>
            <a:headEnd/>
            <a:tailEnd/>
          </a:ln>
          <a:effectLst/>
        </p:spPr>
        <p:txBody>
          <a:bodyPr wrap="none">
            <a:spAutoFit/>
          </a:bodyPr>
          <a:lstStyle/>
          <a:p>
            <a:r>
              <a:rPr lang="en-US" dirty="0">
                <a:solidFill>
                  <a:schemeClr val="tx1"/>
                </a:solidFill>
                <a:latin typeface="Arial Narrow" pitchFamily="34" charset="0"/>
              </a:rPr>
              <a:t>Channel </a:t>
            </a:r>
            <a:r>
              <a:rPr lang="en-US" dirty="0" smtClean="0">
                <a:solidFill>
                  <a:schemeClr val="tx1"/>
                </a:solidFill>
                <a:latin typeface="Arial Narrow" pitchFamily="34" charset="0"/>
              </a:rPr>
              <a:t>XEVT</a:t>
            </a:r>
            <a:endParaRPr lang="en-US" dirty="0">
              <a:solidFill>
                <a:schemeClr val="tx1"/>
              </a:solidFill>
              <a:latin typeface="Arial Narrow" pitchFamily="34" charset="0"/>
            </a:endParaRPr>
          </a:p>
        </p:txBody>
      </p:sp>
      <p:cxnSp>
        <p:nvCxnSpPr>
          <p:cNvPr id="1339501" name="AutoShape 109"/>
          <p:cNvCxnSpPr>
            <a:cxnSpLocks noChangeShapeType="1"/>
            <a:endCxn id="1339447" idx="3"/>
          </p:cNvCxnSpPr>
          <p:nvPr/>
        </p:nvCxnSpPr>
        <p:spPr bwMode="auto">
          <a:xfrm flipH="1" flipV="1">
            <a:off x="5956300" y="3203575"/>
            <a:ext cx="373063" cy="446088"/>
          </a:xfrm>
          <a:prstGeom prst="straightConnector1">
            <a:avLst/>
          </a:prstGeom>
          <a:noFill/>
          <a:ln w="12700">
            <a:solidFill>
              <a:schemeClr val="tx1"/>
            </a:solidFill>
            <a:round/>
            <a:headEnd type="none" w="sm" len="sm"/>
            <a:tailEnd type="triangle" w="med" len="med"/>
          </a:ln>
          <a:effectLst/>
        </p:spPr>
      </p:cxnSp>
      <p:sp>
        <p:nvSpPr>
          <p:cNvPr id="1339502" name="AutoShape 110"/>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39503" name="Text Box 111"/>
          <p:cNvSpPr txBox="1">
            <a:spLocks noChangeArrowheads="1"/>
          </p:cNvSpPr>
          <p:nvPr/>
        </p:nvSpPr>
        <p:spPr bwMode="auto">
          <a:xfrm>
            <a:off x="115888" y="4168775"/>
            <a:ext cx="9028112" cy="311150"/>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a:t>
            </a:r>
            <a:r>
              <a:rPr lang="en-US" sz="1800">
                <a:solidFill>
                  <a:schemeClr val="tx1"/>
                </a:solidFill>
                <a:latin typeface="Arial Narrow" pitchFamily="34" charset="0"/>
              </a:rPr>
              <a:t> </a:t>
            </a:r>
          </a:p>
        </p:txBody>
      </p:sp>
      <p:sp>
        <p:nvSpPr>
          <p:cNvPr id="1339505" name="AutoShape 113"/>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39506" name="Group 114"/>
          <p:cNvGrpSpPr>
            <a:grpSpLocks/>
          </p:cNvGrpSpPr>
          <p:nvPr/>
        </p:nvGrpSpPr>
        <p:grpSpPr bwMode="auto">
          <a:xfrm>
            <a:off x="6575425" y="2565400"/>
            <a:ext cx="333375" cy="609600"/>
            <a:chOff x="2234" y="1394"/>
            <a:chExt cx="144" cy="264"/>
          </a:xfrm>
        </p:grpSpPr>
        <p:sp>
          <p:nvSpPr>
            <p:cNvPr id="1339507" name="Rectangle 115"/>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508" name="Line 116"/>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09" name="Line 117"/>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0" name="Line 118"/>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1" name="Line 119"/>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512" name="AutoShape 120"/>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9513" name="AutoShape 121"/>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9514" name="Group 122"/>
          <p:cNvGrpSpPr>
            <a:grpSpLocks/>
          </p:cNvGrpSpPr>
          <p:nvPr/>
        </p:nvGrpSpPr>
        <p:grpSpPr bwMode="auto">
          <a:xfrm>
            <a:off x="6557963" y="3336925"/>
            <a:ext cx="333375" cy="609600"/>
            <a:chOff x="2234" y="1394"/>
            <a:chExt cx="144" cy="264"/>
          </a:xfrm>
        </p:grpSpPr>
        <p:sp>
          <p:nvSpPr>
            <p:cNvPr id="1339515" name="Rectangle 123"/>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516" name="Line 124"/>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7" name="Line 125"/>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8" name="Line 126"/>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19" name="Line 127"/>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520" name="AutoShape 128"/>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9521" name="Group 129"/>
          <p:cNvGrpSpPr>
            <a:grpSpLocks/>
          </p:cNvGrpSpPr>
          <p:nvPr/>
        </p:nvGrpSpPr>
        <p:grpSpPr bwMode="auto">
          <a:xfrm>
            <a:off x="6550025" y="2566988"/>
            <a:ext cx="333375" cy="609600"/>
            <a:chOff x="2234" y="1394"/>
            <a:chExt cx="144" cy="264"/>
          </a:xfrm>
        </p:grpSpPr>
        <p:sp>
          <p:nvSpPr>
            <p:cNvPr id="1339522" name="Rectangle 130"/>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9523" name="Line 131"/>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24" name="Line 132"/>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25" name="Line 133"/>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9526" name="Line 134"/>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9457" name="Line 65"/>
          <p:cNvSpPr>
            <a:spLocks noChangeShapeType="1"/>
          </p:cNvSpPr>
          <p:nvPr/>
        </p:nvSpPr>
        <p:spPr bwMode="auto">
          <a:xfrm>
            <a:off x="7134225" y="2844800"/>
            <a:ext cx="955675" cy="373063"/>
          </a:xfrm>
          <a:prstGeom prst="line">
            <a:avLst/>
          </a:prstGeom>
          <a:noFill/>
          <a:ln w="12700">
            <a:solidFill>
              <a:schemeClr val="tx1"/>
            </a:solidFill>
            <a:round/>
            <a:headEnd type="triangle" w="med" len="med"/>
            <a:tailEnd/>
          </a:ln>
          <a:effectLst/>
        </p:spPr>
        <p:txBody>
          <a:bodyPr/>
          <a:lstStyle/>
          <a:p>
            <a:endParaRPr lang="en-US"/>
          </a:p>
        </p:txBody>
      </p:sp>
      <p:sp>
        <p:nvSpPr>
          <p:cNvPr id="1339500" name="Line 108"/>
          <p:cNvSpPr>
            <a:spLocks noChangeShapeType="1"/>
          </p:cNvSpPr>
          <p:nvPr/>
        </p:nvSpPr>
        <p:spPr bwMode="auto">
          <a:xfrm flipV="1">
            <a:off x="7108825" y="3208338"/>
            <a:ext cx="990600" cy="431800"/>
          </a:xfrm>
          <a:prstGeom prst="line">
            <a:avLst/>
          </a:prstGeom>
          <a:noFill/>
          <a:ln w="12700">
            <a:solidFill>
              <a:schemeClr val="tx1"/>
            </a:solidFill>
            <a:round/>
            <a:headEnd type="triangle" w="med" len="med"/>
            <a:tailEnd/>
          </a:ln>
          <a:effectLst/>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55" name="Text Box 115"/>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41442"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41443"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41444" name="Rectangle 4"/>
          <p:cNvSpPr>
            <a:spLocks noChangeArrowheads="1"/>
          </p:cNvSpPr>
          <p:nvPr/>
        </p:nvSpPr>
        <p:spPr bwMode="auto">
          <a:xfrm>
            <a:off x="3898900" y="5054600"/>
            <a:ext cx="2133600" cy="152400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41445" name="Rectangle 5"/>
          <p:cNvSpPr>
            <a:spLocks noGrp="1" noChangeArrowheads="1"/>
          </p:cNvSpPr>
          <p:nvPr>
            <p:ph type="title"/>
          </p:nvPr>
        </p:nvSpPr>
        <p:spPr/>
        <p:txBody>
          <a:bodyPr/>
          <a:lstStyle/>
          <a:p>
            <a:r>
              <a:rPr lang="en-US" sz="3200" dirty="0"/>
              <a:t>Linking Ping </a:t>
            </a:r>
            <a:r>
              <a:rPr lang="en-US" sz="3200" dirty="0">
                <a:cs typeface="Arial" charset="0"/>
              </a:rPr>
              <a:t>→ </a:t>
            </a:r>
            <a:r>
              <a:rPr lang="en-US" sz="3200" dirty="0"/>
              <a:t>Pong </a:t>
            </a:r>
            <a:r>
              <a:rPr lang="en-US" sz="3200" dirty="0">
                <a:cs typeface="Arial" charset="0"/>
              </a:rPr>
              <a:t>→</a:t>
            </a:r>
            <a:r>
              <a:rPr lang="en-US" sz="3200" dirty="0"/>
              <a:t> Ping </a:t>
            </a:r>
            <a:r>
              <a:rPr lang="en-US" sz="3200" dirty="0">
                <a:cs typeface="Arial" charset="0"/>
              </a:rPr>
              <a:t>→</a:t>
            </a:r>
            <a:r>
              <a:rPr lang="en-US" sz="3200" dirty="0"/>
              <a:t> Etc.</a:t>
            </a:r>
          </a:p>
        </p:txBody>
      </p:sp>
      <p:pic>
        <p:nvPicPr>
          <p:cNvPr id="1341446"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41447"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41448"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41449"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41450" name="AutoShape 10"/>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41451" name="AutoShape 11"/>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41452" name="Rectangle 12"/>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41453" name="Rectangle 13"/>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41454" name="AutoShape 14"/>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a:latin typeface="Arial Narrow" pitchFamily="34" charset="0"/>
              </a:rPr>
              <a:t>CHAN </a:t>
            </a:r>
            <a:r>
              <a:rPr lang="en-US" sz="1800" dirty="0" smtClean="0">
                <a:latin typeface="Arial Narrow" pitchFamily="34" charset="0"/>
              </a:rPr>
              <a:t>3</a:t>
            </a:r>
            <a:endParaRPr lang="en-US" sz="1800" baseline="-25000" dirty="0">
              <a:latin typeface="Arial Narrow" pitchFamily="34" charset="0"/>
            </a:endParaRPr>
          </a:p>
        </p:txBody>
      </p:sp>
      <p:sp>
        <p:nvSpPr>
          <p:cNvPr id="1341455" name="AutoShape 15"/>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1456" name="Group 16"/>
          <p:cNvGrpSpPr>
            <a:grpSpLocks/>
          </p:cNvGrpSpPr>
          <p:nvPr/>
        </p:nvGrpSpPr>
        <p:grpSpPr bwMode="auto">
          <a:xfrm>
            <a:off x="6575425" y="1433513"/>
            <a:ext cx="333375" cy="609600"/>
            <a:chOff x="2234" y="1394"/>
            <a:chExt cx="144" cy="264"/>
          </a:xfrm>
        </p:grpSpPr>
        <p:sp>
          <p:nvSpPr>
            <p:cNvPr id="1341457" name="Rectangle 17"/>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458" name="Line 18"/>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59" name="Line 19"/>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60" name="Line 20"/>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61" name="Line 21"/>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462" name="AutoShape 22"/>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41463" name="AutoShape 23"/>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41464" name="AutoShape 24"/>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41465" name="AutoShape 25"/>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41466" name="AutoShape 26"/>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41467" name="Text Box 27"/>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41468" name="Rectangle 28"/>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dirty="0" smtClean="0">
                <a:solidFill>
                  <a:srgbClr val="FF0000"/>
                </a:solidFill>
              </a:rPr>
              <a:t>SPI</a:t>
            </a:r>
            <a:endParaRPr lang="en-US" dirty="0">
              <a:solidFill>
                <a:srgbClr val="FF0000"/>
              </a:solidFill>
            </a:endParaRPr>
          </a:p>
        </p:txBody>
      </p:sp>
      <p:sp>
        <p:nvSpPr>
          <p:cNvPr id="1341469" name="AutoShape 29"/>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smtClean="0">
                <a:solidFill>
                  <a:schemeClr val="tx1"/>
                </a:solidFill>
                <a:latin typeface="Arial Narrow" pitchFamily="34" charset="0"/>
              </a:rPr>
              <a:t>REVT</a:t>
            </a:r>
            <a:endParaRPr lang="en-US" sz="1800" dirty="0">
              <a:solidFill>
                <a:schemeClr val="tx1"/>
              </a:solidFill>
              <a:latin typeface="Arial Narrow" pitchFamily="34" charset="0"/>
            </a:endParaRPr>
          </a:p>
        </p:txBody>
      </p:sp>
      <p:sp>
        <p:nvSpPr>
          <p:cNvPr id="1341470" name="AutoShape 30"/>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41471" name="Group 31"/>
          <p:cNvGrpSpPr>
            <a:grpSpLocks/>
          </p:cNvGrpSpPr>
          <p:nvPr/>
        </p:nvGrpSpPr>
        <p:grpSpPr bwMode="auto">
          <a:xfrm rot="-5400000">
            <a:off x="3737769" y="1440656"/>
            <a:ext cx="174625" cy="608013"/>
            <a:chOff x="3226" y="1912"/>
            <a:chExt cx="76" cy="264"/>
          </a:xfrm>
        </p:grpSpPr>
        <p:sp>
          <p:nvSpPr>
            <p:cNvPr id="1341472" name="Rectangle 32"/>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473" name="Line 33"/>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4" name="Line 34"/>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5" name="Line 35"/>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6" name="Line 36"/>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7" name="Line 37"/>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8" name="Line 38"/>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79" name="Line 39"/>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480" name="Line 40"/>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41481" name="Group 41"/>
          <p:cNvGrpSpPr>
            <a:grpSpLocks/>
          </p:cNvGrpSpPr>
          <p:nvPr/>
        </p:nvGrpSpPr>
        <p:grpSpPr bwMode="auto">
          <a:xfrm>
            <a:off x="3441700" y="2559050"/>
            <a:ext cx="788988" cy="1025525"/>
            <a:chOff x="1680" y="3281"/>
            <a:chExt cx="497" cy="646"/>
          </a:xfrm>
        </p:grpSpPr>
        <p:sp>
          <p:nvSpPr>
            <p:cNvPr id="1341482" name="AutoShape 42"/>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smtClean="0">
                  <a:solidFill>
                    <a:schemeClr val="tx1"/>
                  </a:solidFill>
                  <a:latin typeface="Arial Narrow" pitchFamily="34" charset="0"/>
                </a:rPr>
                <a:t>XEVT</a:t>
              </a:r>
              <a:endParaRPr lang="en-US" sz="1800" dirty="0">
                <a:solidFill>
                  <a:schemeClr val="tx1"/>
                </a:solidFill>
                <a:latin typeface="Arial Narrow" pitchFamily="34" charset="0"/>
              </a:endParaRPr>
            </a:p>
          </p:txBody>
        </p:sp>
        <p:sp>
          <p:nvSpPr>
            <p:cNvPr id="1341483" name="AutoShape 43"/>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41484" name="Group 44"/>
            <p:cNvGrpSpPr>
              <a:grpSpLocks/>
            </p:cNvGrpSpPr>
            <p:nvPr/>
          </p:nvGrpSpPr>
          <p:grpSpPr bwMode="auto">
            <a:xfrm rot="-5400000">
              <a:off x="1877" y="3491"/>
              <a:ext cx="110" cy="383"/>
              <a:chOff x="3226" y="1912"/>
              <a:chExt cx="76" cy="264"/>
            </a:xfrm>
          </p:grpSpPr>
          <p:sp>
            <p:nvSpPr>
              <p:cNvPr id="1341485" name="Rectangle 45"/>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486" name="Line 46"/>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87" name="Line 47"/>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88" name="Line 48"/>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89" name="Line 49"/>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90" name="Line 50"/>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91" name="Line 51"/>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492" name="Line 52"/>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493" name="Line 53"/>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41494" name="AutoShape 54"/>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a:latin typeface="Arial Narrow" pitchFamily="34" charset="0"/>
              </a:rPr>
              <a:t>CHAN </a:t>
            </a:r>
            <a:r>
              <a:rPr lang="en-US" sz="1800" dirty="0" smtClean="0">
                <a:latin typeface="Arial Narrow" pitchFamily="34" charset="0"/>
              </a:rPr>
              <a:t>2</a:t>
            </a:r>
            <a:endParaRPr lang="en-US" sz="1800" baseline="-25000" dirty="0">
              <a:latin typeface="Arial Narrow" pitchFamily="34" charset="0"/>
            </a:endParaRPr>
          </a:p>
        </p:txBody>
      </p:sp>
      <p:sp>
        <p:nvSpPr>
          <p:cNvPr id="1341495" name="AutoShape 55"/>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sp>
        <p:nvSpPr>
          <p:cNvPr id="1341496" name="Line 56"/>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41497" name="Line 57"/>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41498" name="AutoShape 58"/>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41499" name="AutoShape 59"/>
          <p:cNvCxnSpPr>
            <a:cxnSpLocks noChangeShapeType="1"/>
            <a:stCxn id="1341463" idx="3"/>
            <a:endCxn id="1341470"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41500" name="AutoShape 60"/>
          <p:cNvCxnSpPr>
            <a:cxnSpLocks noChangeShapeType="1"/>
            <a:stCxn id="1341470" idx="3"/>
            <a:endCxn id="1341454"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41501" name="AutoShape 61"/>
          <p:cNvCxnSpPr>
            <a:cxnSpLocks noChangeShapeType="1"/>
            <a:stCxn id="1341454" idx="3"/>
            <a:endCxn id="1341455"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41502" name="AutoShape 62"/>
          <p:cNvCxnSpPr>
            <a:cxnSpLocks noChangeShapeType="1"/>
            <a:endCxn id="1341494" idx="3"/>
          </p:cNvCxnSpPr>
          <p:nvPr/>
        </p:nvCxnSpPr>
        <p:spPr bwMode="auto">
          <a:xfrm flipH="1">
            <a:off x="5956300" y="2870200"/>
            <a:ext cx="398463" cy="333375"/>
          </a:xfrm>
          <a:prstGeom prst="straightConnector1">
            <a:avLst/>
          </a:prstGeom>
          <a:noFill/>
          <a:ln w="12700">
            <a:solidFill>
              <a:schemeClr val="tx1"/>
            </a:solidFill>
            <a:round/>
            <a:headEnd type="none" w="sm" len="sm"/>
            <a:tailEnd type="triangle" w="med" len="med"/>
          </a:ln>
          <a:effectLst/>
        </p:spPr>
      </p:cxnSp>
      <p:cxnSp>
        <p:nvCxnSpPr>
          <p:cNvPr id="1341503" name="AutoShape 63"/>
          <p:cNvCxnSpPr>
            <a:cxnSpLocks noChangeShapeType="1"/>
            <a:stCxn id="1341494" idx="1"/>
            <a:endCxn id="1341483"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41504" name="AutoShape 64"/>
          <p:cNvCxnSpPr>
            <a:cxnSpLocks noChangeShapeType="1"/>
            <a:stCxn id="1341465" idx="1"/>
            <a:endCxn id="1341483"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41505" name="AutoShape 65"/>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41506" name="AutoShape 66"/>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41507" name="Rectangle 67"/>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1508" name="Rectangle 68"/>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 </a:t>
            </a:r>
          </a:p>
        </p:txBody>
      </p:sp>
      <p:sp>
        <p:nvSpPr>
          <p:cNvPr id="1341509" name="Rectangle 69"/>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41510" name="Rectangle 70"/>
          <p:cNvSpPr>
            <a:spLocks noChangeArrowheads="1"/>
          </p:cNvSpPr>
          <p:nvPr/>
        </p:nvSpPr>
        <p:spPr bwMode="auto">
          <a:xfrm>
            <a:off x="40513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1511" name="Rectangle 71"/>
          <p:cNvSpPr>
            <a:spLocks noChangeArrowheads="1"/>
          </p:cNvSpPr>
          <p:nvPr/>
        </p:nvSpPr>
        <p:spPr bwMode="auto">
          <a:xfrm>
            <a:off x="46799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41512" name="Rectangle 72"/>
          <p:cNvSpPr>
            <a:spLocks noChangeArrowheads="1"/>
          </p:cNvSpPr>
          <p:nvPr/>
        </p:nvSpPr>
        <p:spPr bwMode="auto">
          <a:xfrm>
            <a:off x="40513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41513" name="Text Box 73"/>
          <p:cNvSpPr txBox="1">
            <a:spLocks noChangeArrowheads="1"/>
          </p:cNvSpPr>
          <p:nvPr/>
        </p:nvSpPr>
        <p:spPr bwMode="auto">
          <a:xfrm>
            <a:off x="4235450" y="5099050"/>
            <a:ext cx="14224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sp>
        <p:nvSpPr>
          <p:cNvPr id="1341514" name="Rectangle 74"/>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1515" name="Rectangle 75"/>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41516" name="Rectangle 76"/>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41517" name="Text Box 77"/>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41518" name="Text Box 78"/>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41519" name="Text Box 79"/>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41520" name="Text Box 80"/>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41521" name="Line 81"/>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41522" name="Line 82"/>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41523" name="Text Box 83"/>
          <p:cNvSpPr txBox="1">
            <a:spLocks noChangeArrowheads="1"/>
          </p:cNvSpPr>
          <p:nvPr/>
        </p:nvSpPr>
        <p:spPr bwMode="auto">
          <a:xfrm>
            <a:off x="1355725" y="5099050"/>
            <a:ext cx="1622560" cy="338554"/>
          </a:xfrm>
          <a:prstGeom prst="rect">
            <a:avLst/>
          </a:prstGeom>
          <a:noFill/>
          <a:ln w="12700">
            <a:noFill/>
            <a:miter lim="800000"/>
            <a:headEnd/>
            <a:tailEnd/>
          </a:ln>
          <a:effectLst/>
        </p:spPr>
        <p:txBody>
          <a:bodyPr wrap="none">
            <a:spAutoFit/>
          </a:bodyPr>
          <a:lstStyle/>
          <a:p>
            <a:r>
              <a:rPr lang="en-US" dirty="0">
                <a:solidFill>
                  <a:schemeClr val="tx1"/>
                </a:solidFill>
                <a:latin typeface="Arial Narrow" pitchFamily="34" charset="0"/>
              </a:rPr>
              <a:t>Channel </a:t>
            </a:r>
            <a:r>
              <a:rPr lang="en-US" dirty="0" smtClean="0">
                <a:solidFill>
                  <a:schemeClr val="tx1"/>
                </a:solidFill>
                <a:latin typeface="Arial Narrow" pitchFamily="34" charset="0"/>
              </a:rPr>
              <a:t>XEVT</a:t>
            </a:r>
            <a:endParaRPr lang="en-US" dirty="0">
              <a:solidFill>
                <a:schemeClr val="tx1"/>
              </a:solidFill>
              <a:latin typeface="Arial Narrow" pitchFamily="34" charset="0"/>
            </a:endParaRPr>
          </a:p>
        </p:txBody>
      </p:sp>
      <p:cxnSp>
        <p:nvCxnSpPr>
          <p:cNvPr id="1341524" name="AutoShape 84"/>
          <p:cNvCxnSpPr>
            <a:cxnSpLocks noChangeShapeType="1"/>
            <a:endCxn id="1341494" idx="3"/>
          </p:cNvCxnSpPr>
          <p:nvPr/>
        </p:nvCxnSpPr>
        <p:spPr bwMode="auto">
          <a:xfrm flipH="1" flipV="1">
            <a:off x="5956300" y="3203575"/>
            <a:ext cx="373063" cy="446088"/>
          </a:xfrm>
          <a:prstGeom prst="straightConnector1">
            <a:avLst/>
          </a:prstGeom>
          <a:noFill/>
          <a:ln w="12700">
            <a:solidFill>
              <a:schemeClr val="tx1"/>
            </a:solidFill>
            <a:round/>
            <a:headEnd type="none" w="sm" len="sm"/>
            <a:tailEnd type="triangle" w="med" len="med"/>
          </a:ln>
          <a:effectLst/>
        </p:spPr>
      </p:cxnSp>
      <p:sp>
        <p:nvSpPr>
          <p:cNvPr id="1341525" name="AutoShape 85"/>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41526" name="Text Box 86"/>
          <p:cNvSpPr txBox="1">
            <a:spLocks noChangeArrowheads="1"/>
          </p:cNvSpPr>
          <p:nvPr/>
        </p:nvSpPr>
        <p:spPr bwMode="auto">
          <a:xfrm>
            <a:off x="115888" y="4168775"/>
            <a:ext cx="9028112" cy="530225"/>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 </a:t>
            </a:r>
            <a:r>
              <a:rPr lang="en-US" sz="1800">
                <a:solidFill>
                  <a:schemeClr val="tx1"/>
                </a:solidFill>
                <a:latin typeface="Arial Narrow" pitchFamily="34" charset="0"/>
              </a:rPr>
              <a:t>Use the Active PSET plus two Link PSETs. Assign different </a:t>
            </a:r>
            <a:r>
              <a:rPr lang="en-US" sz="1800">
                <a:solidFill>
                  <a:srgbClr val="FF3300"/>
                </a:solidFill>
                <a:latin typeface="Arial Narrow" pitchFamily="34" charset="0"/>
              </a:rPr>
              <a:t>Src addresses</a:t>
            </a:r>
            <a:r>
              <a:rPr lang="en-US" sz="1800">
                <a:solidFill>
                  <a:schemeClr val="tx1"/>
                </a:solidFill>
                <a:latin typeface="Arial Narrow" pitchFamily="34" charset="0"/>
              </a:rPr>
              <a:t> to use the desired buffer. </a:t>
            </a:r>
          </a:p>
        </p:txBody>
      </p:sp>
      <p:sp>
        <p:nvSpPr>
          <p:cNvPr id="1341527" name="AutoShape 87"/>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41528" name="Group 88"/>
          <p:cNvGrpSpPr>
            <a:grpSpLocks/>
          </p:cNvGrpSpPr>
          <p:nvPr/>
        </p:nvGrpSpPr>
        <p:grpSpPr bwMode="auto">
          <a:xfrm>
            <a:off x="6575425" y="2565400"/>
            <a:ext cx="333375" cy="609600"/>
            <a:chOff x="2234" y="1394"/>
            <a:chExt cx="144" cy="264"/>
          </a:xfrm>
        </p:grpSpPr>
        <p:sp>
          <p:nvSpPr>
            <p:cNvPr id="1341529" name="Rectangle 89"/>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530" name="Line 90"/>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31" name="Line 91"/>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32" name="Line 92"/>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33" name="Line 93"/>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534" name="AutoShape 94"/>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41535" name="AutoShape 95"/>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1536" name="Group 96"/>
          <p:cNvGrpSpPr>
            <a:grpSpLocks/>
          </p:cNvGrpSpPr>
          <p:nvPr/>
        </p:nvGrpSpPr>
        <p:grpSpPr bwMode="auto">
          <a:xfrm>
            <a:off x="6557963" y="3336925"/>
            <a:ext cx="333375" cy="609600"/>
            <a:chOff x="2234" y="1394"/>
            <a:chExt cx="144" cy="264"/>
          </a:xfrm>
        </p:grpSpPr>
        <p:sp>
          <p:nvSpPr>
            <p:cNvPr id="1341537" name="Rectangle 97"/>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538" name="Line 98"/>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39" name="Line 99"/>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0" name="Line 100"/>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1" name="Line 101"/>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542" name="AutoShape 102"/>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1543" name="Group 103"/>
          <p:cNvGrpSpPr>
            <a:grpSpLocks/>
          </p:cNvGrpSpPr>
          <p:nvPr/>
        </p:nvGrpSpPr>
        <p:grpSpPr bwMode="auto">
          <a:xfrm>
            <a:off x="6550025" y="2566988"/>
            <a:ext cx="333375" cy="609600"/>
            <a:chOff x="2234" y="1394"/>
            <a:chExt cx="144" cy="264"/>
          </a:xfrm>
        </p:grpSpPr>
        <p:sp>
          <p:nvSpPr>
            <p:cNvPr id="1341544" name="Rectangle 104"/>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1545" name="Line 105"/>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6" name="Line 106"/>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7" name="Line 107"/>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1548" name="Line 108"/>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1549" name="Line 109"/>
          <p:cNvSpPr>
            <a:spLocks noChangeShapeType="1"/>
          </p:cNvSpPr>
          <p:nvPr/>
        </p:nvSpPr>
        <p:spPr bwMode="auto">
          <a:xfrm>
            <a:off x="7134225" y="2844800"/>
            <a:ext cx="955675" cy="373063"/>
          </a:xfrm>
          <a:prstGeom prst="line">
            <a:avLst/>
          </a:prstGeom>
          <a:noFill/>
          <a:ln w="12700">
            <a:solidFill>
              <a:schemeClr val="tx1"/>
            </a:solidFill>
            <a:round/>
            <a:headEnd type="triangle" w="med" len="med"/>
            <a:tailEnd/>
          </a:ln>
          <a:effectLst/>
        </p:spPr>
        <p:txBody>
          <a:bodyPr/>
          <a:lstStyle/>
          <a:p>
            <a:endParaRPr lang="en-US"/>
          </a:p>
        </p:txBody>
      </p:sp>
      <p:sp>
        <p:nvSpPr>
          <p:cNvPr id="1341550" name="Line 110"/>
          <p:cNvSpPr>
            <a:spLocks noChangeShapeType="1"/>
          </p:cNvSpPr>
          <p:nvPr/>
        </p:nvSpPr>
        <p:spPr bwMode="auto">
          <a:xfrm flipV="1">
            <a:off x="7108825" y="3208338"/>
            <a:ext cx="990600" cy="431800"/>
          </a:xfrm>
          <a:prstGeom prst="line">
            <a:avLst/>
          </a:prstGeom>
          <a:noFill/>
          <a:ln w="12700">
            <a:solidFill>
              <a:schemeClr val="tx1"/>
            </a:solidFill>
            <a:round/>
            <a:headEnd type="triangle" w="med" len="med"/>
            <a:tailEnd/>
          </a:ln>
          <a:effectLst/>
        </p:spPr>
        <p:txBody>
          <a:bodyPr/>
          <a:lstStyle/>
          <a:p>
            <a:endParaRPr lang="en-US"/>
          </a:p>
        </p:txBody>
      </p:sp>
      <p:sp>
        <p:nvSpPr>
          <p:cNvPr id="1341551" name="Rectangle 111"/>
          <p:cNvSpPr>
            <a:spLocks noChangeArrowheads="1"/>
          </p:cNvSpPr>
          <p:nvPr/>
        </p:nvSpPr>
        <p:spPr bwMode="auto">
          <a:xfrm>
            <a:off x="1295400" y="5503863"/>
            <a:ext cx="1846263" cy="304800"/>
          </a:xfrm>
          <a:prstGeom prst="rect">
            <a:avLst/>
          </a:prstGeom>
          <a:noFill/>
          <a:ln w="50800">
            <a:solidFill>
              <a:srgbClr val="FF0000"/>
            </a:solidFill>
            <a:miter lim="800000"/>
            <a:headEnd/>
            <a:tailEnd/>
          </a:ln>
          <a:effectLst/>
        </p:spPr>
        <p:txBody>
          <a:bodyPr wrap="none" anchor="ctr">
            <a:spAutoFit/>
          </a:bodyPr>
          <a:lstStyle/>
          <a:p>
            <a:endParaRPr lang="en-US"/>
          </a:p>
        </p:txBody>
      </p:sp>
      <p:sp>
        <p:nvSpPr>
          <p:cNvPr id="1341552" name="Rectangle 112"/>
          <p:cNvSpPr>
            <a:spLocks noChangeArrowheads="1"/>
          </p:cNvSpPr>
          <p:nvPr/>
        </p:nvSpPr>
        <p:spPr bwMode="auto">
          <a:xfrm>
            <a:off x="4048125" y="5503863"/>
            <a:ext cx="1846263" cy="304800"/>
          </a:xfrm>
          <a:prstGeom prst="rect">
            <a:avLst/>
          </a:prstGeom>
          <a:noFill/>
          <a:ln w="50800">
            <a:solidFill>
              <a:srgbClr val="FF0000"/>
            </a:solidFill>
            <a:miter lim="800000"/>
            <a:headEnd/>
            <a:tailEnd/>
          </a:ln>
          <a:effectLst/>
        </p:spPr>
        <p:txBody>
          <a:bodyPr wrap="none" anchor="ctr">
            <a:spAutoFit/>
          </a:bodyPr>
          <a:lstStyle/>
          <a:p>
            <a:endParaRPr lang="en-US"/>
          </a:p>
        </p:txBody>
      </p:sp>
      <p:sp>
        <p:nvSpPr>
          <p:cNvPr id="1341553" name="Rectangle 113"/>
          <p:cNvSpPr>
            <a:spLocks noChangeArrowheads="1"/>
          </p:cNvSpPr>
          <p:nvPr/>
        </p:nvSpPr>
        <p:spPr bwMode="auto">
          <a:xfrm>
            <a:off x="6781800" y="5503863"/>
            <a:ext cx="1846263" cy="304800"/>
          </a:xfrm>
          <a:prstGeom prst="rect">
            <a:avLst/>
          </a:prstGeom>
          <a:noFill/>
          <a:ln w="50800">
            <a:solidFill>
              <a:srgbClr val="FF0000"/>
            </a:solidFill>
            <a:miter lim="800000"/>
            <a:headEnd/>
            <a:tailEnd/>
          </a:ln>
          <a:effectLst/>
        </p:spPr>
        <p:txBody>
          <a:bodyPr wrap="none"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534" name="Text Box 11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40418"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40419"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40420" name="Rectangle 4"/>
          <p:cNvSpPr>
            <a:spLocks noChangeArrowheads="1"/>
          </p:cNvSpPr>
          <p:nvPr/>
        </p:nvSpPr>
        <p:spPr bwMode="auto">
          <a:xfrm>
            <a:off x="3898900" y="5054600"/>
            <a:ext cx="2133600" cy="152400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40421"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40422"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40423"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40424"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40425"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40426" name="AutoShape 10"/>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40427" name="AutoShape 11"/>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40428" name="Rectangle 12"/>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40429" name="Rectangle 13"/>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40430" name="AutoShape 14"/>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a:latin typeface="Arial Narrow" pitchFamily="34" charset="0"/>
              </a:rPr>
              <a:t>CHAN </a:t>
            </a:r>
            <a:r>
              <a:rPr lang="en-US" sz="1800" dirty="0" smtClean="0">
                <a:latin typeface="Arial Narrow" pitchFamily="34" charset="0"/>
              </a:rPr>
              <a:t>3</a:t>
            </a:r>
            <a:endParaRPr lang="en-US" sz="1800" baseline="-25000" dirty="0">
              <a:latin typeface="Arial Narrow" pitchFamily="34" charset="0"/>
            </a:endParaRPr>
          </a:p>
        </p:txBody>
      </p:sp>
      <p:sp>
        <p:nvSpPr>
          <p:cNvPr id="1340431" name="AutoShape 15"/>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0432" name="Group 16"/>
          <p:cNvGrpSpPr>
            <a:grpSpLocks/>
          </p:cNvGrpSpPr>
          <p:nvPr/>
        </p:nvGrpSpPr>
        <p:grpSpPr bwMode="auto">
          <a:xfrm>
            <a:off x="6575425" y="1433513"/>
            <a:ext cx="333375" cy="609600"/>
            <a:chOff x="2234" y="1394"/>
            <a:chExt cx="144" cy="264"/>
          </a:xfrm>
        </p:grpSpPr>
        <p:sp>
          <p:nvSpPr>
            <p:cNvPr id="1340433" name="Rectangle 17"/>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434" name="Line 18"/>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35" name="Line 19"/>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36" name="Line 20"/>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37" name="Line 21"/>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438" name="AutoShape 22"/>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40439" name="AutoShape 23"/>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40440" name="AutoShape 24"/>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40441" name="AutoShape 25"/>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40442" name="AutoShape 26"/>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40443" name="Text Box 27"/>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40444" name="Rectangle 28"/>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dirty="0" smtClean="0">
                <a:solidFill>
                  <a:srgbClr val="FF0000"/>
                </a:solidFill>
              </a:rPr>
              <a:t>SPI</a:t>
            </a:r>
            <a:endParaRPr lang="en-US" dirty="0">
              <a:solidFill>
                <a:srgbClr val="FF0000"/>
              </a:solidFill>
            </a:endParaRPr>
          </a:p>
        </p:txBody>
      </p:sp>
      <p:sp>
        <p:nvSpPr>
          <p:cNvPr id="1340445" name="AutoShape 29"/>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smtClean="0">
                <a:solidFill>
                  <a:schemeClr val="tx1"/>
                </a:solidFill>
                <a:latin typeface="Arial Narrow" pitchFamily="34" charset="0"/>
              </a:rPr>
              <a:t>REVT</a:t>
            </a:r>
            <a:endParaRPr lang="en-US" sz="1800" dirty="0">
              <a:solidFill>
                <a:schemeClr val="tx1"/>
              </a:solidFill>
              <a:latin typeface="Arial Narrow" pitchFamily="34" charset="0"/>
            </a:endParaRPr>
          </a:p>
        </p:txBody>
      </p:sp>
      <p:sp>
        <p:nvSpPr>
          <p:cNvPr id="1340446" name="AutoShape 30"/>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40447" name="Group 31"/>
          <p:cNvGrpSpPr>
            <a:grpSpLocks/>
          </p:cNvGrpSpPr>
          <p:nvPr/>
        </p:nvGrpSpPr>
        <p:grpSpPr bwMode="auto">
          <a:xfrm rot="-5400000">
            <a:off x="3737769" y="1440656"/>
            <a:ext cx="174625" cy="608013"/>
            <a:chOff x="3226" y="1912"/>
            <a:chExt cx="76" cy="264"/>
          </a:xfrm>
        </p:grpSpPr>
        <p:sp>
          <p:nvSpPr>
            <p:cNvPr id="1340448" name="Rectangle 32"/>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449" name="Line 33"/>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0" name="Line 34"/>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1" name="Line 35"/>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2" name="Line 36"/>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3" name="Line 37"/>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4" name="Line 38"/>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55" name="Line 39"/>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456" name="Line 40"/>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40457" name="Group 41"/>
          <p:cNvGrpSpPr>
            <a:grpSpLocks/>
          </p:cNvGrpSpPr>
          <p:nvPr/>
        </p:nvGrpSpPr>
        <p:grpSpPr bwMode="auto">
          <a:xfrm>
            <a:off x="3441700" y="2559050"/>
            <a:ext cx="788988" cy="1025525"/>
            <a:chOff x="1680" y="3281"/>
            <a:chExt cx="497" cy="646"/>
          </a:xfrm>
        </p:grpSpPr>
        <p:sp>
          <p:nvSpPr>
            <p:cNvPr id="1340458" name="AutoShape 42"/>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smtClean="0">
                  <a:solidFill>
                    <a:schemeClr val="tx1"/>
                  </a:solidFill>
                  <a:latin typeface="Arial Narrow" pitchFamily="34" charset="0"/>
                </a:rPr>
                <a:t>XEVT</a:t>
              </a:r>
              <a:endParaRPr lang="en-US" sz="1800" dirty="0">
                <a:solidFill>
                  <a:schemeClr val="tx1"/>
                </a:solidFill>
                <a:latin typeface="Arial Narrow" pitchFamily="34" charset="0"/>
              </a:endParaRPr>
            </a:p>
          </p:txBody>
        </p:sp>
        <p:sp>
          <p:nvSpPr>
            <p:cNvPr id="1340459" name="AutoShape 43"/>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40460" name="Group 44"/>
            <p:cNvGrpSpPr>
              <a:grpSpLocks/>
            </p:cNvGrpSpPr>
            <p:nvPr/>
          </p:nvGrpSpPr>
          <p:grpSpPr bwMode="auto">
            <a:xfrm rot="-5400000">
              <a:off x="1877" y="3491"/>
              <a:ext cx="110" cy="383"/>
              <a:chOff x="3226" y="1912"/>
              <a:chExt cx="76" cy="264"/>
            </a:xfrm>
          </p:grpSpPr>
          <p:sp>
            <p:nvSpPr>
              <p:cNvPr id="1340461" name="Rectangle 45"/>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462" name="Line 46"/>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3" name="Line 47"/>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4" name="Line 48"/>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5" name="Line 49"/>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6" name="Line 50"/>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7" name="Line 51"/>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468" name="Line 52"/>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469" name="Line 53"/>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40470" name="AutoShape 54"/>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a:latin typeface="Arial Narrow" pitchFamily="34" charset="0"/>
              </a:rPr>
              <a:t>CHAN </a:t>
            </a:r>
            <a:r>
              <a:rPr lang="en-US" sz="1800" dirty="0" smtClean="0">
                <a:latin typeface="Arial Narrow" pitchFamily="34" charset="0"/>
              </a:rPr>
              <a:t>2</a:t>
            </a:r>
            <a:endParaRPr lang="en-US" sz="1800" baseline="-25000" dirty="0">
              <a:latin typeface="Arial Narrow" pitchFamily="34" charset="0"/>
            </a:endParaRPr>
          </a:p>
        </p:txBody>
      </p:sp>
      <p:sp>
        <p:nvSpPr>
          <p:cNvPr id="1340471" name="AutoShape 55"/>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sp>
        <p:nvSpPr>
          <p:cNvPr id="1340472" name="Line 56"/>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40473" name="Line 57"/>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40474" name="AutoShape 58"/>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40475" name="AutoShape 59"/>
          <p:cNvCxnSpPr>
            <a:cxnSpLocks noChangeShapeType="1"/>
            <a:stCxn id="1340439" idx="3"/>
            <a:endCxn id="1340446"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40476" name="AutoShape 60"/>
          <p:cNvCxnSpPr>
            <a:cxnSpLocks noChangeShapeType="1"/>
            <a:stCxn id="1340446" idx="3"/>
            <a:endCxn id="1340430"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40477" name="AutoShape 61"/>
          <p:cNvCxnSpPr>
            <a:cxnSpLocks noChangeShapeType="1"/>
            <a:stCxn id="1340430" idx="3"/>
            <a:endCxn id="1340431"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40478" name="AutoShape 62"/>
          <p:cNvCxnSpPr>
            <a:cxnSpLocks noChangeShapeType="1"/>
            <a:endCxn id="1340470" idx="3"/>
          </p:cNvCxnSpPr>
          <p:nvPr/>
        </p:nvCxnSpPr>
        <p:spPr bwMode="auto">
          <a:xfrm flipH="1">
            <a:off x="5956300" y="2870200"/>
            <a:ext cx="398463" cy="333375"/>
          </a:xfrm>
          <a:prstGeom prst="straightConnector1">
            <a:avLst/>
          </a:prstGeom>
          <a:noFill/>
          <a:ln w="12700">
            <a:solidFill>
              <a:schemeClr val="tx1"/>
            </a:solidFill>
            <a:round/>
            <a:headEnd type="none" w="sm" len="sm"/>
            <a:tailEnd type="triangle" w="med" len="med"/>
          </a:ln>
          <a:effectLst/>
        </p:spPr>
      </p:cxnSp>
      <p:cxnSp>
        <p:nvCxnSpPr>
          <p:cNvPr id="1340479" name="AutoShape 63"/>
          <p:cNvCxnSpPr>
            <a:cxnSpLocks noChangeShapeType="1"/>
            <a:stCxn id="1340470" idx="1"/>
            <a:endCxn id="1340459"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40480" name="AutoShape 64"/>
          <p:cNvCxnSpPr>
            <a:cxnSpLocks noChangeShapeType="1"/>
            <a:stCxn id="1340441" idx="1"/>
            <a:endCxn id="1340459"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40481" name="AutoShape 65"/>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40482" name="AutoShape 66"/>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40483" name="Rectangle 67"/>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0484" name="Rectangle 68"/>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 </a:t>
            </a:r>
          </a:p>
        </p:txBody>
      </p:sp>
      <p:sp>
        <p:nvSpPr>
          <p:cNvPr id="1340485" name="Rectangle 69"/>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40486" name="Rectangle 70"/>
          <p:cNvSpPr>
            <a:spLocks noChangeArrowheads="1"/>
          </p:cNvSpPr>
          <p:nvPr/>
        </p:nvSpPr>
        <p:spPr bwMode="auto">
          <a:xfrm>
            <a:off x="40513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0487" name="Rectangle 71"/>
          <p:cNvSpPr>
            <a:spLocks noChangeArrowheads="1"/>
          </p:cNvSpPr>
          <p:nvPr/>
        </p:nvSpPr>
        <p:spPr bwMode="auto">
          <a:xfrm>
            <a:off x="46799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40488" name="Rectangle 72"/>
          <p:cNvSpPr>
            <a:spLocks noChangeArrowheads="1"/>
          </p:cNvSpPr>
          <p:nvPr/>
        </p:nvSpPr>
        <p:spPr bwMode="auto">
          <a:xfrm>
            <a:off x="40513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40489" name="Text Box 73"/>
          <p:cNvSpPr txBox="1">
            <a:spLocks noChangeArrowheads="1"/>
          </p:cNvSpPr>
          <p:nvPr/>
        </p:nvSpPr>
        <p:spPr bwMode="auto">
          <a:xfrm>
            <a:off x="4235450" y="5099050"/>
            <a:ext cx="14224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sp>
        <p:nvSpPr>
          <p:cNvPr id="1340490" name="Rectangle 74"/>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40491" name="Rectangle 75"/>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40492" name="Rectangle 76"/>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40493" name="Text Box 77"/>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40494" name="Text Box 78"/>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40495" name="Text Box 79"/>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40496" name="Text Box 80"/>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40497" name="Line 81"/>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40498" name="Line 82"/>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40499" name="Text Box 83"/>
          <p:cNvSpPr txBox="1">
            <a:spLocks noChangeArrowheads="1"/>
          </p:cNvSpPr>
          <p:nvPr/>
        </p:nvSpPr>
        <p:spPr bwMode="auto">
          <a:xfrm>
            <a:off x="1355725" y="5099050"/>
            <a:ext cx="1622560" cy="338554"/>
          </a:xfrm>
          <a:prstGeom prst="rect">
            <a:avLst/>
          </a:prstGeom>
          <a:noFill/>
          <a:ln w="12700">
            <a:noFill/>
            <a:miter lim="800000"/>
            <a:headEnd/>
            <a:tailEnd/>
          </a:ln>
          <a:effectLst/>
        </p:spPr>
        <p:txBody>
          <a:bodyPr wrap="none">
            <a:spAutoFit/>
          </a:bodyPr>
          <a:lstStyle/>
          <a:p>
            <a:r>
              <a:rPr lang="en-US" dirty="0">
                <a:solidFill>
                  <a:schemeClr val="tx1"/>
                </a:solidFill>
                <a:latin typeface="Arial Narrow" pitchFamily="34" charset="0"/>
              </a:rPr>
              <a:t>Channel </a:t>
            </a:r>
            <a:r>
              <a:rPr lang="en-US" dirty="0" smtClean="0">
                <a:solidFill>
                  <a:schemeClr val="tx1"/>
                </a:solidFill>
                <a:latin typeface="Arial Narrow" pitchFamily="34" charset="0"/>
              </a:rPr>
              <a:t>XEVT</a:t>
            </a:r>
            <a:endParaRPr lang="en-US" dirty="0">
              <a:solidFill>
                <a:schemeClr val="tx1"/>
              </a:solidFill>
              <a:latin typeface="Arial Narrow" pitchFamily="34" charset="0"/>
            </a:endParaRPr>
          </a:p>
        </p:txBody>
      </p:sp>
      <p:cxnSp>
        <p:nvCxnSpPr>
          <p:cNvPr id="1340500" name="AutoShape 84"/>
          <p:cNvCxnSpPr>
            <a:cxnSpLocks noChangeShapeType="1"/>
            <a:endCxn id="1340470" idx="3"/>
          </p:cNvCxnSpPr>
          <p:nvPr/>
        </p:nvCxnSpPr>
        <p:spPr bwMode="auto">
          <a:xfrm flipH="1" flipV="1">
            <a:off x="5956300" y="3203575"/>
            <a:ext cx="373063" cy="446088"/>
          </a:xfrm>
          <a:prstGeom prst="straightConnector1">
            <a:avLst/>
          </a:prstGeom>
          <a:noFill/>
          <a:ln w="12700">
            <a:solidFill>
              <a:schemeClr val="tx1"/>
            </a:solidFill>
            <a:round/>
            <a:headEnd type="none" w="sm" len="sm"/>
            <a:tailEnd type="triangle" w="med" len="med"/>
          </a:ln>
          <a:effectLst/>
        </p:spPr>
      </p:cxnSp>
      <p:sp>
        <p:nvSpPr>
          <p:cNvPr id="1340501" name="AutoShape 85"/>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40503" name="AutoShape 87"/>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40504" name="Group 88"/>
          <p:cNvGrpSpPr>
            <a:grpSpLocks/>
          </p:cNvGrpSpPr>
          <p:nvPr/>
        </p:nvGrpSpPr>
        <p:grpSpPr bwMode="auto">
          <a:xfrm>
            <a:off x="6575425" y="2565400"/>
            <a:ext cx="333375" cy="609600"/>
            <a:chOff x="2234" y="1394"/>
            <a:chExt cx="144" cy="264"/>
          </a:xfrm>
        </p:grpSpPr>
        <p:sp>
          <p:nvSpPr>
            <p:cNvPr id="1340505" name="Rectangle 89"/>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506" name="Line 90"/>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07" name="Line 91"/>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08" name="Line 92"/>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09" name="Line 93"/>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510" name="AutoShape 94"/>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40511" name="AutoShape 95"/>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0512" name="Group 96"/>
          <p:cNvGrpSpPr>
            <a:grpSpLocks/>
          </p:cNvGrpSpPr>
          <p:nvPr/>
        </p:nvGrpSpPr>
        <p:grpSpPr bwMode="auto">
          <a:xfrm>
            <a:off x="6557963" y="3336925"/>
            <a:ext cx="333375" cy="609600"/>
            <a:chOff x="2234" y="1394"/>
            <a:chExt cx="144" cy="264"/>
          </a:xfrm>
        </p:grpSpPr>
        <p:sp>
          <p:nvSpPr>
            <p:cNvPr id="1340513" name="Rectangle 97"/>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514" name="Line 98"/>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15" name="Line 99"/>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16" name="Line 100"/>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17" name="Line 101"/>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518" name="AutoShape 102"/>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40519" name="Group 103"/>
          <p:cNvGrpSpPr>
            <a:grpSpLocks/>
          </p:cNvGrpSpPr>
          <p:nvPr/>
        </p:nvGrpSpPr>
        <p:grpSpPr bwMode="auto">
          <a:xfrm>
            <a:off x="6550025" y="2566988"/>
            <a:ext cx="333375" cy="609600"/>
            <a:chOff x="2234" y="1394"/>
            <a:chExt cx="144" cy="264"/>
          </a:xfrm>
        </p:grpSpPr>
        <p:sp>
          <p:nvSpPr>
            <p:cNvPr id="1340520" name="Rectangle 104"/>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40521" name="Line 105"/>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22" name="Line 106"/>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23" name="Line 107"/>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40524" name="Line 108"/>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40525" name="Line 109"/>
          <p:cNvSpPr>
            <a:spLocks noChangeShapeType="1"/>
          </p:cNvSpPr>
          <p:nvPr/>
        </p:nvSpPr>
        <p:spPr bwMode="auto">
          <a:xfrm>
            <a:off x="7134225" y="2844800"/>
            <a:ext cx="955675" cy="373063"/>
          </a:xfrm>
          <a:prstGeom prst="line">
            <a:avLst/>
          </a:prstGeom>
          <a:noFill/>
          <a:ln w="12700">
            <a:solidFill>
              <a:schemeClr val="tx1"/>
            </a:solidFill>
            <a:round/>
            <a:headEnd type="triangle" w="med" len="med"/>
            <a:tailEnd/>
          </a:ln>
          <a:effectLst/>
        </p:spPr>
        <p:txBody>
          <a:bodyPr/>
          <a:lstStyle/>
          <a:p>
            <a:endParaRPr lang="en-US"/>
          </a:p>
        </p:txBody>
      </p:sp>
      <p:sp>
        <p:nvSpPr>
          <p:cNvPr id="1340526" name="Line 110"/>
          <p:cNvSpPr>
            <a:spLocks noChangeShapeType="1"/>
          </p:cNvSpPr>
          <p:nvPr/>
        </p:nvSpPr>
        <p:spPr bwMode="auto">
          <a:xfrm flipV="1">
            <a:off x="7108825" y="3208338"/>
            <a:ext cx="990600" cy="431800"/>
          </a:xfrm>
          <a:prstGeom prst="line">
            <a:avLst/>
          </a:prstGeom>
          <a:noFill/>
          <a:ln w="12700">
            <a:solidFill>
              <a:schemeClr val="tx1"/>
            </a:solidFill>
            <a:round/>
            <a:headEnd type="triangle" w="med" len="med"/>
            <a:tailEnd/>
          </a:ln>
          <a:effectLst/>
        </p:spPr>
        <p:txBody>
          <a:bodyPr/>
          <a:lstStyle/>
          <a:p>
            <a:endParaRPr lang="en-US"/>
          </a:p>
        </p:txBody>
      </p:sp>
      <p:sp>
        <p:nvSpPr>
          <p:cNvPr id="1340530" name="Rectangle 114"/>
          <p:cNvSpPr>
            <a:spLocks noChangeArrowheads="1"/>
          </p:cNvSpPr>
          <p:nvPr/>
        </p:nvSpPr>
        <p:spPr bwMode="auto">
          <a:xfrm>
            <a:off x="1905000" y="6148388"/>
            <a:ext cx="1254125" cy="304800"/>
          </a:xfrm>
          <a:prstGeom prst="rect">
            <a:avLst/>
          </a:prstGeom>
          <a:noFill/>
          <a:ln w="50800">
            <a:solidFill>
              <a:srgbClr val="FF0000"/>
            </a:solidFill>
            <a:miter lim="800000"/>
            <a:headEnd/>
            <a:tailEnd/>
          </a:ln>
          <a:effectLst/>
        </p:spPr>
        <p:txBody>
          <a:bodyPr anchor="ctr">
            <a:spAutoFit/>
          </a:bodyPr>
          <a:lstStyle/>
          <a:p>
            <a:endParaRPr lang="en-US"/>
          </a:p>
        </p:txBody>
      </p:sp>
      <p:sp>
        <p:nvSpPr>
          <p:cNvPr id="1340531" name="Text Box 115"/>
          <p:cNvSpPr txBox="1">
            <a:spLocks noChangeArrowheads="1"/>
          </p:cNvSpPr>
          <p:nvPr/>
        </p:nvSpPr>
        <p:spPr bwMode="auto">
          <a:xfrm>
            <a:off x="115888" y="4168775"/>
            <a:ext cx="9028112" cy="530225"/>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 </a:t>
            </a:r>
            <a:r>
              <a:rPr lang="en-US" sz="1800">
                <a:solidFill>
                  <a:schemeClr val="tx1"/>
                </a:solidFill>
                <a:latin typeface="Arial Narrow" pitchFamily="34" charset="0"/>
              </a:rPr>
              <a:t>Use the Active PSET plus two Link PSETs. Assign different Src addresses to use the desired buffer. Set </a:t>
            </a:r>
            <a:r>
              <a:rPr lang="en-US" sz="1800">
                <a:solidFill>
                  <a:srgbClr val="FF3300"/>
                </a:solidFill>
                <a:latin typeface="Arial Narrow" pitchFamily="34" charset="0"/>
              </a:rPr>
              <a:t>LINK</a:t>
            </a:r>
            <a:r>
              <a:rPr lang="en-US" sz="1800">
                <a:solidFill>
                  <a:schemeClr val="tx1"/>
                </a:solidFill>
                <a:latin typeface="Arial Narrow" pitchFamily="34" charset="0"/>
              </a:rPr>
              <a:t> field to point to the </a:t>
            </a:r>
            <a:r>
              <a:rPr lang="en-US" sz="1800">
                <a:solidFill>
                  <a:srgbClr val="FF3300"/>
                </a:solidFill>
                <a:latin typeface="Arial Narrow" pitchFamily="34" charset="0"/>
              </a:rPr>
              <a:t>NEXT PSET to use</a:t>
            </a:r>
            <a:r>
              <a:rPr lang="en-US" sz="1800">
                <a:solidFill>
                  <a:schemeClr val="tx1"/>
                </a:solidFill>
                <a:latin typeface="Arial Narrow" pitchFamily="34" charset="0"/>
              </a:rPr>
              <a:t>.</a:t>
            </a:r>
          </a:p>
        </p:txBody>
      </p:sp>
      <p:sp>
        <p:nvSpPr>
          <p:cNvPr id="1340532" name="Rectangle 116"/>
          <p:cNvSpPr>
            <a:spLocks noChangeArrowheads="1"/>
          </p:cNvSpPr>
          <p:nvPr/>
        </p:nvSpPr>
        <p:spPr bwMode="auto">
          <a:xfrm>
            <a:off x="4649788" y="6148388"/>
            <a:ext cx="1254125" cy="304800"/>
          </a:xfrm>
          <a:prstGeom prst="rect">
            <a:avLst/>
          </a:prstGeom>
          <a:noFill/>
          <a:ln w="50800">
            <a:solidFill>
              <a:srgbClr val="FF0000"/>
            </a:solidFill>
            <a:miter lim="800000"/>
            <a:headEnd/>
            <a:tailEnd/>
          </a:ln>
          <a:effectLst/>
        </p:spPr>
        <p:txBody>
          <a:bodyPr anchor="ctr">
            <a:spAutoFit/>
          </a:bodyPr>
          <a:lstStyle/>
          <a:p>
            <a:endParaRPr lang="en-US"/>
          </a:p>
        </p:txBody>
      </p:sp>
      <p:sp>
        <p:nvSpPr>
          <p:cNvPr id="1340533" name="Rectangle 117"/>
          <p:cNvSpPr>
            <a:spLocks noChangeArrowheads="1"/>
          </p:cNvSpPr>
          <p:nvPr/>
        </p:nvSpPr>
        <p:spPr bwMode="auto">
          <a:xfrm>
            <a:off x="7392988" y="6148388"/>
            <a:ext cx="1254125" cy="304800"/>
          </a:xfrm>
          <a:prstGeom prst="rect">
            <a:avLst/>
          </a:prstGeom>
          <a:noFill/>
          <a:ln w="50800">
            <a:solidFill>
              <a:srgbClr val="FF0000"/>
            </a:solid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99" name="Text Box 7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10722" name="Rectangle 2"/>
          <p:cNvSpPr>
            <a:spLocks noGrp="1" noChangeArrowheads="1"/>
          </p:cNvSpPr>
          <p:nvPr>
            <p:ph type="title"/>
          </p:nvPr>
        </p:nvSpPr>
        <p:spPr/>
        <p:txBody>
          <a:bodyPr/>
          <a:lstStyle/>
          <a:p>
            <a:r>
              <a:rPr lang="en-US"/>
              <a:t>EDMA3 Terminology</a:t>
            </a:r>
          </a:p>
        </p:txBody>
      </p:sp>
      <p:grpSp>
        <p:nvGrpSpPr>
          <p:cNvPr id="1310723" name="Group 3"/>
          <p:cNvGrpSpPr>
            <a:grpSpLocks/>
          </p:cNvGrpSpPr>
          <p:nvPr/>
        </p:nvGrpSpPr>
        <p:grpSpPr bwMode="auto">
          <a:xfrm>
            <a:off x="533400" y="2970213"/>
            <a:ext cx="8121650" cy="3811587"/>
            <a:chOff x="42" y="480"/>
            <a:chExt cx="5116" cy="2401"/>
          </a:xfrm>
        </p:grpSpPr>
        <p:sp>
          <p:nvSpPr>
            <p:cNvPr id="1310724" name="Text Box 4"/>
            <p:cNvSpPr txBox="1">
              <a:spLocks noChangeArrowheads="1"/>
            </p:cNvSpPr>
            <p:nvPr/>
          </p:nvSpPr>
          <p:spPr bwMode="auto">
            <a:xfrm>
              <a:off x="372" y="803"/>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310725" name="AutoShape 5"/>
            <p:cNvSpPr>
              <a:spLocks/>
            </p:cNvSpPr>
            <p:nvPr/>
          </p:nvSpPr>
          <p:spPr bwMode="auto">
            <a:xfrm rot="-5400000">
              <a:off x="1493" y="357"/>
              <a:ext cx="81" cy="760"/>
            </a:xfrm>
            <a:prstGeom prst="rightBrace">
              <a:avLst>
                <a:gd name="adj1" fmla="val 78189"/>
                <a:gd name="adj2" fmla="val 49338"/>
              </a:avLst>
            </a:prstGeom>
            <a:noFill/>
            <a:ln w="9525">
              <a:solidFill>
                <a:schemeClr val="tx1"/>
              </a:solidFill>
              <a:round/>
              <a:headEnd/>
              <a:tailEnd/>
            </a:ln>
            <a:effectLst/>
          </p:spPr>
          <p:txBody>
            <a:bodyPr wrap="none" anchor="ctr"/>
            <a:lstStyle/>
            <a:p>
              <a:endParaRPr lang="en-US"/>
            </a:p>
          </p:txBody>
        </p:sp>
        <p:sp>
          <p:nvSpPr>
            <p:cNvPr id="1310726" name="Text Box 6"/>
            <p:cNvSpPr txBox="1">
              <a:spLocks noChangeArrowheads="1"/>
            </p:cNvSpPr>
            <p:nvPr/>
          </p:nvSpPr>
          <p:spPr bwMode="auto">
            <a:xfrm>
              <a:off x="1154" y="480"/>
              <a:ext cx="1000"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ACNT Bytes</a:t>
              </a:r>
            </a:p>
          </p:txBody>
        </p:sp>
        <p:sp>
          <p:nvSpPr>
            <p:cNvPr id="1310727" name="Rectangle 7"/>
            <p:cNvSpPr>
              <a:spLocks noChangeArrowheads="1"/>
            </p:cNvSpPr>
            <p:nvPr/>
          </p:nvSpPr>
          <p:spPr bwMode="auto">
            <a:xfrm>
              <a:off x="114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28" name="Rectangle 8"/>
            <p:cNvSpPr>
              <a:spLocks noChangeArrowheads="1"/>
            </p:cNvSpPr>
            <p:nvPr/>
          </p:nvSpPr>
          <p:spPr bwMode="auto">
            <a:xfrm>
              <a:off x="133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29" name="Rectangle 9"/>
            <p:cNvSpPr>
              <a:spLocks noChangeArrowheads="1"/>
            </p:cNvSpPr>
            <p:nvPr/>
          </p:nvSpPr>
          <p:spPr bwMode="auto">
            <a:xfrm>
              <a:off x="153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0" name="Rectangle 10"/>
            <p:cNvSpPr>
              <a:spLocks noChangeArrowheads="1"/>
            </p:cNvSpPr>
            <p:nvPr/>
          </p:nvSpPr>
          <p:spPr bwMode="auto">
            <a:xfrm>
              <a:off x="172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1" name="Rectangle 11"/>
            <p:cNvSpPr>
              <a:spLocks noChangeArrowheads="1"/>
            </p:cNvSpPr>
            <p:nvPr/>
          </p:nvSpPr>
          <p:spPr bwMode="auto">
            <a:xfrm>
              <a:off x="216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2" name="Rectangle 12"/>
            <p:cNvSpPr>
              <a:spLocks noChangeArrowheads="1"/>
            </p:cNvSpPr>
            <p:nvPr/>
          </p:nvSpPr>
          <p:spPr bwMode="auto">
            <a:xfrm>
              <a:off x="235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3" name="Rectangle 13"/>
            <p:cNvSpPr>
              <a:spLocks noChangeArrowheads="1"/>
            </p:cNvSpPr>
            <p:nvPr/>
          </p:nvSpPr>
          <p:spPr bwMode="auto">
            <a:xfrm>
              <a:off x="254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4" name="Rectangle 14"/>
            <p:cNvSpPr>
              <a:spLocks noChangeArrowheads="1"/>
            </p:cNvSpPr>
            <p:nvPr/>
          </p:nvSpPr>
          <p:spPr bwMode="auto">
            <a:xfrm>
              <a:off x="273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5" name="Rectangle 15"/>
            <p:cNvSpPr>
              <a:spLocks noChangeArrowheads="1"/>
            </p:cNvSpPr>
            <p:nvPr/>
          </p:nvSpPr>
          <p:spPr bwMode="auto">
            <a:xfrm>
              <a:off x="350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6" name="Rectangle 16"/>
            <p:cNvSpPr>
              <a:spLocks noChangeArrowheads="1"/>
            </p:cNvSpPr>
            <p:nvPr/>
          </p:nvSpPr>
          <p:spPr bwMode="auto">
            <a:xfrm>
              <a:off x="369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7" name="Rectangle 17"/>
            <p:cNvSpPr>
              <a:spLocks noChangeArrowheads="1"/>
            </p:cNvSpPr>
            <p:nvPr/>
          </p:nvSpPr>
          <p:spPr bwMode="auto">
            <a:xfrm>
              <a:off x="388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8" name="Rectangle 18"/>
            <p:cNvSpPr>
              <a:spLocks noChangeArrowheads="1"/>
            </p:cNvSpPr>
            <p:nvPr/>
          </p:nvSpPr>
          <p:spPr bwMode="auto">
            <a:xfrm>
              <a:off x="408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39" name="Text Box 19"/>
            <p:cNvSpPr txBox="1">
              <a:spLocks noChangeArrowheads="1"/>
            </p:cNvSpPr>
            <p:nvPr/>
          </p:nvSpPr>
          <p:spPr bwMode="auto">
            <a:xfrm>
              <a:off x="126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0740" name="Text Box 20"/>
            <p:cNvSpPr txBox="1">
              <a:spLocks noChangeArrowheads="1"/>
            </p:cNvSpPr>
            <p:nvPr/>
          </p:nvSpPr>
          <p:spPr bwMode="auto">
            <a:xfrm>
              <a:off x="229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0741" name="Text Box 21"/>
            <p:cNvSpPr txBox="1">
              <a:spLocks noChangeArrowheads="1"/>
            </p:cNvSpPr>
            <p:nvPr/>
          </p:nvSpPr>
          <p:spPr bwMode="auto">
            <a:xfrm>
              <a:off x="3510" y="981"/>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0742" name="Text Box 22"/>
            <p:cNvSpPr txBox="1">
              <a:spLocks noChangeArrowheads="1"/>
            </p:cNvSpPr>
            <p:nvPr/>
          </p:nvSpPr>
          <p:spPr bwMode="auto">
            <a:xfrm>
              <a:off x="372" y="1349"/>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310743" name="Rectangle 23"/>
            <p:cNvSpPr>
              <a:spLocks noChangeArrowheads="1"/>
            </p:cNvSpPr>
            <p:nvPr/>
          </p:nvSpPr>
          <p:spPr bwMode="auto">
            <a:xfrm>
              <a:off x="114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4" name="Rectangle 24"/>
            <p:cNvSpPr>
              <a:spLocks noChangeArrowheads="1"/>
            </p:cNvSpPr>
            <p:nvPr/>
          </p:nvSpPr>
          <p:spPr bwMode="auto">
            <a:xfrm>
              <a:off x="133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5" name="Rectangle 25"/>
            <p:cNvSpPr>
              <a:spLocks noChangeArrowheads="1"/>
            </p:cNvSpPr>
            <p:nvPr/>
          </p:nvSpPr>
          <p:spPr bwMode="auto">
            <a:xfrm>
              <a:off x="153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6" name="Rectangle 26"/>
            <p:cNvSpPr>
              <a:spLocks noChangeArrowheads="1"/>
            </p:cNvSpPr>
            <p:nvPr/>
          </p:nvSpPr>
          <p:spPr bwMode="auto">
            <a:xfrm>
              <a:off x="172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7" name="Rectangle 27"/>
            <p:cNvSpPr>
              <a:spLocks noChangeArrowheads="1"/>
            </p:cNvSpPr>
            <p:nvPr/>
          </p:nvSpPr>
          <p:spPr bwMode="auto">
            <a:xfrm>
              <a:off x="216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8" name="Rectangle 28"/>
            <p:cNvSpPr>
              <a:spLocks noChangeArrowheads="1"/>
            </p:cNvSpPr>
            <p:nvPr/>
          </p:nvSpPr>
          <p:spPr bwMode="auto">
            <a:xfrm>
              <a:off x="235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49" name="Rectangle 29"/>
            <p:cNvSpPr>
              <a:spLocks noChangeArrowheads="1"/>
            </p:cNvSpPr>
            <p:nvPr/>
          </p:nvSpPr>
          <p:spPr bwMode="auto">
            <a:xfrm>
              <a:off x="254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0" name="Rectangle 30"/>
            <p:cNvSpPr>
              <a:spLocks noChangeArrowheads="1"/>
            </p:cNvSpPr>
            <p:nvPr/>
          </p:nvSpPr>
          <p:spPr bwMode="auto">
            <a:xfrm>
              <a:off x="273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1" name="Rectangle 31"/>
            <p:cNvSpPr>
              <a:spLocks noChangeArrowheads="1"/>
            </p:cNvSpPr>
            <p:nvPr/>
          </p:nvSpPr>
          <p:spPr bwMode="auto">
            <a:xfrm>
              <a:off x="350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2" name="Rectangle 32"/>
            <p:cNvSpPr>
              <a:spLocks noChangeArrowheads="1"/>
            </p:cNvSpPr>
            <p:nvPr/>
          </p:nvSpPr>
          <p:spPr bwMode="auto">
            <a:xfrm>
              <a:off x="369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3" name="Rectangle 33"/>
            <p:cNvSpPr>
              <a:spLocks noChangeArrowheads="1"/>
            </p:cNvSpPr>
            <p:nvPr/>
          </p:nvSpPr>
          <p:spPr bwMode="auto">
            <a:xfrm>
              <a:off x="388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4" name="Rectangle 34"/>
            <p:cNvSpPr>
              <a:spLocks noChangeArrowheads="1"/>
            </p:cNvSpPr>
            <p:nvPr/>
          </p:nvSpPr>
          <p:spPr bwMode="auto">
            <a:xfrm>
              <a:off x="408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55" name="Text Box 35"/>
            <p:cNvSpPr txBox="1">
              <a:spLocks noChangeArrowheads="1"/>
            </p:cNvSpPr>
            <p:nvPr/>
          </p:nvSpPr>
          <p:spPr bwMode="auto">
            <a:xfrm>
              <a:off x="126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0756" name="Text Box 36"/>
            <p:cNvSpPr txBox="1">
              <a:spLocks noChangeArrowheads="1"/>
            </p:cNvSpPr>
            <p:nvPr/>
          </p:nvSpPr>
          <p:spPr bwMode="auto">
            <a:xfrm>
              <a:off x="229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0757" name="Text Box 37"/>
            <p:cNvSpPr txBox="1">
              <a:spLocks noChangeArrowheads="1"/>
            </p:cNvSpPr>
            <p:nvPr/>
          </p:nvSpPr>
          <p:spPr bwMode="auto">
            <a:xfrm>
              <a:off x="3510" y="1527"/>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0758" name="Oval 38"/>
            <p:cNvSpPr>
              <a:spLocks noChangeArrowheads="1"/>
            </p:cNvSpPr>
            <p:nvPr/>
          </p:nvSpPr>
          <p:spPr bwMode="auto">
            <a:xfrm>
              <a:off x="3120"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59" name="Oval 39"/>
            <p:cNvSpPr>
              <a:spLocks noChangeArrowheads="1"/>
            </p:cNvSpPr>
            <p:nvPr/>
          </p:nvSpPr>
          <p:spPr bwMode="auto">
            <a:xfrm>
              <a:off x="3264"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0" name="Oval 40"/>
            <p:cNvSpPr>
              <a:spLocks noChangeArrowheads="1"/>
            </p:cNvSpPr>
            <p:nvPr/>
          </p:nvSpPr>
          <p:spPr bwMode="auto">
            <a:xfrm>
              <a:off x="3120"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1" name="Oval 41"/>
            <p:cNvSpPr>
              <a:spLocks noChangeArrowheads="1"/>
            </p:cNvSpPr>
            <p:nvPr/>
          </p:nvSpPr>
          <p:spPr bwMode="auto">
            <a:xfrm>
              <a:off x="3264"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2" name="Oval 42"/>
            <p:cNvSpPr>
              <a:spLocks noChangeArrowheads="1"/>
            </p:cNvSpPr>
            <p:nvPr/>
          </p:nvSpPr>
          <p:spPr bwMode="auto">
            <a:xfrm rot="5400000">
              <a:off x="1500"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3" name="Oval 43"/>
            <p:cNvSpPr>
              <a:spLocks noChangeArrowheads="1"/>
            </p:cNvSpPr>
            <p:nvPr/>
          </p:nvSpPr>
          <p:spPr bwMode="auto">
            <a:xfrm rot="5400000">
              <a:off x="1500"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4" name="Oval 44"/>
            <p:cNvSpPr>
              <a:spLocks noChangeArrowheads="1"/>
            </p:cNvSpPr>
            <p:nvPr/>
          </p:nvSpPr>
          <p:spPr bwMode="auto">
            <a:xfrm rot="5400000">
              <a:off x="2514"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5" name="Oval 45"/>
            <p:cNvSpPr>
              <a:spLocks noChangeArrowheads="1"/>
            </p:cNvSpPr>
            <p:nvPr/>
          </p:nvSpPr>
          <p:spPr bwMode="auto">
            <a:xfrm rot="5400000">
              <a:off x="2514"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6" name="Oval 46"/>
            <p:cNvSpPr>
              <a:spLocks noChangeArrowheads="1"/>
            </p:cNvSpPr>
            <p:nvPr/>
          </p:nvSpPr>
          <p:spPr bwMode="auto">
            <a:xfrm rot="5400000">
              <a:off x="3858"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7" name="Oval 47"/>
            <p:cNvSpPr>
              <a:spLocks noChangeArrowheads="1"/>
            </p:cNvSpPr>
            <p:nvPr/>
          </p:nvSpPr>
          <p:spPr bwMode="auto">
            <a:xfrm rot="5400000">
              <a:off x="3858"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68" name="Text Box 48"/>
            <p:cNvSpPr txBox="1">
              <a:spLocks noChangeArrowheads="1"/>
            </p:cNvSpPr>
            <p:nvPr/>
          </p:nvSpPr>
          <p:spPr bwMode="auto">
            <a:xfrm>
              <a:off x="42" y="2112"/>
              <a:ext cx="1086"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310769" name="Rectangle 49"/>
            <p:cNvSpPr>
              <a:spLocks noChangeArrowheads="1"/>
            </p:cNvSpPr>
            <p:nvPr/>
          </p:nvSpPr>
          <p:spPr bwMode="auto">
            <a:xfrm>
              <a:off x="114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0" name="Rectangle 50"/>
            <p:cNvSpPr>
              <a:spLocks noChangeArrowheads="1"/>
            </p:cNvSpPr>
            <p:nvPr/>
          </p:nvSpPr>
          <p:spPr bwMode="auto">
            <a:xfrm>
              <a:off x="133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1" name="Rectangle 51"/>
            <p:cNvSpPr>
              <a:spLocks noChangeArrowheads="1"/>
            </p:cNvSpPr>
            <p:nvPr/>
          </p:nvSpPr>
          <p:spPr bwMode="auto">
            <a:xfrm>
              <a:off x="153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2" name="Rectangle 52"/>
            <p:cNvSpPr>
              <a:spLocks noChangeArrowheads="1"/>
            </p:cNvSpPr>
            <p:nvPr/>
          </p:nvSpPr>
          <p:spPr bwMode="auto">
            <a:xfrm>
              <a:off x="172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3" name="Rectangle 53"/>
            <p:cNvSpPr>
              <a:spLocks noChangeArrowheads="1"/>
            </p:cNvSpPr>
            <p:nvPr/>
          </p:nvSpPr>
          <p:spPr bwMode="auto">
            <a:xfrm>
              <a:off x="216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4" name="Rectangle 54"/>
            <p:cNvSpPr>
              <a:spLocks noChangeArrowheads="1"/>
            </p:cNvSpPr>
            <p:nvPr/>
          </p:nvSpPr>
          <p:spPr bwMode="auto">
            <a:xfrm>
              <a:off x="235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5" name="Rectangle 55"/>
            <p:cNvSpPr>
              <a:spLocks noChangeArrowheads="1"/>
            </p:cNvSpPr>
            <p:nvPr/>
          </p:nvSpPr>
          <p:spPr bwMode="auto">
            <a:xfrm>
              <a:off x="254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6" name="Rectangle 56"/>
            <p:cNvSpPr>
              <a:spLocks noChangeArrowheads="1"/>
            </p:cNvSpPr>
            <p:nvPr/>
          </p:nvSpPr>
          <p:spPr bwMode="auto">
            <a:xfrm>
              <a:off x="273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7" name="Rectangle 57"/>
            <p:cNvSpPr>
              <a:spLocks noChangeArrowheads="1"/>
            </p:cNvSpPr>
            <p:nvPr/>
          </p:nvSpPr>
          <p:spPr bwMode="auto">
            <a:xfrm>
              <a:off x="350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8" name="Rectangle 58"/>
            <p:cNvSpPr>
              <a:spLocks noChangeArrowheads="1"/>
            </p:cNvSpPr>
            <p:nvPr/>
          </p:nvSpPr>
          <p:spPr bwMode="auto">
            <a:xfrm>
              <a:off x="369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79" name="Rectangle 59"/>
            <p:cNvSpPr>
              <a:spLocks noChangeArrowheads="1"/>
            </p:cNvSpPr>
            <p:nvPr/>
          </p:nvSpPr>
          <p:spPr bwMode="auto">
            <a:xfrm>
              <a:off x="388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80" name="Rectangle 60"/>
            <p:cNvSpPr>
              <a:spLocks noChangeArrowheads="1"/>
            </p:cNvSpPr>
            <p:nvPr/>
          </p:nvSpPr>
          <p:spPr bwMode="auto">
            <a:xfrm>
              <a:off x="408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10781" name="Text Box 61"/>
            <p:cNvSpPr txBox="1">
              <a:spLocks noChangeArrowheads="1"/>
            </p:cNvSpPr>
            <p:nvPr/>
          </p:nvSpPr>
          <p:spPr bwMode="auto">
            <a:xfrm>
              <a:off x="126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10782" name="Text Box 62"/>
            <p:cNvSpPr txBox="1">
              <a:spLocks noChangeArrowheads="1"/>
            </p:cNvSpPr>
            <p:nvPr/>
          </p:nvSpPr>
          <p:spPr bwMode="auto">
            <a:xfrm>
              <a:off x="229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10783" name="Text Box 63"/>
            <p:cNvSpPr txBox="1">
              <a:spLocks noChangeArrowheads="1"/>
            </p:cNvSpPr>
            <p:nvPr/>
          </p:nvSpPr>
          <p:spPr bwMode="auto">
            <a:xfrm>
              <a:off x="3510" y="2290"/>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10784" name="Oval 64"/>
            <p:cNvSpPr>
              <a:spLocks noChangeArrowheads="1"/>
            </p:cNvSpPr>
            <p:nvPr/>
          </p:nvSpPr>
          <p:spPr bwMode="auto">
            <a:xfrm>
              <a:off x="3120"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85" name="Oval 65"/>
            <p:cNvSpPr>
              <a:spLocks noChangeArrowheads="1"/>
            </p:cNvSpPr>
            <p:nvPr/>
          </p:nvSpPr>
          <p:spPr bwMode="auto">
            <a:xfrm>
              <a:off x="3264"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10786" name="AutoShape 66"/>
            <p:cNvSpPr>
              <a:spLocks/>
            </p:cNvSpPr>
            <p:nvPr/>
          </p:nvSpPr>
          <p:spPr bwMode="auto">
            <a:xfrm>
              <a:off x="4368" y="828"/>
              <a:ext cx="189" cy="1476"/>
            </a:xfrm>
            <a:prstGeom prst="rightBrace">
              <a:avLst>
                <a:gd name="adj1" fmla="val 65079"/>
                <a:gd name="adj2" fmla="val 50000"/>
              </a:avLst>
            </a:prstGeom>
            <a:noFill/>
            <a:ln w="9525">
              <a:solidFill>
                <a:schemeClr val="tx1"/>
              </a:solidFill>
              <a:round/>
              <a:headEnd/>
              <a:tailEnd/>
            </a:ln>
            <a:effectLst/>
          </p:spPr>
          <p:txBody>
            <a:bodyPr wrap="none" anchor="ctr"/>
            <a:lstStyle/>
            <a:p>
              <a:pPr algn="ctr" eaLnBrk="1" hangingPunct="1">
                <a:lnSpc>
                  <a:spcPct val="100000"/>
                </a:lnSpc>
                <a:spcBef>
                  <a:spcPct val="0"/>
                </a:spcBef>
              </a:pPr>
              <a:endParaRPr lang="en-US" sz="1800" b="0">
                <a:solidFill>
                  <a:schemeClr val="tx1"/>
                </a:solidFill>
              </a:endParaRPr>
            </a:p>
          </p:txBody>
        </p:sp>
        <p:sp>
          <p:nvSpPr>
            <p:cNvPr id="1310787" name="Text Box 67"/>
            <p:cNvSpPr txBox="1">
              <a:spLocks noChangeArrowheads="1"/>
            </p:cNvSpPr>
            <p:nvPr/>
          </p:nvSpPr>
          <p:spPr bwMode="auto">
            <a:xfrm>
              <a:off x="4530" y="1374"/>
              <a:ext cx="628" cy="404"/>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CCNT</a:t>
              </a:r>
            </a:p>
            <a:p>
              <a:pPr eaLnBrk="1" hangingPunct="1">
                <a:lnSpc>
                  <a:spcPct val="100000"/>
                </a:lnSpc>
                <a:spcBef>
                  <a:spcPct val="0"/>
                </a:spcBef>
              </a:pPr>
              <a:r>
                <a:rPr lang="en-US" sz="1800">
                  <a:solidFill>
                    <a:schemeClr val="tx1"/>
                  </a:solidFill>
                </a:rPr>
                <a:t>Frames</a:t>
              </a:r>
            </a:p>
          </p:txBody>
        </p:sp>
        <p:sp>
          <p:nvSpPr>
            <p:cNvPr id="1310788" name="AutoShape 68"/>
            <p:cNvSpPr>
              <a:spLocks/>
            </p:cNvSpPr>
            <p:nvPr/>
          </p:nvSpPr>
          <p:spPr bwMode="auto">
            <a:xfrm rot="5400000" flipV="1">
              <a:off x="2616" y="1032"/>
              <a:ext cx="192" cy="3120"/>
            </a:xfrm>
            <a:prstGeom prst="rightBrace">
              <a:avLst>
                <a:gd name="adj1" fmla="val 135417"/>
                <a:gd name="adj2" fmla="val 50000"/>
              </a:avLst>
            </a:prstGeom>
            <a:noFill/>
            <a:ln w="9525">
              <a:solidFill>
                <a:schemeClr val="tx1"/>
              </a:solidFill>
              <a:round/>
              <a:headEnd/>
              <a:tailEnd/>
            </a:ln>
            <a:effectLst/>
          </p:spPr>
          <p:txBody>
            <a:bodyPr wrap="none" anchor="ctr"/>
            <a:lstStyle/>
            <a:p>
              <a:endParaRPr lang="en-US"/>
            </a:p>
          </p:txBody>
        </p:sp>
        <p:sp>
          <p:nvSpPr>
            <p:cNvPr id="1310789" name="Text Box 69"/>
            <p:cNvSpPr txBox="1">
              <a:spLocks noChangeArrowheads="1"/>
            </p:cNvSpPr>
            <p:nvPr/>
          </p:nvSpPr>
          <p:spPr bwMode="auto">
            <a:xfrm>
              <a:off x="2220" y="2650"/>
              <a:ext cx="1012" cy="231"/>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BCNT Arrays</a:t>
              </a:r>
            </a:p>
          </p:txBody>
        </p:sp>
      </p:grpSp>
      <p:sp>
        <p:nvSpPr>
          <p:cNvPr id="1310790" name="Text Box 70"/>
          <p:cNvSpPr txBox="1">
            <a:spLocks noChangeArrowheads="1"/>
          </p:cNvSpPr>
          <p:nvPr/>
        </p:nvSpPr>
        <p:spPr bwMode="auto">
          <a:xfrm>
            <a:off x="430213" y="457200"/>
            <a:ext cx="7907337" cy="5492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3-dimensional transfer consisting of ACNT, BCNT and CCNT:</a:t>
            </a:r>
          </a:p>
        </p:txBody>
      </p:sp>
      <p:sp>
        <p:nvSpPr>
          <p:cNvPr id="1310791" name="Text Box 71"/>
          <p:cNvSpPr txBox="1">
            <a:spLocks noChangeArrowheads="1"/>
          </p:cNvSpPr>
          <p:nvPr/>
        </p:nvSpPr>
        <p:spPr bwMode="auto">
          <a:xfrm>
            <a:off x="1127125" y="990600"/>
            <a:ext cx="7310438" cy="113030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ACNT = Array = # of contiguous ACNT bytes (16-bit unsigned, 0-65535)</a:t>
            </a:r>
          </a:p>
          <a:p>
            <a:pPr>
              <a:buFontTx/>
              <a:buChar char="•"/>
            </a:pPr>
            <a:r>
              <a:rPr lang="en-US">
                <a:solidFill>
                  <a:schemeClr val="tx1"/>
                </a:solidFill>
                <a:latin typeface="Arial Narrow" pitchFamily="34" charset="0"/>
              </a:rPr>
              <a:t> BCNT = Frame = # of ACNT arrays (16-bit unsigned, 0-65535)</a:t>
            </a:r>
          </a:p>
          <a:p>
            <a:pPr>
              <a:buFontTx/>
              <a:buChar char="•"/>
            </a:pPr>
            <a:r>
              <a:rPr lang="en-US">
                <a:solidFill>
                  <a:schemeClr val="tx1"/>
                </a:solidFill>
                <a:latin typeface="Arial Narrow" pitchFamily="34" charset="0"/>
              </a:rPr>
              <a:t> CCNT = Block = # of BCNT frames (16-bit unsigned, 0-65535)</a:t>
            </a:r>
          </a:p>
        </p:txBody>
      </p:sp>
      <p:sp>
        <p:nvSpPr>
          <p:cNvPr id="1310792" name="Text Box 72"/>
          <p:cNvSpPr txBox="1">
            <a:spLocks noChangeArrowheads="1"/>
          </p:cNvSpPr>
          <p:nvPr/>
        </p:nvSpPr>
        <p:spPr bwMode="auto">
          <a:xfrm>
            <a:off x="430213" y="2041525"/>
            <a:ext cx="5813425" cy="10064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Minimum transfer is an array of ACNT bytes</a:t>
            </a:r>
          </a:p>
          <a:p>
            <a:pPr marL="342900" indent="-342900">
              <a:lnSpc>
                <a:spcPct val="150000"/>
              </a:lnSpc>
              <a:spcBef>
                <a:spcPct val="0"/>
              </a:spcBef>
              <a:buClr>
                <a:schemeClr val="tx2"/>
              </a:buClr>
              <a:buSzPct val="75000"/>
              <a:buFont typeface="Wingdings" pitchFamily="2" charset="2"/>
              <a:buChar char="u"/>
            </a:pPr>
            <a:r>
              <a:rPr lang="en-US">
                <a:solidFill>
                  <a:schemeClr val="tx1"/>
                </a:solidFill>
              </a:rPr>
              <a:t>Total transfer count = ACNT * BCNT * CCNT</a:t>
            </a:r>
          </a:p>
        </p:txBody>
      </p:sp>
      <p:sp>
        <p:nvSpPr>
          <p:cNvPr id="1310793" name="Rectangle 73"/>
          <p:cNvSpPr>
            <a:spLocks noChangeArrowheads="1"/>
          </p:cNvSpPr>
          <p:nvPr/>
        </p:nvSpPr>
        <p:spPr bwMode="auto">
          <a:xfrm>
            <a:off x="228600" y="1785938"/>
            <a:ext cx="8770938" cy="381000"/>
          </a:xfrm>
          <a:prstGeom prst="rect">
            <a:avLst/>
          </a:prstGeom>
          <a:solidFill>
            <a:schemeClr val="bg1"/>
          </a:solidFill>
          <a:ln w="12700">
            <a:noFill/>
            <a:miter lim="800000"/>
            <a:headEnd/>
            <a:tailEnd/>
          </a:ln>
          <a:effectLst/>
        </p:spPr>
        <p:txBody>
          <a:bodyPr anchor="ctr">
            <a:spAutoFit/>
          </a:bodyPr>
          <a:lstStyle/>
          <a:p>
            <a:endParaRPr lang="en-US"/>
          </a:p>
        </p:txBody>
      </p:sp>
      <p:sp>
        <p:nvSpPr>
          <p:cNvPr id="1310794" name="Rectangle 74"/>
          <p:cNvSpPr>
            <a:spLocks noChangeArrowheads="1"/>
          </p:cNvSpPr>
          <p:nvPr/>
        </p:nvSpPr>
        <p:spPr bwMode="auto">
          <a:xfrm>
            <a:off x="219075" y="2582863"/>
            <a:ext cx="8770938" cy="406400"/>
          </a:xfrm>
          <a:prstGeom prst="rect">
            <a:avLst/>
          </a:prstGeom>
          <a:solidFill>
            <a:schemeClr val="bg1"/>
          </a:solidFill>
          <a:ln w="12700">
            <a:noFill/>
            <a:miter lim="800000"/>
            <a:headEnd/>
            <a:tailEnd/>
          </a:ln>
          <a:effectLst/>
        </p:spPr>
        <p:txBody>
          <a:bodyPr anchor="ctr">
            <a:spAutoFit/>
          </a:bodyPr>
          <a:lstStyle/>
          <a:p>
            <a:endParaRPr lang="en-US"/>
          </a:p>
        </p:txBody>
      </p:sp>
      <p:sp>
        <p:nvSpPr>
          <p:cNvPr id="1310795" name="Rectangle 75"/>
          <p:cNvSpPr>
            <a:spLocks noChangeArrowheads="1"/>
          </p:cNvSpPr>
          <p:nvPr/>
        </p:nvSpPr>
        <p:spPr bwMode="auto">
          <a:xfrm>
            <a:off x="193675" y="4241800"/>
            <a:ext cx="8796338" cy="1930400"/>
          </a:xfrm>
          <a:prstGeom prst="rect">
            <a:avLst/>
          </a:prstGeom>
          <a:solidFill>
            <a:schemeClr val="bg1"/>
          </a:solidFill>
          <a:ln w="12700">
            <a:noFill/>
            <a:miter lim="800000"/>
            <a:headEnd/>
            <a:tailEnd/>
          </a:ln>
          <a:effectLst/>
        </p:spPr>
        <p:txBody>
          <a:bodyPr anchor="ctr">
            <a:spAutoFit/>
          </a:bodyPr>
          <a:lstStyle/>
          <a:p>
            <a:endParaRPr lang="en-US"/>
          </a:p>
        </p:txBody>
      </p:sp>
      <p:sp>
        <p:nvSpPr>
          <p:cNvPr id="1310796" name="Rectangle 76"/>
          <p:cNvSpPr>
            <a:spLocks noChangeArrowheads="1"/>
          </p:cNvSpPr>
          <p:nvPr/>
        </p:nvSpPr>
        <p:spPr bwMode="auto">
          <a:xfrm>
            <a:off x="7324725" y="3378200"/>
            <a:ext cx="1530350" cy="1404938"/>
          </a:xfrm>
          <a:prstGeom prst="rect">
            <a:avLst/>
          </a:prstGeom>
          <a:solidFill>
            <a:schemeClr val="bg1"/>
          </a:solidFill>
          <a:ln w="12700">
            <a:noFill/>
            <a:miter lim="800000"/>
            <a:headEnd/>
            <a:tailEnd/>
          </a:ln>
          <a:effectLst/>
        </p:spPr>
        <p:txBody>
          <a:bodyPr anchor="ctr">
            <a:spAutoFit/>
          </a:bodyPr>
          <a:lstStyle/>
          <a:p>
            <a:endParaRPr lang="en-US"/>
          </a:p>
        </p:txBody>
      </p:sp>
      <p:sp>
        <p:nvSpPr>
          <p:cNvPr id="1310797" name="Rectangle 77"/>
          <p:cNvSpPr>
            <a:spLocks noChangeArrowheads="1"/>
          </p:cNvSpPr>
          <p:nvPr/>
        </p:nvSpPr>
        <p:spPr bwMode="auto">
          <a:xfrm>
            <a:off x="1928813" y="3200400"/>
            <a:ext cx="238125" cy="16081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452" name="Text Box 132"/>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36322"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36323"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36325"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36326"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36327"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36328"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36329"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36331" name="AutoShape 11"/>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6332" name="AutoShape 12"/>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36333" name="Rectangle 13"/>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36334" name="Rectangle 14"/>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36335" name="AutoShape 15"/>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a:latin typeface="Arial Narrow" pitchFamily="34" charset="0"/>
              </a:rPr>
              <a:t>CHAN </a:t>
            </a:r>
            <a:r>
              <a:rPr lang="en-US" sz="1800" dirty="0" smtClean="0">
                <a:latin typeface="Arial Narrow" pitchFamily="34" charset="0"/>
              </a:rPr>
              <a:t>3</a:t>
            </a:r>
            <a:endParaRPr lang="en-US" sz="1800" baseline="-25000" dirty="0">
              <a:latin typeface="Arial Narrow" pitchFamily="34" charset="0"/>
            </a:endParaRPr>
          </a:p>
        </p:txBody>
      </p:sp>
      <p:sp>
        <p:nvSpPr>
          <p:cNvPr id="1336336" name="AutoShape 16"/>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6337" name="Group 17"/>
          <p:cNvGrpSpPr>
            <a:grpSpLocks/>
          </p:cNvGrpSpPr>
          <p:nvPr/>
        </p:nvGrpSpPr>
        <p:grpSpPr bwMode="auto">
          <a:xfrm>
            <a:off x="6575425" y="1433513"/>
            <a:ext cx="333375" cy="609600"/>
            <a:chOff x="2234" y="1394"/>
            <a:chExt cx="144" cy="264"/>
          </a:xfrm>
        </p:grpSpPr>
        <p:sp>
          <p:nvSpPr>
            <p:cNvPr id="1336338" name="Rectangle 18"/>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339" name="Line 19"/>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40" name="Line 20"/>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41" name="Line 21"/>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42" name="Line 22"/>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343" name="AutoShape 23"/>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36344" name="AutoShape 24"/>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6345" name="AutoShape 25"/>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36346" name="AutoShape 26"/>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6347" name="AutoShape 27"/>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36348" name="Text Box 28"/>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36349" name="Rectangle 29"/>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dirty="0" smtClean="0">
                <a:solidFill>
                  <a:srgbClr val="FF0000"/>
                </a:solidFill>
              </a:rPr>
              <a:t>SPI</a:t>
            </a:r>
            <a:endParaRPr lang="en-US" dirty="0">
              <a:solidFill>
                <a:srgbClr val="FF0000"/>
              </a:solidFill>
            </a:endParaRPr>
          </a:p>
        </p:txBody>
      </p:sp>
      <p:sp>
        <p:nvSpPr>
          <p:cNvPr id="1336350" name="AutoShape 30"/>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smtClean="0">
                <a:solidFill>
                  <a:schemeClr val="tx1"/>
                </a:solidFill>
                <a:latin typeface="Arial Narrow" pitchFamily="34" charset="0"/>
              </a:rPr>
              <a:t>REVT</a:t>
            </a:r>
            <a:endParaRPr lang="en-US" sz="1800" dirty="0">
              <a:solidFill>
                <a:schemeClr val="tx1"/>
              </a:solidFill>
              <a:latin typeface="Arial Narrow" pitchFamily="34" charset="0"/>
            </a:endParaRPr>
          </a:p>
        </p:txBody>
      </p:sp>
      <p:sp>
        <p:nvSpPr>
          <p:cNvPr id="1336351" name="AutoShape 31"/>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6352" name="Group 32"/>
          <p:cNvGrpSpPr>
            <a:grpSpLocks/>
          </p:cNvGrpSpPr>
          <p:nvPr/>
        </p:nvGrpSpPr>
        <p:grpSpPr bwMode="auto">
          <a:xfrm rot="-5400000">
            <a:off x="3737769" y="1440656"/>
            <a:ext cx="174625" cy="608013"/>
            <a:chOff x="3226" y="1912"/>
            <a:chExt cx="76" cy="264"/>
          </a:xfrm>
        </p:grpSpPr>
        <p:sp>
          <p:nvSpPr>
            <p:cNvPr id="1336353" name="Rectangle 33"/>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354" name="Line 34"/>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5" name="Line 35"/>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6" name="Line 36"/>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7" name="Line 37"/>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8" name="Line 38"/>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59" name="Line 39"/>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60" name="Line 40"/>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361" name="Line 41"/>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36362" name="Group 42"/>
          <p:cNvGrpSpPr>
            <a:grpSpLocks/>
          </p:cNvGrpSpPr>
          <p:nvPr/>
        </p:nvGrpSpPr>
        <p:grpSpPr bwMode="auto">
          <a:xfrm>
            <a:off x="3441700" y="2559050"/>
            <a:ext cx="788988" cy="1025525"/>
            <a:chOff x="1680" y="3281"/>
            <a:chExt cx="497" cy="646"/>
          </a:xfrm>
        </p:grpSpPr>
        <p:sp>
          <p:nvSpPr>
            <p:cNvPr id="1336363" name="AutoShape 43"/>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smtClean="0">
                  <a:solidFill>
                    <a:schemeClr val="tx1"/>
                  </a:solidFill>
                  <a:latin typeface="Arial Narrow" pitchFamily="34" charset="0"/>
                </a:rPr>
                <a:t>XEVT</a:t>
              </a:r>
              <a:endParaRPr lang="en-US" sz="1800" dirty="0">
                <a:solidFill>
                  <a:schemeClr val="tx1"/>
                </a:solidFill>
                <a:latin typeface="Arial Narrow" pitchFamily="34" charset="0"/>
              </a:endParaRPr>
            </a:p>
          </p:txBody>
        </p:sp>
        <p:sp>
          <p:nvSpPr>
            <p:cNvPr id="1336364" name="AutoShape 44"/>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6365" name="Group 45"/>
            <p:cNvGrpSpPr>
              <a:grpSpLocks/>
            </p:cNvGrpSpPr>
            <p:nvPr/>
          </p:nvGrpSpPr>
          <p:grpSpPr bwMode="auto">
            <a:xfrm rot="-5400000">
              <a:off x="1877" y="3491"/>
              <a:ext cx="110" cy="383"/>
              <a:chOff x="3226" y="1912"/>
              <a:chExt cx="76" cy="264"/>
            </a:xfrm>
          </p:grpSpPr>
          <p:sp>
            <p:nvSpPr>
              <p:cNvPr id="1336366" name="Rectangle 46"/>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367" name="Line 47"/>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68" name="Line 48"/>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69" name="Line 49"/>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70" name="Line 50"/>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71" name="Line 51"/>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72" name="Line 52"/>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373" name="Line 53"/>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374" name="Line 54"/>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36375" name="AutoShape 55"/>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a:latin typeface="Arial Narrow" pitchFamily="34" charset="0"/>
              </a:rPr>
              <a:t>CHAN </a:t>
            </a:r>
            <a:r>
              <a:rPr lang="en-US" sz="1800" dirty="0" smtClean="0">
                <a:latin typeface="Arial Narrow" pitchFamily="34" charset="0"/>
              </a:rPr>
              <a:t>2</a:t>
            </a:r>
            <a:endParaRPr lang="en-US" sz="1800" baseline="-25000" dirty="0">
              <a:latin typeface="Arial Narrow" pitchFamily="34" charset="0"/>
            </a:endParaRPr>
          </a:p>
        </p:txBody>
      </p:sp>
      <p:sp>
        <p:nvSpPr>
          <p:cNvPr id="1336384" name="Line 64"/>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36386" name="Line 66"/>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36387" name="AutoShape 67"/>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36388" name="AutoShape 68"/>
          <p:cNvCxnSpPr>
            <a:cxnSpLocks noChangeShapeType="1"/>
            <a:stCxn id="1336344" idx="3"/>
            <a:endCxn id="1336351"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36389" name="AutoShape 69"/>
          <p:cNvCxnSpPr>
            <a:cxnSpLocks noChangeShapeType="1"/>
            <a:stCxn id="1336351" idx="3"/>
            <a:endCxn id="1336335"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36390" name="AutoShape 70"/>
          <p:cNvCxnSpPr>
            <a:cxnSpLocks noChangeShapeType="1"/>
            <a:stCxn id="1336335" idx="3"/>
            <a:endCxn id="1336336"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36392" name="AutoShape 72"/>
          <p:cNvCxnSpPr>
            <a:cxnSpLocks noChangeShapeType="1"/>
            <a:stCxn id="1336375" idx="1"/>
            <a:endCxn id="1336364"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36393" name="AutoShape 73"/>
          <p:cNvCxnSpPr>
            <a:cxnSpLocks noChangeShapeType="1"/>
            <a:stCxn id="1336346" idx="1"/>
            <a:endCxn id="1336364"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36395" name="AutoShape 75"/>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36396" name="Rectangle 76"/>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6397" name="Rectangle 77"/>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 </a:t>
            </a:r>
          </a:p>
        </p:txBody>
      </p:sp>
      <p:sp>
        <p:nvSpPr>
          <p:cNvPr id="1336398" name="Rectangle 78"/>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6399" name="Text Box 79"/>
          <p:cNvSpPr txBox="1">
            <a:spLocks noChangeArrowheads="1"/>
          </p:cNvSpPr>
          <p:nvPr/>
        </p:nvSpPr>
        <p:spPr bwMode="auto">
          <a:xfrm>
            <a:off x="133667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grpSp>
        <p:nvGrpSpPr>
          <p:cNvPr id="1336414" name="Group 94"/>
          <p:cNvGrpSpPr>
            <a:grpSpLocks/>
          </p:cNvGrpSpPr>
          <p:nvPr/>
        </p:nvGrpSpPr>
        <p:grpSpPr bwMode="auto">
          <a:xfrm>
            <a:off x="3898900" y="5054600"/>
            <a:ext cx="2133600" cy="1524000"/>
            <a:chOff x="2456" y="3184"/>
            <a:chExt cx="1344" cy="960"/>
          </a:xfrm>
        </p:grpSpPr>
        <p:sp>
          <p:nvSpPr>
            <p:cNvPr id="1336324" name="Rectangle 4"/>
            <p:cNvSpPr>
              <a:spLocks noChangeArrowheads="1"/>
            </p:cNvSpPr>
            <p:nvPr/>
          </p:nvSpPr>
          <p:spPr bwMode="auto">
            <a:xfrm>
              <a:off x="2456" y="3184"/>
              <a:ext cx="1344" cy="96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36400" name="Rectangle 80"/>
            <p:cNvSpPr>
              <a:spLocks noChangeArrowheads="1"/>
            </p:cNvSpPr>
            <p:nvPr/>
          </p:nvSpPr>
          <p:spPr bwMode="auto">
            <a:xfrm>
              <a:off x="2552" y="3674"/>
              <a:ext cx="1152"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6401" name="Rectangle 81"/>
            <p:cNvSpPr>
              <a:spLocks noChangeArrowheads="1"/>
            </p:cNvSpPr>
            <p:nvPr/>
          </p:nvSpPr>
          <p:spPr bwMode="auto">
            <a:xfrm>
              <a:off x="2948" y="3877"/>
              <a:ext cx="759"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36402" name="Rectangle 82"/>
            <p:cNvSpPr>
              <a:spLocks noChangeArrowheads="1"/>
            </p:cNvSpPr>
            <p:nvPr/>
          </p:nvSpPr>
          <p:spPr bwMode="auto">
            <a:xfrm>
              <a:off x="2552" y="3472"/>
              <a:ext cx="1152"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6403" name="Text Box 83"/>
            <p:cNvSpPr txBox="1">
              <a:spLocks noChangeArrowheads="1"/>
            </p:cNvSpPr>
            <p:nvPr/>
          </p:nvSpPr>
          <p:spPr bwMode="auto">
            <a:xfrm>
              <a:off x="2668" y="3212"/>
              <a:ext cx="896" cy="212"/>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grpSp>
      <p:sp>
        <p:nvSpPr>
          <p:cNvPr id="1336404" name="Rectangle 84"/>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6405" name="Rectangle 85"/>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36406" name="Rectangle 86"/>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36407" name="Text Box 87"/>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36409" name="Text Box 89"/>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36410" name="Text Box 90"/>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36411" name="Text Box 91"/>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36412" name="Line 92"/>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6413" name="Line 93"/>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6416" name="Rectangle 96"/>
          <p:cNvSpPr>
            <a:spLocks noChangeArrowheads="1"/>
          </p:cNvSpPr>
          <p:nvPr/>
        </p:nvSpPr>
        <p:spPr bwMode="auto">
          <a:xfrm>
            <a:off x="1154113" y="5054600"/>
            <a:ext cx="2133600" cy="1524000"/>
          </a:xfrm>
          <a:prstGeom prst="rect">
            <a:avLst/>
          </a:prstGeom>
          <a:solidFill>
            <a:srgbClr val="FFFF99"/>
          </a:solidFill>
          <a:ln w="12700" algn="ctr">
            <a:solidFill>
              <a:schemeClr val="tx1"/>
            </a:solidFill>
            <a:miter lim="800000"/>
            <a:headEnd/>
            <a:tailEnd/>
          </a:ln>
          <a:effectLst/>
        </p:spPr>
        <p:txBody>
          <a:bodyPr wrap="none" anchor="ctr">
            <a:spAutoFit/>
          </a:bodyPr>
          <a:lstStyle/>
          <a:p>
            <a:endParaRPr lang="en-US"/>
          </a:p>
        </p:txBody>
      </p:sp>
      <p:sp>
        <p:nvSpPr>
          <p:cNvPr id="1336417" name="Rectangle 97"/>
          <p:cNvSpPr>
            <a:spLocks noChangeArrowheads="1"/>
          </p:cNvSpPr>
          <p:nvPr/>
        </p:nvSpPr>
        <p:spPr bwMode="auto">
          <a:xfrm>
            <a:off x="1306513"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6418" name="Rectangle 98"/>
          <p:cNvSpPr>
            <a:spLocks noChangeArrowheads="1"/>
          </p:cNvSpPr>
          <p:nvPr/>
        </p:nvSpPr>
        <p:spPr bwMode="auto">
          <a:xfrm>
            <a:off x="1935163" y="6154738"/>
            <a:ext cx="1204912"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36419" name="Rectangle 99"/>
          <p:cNvSpPr>
            <a:spLocks noChangeArrowheads="1"/>
          </p:cNvSpPr>
          <p:nvPr/>
        </p:nvSpPr>
        <p:spPr bwMode="auto">
          <a:xfrm>
            <a:off x="1306513"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36420" name="Text Box 100"/>
          <p:cNvSpPr txBox="1">
            <a:spLocks noChangeArrowheads="1"/>
          </p:cNvSpPr>
          <p:nvPr/>
        </p:nvSpPr>
        <p:spPr bwMode="auto">
          <a:xfrm>
            <a:off x="1355725" y="5099050"/>
            <a:ext cx="1622560" cy="338554"/>
          </a:xfrm>
          <a:prstGeom prst="rect">
            <a:avLst/>
          </a:prstGeom>
          <a:noFill/>
          <a:ln w="12700">
            <a:noFill/>
            <a:miter lim="800000"/>
            <a:headEnd/>
            <a:tailEnd/>
          </a:ln>
          <a:effectLst/>
        </p:spPr>
        <p:txBody>
          <a:bodyPr wrap="none">
            <a:spAutoFit/>
          </a:bodyPr>
          <a:lstStyle/>
          <a:p>
            <a:r>
              <a:rPr lang="en-US" dirty="0">
                <a:solidFill>
                  <a:schemeClr val="tx1"/>
                </a:solidFill>
                <a:latin typeface="Arial Narrow" pitchFamily="34" charset="0"/>
              </a:rPr>
              <a:t>Channel </a:t>
            </a:r>
            <a:r>
              <a:rPr lang="en-US" dirty="0" smtClean="0">
                <a:solidFill>
                  <a:schemeClr val="tx1"/>
                </a:solidFill>
                <a:latin typeface="Arial Narrow" pitchFamily="34" charset="0"/>
              </a:rPr>
              <a:t>XEVT</a:t>
            </a:r>
            <a:endParaRPr lang="en-US" dirty="0">
              <a:solidFill>
                <a:schemeClr val="tx1"/>
              </a:solidFill>
              <a:latin typeface="Arial Narrow" pitchFamily="34" charset="0"/>
            </a:endParaRPr>
          </a:p>
        </p:txBody>
      </p:sp>
      <p:sp>
        <p:nvSpPr>
          <p:cNvPr id="1336421" name="Text Box 101"/>
          <p:cNvSpPr txBox="1">
            <a:spLocks noChangeArrowheads="1"/>
          </p:cNvSpPr>
          <p:nvPr/>
        </p:nvSpPr>
        <p:spPr bwMode="auto">
          <a:xfrm>
            <a:off x="115888" y="4168775"/>
            <a:ext cx="9028112" cy="530225"/>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a:t>
            </a:r>
            <a:r>
              <a:rPr lang="en-US" sz="1800">
                <a:solidFill>
                  <a:schemeClr val="tx1"/>
                </a:solidFill>
                <a:latin typeface="Arial Narrow" pitchFamily="34" charset="0"/>
              </a:rPr>
              <a:t> When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 is complete, PSET</a:t>
            </a:r>
            <a:r>
              <a:rPr lang="en-US" sz="1800" baseline="-25000">
                <a:solidFill>
                  <a:schemeClr val="tx1"/>
                </a:solidFill>
                <a:latin typeface="Arial Narrow" pitchFamily="34" charset="0"/>
              </a:rPr>
              <a:t>Z</a:t>
            </a:r>
            <a:r>
              <a:rPr lang="en-US" sz="1800">
                <a:solidFill>
                  <a:schemeClr val="tx1"/>
                </a:solidFill>
                <a:latin typeface="Arial Narrow" pitchFamily="34" charset="0"/>
              </a:rPr>
              <a:t> Pong</a:t>
            </a:r>
            <a:br>
              <a:rPr lang="en-US" sz="1800">
                <a:solidFill>
                  <a:schemeClr val="tx1"/>
                </a:solidFill>
                <a:latin typeface="Arial Narrow" pitchFamily="34" charset="0"/>
              </a:rPr>
            </a:br>
            <a:r>
              <a:rPr lang="en-US" sz="1800">
                <a:solidFill>
                  <a:schemeClr val="tx1"/>
                </a:solidFill>
                <a:latin typeface="Arial Narrow" pitchFamily="34" charset="0"/>
              </a:rPr>
              <a:t>is COPIED to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 </a:t>
            </a:r>
          </a:p>
        </p:txBody>
      </p:sp>
      <p:sp>
        <p:nvSpPr>
          <p:cNvPr id="1336422" name="AutoShape 102"/>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36423" name="Group 103"/>
          <p:cNvGrpSpPr>
            <a:grpSpLocks/>
          </p:cNvGrpSpPr>
          <p:nvPr/>
        </p:nvGrpSpPr>
        <p:grpSpPr bwMode="auto">
          <a:xfrm>
            <a:off x="6575425" y="2565400"/>
            <a:ext cx="333375" cy="609600"/>
            <a:chOff x="2234" y="1394"/>
            <a:chExt cx="144" cy="264"/>
          </a:xfrm>
        </p:grpSpPr>
        <p:sp>
          <p:nvSpPr>
            <p:cNvPr id="1336424" name="Rectangle 104"/>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425" name="Line 105"/>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26" name="Line 106"/>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27" name="Line 107"/>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28" name="Line 108"/>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429" name="AutoShape 109"/>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sp>
        <p:nvSpPr>
          <p:cNvPr id="1336430" name="Line 110"/>
          <p:cNvSpPr>
            <a:spLocks noChangeShapeType="1"/>
          </p:cNvSpPr>
          <p:nvPr/>
        </p:nvSpPr>
        <p:spPr bwMode="auto">
          <a:xfrm>
            <a:off x="7134225" y="2844800"/>
            <a:ext cx="955675" cy="373063"/>
          </a:xfrm>
          <a:prstGeom prst="line">
            <a:avLst/>
          </a:prstGeom>
          <a:noFill/>
          <a:ln w="12700">
            <a:solidFill>
              <a:schemeClr val="tx1"/>
            </a:solidFill>
            <a:round/>
            <a:headEnd type="triangle" w="med" len="med"/>
            <a:tailEnd/>
          </a:ln>
          <a:effectLst/>
        </p:spPr>
        <p:txBody>
          <a:bodyPr/>
          <a:lstStyle/>
          <a:p>
            <a:endParaRPr lang="en-US"/>
          </a:p>
        </p:txBody>
      </p:sp>
      <p:sp>
        <p:nvSpPr>
          <p:cNvPr id="1336432" name="AutoShape 112"/>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36433" name="AutoShape 113"/>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6434" name="AutoShape 114"/>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6435" name="Group 115"/>
          <p:cNvGrpSpPr>
            <a:grpSpLocks/>
          </p:cNvGrpSpPr>
          <p:nvPr/>
        </p:nvGrpSpPr>
        <p:grpSpPr bwMode="auto">
          <a:xfrm>
            <a:off x="6557963" y="3336925"/>
            <a:ext cx="333375" cy="609600"/>
            <a:chOff x="2234" y="1394"/>
            <a:chExt cx="144" cy="264"/>
          </a:xfrm>
        </p:grpSpPr>
        <p:sp>
          <p:nvSpPr>
            <p:cNvPr id="1336436" name="Rectangle 116"/>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437" name="Line 117"/>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38" name="Line 118"/>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39" name="Line 119"/>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40" name="Line 120"/>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6441" name="AutoShape 121"/>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6442" name="Group 122"/>
          <p:cNvGrpSpPr>
            <a:grpSpLocks/>
          </p:cNvGrpSpPr>
          <p:nvPr/>
        </p:nvGrpSpPr>
        <p:grpSpPr bwMode="auto">
          <a:xfrm>
            <a:off x="6550025" y="2566988"/>
            <a:ext cx="333375" cy="609600"/>
            <a:chOff x="2234" y="1394"/>
            <a:chExt cx="144" cy="264"/>
          </a:xfrm>
        </p:grpSpPr>
        <p:sp>
          <p:nvSpPr>
            <p:cNvPr id="1336443" name="Rectangle 123"/>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6444" name="Line 124"/>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45" name="Line 125"/>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46" name="Line 126"/>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6447" name="Line 127"/>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cxnSp>
        <p:nvCxnSpPr>
          <p:cNvPr id="1336449" name="AutoShape 129"/>
          <p:cNvCxnSpPr>
            <a:cxnSpLocks noChangeShapeType="1"/>
          </p:cNvCxnSpPr>
          <p:nvPr/>
        </p:nvCxnSpPr>
        <p:spPr bwMode="auto">
          <a:xfrm flipH="1" flipV="1">
            <a:off x="5956300" y="3203575"/>
            <a:ext cx="373063" cy="446088"/>
          </a:xfrm>
          <a:prstGeom prst="straightConnector1">
            <a:avLst/>
          </a:prstGeom>
          <a:noFill/>
          <a:ln w="12700">
            <a:solidFill>
              <a:schemeClr val="tx1"/>
            </a:solidFill>
            <a:round/>
            <a:headEnd type="none" w="sm" len="sm"/>
            <a:tailEnd type="triangle" w="med" len="med"/>
          </a:ln>
          <a:effectLst/>
        </p:spPr>
      </p:cxnSp>
      <p:sp>
        <p:nvSpPr>
          <p:cNvPr id="1336450" name="AutoShape 130"/>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36451" name="AutoShape 131"/>
          <p:cNvSpPr>
            <a:spLocks noChangeArrowheads="1"/>
          </p:cNvSpPr>
          <p:nvPr/>
        </p:nvSpPr>
        <p:spPr bwMode="auto">
          <a:xfrm>
            <a:off x="3190875" y="5605463"/>
            <a:ext cx="3533775" cy="485775"/>
          </a:xfrm>
          <a:prstGeom prst="leftArrow">
            <a:avLst>
              <a:gd name="adj1" fmla="val 77120"/>
              <a:gd name="adj2" fmla="val 43479"/>
            </a:avLst>
          </a:prstGeom>
          <a:solidFill>
            <a:srgbClr val="FFCC99">
              <a:alpha val="48000"/>
            </a:srgbClr>
          </a:solidFill>
          <a:ln w="38100">
            <a:solidFill>
              <a:srgbClr val="FF0000"/>
            </a:solid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476" name="Text Box 132"/>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37346" name="Rectangle 2"/>
          <p:cNvSpPr>
            <a:spLocks noChangeArrowheads="1"/>
          </p:cNvSpPr>
          <p:nvPr/>
        </p:nvSpPr>
        <p:spPr bwMode="auto">
          <a:xfrm>
            <a:off x="1155700" y="505460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337347" name="Rectangle 3"/>
          <p:cNvSpPr>
            <a:spLocks noChangeArrowheads="1"/>
          </p:cNvSpPr>
          <p:nvPr/>
        </p:nvSpPr>
        <p:spPr bwMode="auto">
          <a:xfrm>
            <a:off x="6642100" y="5054600"/>
            <a:ext cx="2133600" cy="1524000"/>
          </a:xfrm>
          <a:prstGeom prst="rect">
            <a:avLst/>
          </a:prstGeom>
          <a:solidFill>
            <a:srgbClr val="FFFF99"/>
          </a:solidFill>
          <a:ln w="12700">
            <a:solidFill>
              <a:schemeClr val="tx1"/>
            </a:solidFill>
            <a:miter lim="800000"/>
            <a:headEnd/>
            <a:tailEnd/>
          </a:ln>
          <a:effectLst/>
        </p:spPr>
        <p:txBody>
          <a:bodyPr wrap="none" anchor="ctr">
            <a:spAutoFit/>
          </a:bodyPr>
          <a:lstStyle/>
          <a:p>
            <a:endParaRPr lang="en-US"/>
          </a:p>
        </p:txBody>
      </p:sp>
      <p:sp>
        <p:nvSpPr>
          <p:cNvPr id="1337348" name="Rectangle 4"/>
          <p:cNvSpPr>
            <a:spLocks noChangeArrowheads="1"/>
          </p:cNvSpPr>
          <p:nvPr/>
        </p:nvSpPr>
        <p:spPr bwMode="auto">
          <a:xfrm>
            <a:off x="3898900" y="5054600"/>
            <a:ext cx="2133600" cy="1524000"/>
          </a:xfrm>
          <a:prstGeom prst="rect">
            <a:avLst/>
          </a:prstGeom>
          <a:solidFill>
            <a:srgbClr val="CCFFFF"/>
          </a:solidFill>
          <a:ln w="12700">
            <a:solidFill>
              <a:schemeClr val="tx1"/>
            </a:solidFill>
            <a:miter lim="800000"/>
            <a:headEnd/>
            <a:tailEnd/>
          </a:ln>
          <a:effectLst/>
        </p:spPr>
        <p:txBody>
          <a:bodyPr wrap="none" anchor="ctr">
            <a:spAutoFit/>
          </a:bodyPr>
          <a:lstStyle/>
          <a:p>
            <a:endParaRPr lang="en-US"/>
          </a:p>
        </p:txBody>
      </p:sp>
      <p:sp>
        <p:nvSpPr>
          <p:cNvPr id="1337349" name="Rectangle 5"/>
          <p:cNvSpPr>
            <a:spLocks noGrp="1" noChangeArrowheads="1"/>
          </p:cNvSpPr>
          <p:nvPr>
            <p:ph type="title"/>
          </p:nvPr>
        </p:nvSpPr>
        <p:spPr/>
        <p:txBody>
          <a:bodyPr/>
          <a:lstStyle/>
          <a:p>
            <a:r>
              <a:rPr lang="en-US" sz="3200"/>
              <a:t>Linking Ping </a:t>
            </a:r>
            <a:r>
              <a:rPr lang="en-US" sz="3200">
                <a:cs typeface="Arial" charset="0"/>
              </a:rPr>
              <a:t>→ </a:t>
            </a:r>
            <a:r>
              <a:rPr lang="en-US" sz="3200"/>
              <a:t>Pong </a:t>
            </a:r>
            <a:r>
              <a:rPr lang="en-US" sz="3200">
                <a:cs typeface="Arial" charset="0"/>
              </a:rPr>
              <a:t>→</a:t>
            </a:r>
            <a:r>
              <a:rPr lang="en-US" sz="3200"/>
              <a:t> Ping </a:t>
            </a:r>
            <a:r>
              <a:rPr lang="en-US" sz="3200">
                <a:cs typeface="Arial" charset="0"/>
              </a:rPr>
              <a:t>→</a:t>
            </a:r>
            <a:r>
              <a:rPr lang="en-US" sz="3200"/>
              <a:t> Etc.</a:t>
            </a:r>
          </a:p>
        </p:txBody>
      </p:sp>
      <p:pic>
        <p:nvPicPr>
          <p:cNvPr id="1337350" name="Picture 6" descr="MCj03078770000[1]"/>
          <p:cNvPicPr>
            <a:picLocks noChangeAspect="1" noChangeArrowheads="1"/>
          </p:cNvPicPr>
          <p:nvPr/>
        </p:nvPicPr>
        <p:blipFill>
          <a:blip r:embed="rId4" cstate="print"/>
          <a:srcRect/>
          <a:stretch>
            <a:fillRect/>
          </a:stretch>
        </p:blipFill>
        <p:spPr bwMode="auto">
          <a:xfrm>
            <a:off x="674688" y="2846388"/>
            <a:ext cx="561975" cy="652462"/>
          </a:xfrm>
          <a:prstGeom prst="rect">
            <a:avLst/>
          </a:prstGeom>
          <a:noFill/>
        </p:spPr>
      </p:pic>
      <p:pic>
        <p:nvPicPr>
          <p:cNvPr id="1337351" name="Picture 7" descr="Picture1"/>
          <p:cNvPicPr>
            <a:picLocks noChangeAspect="1" noChangeArrowheads="1"/>
          </p:cNvPicPr>
          <p:nvPr/>
        </p:nvPicPr>
        <p:blipFill>
          <a:blip r:embed="rId5" cstate="print"/>
          <a:srcRect/>
          <a:stretch>
            <a:fillRect/>
          </a:stretch>
        </p:blipFill>
        <p:spPr bwMode="auto">
          <a:xfrm>
            <a:off x="381000" y="1498600"/>
            <a:ext cx="914400" cy="474663"/>
          </a:xfrm>
          <a:prstGeom prst="rect">
            <a:avLst/>
          </a:prstGeom>
          <a:noFill/>
        </p:spPr>
      </p:pic>
      <p:sp>
        <p:nvSpPr>
          <p:cNvPr id="1337352" name="Line 8"/>
          <p:cNvSpPr>
            <a:spLocks noChangeShapeType="1"/>
          </p:cNvSpPr>
          <p:nvPr/>
        </p:nvSpPr>
        <p:spPr bwMode="auto">
          <a:xfrm>
            <a:off x="1363663" y="1738313"/>
            <a:ext cx="533400"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337353" name="Line 9"/>
          <p:cNvSpPr>
            <a:spLocks noChangeShapeType="1"/>
          </p:cNvSpPr>
          <p:nvPr/>
        </p:nvSpPr>
        <p:spPr bwMode="auto">
          <a:xfrm flipH="1">
            <a:off x="1360488" y="3203575"/>
            <a:ext cx="533400" cy="0"/>
          </a:xfrm>
          <a:prstGeom prst="line">
            <a:avLst/>
          </a:prstGeom>
          <a:noFill/>
          <a:ln w="12700">
            <a:solidFill>
              <a:schemeClr val="tx1"/>
            </a:solidFill>
            <a:round/>
            <a:headEnd/>
            <a:tailEnd type="triangle" w="med" len="med"/>
          </a:ln>
          <a:effectLst/>
        </p:spPr>
        <p:txBody>
          <a:bodyPr/>
          <a:lstStyle/>
          <a:p>
            <a:endParaRPr lang="en-US"/>
          </a:p>
        </p:txBody>
      </p:sp>
      <p:sp>
        <p:nvSpPr>
          <p:cNvPr id="1337355" name="AutoShape 11"/>
          <p:cNvSpPr>
            <a:spLocks noChangeArrowheads="1"/>
          </p:cNvSpPr>
          <p:nvPr/>
        </p:nvSpPr>
        <p:spPr bwMode="auto">
          <a:xfrm>
            <a:off x="6469063" y="1254125"/>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7356" name="AutoShape 12"/>
          <p:cNvSpPr>
            <a:spLocks noChangeArrowheads="1"/>
          </p:cNvSpPr>
          <p:nvPr/>
        </p:nvSpPr>
        <p:spPr bwMode="auto">
          <a:xfrm>
            <a:off x="2984500" y="508000"/>
            <a:ext cx="5715000" cy="3581400"/>
          </a:xfrm>
          <a:prstGeom prst="roundRect">
            <a:avLst>
              <a:gd name="adj" fmla="val 2903"/>
            </a:avLst>
          </a:prstGeom>
          <a:solidFill>
            <a:schemeClr val="bg1">
              <a:alpha val="50000"/>
            </a:schemeClr>
          </a:solidFill>
          <a:ln w="28575">
            <a:solidFill>
              <a:schemeClr val="tx1"/>
            </a:solidFill>
            <a:round/>
            <a:headEnd type="none" w="sm" len="sm"/>
            <a:tailEnd type="none" w="sm" len="sm"/>
          </a:ln>
          <a:effectLst/>
        </p:spPr>
        <p:txBody>
          <a:bodyPr wrap="none" lIns="92075" tIns="137160" rIns="182880" bIns="46038"/>
          <a:lstStyle/>
          <a:p>
            <a:pPr algn="r">
              <a:lnSpc>
                <a:spcPct val="90000"/>
              </a:lnSpc>
              <a:spcBef>
                <a:spcPct val="0"/>
              </a:spcBef>
            </a:pPr>
            <a:r>
              <a:rPr lang="en-US" sz="2800"/>
              <a:t> </a:t>
            </a:r>
          </a:p>
        </p:txBody>
      </p:sp>
      <p:sp>
        <p:nvSpPr>
          <p:cNvPr id="1337357" name="Rectangle 13"/>
          <p:cNvSpPr>
            <a:spLocks noChangeArrowheads="1"/>
          </p:cNvSpPr>
          <p:nvPr/>
        </p:nvSpPr>
        <p:spPr bwMode="auto">
          <a:xfrm>
            <a:off x="7405688" y="661988"/>
            <a:ext cx="1217612" cy="3255962"/>
          </a:xfrm>
          <a:prstGeom prst="rect">
            <a:avLst/>
          </a:prstGeom>
          <a:solidFill>
            <a:schemeClr val="hlink"/>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CPU</a:t>
            </a:r>
          </a:p>
        </p:txBody>
      </p:sp>
      <p:sp>
        <p:nvSpPr>
          <p:cNvPr id="1337358" name="Rectangle 14"/>
          <p:cNvSpPr>
            <a:spLocks noChangeArrowheads="1"/>
          </p:cNvSpPr>
          <p:nvPr/>
        </p:nvSpPr>
        <p:spPr bwMode="auto">
          <a:xfrm>
            <a:off x="4584700" y="661988"/>
            <a:ext cx="1524000" cy="3255962"/>
          </a:xfrm>
          <a:prstGeom prst="rect">
            <a:avLst/>
          </a:prstGeom>
          <a:solidFill>
            <a:schemeClr val="accent2"/>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a:t>EDMA3</a:t>
            </a:r>
          </a:p>
        </p:txBody>
      </p:sp>
      <p:sp>
        <p:nvSpPr>
          <p:cNvPr id="1337359" name="AutoShape 15"/>
          <p:cNvSpPr>
            <a:spLocks noChangeArrowheads="1"/>
          </p:cNvSpPr>
          <p:nvPr/>
        </p:nvSpPr>
        <p:spPr bwMode="auto">
          <a:xfrm>
            <a:off x="4800600" y="13557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a:latin typeface="Arial Narrow" pitchFamily="34" charset="0"/>
              </a:rPr>
              <a:t>CHAN </a:t>
            </a:r>
            <a:r>
              <a:rPr lang="en-US" sz="1800" dirty="0" smtClean="0">
                <a:latin typeface="Arial Narrow" pitchFamily="34" charset="0"/>
              </a:rPr>
              <a:t>3</a:t>
            </a:r>
            <a:endParaRPr lang="en-US" sz="1800" baseline="-25000" dirty="0">
              <a:latin typeface="Arial Narrow" pitchFamily="34" charset="0"/>
            </a:endParaRPr>
          </a:p>
        </p:txBody>
      </p:sp>
      <p:sp>
        <p:nvSpPr>
          <p:cNvPr id="1337360" name="AutoShape 16"/>
          <p:cNvSpPr>
            <a:spLocks noChangeArrowheads="1"/>
          </p:cNvSpPr>
          <p:nvPr/>
        </p:nvSpPr>
        <p:spPr bwMode="auto">
          <a:xfrm>
            <a:off x="6354763" y="1350963"/>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7361" name="Group 17"/>
          <p:cNvGrpSpPr>
            <a:grpSpLocks/>
          </p:cNvGrpSpPr>
          <p:nvPr/>
        </p:nvGrpSpPr>
        <p:grpSpPr bwMode="auto">
          <a:xfrm>
            <a:off x="6575425" y="1433513"/>
            <a:ext cx="333375" cy="609600"/>
            <a:chOff x="2234" y="1394"/>
            <a:chExt cx="144" cy="264"/>
          </a:xfrm>
        </p:grpSpPr>
        <p:sp>
          <p:nvSpPr>
            <p:cNvPr id="1337362" name="Rectangle 18"/>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363" name="Line 19"/>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64" name="Line 20"/>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65" name="Line 21"/>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66" name="Line 22"/>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367" name="AutoShape 23"/>
          <p:cNvSpPr>
            <a:spLocks noChangeArrowheads="1"/>
          </p:cNvSpPr>
          <p:nvPr/>
        </p:nvSpPr>
        <p:spPr bwMode="auto">
          <a:xfrm>
            <a:off x="6384925" y="98107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Rcv</a:t>
            </a:r>
          </a:p>
        </p:txBody>
      </p:sp>
      <p:sp>
        <p:nvSpPr>
          <p:cNvPr id="1337368" name="AutoShape 24"/>
          <p:cNvSpPr>
            <a:spLocks noChangeArrowheads="1"/>
          </p:cNvSpPr>
          <p:nvPr/>
        </p:nvSpPr>
        <p:spPr bwMode="auto">
          <a:xfrm>
            <a:off x="1905000"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7369" name="AutoShape 25"/>
          <p:cNvSpPr>
            <a:spLocks noChangeArrowheads="1"/>
          </p:cNvSpPr>
          <p:nvPr/>
        </p:nvSpPr>
        <p:spPr bwMode="auto">
          <a:xfrm rot="5400000">
            <a:off x="2023268" y="1434307"/>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rot="10800000" vert="eaVert" wrap="none" lIns="92075" tIns="46038" rIns="92075" bIns="46038" anchor="ctr"/>
          <a:lstStyle/>
          <a:p>
            <a:pPr algn="ctr">
              <a:lnSpc>
                <a:spcPct val="90000"/>
              </a:lnSpc>
              <a:spcBef>
                <a:spcPct val="0"/>
              </a:spcBef>
            </a:pPr>
            <a:r>
              <a:rPr lang="en-US" sz="1600">
                <a:solidFill>
                  <a:schemeClr val="tx1"/>
                </a:solidFill>
                <a:latin typeface="Arial Narrow" pitchFamily="34" charset="0"/>
              </a:rPr>
              <a:t>ADC</a:t>
            </a:r>
            <a:endParaRPr lang="en-US" sz="1800">
              <a:solidFill>
                <a:schemeClr val="tx1"/>
              </a:solidFill>
              <a:latin typeface="Arial Narrow" pitchFamily="34" charset="0"/>
            </a:endParaRPr>
          </a:p>
        </p:txBody>
      </p:sp>
      <p:sp>
        <p:nvSpPr>
          <p:cNvPr id="1337370" name="AutoShape 26"/>
          <p:cNvSpPr>
            <a:spLocks noChangeArrowheads="1"/>
          </p:cNvSpPr>
          <p:nvPr/>
        </p:nvSpPr>
        <p:spPr bwMode="auto">
          <a:xfrm flipH="1">
            <a:off x="1905000" y="28162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sp>
        <p:nvSpPr>
          <p:cNvPr id="1337371" name="AutoShape 27"/>
          <p:cNvSpPr>
            <a:spLocks noChangeArrowheads="1"/>
          </p:cNvSpPr>
          <p:nvPr/>
        </p:nvSpPr>
        <p:spPr bwMode="auto">
          <a:xfrm rot="16200000" flipH="1">
            <a:off x="1959768" y="2904332"/>
            <a:ext cx="601663" cy="596900"/>
          </a:xfrm>
          <a:prstGeom prst="triangle">
            <a:avLst>
              <a:gd name="adj" fmla="val 50000"/>
            </a:avLst>
          </a:prstGeom>
          <a:solidFill>
            <a:schemeClr val="hlink"/>
          </a:solidFill>
          <a:ln w="28575">
            <a:solidFill>
              <a:schemeClr val="tx2"/>
            </a:solidFill>
            <a:miter lim="800000"/>
            <a:headEnd type="none" w="sm" len="sm"/>
            <a:tailEnd type="none" w="sm" len="sm"/>
          </a:ln>
          <a:effectLst/>
        </p:spPr>
        <p:txBody>
          <a:bodyPr vert="eaVert" wrap="none" lIns="92075" tIns="46038" rIns="92075" bIns="46038" anchor="ctr"/>
          <a:lstStyle/>
          <a:p>
            <a:pPr algn="ctr">
              <a:lnSpc>
                <a:spcPct val="90000"/>
              </a:lnSpc>
              <a:spcBef>
                <a:spcPct val="0"/>
              </a:spcBef>
            </a:pPr>
            <a:endParaRPr lang="en-US" sz="1800">
              <a:solidFill>
                <a:schemeClr val="tx1"/>
              </a:solidFill>
              <a:latin typeface="Arial Narrow" pitchFamily="34" charset="0"/>
            </a:endParaRPr>
          </a:p>
        </p:txBody>
      </p:sp>
      <p:sp>
        <p:nvSpPr>
          <p:cNvPr id="1337372" name="Text Box 28"/>
          <p:cNvSpPr txBox="1">
            <a:spLocks noChangeArrowheads="1"/>
          </p:cNvSpPr>
          <p:nvPr/>
        </p:nvSpPr>
        <p:spPr bwMode="auto">
          <a:xfrm>
            <a:off x="2071688" y="3063875"/>
            <a:ext cx="54610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DAC</a:t>
            </a:r>
          </a:p>
        </p:txBody>
      </p:sp>
      <p:sp>
        <p:nvSpPr>
          <p:cNvPr id="1337373" name="Rectangle 29"/>
          <p:cNvSpPr>
            <a:spLocks noChangeArrowheads="1"/>
          </p:cNvSpPr>
          <p:nvPr/>
        </p:nvSpPr>
        <p:spPr bwMode="auto">
          <a:xfrm>
            <a:off x="3071813" y="661988"/>
            <a:ext cx="1541462" cy="3255962"/>
          </a:xfrm>
          <a:prstGeom prst="rect">
            <a:avLst/>
          </a:prstGeom>
          <a:solidFill>
            <a:schemeClr val="accent1"/>
          </a:solidFill>
          <a:ln w="19050" cap="rnd">
            <a:noFill/>
            <a:prstDash val="sysDot"/>
            <a:miter lim="800000"/>
            <a:headEnd type="none" w="sm" len="sm"/>
            <a:tailEnd type="none" w="sm" len="sm"/>
          </a:ln>
          <a:effectLst/>
        </p:spPr>
        <p:txBody>
          <a:bodyPr wrap="none" tIns="91440" bIns="91440"/>
          <a:lstStyle/>
          <a:p>
            <a:pPr algn="ctr">
              <a:lnSpc>
                <a:spcPct val="100000"/>
              </a:lnSpc>
              <a:spcBef>
                <a:spcPct val="0"/>
              </a:spcBef>
            </a:pPr>
            <a:r>
              <a:rPr lang="en-US" dirty="0" smtClean="0">
                <a:solidFill>
                  <a:srgbClr val="FF0000"/>
                </a:solidFill>
              </a:rPr>
              <a:t>SPI</a:t>
            </a:r>
            <a:endParaRPr lang="en-US" dirty="0">
              <a:solidFill>
                <a:srgbClr val="FF0000"/>
              </a:solidFill>
            </a:endParaRPr>
          </a:p>
        </p:txBody>
      </p:sp>
      <p:sp>
        <p:nvSpPr>
          <p:cNvPr id="1337374" name="AutoShape 30"/>
          <p:cNvSpPr>
            <a:spLocks noChangeArrowheads="1"/>
          </p:cNvSpPr>
          <p:nvPr/>
        </p:nvSpPr>
        <p:spPr bwMode="auto">
          <a:xfrm>
            <a:off x="3425825" y="1095375"/>
            <a:ext cx="777875"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REVT1</a:t>
            </a:r>
          </a:p>
        </p:txBody>
      </p:sp>
      <p:sp>
        <p:nvSpPr>
          <p:cNvPr id="1337375" name="AutoShape 31"/>
          <p:cNvSpPr>
            <a:spLocks noChangeArrowheads="1"/>
          </p:cNvSpPr>
          <p:nvPr/>
        </p:nvSpPr>
        <p:spPr bwMode="auto">
          <a:xfrm>
            <a:off x="3425825" y="13462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7376" name="Group 32"/>
          <p:cNvGrpSpPr>
            <a:grpSpLocks/>
          </p:cNvGrpSpPr>
          <p:nvPr/>
        </p:nvGrpSpPr>
        <p:grpSpPr bwMode="auto">
          <a:xfrm rot="-5400000">
            <a:off x="3737769" y="1440656"/>
            <a:ext cx="174625" cy="608013"/>
            <a:chOff x="3226" y="1912"/>
            <a:chExt cx="76" cy="264"/>
          </a:xfrm>
        </p:grpSpPr>
        <p:sp>
          <p:nvSpPr>
            <p:cNvPr id="1337377" name="Rectangle 33"/>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378" name="Line 34"/>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79" name="Line 35"/>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0" name="Line 36"/>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1" name="Line 37"/>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2" name="Line 38"/>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3" name="Line 39"/>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84" name="Line 40"/>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385" name="Line 41"/>
          <p:cNvSpPr>
            <a:spLocks noChangeShapeType="1"/>
          </p:cNvSpPr>
          <p:nvPr/>
        </p:nvSpPr>
        <p:spPr bwMode="auto">
          <a:xfrm>
            <a:off x="3521075" y="1733550"/>
            <a:ext cx="608013" cy="0"/>
          </a:xfrm>
          <a:prstGeom prst="line">
            <a:avLst/>
          </a:prstGeom>
          <a:noFill/>
          <a:ln w="12700">
            <a:solidFill>
              <a:schemeClr val="tx1"/>
            </a:solidFill>
            <a:round/>
            <a:headEnd type="none" w="sm" len="sm"/>
            <a:tailEnd type="triangle" w="med" len="med"/>
          </a:ln>
          <a:effectLst/>
        </p:spPr>
        <p:txBody>
          <a:bodyPr/>
          <a:lstStyle/>
          <a:p>
            <a:endParaRPr lang="en-US"/>
          </a:p>
        </p:txBody>
      </p:sp>
      <p:grpSp>
        <p:nvGrpSpPr>
          <p:cNvPr id="1337386" name="Group 42"/>
          <p:cNvGrpSpPr>
            <a:grpSpLocks/>
          </p:cNvGrpSpPr>
          <p:nvPr/>
        </p:nvGrpSpPr>
        <p:grpSpPr bwMode="auto">
          <a:xfrm>
            <a:off x="3441700" y="2559050"/>
            <a:ext cx="788988" cy="1025525"/>
            <a:chOff x="1680" y="3281"/>
            <a:chExt cx="497" cy="646"/>
          </a:xfrm>
        </p:grpSpPr>
        <p:sp>
          <p:nvSpPr>
            <p:cNvPr id="1337387" name="AutoShape 43"/>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XEVT1</a:t>
              </a:r>
            </a:p>
          </p:txBody>
        </p:sp>
        <p:sp>
          <p:nvSpPr>
            <p:cNvPr id="1337388" name="AutoShape 44"/>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endParaRPr lang="en-US" sz="2800">
                <a:solidFill>
                  <a:schemeClr val="tx1"/>
                </a:solidFill>
                <a:effectLst>
                  <a:outerShdw blurRad="38100" dist="38100" dir="2700000" algn="tl">
                    <a:srgbClr val="FFFFFF"/>
                  </a:outerShdw>
                </a:effectLst>
              </a:endParaRPr>
            </a:p>
          </p:txBody>
        </p:sp>
        <p:grpSp>
          <p:nvGrpSpPr>
            <p:cNvPr id="1337389" name="Group 45"/>
            <p:cNvGrpSpPr>
              <a:grpSpLocks/>
            </p:cNvGrpSpPr>
            <p:nvPr/>
          </p:nvGrpSpPr>
          <p:grpSpPr bwMode="auto">
            <a:xfrm rot="-5400000">
              <a:off x="1877" y="3491"/>
              <a:ext cx="110" cy="383"/>
              <a:chOff x="3226" y="1912"/>
              <a:chExt cx="76" cy="264"/>
            </a:xfrm>
          </p:grpSpPr>
          <p:sp>
            <p:nvSpPr>
              <p:cNvPr id="1337390" name="Rectangle 46"/>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391" name="Line 47"/>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2" name="Line 48"/>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3" name="Line 49"/>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4" name="Line 50"/>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5" name="Line 51"/>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6" name="Line 52"/>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397" name="Line 53"/>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398" name="Line 54"/>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endParaRPr lang="en-US"/>
            </a:p>
          </p:txBody>
        </p:sp>
      </p:grpSp>
      <p:sp>
        <p:nvSpPr>
          <p:cNvPr id="1337399" name="AutoShape 55"/>
          <p:cNvSpPr>
            <a:spLocks noChangeArrowheads="1"/>
          </p:cNvSpPr>
          <p:nvPr/>
        </p:nvSpPr>
        <p:spPr bwMode="auto">
          <a:xfrm>
            <a:off x="4800600" y="2816225"/>
            <a:ext cx="1155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pPr>
            <a:r>
              <a:rPr lang="en-US" sz="1800" dirty="0">
                <a:latin typeface="Arial Narrow" pitchFamily="34" charset="0"/>
              </a:rPr>
              <a:t>CHAN </a:t>
            </a:r>
            <a:r>
              <a:rPr lang="en-US" sz="1800" dirty="0" smtClean="0">
                <a:latin typeface="Arial Narrow" pitchFamily="34" charset="0"/>
              </a:rPr>
              <a:t>2</a:t>
            </a:r>
            <a:endParaRPr lang="en-US" sz="1800" baseline="-25000" dirty="0">
              <a:latin typeface="Arial Narrow" pitchFamily="34" charset="0"/>
            </a:endParaRPr>
          </a:p>
        </p:txBody>
      </p:sp>
      <p:sp>
        <p:nvSpPr>
          <p:cNvPr id="1337408" name="Line 64"/>
          <p:cNvSpPr>
            <a:spLocks noChangeShapeType="1"/>
          </p:cNvSpPr>
          <p:nvPr/>
        </p:nvSpPr>
        <p:spPr bwMode="auto">
          <a:xfrm>
            <a:off x="7175500" y="1727200"/>
            <a:ext cx="914400" cy="0"/>
          </a:xfrm>
          <a:prstGeom prst="line">
            <a:avLst/>
          </a:prstGeom>
          <a:noFill/>
          <a:ln w="12700">
            <a:solidFill>
              <a:schemeClr val="tx1"/>
            </a:solidFill>
            <a:round/>
            <a:headEnd type="none" w="sm" len="sm"/>
            <a:tailEnd type="none" w="sm" len="sm"/>
          </a:ln>
          <a:effectLst/>
        </p:spPr>
        <p:txBody>
          <a:bodyPr/>
          <a:lstStyle/>
          <a:p>
            <a:endParaRPr lang="en-US"/>
          </a:p>
        </p:txBody>
      </p:sp>
      <p:sp>
        <p:nvSpPr>
          <p:cNvPr id="1337410" name="Line 66"/>
          <p:cNvSpPr>
            <a:spLocks noChangeShapeType="1"/>
          </p:cNvSpPr>
          <p:nvPr/>
        </p:nvSpPr>
        <p:spPr bwMode="auto">
          <a:xfrm>
            <a:off x="8089900" y="1727200"/>
            <a:ext cx="0" cy="1495425"/>
          </a:xfrm>
          <a:prstGeom prst="line">
            <a:avLst/>
          </a:prstGeom>
          <a:noFill/>
          <a:ln w="12700">
            <a:solidFill>
              <a:schemeClr val="tx1"/>
            </a:solidFill>
            <a:round/>
            <a:headEnd type="none" w="sm" len="sm"/>
            <a:tailEnd type="none" w="sm" len="sm"/>
          </a:ln>
          <a:effectLst/>
        </p:spPr>
        <p:txBody>
          <a:bodyPr/>
          <a:lstStyle/>
          <a:p>
            <a:endParaRPr lang="en-US"/>
          </a:p>
        </p:txBody>
      </p:sp>
      <p:sp>
        <p:nvSpPr>
          <p:cNvPr id="1337411" name="AutoShape 67"/>
          <p:cNvSpPr>
            <a:spLocks noChangeArrowheads="1"/>
          </p:cNvSpPr>
          <p:nvPr/>
        </p:nvSpPr>
        <p:spPr bwMode="auto">
          <a:xfrm>
            <a:off x="7750175" y="2252663"/>
            <a:ext cx="646113" cy="646112"/>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r>
              <a:rPr lang="en-US" sz="1800">
                <a:solidFill>
                  <a:schemeClr val="tx1"/>
                </a:solidFill>
                <a:latin typeface="Arial Narrow" pitchFamily="34" charset="0"/>
              </a:rPr>
              <a:t>COPY</a:t>
            </a:r>
          </a:p>
        </p:txBody>
      </p:sp>
      <p:cxnSp>
        <p:nvCxnSpPr>
          <p:cNvPr id="1337412" name="AutoShape 68"/>
          <p:cNvCxnSpPr>
            <a:cxnSpLocks noChangeShapeType="1"/>
            <a:stCxn id="1337368" idx="3"/>
            <a:endCxn id="1337375" idx="1"/>
          </p:cNvCxnSpPr>
          <p:nvPr/>
        </p:nvCxnSpPr>
        <p:spPr bwMode="auto">
          <a:xfrm>
            <a:off x="2679700" y="1733550"/>
            <a:ext cx="746125" cy="0"/>
          </a:xfrm>
          <a:prstGeom prst="straightConnector1">
            <a:avLst/>
          </a:prstGeom>
          <a:noFill/>
          <a:ln w="12700">
            <a:solidFill>
              <a:schemeClr val="tx1"/>
            </a:solidFill>
            <a:round/>
            <a:headEnd type="none" w="sm" len="sm"/>
            <a:tailEnd type="triangle" w="med" len="med"/>
          </a:ln>
          <a:effectLst/>
        </p:spPr>
      </p:cxnSp>
      <p:cxnSp>
        <p:nvCxnSpPr>
          <p:cNvPr id="1337413" name="AutoShape 69"/>
          <p:cNvCxnSpPr>
            <a:cxnSpLocks noChangeShapeType="1"/>
            <a:stCxn id="1337375" idx="3"/>
            <a:endCxn id="1337359" idx="1"/>
          </p:cNvCxnSpPr>
          <p:nvPr/>
        </p:nvCxnSpPr>
        <p:spPr bwMode="auto">
          <a:xfrm>
            <a:off x="4200525" y="1733550"/>
            <a:ext cx="600075" cy="9525"/>
          </a:xfrm>
          <a:prstGeom prst="straightConnector1">
            <a:avLst/>
          </a:prstGeom>
          <a:noFill/>
          <a:ln w="12700">
            <a:solidFill>
              <a:schemeClr val="tx1"/>
            </a:solidFill>
            <a:round/>
            <a:headEnd type="none" w="sm" len="sm"/>
            <a:tailEnd type="triangle" w="med" len="med"/>
          </a:ln>
          <a:effectLst/>
        </p:spPr>
      </p:cxnSp>
      <p:cxnSp>
        <p:nvCxnSpPr>
          <p:cNvPr id="1337414" name="AutoShape 70"/>
          <p:cNvCxnSpPr>
            <a:cxnSpLocks noChangeShapeType="1"/>
            <a:stCxn id="1337359" idx="3"/>
            <a:endCxn id="1337360" idx="1"/>
          </p:cNvCxnSpPr>
          <p:nvPr/>
        </p:nvCxnSpPr>
        <p:spPr bwMode="auto">
          <a:xfrm flipV="1">
            <a:off x="5956300" y="1738313"/>
            <a:ext cx="398463" cy="4762"/>
          </a:xfrm>
          <a:prstGeom prst="straightConnector1">
            <a:avLst/>
          </a:prstGeom>
          <a:noFill/>
          <a:ln w="12700">
            <a:solidFill>
              <a:schemeClr val="tx1"/>
            </a:solidFill>
            <a:round/>
            <a:headEnd type="none" w="sm" len="sm"/>
            <a:tailEnd type="triangle" w="med" len="med"/>
          </a:ln>
          <a:effectLst/>
        </p:spPr>
      </p:cxnSp>
      <p:cxnSp>
        <p:nvCxnSpPr>
          <p:cNvPr id="1337416" name="AutoShape 72"/>
          <p:cNvCxnSpPr>
            <a:cxnSpLocks noChangeShapeType="1"/>
            <a:stCxn id="1337399" idx="1"/>
            <a:endCxn id="1337388" idx="3"/>
          </p:cNvCxnSpPr>
          <p:nvPr/>
        </p:nvCxnSpPr>
        <p:spPr bwMode="auto">
          <a:xfrm flipH="1" flipV="1">
            <a:off x="4230688" y="3197225"/>
            <a:ext cx="569912" cy="6350"/>
          </a:xfrm>
          <a:prstGeom prst="straightConnector1">
            <a:avLst/>
          </a:prstGeom>
          <a:noFill/>
          <a:ln w="12700">
            <a:solidFill>
              <a:schemeClr val="tx1"/>
            </a:solidFill>
            <a:round/>
            <a:headEnd type="none" w="sm" len="sm"/>
            <a:tailEnd type="triangle" w="med" len="med"/>
          </a:ln>
          <a:effectLst/>
        </p:spPr>
      </p:cxnSp>
      <p:cxnSp>
        <p:nvCxnSpPr>
          <p:cNvPr id="1337417" name="AutoShape 73"/>
          <p:cNvCxnSpPr>
            <a:cxnSpLocks noChangeShapeType="1"/>
            <a:stCxn id="1337370" idx="1"/>
            <a:endCxn id="1337388" idx="1"/>
          </p:cNvCxnSpPr>
          <p:nvPr/>
        </p:nvCxnSpPr>
        <p:spPr bwMode="auto">
          <a:xfrm flipV="1">
            <a:off x="2679700" y="3197225"/>
            <a:ext cx="776288" cy="6350"/>
          </a:xfrm>
          <a:prstGeom prst="straightConnector1">
            <a:avLst/>
          </a:prstGeom>
          <a:noFill/>
          <a:ln w="12700">
            <a:solidFill>
              <a:schemeClr val="tx1"/>
            </a:solidFill>
            <a:round/>
            <a:headEnd type="triangle" w="med" len="med"/>
            <a:tailEnd/>
          </a:ln>
          <a:effectLst/>
        </p:spPr>
      </p:cxnSp>
      <p:sp>
        <p:nvSpPr>
          <p:cNvPr id="1337419" name="AutoShape 75"/>
          <p:cNvSpPr>
            <a:spLocks noChangeArrowheads="1"/>
          </p:cNvSpPr>
          <p:nvPr/>
        </p:nvSpPr>
        <p:spPr bwMode="auto">
          <a:xfrm>
            <a:off x="1889125" y="2357438"/>
            <a:ext cx="777875"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AIC23</a:t>
            </a:r>
          </a:p>
          <a:p>
            <a:pPr algn="ctr">
              <a:lnSpc>
                <a:spcPct val="90000"/>
              </a:lnSpc>
              <a:spcBef>
                <a:spcPct val="0"/>
              </a:spcBef>
            </a:pPr>
            <a:r>
              <a:rPr lang="en-US" sz="1800">
                <a:solidFill>
                  <a:schemeClr val="tx1"/>
                </a:solidFill>
                <a:latin typeface="Arial Narrow" pitchFamily="34" charset="0"/>
              </a:rPr>
              <a:t>Audio Codec</a:t>
            </a:r>
          </a:p>
        </p:txBody>
      </p:sp>
      <p:sp>
        <p:nvSpPr>
          <p:cNvPr id="1337420" name="Rectangle 76"/>
          <p:cNvSpPr>
            <a:spLocks noChangeArrowheads="1"/>
          </p:cNvSpPr>
          <p:nvPr/>
        </p:nvSpPr>
        <p:spPr bwMode="auto">
          <a:xfrm>
            <a:off x="13081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7421" name="Rectangle 77"/>
          <p:cNvSpPr>
            <a:spLocks noChangeArrowheads="1"/>
          </p:cNvSpPr>
          <p:nvPr/>
        </p:nvSpPr>
        <p:spPr bwMode="auto">
          <a:xfrm>
            <a:off x="19367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 </a:t>
            </a:r>
          </a:p>
        </p:txBody>
      </p:sp>
      <p:sp>
        <p:nvSpPr>
          <p:cNvPr id="1337422" name="Rectangle 78"/>
          <p:cNvSpPr>
            <a:spLocks noChangeArrowheads="1"/>
          </p:cNvSpPr>
          <p:nvPr/>
        </p:nvSpPr>
        <p:spPr bwMode="auto">
          <a:xfrm>
            <a:off x="13081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7423" name="Text Box 79"/>
          <p:cNvSpPr txBox="1">
            <a:spLocks noChangeArrowheads="1"/>
          </p:cNvSpPr>
          <p:nvPr/>
        </p:nvSpPr>
        <p:spPr bwMode="auto">
          <a:xfrm>
            <a:off x="1336675" y="509905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337424" name="Rectangle 80"/>
          <p:cNvSpPr>
            <a:spLocks noChangeArrowheads="1"/>
          </p:cNvSpPr>
          <p:nvPr/>
        </p:nvSpPr>
        <p:spPr bwMode="auto">
          <a:xfrm>
            <a:off x="40513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7425" name="Rectangle 81"/>
          <p:cNvSpPr>
            <a:spLocks noChangeArrowheads="1"/>
          </p:cNvSpPr>
          <p:nvPr/>
        </p:nvSpPr>
        <p:spPr bwMode="auto">
          <a:xfrm>
            <a:off x="46799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37426" name="Rectangle 82"/>
          <p:cNvSpPr>
            <a:spLocks noChangeArrowheads="1"/>
          </p:cNvSpPr>
          <p:nvPr/>
        </p:nvSpPr>
        <p:spPr bwMode="auto">
          <a:xfrm>
            <a:off x="40513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7427" name="Text Box 83"/>
          <p:cNvSpPr txBox="1">
            <a:spLocks noChangeArrowheads="1"/>
          </p:cNvSpPr>
          <p:nvPr/>
        </p:nvSpPr>
        <p:spPr bwMode="auto">
          <a:xfrm>
            <a:off x="4235450" y="5099050"/>
            <a:ext cx="14224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Ping</a:t>
            </a:r>
          </a:p>
        </p:txBody>
      </p:sp>
      <p:sp>
        <p:nvSpPr>
          <p:cNvPr id="1337428" name="Rectangle 84"/>
          <p:cNvSpPr>
            <a:spLocks noChangeArrowheads="1"/>
          </p:cNvSpPr>
          <p:nvPr/>
        </p:nvSpPr>
        <p:spPr bwMode="auto">
          <a:xfrm>
            <a:off x="6794500" y="583247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7429" name="Rectangle 85"/>
          <p:cNvSpPr>
            <a:spLocks noChangeArrowheads="1"/>
          </p:cNvSpPr>
          <p:nvPr/>
        </p:nvSpPr>
        <p:spPr bwMode="auto">
          <a:xfrm>
            <a:off x="7423150" y="615473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Y</a:t>
            </a:r>
            <a:r>
              <a:rPr lang="en-US" sz="1600">
                <a:solidFill>
                  <a:schemeClr val="tx1"/>
                </a:solidFill>
                <a:latin typeface="Arial Narrow" pitchFamily="34" charset="0"/>
              </a:rPr>
              <a:t> </a:t>
            </a:r>
            <a:endParaRPr lang="en-US" sz="1600" baseline="30000">
              <a:solidFill>
                <a:schemeClr val="tx1"/>
              </a:solidFill>
            </a:endParaRPr>
          </a:p>
        </p:txBody>
      </p:sp>
      <p:sp>
        <p:nvSpPr>
          <p:cNvPr id="1337430" name="Rectangle 86"/>
          <p:cNvSpPr>
            <a:spLocks noChangeArrowheads="1"/>
          </p:cNvSpPr>
          <p:nvPr/>
        </p:nvSpPr>
        <p:spPr bwMode="auto">
          <a:xfrm>
            <a:off x="6794500" y="551180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337431" name="Text Box 87"/>
          <p:cNvSpPr txBox="1">
            <a:spLocks noChangeArrowheads="1"/>
          </p:cNvSpPr>
          <p:nvPr/>
        </p:nvSpPr>
        <p:spPr bwMode="auto">
          <a:xfrm>
            <a:off x="7048500" y="509905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337433" name="Text Box 89"/>
          <p:cNvSpPr txBox="1">
            <a:spLocks noChangeArrowheads="1"/>
          </p:cNvSpPr>
          <p:nvPr/>
        </p:nvSpPr>
        <p:spPr bwMode="auto">
          <a:xfrm>
            <a:off x="1250950" y="4737100"/>
            <a:ext cx="1958975" cy="336550"/>
          </a:xfrm>
          <a:prstGeom prst="rect">
            <a:avLst/>
          </a:prstGeom>
          <a:noFill/>
          <a:ln w="12700">
            <a:noFill/>
            <a:miter lim="800000"/>
            <a:headEnd/>
            <a:tailEnd/>
          </a:ln>
          <a:effectLst/>
        </p:spPr>
        <p:txBody>
          <a:bodyPr wrap="none">
            <a:spAutoFit/>
          </a:bodyPr>
          <a:lstStyle/>
          <a:p>
            <a:r>
              <a:rPr lang="en-US"/>
              <a:t>PSET</a:t>
            </a:r>
            <a:r>
              <a:rPr lang="en-US" baseline="-25000"/>
              <a:t>X</a:t>
            </a:r>
            <a:r>
              <a:rPr lang="en-US"/>
              <a:t> (Active)</a:t>
            </a:r>
          </a:p>
        </p:txBody>
      </p:sp>
      <p:sp>
        <p:nvSpPr>
          <p:cNvPr id="1337434" name="Text Box 90"/>
          <p:cNvSpPr txBox="1">
            <a:spLocks noChangeArrowheads="1"/>
          </p:cNvSpPr>
          <p:nvPr/>
        </p:nvSpPr>
        <p:spPr bwMode="auto">
          <a:xfrm>
            <a:off x="4203700" y="4737100"/>
            <a:ext cx="1579563" cy="336550"/>
          </a:xfrm>
          <a:prstGeom prst="rect">
            <a:avLst/>
          </a:prstGeom>
          <a:noFill/>
          <a:ln w="12700">
            <a:noFill/>
            <a:miter lim="800000"/>
            <a:headEnd/>
            <a:tailEnd/>
          </a:ln>
          <a:effectLst/>
        </p:spPr>
        <p:txBody>
          <a:bodyPr wrap="none">
            <a:spAutoFit/>
          </a:bodyPr>
          <a:lstStyle/>
          <a:p>
            <a:r>
              <a:rPr lang="en-US"/>
              <a:t>PSET</a:t>
            </a:r>
            <a:r>
              <a:rPr lang="en-US" baseline="-25000"/>
              <a:t>Y</a:t>
            </a:r>
            <a:r>
              <a:rPr lang="en-US"/>
              <a:t> Ping</a:t>
            </a:r>
          </a:p>
        </p:txBody>
      </p:sp>
      <p:sp>
        <p:nvSpPr>
          <p:cNvPr id="1337435" name="Text Box 91"/>
          <p:cNvSpPr txBox="1">
            <a:spLocks noChangeArrowheads="1"/>
          </p:cNvSpPr>
          <p:nvPr/>
        </p:nvSpPr>
        <p:spPr bwMode="auto">
          <a:xfrm>
            <a:off x="6946900" y="4737100"/>
            <a:ext cx="1657350" cy="336550"/>
          </a:xfrm>
          <a:prstGeom prst="rect">
            <a:avLst/>
          </a:prstGeom>
          <a:noFill/>
          <a:ln w="12700">
            <a:noFill/>
            <a:miter lim="800000"/>
            <a:headEnd/>
            <a:tailEnd/>
          </a:ln>
          <a:effectLst/>
        </p:spPr>
        <p:txBody>
          <a:bodyPr wrap="none">
            <a:spAutoFit/>
          </a:bodyPr>
          <a:lstStyle/>
          <a:p>
            <a:r>
              <a:rPr lang="en-US"/>
              <a:t>PSET</a:t>
            </a:r>
            <a:r>
              <a:rPr lang="en-US" baseline="-25000"/>
              <a:t>Z</a:t>
            </a:r>
            <a:r>
              <a:rPr lang="en-US"/>
              <a:t> Pong</a:t>
            </a:r>
          </a:p>
        </p:txBody>
      </p:sp>
      <p:sp>
        <p:nvSpPr>
          <p:cNvPr id="1337436" name="Line 92"/>
          <p:cNvSpPr>
            <a:spLocks noChangeShapeType="1"/>
          </p:cNvSpPr>
          <p:nvPr/>
        </p:nvSpPr>
        <p:spPr bwMode="auto">
          <a:xfrm>
            <a:off x="4219575" y="1212850"/>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7437" name="Line 93"/>
          <p:cNvSpPr>
            <a:spLocks noChangeShapeType="1"/>
          </p:cNvSpPr>
          <p:nvPr/>
        </p:nvSpPr>
        <p:spPr bwMode="auto">
          <a:xfrm>
            <a:off x="4219575" y="2670175"/>
            <a:ext cx="381000" cy="0"/>
          </a:xfrm>
          <a:prstGeom prst="line">
            <a:avLst/>
          </a:prstGeom>
          <a:noFill/>
          <a:ln w="12700">
            <a:solidFill>
              <a:schemeClr val="tx1"/>
            </a:solidFill>
            <a:prstDash val="dash"/>
            <a:round/>
            <a:headEnd/>
            <a:tailEnd type="triangle" w="med" len="med"/>
          </a:ln>
          <a:effectLst/>
        </p:spPr>
        <p:txBody>
          <a:bodyPr wrap="none">
            <a:spAutoFit/>
          </a:bodyPr>
          <a:lstStyle/>
          <a:p>
            <a:endParaRPr lang="en-US"/>
          </a:p>
        </p:txBody>
      </p:sp>
      <p:sp>
        <p:nvSpPr>
          <p:cNvPr id="1337439" name="Rectangle 95"/>
          <p:cNvSpPr>
            <a:spLocks noChangeArrowheads="1"/>
          </p:cNvSpPr>
          <p:nvPr/>
        </p:nvSpPr>
        <p:spPr bwMode="auto">
          <a:xfrm>
            <a:off x="1155700" y="5056188"/>
            <a:ext cx="2133600" cy="1524000"/>
          </a:xfrm>
          <a:prstGeom prst="rect">
            <a:avLst/>
          </a:prstGeom>
          <a:solidFill>
            <a:srgbClr val="CCFFFF"/>
          </a:solidFill>
          <a:ln w="12700" algn="ctr">
            <a:solidFill>
              <a:schemeClr val="tx1"/>
            </a:solidFill>
            <a:miter lim="800000"/>
            <a:headEnd/>
            <a:tailEnd/>
          </a:ln>
          <a:effectLst/>
        </p:spPr>
        <p:txBody>
          <a:bodyPr wrap="none" anchor="ctr">
            <a:spAutoFit/>
          </a:bodyPr>
          <a:lstStyle/>
          <a:p>
            <a:endParaRPr lang="en-US"/>
          </a:p>
        </p:txBody>
      </p:sp>
      <p:sp>
        <p:nvSpPr>
          <p:cNvPr id="1337440" name="Rectangle 96"/>
          <p:cNvSpPr>
            <a:spLocks noChangeArrowheads="1"/>
          </p:cNvSpPr>
          <p:nvPr/>
        </p:nvSpPr>
        <p:spPr bwMode="auto">
          <a:xfrm>
            <a:off x="1308100" y="5834063"/>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337441" name="Rectangle 97"/>
          <p:cNvSpPr>
            <a:spLocks noChangeArrowheads="1"/>
          </p:cNvSpPr>
          <p:nvPr/>
        </p:nvSpPr>
        <p:spPr bwMode="auto">
          <a:xfrm>
            <a:off x="1936750" y="6156325"/>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PSET</a:t>
            </a:r>
            <a:r>
              <a:rPr lang="en-US" sz="1600" baseline="-25000">
                <a:solidFill>
                  <a:schemeClr val="tx1"/>
                </a:solidFill>
                <a:latin typeface="Arial Narrow" pitchFamily="34" charset="0"/>
              </a:rPr>
              <a:t>Z</a:t>
            </a:r>
            <a:r>
              <a:rPr lang="en-US" sz="1600">
                <a:solidFill>
                  <a:schemeClr val="tx1"/>
                </a:solidFill>
                <a:latin typeface="Arial Narrow" pitchFamily="34" charset="0"/>
              </a:rPr>
              <a:t> </a:t>
            </a:r>
            <a:endParaRPr lang="en-US" sz="1600" baseline="30000">
              <a:solidFill>
                <a:schemeClr val="tx1"/>
              </a:solidFill>
            </a:endParaRPr>
          </a:p>
        </p:txBody>
      </p:sp>
      <p:sp>
        <p:nvSpPr>
          <p:cNvPr id="1337442" name="Rectangle 98"/>
          <p:cNvSpPr>
            <a:spLocks noChangeArrowheads="1"/>
          </p:cNvSpPr>
          <p:nvPr/>
        </p:nvSpPr>
        <p:spPr bwMode="auto">
          <a:xfrm>
            <a:off x="1308100" y="5513388"/>
            <a:ext cx="1828800" cy="2905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337444" name="Text Box 100"/>
          <p:cNvSpPr txBox="1">
            <a:spLocks noChangeArrowheads="1"/>
          </p:cNvSpPr>
          <p:nvPr/>
        </p:nvSpPr>
        <p:spPr bwMode="auto">
          <a:xfrm>
            <a:off x="1355725" y="5099050"/>
            <a:ext cx="1622560" cy="338554"/>
          </a:xfrm>
          <a:prstGeom prst="rect">
            <a:avLst/>
          </a:prstGeom>
          <a:noFill/>
          <a:ln w="12700">
            <a:noFill/>
            <a:miter lim="800000"/>
            <a:headEnd/>
            <a:tailEnd/>
          </a:ln>
          <a:effectLst/>
        </p:spPr>
        <p:txBody>
          <a:bodyPr wrap="none">
            <a:spAutoFit/>
          </a:bodyPr>
          <a:lstStyle/>
          <a:p>
            <a:r>
              <a:rPr lang="en-US" dirty="0">
                <a:solidFill>
                  <a:schemeClr val="tx1"/>
                </a:solidFill>
                <a:latin typeface="Arial Narrow" pitchFamily="34" charset="0"/>
              </a:rPr>
              <a:t>Channel </a:t>
            </a:r>
            <a:r>
              <a:rPr lang="en-US" dirty="0" smtClean="0">
                <a:solidFill>
                  <a:schemeClr val="tx1"/>
                </a:solidFill>
                <a:latin typeface="Arial Narrow" pitchFamily="34" charset="0"/>
              </a:rPr>
              <a:t>XEVT</a:t>
            </a:r>
            <a:endParaRPr lang="en-US" dirty="0">
              <a:solidFill>
                <a:schemeClr val="tx1"/>
              </a:solidFill>
              <a:latin typeface="Arial Narrow" pitchFamily="34" charset="0"/>
            </a:endParaRPr>
          </a:p>
        </p:txBody>
      </p:sp>
      <p:sp>
        <p:nvSpPr>
          <p:cNvPr id="1337445" name="Text Box 101"/>
          <p:cNvSpPr txBox="1">
            <a:spLocks noChangeArrowheads="1"/>
          </p:cNvSpPr>
          <p:nvPr/>
        </p:nvSpPr>
        <p:spPr bwMode="auto">
          <a:xfrm>
            <a:off x="115888" y="4168775"/>
            <a:ext cx="9028112" cy="530225"/>
          </a:xfrm>
          <a:prstGeom prst="rect">
            <a:avLst/>
          </a:prstGeom>
          <a:noFill/>
          <a:ln w="12700">
            <a:noFill/>
            <a:miter lim="800000"/>
            <a:headEnd/>
            <a:tailEnd/>
          </a:ln>
          <a:effectLst/>
        </p:spPr>
        <p:txBody>
          <a:bodyPr>
            <a:spAutoFit/>
          </a:bodyPr>
          <a:lstStyle/>
          <a:p>
            <a:r>
              <a:rPr lang="en-US" sz="1800">
                <a:latin typeface="Arial Narrow" pitchFamily="34" charset="0"/>
              </a:rPr>
              <a:t>How do we link transfers for ping and pong?</a:t>
            </a:r>
            <a:r>
              <a:rPr lang="en-US" sz="1800">
                <a:solidFill>
                  <a:schemeClr val="tx1"/>
                </a:solidFill>
                <a:latin typeface="Arial Narrow" pitchFamily="34" charset="0"/>
              </a:rPr>
              <a:t> When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 is complete, PSET</a:t>
            </a:r>
            <a:r>
              <a:rPr lang="en-US" sz="1800" baseline="-25000">
                <a:solidFill>
                  <a:schemeClr val="tx1"/>
                </a:solidFill>
                <a:latin typeface="Arial Narrow" pitchFamily="34" charset="0"/>
              </a:rPr>
              <a:t>Z</a:t>
            </a:r>
            <a:r>
              <a:rPr lang="en-US" sz="1800">
                <a:solidFill>
                  <a:schemeClr val="tx1"/>
                </a:solidFill>
                <a:latin typeface="Arial Narrow" pitchFamily="34" charset="0"/>
              </a:rPr>
              <a:t> Pong</a:t>
            </a:r>
            <a:br>
              <a:rPr lang="en-US" sz="1800">
                <a:solidFill>
                  <a:schemeClr val="tx1"/>
                </a:solidFill>
                <a:latin typeface="Arial Narrow" pitchFamily="34" charset="0"/>
              </a:rPr>
            </a:br>
            <a:r>
              <a:rPr lang="en-US" sz="1800">
                <a:solidFill>
                  <a:schemeClr val="tx1"/>
                </a:solidFill>
                <a:latin typeface="Arial Narrow" pitchFamily="34" charset="0"/>
              </a:rPr>
              <a:t>is COPIED to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 When Pong is done, PSET</a:t>
            </a:r>
            <a:r>
              <a:rPr lang="en-US" sz="1800" baseline="-25000">
                <a:solidFill>
                  <a:schemeClr val="tx1"/>
                </a:solidFill>
                <a:latin typeface="Arial Narrow" pitchFamily="34" charset="0"/>
              </a:rPr>
              <a:t>Y</a:t>
            </a:r>
            <a:r>
              <a:rPr lang="en-US" sz="1800">
                <a:solidFill>
                  <a:schemeClr val="tx1"/>
                </a:solidFill>
                <a:latin typeface="Arial Narrow" pitchFamily="34" charset="0"/>
              </a:rPr>
              <a:t> Ping is COPIED to Active Ch PSET</a:t>
            </a:r>
            <a:r>
              <a:rPr lang="en-US" sz="1800" baseline="-25000">
                <a:solidFill>
                  <a:schemeClr val="tx1"/>
                </a:solidFill>
                <a:latin typeface="Arial Narrow" pitchFamily="34" charset="0"/>
              </a:rPr>
              <a:t>X</a:t>
            </a:r>
            <a:r>
              <a:rPr lang="en-US" sz="1800">
                <a:solidFill>
                  <a:schemeClr val="tx1"/>
                </a:solidFill>
                <a:latin typeface="Arial Narrow" pitchFamily="34" charset="0"/>
              </a:rPr>
              <a:t>.</a:t>
            </a:r>
          </a:p>
        </p:txBody>
      </p:sp>
      <p:sp>
        <p:nvSpPr>
          <p:cNvPr id="1337446" name="AutoShape 102"/>
          <p:cNvSpPr>
            <a:spLocks noChangeArrowheads="1"/>
          </p:cNvSpPr>
          <p:nvPr/>
        </p:nvSpPr>
        <p:spPr bwMode="auto">
          <a:xfrm>
            <a:off x="6469063" y="2392363"/>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grpSp>
        <p:nvGrpSpPr>
          <p:cNvPr id="1337447" name="Group 103"/>
          <p:cNvGrpSpPr>
            <a:grpSpLocks/>
          </p:cNvGrpSpPr>
          <p:nvPr/>
        </p:nvGrpSpPr>
        <p:grpSpPr bwMode="auto">
          <a:xfrm>
            <a:off x="6575425" y="2565400"/>
            <a:ext cx="333375" cy="609600"/>
            <a:chOff x="2234" y="1394"/>
            <a:chExt cx="144" cy="264"/>
          </a:xfrm>
        </p:grpSpPr>
        <p:sp>
          <p:nvSpPr>
            <p:cNvPr id="1337448" name="Rectangle 104"/>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449" name="Line 105"/>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50" name="Line 106"/>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51" name="Line 107"/>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52" name="Line 108"/>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453" name="AutoShape 109"/>
          <p:cNvSpPr>
            <a:spLocks noChangeArrowheads="1"/>
          </p:cNvSpPr>
          <p:nvPr/>
        </p:nvSpPr>
        <p:spPr bwMode="auto">
          <a:xfrm>
            <a:off x="6413500" y="2132013"/>
            <a:ext cx="776288" cy="223837"/>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800">
                <a:solidFill>
                  <a:schemeClr val="tx1"/>
                </a:solidFill>
                <a:latin typeface="Arial Narrow" pitchFamily="34" charset="0"/>
              </a:rPr>
              <a:t>Xmt</a:t>
            </a:r>
          </a:p>
        </p:txBody>
      </p:sp>
      <p:cxnSp>
        <p:nvCxnSpPr>
          <p:cNvPr id="1337455" name="AutoShape 111"/>
          <p:cNvCxnSpPr>
            <a:cxnSpLocks noChangeShapeType="1"/>
            <a:stCxn id="1337465" idx="1"/>
          </p:cNvCxnSpPr>
          <p:nvPr/>
        </p:nvCxnSpPr>
        <p:spPr bwMode="auto">
          <a:xfrm flipH="1">
            <a:off x="5956300" y="2870200"/>
            <a:ext cx="398463" cy="333375"/>
          </a:xfrm>
          <a:prstGeom prst="straightConnector1">
            <a:avLst/>
          </a:prstGeom>
          <a:noFill/>
          <a:ln w="12700">
            <a:solidFill>
              <a:schemeClr val="tx1"/>
            </a:solidFill>
            <a:round/>
            <a:headEnd type="none" w="sm" len="sm"/>
            <a:tailEnd type="triangle" w="med" len="med"/>
          </a:ln>
          <a:effectLst/>
        </p:spPr>
      </p:cxnSp>
      <p:sp>
        <p:nvSpPr>
          <p:cNvPr id="1337456" name="AutoShape 112"/>
          <p:cNvSpPr>
            <a:spLocks noChangeArrowheads="1"/>
          </p:cNvSpPr>
          <p:nvPr/>
        </p:nvSpPr>
        <p:spPr bwMode="auto">
          <a:xfrm>
            <a:off x="6967538" y="2247900"/>
            <a:ext cx="776287"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Ping</a:t>
            </a:r>
          </a:p>
        </p:txBody>
      </p:sp>
      <p:sp>
        <p:nvSpPr>
          <p:cNvPr id="1337457" name="AutoShape 113"/>
          <p:cNvSpPr>
            <a:spLocks noChangeArrowheads="1"/>
          </p:cNvSpPr>
          <p:nvPr/>
        </p:nvSpPr>
        <p:spPr bwMode="auto">
          <a:xfrm>
            <a:off x="6451600" y="3163888"/>
            <a:ext cx="774700" cy="774700"/>
          </a:xfrm>
          <a:prstGeom prst="roundRect">
            <a:avLst>
              <a:gd name="adj" fmla="val 16667"/>
            </a:avLst>
          </a:prstGeom>
          <a:solidFill>
            <a:schemeClr val="tx2"/>
          </a:solidFill>
          <a:ln w="12700">
            <a:solidFill>
              <a:schemeClr val="tx2"/>
            </a:solidFill>
            <a:round/>
            <a:headEnd type="none" w="sm" len="sm"/>
            <a:tailEnd type="none" w="sm" len="sm"/>
          </a:ln>
          <a:effectLst/>
        </p:spPr>
        <p:txBody>
          <a:bodyPr wrap="none" lIns="92075" tIns="46038" rIns="92075" bIns="46038" anchor="ctr"/>
          <a:lstStyle/>
          <a:p>
            <a:endParaRPr lang="en-US"/>
          </a:p>
        </p:txBody>
      </p:sp>
      <p:sp>
        <p:nvSpPr>
          <p:cNvPr id="1337458" name="AutoShape 114"/>
          <p:cNvSpPr>
            <a:spLocks noChangeArrowheads="1"/>
          </p:cNvSpPr>
          <p:nvPr/>
        </p:nvSpPr>
        <p:spPr bwMode="auto">
          <a:xfrm>
            <a:off x="6337300" y="325437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7459" name="Group 115"/>
          <p:cNvGrpSpPr>
            <a:grpSpLocks/>
          </p:cNvGrpSpPr>
          <p:nvPr/>
        </p:nvGrpSpPr>
        <p:grpSpPr bwMode="auto">
          <a:xfrm>
            <a:off x="6557963" y="3336925"/>
            <a:ext cx="333375" cy="609600"/>
            <a:chOff x="2234" y="1394"/>
            <a:chExt cx="144" cy="264"/>
          </a:xfrm>
        </p:grpSpPr>
        <p:sp>
          <p:nvSpPr>
            <p:cNvPr id="1337460" name="Rectangle 116"/>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461" name="Line 117"/>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62" name="Line 118"/>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63" name="Line 119"/>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64" name="Line 120"/>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465" name="AutoShape 121"/>
          <p:cNvSpPr>
            <a:spLocks noChangeArrowheads="1"/>
          </p:cNvSpPr>
          <p:nvPr/>
        </p:nvSpPr>
        <p:spPr bwMode="auto">
          <a:xfrm>
            <a:off x="6354763" y="248285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endParaRPr lang="en-US"/>
          </a:p>
        </p:txBody>
      </p:sp>
      <p:grpSp>
        <p:nvGrpSpPr>
          <p:cNvPr id="1337466" name="Group 122"/>
          <p:cNvGrpSpPr>
            <a:grpSpLocks/>
          </p:cNvGrpSpPr>
          <p:nvPr/>
        </p:nvGrpSpPr>
        <p:grpSpPr bwMode="auto">
          <a:xfrm>
            <a:off x="6550025" y="2566988"/>
            <a:ext cx="333375" cy="609600"/>
            <a:chOff x="2234" y="1394"/>
            <a:chExt cx="144" cy="264"/>
          </a:xfrm>
        </p:grpSpPr>
        <p:sp>
          <p:nvSpPr>
            <p:cNvPr id="1337467" name="Rectangle 123"/>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endParaRPr lang="en-US"/>
            </a:p>
          </p:txBody>
        </p:sp>
        <p:sp>
          <p:nvSpPr>
            <p:cNvPr id="1337468" name="Line 124"/>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69" name="Line 125"/>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70" name="Line 126"/>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sp>
          <p:nvSpPr>
            <p:cNvPr id="1337471" name="Line 127"/>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endParaRPr lang="en-US"/>
            </a:p>
          </p:txBody>
        </p:sp>
      </p:grpSp>
      <p:sp>
        <p:nvSpPr>
          <p:cNvPr id="1337472" name="Line 128"/>
          <p:cNvSpPr>
            <a:spLocks noChangeShapeType="1"/>
          </p:cNvSpPr>
          <p:nvPr/>
        </p:nvSpPr>
        <p:spPr bwMode="auto">
          <a:xfrm flipV="1">
            <a:off x="7108825" y="3208338"/>
            <a:ext cx="990600" cy="431800"/>
          </a:xfrm>
          <a:prstGeom prst="line">
            <a:avLst/>
          </a:prstGeom>
          <a:noFill/>
          <a:ln w="12700">
            <a:solidFill>
              <a:schemeClr val="tx1"/>
            </a:solidFill>
            <a:round/>
            <a:headEnd type="triangle" w="med" len="med"/>
            <a:tailEnd/>
          </a:ln>
          <a:effectLst/>
        </p:spPr>
        <p:txBody>
          <a:bodyPr/>
          <a:lstStyle/>
          <a:p>
            <a:endParaRPr lang="en-US"/>
          </a:p>
        </p:txBody>
      </p:sp>
      <p:sp>
        <p:nvSpPr>
          <p:cNvPr id="1337474" name="AutoShape 130"/>
          <p:cNvSpPr>
            <a:spLocks noChangeArrowheads="1"/>
          </p:cNvSpPr>
          <p:nvPr/>
        </p:nvSpPr>
        <p:spPr bwMode="auto">
          <a:xfrm>
            <a:off x="6988175" y="3857625"/>
            <a:ext cx="776288" cy="223838"/>
          </a:xfrm>
          <a:prstGeom prst="roundRect">
            <a:avLst>
              <a:gd name="adj" fmla="val 16667"/>
            </a:avLst>
          </a:prstGeom>
          <a:noFill/>
          <a:ln w="12700">
            <a:noFill/>
            <a:round/>
            <a:headEnd type="none" w="sm" len="sm"/>
            <a:tailEnd type="none" w="sm" len="sm"/>
          </a:ln>
          <a:effectLst/>
        </p:spPr>
        <p:txBody>
          <a:bodyPr wrap="none" lIns="92075" tIns="46038" rIns="92075" bIns="46038" anchor="ctr"/>
          <a:lstStyle/>
          <a:p>
            <a:pPr algn="ctr">
              <a:lnSpc>
                <a:spcPct val="90000"/>
              </a:lnSpc>
              <a:spcBef>
                <a:spcPct val="0"/>
              </a:spcBef>
            </a:pPr>
            <a:r>
              <a:rPr lang="en-US" sz="1400">
                <a:solidFill>
                  <a:schemeClr val="tx1"/>
                </a:solidFill>
                <a:latin typeface="Arial Narrow" pitchFamily="34" charset="0"/>
              </a:rPr>
              <a:t>Pong</a:t>
            </a:r>
          </a:p>
        </p:txBody>
      </p:sp>
      <p:sp>
        <p:nvSpPr>
          <p:cNvPr id="1337475" name="AutoShape 131"/>
          <p:cNvSpPr>
            <a:spLocks noChangeArrowheads="1"/>
          </p:cNvSpPr>
          <p:nvPr/>
        </p:nvSpPr>
        <p:spPr bwMode="auto">
          <a:xfrm>
            <a:off x="3190875" y="5605463"/>
            <a:ext cx="782638" cy="485775"/>
          </a:xfrm>
          <a:prstGeom prst="leftArrow">
            <a:avLst>
              <a:gd name="adj1" fmla="val 73204"/>
              <a:gd name="adj2" fmla="val 44447"/>
            </a:avLst>
          </a:prstGeom>
          <a:solidFill>
            <a:srgbClr val="FFCC99">
              <a:alpha val="48000"/>
            </a:srgbClr>
          </a:solidFill>
          <a:ln w="38100">
            <a:solidFill>
              <a:srgbClr val="FF0000"/>
            </a:solid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927" name="Text Box 12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56802" name="Rectangle 2"/>
          <p:cNvSpPr>
            <a:spLocks noGrp="1" noChangeArrowheads="1"/>
          </p:cNvSpPr>
          <p:nvPr>
            <p:ph type="title"/>
          </p:nvPr>
        </p:nvSpPr>
        <p:spPr/>
        <p:txBody>
          <a:bodyPr/>
          <a:lstStyle/>
          <a:p>
            <a:r>
              <a:rPr lang="en-US"/>
              <a:t>Example 2: Multiple Block Transfer</a:t>
            </a:r>
          </a:p>
        </p:txBody>
      </p:sp>
      <p:sp>
        <p:nvSpPr>
          <p:cNvPr id="1356803"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56804"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6805"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56806"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56807"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56808"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56809"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56810"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56811"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56812"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56813"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56814"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56815"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56816"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56817"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56818"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56819"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56820"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56821"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356822" name="Rectangle 2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56823" name="Rectangle 2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56824" name="Rectangle 2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56825" name="Rectangle 2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56826" name="Rectangle 2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56827" name="Rectangle 2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56828" name="Rectangle 2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56829" name="Rectangle 29"/>
          <p:cNvSpPr>
            <a:spLocks noChangeArrowheads="1"/>
          </p:cNvSpPr>
          <p:nvPr/>
        </p:nvSpPr>
        <p:spPr bwMode="auto">
          <a:xfrm>
            <a:off x="5113338" y="1066800"/>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56830" name="Rectangle 30"/>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56831" name="Rectangle 31"/>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56832" name="Rectangle 32"/>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56833" name="Rectangle 3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56834" name="Rectangle 3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56835" name="Rectangle 35"/>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56836" name="Rectangle 36"/>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56837" name="Rectangle 37"/>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56838" name="Rectangle 38"/>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56839" name="Rectangle 3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56840" name="Rectangle 4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56841" name="Rectangle 41"/>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56842" name="Rectangle 42"/>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56843" name="Rectangle 43"/>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56844" name="Rectangle 44"/>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56845" name="Rectangle 4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56846" name="Rectangle 4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56847" name="Rectangle 4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56848" name="Rectangle 4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56849" name="Rectangle 4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56850" name="Rectangle 5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56851" name="Rectangle 5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56852" name="Rectangle 5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56853"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56854"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56855"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56856"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56857"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56858"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56859"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56860"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56861"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56862"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56863"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56864"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56865"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56866"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56867"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56868"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56869"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56870"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56871"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56872"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56873"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56874"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56875"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56876"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56877"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56878"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56879"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56880"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56881"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56882"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56883"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56884"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56885"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
        <p:nvSpPr>
          <p:cNvPr id="1356886"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56887" name="Group 87"/>
          <p:cNvGrpSpPr>
            <a:grpSpLocks/>
          </p:cNvGrpSpPr>
          <p:nvPr/>
        </p:nvGrpSpPr>
        <p:grpSpPr bwMode="auto">
          <a:xfrm>
            <a:off x="4800600" y="4283075"/>
            <a:ext cx="1790700" cy="2292350"/>
            <a:chOff x="3024" y="2698"/>
            <a:chExt cx="1128" cy="1444"/>
          </a:xfrm>
        </p:grpSpPr>
        <p:sp>
          <p:nvSpPr>
            <p:cNvPr id="1356888"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6889"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56890"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56891"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6892"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6893"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6894"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6895"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56896"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6897"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56898"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6899"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56900"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56901"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56902" name="Group 102"/>
          <p:cNvGrpSpPr>
            <a:grpSpLocks/>
          </p:cNvGrpSpPr>
          <p:nvPr/>
        </p:nvGrpSpPr>
        <p:grpSpPr bwMode="auto">
          <a:xfrm>
            <a:off x="2590800" y="4283075"/>
            <a:ext cx="1790700" cy="2292350"/>
            <a:chOff x="1632" y="2698"/>
            <a:chExt cx="1128" cy="1444"/>
          </a:xfrm>
        </p:grpSpPr>
        <p:sp>
          <p:nvSpPr>
            <p:cNvPr id="1356903"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6904"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56905"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56906"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6907"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6908"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6909"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6910"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56911"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6912"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56913"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6914"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56915"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56916"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56917"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56918"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56919"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56920" name="Text Box 120"/>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 or AB)</a:t>
            </a: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56921"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56922" name="Group 122"/>
          <p:cNvGrpSpPr>
            <a:grpSpLocks/>
          </p:cNvGrpSpPr>
          <p:nvPr/>
        </p:nvGrpSpPr>
        <p:grpSpPr bwMode="auto">
          <a:xfrm>
            <a:off x="6781800" y="4184650"/>
            <a:ext cx="2362200" cy="2387600"/>
            <a:chOff x="4272" y="2636"/>
            <a:chExt cx="1488" cy="1504"/>
          </a:xfrm>
        </p:grpSpPr>
        <p:sp>
          <p:nvSpPr>
            <p:cNvPr id="1356923"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56924"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56925" name="Rectangle 125"/>
          <p:cNvSpPr>
            <a:spLocks noChangeArrowheads="1"/>
          </p:cNvSpPr>
          <p:nvPr/>
        </p:nvSpPr>
        <p:spPr bwMode="auto">
          <a:xfrm>
            <a:off x="152400" y="2497138"/>
            <a:ext cx="4513263" cy="134620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356926"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975" name="Text Box 12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58850" name="Rectangle 2"/>
          <p:cNvSpPr>
            <a:spLocks noGrp="1" noChangeArrowheads="1"/>
          </p:cNvSpPr>
          <p:nvPr>
            <p:ph type="title"/>
          </p:nvPr>
        </p:nvSpPr>
        <p:spPr/>
        <p:txBody>
          <a:bodyPr/>
          <a:lstStyle/>
          <a:p>
            <a:r>
              <a:rPr lang="en-US"/>
              <a:t>Example 2: Multiple Block Transfer</a:t>
            </a:r>
          </a:p>
        </p:txBody>
      </p:sp>
      <p:sp>
        <p:nvSpPr>
          <p:cNvPr id="1358851"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58852"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8853"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58854"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58855"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58856"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58857"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58858"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58859"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58860"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58861"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58862"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58863"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58864"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58865"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58866"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58867"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58868"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58870" name="Rectangle 2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58871" name="Rectangle 2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58872" name="Rectangle 2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58873" name="Rectangle 2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58874" name="Rectangle 2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58875" name="Rectangle 2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58876" name="Rectangle 2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58877" name="Rectangle 29"/>
          <p:cNvSpPr>
            <a:spLocks noChangeArrowheads="1"/>
          </p:cNvSpPr>
          <p:nvPr/>
        </p:nvSpPr>
        <p:spPr bwMode="auto">
          <a:xfrm>
            <a:off x="5113338" y="1066800"/>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58878" name="Rectangle 30"/>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58879" name="Rectangle 31"/>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58880" name="Rectangle 32"/>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58881" name="Rectangle 3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58882" name="Rectangle 3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58883" name="Rectangle 35"/>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58884" name="Rectangle 36"/>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58885" name="Rectangle 37"/>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58886" name="Rectangle 38"/>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58887" name="Rectangle 3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58888" name="Rectangle 4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58889" name="Rectangle 41"/>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58890" name="Rectangle 42"/>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58891" name="Rectangle 43"/>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58892" name="Rectangle 44"/>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58893" name="Rectangle 4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58894" name="Rectangle 4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58895" name="Rectangle 4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58896" name="Rectangle 4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58897" name="Rectangle 4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58898" name="Rectangle 5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58899" name="Rectangle 5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58900" name="Rectangle 5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58901"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58902"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58903"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58904"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58905"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58906"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58907"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58908"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58909"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58910"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58911"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58912"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58913"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58914"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58915"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58916"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58917"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58918"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58919"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58920"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58921"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58922"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58923"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58924"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58925"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58926"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58927"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58928"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58929"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58930"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58931"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58932"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58934"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58935" name="Group 87"/>
          <p:cNvGrpSpPr>
            <a:grpSpLocks/>
          </p:cNvGrpSpPr>
          <p:nvPr/>
        </p:nvGrpSpPr>
        <p:grpSpPr bwMode="auto">
          <a:xfrm>
            <a:off x="4800600" y="4283075"/>
            <a:ext cx="1790700" cy="2292350"/>
            <a:chOff x="3024" y="2698"/>
            <a:chExt cx="1128" cy="1444"/>
          </a:xfrm>
        </p:grpSpPr>
        <p:sp>
          <p:nvSpPr>
            <p:cNvPr id="1358936"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8937"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58938"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58939"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8940"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8941"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8942"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8943"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58944"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8945"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58946"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8947"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58948"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58949"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58950" name="Group 102"/>
          <p:cNvGrpSpPr>
            <a:grpSpLocks/>
          </p:cNvGrpSpPr>
          <p:nvPr/>
        </p:nvGrpSpPr>
        <p:grpSpPr bwMode="auto">
          <a:xfrm>
            <a:off x="2590800" y="4283075"/>
            <a:ext cx="1790700" cy="2292350"/>
            <a:chOff x="1632" y="2698"/>
            <a:chExt cx="1128" cy="1444"/>
          </a:xfrm>
        </p:grpSpPr>
        <p:sp>
          <p:nvSpPr>
            <p:cNvPr id="1358951"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58952"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58953"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58954"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8955"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8956"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58957"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8958"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58959"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58960"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58961"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58962"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58963"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58964"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58965"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58966"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58967"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58968" name="Text Box 120"/>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What kind of Sync? (A or AB)</a:t>
            </a: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58969"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58970" name="Group 122"/>
          <p:cNvGrpSpPr>
            <a:grpSpLocks/>
          </p:cNvGrpSpPr>
          <p:nvPr/>
        </p:nvGrpSpPr>
        <p:grpSpPr bwMode="auto">
          <a:xfrm>
            <a:off x="6781800" y="4184650"/>
            <a:ext cx="2362200" cy="2387600"/>
            <a:chOff x="4272" y="2636"/>
            <a:chExt cx="1488" cy="1504"/>
          </a:xfrm>
        </p:grpSpPr>
        <p:sp>
          <p:nvSpPr>
            <p:cNvPr id="1358971"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58972"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58973" name="Rectangle 125"/>
          <p:cNvSpPr>
            <a:spLocks noChangeArrowheads="1"/>
          </p:cNvSpPr>
          <p:nvPr/>
        </p:nvSpPr>
        <p:spPr bwMode="auto">
          <a:xfrm>
            <a:off x="152400" y="3149600"/>
            <a:ext cx="4513263" cy="693738"/>
          </a:xfrm>
          <a:prstGeom prst="rect">
            <a:avLst/>
          </a:prstGeom>
          <a:solidFill>
            <a:schemeClr val="bg1"/>
          </a:solidFill>
          <a:ln w="12700">
            <a:noFill/>
            <a:miter lim="800000"/>
            <a:headEnd/>
            <a:tailEnd/>
          </a:ln>
          <a:effectLst/>
        </p:spPr>
        <p:txBody>
          <a:bodyPr anchor="ctr">
            <a:spAutoFit/>
          </a:bodyPr>
          <a:lstStyle/>
          <a:p>
            <a:endParaRPr lang="en-US"/>
          </a:p>
        </p:txBody>
      </p:sp>
      <p:sp>
        <p:nvSpPr>
          <p:cNvPr id="1358974"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0"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31"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030" name="Text Box 134"/>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0898" name="Rectangle 2"/>
          <p:cNvSpPr>
            <a:spLocks noGrp="1" noChangeArrowheads="1"/>
          </p:cNvSpPr>
          <p:nvPr>
            <p:ph type="title"/>
          </p:nvPr>
        </p:nvSpPr>
        <p:spPr/>
        <p:txBody>
          <a:bodyPr/>
          <a:lstStyle/>
          <a:p>
            <a:r>
              <a:rPr lang="en-US"/>
              <a:t>Example 2: Multiple Block Transfer</a:t>
            </a:r>
          </a:p>
        </p:txBody>
      </p:sp>
      <p:sp>
        <p:nvSpPr>
          <p:cNvPr id="1360899"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60900"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0901"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0902"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0903"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0904"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0905"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0906"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60907"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60908"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0909"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0910"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0911"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60912"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0913"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0914"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0915"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0916"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0918" name="Rectangle 2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0919" name="Rectangle 2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0920" name="Rectangle 2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0921" name="Rectangle 2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0922" name="Rectangle 2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0923" name="Rectangle 2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0924" name="Rectangle 2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0925" name="Rectangle 29"/>
          <p:cNvSpPr>
            <a:spLocks noChangeArrowheads="1"/>
          </p:cNvSpPr>
          <p:nvPr/>
        </p:nvSpPr>
        <p:spPr bwMode="auto">
          <a:xfrm>
            <a:off x="5113338" y="1066800"/>
            <a:ext cx="239712" cy="238125"/>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0926" name="Rectangle 30"/>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0927" name="Rectangle 31"/>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0928" name="Rectangle 32"/>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0929" name="Rectangle 3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0930" name="Rectangle 3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0931" name="Rectangle 35"/>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0932" name="Rectangle 36"/>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0933" name="Rectangle 37"/>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0934" name="Rectangle 38"/>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0935" name="Rectangle 3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0936" name="Rectangle 4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0937" name="Rectangle 41"/>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0938" name="Rectangle 42"/>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0939" name="Rectangle 43"/>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0940" name="Rectangle 44"/>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0941" name="Rectangle 4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0942" name="Rectangle 4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0943" name="Rectangle 4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0944" name="Rectangle 4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0945" name="Rectangle 4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0946" name="Rectangle 5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0947" name="Rectangle 5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0948" name="Rectangle 5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0949"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0950"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0951"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0952"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0953"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0954"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0955"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0956"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0957"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0958"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0959"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0960"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0961"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0962"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0963"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0964"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0965"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0966"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0967"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0968"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0969"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0970"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0971"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0972"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0973"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0974"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0975"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0976"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0977"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0978"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0979"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0980"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0982"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0983" name="Group 87"/>
          <p:cNvGrpSpPr>
            <a:grpSpLocks/>
          </p:cNvGrpSpPr>
          <p:nvPr/>
        </p:nvGrpSpPr>
        <p:grpSpPr bwMode="auto">
          <a:xfrm>
            <a:off x="4800600" y="4283075"/>
            <a:ext cx="1790700" cy="2292350"/>
            <a:chOff x="3024" y="2698"/>
            <a:chExt cx="1128" cy="1444"/>
          </a:xfrm>
        </p:grpSpPr>
        <p:sp>
          <p:nvSpPr>
            <p:cNvPr id="1360984"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0985"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0986"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0987"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0988"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0989"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0990"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0991"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0992"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0993"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0994"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0995"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0996"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0997"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0998" name="Group 102"/>
          <p:cNvGrpSpPr>
            <a:grpSpLocks/>
          </p:cNvGrpSpPr>
          <p:nvPr/>
        </p:nvGrpSpPr>
        <p:grpSpPr bwMode="auto">
          <a:xfrm>
            <a:off x="2590800" y="4283075"/>
            <a:ext cx="1790700" cy="2292350"/>
            <a:chOff x="1632" y="2698"/>
            <a:chExt cx="1128" cy="1444"/>
          </a:xfrm>
        </p:grpSpPr>
        <p:sp>
          <p:nvSpPr>
            <p:cNvPr id="1360999"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1000"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1001"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1002"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1003"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1004"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1005"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1006"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1007"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1008"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1009"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1010"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1011"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1012"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1013"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1014"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1015"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1016" name="Text Box 120"/>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 or AB)</a:t>
            </a: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1017"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1018" name="Group 122"/>
          <p:cNvGrpSpPr>
            <a:grpSpLocks/>
          </p:cNvGrpSpPr>
          <p:nvPr/>
        </p:nvGrpSpPr>
        <p:grpSpPr bwMode="auto">
          <a:xfrm>
            <a:off x="6781800" y="4184650"/>
            <a:ext cx="2362200" cy="2387600"/>
            <a:chOff x="4272" y="2636"/>
            <a:chExt cx="1488" cy="1504"/>
          </a:xfrm>
        </p:grpSpPr>
        <p:sp>
          <p:nvSpPr>
            <p:cNvPr id="1361019"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1020"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1021" name="Rectangle 125"/>
          <p:cNvSpPr>
            <a:spLocks noChangeArrowheads="1"/>
          </p:cNvSpPr>
          <p:nvPr/>
        </p:nvSpPr>
        <p:spPr bwMode="auto">
          <a:xfrm>
            <a:off x="152400" y="3149600"/>
            <a:ext cx="4513263" cy="693738"/>
          </a:xfrm>
          <a:prstGeom prst="rect">
            <a:avLst/>
          </a:prstGeom>
          <a:solidFill>
            <a:schemeClr val="bg1"/>
          </a:solidFill>
          <a:ln w="12700">
            <a:noFill/>
            <a:miter lim="800000"/>
            <a:headEnd/>
            <a:tailEnd/>
          </a:ln>
          <a:effectLst/>
        </p:spPr>
        <p:txBody>
          <a:bodyPr anchor="ctr">
            <a:spAutoFit/>
          </a:bodyPr>
          <a:lstStyle/>
          <a:p>
            <a:endParaRPr lang="en-US"/>
          </a:p>
        </p:txBody>
      </p:sp>
      <p:sp>
        <p:nvSpPr>
          <p:cNvPr id="1361022"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1023" name="Text Box 127"/>
          <p:cNvSpPr txBox="1">
            <a:spLocks noChangeArrowheads="1"/>
          </p:cNvSpPr>
          <p:nvPr/>
        </p:nvSpPr>
        <p:spPr bwMode="auto">
          <a:xfrm>
            <a:off x="3844351" y="731838"/>
            <a:ext cx="856325" cy="338554"/>
          </a:xfrm>
          <a:prstGeom prst="rect">
            <a:avLst/>
          </a:prstGeom>
          <a:noFill/>
          <a:ln w="12700">
            <a:noFill/>
            <a:miter lim="800000"/>
            <a:headEnd/>
            <a:tailEnd/>
          </a:ln>
          <a:effectLst/>
        </p:spPr>
        <p:txBody>
          <a:bodyPr wrap="none">
            <a:spAutoFit/>
          </a:bodyPr>
          <a:lstStyle/>
          <a:p>
            <a:r>
              <a:rPr lang="en-US" dirty="0" smtClean="0">
                <a:solidFill>
                  <a:schemeClr val="tx1"/>
                </a:solidFill>
              </a:rPr>
              <a:t>XEVT</a:t>
            </a:r>
            <a:endParaRPr lang="en-US" dirty="0">
              <a:solidFill>
                <a:schemeClr val="tx1"/>
              </a:solidFill>
            </a:endParaRPr>
          </a:p>
        </p:txBody>
      </p:sp>
      <p:sp>
        <p:nvSpPr>
          <p:cNvPr id="1361027" name="Line 131"/>
          <p:cNvSpPr>
            <a:spLocks noChangeShapeType="1"/>
          </p:cNvSpPr>
          <p:nvPr/>
        </p:nvSpPr>
        <p:spPr bwMode="auto">
          <a:xfrm>
            <a:off x="4622800" y="887413"/>
            <a:ext cx="628650" cy="0"/>
          </a:xfrm>
          <a:prstGeom prst="line">
            <a:avLst/>
          </a:prstGeom>
          <a:noFill/>
          <a:ln w="38100">
            <a:solidFill>
              <a:schemeClr val="tx1"/>
            </a:solidFill>
            <a:round/>
            <a:headEnd/>
            <a:tailEnd/>
          </a:ln>
          <a:effectLst/>
        </p:spPr>
        <p:txBody>
          <a:bodyPr>
            <a:spAutoFit/>
          </a:bodyPr>
          <a:lstStyle/>
          <a:p>
            <a:endParaRPr lang="en-US"/>
          </a:p>
        </p:txBody>
      </p:sp>
      <p:sp>
        <p:nvSpPr>
          <p:cNvPr id="1361028" name="Line 132"/>
          <p:cNvSpPr>
            <a:spLocks noChangeShapeType="1"/>
          </p:cNvSpPr>
          <p:nvPr/>
        </p:nvSpPr>
        <p:spPr bwMode="auto">
          <a:xfrm>
            <a:off x="5233988" y="887413"/>
            <a:ext cx="0" cy="173037"/>
          </a:xfrm>
          <a:prstGeom prst="line">
            <a:avLst/>
          </a:prstGeom>
          <a:noFill/>
          <a:ln w="38100">
            <a:solidFill>
              <a:schemeClr val="tx1"/>
            </a:solidFill>
            <a:round/>
            <a:headEnd/>
            <a:tailEnd type="triangle" w="med" len="med"/>
          </a:ln>
          <a:effectLst/>
        </p:spPr>
        <p:txBody>
          <a:bodyPr wrap="none">
            <a:spAutoFit/>
          </a:bodyPr>
          <a:lstStyle/>
          <a:p>
            <a:endParaRPr lang="en-US"/>
          </a:p>
        </p:txBody>
      </p:sp>
      <p:sp>
        <p:nvSpPr>
          <p:cNvPr id="131"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32"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075"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2946" name="Rectangle 2"/>
          <p:cNvSpPr>
            <a:spLocks noGrp="1" noChangeArrowheads="1"/>
          </p:cNvSpPr>
          <p:nvPr>
            <p:ph type="title"/>
          </p:nvPr>
        </p:nvSpPr>
        <p:spPr/>
        <p:txBody>
          <a:bodyPr/>
          <a:lstStyle/>
          <a:p>
            <a:r>
              <a:rPr lang="en-US"/>
              <a:t>Example 2: Multiple Block Transfer</a:t>
            </a:r>
          </a:p>
        </p:txBody>
      </p:sp>
      <p:sp>
        <p:nvSpPr>
          <p:cNvPr id="1362947"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62948"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Options – A-sync</a:t>
            </a:r>
          </a:p>
        </p:txBody>
      </p:sp>
      <p:sp>
        <p:nvSpPr>
          <p:cNvPr id="1362949"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2950"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2951"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2952"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2953"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2954"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62955"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62956"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2957"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2958"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2959"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62960"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2961"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2962"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2963"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2964"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2966" name="Rectangle 2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2967" name="Rectangle 2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2968" name="Rectangle 2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2969" name="Rectangle 2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2970" name="Rectangle 2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2971" name="Rectangle 2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2972" name="Rectangle 2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2973" name="Rectangle 29"/>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2974" name="Rectangle 30"/>
          <p:cNvSpPr>
            <a:spLocks noChangeArrowheads="1"/>
          </p:cNvSpPr>
          <p:nvPr/>
        </p:nvSpPr>
        <p:spPr bwMode="auto">
          <a:xfrm>
            <a:off x="5353050"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2975" name="Rectangle 31"/>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2976" name="Rectangle 32"/>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2977" name="Rectangle 3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2978" name="Rectangle 3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2979" name="Rectangle 35"/>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2980" name="Rectangle 36"/>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2981" name="Rectangle 37"/>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2982" name="Rectangle 38"/>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2983" name="Rectangle 3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2984" name="Rectangle 4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2985" name="Rectangle 41"/>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2986" name="Rectangle 42"/>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2987" name="Rectangle 43"/>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2988" name="Rectangle 44"/>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2989" name="Rectangle 4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2990" name="Rectangle 4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2991" name="Rectangle 4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2992" name="Rectangle 4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2993" name="Rectangle 4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2994" name="Rectangle 5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2995" name="Rectangle 5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2996" name="Rectangle 5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2997"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2998"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2999"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3000"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3001"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3002"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3003"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3004"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3005"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3006"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3007"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3008"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3009"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3010"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3011"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3012"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3013"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3014"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3015"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3016"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3017"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3018"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3019"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3020"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3021"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3022"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3023"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3024"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3025"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3026"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3027"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3028"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3030"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3031" name="Group 87"/>
          <p:cNvGrpSpPr>
            <a:grpSpLocks/>
          </p:cNvGrpSpPr>
          <p:nvPr/>
        </p:nvGrpSpPr>
        <p:grpSpPr bwMode="auto">
          <a:xfrm>
            <a:off x="4800600" y="4283075"/>
            <a:ext cx="1790700" cy="2292350"/>
            <a:chOff x="3024" y="2698"/>
            <a:chExt cx="1128" cy="1444"/>
          </a:xfrm>
        </p:grpSpPr>
        <p:sp>
          <p:nvSpPr>
            <p:cNvPr id="1363032"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3033"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3034"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3035"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3036"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3037"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3038"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3039"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3040"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3041"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3042"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3043"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3044"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3045"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3046" name="Group 102"/>
          <p:cNvGrpSpPr>
            <a:grpSpLocks/>
          </p:cNvGrpSpPr>
          <p:nvPr/>
        </p:nvGrpSpPr>
        <p:grpSpPr bwMode="auto">
          <a:xfrm>
            <a:off x="2590800" y="4283075"/>
            <a:ext cx="1790700" cy="2292350"/>
            <a:chOff x="1632" y="2698"/>
            <a:chExt cx="1128" cy="1444"/>
          </a:xfrm>
        </p:grpSpPr>
        <p:sp>
          <p:nvSpPr>
            <p:cNvPr id="1363047"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3048"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3049"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3050"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3051"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3052"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3053"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3054"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3055"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3056"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3057"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3058"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3059"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3060"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3061"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3062"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3063"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3064" name="Text Box 120"/>
          <p:cNvSpPr txBox="1">
            <a:spLocks noChangeArrowheads="1"/>
          </p:cNvSpPr>
          <p:nvPr/>
        </p:nvSpPr>
        <p:spPr bwMode="auto">
          <a:xfrm>
            <a:off x="152400" y="2900363"/>
            <a:ext cx="4645374" cy="842795"/>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dirty="0">
                <a:solidFill>
                  <a:schemeClr val="tx1"/>
                </a:solidFill>
                <a:latin typeface="Arial Narrow" pitchFamily="34" charset="0"/>
              </a:rPr>
              <a:t> What kind of Sync? </a:t>
            </a:r>
            <a:r>
              <a:rPr lang="en-US" sz="1800" dirty="0">
                <a:solidFill>
                  <a:srgbClr val="FF3300"/>
                </a:solidFill>
                <a:latin typeface="Arial Narrow" pitchFamily="34" charset="0"/>
              </a:rPr>
              <a:t>A-sync for 2 bytes per </a:t>
            </a:r>
            <a:r>
              <a:rPr lang="en-US" sz="1800" dirty="0" smtClean="0">
                <a:solidFill>
                  <a:srgbClr val="FF3300"/>
                </a:solidFill>
                <a:latin typeface="Arial Narrow" pitchFamily="34" charset="0"/>
              </a:rPr>
              <a:t>XEVT</a:t>
            </a:r>
            <a:endParaRPr lang="en-US" sz="1800" dirty="0">
              <a:solidFill>
                <a:srgbClr val="FF3300"/>
              </a:solidFill>
              <a:latin typeface="Arial Narrow" pitchFamily="34" charset="0"/>
            </a:endParaRPr>
          </a:p>
          <a:p>
            <a:pPr>
              <a:lnSpc>
                <a:spcPct val="70000"/>
              </a:lnSpc>
              <a:spcBef>
                <a:spcPct val="30000"/>
              </a:spcBef>
              <a:buFontTx/>
              <a:buChar char="•"/>
            </a:pPr>
            <a:r>
              <a:rPr lang="en-US" sz="1800" dirty="0">
                <a:solidFill>
                  <a:schemeClr val="tx1"/>
                </a:solidFill>
                <a:latin typeface="Arial Narrow" pitchFamily="34" charset="0"/>
              </a:rPr>
              <a:t> Sizes of ACNT, BCNT, CCNT and indexes?</a:t>
            </a:r>
          </a:p>
          <a:p>
            <a:pPr>
              <a:lnSpc>
                <a:spcPct val="70000"/>
              </a:lnSpc>
              <a:spcBef>
                <a:spcPct val="30000"/>
              </a:spcBef>
              <a:buFontTx/>
              <a:buChar char="•"/>
            </a:pPr>
            <a:r>
              <a:rPr lang="en-US" sz="1800" dirty="0">
                <a:solidFill>
                  <a:schemeClr val="tx1"/>
                </a:solidFill>
                <a:latin typeface="Arial Narrow" pitchFamily="34" charset="0"/>
              </a:rPr>
              <a:t> Which Channel should we use and why?</a:t>
            </a:r>
          </a:p>
        </p:txBody>
      </p:sp>
      <p:sp>
        <p:nvSpPr>
          <p:cNvPr id="1363065"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3066" name="Group 122"/>
          <p:cNvGrpSpPr>
            <a:grpSpLocks/>
          </p:cNvGrpSpPr>
          <p:nvPr/>
        </p:nvGrpSpPr>
        <p:grpSpPr bwMode="auto">
          <a:xfrm>
            <a:off x="6781800" y="4184650"/>
            <a:ext cx="2362200" cy="2387600"/>
            <a:chOff x="4272" y="2636"/>
            <a:chExt cx="1488" cy="1504"/>
          </a:xfrm>
        </p:grpSpPr>
        <p:sp>
          <p:nvSpPr>
            <p:cNvPr id="1363067"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3068"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3069" name="Rectangle 125"/>
          <p:cNvSpPr>
            <a:spLocks noChangeArrowheads="1"/>
          </p:cNvSpPr>
          <p:nvPr/>
        </p:nvSpPr>
        <p:spPr bwMode="auto">
          <a:xfrm>
            <a:off x="152400" y="3149600"/>
            <a:ext cx="4513263" cy="693738"/>
          </a:xfrm>
          <a:prstGeom prst="rect">
            <a:avLst/>
          </a:prstGeom>
          <a:solidFill>
            <a:schemeClr val="bg1"/>
          </a:solidFill>
          <a:ln w="12700">
            <a:noFill/>
            <a:miter lim="800000"/>
            <a:headEnd/>
            <a:tailEnd/>
          </a:ln>
          <a:effectLst/>
        </p:spPr>
        <p:txBody>
          <a:bodyPr anchor="ctr">
            <a:spAutoFit/>
          </a:bodyPr>
          <a:lstStyle/>
          <a:p>
            <a:endParaRPr lang="en-US"/>
          </a:p>
        </p:txBody>
      </p:sp>
      <p:sp>
        <p:nvSpPr>
          <p:cNvPr id="1363070"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3071" name="Text Box 127"/>
          <p:cNvSpPr txBox="1">
            <a:spLocks noChangeArrowheads="1"/>
          </p:cNvSpPr>
          <p:nvPr/>
        </p:nvSpPr>
        <p:spPr bwMode="auto">
          <a:xfrm>
            <a:off x="3735237" y="731838"/>
            <a:ext cx="987575" cy="338554"/>
          </a:xfrm>
          <a:prstGeom prst="rect">
            <a:avLst/>
          </a:prstGeom>
          <a:noFill/>
          <a:ln w="12700">
            <a:noFill/>
            <a:miter lim="800000"/>
            <a:headEnd/>
            <a:tailEnd/>
          </a:ln>
          <a:effectLst/>
        </p:spPr>
        <p:txBody>
          <a:bodyPr wrap="square">
            <a:spAutoFit/>
          </a:bodyPr>
          <a:lstStyle/>
          <a:p>
            <a:r>
              <a:rPr lang="en-US" dirty="0" smtClean="0">
                <a:solidFill>
                  <a:schemeClr val="tx1"/>
                </a:solidFill>
              </a:rPr>
              <a:t>XEVT</a:t>
            </a:r>
            <a:endParaRPr lang="en-US" dirty="0">
              <a:solidFill>
                <a:schemeClr val="tx1"/>
              </a:solidFill>
            </a:endParaRPr>
          </a:p>
        </p:txBody>
      </p:sp>
      <p:grpSp>
        <p:nvGrpSpPr>
          <p:cNvPr id="1363074" name="Group 130"/>
          <p:cNvGrpSpPr>
            <a:grpSpLocks/>
          </p:cNvGrpSpPr>
          <p:nvPr/>
        </p:nvGrpSpPr>
        <p:grpSpPr bwMode="auto">
          <a:xfrm>
            <a:off x="4622800" y="887413"/>
            <a:ext cx="865188" cy="173037"/>
            <a:chOff x="2912" y="559"/>
            <a:chExt cx="396" cy="109"/>
          </a:xfrm>
        </p:grpSpPr>
        <p:sp>
          <p:nvSpPr>
            <p:cNvPr id="1363072" name="Line 128"/>
            <p:cNvSpPr>
              <a:spLocks noChangeShapeType="1"/>
            </p:cNvSpPr>
            <p:nvPr/>
          </p:nvSpPr>
          <p:spPr bwMode="auto">
            <a:xfrm>
              <a:off x="2912" y="559"/>
              <a:ext cx="396" cy="0"/>
            </a:xfrm>
            <a:prstGeom prst="line">
              <a:avLst/>
            </a:prstGeom>
            <a:noFill/>
            <a:ln w="38100">
              <a:solidFill>
                <a:schemeClr val="tx1"/>
              </a:solidFill>
              <a:round/>
              <a:headEnd/>
              <a:tailEnd/>
            </a:ln>
            <a:effectLst/>
          </p:spPr>
          <p:txBody>
            <a:bodyPr>
              <a:spAutoFit/>
            </a:bodyPr>
            <a:lstStyle/>
            <a:p>
              <a:endParaRPr lang="en-US"/>
            </a:p>
          </p:txBody>
        </p:sp>
        <p:sp>
          <p:nvSpPr>
            <p:cNvPr id="1363073" name="Line 129"/>
            <p:cNvSpPr>
              <a:spLocks noChangeShapeType="1"/>
            </p:cNvSpPr>
            <p:nvPr/>
          </p:nvSpPr>
          <p:spPr bwMode="auto">
            <a:xfrm>
              <a:off x="3297" y="559"/>
              <a:ext cx="0" cy="109"/>
            </a:xfrm>
            <a:prstGeom prst="line">
              <a:avLst/>
            </a:prstGeom>
            <a:noFill/>
            <a:ln w="38100">
              <a:solidFill>
                <a:schemeClr val="tx1"/>
              </a:solidFill>
              <a:round/>
              <a:headEnd/>
              <a:tailEnd type="triangle" w="med" len="med"/>
            </a:ln>
            <a:effectLst/>
          </p:spPr>
          <p:txBody>
            <a:bodyPr wrap="none">
              <a:spAutoFit/>
            </a:bodyPr>
            <a:lstStyle/>
            <a:p>
              <a:endParaRPr lang="en-US"/>
            </a:p>
          </p:txBody>
        </p:sp>
      </p:grpSp>
      <p:sp>
        <p:nvSpPr>
          <p:cNvPr id="132"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33"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157" name="Text Box 165"/>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4994" name="Rectangle 2"/>
          <p:cNvSpPr>
            <a:spLocks noGrp="1" noChangeArrowheads="1"/>
          </p:cNvSpPr>
          <p:nvPr>
            <p:ph type="title"/>
          </p:nvPr>
        </p:nvSpPr>
        <p:spPr/>
        <p:txBody>
          <a:bodyPr/>
          <a:lstStyle/>
          <a:p>
            <a:r>
              <a:rPr lang="en-US"/>
              <a:t>Example 2: Multiple Block Transfer</a:t>
            </a:r>
          </a:p>
        </p:txBody>
      </p:sp>
      <p:sp>
        <p:nvSpPr>
          <p:cNvPr id="1364995"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64996"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64997"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4998"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4999"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5000"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5001"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5002"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ACNT</a:t>
            </a:r>
            <a:endParaRPr lang="en-US" sz="1600" baseline="30000">
              <a:solidFill>
                <a:schemeClr val="tx1"/>
              </a:solidFill>
            </a:endParaRPr>
          </a:p>
        </p:txBody>
      </p:sp>
      <p:sp>
        <p:nvSpPr>
          <p:cNvPr id="1365003"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65004"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5005"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5006"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5007"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65008"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5009"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5010"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5011"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5012"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5045" name="Text Box 53"/>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5046" name="Rectangle 54"/>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5047" name="Rectangle 55"/>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5048" name="Rectangle 56"/>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5049" name="Rectangle 57"/>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5050" name="Rectangle 58"/>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5051" name="Rectangle 59"/>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5052" name="Rectangle 60"/>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5053" name="Rectangle 61"/>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5054" name="Rectangle 62"/>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5055" name="Rectangle 63"/>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5056" name="Rectangle 64"/>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5057" name="Rectangle 65"/>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5058" name="Rectangle 66"/>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5059" name="Rectangle 67"/>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5060" name="Rectangle 68"/>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5061" name="Rectangle 69"/>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5062" name="Rectangle 70"/>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5063" name="Rectangle 71"/>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5064" name="Rectangle 72"/>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5065" name="Rectangle 73"/>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5066" name="Rectangle 74"/>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5067" name="Rectangle 75"/>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5068" name="Rectangle 76"/>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5069" name="Rectangle 77"/>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5070" name="Rectangle 78"/>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5071" name="Rectangle 79"/>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5072" name="Rectangle 80"/>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5073" name="Rectangle 81"/>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5074" name="Rectangle 82"/>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5075" name="Rectangle 83"/>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5076" name="Rectangle 84"/>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5078" name="Text Box 86"/>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5079" name="Group 87"/>
          <p:cNvGrpSpPr>
            <a:grpSpLocks/>
          </p:cNvGrpSpPr>
          <p:nvPr/>
        </p:nvGrpSpPr>
        <p:grpSpPr bwMode="auto">
          <a:xfrm>
            <a:off x="4800600" y="4283075"/>
            <a:ext cx="1790700" cy="2292350"/>
            <a:chOff x="3024" y="2698"/>
            <a:chExt cx="1128" cy="1444"/>
          </a:xfrm>
        </p:grpSpPr>
        <p:sp>
          <p:nvSpPr>
            <p:cNvPr id="1365080" name="Rectangle 88"/>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5081" name="Rectangle 89"/>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5082" name="Rectangle 90"/>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5083" name="Rectangle 91"/>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5084" name="Rectangle 92"/>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5085" name="Rectangle 93"/>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5086" name="Rectangle 94"/>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5087" name="Rectangle 95"/>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5088" name="Rectangle 96"/>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5089" name="Rectangle 97"/>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5090" name="Rectangle 98"/>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5091" name="Rectangle 99"/>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5092" name="Rectangle 100"/>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5093" name="Text Box 101"/>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5094" name="Group 102"/>
          <p:cNvGrpSpPr>
            <a:grpSpLocks/>
          </p:cNvGrpSpPr>
          <p:nvPr/>
        </p:nvGrpSpPr>
        <p:grpSpPr bwMode="auto">
          <a:xfrm>
            <a:off x="2590800" y="4283075"/>
            <a:ext cx="1790700" cy="2292350"/>
            <a:chOff x="1632" y="2698"/>
            <a:chExt cx="1128" cy="1444"/>
          </a:xfrm>
        </p:grpSpPr>
        <p:sp>
          <p:nvSpPr>
            <p:cNvPr id="1365095" name="Rectangle 103"/>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5096" name="Rectangle 104"/>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5097" name="Rectangle 105"/>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5098" name="Rectangle 106"/>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5099" name="Rectangle 107"/>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5100" name="Rectangle 108"/>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5101" name="Rectangle 109"/>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5102" name="Rectangle 110"/>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5103" name="Rectangle 111"/>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5104" name="Rectangle 112"/>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5105" name="Rectangle 113"/>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5106" name="Rectangle 114"/>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5107" name="Rectangle 115"/>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5108" name="AutoShape 116"/>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5109" name="Text Box 117"/>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5110" name="Text Box 118"/>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5111" name="AutoShape 119"/>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5112" name="Text Box 120"/>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5113" name="Text Box 121"/>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5114" name="Group 122"/>
          <p:cNvGrpSpPr>
            <a:grpSpLocks/>
          </p:cNvGrpSpPr>
          <p:nvPr/>
        </p:nvGrpSpPr>
        <p:grpSpPr bwMode="auto">
          <a:xfrm>
            <a:off x="6781800" y="4184650"/>
            <a:ext cx="2362200" cy="2387600"/>
            <a:chOff x="4272" y="2636"/>
            <a:chExt cx="1488" cy="1504"/>
          </a:xfrm>
        </p:grpSpPr>
        <p:sp>
          <p:nvSpPr>
            <p:cNvPr id="1365115" name="Text Box 123"/>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5116" name="Text Box 124"/>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5117" name="Rectangle 125"/>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65118" name="Rectangle 126"/>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5123" name="Rectangle 131"/>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5124" name="Rectangle 132"/>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5125" name="Rectangle 133"/>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5126" name="Rectangle 134"/>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5127" name="Rectangle 135"/>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5128" name="Rectangle 136"/>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5129" name="Rectangle 137"/>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5130" name="Rectangle 138"/>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5131" name="Rectangle 139"/>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5132" name="Rectangle 140"/>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5133" name="Rectangle 141"/>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5134" name="Rectangle 142"/>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5135" name="Rectangle 143"/>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5136" name="Rectangle 144"/>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5137" name="Rectangle 145"/>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5138" name="Rectangle 146"/>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5139" name="Rectangle 147"/>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5140" name="Rectangle 148"/>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5141" name="Rectangle 149"/>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5142" name="Rectangle 150"/>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5143" name="Rectangle 151"/>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5144" name="Rectangle 152"/>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5145" name="Rectangle 153"/>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5146" name="Rectangle 154"/>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5147" name="Rectangle 155"/>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5148" name="Rectangle 156"/>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5149" name="Rectangle 157"/>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5150" name="Rectangle 158"/>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5151" name="Rectangle 159"/>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5152" name="Rectangle 160"/>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5153" name="Rectangle 161"/>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28"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29"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171"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7042" name="Rectangle 2"/>
          <p:cNvSpPr>
            <a:spLocks noGrp="1" noChangeArrowheads="1"/>
          </p:cNvSpPr>
          <p:nvPr>
            <p:ph type="title"/>
          </p:nvPr>
        </p:nvSpPr>
        <p:spPr/>
        <p:txBody>
          <a:bodyPr/>
          <a:lstStyle/>
          <a:p>
            <a:r>
              <a:rPr lang="en-US"/>
              <a:t>Example 2: Multiple Block Transfer</a:t>
            </a:r>
          </a:p>
        </p:txBody>
      </p:sp>
      <p:sp>
        <p:nvSpPr>
          <p:cNvPr id="1367043"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67044"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67045"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7046"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7047"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7048"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7049"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7050"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2</a:t>
            </a:r>
            <a:endParaRPr lang="en-US" sz="4800" baseline="30000">
              <a:solidFill>
                <a:srgbClr val="FF3300"/>
              </a:solidFill>
            </a:endParaRPr>
          </a:p>
        </p:txBody>
      </p:sp>
      <p:sp>
        <p:nvSpPr>
          <p:cNvPr id="1367051"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a:t>
            </a:r>
          </a:p>
        </p:txBody>
      </p:sp>
      <p:sp>
        <p:nvSpPr>
          <p:cNvPr id="1367052"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7053"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7054"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7055"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BCNTRLD</a:t>
            </a:r>
          </a:p>
        </p:txBody>
      </p:sp>
      <p:sp>
        <p:nvSpPr>
          <p:cNvPr id="1367056"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7057"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7058"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7059"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7060"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7062" name="Text Box 22"/>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7063" name="Rectangle 23"/>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7064" name="Rectangle 24"/>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7065" name="Rectangle 25"/>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7066" name="Rectangle 26"/>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7067" name="Rectangle 27"/>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7068" name="Rectangle 28"/>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7069" name="Rectangle 29"/>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7070" name="Rectangle 30"/>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7071" name="Rectangle 31"/>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7072" name="Rectangle 32"/>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7073" name="Rectangle 33"/>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7074" name="Rectangle 34"/>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7075" name="Rectangle 35"/>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7076" name="Rectangle 36"/>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7077" name="Rectangle 37"/>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7078" name="Rectangle 38"/>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7079" name="Rectangle 39"/>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7080" name="Rectangle 40"/>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7081" name="Rectangle 41"/>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7082" name="Rectangle 42"/>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7083" name="Rectangle 43"/>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7084" name="Rectangle 44"/>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7085" name="Rectangle 45"/>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7086" name="Rectangle 46"/>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7087" name="Rectangle 47"/>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7088" name="Rectangle 48"/>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7089" name="Rectangle 49"/>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7090" name="Rectangle 50"/>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7091" name="Rectangle 51"/>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7092" name="Rectangle 52"/>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7093" name="Rectangle 53"/>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7095" name="Text Box 55"/>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7096" name="Group 56"/>
          <p:cNvGrpSpPr>
            <a:grpSpLocks/>
          </p:cNvGrpSpPr>
          <p:nvPr/>
        </p:nvGrpSpPr>
        <p:grpSpPr bwMode="auto">
          <a:xfrm>
            <a:off x="4800600" y="4283075"/>
            <a:ext cx="1790700" cy="2292350"/>
            <a:chOff x="3024" y="2698"/>
            <a:chExt cx="1128" cy="1444"/>
          </a:xfrm>
        </p:grpSpPr>
        <p:sp>
          <p:nvSpPr>
            <p:cNvPr id="1367097" name="Rectangle 57"/>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7098" name="Rectangle 58"/>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7099" name="Rectangle 59"/>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7100" name="Rectangle 60"/>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7101" name="Rectangle 61"/>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7102" name="Rectangle 62"/>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7103" name="Rectangle 63"/>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7104" name="Rectangle 64"/>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7105" name="Rectangle 65"/>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7106" name="Rectangle 66"/>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7107" name="Rectangle 67"/>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7108" name="Rectangle 68"/>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7109" name="Rectangle 69"/>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7110" name="Text Box 70"/>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7111" name="Group 71"/>
          <p:cNvGrpSpPr>
            <a:grpSpLocks/>
          </p:cNvGrpSpPr>
          <p:nvPr/>
        </p:nvGrpSpPr>
        <p:grpSpPr bwMode="auto">
          <a:xfrm>
            <a:off x="2590800" y="4283075"/>
            <a:ext cx="1790700" cy="2292350"/>
            <a:chOff x="1632" y="2698"/>
            <a:chExt cx="1128" cy="1444"/>
          </a:xfrm>
        </p:grpSpPr>
        <p:sp>
          <p:nvSpPr>
            <p:cNvPr id="1367112" name="Rectangle 72"/>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7113" name="Rectangle 73"/>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7114" name="Rectangle 74"/>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7115" name="Rectangle 75"/>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7116" name="Rectangle 76"/>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7117" name="Rectangle 77"/>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7118" name="Rectangle 78"/>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7119" name="Rectangle 79"/>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7120" name="Rectangle 80"/>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7121" name="Rectangle 81"/>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7122" name="Rectangle 82"/>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7123" name="Rectangle 83"/>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7124" name="Rectangle 84"/>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7125" name="AutoShape 85"/>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7126" name="Text Box 86"/>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7127" name="Text Box 87"/>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7128" name="AutoShape 88"/>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7129" name="Text Box 89"/>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7130" name="Text Box 90"/>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7131" name="Group 91"/>
          <p:cNvGrpSpPr>
            <a:grpSpLocks/>
          </p:cNvGrpSpPr>
          <p:nvPr/>
        </p:nvGrpSpPr>
        <p:grpSpPr bwMode="auto">
          <a:xfrm>
            <a:off x="6781800" y="4184650"/>
            <a:ext cx="2362200" cy="2387600"/>
            <a:chOff x="4272" y="2636"/>
            <a:chExt cx="1488" cy="1504"/>
          </a:xfrm>
        </p:grpSpPr>
        <p:sp>
          <p:nvSpPr>
            <p:cNvPr id="1367132" name="Text Box 92"/>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7133" name="Text Box 93"/>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7134" name="Rectangle 94"/>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67135" name="Rectangle 95"/>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7136" name="Text Box 96"/>
          <p:cNvSpPr txBox="1">
            <a:spLocks noChangeArrowheads="1"/>
          </p:cNvSpPr>
          <p:nvPr/>
        </p:nvSpPr>
        <p:spPr bwMode="auto">
          <a:xfrm>
            <a:off x="3732213" y="731838"/>
            <a:ext cx="856325" cy="338554"/>
          </a:xfrm>
          <a:prstGeom prst="rect">
            <a:avLst/>
          </a:prstGeom>
          <a:noFill/>
          <a:ln w="12700">
            <a:noFill/>
            <a:miter lim="800000"/>
            <a:headEnd/>
            <a:tailEnd/>
          </a:ln>
          <a:effectLst/>
        </p:spPr>
        <p:txBody>
          <a:bodyPr wrap="none">
            <a:spAutoFit/>
          </a:bodyPr>
          <a:lstStyle/>
          <a:p>
            <a:r>
              <a:rPr lang="en-US" dirty="0" smtClean="0">
                <a:solidFill>
                  <a:schemeClr val="tx1"/>
                </a:solidFill>
              </a:rPr>
              <a:t>XEVT</a:t>
            </a:r>
            <a:endParaRPr lang="en-US" dirty="0">
              <a:solidFill>
                <a:schemeClr val="tx1"/>
              </a:solidFill>
            </a:endParaRPr>
          </a:p>
        </p:txBody>
      </p:sp>
      <p:sp>
        <p:nvSpPr>
          <p:cNvPr id="1367137" name="Rectangle 97"/>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7138" name="Rectangle 98"/>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7139" name="Rectangle 99"/>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7140" name="Rectangle 100"/>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7141" name="Rectangle 101"/>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7142" name="Rectangle 102"/>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7143" name="Rectangle 103"/>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7144" name="Rectangle 104"/>
          <p:cNvSpPr>
            <a:spLocks noChangeArrowheads="1"/>
          </p:cNvSpPr>
          <p:nvPr/>
        </p:nvSpPr>
        <p:spPr bwMode="auto">
          <a:xfrm>
            <a:off x="5113338" y="1066800"/>
            <a:ext cx="239712" cy="238125"/>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7145" name="Rectangle 105"/>
          <p:cNvSpPr>
            <a:spLocks noChangeArrowheads="1"/>
          </p:cNvSpPr>
          <p:nvPr/>
        </p:nvSpPr>
        <p:spPr bwMode="auto">
          <a:xfrm>
            <a:off x="5353050"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7146" name="Rectangle 106"/>
          <p:cNvSpPr>
            <a:spLocks noChangeArrowheads="1"/>
          </p:cNvSpPr>
          <p:nvPr/>
        </p:nvSpPr>
        <p:spPr bwMode="auto">
          <a:xfrm>
            <a:off x="5591175" y="1066800"/>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7147" name="Rectangle 107"/>
          <p:cNvSpPr>
            <a:spLocks noChangeArrowheads="1"/>
          </p:cNvSpPr>
          <p:nvPr/>
        </p:nvSpPr>
        <p:spPr bwMode="auto">
          <a:xfrm>
            <a:off x="5829300" y="1066800"/>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7148" name="Rectangle 108"/>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7149" name="Rectangle 109"/>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7150" name="Rectangle 110"/>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7151" name="Rectangle 111"/>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7152" name="Rectangle 112"/>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7153" name="Rectangle 113"/>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7154" name="Rectangle 114"/>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7155" name="Rectangle 115"/>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7156" name="Rectangle 116"/>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7157" name="Rectangle 117"/>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7158" name="Rectangle 118"/>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7159" name="Rectangle 119"/>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7160" name="Rectangle 120"/>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7161" name="Rectangle 121"/>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7162" name="Rectangle 122"/>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7163" name="Rectangle 123"/>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7164" name="Rectangle 124"/>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7165" name="Rectangle 125"/>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7166" name="Rectangle 126"/>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7167" name="Rectangle 127"/>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7168" name="Line 128"/>
          <p:cNvSpPr>
            <a:spLocks noChangeShapeType="1"/>
          </p:cNvSpPr>
          <p:nvPr/>
        </p:nvSpPr>
        <p:spPr bwMode="auto">
          <a:xfrm>
            <a:off x="4622800" y="887413"/>
            <a:ext cx="628650" cy="0"/>
          </a:xfrm>
          <a:prstGeom prst="line">
            <a:avLst/>
          </a:prstGeom>
          <a:noFill/>
          <a:ln w="38100">
            <a:solidFill>
              <a:schemeClr val="tx1"/>
            </a:solidFill>
            <a:round/>
            <a:headEnd/>
            <a:tailEnd/>
          </a:ln>
          <a:effectLst/>
        </p:spPr>
        <p:txBody>
          <a:bodyPr>
            <a:spAutoFit/>
          </a:bodyPr>
          <a:lstStyle/>
          <a:p>
            <a:endParaRPr lang="en-US"/>
          </a:p>
        </p:txBody>
      </p:sp>
      <p:sp>
        <p:nvSpPr>
          <p:cNvPr id="1367169" name="Line 129"/>
          <p:cNvSpPr>
            <a:spLocks noChangeShapeType="1"/>
          </p:cNvSpPr>
          <p:nvPr/>
        </p:nvSpPr>
        <p:spPr bwMode="auto">
          <a:xfrm>
            <a:off x="5233988" y="887413"/>
            <a:ext cx="0" cy="173037"/>
          </a:xfrm>
          <a:prstGeom prst="line">
            <a:avLst/>
          </a:prstGeom>
          <a:noFill/>
          <a:ln w="38100">
            <a:solidFill>
              <a:schemeClr val="tx1"/>
            </a:solidFill>
            <a:round/>
            <a:headEnd/>
            <a:tailEnd type="triangle" w="med" len="med"/>
          </a:ln>
          <a:effectLst/>
        </p:spPr>
        <p:txBody>
          <a:bodyPr wrap="none">
            <a:spAutoFit/>
          </a:bodyPr>
          <a:lstStyle/>
          <a:p>
            <a:endParaRPr lang="en-US"/>
          </a:p>
        </p:txBody>
      </p:sp>
      <p:sp>
        <p:nvSpPr>
          <p:cNvPr id="1367170" name="Text Box 130"/>
          <p:cNvSpPr txBox="1">
            <a:spLocks noChangeArrowheads="1"/>
          </p:cNvSpPr>
          <p:nvPr/>
        </p:nvSpPr>
        <p:spPr bwMode="auto">
          <a:xfrm>
            <a:off x="6496050" y="3048000"/>
            <a:ext cx="1320800" cy="336550"/>
          </a:xfrm>
          <a:prstGeom prst="rect">
            <a:avLst/>
          </a:prstGeom>
          <a:noFill/>
          <a:ln w="12700">
            <a:noFill/>
            <a:miter lim="800000"/>
            <a:headEnd/>
            <a:tailEnd/>
          </a:ln>
          <a:effectLst/>
        </p:spPr>
        <p:txBody>
          <a:bodyPr wrap="none">
            <a:spAutoFit/>
          </a:bodyPr>
          <a:lstStyle/>
          <a:p>
            <a:r>
              <a:rPr lang="en-US">
                <a:solidFill>
                  <a:srgbClr val="FF3300"/>
                </a:solidFill>
              </a:rPr>
              <a:t>ACNT = 2</a:t>
            </a:r>
          </a:p>
        </p:txBody>
      </p:sp>
      <p:sp>
        <p:nvSpPr>
          <p:cNvPr id="132"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33"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219"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69090" name="Rectangle 2"/>
          <p:cNvSpPr>
            <a:spLocks noGrp="1" noChangeArrowheads="1"/>
          </p:cNvSpPr>
          <p:nvPr>
            <p:ph type="title"/>
          </p:nvPr>
        </p:nvSpPr>
        <p:spPr/>
        <p:txBody>
          <a:bodyPr/>
          <a:lstStyle/>
          <a:p>
            <a:r>
              <a:rPr lang="en-US"/>
              <a:t>Example 2: Multiple Block Transfer</a:t>
            </a:r>
          </a:p>
        </p:txBody>
      </p:sp>
      <p:sp>
        <p:nvSpPr>
          <p:cNvPr id="1369091"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69092"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69093"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69094"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69095"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CCNT</a:t>
            </a:r>
            <a:endParaRPr lang="en-US" sz="1600" baseline="30000">
              <a:solidFill>
                <a:schemeClr val="tx1"/>
              </a:solidFill>
            </a:endParaRPr>
          </a:p>
        </p:txBody>
      </p:sp>
      <p:sp>
        <p:nvSpPr>
          <p:cNvPr id="1369096"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69097"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69098"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099"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4</a:t>
            </a:r>
          </a:p>
        </p:txBody>
      </p:sp>
      <p:sp>
        <p:nvSpPr>
          <p:cNvPr id="1369100"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69101"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69102"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69104"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69105"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69106"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69107"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9108"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69110" name="Text Box 22"/>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69111" name="Rectangle 23"/>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69112" name="Rectangle 24"/>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69113" name="Rectangle 25"/>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69114" name="Rectangle 26"/>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69115" name="Rectangle 27"/>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69116" name="Rectangle 28"/>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69117" name="Rectangle 29"/>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69118" name="Rectangle 30"/>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69119" name="Rectangle 31"/>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69120" name="Rectangle 32"/>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69121" name="Rectangle 33"/>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69122" name="Rectangle 34"/>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69123" name="Rectangle 35"/>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69124" name="Rectangle 36"/>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69125" name="Rectangle 37"/>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69126" name="Rectangle 38"/>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69127" name="Rectangle 39"/>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69128" name="Rectangle 40"/>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69129" name="Rectangle 41"/>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69130" name="Rectangle 42"/>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69131" name="Rectangle 43"/>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69132" name="Rectangle 44"/>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69133" name="Rectangle 45"/>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69134" name="Rectangle 46"/>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69135" name="Rectangle 47"/>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69136" name="Rectangle 48"/>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69137" name="Rectangle 49"/>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69138" name="Rectangle 50"/>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69139" name="Rectangle 51"/>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69140" name="Rectangle 52"/>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69141" name="Rectangle 53"/>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9143" name="Text Box 55"/>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69144" name="Group 56"/>
          <p:cNvGrpSpPr>
            <a:grpSpLocks/>
          </p:cNvGrpSpPr>
          <p:nvPr/>
        </p:nvGrpSpPr>
        <p:grpSpPr bwMode="auto">
          <a:xfrm>
            <a:off x="4800600" y="4283075"/>
            <a:ext cx="1790700" cy="2292350"/>
            <a:chOff x="3024" y="2698"/>
            <a:chExt cx="1128" cy="1444"/>
          </a:xfrm>
        </p:grpSpPr>
        <p:sp>
          <p:nvSpPr>
            <p:cNvPr id="1369145" name="Rectangle 57"/>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9146" name="Rectangle 58"/>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69147" name="Rectangle 59"/>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9148" name="Rectangle 60"/>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149" name="Rectangle 61"/>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9150" name="Rectangle 62"/>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151" name="Rectangle 63"/>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9152" name="Rectangle 64"/>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69153" name="Rectangle 65"/>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9154" name="Rectangle 66"/>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9155" name="Rectangle 67"/>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9156" name="Rectangle 68"/>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9157" name="Rectangle 69"/>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9158" name="Text Box 70"/>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69159" name="Group 71"/>
          <p:cNvGrpSpPr>
            <a:grpSpLocks/>
          </p:cNvGrpSpPr>
          <p:nvPr/>
        </p:nvGrpSpPr>
        <p:grpSpPr bwMode="auto">
          <a:xfrm>
            <a:off x="2590800" y="4283075"/>
            <a:ext cx="1790700" cy="2292350"/>
            <a:chOff x="1632" y="2698"/>
            <a:chExt cx="1128" cy="1444"/>
          </a:xfrm>
        </p:grpSpPr>
        <p:sp>
          <p:nvSpPr>
            <p:cNvPr id="1369160" name="Rectangle 72"/>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69161" name="Rectangle 73"/>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69162" name="Rectangle 74"/>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69163" name="Rectangle 75"/>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164" name="Rectangle 76"/>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9165" name="Rectangle 77"/>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69166" name="Rectangle 78"/>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9167" name="Rectangle 79"/>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69168" name="Rectangle 80"/>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69169" name="Rectangle 81"/>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69170" name="Rectangle 82"/>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69171" name="Rectangle 83"/>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69172" name="Rectangle 84"/>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69173" name="AutoShape 85"/>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69174" name="Text Box 86"/>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69175" name="Text Box 87"/>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69176" name="AutoShape 88"/>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69177" name="Text Box 89"/>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69178" name="Text Box 90"/>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69179" name="Group 91"/>
          <p:cNvGrpSpPr>
            <a:grpSpLocks/>
          </p:cNvGrpSpPr>
          <p:nvPr/>
        </p:nvGrpSpPr>
        <p:grpSpPr bwMode="auto">
          <a:xfrm>
            <a:off x="6781800" y="4184650"/>
            <a:ext cx="2362200" cy="2387600"/>
            <a:chOff x="4272" y="2636"/>
            <a:chExt cx="1488" cy="1504"/>
          </a:xfrm>
        </p:grpSpPr>
        <p:sp>
          <p:nvSpPr>
            <p:cNvPr id="1369180" name="Text Box 92"/>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69181" name="Text Box 93"/>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69182" name="Rectangle 94"/>
          <p:cNvSpPr>
            <a:spLocks noChangeArrowheads="1"/>
          </p:cNvSpPr>
          <p:nvPr/>
        </p:nvSpPr>
        <p:spPr bwMode="auto">
          <a:xfrm>
            <a:off x="152400" y="34464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69183" name="Rectangle 95"/>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69185" name="Rectangle 97"/>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69186" name="Rectangle 98"/>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69187" name="Rectangle 99"/>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69188" name="Rectangle 100"/>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69189" name="Rectangle 101"/>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69190" name="Rectangle 102"/>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69191" name="Rectangle 103"/>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69192" name="Rectangle 104"/>
          <p:cNvSpPr>
            <a:spLocks noChangeArrowheads="1"/>
          </p:cNvSpPr>
          <p:nvPr/>
        </p:nvSpPr>
        <p:spPr bwMode="auto">
          <a:xfrm>
            <a:off x="5113338" y="1066800"/>
            <a:ext cx="239712" cy="238125"/>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69193" name="Rectangle 105"/>
          <p:cNvSpPr>
            <a:spLocks noChangeArrowheads="1"/>
          </p:cNvSpPr>
          <p:nvPr/>
        </p:nvSpPr>
        <p:spPr bwMode="auto">
          <a:xfrm>
            <a:off x="5353050"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69194" name="Rectangle 106"/>
          <p:cNvSpPr>
            <a:spLocks noChangeArrowheads="1"/>
          </p:cNvSpPr>
          <p:nvPr/>
        </p:nvSpPr>
        <p:spPr bwMode="auto">
          <a:xfrm>
            <a:off x="5591175"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69195" name="Rectangle 107"/>
          <p:cNvSpPr>
            <a:spLocks noChangeArrowheads="1"/>
          </p:cNvSpPr>
          <p:nvPr/>
        </p:nvSpPr>
        <p:spPr bwMode="auto">
          <a:xfrm>
            <a:off x="5829300" y="1066800"/>
            <a:ext cx="239713"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69196" name="Rectangle 108"/>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69197" name="Rectangle 109"/>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69198" name="Rectangle 110"/>
          <p:cNvSpPr>
            <a:spLocks noChangeArrowheads="1"/>
          </p:cNvSpPr>
          <p:nvPr/>
        </p:nvSpPr>
        <p:spPr bwMode="auto">
          <a:xfrm>
            <a:off x="5113338" y="1304925"/>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69199" name="Rectangle 111"/>
          <p:cNvSpPr>
            <a:spLocks noChangeArrowheads="1"/>
          </p:cNvSpPr>
          <p:nvPr/>
        </p:nvSpPr>
        <p:spPr bwMode="auto">
          <a:xfrm>
            <a:off x="5353050"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69200" name="Rectangle 112"/>
          <p:cNvSpPr>
            <a:spLocks noChangeArrowheads="1"/>
          </p:cNvSpPr>
          <p:nvPr/>
        </p:nvSpPr>
        <p:spPr bwMode="auto">
          <a:xfrm>
            <a:off x="5591175" y="1304925"/>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69201" name="Rectangle 113"/>
          <p:cNvSpPr>
            <a:spLocks noChangeArrowheads="1"/>
          </p:cNvSpPr>
          <p:nvPr/>
        </p:nvSpPr>
        <p:spPr bwMode="auto">
          <a:xfrm>
            <a:off x="5829300" y="1304925"/>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69202" name="Rectangle 114"/>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69203" name="Rectangle 115"/>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69204" name="Rectangle 116"/>
          <p:cNvSpPr>
            <a:spLocks noChangeArrowheads="1"/>
          </p:cNvSpPr>
          <p:nvPr/>
        </p:nvSpPr>
        <p:spPr bwMode="auto">
          <a:xfrm>
            <a:off x="5113338" y="1544638"/>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69205" name="Rectangle 117"/>
          <p:cNvSpPr>
            <a:spLocks noChangeArrowheads="1"/>
          </p:cNvSpPr>
          <p:nvPr/>
        </p:nvSpPr>
        <p:spPr bwMode="auto">
          <a:xfrm>
            <a:off x="5353050"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69206" name="Rectangle 118"/>
          <p:cNvSpPr>
            <a:spLocks noChangeArrowheads="1"/>
          </p:cNvSpPr>
          <p:nvPr/>
        </p:nvSpPr>
        <p:spPr bwMode="auto">
          <a:xfrm>
            <a:off x="5591175" y="1544638"/>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69207" name="Rectangle 119"/>
          <p:cNvSpPr>
            <a:spLocks noChangeArrowheads="1"/>
          </p:cNvSpPr>
          <p:nvPr/>
        </p:nvSpPr>
        <p:spPr bwMode="auto">
          <a:xfrm>
            <a:off x="5829300" y="1544638"/>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69208" name="Rectangle 120"/>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69209" name="Rectangle 121"/>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69210" name="Rectangle 122"/>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69211" name="Rectangle 123"/>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69212" name="Rectangle 124"/>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69213" name="Rectangle 125"/>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69214" name="Rectangle 126"/>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69215" name="Rectangle 127"/>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69218" name="Text Box 130"/>
          <p:cNvSpPr txBox="1">
            <a:spLocks noChangeArrowheads="1"/>
          </p:cNvSpPr>
          <p:nvPr/>
        </p:nvSpPr>
        <p:spPr bwMode="auto">
          <a:xfrm>
            <a:off x="6496050" y="3048000"/>
            <a:ext cx="1320800" cy="733425"/>
          </a:xfrm>
          <a:prstGeom prst="rect">
            <a:avLst/>
          </a:prstGeom>
          <a:noFill/>
          <a:ln w="12700">
            <a:noFill/>
            <a:miter lim="800000"/>
            <a:headEnd/>
            <a:tailEnd/>
          </a:ln>
          <a:effectLst/>
        </p:spPr>
        <p:txBody>
          <a:bodyPr wrap="none">
            <a:spAutoFit/>
          </a:bodyPr>
          <a:lstStyle/>
          <a:p>
            <a:r>
              <a:rPr lang="en-US">
                <a:solidFill>
                  <a:schemeClr val="tx1"/>
                </a:solidFill>
              </a:rPr>
              <a:t>ACNT = 2</a:t>
            </a:r>
          </a:p>
          <a:p>
            <a:r>
              <a:rPr lang="en-US">
                <a:solidFill>
                  <a:srgbClr val="FF3300"/>
                </a:solidFill>
              </a:rPr>
              <a:t>BCNT = 4</a:t>
            </a:r>
          </a:p>
        </p:txBody>
      </p:sp>
      <p:sp>
        <p:nvSpPr>
          <p:cNvPr id="1369103"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4</a:t>
            </a:r>
          </a:p>
        </p:txBody>
      </p:sp>
      <p:sp>
        <p:nvSpPr>
          <p:cNvPr id="129"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30"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267"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71138" name="Rectangle 2"/>
          <p:cNvSpPr>
            <a:spLocks noGrp="1" noChangeArrowheads="1"/>
          </p:cNvSpPr>
          <p:nvPr>
            <p:ph type="title"/>
          </p:nvPr>
        </p:nvSpPr>
        <p:spPr/>
        <p:txBody>
          <a:bodyPr/>
          <a:lstStyle/>
          <a:p>
            <a:r>
              <a:rPr lang="en-US"/>
              <a:t>Example 2: Multiple Block Transfer</a:t>
            </a:r>
          </a:p>
        </p:txBody>
      </p:sp>
      <p:sp>
        <p:nvSpPr>
          <p:cNvPr id="1371139"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71140"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71141"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71142"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71144" name="Rectangle 8"/>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71145" name="Rectangle 9"/>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71146" name="Rectangle 10"/>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147" name="Rectangle 11"/>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148" name="Rectangle 12"/>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71149" name="Rectangle 13"/>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71150" name="Rectangle 14"/>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71151" name="Rectangle 15"/>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152" name="Rectangle 16"/>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71153" name="Rectangle 17"/>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71154" name="Text Box 18"/>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71155" name="AutoShape 19"/>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1156" name="Text Box 20"/>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71158" name="Text Box 22"/>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71159" name="Rectangle 23"/>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71160" name="Rectangle 24"/>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71161" name="Rectangle 25"/>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71162" name="Rectangle 26"/>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71163" name="Rectangle 27"/>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71164" name="Rectangle 28"/>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71165" name="Rectangle 29"/>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71166" name="Rectangle 30"/>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71167" name="Rectangle 31"/>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71168" name="Rectangle 32"/>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71169" name="Rectangle 33"/>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71170" name="Rectangle 34"/>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71171" name="Rectangle 35"/>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71172" name="Rectangle 36"/>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71173" name="Rectangle 37"/>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71174" name="Rectangle 38"/>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71175" name="Rectangle 39"/>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71176" name="Rectangle 40"/>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71177" name="Rectangle 41"/>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71178" name="Rectangle 42"/>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71179" name="Rectangle 43"/>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71180" name="Rectangle 44"/>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71181" name="Rectangle 45"/>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71182" name="Rectangle 46"/>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71183" name="Rectangle 47"/>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71184" name="Rectangle 48"/>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71185" name="Rectangle 49"/>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71186" name="Rectangle 50"/>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71187" name="Rectangle 51"/>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71188" name="Rectangle 52"/>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71189" name="Rectangle 53"/>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1191" name="Text Box 55"/>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71192" name="Group 56"/>
          <p:cNvGrpSpPr>
            <a:grpSpLocks/>
          </p:cNvGrpSpPr>
          <p:nvPr/>
        </p:nvGrpSpPr>
        <p:grpSpPr bwMode="auto">
          <a:xfrm>
            <a:off x="4800600" y="4283075"/>
            <a:ext cx="1790700" cy="2292350"/>
            <a:chOff x="3024" y="2698"/>
            <a:chExt cx="1128" cy="1444"/>
          </a:xfrm>
        </p:grpSpPr>
        <p:sp>
          <p:nvSpPr>
            <p:cNvPr id="1371193" name="Rectangle 57"/>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1194" name="Rectangle 58"/>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71195" name="Rectangle 59"/>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1196" name="Rectangle 60"/>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197" name="Rectangle 61"/>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198" name="Rectangle 62"/>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199" name="Rectangle 63"/>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1200" name="Rectangle 64"/>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71201" name="Rectangle 65"/>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202" name="Rectangle 66"/>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1203" name="Rectangle 67"/>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1204" name="Rectangle 68"/>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1205" name="Rectangle 69"/>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1206" name="Text Box 70"/>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71207" name="Group 71"/>
          <p:cNvGrpSpPr>
            <a:grpSpLocks/>
          </p:cNvGrpSpPr>
          <p:nvPr/>
        </p:nvGrpSpPr>
        <p:grpSpPr bwMode="auto">
          <a:xfrm>
            <a:off x="2590800" y="4283075"/>
            <a:ext cx="1790700" cy="2292350"/>
            <a:chOff x="1632" y="2698"/>
            <a:chExt cx="1128" cy="1444"/>
          </a:xfrm>
        </p:grpSpPr>
        <p:sp>
          <p:nvSpPr>
            <p:cNvPr id="1371208" name="Rectangle 72"/>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1209" name="Rectangle 73"/>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71210" name="Rectangle 74"/>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1211" name="Rectangle 75"/>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212" name="Rectangle 76"/>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213" name="Rectangle 77"/>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1214" name="Rectangle 78"/>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1215" name="Rectangle 79"/>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71216" name="Rectangle 80"/>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1217" name="Rectangle 81"/>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1218" name="Rectangle 82"/>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1219" name="Rectangle 83"/>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1220" name="Rectangle 84"/>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1221" name="AutoShape 85"/>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1222" name="Text Box 86"/>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71223" name="Text Box 87"/>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71224" name="AutoShape 88"/>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71225" name="Text Box 89"/>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71226" name="Text Box 90"/>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71227" name="Group 91"/>
          <p:cNvGrpSpPr>
            <a:grpSpLocks/>
          </p:cNvGrpSpPr>
          <p:nvPr/>
        </p:nvGrpSpPr>
        <p:grpSpPr bwMode="auto">
          <a:xfrm>
            <a:off x="6781800" y="4184650"/>
            <a:ext cx="2362200" cy="2387600"/>
            <a:chOff x="4272" y="2636"/>
            <a:chExt cx="1488" cy="1504"/>
          </a:xfrm>
        </p:grpSpPr>
        <p:sp>
          <p:nvSpPr>
            <p:cNvPr id="1371228" name="Text Box 92"/>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71229" name="Text Box 93"/>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71230" name="Rectangle 94"/>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71231" name="Rectangle 95"/>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71232" name="Rectangle 96"/>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71233" name="Rectangle 97"/>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71234" name="Rectangle 98"/>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71235" name="Rectangle 99"/>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71236" name="Rectangle 100"/>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71237" name="Rectangle 101"/>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71238" name="Rectangle 102"/>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71239" name="Rectangle 103"/>
          <p:cNvSpPr>
            <a:spLocks noChangeArrowheads="1"/>
          </p:cNvSpPr>
          <p:nvPr/>
        </p:nvSpPr>
        <p:spPr bwMode="auto">
          <a:xfrm>
            <a:off x="5113338" y="1066800"/>
            <a:ext cx="239712" cy="238125"/>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71240" name="Rectangle 104"/>
          <p:cNvSpPr>
            <a:spLocks noChangeArrowheads="1"/>
          </p:cNvSpPr>
          <p:nvPr/>
        </p:nvSpPr>
        <p:spPr bwMode="auto">
          <a:xfrm>
            <a:off x="5353050"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71241" name="Rectangle 105"/>
          <p:cNvSpPr>
            <a:spLocks noChangeArrowheads="1"/>
          </p:cNvSpPr>
          <p:nvPr/>
        </p:nvSpPr>
        <p:spPr bwMode="auto">
          <a:xfrm>
            <a:off x="5591175" y="1066800"/>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71242" name="Rectangle 106"/>
          <p:cNvSpPr>
            <a:spLocks noChangeArrowheads="1"/>
          </p:cNvSpPr>
          <p:nvPr/>
        </p:nvSpPr>
        <p:spPr bwMode="auto">
          <a:xfrm>
            <a:off x="5829300" y="1066800"/>
            <a:ext cx="239713"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71243" name="Rectangle 107"/>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71244" name="Rectangle 108"/>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71245" name="Rectangle 109"/>
          <p:cNvSpPr>
            <a:spLocks noChangeArrowheads="1"/>
          </p:cNvSpPr>
          <p:nvPr/>
        </p:nvSpPr>
        <p:spPr bwMode="auto">
          <a:xfrm>
            <a:off x="5113338" y="1304925"/>
            <a:ext cx="239712" cy="239713"/>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71246" name="Rectangle 110"/>
          <p:cNvSpPr>
            <a:spLocks noChangeArrowheads="1"/>
          </p:cNvSpPr>
          <p:nvPr/>
        </p:nvSpPr>
        <p:spPr bwMode="auto">
          <a:xfrm>
            <a:off x="5353050" y="1304925"/>
            <a:ext cx="238125" cy="239713"/>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71247" name="Rectangle 111"/>
          <p:cNvSpPr>
            <a:spLocks noChangeArrowheads="1"/>
          </p:cNvSpPr>
          <p:nvPr/>
        </p:nvSpPr>
        <p:spPr bwMode="auto">
          <a:xfrm>
            <a:off x="5591175" y="1304925"/>
            <a:ext cx="238125" cy="239713"/>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71248" name="Rectangle 112"/>
          <p:cNvSpPr>
            <a:spLocks noChangeArrowheads="1"/>
          </p:cNvSpPr>
          <p:nvPr/>
        </p:nvSpPr>
        <p:spPr bwMode="auto">
          <a:xfrm>
            <a:off x="5829300" y="1304925"/>
            <a:ext cx="239713" cy="239713"/>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71249" name="Rectangle 113"/>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71250" name="Rectangle 114"/>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71251" name="Rectangle 115"/>
          <p:cNvSpPr>
            <a:spLocks noChangeArrowheads="1"/>
          </p:cNvSpPr>
          <p:nvPr/>
        </p:nvSpPr>
        <p:spPr bwMode="auto">
          <a:xfrm>
            <a:off x="5113338" y="1544638"/>
            <a:ext cx="239712"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71252" name="Rectangle 116"/>
          <p:cNvSpPr>
            <a:spLocks noChangeArrowheads="1"/>
          </p:cNvSpPr>
          <p:nvPr/>
        </p:nvSpPr>
        <p:spPr bwMode="auto">
          <a:xfrm>
            <a:off x="5353050" y="1544638"/>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71253" name="Rectangle 117"/>
          <p:cNvSpPr>
            <a:spLocks noChangeArrowheads="1"/>
          </p:cNvSpPr>
          <p:nvPr/>
        </p:nvSpPr>
        <p:spPr bwMode="auto">
          <a:xfrm>
            <a:off x="5591175" y="1544638"/>
            <a:ext cx="238125"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71254" name="Rectangle 118"/>
          <p:cNvSpPr>
            <a:spLocks noChangeArrowheads="1"/>
          </p:cNvSpPr>
          <p:nvPr/>
        </p:nvSpPr>
        <p:spPr bwMode="auto">
          <a:xfrm>
            <a:off x="5829300" y="1544638"/>
            <a:ext cx="239713"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71255" name="Rectangle 119"/>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71256" name="Rectangle 120"/>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71257" name="Rectangle 121"/>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71258" name="Rectangle 122"/>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71259" name="Rectangle 123"/>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71260" name="Rectangle 124"/>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71261" name="Rectangle 125"/>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71262" name="Rectangle 126"/>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1263" name="Text Box 127"/>
          <p:cNvSpPr txBox="1">
            <a:spLocks noChangeArrowheads="1"/>
          </p:cNvSpPr>
          <p:nvPr/>
        </p:nvSpPr>
        <p:spPr bwMode="auto">
          <a:xfrm>
            <a:off x="6496050" y="3048000"/>
            <a:ext cx="1320800" cy="1130300"/>
          </a:xfrm>
          <a:prstGeom prst="rect">
            <a:avLst/>
          </a:prstGeom>
          <a:noFill/>
          <a:ln w="12700">
            <a:noFill/>
            <a:miter lim="800000"/>
            <a:headEnd/>
            <a:tailEnd/>
          </a:ln>
          <a:effectLst/>
        </p:spPr>
        <p:txBody>
          <a:bodyPr wrap="none">
            <a:spAutoFit/>
          </a:bodyPr>
          <a:lstStyle/>
          <a:p>
            <a:r>
              <a:rPr lang="en-US">
                <a:solidFill>
                  <a:schemeClr val="tx1"/>
                </a:solidFill>
              </a:rPr>
              <a:t>ACNT = 2</a:t>
            </a:r>
          </a:p>
          <a:p>
            <a:r>
              <a:rPr lang="en-US">
                <a:solidFill>
                  <a:schemeClr val="tx1"/>
                </a:solidFill>
              </a:rPr>
              <a:t>BCNT = 4</a:t>
            </a:r>
          </a:p>
          <a:p>
            <a:r>
              <a:rPr lang="en-US">
                <a:solidFill>
                  <a:srgbClr val="FF3300"/>
                </a:solidFill>
              </a:rPr>
              <a:t>CCNT = 3</a:t>
            </a:r>
          </a:p>
        </p:txBody>
      </p:sp>
      <p:sp>
        <p:nvSpPr>
          <p:cNvPr id="1371143" name="Rectangle 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3</a:t>
            </a:r>
          </a:p>
        </p:txBody>
      </p:sp>
      <p:sp>
        <p:nvSpPr>
          <p:cNvPr id="1371264" name="Line 128"/>
          <p:cNvSpPr>
            <a:spLocks noChangeShapeType="1"/>
          </p:cNvSpPr>
          <p:nvPr/>
        </p:nvSpPr>
        <p:spPr bwMode="auto">
          <a:xfrm>
            <a:off x="4757738" y="1193800"/>
            <a:ext cx="347662" cy="0"/>
          </a:xfrm>
          <a:prstGeom prst="line">
            <a:avLst/>
          </a:prstGeom>
          <a:noFill/>
          <a:ln w="57150">
            <a:solidFill>
              <a:srgbClr val="FF3300"/>
            </a:solidFill>
            <a:round/>
            <a:headEnd/>
            <a:tailEnd type="triangle" w="med" len="med"/>
          </a:ln>
          <a:effectLst/>
        </p:spPr>
        <p:txBody>
          <a:bodyPr wrap="none">
            <a:spAutoFit/>
          </a:bodyPr>
          <a:lstStyle/>
          <a:p>
            <a:endParaRPr lang="en-US"/>
          </a:p>
        </p:txBody>
      </p:sp>
      <p:sp>
        <p:nvSpPr>
          <p:cNvPr id="1371265" name="Line 129"/>
          <p:cNvSpPr>
            <a:spLocks noChangeShapeType="1"/>
          </p:cNvSpPr>
          <p:nvPr/>
        </p:nvSpPr>
        <p:spPr bwMode="auto">
          <a:xfrm>
            <a:off x="4748213" y="1414463"/>
            <a:ext cx="347662" cy="0"/>
          </a:xfrm>
          <a:prstGeom prst="line">
            <a:avLst/>
          </a:prstGeom>
          <a:noFill/>
          <a:ln w="57150">
            <a:solidFill>
              <a:srgbClr val="FF3300"/>
            </a:solidFill>
            <a:round/>
            <a:headEnd/>
            <a:tailEnd type="triangle" w="med" len="med"/>
          </a:ln>
          <a:effectLst/>
        </p:spPr>
        <p:txBody>
          <a:bodyPr wrap="none">
            <a:spAutoFit/>
          </a:bodyPr>
          <a:lstStyle/>
          <a:p>
            <a:endParaRPr lang="en-US"/>
          </a:p>
        </p:txBody>
      </p:sp>
      <p:sp>
        <p:nvSpPr>
          <p:cNvPr id="1371266" name="Line 130"/>
          <p:cNvSpPr>
            <a:spLocks noChangeShapeType="1"/>
          </p:cNvSpPr>
          <p:nvPr/>
        </p:nvSpPr>
        <p:spPr bwMode="auto">
          <a:xfrm>
            <a:off x="4748213" y="1658938"/>
            <a:ext cx="347662" cy="0"/>
          </a:xfrm>
          <a:prstGeom prst="line">
            <a:avLst/>
          </a:prstGeom>
          <a:noFill/>
          <a:ln w="57150">
            <a:solidFill>
              <a:srgbClr val="FF3300"/>
            </a:solidFill>
            <a:round/>
            <a:headEnd/>
            <a:tailEnd type="triangle" w="med" len="med"/>
          </a:ln>
          <a:effectLst/>
        </p:spPr>
        <p:txBody>
          <a:bodyPr wrap="none">
            <a:spAutoFit/>
          </a:bodyPr>
          <a:lstStyle/>
          <a:p>
            <a:endParaRPr lang="en-US"/>
          </a:p>
        </p:txBody>
      </p:sp>
      <p:sp>
        <p:nvSpPr>
          <p:cNvPr id="132"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33"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86" name="Text Box 7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23010" name="Rectangle 2"/>
          <p:cNvSpPr>
            <a:spLocks noGrp="1" noChangeArrowheads="1"/>
          </p:cNvSpPr>
          <p:nvPr>
            <p:ph type="title"/>
          </p:nvPr>
        </p:nvSpPr>
        <p:spPr/>
        <p:txBody>
          <a:bodyPr/>
          <a:lstStyle/>
          <a:p>
            <a:r>
              <a:rPr lang="en-US"/>
              <a:t>EDMA3 Terminology</a:t>
            </a:r>
          </a:p>
        </p:txBody>
      </p:sp>
      <p:grpSp>
        <p:nvGrpSpPr>
          <p:cNvPr id="1323011" name="Group 3"/>
          <p:cNvGrpSpPr>
            <a:grpSpLocks/>
          </p:cNvGrpSpPr>
          <p:nvPr/>
        </p:nvGrpSpPr>
        <p:grpSpPr bwMode="auto">
          <a:xfrm>
            <a:off x="533400" y="2970213"/>
            <a:ext cx="8121650" cy="3811587"/>
            <a:chOff x="42" y="480"/>
            <a:chExt cx="5116" cy="2401"/>
          </a:xfrm>
        </p:grpSpPr>
        <p:sp>
          <p:nvSpPr>
            <p:cNvPr id="1323012" name="Text Box 4"/>
            <p:cNvSpPr txBox="1">
              <a:spLocks noChangeArrowheads="1"/>
            </p:cNvSpPr>
            <p:nvPr/>
          </p:nvSpPr>
          <p:spPr bwMode="auto">
            <a:xfrm>
              <a:off x="372" y="803"/>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1</a:t>
              </a:r>
            </a:p>
          </p:txBody>
        </p:sp>
        <p:sp>
          <p:nvSpPr>
            <p:cNvPr id="1323013" name="AutoShape 5"/>
            <p:cNvSpPr>
              <a:spLocks/>
            </p:cNvSpPr>
            <p:nvPr/>
          </p:nvSpPr>
          <p:spPr bwMode="auto">
            <a:xfrm rot="-5400000">
              <a:off x="1493" y="357"/>
              <a:ext cx="81" cy="760"/>
            </a:xfrm>
            <a:prstGeom prst="rightBrace">
              <a:avLst>
                <a:gd name="adj1" fmla="val 78189"/>
                <a:gd name="adj2" fmla="val 49338"/>
              </a:avLst>
            </a:prstGeom>
            <a:noFill/>
            <a:ln w="9525">
              <a:solidFill>
                <a:schemeClr val="tx1"/>
              </a:solidFill>
              <a:round/>
              <a:headEnd/>
              <a:tailEnd/>
            </a:ln>
            <a:effectLst/>
          </p:spPr>
          <p:txBody>
            <a:bodyPr wrap="none" anchor="ctr"/>
            <a:lstStyle/>
            <a:p>
              <a:endParaRPr lang="en-US"/>
            </a:p>
          </p:txBody>
        </p:sp>
        <p:sp>
          <p:nvSpPr>
            <p:cNvPr id="1323014" name="Text Box 6"/>
            <p:cNvSpPr txBox="1">
              <a:spLocks noChangeArrowheads="1"/>
            </p:cNvSpPr>
            <p:nvPr/>
          </p:nvSpPr>
          <p:spPr bwMode="auto">
            <a:xfrm>
              <a:off x="1154" y="480"/>
              <a:ext cx="1000"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ACNT Bytes</a:t>
              </a:r>
            </a:p>
          </p:txBody>
        </p:sp>
        <p:sp>
          <p:nvSpPr>
            <p:cNvPr id="1323015" name="Rectangle 7"/>
            <p:cNvSpPr>
              <a:spLocks noChangeArrowheads="1"/>
            </p:cNvSpPr>
            <p:nvPr/>
          </p:nvSpPr>
          <p:spPr bwMode="auto">
            <a:xfrm>
              <a:off x="114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16" name="Rectangle 8"/>
            <p:cNvSpPr>
              <a:spLocks noChangeArrowheads="1"/>
            </p:cNvSpPr>
            <p:nvPr/>
          </p:nvSpPr>
          <p:spPr bwMode="auto">
            <a:xfrm>
              <a:off x="133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17" name="Rectangle 9"/>
            <p:cNvSpPr>
              <a:spLocks noChangeArrowheads="1"/>
            </p:cNvSpPr>
            <p:nvPr/>
          </p:nvSpPr>
          <p:spPr bwMode="auto">
            <a:xfrm>
              <a:off x="153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18" name="Rectangle 10"/>
            <p:cNvSpPr>
              <a:spLocks noChangeArrowheads="1"/>
            </p:cNvSpPr>
            <p:nvPr/>
          </p:nvSpPr>
          <p:spPr bwMode="auto">
            <a:xfrm>
              <a:off x="172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19" name="Rectangle 11"/>
            <p:cNvSpPr>
              <a:spLocks noChangeArrowheads="1"/>
            </p:cNvSpPr>
            <p:nvPr/>
          </p:nvSpPr>
          <p:spPr bwMode="auto">
            <a:xfrm>
              <a:off x="216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0" name="Rectangle 12"/>
            <p:cNvSpPr>
              <a:spLocks noChangeArrowheads="1"/>
            </p:cNvSpPr>
            <p:nvPr/>
          </p:nvSpPr>
          <p:spPr bwMode="auto">
            <a:xfrm>
              <a:off x="2352"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1" name="Rectangle 13"/>
            <p:cNvSpPr>
              <a:spLocks noChangeArrowheads="1"/>
            </p:cNvSpPr>
            <p:nvPr/>
          </p:nvSpPr>
          <p:spPr bwMode="auto">
            <a:xfrm>
              <a:off x="254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2" name="Rectangle 14"/>
            <p:cNvSpPr>
              <a:spLocks noChangeArrowheads="1"/>
            </p:cNvSpPr>
            <p:nvPr/>
          </p:nvSpPr>
          <p:spPr bwMode="auto">
            <a:xfrm>
              <a:off x="273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3" name="Rectangle 15"/>
            <p:cNvSpPr>
              <a:spLocks noChangeArrowheads="1"/>
            </p:cNvSpPr>
            <p:nvPr/>
          </p:nvSpPr>
          <p:spPr bwMode="auto">
            <a:xfrm>
              <a:off x="3504"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4" name="Rectangle 16"/>
            <p:cNvSpPr>
              <a:spLocks noChangeArrowheads="1"/>
            </p:cNvSpPr>
            <p:nvPr/>
          </p:nvSpPr>
          <p:spPr bwMode="auto">
            <a:xfrm>
              <a:off x="3696"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5" name="Rectangle 17"/>
            <p:cNvSpPr>
              <a:spLocks noChangeArrowheads="1"/>
            </p:cNvSpPr>
            <p:nvPr/>
          </p:nvSpPr>
          <p:spPr bwMode="auto">
            <a:xfrm>
              <a:off x="3888"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6" name="Rectangle 18"/>
            <p:cNvSpPr>
              <a:spLocks noChangeArrowheads="1"/>
            </p:cNvSpPr>
            <p:nvPr/>
          </p:nvSpPr>
          <p:spPr bwMode="auto">
            <a:xfrm>
              <a:off x="4080" y="825"/>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27" name="Text Box 19"/>
            <p:cNvSpPr txBox="1">
              <a:spLocks noChangeArrowheads="1"/>
            </p:cNvSpPr>
            <p:nvPr/>
          </p:nvSpPr>
          <p:spPr bwMode="auto">
            <a:xfrm>
              <a:off x="126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23028" name="Text Box 20"/>
            <p:cNvSpPr txBox="1">
              <a:spLocks noChangeArrowheads="1"/>
            </p:cNvSpPr>
            <p:nvPr/>
          </p:nvSpPr>
          <p:spPr bwMode="auto">
            <a:xfrm>
              <a:off x="2298" y="981"/>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23029" name="Text Box 21"/>
            <p:cNvSpPr txBox="1">
              <a:spLocks noChangeArrowheads="1"/>
            </p:cNvSpPr>
            <p:nvPr/>
          </p:nvSpPr>
          <p:spPr bwMode="auto">
            <a:xfrm>
              <a:off x="3510" y="981"/>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23030" name="Text Box 22"/>
            <p:cNvSpPr txBox="1">
              <a:spLocks noChangeArrowheads="1"/>
            </p:cNvSpPr>
            <p:nvPr/>
          </p:nvSpPr>
          <p:spPr bwMode="auto">
            <a:xfrm>
              <a:off x="372" y="1349"/>
              <a:ext cx="729"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2</a:t>
              </a:r>
            </a:p>
          </p:txBody>
        </p:sp>
        <p:sp>
          <p:nvSpPr>
            <p:cNvPr id="1323031" name="Rectangle 23"/>
            <p:cNvSpPr>
              <a:spLocks noChangeArrowheads="1"/>
            </p:cNvSpPr>
            <p:nvPr/>
          </p:nvSpPr>
          <p:spPr bwMode="auto">
            <a:xfrm>
              <a:off x="114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2" name="Rectangle 24"/>
            <p:cNvSpPr>
              <a:spLocks noChangeArrowheads="1"/>
            </p:cNvSpPr>
            <p:nvPr/>
          </p:nvSpPr>
          <p:spPr bwMode="auto">
            <a:xfrm>
              <a:off x="133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3" name="Rectangle 25"/>
            <p:cNvSpPr>
              <a:spLocks noChangeArrowheads="1"/>
            </p:cNvSpPr>
            <p:nvPr/>
          </p:nvSpPr>
          <p:spPr bwMode="auto">
            <a:xfrm>
              <a:off x="153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4" name="Rectangle 26"/>
            <p:cNvSpPr>
              <a:spLocks noChangeArrowheads="1"/>
            </p:cNvSpPr>
            <p:nvPr/>
          </p:nvSpPr>
          <p:spPr bwMode="auto">
            <a:xfrm>
              <a:off x="172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5" name="Rectangle 27"/>
            <p:cNvSpPr>
              <a:spLocks noChangeArrowheads="1"/>
            </p:cNvSpPr>
            <p:nvPr/>
          </p:nvSpPr>
          <p:spPr bwMode="auto">
            <a:xfrm>
              <a:off x="216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6" name="Rectangle 28"/>
            <p:cNvSpPr>
              <a:spLocks noChangeArrowheads="1"/>
            </p:cNvSpPr>
            <p:nvPr/>
          </p:nvSpPr>
          <p:spPr bwMode="auto">
            <a:xfrm>
              <a:off x="2352"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7" name="Rectangle 29"/>
            <p:cNvSpPr>
              <a:spLocks noChangeArrowheads="1"/>
            </p:cNvSpPr>
            <p:nvPr/>
          </p:nvSpPr>
          <p:spPr bwMode="auto">
            <a:xfrm>
              <a:off x="254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8" name="Rectangle 30"/>
            <p:cNvSpPr>
              <a:spLocks noChangeArrowheads="1"/>
            </p:cNvSpPr>
            <p:nvPr/>
          </p:nvSpPr>
          <p:spPr bwMode="auto">
            <a:xfrm>
              <a:off x="273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39" name="Rectangle 31"/>
            <p:cNvSpPr>
              <a:spLocks noChangeArrowheads="1"/>
            </p:cNvSpPr>
            <p:nvPr/>
          </p:nvSpPr>
          <p:spPr bwMode="auto">
            <a:xfrm>
              <a:off x="3504"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40" name="Rectangle 32"/>
            <p:cNvSpPr>
              <a:spLocks noChangeArrowheads="1"/>
            </p:cNvSpPr>
            <p:nvPr/>
          </p:nvSpPr>
          <p:spPr bwMode="auto">
            <a:xfrm>
              <a:off x="3696"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41" name="Rectangle 33"/>
            <p:cNvSpPr>
              <a:spLocks noChangeArrowheads="1"/>
            </p:cNvSpPr>
            <p:nvPr/>
          </p:nvSpPr>
          <p:spPr bwMode="auto">
            <a:xfrm>
              <a:off x="3888"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42" name="Rectangle 34"/>
            <p:cNvSpPr>
              <a:spLocks noChangeArrowheads="1"/>
            </p:cNvSpPr>
            <p:nvPr/>
          </p:nvSpPr>
          <p:spPr bwMode="auto">
            <a:xfrm>
              <a:off x="4080" y="1371"/>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43" name="Text Box 35"/>
            <p:cNvSpPr txBox="1">
              <a:spLocks noChangeArrowheads="1"/>
            </p:cNvSpPr>
            <p:nvPr/>
          </p:nvSpPr>
          <p:spPr bwMode="auto">
            <a:xfrm>
              <a:off x="126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23044" name="Text Box 36"/>
            <p:cNvSpPr txBox="1">
              <a:spLocks noChangeArrowheads="1"/>
            </p:cNvSpPr>
            <p:nvPr/>
          </p:nvSpPr>
          <p:spPr bwMode="auto">
            <a:xfrm>
              <a:off x="2298" y="1527"/>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23045" name="Text Box 37"/>
            <p:cNvSpPr txBox="1">
              <a:spLocks noChangeArrowheads="1"/>
            </p:cNvSpPr>
            <p:nvPr/>
          </p:nvSpPr>
          <p:spPr bwMode="auto">
            <a:xfrm>
              <a:off x="3510" y="1527"/>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23046" name="Oval 38"/>
            <p:cNvSpPr>
              <a:spLocks noChangeArrowheads="1"/>
            </p:cNvSpPr>
            <p:nvPr/>
          </p:nvSpPr>
          <p:spPr bwMode="auto">
            <a:xfrm>
              <a:off x="3120"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47" name="Oval 39"/>
            <p:cNvSpPr>
              <a:spLocks noChangeArrowheads="1"/>
            </p:cNvSpPr>
            <p:nvPr/>
          </p:nvSpPr>
          <p:spPr bwMode="auto">
            <a:xfrm>
              <a:off x="3264" y="882"/>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48" name="Oval 40"/>
            <p:cNvSpPr>
              <a:spLocks noChangeArrowheads="1"/>
            </p:cNvSpPr>
            <p:nvPr/>
          </p:nvSpPr>
          <p:spPr bwMode="auto">
            <a:xfrm>
              <a:off x="3120"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49" name="Oval 41"/>
            <p:cNvSpPr>
              <a:spLocks noChangeArrowheads="1"/>
            </p:cNvSpPr>
            <p:nvPr/>
          </p:nvSpPr>
          <p:spPr bwMode="auto">
            <a:xfrm>
              <a:off x="3264" y="144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0" name="Oval 42"/>
            <p:cNvSpPr>
              <a:spLocks noChangeArrowheads="1"/>
            </p:cNvSpPr>
            <p:nvPr/>
          </p:nvSpPr>
          <p:spPr bwMode="auto">
            <a:xfrm rot="5400000">
              <a:off x="1500"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1" name="Oval 43"/>
            <p:cNvSpPr>
              <a:spLocks noChangeArrowheads="1"/>
            </p:cNvSpPr>
            <p:nvPr/>
          </p:nvSpPr>
          <p:spPr bwMode="auto">
            <a:xfrm rot="5400000">
              <a:off x="1500"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2" name="Oval 44"/>
            <p:cNvSpPr>
              <a:spLocks noChangeArrowheads="1"/>
            </p:cNvSpPr>
            <p:nvPr/>
          </p:nvSpPr>
          <p:spPr bwMode="auto">
            <a:xfrm rot="5400000">
              <a:off x="2514"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3" name="Oval 45"/>
            <p:cNvSpPr>
              <a:spLocks noChangeArrowheads="1"/>
            </p:cNvSpPr>
            <p:nvPr/>
          </p:nvSpPr>
          <p:spPr bwMode="auto">
            <a:xfrm rot="5400000">
              <a:off x="2514"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4" name="Oval 46"/>
            <p:cNvSpPr>
              <a:spLocks noChangeArrowheads="1"/>
            </p:cNvSpPr>
            <p:nvPr/>
          </p:nvSpPr>
          <p:spPr bwMode="auto">
            <a:xfrm rot="5400000">
              <a:off x="3858" y="1836"/>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5" name="Oval 47"/>
            <p:cNvSpPr>
              <a:spLocks noChangeArrowheads="1"/>
            </p:cNvSpPr>
            <p:nvPr/>
          </p:nvSpPr>
          <p:spPr bwMode="auto">
            <a:xfrm rot="5400000">
              <a:off x="3858" y="1980"/>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56" name="Text Box 48"/>
            <p:cNvSpPr txBox="1">
              <a:spLocks noChangeArrowheads="1"/>
            </p:cNvSpPr>
            <p:nvPr/>
          </p:nvSpPr>
          <p:spPr bwMode="auto">
            <a:xfrm>
              <a:off x="42" y="2112"/>
              <a:ext cx="1086" cy="250"/>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a:t>Frame CCNT</a:t>
              </a:r>
            </a:p>
          </p:txBody>
        </p:sp>
        <p:sp>
          <p:nvSpPr>
            <p:cNvPr id="1323057" name="Rectangle 49"/>
            <p:cNvSpPr>
              <a:spLocks noChangeArrowheads="1"/>
            </p:cNvSpPr>
            <p:nvPr/>
          </p:nvSpPr>
          <p:spPr bwMode="auto">
            <a:xfrm>
              <a:off x="114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58" name="Rectangle 50"/>
            <p:cNvSpPr>
              <a:spLocks noChangeArrowheads="1"/>
            </p:cNvSpPr>
            <p:nvPr/>
          </p:nvSpPr>
          <p:spPr bwMode="auto">
            <a:xfrm>
              <a:off x="133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59" name="Rectangle 51"/>
            <p:cNvSpPr>
              <a:spLocks noChangeArrowheads="1"/>
            </p:cNvSpPr>
            <p:nvPr/>
          </p:nvSpPr>
          <p:spPr bwMode="auto">
            <a:xfrm>
              <a:off x="153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0" name="Rectangle 52"/>
            <p:cNvSpPr>
              <a:spLocks noChangeArrowheads="1"/>
            </p:cNvSpPr>
            <p:nvPr/>
          </p:nvSpPr>
          <p:spPr bwMode="auto">
            <a:xfrm>
              <a:off x="172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1" name="Rectangle 53"/>
            <p:cNvSpPr>
              <a:spLocks noChangeArrowheads="1"/>
            </p:cNvSpPr>
            <p:nvPr/>
          </p:nvSpPr>
          <p:spPr bwMode="auto">
            <a:xfrm>
              <a:off x="216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2" name="Rectangle 54"/>
            <p:cNvSpPr>
              <a:spLocks noChangeArrowheads="1"/>
            </p:cNvSpPr>
            <p:nvPr/>
          </p:nvSpPr>
          <p:spPr bwMode="auto">
            <a:xfrm>
              <a:off x="2352"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3" name="Rectangle 55"/>
            <p:cNvSpPr>
              <a:spLocks noChangeArrowheads="1"/>
            </p:cNvSpPr>
            <p:nvPr/>
          </p:nvSpPr>
          <p:spPr bwMode="auto">
            <a:xfrm>
              <a:off x="254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4" name="Rectangle 56"/>
            <p:cNvSpPr>
              <a:spLocks noChangeArrowheads="1"/>
            </p:cNvSpPr>
            <p:nvPr/>
          </p:nvSpPr>
          <p:spPr bwMode="auto">
            <a:xfrm>
              <a:off x="273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5" name="Rectangle 57"/>
            <p:cNvSpPr>
              <a:spLocks noChangeArrowheads="1"/>
            </p:cNvSpPr>
            <p:nvPr/>
          </p:nvSpPr>
          <p:spPr bwMode="auto">
            <a:xfrm>
              <a:off x="3504"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6" name="Rectangle 58"/>
            <p:cNvSpPr>
              <a:spLocks noChangeArrowheads="1"/>
            </p:cNvSpPr>
            <p:nvPr/>
          </p:nvSpPr>
          <p:spPr bwMode="auto">
            <a:xfrm>
              <a:off x="3696"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7" name="Rectangle 59"/>
            <p:cNvSpPr>
              <a:spLocks noChangeArrowheads="1"/>
            </p:cNvSpPr>
            <p:nvPr/>
          </p:nvSpPr>
          <p:spPr bwMode="auto">
            <a:xfrm>
              <a:off x="3888"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8" name="Rectangle 60"/>
            <p:cNvSpPr>
              <a:spLocks noChangeArrowheads="1"/>
            </p:cNvSpPr>
            <p:nvPr/>
          </p:nvSpPr>
          <p:spPr bwMode="auto">
            <a:xfrm>
              <a:off x="4080" y="2134"/>
              <a:ext cx="192" cy="192"/>
            </a:xfrm>
            <a:prstGeom prst="rect">
              <a:avLst/>
            </a:prstGeom>
            <a:solidFill>
              <a:schemeClr val="accent1"/>
            </a:solidFill>
            <a:ln w="28575">
              <a:solidFill>
                <a:schemeClr val="tx1"/>
              </a:solidFill>
              <a:miter lim="800000"/>
              <a:headEnd/>
              <a:tailEnd/>
            </a:ln>
            <a:effectLst/>
          </p:spPr>
          <p:txBody>
            <a:bodyPr anchor="ctr">
              <a:spAutoFit/>
            </a:bodyPr>
            <a:lstStyle/>
            <a:p>
              <a:endParaRPr lang="en-US"/>
            </a:p>
          </p:txBody>
        </p:sp>
        <p:sp>
          <p:nvSpPr>
            <p:cNvPr id="1323069" name="Text Box 61"/>
            <p:cNvSpPr txBox="1">
              <a:spLocks noChangeArrowheads="1"/>
            </p:cNvSpPr>
            <p:nvPr/>
          </p:nvSpPr>
          <p:spPr bwMode="auto">
            <a:xfrm>
              <a:off x="126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Array1</a:t>
              </a:r>
            </a:p>
          </p:txBody>
        </p:sp>
        <p:sp>
          <p:nvSpPr>
            <p:cNvPr id="1323070" name="Text Box 62"/>
            <p:cNvSpPr txBox="1">
              <a:spLocks noChangeArrowheads="1"/>
            </p:cNvSpPr>
            <p:nvPr/>
          </p:nvSpPr>
          <p:spPr bwMode="auto">
            <a:xfrm>
              <a:off x="2298" y="2290"/>
              <a:ext cx="568"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Array2</a:t>
              </a:r>
            </a:p>
          </p:txBody>
        </p:sp>
        <p:sp>
          <p:nvSpPr>
            <p:cNvPr id="1323071" name="Text Box 63"/>
            <p:cNvSpPr txBox="1">
              <a:spLocks noChangeArrowheads="1"/>
            </p:cNvSpPr>
            <p:nvPr/>
          </p:nvSpPr>
          <p:spPr bwMode="auto">
            <a:xfrm>
              <a:off x="3510" y="2290"/>
              <a:ext cx="864" cy="231"/>
            </a:xfrm>
            <a:prstGeom prst="rect">
              <a:avLst/>
            </a:prstGeom>
            <a:noFill/>
            <a:ln w="9525">
              <a:noFill/>
              <a:miter lim="800000"/>
              <a:headEnd/>
              <a:tailEnd/>
            </a:ln>
            <a:effectLst/>
          </p:spPr>
          <p:txBody>
            <a:bodyPr>
              <a:spAutoFit/>
            </a:bodyPr>
            <a:lstStyle/>
            <a:p>
              <a:pPr eaLnBrk="1" hangingPunct="1">
                <a:lnSpc>
                  <a:spcPct val="100000"/>
                </a:lnSpc>
                <a:spcBef>
                  <a:spcPct val="0"/>
                </a:spcBef>
              </a:pPr>
              <a:r>
                <a:rPr lang="en-US" sz="1800">
                  <a:solidFill>
                    <a:schemeClr val="tx1"/>
                  </a:solidFill>
                  <a:latin typeface="Arial Narrow" pitchFamily="34" charset="0"/>
                </a:rPr>
                <a:t>Array BCNT</a:t>
              </a:r>
            </a:p>
          </p:txBody>
        </p:sp>
        <p:sp>
          <p:nvSpPr>
            <p:cNvPr id="1323072" name="Oval 64"/>
            <p:cNvSpPr>
              <a:spLocks noChangeArrowheads="1"/>
            </p:cNvSpPr>
            <p:nvPr/>
          </p:nvSpPr>
          <p:spPr bwMode="auto">
            <a:xfrm>
              <a:off x="3120"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73" name="Oval 65"/>
            <p:cNvSpPr>
              <a:spLocks noChangeArrowheads="1"/>
            </p:cNvSpPr>
            <p:nvPr/>
          </p:nvSpPr>
          <p:spPr bwMode="auto">
            <a:xfrm>
              <a:off x="3264" y="2203"/>
              <a:ext cx="48" cy="48"/>
            </a:xfrm>
            <a:prstGeom prst="ellipse">
              <a:avLst/>
            </a:prstGeom>
            <a:solidFill>
              <a:srgbClr val="000000"/>
            </a:solidFill>
            <a:ln w="12700">
              <a:solidFill>
                <a:schemeClr val="tx1"/>
              </a:solidFill>
              <a:round/>
              <a:headEnd/>
              <a:tailEnd/>
            </a:ln>
            <a:effectLst/>
          </p:spPr>
          <p:txBody>
            <a:bodyPr anchor="ctr">
              <a:spAutoFit/>
            </a:bodyPr>
            <a:lstStyle/>
            <a:p>
              <a:endParaRPr lang="en-US"/>
            </a:p>
          </p:txBody>
        </p:sp>
        <p:sp>
          <p:nvSpPr>
            <p:cNvPr id="1323074" name="AutoShape 66"/>
            <p:cNvSpPr>
              <a:spLocks/>
            </p:cNvSpPr>
            <p:nvPr/>
          </p:nvSpPr>
          <p:spPr bwMode="auto">
            <a:xfrm>
              <a:off x="4368" y="828"/>
              <a:ext cx="189" cy="1476"/>
            </a:xfrm>
            <a:prstGeom prst="rightBrace">
              <a:avLst>
                <a:gd name="adj1" fmla="val 65079"/>
                <a:gd name="adj2" fmla="val 50000"/>
              </a:avLst>
            </a:prstGeom>
            <a:noFill/>
            <a:ln w="9525">
              <a:solidFill>
                <a:schemeClr val="tx1"/>
              </a:solidFill>
              <a:round/>
              <a:headEnd/>
              <a:tailEnd/>
            </a:ln>
            <a:effectLst/>
          </p:spPr>
          <p:txBody>
            <a:bodyPr wrap="none" anchor="ctr"/>
            <a:lstStyle/>
            <a:p>
              <a:pPr algn="ctr" eaLnBrk="1" hangingPunct="1">
                <a:lnSpc>
                  <a:spcPct val="100000"/>
                </a:lnSpc>
                <a:spcBef>
                  <a:spcPct val="0"/>
                </a:spcBef>
              </a:pPr>
              <a:endParaRPr lang="en-US" sz="1800" b="0">
                <a:solidFill>
                  <a:schemeClr val="tx1"/>
                </a:solidFill>
              </a:endParaRPr>
            </a:p>
          </p:txBody>
        </p:sp>
        <p:sp>
          <p:nvSpPr>
            <p:cNvPr id="1323075" name="Text Box 67"/>
            <p:cNvSpPr txBox="1">
              <a:spLocks noChangeArrowheads="1"/>
            </p:cNvSpPr>
            <p:nvPr/>
          </p:nvSpPr>
          <p:spPr bwMode="auto">
            <a:xfrm>
              <a:off x="4530" y="1374"/>
              <a:ext cx="628" cy="404"/>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CCNT</a:t>
              </a:r>
            </a:p>
            <a:p>
              <a:pPr eaLnBrk="1" hangingPunct="1">
                <a:lnSpc>
                  <a:spcPct val="100000"/>
                </a:lnSpc>
                <a:spcBef>
                  <a:spcPct val="0"/>
                </a:spcBef>
              </a:pPr>
              <a:r>
                <a:rPr lang="en-US" sz="1800">
                  <a:solidFill>
                    <a:schemeClr val="tx1"/>
                  </a:solidFill>
                </a:rPr>
                <a:t>Frames</a:t>
              </a:r>
            </a:p>
          </p:txBody>
        </p:sp>
        <p:sp>
          <p:nvSpPr>
            <p:cNvPr id="1323076" name="AutoShape 68"/>
            <p:cNvSpPr>
              <a:spLocks/>
            </p:cNvSpPr>
            <p:nvPr/>
          </p:nvSpPr>
          <p:spPr bwMode="auto">
            <a:xfrm rot="5400000" flipV="1">
              <a:off x="2616" y="1032"/>
              <a:ext cx="192" cy="3120"/>
            </a:xfrm>
            <a:prstGeom prst="rightBrace">
              <a:avLst>
                <a:gd name="adj1" fmla="val 135417"/>
                <a:gd name="adj2" fmla="val 50000"/>
              </a:avLst>
            </a:prstGeom>
            <a:noFill/>
            <a:ln w="9525">
              <a:solidFill>
                <a:schemeClr val="tx1"/>
              </a:solidFill>
              <a:round/>
              <a:headEnd/>
              <a:tailEnd/>
            </a:ln>
            <a:effectLst/>
          </p:spPr>
          <p:txBody>
            <a:bodyPr wrap="none" anchor="ctr"/>
            <a:lstStyle/>
            <a:p>
              <a:endParaRPr lang="en-US"/>
            </a:p>
          </p:txBody>
        </p:sp>
        <p:sp>
          <p:nvSpPr>
            <p:cNvPr id="1323077" name="Text Box 69"/>
            <p:cNvSpPr txBox="1">
              <a:spLocks noChangeArrowheads="1"/>
            </p:cNvSpPr>
            <p:nvPr/>
          </p:nvSpPr>
          <p:spPr bwMode="auto">
            <a:xfrm>
              <a:off x="2220" y="2650"/>
              <a:ext cx="1012" cy="231"/>
            </a:xfrm>
            <a:prstGeom prst="rect">
              <a:avLst/>
            </a:prstGeom>
            <a:noFill/>
            <a:ln w="9525">
              <a:noFill/>
              <a:miter lim="800000"/>
              <a:headEnd/>
              <a:tailEnd/>
            </a:ln>
            <a:effectLst/>
          </p:spPr>
          <p:txBody>
            <a:bodyPr wrap="none">
              <a:spAutoFit/>
            </a:bodyPr>
            <a:lstStyle/>
            <a:p>
              <a:pPr eaLnBrk="1" hangingPunct="1">
                <a:lnSpc>
                  <a:spcPct val="100000"/>
                </a:lnSpc>
                <a:spcBef>
                  <a:spcPct val="0"/>
                </a:spcBef>
              </a:pPr>
              <a:r>
                <a:rPr lang="en-US" sz="1800">
                  <a:solidFill>
                    <a:schemeClr val="tx1"/>
                  </a:solidFill>
                </a:rPr>
                <a:t>BCNT Arrays</a:t>
              </a:r>
            </a:p>
          </p:txBody>
        </p:sp>
      </p:grpSp>
      <p:sp>
        <p:nvSpPr>
          <p:cNvPr id="1323078" name="Text Box 70"/>
          <p:cNvSpPr txBox="1">
            <a:spLocks noChangeArrowheads="1"/>
          </p:cNvSpPr>
          <p:nvPr/>
        </p:nvSpPr>
        <p:spPr bwMode="auto">
          <a:xfrm>
            <a:off x="430213" y="457200"/>
            <a:ext cx="7907337" cy="5492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3-dimensional transfer consisting of ACNT, BCNT and CCNT:</a:t>
            </a:r>
          </a:p>
        </p:txBody>
      </p:sp>
      <p:sp>
        <p:nvSpPr>
          <p:cNvPr id="1323079" name="Text Box 71"/>
          <p:cNvSpPr txBox="1">
            <a:spLocks noChangeArrowheads="1"/>
          </p:cNvSpPr>
          <p:nvPr/>
        </p:nvSpPr>
        <p:spPr bwMode="auto">
          <a:xfrm>
            <a:off x="1127125" y="990600"/>
            <a:ext cx="7310438" cy="1130300"/>
          </a:xfrm>
          <a:prstGeom prst="rect">
            <a:avLst/>
          </a:prstGeom>
          <a:noFill/>
          <a:ln w="12700">
            <a:noFill/>
            <a:miter lim="800000"/>
            <a:headEnd/>
            <a:tailEnd/>
          </a:ln>
          <a:effectLst/>
        </p:spPr>
        <p:txBody>
          <a:bodyPr wrap="none">
            <a:spAutoFit/>
          </a:bodyPr>
          <a:lstStyle/>
          <a:p>
            <a:pPr>
              <a:buFontTx/>
              <a:buChar char="•"/>
            </a:pPr>
            <a:r>
              <a:rPr lang="en-US">
                <a:solidFill>
                  <a:schemeClr val="tx1"/>
                </a:solidFill>
                <a:latin typeface="Arial Narrow" pitchFamily="34" charset="0"/>
              </a:rPr>
              <a:t> ACNT = Array = # of contiguous ACNT bytes (16-bit unsigned, 0-65535)</a:t>
            </a:r>
          </a:p>
          <a:p>
            <a:pPr>
              <a:buFontTx/>
              <a:buChar char="•"/>
            </a:pPr>
            <a:r>
              <a:rPr lang="en-US">
                <a:solidFill>
                  <a:schemeClr val="tx1"/>
                </a:solidFill>
                <a:latin typeface="Arial Narrow" pitchFamily="34" charset="0"/>
              </a:rPr>
              <a:t> BCNT = Frame = # of ACNT arrays (16-bit unsigned, 0-65535)</a:t>
            </a:r>
          </a:p>
          <a:p>
            <a:pPr>
              <a:buFontTx/>
              <a:buChar char="•"/>
            </a:pPr>
            <a:r>
              <a:rPr lang="en-US">
                <a:solidFill>
                  <a:schemeClr val="tx1"/>
                </a:solidFill>
                <a:latin typeface="Arial Narrow" pitchFamily="34" charset="0"/>
              </a:rPr>
              <a:t> CCNT = Block = # of BCNT frames (16-bit unsigned, 0-65535)</a:t>
            </a:r>
          </a:p>
        </p:txBody>
      </p:sp>
      <p:sp>
        <p:nvSpPr>
          <p:cNvPr id="1323080" name="Text Box 72"/>
          <p:cNvSpPr txBox="1">
            <a:spLocks noChangeArrowheads="1"/>
          </p:cNvSpPr>
          <p:nvPr/>
        </p:nvSpPr>
        <p:spPr bwMode="auto">
          <a:xfrm>
            <a:off x="430213" y="2041525"/>
            <a:ext cx="5813425" cy="1006475"/>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2"/>
              </a:buClr>
              <a:buSzPct val="75000"/>
              <a:buFont typeface="Wingdings" pitchFamily="2" charset="2"/>
              <a:buChar char="u"/>
            </a:pPr>
            <a:r>
              <a:rPr lang="en-US">
                <a:solidFill>
                  <a:schemeClr val="tx1"/>
                </a:solidFill>
              </a:rPr>
              <a:t>Minimum transfer is an array of ACNT bytes</a:t>
            </a:r>
          </a:p>
          <a:p>
            <a:pPr marL="342900" indent="-342900">
              <a:lnSpc>
                <a:spcPct val="150000"/>
              </a:lnSpc>
              <a:spcBef>
                <a:spcPct val="0"/>
              </a:spcBef>
              <a:buClr>
                <a:schemeClr val="tx2"/>
              </a:buClr>
              <a:buSzPct val="75000"/>
              <a:buFont typeface="Wingdings" pitchFamily="2" charset="2"/>
              <a:buChar char="u"/>
            </a:pPr>
            <a:r>
              <a:rPr lang="en-US">
                <a:solidFill>
                  <a:schemeClr val="tx1"/>
                </a:solidFill>
              </a:rPr>
              <a:t>Total transfer count = ACNT * BCNT * CCNT</a:t>
            </a:r>
          </a:p>
        </p:txBody>
      </p:sp>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320" name="Text Box 13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73186" name="Rectangle 2"/>
          <p:cNvSpPr>
            <a:spLocks noGrp="1" noChangeArrowheads="1"/>
          </p:cNvSpPr>
          <p:nvPr>
            <p:ph type="title"/>
          </p:nvPr>
        </p:nvSpPr>
        <p:spPr/>
        <p:txBody>
          <a:bodyPr/>
          <a:lstStyle/>
          <a:p>
            <a:r>
              <a:rPr lang="en-US"/>
              <a:t>Example 2: Multiple Block Transfer</a:t>
            </a:r>
          </a:p>
        </p:txBody>
      </p:sp>
      <p:sp>
        <p:nvSpPr>
          <p:cNvPr id="1373187"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73188"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73189"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73190"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73191"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73192"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73193"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194"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195"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SRCBIDX</a:t>
            </a:r>
            <a:endParaRPr lang="en-US" sz="1600" baseline="30000">
              <a:solidFill>
                <a:schemeClr val="tx1"/>
              </a:solidFill>
            </a:endParaRPr>
          </a:p>
        </p:txBody>
      </p:sp>
      <p:sp>
        <p:nvSpPr>
          <p:cNvPr id="1373196"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DSTBIDX</a:t>
            </a:r>
          </a:p>
        </p:txBody>
      </p:sp>
      <p:sp>
        <p:nvSpPr>
          <p:cNvPr id="1373197"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73198"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199"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73200"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73201"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73202"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3203"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73205"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73206"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73207"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73208"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73209"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73210"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73211"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73212"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73213"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73214"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73215"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73216"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73217"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73218"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73219"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73220"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73221"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73222"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73223"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73224"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73225"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73226"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73227"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73228"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73229"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73230"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73231"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73232"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73233"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73234"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73235"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73236"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3238"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73239" name="Group 55"/>
          <p:cNvGrpSpPr>
            <a:grpSpLocks/>
          </p:cNvGrpSpPr>
          <p:nvPr/>
        </p:nvGrpSpPr>
        <p:grpSpPr bwMode="auto">
          <a:xfrm>
            <a:off x="4800600" y="4283075"/>
            <a:ext cx="1790700" cy="2292350"/>
            <a:chOff x="3024" y="2698"/>
            <a:chExt cx="1128" cy="1444"/>
          </a:xfrm>
        </p:grpSpPr>
        <p:sp>
          <p:nvSpPr>
            <p:cNvPr id="1373240"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3241"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73242"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3243"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244"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245"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246"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3247"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73248"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249"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3250"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3251"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3252"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3253"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73254" name="Group 70"/>
          <p:cNvGrpSpPr>
            <a:grpSpLocks/>
          </p:cNvGrpSpPr>
          <p:nvPr/>
        </p:nvGrpSpPr>
        <p:grpSpPr bwMode="auto">
          <a:xfrm>
            <a:off x="2590800" y="4283075"/>
            <a:ext cx="1790700" cy="2292350"/>
            <a:chOff x="1632" y="2698"/>
            <a:chExt cx="1128" cy="1444"/>
          </a:xfrm>
        </p:grpSpPr>
        <p:sp>
          <p:nvSpPr>
            <p:cNvPr id="1373255"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3256"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73257"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3258"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259"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260"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3261"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3262"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73263"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3264"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3265"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3266"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3267"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3268"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3269"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73270"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73271"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73272"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t>
            </a:r>
            <a:r>
              <a:rPr lang="en-US" sz="1800">
                <a:solidFill>
                  <a:srgbClr val="FF3300"/>
                </a:solidFill>
                <a:latin typeface="Arial Narrow" pitchFamily="34" charset="0"/>
              </a:rPr>
              <a:t>and indexes</a:t>
            </a:r>
            <a:r>
              <a:rPr lang="en-US" sz="1800">
                <a:solidFill>
                  <a:schemeClr val="tx1"/>
                </a:solidFill>
                <a:latin typeface="Arial Narrow" pitchFamily="34" charset="0"/>
              </a:rPr>
              <a:t>?</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Which Channel should we use and why?</a:t>
            </a:r>
          </a:p>
        </p:txBody>
      </p:sp>
      <p:sp>
        <p:nvSpPr>
          <p:cNvPr id="1373273"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73274" name="Group 90"/>
          <p:cNvGrpSpPr>
            <a:grpSpLocks/>
          </p:cNvGrpSpPr>
          <p:nvPr/>
        </p:nvGrpSpPr>
        <p:grpSpPr bwMode="auto">
          <a:xfrm>
            <a:off x="6781800" y="4184650"/>
            <a:ext cx="2362200" cy="2387600"/>
            <a:chOff x="4272" y="2636"/>
            <a:chExt cx="1488" cy="1504"/>
          </a:xfrm>
        </p:grpSpPr>
        <p:sp>
          <p:nvSpPr>
            <p:cNvPr id="1373275"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73276"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73278" name="Rectangle 94"/>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73279" name="Rectangle 95"/>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73280" name="Rectangle 96"/>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73281" name="Rectangle 97"/>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73282" name="Rectangle 98"/>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73283" name="Rectangle 99"/>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73284" name="Rectangle 100"/>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73285" name="Rectangle 101"/>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73286" name="Rectangle 102"/>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73287" name="Rectangle 103"/>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73288" name="Rectangle 104"/>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73289" name="Rectangle 105"/>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73290" name="Rectangle 106"/>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73291" name="Rectangle 107"/>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73292" name="Rectangle 108"/>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73293" name="Rectangle 109"/>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73294" name="Rectangle 110"/>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73295" name="Rectangle 111"/>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73296" name="Rectangle 112"/>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73297" name="Rectangle 113"/>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73298" name="Rectangle 114"/>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73299" name="Rectangle 115"/>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73300" name="Rectangle 116"/>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73301" name="Rectangle 117"/>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73302" name="Rectangle 118"/>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73303" name="Rectangle 119"/>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73304" name="Rectangle 120"/>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73305" name="Rectangle 121"/>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73306" name="Rectangle 122"/>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73307" name="Rectangle 123"/>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73308" name="Rectangle 124"/>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73309" name="Rectangle 125"/>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3311" name="Rectangle 127"/>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73318" name="Rectangle 134"/>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0"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31"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507" name="Text Box 13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1378" name="Rectangle 2"/>
          <p:cNvSpPr>
            <a:spLocks noGrp="1" noChangeArrowheads="1"/>
          </p:cNvSpPr>
          <p:nvPr>
            <p:ph type="title"/>
          </p:nvPr>
        </p:nvSpPr>
        <p:spPr/>
        <p:txBody>
          <a:bodyPr/>
          <a:lstStyle/>
          <a:p>
            <a:r>
              <a:rPr lang="en-US"/>
              <a:t>Example 2: Multiple Block Transfer</a:t>
            </a:r>
          </a:p>
        </p:txBody>
      </p:sp>
      <p:sp>
        <p:nvSpPr>
          <p:cNvPr id="1381379"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81380"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1381"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81382"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81383"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1384"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1385"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386"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389"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1390"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391"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SRCCIDX</a:t>
            </a:r>
            <a:endParaRPr lang="en-US" sz="1600" baseline="30000">
              <a:solidFill>
                <a:schemeClr val="tx1"/>
              </a:solidFill>
            </a:endParaRPr>
          </a:p>
        </p:txBody>
      </p:sp>
      <p:sp>
        <p:nvSpPr>
          <p:cNvPr id="1381392"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DSTCIDX</a:t>
            </a:r>
          </a:p>
        </p:txBody>
      </p:sp>
      <p:sp>
        <p:nvSpPr>
          <p:cNvPr id="1381393"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1394"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1395"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1397"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1398"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1399"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1400"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1401"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1402"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1403"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1404"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1405"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1406"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1407"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1408"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1409"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1410"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1411"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1412"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1413"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1414"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1415"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1416"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1417"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1418"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1419"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1420"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1421"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1422"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1423"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1424"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1425"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1426"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1427"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1428"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1430"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1431" name="Group 55"/>
          <p:cNvGrpSpPr>
            <a:grpSpLocks/>
          </p:cNvGrpSpPr>
          <p:nvPr/>
        </p:nvGrpSpPr>
        <p:grpSpPr bwMode="auto">
          <a:xfrm>
            <a:off x="4800600" y="4283075"/>
            <a:ext cx="1790700" cy="2292350"/>
            <a:chOff x="3024" y="2698"/>
            <a:chExt cx="1128" cy="1444"/>
          </a:xfrm>
        </p:grpSpPr>
        <p:sp>
          <p:nvSpPr>
            <p:cNvPr id="1381432"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1433"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1434"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1435"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436"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437"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438"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1439"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1440"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441"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1442"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1443"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1444"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1445"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1446" name="Group 70"/>
          <p:cNvGrpSpPr>
            <a:grpSpLocks/>
          </p:cNvGrpSpPr>
          <p:nvPr/>
        </p:nvGrpSpPr>
        <p:grpSpPr bwMode="auto">
          <a:xfrm>
            <a:off x="2590800" y="4283075"/>
            <a:ext cx="1790700" cy="2292350"/>
            <a:chOff x="1632" y="2698"/>
            <a:chExt cx="1128" cy="1444"/>
          </a:xfrm>
        </p:grpSpPr>
        <p:sp>
          <p:nvSpPr>
            <p:cNvPr id="1381447"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1448"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1449"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1450"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451"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452"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1453"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1454"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1455"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1456"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1457"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1458"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1459"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1460"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1461"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1462"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1463"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1464"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Which Channel should we use and why?</a:t>
            </a:r>
          </a:p>
        </p:txBody>
      </p:sp>
      <p:sp>
        <p:nvSpPr>
          <p:cNvPr id="1381465"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1466" name="Group 90"/>
          <p:cNvGrpSpPr>
            <a:grpSpLocks/>
          </p:cNvGrpSpPr>
          <p:nvPr/>
        </p:nvGrpSpPr>
        <p:grpSpPr bwMode="auto">
          <a:xfrm>
            <a:off x="6781800" y="4184650"/>
            <a:ext cx="2362200" cy="2387600"/>
            <a:chOff x="4272" y="2636"/>
            <a:chExt cx="1488" cy="1504"/>
          </a:xfrm>
        </p:grpSpPr>
        <p:sp>
          <p:nvSpPr>
            <p:cNvPr id="1381467"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1468"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1469" name="Rectangle 93"/>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1470"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1471"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1472"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1473"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1474"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1475"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1476"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1477"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1478"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1479"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1480"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1481"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1482"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1483"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1484"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1485"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1486"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1487"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1488"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1489"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1490"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1491"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1492"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1493"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1494"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1495"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1496"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1497"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1498"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1499"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1500"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1501"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81502" name="Rectangle 126"/>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81503" name="Freeform 127"/>
          <p:cNvSpPr>
            <a:spLocks/>
          </p:cNvSpPr>
          <p:nvPr/>
        </p:nvSpPr>
        <p:spPr bwMode="auto">
          <a:xfrm>
            <a:off x="5240338" y="862013"/>
            <a:ext cx="220662" cy="179387"/>
          </a:xfrm>
          <a:custGeom>
            <a:avLst/>
            <a:gdLst/>
            <a:ahLst/>
            <a:cxnLst>
              <a:cxn ang="0">
                <a:pos x="0" y="113"/>
              </a:cxn>
              <a:cxn ang="0">
                <a:pos x="69" y="1"/>
              </a:cxn>
              <a:cxn ang="0">
                <a:pos x="139" y="107"/>
              </a:cxn>
            </a:cxnLst>
            <a:rect l="0" t="0" r="r" b="b"/>
            <a:pathLst>
              <a:path w="139" h="113">
                <a:moveTo>
                  <a:pt x="0" y="113"/>
                </a:moveTo>
                <a:cubicBezTo>
                  <a:pt x="23" y="57"/>
                  <a:pt x="46" y="2"/>
                  <a:pt x="69" y="1"/>
                </a:cubicBezTo>
                <a:cubicBezTo>
                  <a:pt x="92" y="0"/>
                  <a:pt x="127" y="89"/>
                  <a:pt x="139" y="107"/>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381504" name="Freeform 128"/>
          <p:cNvSpPr>
            <a:spLocks/>
          </p:cNvSpPr>
          <p:nvPr/>
        </p:nvSpPr>
        <p:spPr bwMode="auto">
          <a:xfrm>
            <a:off x="5486400" y="862013"/>
            <a:ext cx="220663" cy="179387"/>
          </a:xfrm>
          <a:custGeom>
            <a:avLst/>
            <a:gdLst/>
            <a:ahLst/>
            <a:cxnLst>
              <a:cxn ang="0">
                <a:pos x="0" y="113"/>
              </a:cxn>
              <a:cxn ang="0">
                <a:pos x="69" y="1"/>
              </a:cxn>
              <a:cxn ang="0">
                <a:pos x="139" y="107"/>
              </a:cxn>
            </a:cxnLst>
            <a:rect l="0" t="0" r="r" b="b"/>
            <a:pathLst>
              <a:path w="139" h="113">
                <a:moveTo>
                  <a:pt x="0" y="113"/>
                </a:moveTo>
                <a:cubicBezTo>
                  <a:pt x="23" y="57"/>
                  <a:pt x="46" y="2"/>
                  <a:pt x="69" y="1"/>
                </a:cubicBezTo>
                <a:cubicBezTo>
                  <a:pt x="92" y="0"/>
                  <a:pt x="127" y="89"/>
                  <a:pt x="139" y="107"/>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381505" name="Freeform 129"/>
          <p:cNvSpPr>
            <a:spLocks/>
          </p:cNvSpPr>
          <p:nvPr/>
        </p:nvSpPr>
        <p:spPr bwMode="auto">
          <a:xfrm>
            <a:off x="5716588" y="860425"/>
            <a:ext cx="220662" cy="179388"/>
          </a:xfrm>
          <a:custGeom>
            <a:avLst/>
            <a:gdLst/>
            <a:ahLst/>
            <a:cxnLst>
              <a:cxn ang="0">
                <a:pos x="0" y="113"/>
              </a:cxn>
              <a:cxn ang="0">
                <a:pos x="69" y="1"/>
              </a:cxn>
              <a:cxn ang="0">
                <a:pos x="139" y="107"/>
              </a:cxn>
            </a:cxnLst>
            <a:rect l="0" t="0" r="r" b="b"/>
            <a:pathLst>
              <a:path w="139" h="113">
                <a:moveTo>
                  <a:pt x="0" y="113"/>
                </a:moveTo>
                <a:cubicBezTo>
                  <a:pt x="23" y="57"/>
                  <a:pt x="46" y="2"/>
                  <a:pt x="69" y="1"/>
                </a:cubicBezTo>
                <a:cubicBezTo>
                  <a:pt x="92" y="0"/>
                  <a:pt x="127" y="89"/>
                  <a:pt x="139" y="107"/>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381506" name="Text Box 130"/>
          <p:cNvSpPr txBox="1">
            <a:spLocks noChangeArrowheads="1"/>
          </p:cNvSpPr>
          <p:nvPr/>
        </p:nvSpPr>
        <p:spPr bwMode="auto">
          <a:xfrm>
            <a:off x="6369050" y="3040063"/>
            <a:ext cx="2754313" cy="733425"/>
          </a:xfrm>
          <a:prstGeom prst="rect">
            <a:avLst/>
          </a:prstGeom>
          <a:noFill/>
          <a:ln w="12700">
            <a:noFill/>
            <a:miter lim="800000"/>
            <a:headEnd/>
            <a:tailEnd/>
          </a:ln>
          <a:effectLst/>
        </p:spPr>
        <p:txBody>
          <a:bodyPr wrap="none">
            <a:spAutoFit/>
          </a:bodyPr>
          <a:lstStyle/>
          <a:p>
            <a:r>
              <a:rPr lang="en-US">
                <a:solidFill>
                  <a:srgbClr val="FF3300"/>
                </a:solidFill>
              </a:rPr>
              <a:t>SRCBIDX = 2 = ACNT</a:t>
            </a:r>
          </a:p>
          <a:p>
            <a:r>
              <a:rPr lang="en-US">
                <a:solidFill>
                  <a:srgbClr val="FF3300"/>
                </a:solidFill>
              </a:rPr>
              <a:t>DSTBIDX = 0 (DXR)</a:t>
            </a:r>
          </a:p>
        </p:txBody>
      </p:sp>
      <p:sp>
        <p:nvSpPr>
          <p:cNvPr id="1381388"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0</a:t>
            </a:r>
          </a:p>
        </p:txBody>
      </p:sp>
      <p:sp>
        <p:nvSpPr>
          <p:cNvPr id="1381387"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2</a:t>
            </a:r>
          </a:p>
        </p:txBody>
      </p:sp>
      <p:sp>
        <p:nvSpPr>
          <p:cNvPr id="132"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33"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557" name="Text Box 133"/>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3426" name="Rectangle 2"/>
          <p:cNvSpPr>
            <a:spLocks noGrp="1" noChangeArrowheads="1"/>
          </p:cNvSpPr>
          <p:nvPr>
            <p:ph type="title"/>
          </p:nvPr>
        </p:nvSpPr>
        <p:spPr/>
        <p:txBody>
          <a:bodyPr/>
          <a:lstStyle/>
          <a:p>
            <a:r>
              <a:rPr lang="en-US"/>
              <a:t>Example 2: Multiple Block Transfer</a:t>
            </a:r>
          </a:p>
        </p:txBody>
      </p:sp>
      <p:sp>
        <p:nvSpPr>
          <p:cNvPr id="1383427"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83428"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3429"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83430"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83431"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3432"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3433"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34"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435"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36"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437"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3438"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440"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0</a:t>
            </a:r>
          </a:p>
        </p:txBody>
      </p:sp>
      <p:sp>
        <p:nvSpPr>
          <p:cNvPr id="1383441"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3442"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3443"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3445"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3446"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3447"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3448"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3449"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3450"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3451"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3452"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3453"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3454"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3455"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3456"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3457"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3458"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3459"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3460"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3461"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3462"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3463"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3464"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3465"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3466"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3467"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3468"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3469"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3470"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3471"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3472"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3473"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3474"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3475"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3476"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3478"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3479" name="Group 55"/>
          <p:cNvGrpSpPr>
            <a:grpSpLocks/>
          </p:cNvGrpSpPr>
          <p:nvPr/>
        </p:nvGrpSpPr>
        <p:grpSpPr bwMode="auto">
          <a:xfrm>
            <a:off x="4800600" y="4283075"/>
            <a:ext cx="1790700" cy="2292350"/>
            <a:chOff x="3024" y="2698"/>
            <a:chExt cx="1128" cy="1444"/>
          </a:xfrm>
        </p:grpSpPr>
        <p:sp>
          <p:nvSpPr>
            <p:cNvPr id="1383480"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3481"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3482"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3483"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84"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485"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86"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487"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3488"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489"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3490"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491"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3492"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3493"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3494" name="Group 70"/>
          <p:cNvGrpSpPr>
            <a:grpSpLocks/>
          </p:cNvGrpSpPr>
          <p:nvPr/>
        </p:nvGrpSpPr>
        <p:grpSpPr bwMode="auto">
          <a:xfrm>
            <a:off x="2590800" y="4283075"/>
            <a:ext cx="1790700" cy="2292350"/>
            <a:chOff x="1632" y="2698"/>
            <a:chExt cx="1128" cy="1444"/>
          </a:xfrm>
        </p:grpSpPr>
        <p:sp>
          <p:nvSpPr>
            <p:cNvPr id="1383495"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3496"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3497"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3498"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499"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500"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3501"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502"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3503"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3504"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3505"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3506"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3507"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3508"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3509"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3510"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3511"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3512"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Which Channel should we use and why?</a:t>
            </a:r>
          </a:p>
        </p:txBody>
      </p:sp>
      <p:sp>
        <p:nvSpPr>
          <p:cNvPr id="1383513"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3514" name="Group 90"/>
          <p:cNvGrpSpPr>
            <a:grpSpLocks/>
          </p:cNvGrpSpPr>
          <p:nvPr/>
        </p:nvGrpSpPr>
        <p:grpSpPr bwMode="auto">
          <a:xfrm>
            <a:off x="6781800" y="4184650"/>
            <a:ext cx="2362200" cy="2387600"/>
            <a:chOff x="4272" y="2636"/>
            <a:chExt cx="1488" cy="1504"/>
          </a:xfrm>
        </p:grpSpPr>
        <p:sp>
          <p:nvSpPr>
            <p:cNvPr id="1383515"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3516"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3517" name="Rectangle 93"/>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3518"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3519"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3520"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3521"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3522"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3523"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3524"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3525"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3526"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3527"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3528"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3529"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3530"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3531"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3532"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3533"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3534"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3535"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3536"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3537"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3538"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3539"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3540"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3541"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3542"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3543"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3544"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3545"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3546"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3547"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3548"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3549"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83550" name="Rectangle 126"/>
          <p:cNvSpPr>
            <a:spLocks noChangeArrowheads="1"/>
          </p:cNvSpPr>
          <p:nvPr/>
        </p:nvSpPr>
        <p:spPr bwMode="auto">
          <a:xfrm>
            <a:off x="152400" y="3459163"/>
            <a:ext cx="4513263" cy="346075"/>
          </a:xfrm>
          <a:prstGeom prst="rect">
            <a:avLst/>
          </a:prstGeom>
          <a:solidFill>
            <a:schemeClr val="bg1"/>
          </a:solidFill>
          <a:ln w="12700">
            <a:noFill/>
            <a:miter lim="800000"/>
            <a:headEnd/>
            <a:tailEnd/>
          </a:ln>
          <a:effectLst/>
        </p:spPr>
        <p:txBody>
          <a:bodyPr anchor="ctr">
            <a:spAutoFit/>
          </a:bodyPr>
          <a:lstStyle/>
          <a:p>
            <a:endParaRPr lang="en-US"/>
          </a:p>
        </p:txBody>
      </p:sp>
      <p:sp>
        <p:nvSpPr>
          <p:cNvPr id="1383554" name="Text Box 130"/>
          <p:cNvSpPr txBox="1">
            <a:spLocks noChangeArrowheads="1"/>
          </p:cNvSpPr>
          <p:nvPr/>
        </p:nvSpPr>
        <p:spPr bwMode="auto">
          <a:xfrm>
            <a:off x="6369050" y="3040063"/>
            <a:ext cx="2754313" cy="1527175"/>
          </a:xfrm>
          <a:prstGeom prst="rect">
            <a:avLst/>
          </a:prstGeom>
          <a:noFill/>
          <a:ln w="12700">
            <a:noFill/>
            <a:miter lim="800000"/>
            <a:headEnd/>
            <a:tailEnd/>
          </a:ln>
          <a:effectLst/>
        </p:spPr>
        <p:txBody>
          <a:bodyPr wrap="none">
            <a:spAutoFit/>
          </a:bodyPr>
          <a:lstStyle/>
          <a:p>
            <a:r>
              <a:rPr lang="en-US">
                <a:solidFill>
                  <a:schemeClr val="tx1"/>
                </a:solidFill>
              </a:rPr>
              <a:t>SRCBIDX = 2 = ACNT</a:t>
            </a:r>
          </a:p>
          <a:p>
            <a:r>
              <a:rPr lang="en-US">
                <a:solidFill>
                  <a:schemeClr val="tx1"/>
                </a:solidFill>
              </a:rPr>
              <a:t>DSTBIDX = 0 (DXR)</a:t>
            </a:r>
          </a:p>
          <a:p>
            <a:r>
              <a:rPr lang="en-US">
                <a:solidFill>
                  <a:srgbClr val="FF3300"/>
                </a:solidFill>
              </a:rPr>
              <a:t>SRCCIDX = 6</a:t>
            </a:r>
          </a:p>
          <a:p>
            <a:r>
              <a:rPr lang="en-US">
                <a:solidFill>
                  <a:srgbClr val="FF3300"/>
                </a:solidFill>
              </a:rPr>
              <a:t>DSTCIDX = 0 (DXR)</a:t>
            </a:r>
          </a:p>
        </p:txBody>
      </p:sp>
      <p:sp>
        <p:nvSpPr>
          <p:cNvPr id="1383556" name="Freeform 132"/>
          <p:cNvSpPr>
            <a:spLocks/>
          </p:cNvSpPr>
          <p:nvPr/>
        </p:nvSpPr>
        <p:spPr bwMode="auto">
          <a:xfrm>
            <a:off x="4651375" y="822325"/>
            <a:ext cx="1284288" cy="625475"/>
          </a:xfrm>
          <a:custGeom>
            <a:avLst/>
            <a:gdLst/>
            <a:ahLst/>
            <a:cxnLst>
              <a:cxn ang="0">
                <a:pos x="809" y="138"/>
              </a:cxn>
              <a:cxn ang="0">
                <a:pos x="430" y="5"/>
              </a:cxn>
              <a:cxn ang="0">
                <a:pos x="83" y="111"/>
              </a:cxn>
              <a:cxn ang="0">
                <a:pos x="35" y="314"/>
              </a:cxn>
              <a:cxn ang="0">
                <a:pos x="291" y="394"/>
              </a:cxn>
            </a:cxnLst>
            <a:rect l="0" t="0" r="r" b="b"/>
            <a:pathLst>
              <a:path w="809" h="394">
                <a:moveTo>
                  <a:pt x="809" y="138"/>
                </a:moveTo>
                <a:cubicBezTo>
                  <a:pt x="680" y="74"/>
                  <a:pt x="551" y="10"/>
                  <a:pt x="430" y="5"/>
                </a:cubicBezTo>
                <a:cubicBezTo>
                  <a:pt x="309" y="0"/>
                  <a:pt x="149" y="60"/>
                  <a:pt x="83" y="111"/>
                </a:cubicBezTo>
                <a:cubicBezTo>
                  <a:pt x="17" y="162"/>
                  <a:pt x="0" y="267"/>
                  <a:pt x="35" y="314"/>
                </a:cubicBezTo>
                <a:cubicBezTo>
                  <a:pt x="70" y="361"/>
                  <a:pt x="180" y="377"/>
                  <a:pt x="291" y="394"/>
                </a:cubicBezTo>
              </a:path>
            </a:pathLst>
          </a:custGeom>
          <a:noFill/>
          <a:ln w="3810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383439"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800">
                <a:solidFill>
                  <a:srgbClr val="FF3300"/>
                </a:solidFill>
                <a:latin typeface="Arial Narrow" pitchFamily="34" charset="0"/>
              </a:rPr>
              <a:t>6</a:t>
            </a:r>
          </a:p>
        </p:txBody>
      </p:sp>
      <p:sp>
        <p:nvSpPr>
          <p:cNvPr id="130"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31"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454" name="Text Box 12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79330" name="Rectangle 2"/>
          <p:cNvSpPr>
            <a:spLocks noGrp="1" noChangeArrowheads="1"/>
          </p:cNvSpPr>
          <p:nvPr>
            <p:ph type="title"/>
          </p:nvPr>
        </p:nvSpPr>
        <p:spPr/>
        <p:txBody>
          <a:bodyPr/>
          <a:lstStyle/>
          <a:p>
            <a:r>
              <a:rPr lang="en-US"/>
              <a:t>Example 2: Multiple Block Transfer</a:t>
            </a:r>
          </a:p>
        </p:txBody>
      </p:sp>
      <p:sp>
        <p:nvSpPr>
          <p:cNvPr id="1379331"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79332"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79333"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79334"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79335"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79336"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79337"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338"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339"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340"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341"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79342"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343"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9344"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345"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79346"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9347"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79349"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79350"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79351"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79352"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79353"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79354"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79355"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79356"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79357"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79358"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79359"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79360"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79361"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79362"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79363"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79364"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79365"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79366"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79367"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79368"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79369"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79370"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79371"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79372"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79373"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79374"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79375"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79376"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79377"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79378"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79379"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79380"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9382"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79383" name="Group 55"/>
          <p:cNvGrpSpPr>
            <a:grpSpLocks/>
          </p:cNvGrpSpPr>
          <p:nvPr/>
        </p:nvGrpSpPr>
        <p:grpSpPr bwMode="auto">
          <a:xfrm>
            <a:off x="4800600" y="4283075"/>
            <a:ext cx="1790700" cy="2292350"/>
            <a:chOff x="3024" y="2698"/>
            <a:chExt cx="1128" cy="1444"/>
          </a:xfrm>
        </p:grpSpPr>
        <p:sp>
          <p:nvSpPr>
            <p:cNvPr id="1379384"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9385"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79386"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9387"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388"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389"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390"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391"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79392"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393"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9394"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395"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9396"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9397"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79398" name="Group 70"/>
          <p:cNvGrpSpPr>
            <a:grpSpLocks/>
          </p:cNvGrpSpPr>
          <p:nvPr/>
        </p:nvGrpSpPr>
        <p:grpSpPr bwMode="auto">
          <a:xfrm>
            <a:off x="2590800" y="4283075"/>
            <a:ext cx="1790700" cy="2292350"/>
            <a:chOff x="1632" y="2698"/>
            <a:chExt cx="1128" cy="1444"/>
          </a:xfrm>
        </p:grpSpPr>
        <p:sp>
          <p:nvSpPr>
            <p:cNvPr id="1379399"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9400"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79401"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9402"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403"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404"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9405"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406"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79407"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9408"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9409"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9410"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9411"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9412"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9413"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79414"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79415"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79416"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Which channel should we use and why?</a:t>
            </a:r>
          </a:p>
        </p:txBody>
      </p:sp>
      <p:sp>
        <p:nvSpPr>
          <p:cNvPr id="1379417"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79418" name="Group 90"/>
          <p:cNvGrpSpPr>
            <a:grpSpLocks/>
          </p:cNvGrpSpPr>
          <p:nvPr/>
        </p:nvGrpSpPr>
        <p:grpSpPr bwMode="auto">
          <a:xfrm>
            <a:off x="6781800" y="4184650"/>
            <a:ext cx="2362200" cy="2387600"/>
            <a:chOff x="4272" y="2636"/>
            <a:chExt cx="1488" cy="1504"/>
          </a:xfrm>
        </p:grpSpPr>
        <p:sp>
          <p:nvSpPr>
            <p:cNvPr id="1379419"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79420"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79421" name="Rectangle 93"/>
          <p:cNvSpPr>
            <a:spLocks noChangeArrowheads="1"/>
          </p:cNvSpPr>
          <p:nvPr/>
        </p:nvSpPr>
        <p:spPr bwMode="auto">
          <a:xfrm>
            <a:off x="2192338" y="3919538"/>
            <a:ext cx="6951662"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79422"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79423"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79424"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79425"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79426"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79427"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79428"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79429"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79430"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79431"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79432"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79433"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79434"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79435"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79436"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79437"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79438"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79439"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79440"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79441"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79442"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79443"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79444"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79445"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79446"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79447"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79448"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79449"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79450"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79451"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79452"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9453"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27"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28"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362" name="Text Box 13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75234" name="Rectangle 2"/>
          <p:cNvSpPr>
            <a:spLocks noGrp="1" noChangeArrowheads="1"/>
          </p:cNvSpPr>
          <p:nvPr>
            <p:ph type="title"/>
          </p:nvPr>
        </p:nvSpPr>
        <p:spPr/>
        <p:txBody>
          <a:bodyPr/>
          <a:lstStyle/>
          <a:p>
            <a:r>
              <a:rPr lang="en-US"/>
              <a:t>Example 2: Multiple Block Transfer</a:t>
            </a:r>
          </a:p>
        </p:txBody>
      </p:sp>
      <p:sp>
        <p:nvSpPr>
          <p:cNvPr id="1375235"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75236"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75237"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75238"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75239"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75240"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75241"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242"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243"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244"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245"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75246"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247"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5248"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249"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75250"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5251"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75253"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75254"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75255"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75256"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75257"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75258"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75259"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75260"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75261"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75262"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75263"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75264"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75265"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75266"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75267"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75268"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75269"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75270"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75271"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75272"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75273"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75274"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75275"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75276"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75277"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75278"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75279"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75280"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75281"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75282"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75283"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75284"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5286"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75287" name="Group 55"/>
          <p:cNvGrpSpPr>
            <a:grpSpLocks/>
          </p:cNvGrpSpPr>
          <p:nvPr/>
        </p:nvGrpSpPr>
        <p:grpSpPr bwMode="auto">
          <a:xfrm>
            <a:off x="4800600" y="4283075"/>
            <a:ext cx="1790700" cy="2292350"/>
            <a:chOff x="3024" y="2698"/>
            <a:chExt cx="1128" cy="1444"/>
          </a:xfrm>
        </p:grpSpPr>
        <p:sp>
          <p:nvSpPr>
            <p:cNvPr id="1375288"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5289"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75290"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5291"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292"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293"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294"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295"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75296"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297"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5298"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299"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5300"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5301"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75302" name="Group 70"/>
          <p:cNvGrpSpPr>
            <a:grpSpLocks/>
          </p:cNvGrpSpPr>
          <p:nvPr/>
        </p:nvGrpSpPr>
        <p:grpSpPr bwMode="auto">
          <a:xfrm>
            <a:off x="2590800" y="4283075"/>
            <a:ext cx="1790700" cy="2292350"/>
            <a:chOff x="1632" y="2698"/>
            <a:chExt cx="1128" cy="1444"/>
          </a:xfrm>
        </p:grpSpPr>
        <p:sp>
          <p:nvSpPr>
            <p:cNvPr id="1375303"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75304"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75305"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75306"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307"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308"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75309"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310"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75311"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75312"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75313"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75314"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75315"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75316"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75317"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75318"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75319"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75320" name="Text Box 88"/>
          <p:cNvSpPr txBox="1">
            <a:spLocks noChangeArrowheads="1"/>
          </p:cNvSpPr>
          <p:nvPr/>
        </p:nvSpPr>
        <p:spPr bwMode="auto">
          <a:xfrm>
            <a:off x="152400" y="2900363"/>
            <a:ext cx="4083050" cy="833437"/>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p:txBody>
      </p:sp>
      <p:sp>
        <p:nvSpPr>
          <p:cNvPr id="1375321"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75322" name="Group 90"/>
          <p:cNvGrpSpPr>
            <a:grpSpLocks/>
          </p:cNvGrpSpPr>
          <p:nvPr/>
        </p:nvGrpSpPr>
        <p:grpSpPr bwMode="auto">
          <a:xfrm>
            <a:off x="6781800" y="4184650"/>
            <a:ext cx="2362200" cy="2387600"/>
            <a:chOff x="4272" y="2636"/>
            <a:chExt cx="1488" cy="1504"/>
          </a:xfrm>
        </p:grpSpPr>
        <p:sp>
          <p:nvSpPr>
            <p:cNvPr id="1375323"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75324"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75325" name="Rectangle 93"/>
          <p:cNvSpPr>
            <a:spLocks noChangeArrowheads="1"/>
          </p:cNvSpPr>
          <p:nvPr/>
        </p:nvSpPr>
        <p:spPr bwMode="auto">
          <a:xfrm>
            <a:off x="2200275" y="3919538"/>
            <a:ext cx="69437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75326"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75327"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75328"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75329"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75330"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75331"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75332"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75333" name="Rectangle 101"/>
          <p:cNvSpPr>
            <a:spLocks noChangeArrowheads="1"/>
          </p:cNvSpPr>
          <p:nvPr/>
        </p:nvSpPr>
        <p:spPr bwMode="auto">
          <a:xfrm>
            <a:off x="5113338" y="1066800"/>
            <a:ext cx="239712" cy="238125"/>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75334"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75335"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75336"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75337"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75338"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75339"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75340"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75341"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75342"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75343"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75344"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75345"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75346"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75347"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75348"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75349"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75350"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75351"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75352"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75353"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75354"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75355"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75356"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75357"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75358" name="Text Box 126"/>
          <p:cNvSpPr txBox="1">
            <a:spLocks noChangeArrowheads="1"/>
          </p:cNvSpPr>
          <p:nvPr/>
        </p:nvSpPr>
        <p:spPr bwMode="auto">
          <a:xfrm>
            <a:off x="3732213" y="731838"/>
            <a:ext cx="856325" cy="338554"/>
          </a:xfrm>
          <a:prstGeom prst="rect">
            <a:avLst/>
          </a:prstGeom>
          <a:noFill/>
          <a:ln w="12700">
            <a:noFill/>
            <a:miter lim="800000"/>
            <a:headEnd/>
            <a:tailEnd/>
          </a:ln>
          <a:effectLst/>
        </p:spPr>
        <p:txBody>
          <a:bodyPr wrap="none">
            <a:spAutoFit/>
          </a:bodyPr>
          <a:lstStyle/>
          <a:p>
            <a:r>
              <a:rPr lang="en-US" dirty="0" smtClean="0">
                <a:solidFill>
                  <a:srgbClr val="FF3300"/>
                </a:solidFill>
              </a:rPr>
              <a:t>XEVT</a:t>
            </a:r>
            <a:endParaRPr lang="en-US" dirty="0">
              <a:solidFill>
                <a:srgbClr val="FF3300"/>
              </a:solidFill>
            </a:endParaRPr>
          </a:p>
        </p:txBody>
      </p:sp>
      <p:sp>
        <p:nvSpPr>
          <p:cNvPr id="1375359" name="Line 127"/>
          <p:cNvSpPr>
            <a:spLocks noChangeShapeType="1"/>
          </p:cNvSpPr>
          <p:nvPr/>
        </p:nvSpPr>
        <p:spPr bwMode="auto">
          <a:xfrm>
            <a:off x="4622800" y="887413"/>
            <a:ext cx="628650" cy="0"/>
          </a:xfrm>
          <a:prstGeom prst="line">
            <a:avLst/>
          </a:prstGeom>
          <a:noFill/>
          <a:ln w="38100">
            <a:solidFill>
              <a:srgbClr val="FF3300"/>
            </a:solidFill>
            <a:round/>
            <a:headEnd/>
            <a:tailEnd/>
          </a:ln>
          <a:effectLst/>
        </p:spPr>
        <p:txBody>
          <a:bodyPr>
            <a:spAutoFit/>
          </a:bodyPr>
          <a:lstStyle/>
          <a:p>
            <a:endParaRPr lang="en-US"/>
          </a:p>
        </p:txBody>
      </p:sp>
      <p:sp>
        <p:nvSpPr>
          <p:cNvPr id="1375360" name="Line 128"/>
          <p:cNvSpPr>
            <a:spLocks noChangeShapeType="1"/>
          </p:cNvSpPr>
          <p:nvPr/>
        </p:nvSpPr>
        <p:spPr bwMode="auto">
          <a:xfrm>
            <a:off x="5233988" y="887413"/>
            <a:ext cx="0" cy="173037"/>
          </a:xfrm>
          <a:prstGeom prst="line">
            <a:avLst/>
          </a:prstGeom>
          <a:noFill/>
          <a:ln w="38100">
            <a:solidFill>
              <a:srgbClr val="FF3300"/>
            </a:solidFill>
            <a:round/>
            <a:headEnd/>
            <a:tailEnd type="triangle" w="med" len="med"/>
          </a:ln>
          <a:effectLst/>
        </p:spPr>
        <p:txBody>
          <a:bodyPr wrap="none">
            <a:spAutoFit/>
          </a:bodyPr>
          <a:lstStyle/>
          <a:p>
            <a:endParaRPr lang="en-US"/>
          </a:p>
        </p:txBody>
      </p:sp>
      <p:sp>
        <p:nvSpPr>
          <p:cNvPr id="1375361" name="Text Box 129"/>
          <p:cNvSpPr txBox="1">
            <a:spLocks noChangeArrowheads="1"/>
          </p:cNvSpPr>
          <p:nvPr/>
        </p:nvSpPr>
        <p:spPr bwMode="auto">
          <a:xfrm>
            <a:off x="6496050" y="3048000"/>
            <a:ext cx="1724025" cy="733425"/>
          </a:xfrm>
          <a:prstGeom prst="rect">
            <a:avLst/>
          </a:prstGeom>
          <a:noFill/>
          <a:ln w="12700">
            <a:noFill/>
            <a:miter lim="800000"/>
            <a:headEnd/>
            <a:tailEnd/>
          </a:ln>
          <a:effectLst/>
        </p:spPr>
        <p:txBody>
          <a:bodyPr wrap="none">
            <a:spAutoFit/>
          </a:bodyPr>
          <a:lstStyle/>
          <a:p>
            <a:r>
              <a:rPr lang="en-US">
                <a:solidFill>
                  <a:srgbClr val="FF3300"/>
                </a:solidFill>
              </a:rPr>
              <a:t>XEVT1 event</a:t>
            </a:r>
          </a:p>
          <a:p>
            <a:r>
              <a:rPr lang="en-US">
                <a:solidFill>
                  <a:srgbClr val="FF3300"/>
                </a:solidFill>
              </a:rPr>
              <a:t>XEVT1 = 14</a:t>
            </a:r>
          </a:p>
        </p:txBody>
      </p:sp>
      <p:sp>
        <p:nvSpPr>
          <p:cNvPr id="131"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32"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602" name="Text Box 13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5474" name="Rectangle 2"/>
          <p:cNvSpPr>
            <a:spLocks noGrp="1" noChangeArrowheads="1"/>
          </p:cNvSpPr>
          <p:nvPr>
            <p:ph type="title"/>
          </p:nvPr>
        </p:nvSpPr>
        <p:spPr/>
        <p:txBody>
          <a:bodyPr/>
          <a:lstStyle/>
          <a:p>
            <a:r>
              <a:rPr lang="en-US"/>
              <a:t>Example 2: Multiple Block Transfer</a:t>
            </a:r>
          </a:p>
        </p:txBody>
      </p:sp>
      <p:sp>
        <p:nvSpPr>
          <p:cNvPr id="1385475"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85476"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5477"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Source</a:t>
            </a:r>
          </a:p>
        </p:txBody>
      </p:sp>
      <p:sp>
        <p:nvSpPr>
          <p:cNvPr id="1385478"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Destination</a:t>
            </a:r>
          </a:p>
        </p:txBody>
      </p:sp>
      <p:sp>
        <p:nvSpPr>
          <p:cNvPr id="1385479"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5480"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5481"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482"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483"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484"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485"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5486"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487"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5488"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489"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5490"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5491"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5493"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5494"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5495"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5496"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5497"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5498"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5499"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5500"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5501"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5502"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5503"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5504"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5505"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5506"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5507"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5508"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5509"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5510"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5511"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5512"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5513"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5514"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5515"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5516"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5517"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5518"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5519"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5520"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5521"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5522"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5523"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5524"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5526"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5527" name="Group 55"/>
          <p:cNvGrpSpPr>
            <a:grpSpLocks/>
          </p:cNvGrpSpPr>
          <p:nvPr/>
        </p:nvGrpSpPr>
        <p:grpSpPr bwMode="auto">
          <a:xfrm>
            <a:off x="4800600" y="4283075"/>
            <a:ext cx="1790700" cy="2292350"/>
            <a:chOff x="3024" y="2698"/>
            <a:chExt cx="1128" cy="1444"/>
          </a:xfrm>
        </p:grpSpPr>
        <p:sp>
          <p:nvSpPr>
            <p:cNvPr id="1385528"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5529"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5530"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5531"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532"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533"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534"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535"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5536"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537"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5538"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539"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5540"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5541"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5542" name="Group 70"/>
          <p:cNvGrpSpPr>
            <a:grpSpLocks/>
          </p:cNvGrpSpPr>
          <p:nvPr/>
        </p:nvGrpSpPr>
        <p:grpSpPr bwMode="auto">
          <a:xfrm>
            <a:off x="2590800" y="4283075"/>
            <a:ext cx="1790700" cy="2292350"/>
            <a:chOff x="1632" y="2698"/>
            <a:chExt cx="1128" cy="1444"/>
          </a:xfrm>
        </p:grpSpPr>
        <p:sp>
          <p:nvSpPr>
            <p:cNvPr id="1385543"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5544"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5545"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5546"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547"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548"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5549"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550"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5551"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5552"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5553"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5554"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5555"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5556"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5557"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5558"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5559"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5560" name="Text Box 88"/>
          <p:cNvSpPr txBox="1">
            <a:spLocks noChangeArrowheads="1"/>
          </p:cNvSpPr>
          <p:nvPr/>
        </p:nvSpPr>
        <p:spPr bwMode="auto">
          <a:xfrm>
            <a:off x="152400" y="2900363"/>
            <a:ext cx="4083050" cy="1108075"/>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Src/Dst addresses?</a:t>
            </a:r>
          </a:p>
        </p:txBody>
      </p:sp>
      <p:sp>
        <p:nvSpPr>
          <p:cNvPr id="1385561"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5562" name="Group 90"/>
          <p:cNvGrpSpPr>
            <a:grpSpLocks/>
          </p:cNvGrpSpPr>
          <p:nvPr/>
        </p:nvGrpSpPr>
        <p:grpSpPr bwMode="auto">
          <a:xfrm>
            <a:off x="6781800" y="4184650"/>
            <a:ext cx="2362200" cy="2387600"/>
            <a:chOff x="4272" y="2636"/>
            <a:chExt cx="1488" cy="1504"/>
          </a:xfrm>
        </p:grpSpPr>
        <p:sp>
          <p:nvSpPr>
            <p:cNvPr id="1385563"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5564"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5565" name="Rectangle 93"/>
          <p:cNvSpPr>
            <a:spLocks noChangeArrowheads="1"/>
          </p:cNvSpPr>
          <p:nvPr/>
        </p:nvSpPr>
        <p:spPr bwMode="auto">
          <a:xfrm>
            <a:off x="2200275" y="3919538"/>
            <a:ext cx="69437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5566"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5567"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5568"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5569"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5570"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5571"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5572"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5573"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5574"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5575"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5576"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5577"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5578"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5579"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5580"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5581"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5582"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5583"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5584"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5585"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5586"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5587"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5588"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5589"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5590"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5591"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5592"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5593"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5594"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5595"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5596"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5597"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27"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28"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648" name="Text Box 12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7522" name="Rectangle 2"/>
          <p:cNvSpPr>
            <a:spLocks noGrp="1" noChangeArrowheads="1"/>
          </p:cNvSpPr>
          <p:nvPr>
            <p:ph type="title"/>
          </p:nvPr>
        </p:nvSpPr>
        <p:spPr/>
        <p:txBody>
          <a:bodyPr/>
          <a:lstStyle/>
          <a:p>
            <a:r>
              <a:rPr lang="en-US"/>
              <a:t>Example 2: Multiple Block Transfer</a:t>
            </a:r>
          </a:p>
        </p:txBody>
      </p:sp>
      <p:sp>
        <p:nvSpPr>
          <p:cNvPr id="1387523"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87524"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7527" name="Rectangle 7"/>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7528" name="Rectangle 8"/>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7529" name="Rectangle 9"/>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30" name="Rectangle 10"/>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31" name="Rectangle 11"/>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32" name="Rectangle 12"/>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33" name="Rectangle 13"/>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7534" name="Rectangle 14"/>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35" name="Rectangle 15"/>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7536" name="Rectangle 16"/>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37" name="Text Box 17"/>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7538" name="AutoShape 18"/>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7539" name="Text Box 19"/>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7541" name="Text Box 21"/>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7542" name="Rectangle 22"/>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7543" name="Rectangle 23"/>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7544" name="Rectangle 24"/>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7545" name="Rectangle 25"/>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7546" name="Rectangle 26"/>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7547" name="Rectangle 27"/>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7548" name="Rectangle 28"/>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7549" name="Rectangle 29"/>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7550" name="Rectangle 30"/>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7551" name="Rectangle 31"/>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7552" name="Rectangle 32"/>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7553" name="Rectangle 33"/>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7554" name="Rectangle 34"/>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7555" name="Rectangle 35"/>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7556" name="Rectangle 36"/>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7557" name="Rectangle 37"/>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7558" name="Rectangle 38"/>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7559" name="Rectangle 39"/>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7560" name="Rectangle 40"/>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7561" name="Rectangle 41"/>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7562" name="Rectangle 42"/>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7563" name="Rectangle 43"/>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7564" name="Rectangle 44"/>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7565" name="Rectangle 45"/>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7566" name="Rectangle 46"/>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7567" name="Rectangle 47"/>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7568" name="Rectangle 48"/>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7569" name="Rectangle 49"/>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7570" name="Rectangle 50"/>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7571" name="Rectangle 51"/>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7572" name="Rectangle 52"/>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7574" name="Text Box 54"/>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7575" name="Group 55"/>
          <p:cNvGrpSpPr>
            <a:grpSpLocks/>
          </p:cNvGrpSpPr>
          <p:nvPr/>
        </p:nvGrpSpPr>
        <p:grpSpPr bwMode="auto">
          <a:xfrm>
            <a:off x="4800600" y="4283075"/>
            <a:ext cx="1790700" cy="2292350"/>
            <a:chOff x="3024" y="2698"/>
            <a:chExt cx="1128" cy="1444"/>
          </a:xfrm>
        </p:grpSpPr>
        <p:sp>
          <p:nvSpPr>
            <p:cNvPr id="1387576" name="Rectangle 56"/>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7577" name="Rectangle 57"/>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7578" name="Rectangle 58"/>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7579" name="Rectangle 59"/>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80" name="Rectangle 60"/>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81" name="Rectangle 61"/>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82" name="Rectangle 62"/>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83" name="Rectangle 63"/>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7584" name="Rectangle 64"/>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85" name="Rectangle 65"/>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7586" name="Rectangle 66"/>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87" name="Rectangle 67"/>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7588" name="Rectangle 68"/>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7589" name="Text Box 69"/>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7590" name="Group 70"/>
          <p:cNvGrpSpPr>
            <a:grpSpLocks/>
          </p:cNvGrpSpPr>
          <p:nvPr/>
        </p:nvGrpSpPr>
        <p:grpSpPr bwMode="auto">
          <a:xfrm>
            <a:off x="2590800" y="4283075"/>
            <a:ext cx="1790700" cy="2292350"/>
            <a:chOff x="1632" y="2698"/>
            <a:chExt cx="1128" cy="1444"/>
          </a:xfrm>
        </p:grpSpPr>
        <p:sp>
          <p:nvSpPr>
            <p:cNvPr id="1387591" name="Rectangle 71"/>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7592" name="Rectangle 72"/>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7593" name="Rectangle 73"/>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7594" name="Rectangle 74"/>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95" name="Rectangle 75"/>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596" name="Rectangle 76"/>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7597" name="Rectangle 77"/>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598" name="Rectangle 78"/>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7599" name="Rectangle 79"/>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7600" name="Rectangle 80"/>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7601" name="Rectangle 81"/>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7602" name="Rectangle 82"/>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7603" name="Rectangle 83"/>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7604" name="AutoShape 84"/>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7605" name="Text Box 85"/>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7606" name="Text Box 86"/>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7607" name="AutoShape 87"/>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7608" name="Text Box 88"/>
          <p:cNvSpPr txBox="1">
            <a:spLocks noChangeArrowheads="1"/>
          </p:cNvSpPr>
          <p:nvPr/>
        </p:nvSpPr>
        <p:spPr bwMode="auto">
          <a:xfrm>
            <a:off x="152400" y="2900363"/>
            <a:ext cx="4083050" cy="1108075"/>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What kind of Sync? </a:t>
            </a:r>
            <a:endParaRPr lang="en-US" sz="1800">
              <a:solidFill>
                <a:srgbClr val="FF3300"/>
              </a:solidFill>
              <a:latin typeface="Arial Narrow" pitchFamily="34" charset="0"/>
            </a:endParaRPr>
          </a:p>
          <a:p>
            <a:pPr>
              <a:lnSpc>
                <a:spcPct val="70000"/>
              </a:lnSpc>
              <a:spcBef>
                <a:spcPct val="30000"/>
              </a:spcBef>
              <a:buFontTx/>
              <a:buChar char="•"/>
            </a:pPr>
            <a:r>
              <a:rPr lang="en-US" sz="1800">
                <a:solidFill>
                  <a:schemeClr val="tx1"/>
                </a:solidFill>
                <a:latin typeface="Arial Narrow" pitchFamily="34" charset="0"/>
              </a:rPr>
              <a:t> Sizes of ACNT, BCNT, CCNT and indexes?</a:t>
            </a:r>
          </a:p>
          <a:p>
            <a:pPr>
              <a:lnSpc>
                <a:spcPct val="70000"/>
              </a:lnSpc>
              <a:spcBef>
                <a:spcPct val="30000"/>
              </a:spcBef>
              <a:buFontTx/>
              <a:buChar char="•"/>
            </a:pPr>
            <a:r>
              <a:rPr lang="en-US" sz="1800">
                <a:solidFill>
                  <a:schemeClr val="tx1"/>
                </a:solidFill>
                <a:latin typeface="Arial Narrow" pitchFamily="34" charset="0"/>
              </a:rPr>
              <a:t> Which channel should we use and why?</a:t>
            </a:r>
          </a:p>
          <a:p>
            <a:pPr>
              <a:lnSpc>
                <a:spcPct val="70000"/>
              </a:lnSpc>
              <a:spcBef>
                <a:spcPct val="30000"/>
              </a:spcBef>
              <a:buFontTx/>
              <a:buChar char="•"/>
            </a:pPr>
            <a:r>
              <a:rPr lang="en-US" sz="1800">
                <a:solidFill>
                  <a:schemeClr val="tx1"/>
                </a:solidFill>
                <a:latin typeface="Arial Narrow" pitchFamily="34" charset="0"/>
              </a:rPr>
              <a:t> Src/Dst addresses?</a:t>
            </a:r>
          </a:p>
        </p:txBody>
      </p:sp>
      <p:sp>
        <p:nvSpPr>
          <p:cNvPr id="1387609" name="Text Box 89"/>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7610" name="Group 90"/>
          <p:cNvGrpSpPr>
            <a:grpSpLocks/>
          </p:cNvGrpSpPr>
          <p:nvPr/>
        </p:nvGrpSpPr>
        <p:grpSpPr bwMode="auto">
          <a:xfrm>
            <a:off x="6781800" y="4184650"/>
            <a:ext cx="2362200" cy="2387600"/>
            <a:chOff x="4272" y="2636"/>
            <a:chExt cx="1488" cy="1504"/>
          </a:xfrm>
        </p:grpSpPr>
        <p:sp>
          <p:nvSpPr>
            <p:cNvPr id="1387611" name="Text Box 91"/>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7612" name="Text Box 92"/>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7613" name="Rectangle 93"/>
          <p:cNvSpPr>
            <a:spLocks noChangeArrowheads="1"/>
          </p:cNvSpPr>
          <p:nvPr/>
        </p:nvSpPr>
        <p:spPr bwMode="auto">
          <a:xfrm>
            <a:off x="2200275" y="3919538"/>
            <a:ext cx="69437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7614" name="Rectangle 94"/>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7615" name="Rectangle 95"/>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7616" name="Rectangle 96"/>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7617" name="Rectangle 97"/>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7618" name="Rectangle 98"/>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7619" name="Rectangle 99"/>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7620" name="Rectangle 100"/>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7621" name="Rectangle 101"/>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7622" name="Rectangle 102"/>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7623" name="Rectangle 103"/>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7624" name="Rectangle 104"/>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7625" name="Rectangle 105"/>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7626" name="Rectangle 106"/>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7627" name="Rectangle 107"/>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7628" name="Rectangle 108"/>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7629" name="Rectangle 109"/>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7630" name="Rectangle 110"/>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7631" name="Rectangle 111"/>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7632" name="Rectangle 112"/>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7633" name="Rectangle 113"/>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7634" name="Rectangle 114"/>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7635" name="Rectangle 115"/>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7636" name="Rectangle 116"/>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7637" name="Rectangle 117"/>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7638" name="Rectangle 118"/>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7639" name="Rectangle 119"/>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7640" name="Rectangle 120"/>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7641" name="Rectangle 121"/>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7642" name="Rectangle 122"/>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7643" name="Rectangle 123"/>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7644" name="Rectangle 124"/>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7645" name="Rectangle 125"/>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87646" name="Oval 126"/>
          <p:cNvSpPr>
            <a:spLocks noChangeArrowheads="1"/>
          </p:cNvSpPr>
          <p:nvPr/>
        </p:nvSpPr>
        <p:spPr bwMode="auto">
          <a:xfrm>
            <a:off x="7221538" y="1008063"/>
            <a:ext cx="855662" cy="777875"/>
          </a:xfrm>
          <a:prstGeom prst="ellipse">
            <a:avLst/>
          </a:prstGeom>
          <a:noFill/>
          <a:ln w="38100">
            <a:solidFill>
              <a:srgbClr val="FF3300"/>
            </a:solidFill>
            <a:round/>
            <a:headEnd/>
            <a:tailEnd/>
          </a:ln>
          <a:effectLst/>
        </p:spPr>
        <p:txBody>
          <a:bodyPr wrap="none" anchor="ctr">
            <a:spAutoFit/>
          </a:bodyPr>
          <a:lstStyle/>
          <a:p>
            <a:endParaRPr lang="en-US"/>
          </a:p>
        </p:txBody>
      </p:sp>
      <p:sp>
        <p:nvSpPr>
          <p:cNvPr id="1387647" name="Oval 127"/>
          <p:cNvSpPr>
            <a:spLocks noChangeArrowheads="1"/>
          </p:cNvSpPr>
          <p:nvPr/>
        </p:nvSpPr>
        <p:spPr bwMode="auto">
          <a:xfrm>
            <a:off x="8155138" y="1668463"/>
            <a:ext cx="855663" cy="777875"/>
          </a:xfrm>
          <a:prstGeom prst="ellipse">
            <a:avLst/>
          </a:prstGeom>
          <a:noFill/>
          <a:ln w="38100">
            <a:solidFill>
              <a:srgbClr val="FF3300"/>
            </a:solidFill>
            <a:round/>
            <a:headEnd/>
            <a:tailEnd/>
          </a:ln>
          <a:effectLst/>
        </p:spPr>
        <p:txBody>
          <a:bodyPr wrap="none" anchor="ctr">
            <a:spAutoFit/>
          </a:bodyPr>
          <a:lstStyle/>
          <a:p>
            <a:endParaRPr lang="en-US"/>
          </a:p>
        </p:txBody>
      </p:sp>
      <p:sp>
        <p:nvSpPr>
          <p:cNvPr id="1387526" name="Rectangle 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&amp;DXR</a:t>
            </a:r>
          </a:p>
        </p:txBody>
      </p:sp>
      <p:sp>
        <p:nvSpPr>
          <p:cNvPr id="1387525" name="Rectangle 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rPr>
              <a:t>&amp;audio_7</a:t>
            </a:r>
          </a:p>
        </p:txBody>
      </p:sp>
      <p:sp>
        <p:nvSpPr>
          <p:cNvPr id="129"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30"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696" name="Text Box 12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89570" name="Rectangle 2"/>
          <p:cNvSpPr>
            <a:spLocks noGrp="1" noChangeArrowheads="1"/>
          </p:cNvSpPr>
          <p:nvPr>
            <p:ph type="title"/>
          </p:nvPr>
        </p:nvSpPr>
        <p:spPr/>
        <p:txBody>
          <a:bodyPr/>
          <a:lstStyle/>
          <a:p>
            <a:r>
              <a:rPr lang="en-US"/>
              <a:t>Example 2: Multiple Block Transfer</a:t>
            </a:r>
          </a:p>
        </p:txBody>
      </p:sp>
      <p:sp>
        <p:nvSpPr>
          <p:cNvPr id="1389571"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89572"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89573" name="Rectangle 5"/>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89574" name="Rectangle 6"/>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89575" name="Rectangle 7"/>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576" name="Rectangle 8"/>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577" name="Rectangle 9"/>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578" name="Rectangle 10"/>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579" name="Rectangle 11"/>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a:t>
            </a:r>
            <a:endParaRPr lang="en-US" sz="1600" baseline="30000">
              <a:solidFill>
                <a:schemeClr val="tx1"/>
              </a:solidFill>
            </a:endParaRPr>
          </a:p>
        </p:txBody>
      </p:sp>
      <p:sp>
        <p:nvSpPr>
          <p:cNvPr id="1389580" name="Rectangle 12"/>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581" name="Rectangle 13"/>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9582" name="Rectangle 14"/>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583" name="Text Box 15"/>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89584" name="AutoShape 16"/>
          <p:cNvSpPr>
            <a:spLocks noChangeArrowheads="1"/>
          </p:cNvSpPr>
          <p:nvPr/>
        </p:nvSpPr>
        <p:spPr bwMode="auto">
          <a:xfrm>
            <a:off x="22098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9585" name="Text Box 17"/>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89587" name="Text Box 19"/>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89588" name="Rectangle 20"/>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89589" name="Rectangle 21"/>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89590" name="Rectangle 22"/>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89591" name="Rectangle 23"/>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89592" name="Rectangle 24"/>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89593" name="Rectangle 25"/>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89594" name="Rectangle 26"/>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89595" name="Rectangle 27"/>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89596" name="Rectangle 28"/>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89597" name="Rectangle 29"/>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89598" name="Rectangle 30"/>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89599" name="Rectangle 31"/>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89600" name="Rectangle 32"/>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89601" name="Rectangle 33"/>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89602" name="Rectangle 34"/>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89603" name="Rectangle 35"/>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89604" name="Rectangle 36"/>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89605" name="Rectangle 37"/>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89606" name="Rectangle 38"/>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89607" name="Rectangle 39"/>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89608" name="Rectangle 40"/>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89609" name="Rectangle 41"/>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89610" name="Rectangle 42"/>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89611" name="Rectangle 43"/>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89612" name="Rectangle 44"/>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89613" name="Rectangle 45"/>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89614" name="Rectangle 46"/>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89615" name="Rectangle 47"/>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89616" name="Rectangle 48"/>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89617" name="Rectangle 49"/>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89618" name="Rectangle 50"/>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9620" name="Text Box 52"/>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89621" name="Group 53"/>
          <p:cNvGrpSpPr>
            <a:grpSpLocks/>
          </p:cNvGrpSpPr>
          <p:nvPr/>
        </p:nvGrpSpPr>
        <p:grpSpPr bwMode="auto">
          <a:xfrm>
            <a:off x="4800600" y="4283075"/>
            <a:ext cx="1790700" cy="2292350"/>
            <a:chOff x="3024" y="2698"/>
            <a:chExt cx="1128" cy="1444"/>
          </a:xfrm>
        </p:grpSpPr>
        <p:sp>
          <p:nvSpPr>
            <p:cNvPr id="1389622" name="Rectangle 54"/>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9623" name="Rectangle 55"/>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89624" name="Rectangle 56"/>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9625" name="Rectangle 57"/>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626" name="Rectangle 58"/>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627" name="Rectangle 59"/>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628" name="Rectangle 60"/>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629" name="Rectangle 61"/>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89630" name="Rectangle 62"/>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631" name="Rectangle 63"/>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9632" name="Rectangle 64"/>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633" name="Rectangle 65"/>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9634" name="Rectangle 66"/>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9635" name="Text Box 67"/>
          <p:cNvSpPr txBox="1">
            <a:spLocks noChangeArrowheads="1"/>
          </p:cNvSpPr>
          <p:nvPr/>
        </p:nvSpPr>
        <p:spPr bwMode="auto">
          <a:xfrm>
            <a:off x="2862263" y="3959225"/>
            <a:ext cx="1328737"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Y</a:t>
            </a:r>
            <a:r>
              <a:rPr lang="en-US">
                <a:latin typeface="Arial Narrow" pitchFamily="34" charset="0"/>
              </a:rPr>
              <a:t> Ping</a:t>
            </a:r>
          </a:p>
        </p:txBody>
      </p:sp>
      <p:grpSp>
        <p:nvGrpSpPr>
          <p:cNvPr id="1389636" name="Group 68"/>
          <p:cNvGrpSpPr>
            <a:grpSpLocks/>
          </p:cNvGrpSpPr>
          <p:nvPr/>
        </p:nvGrpSpPr>
        <p:grpSpPr bwMode="auto">
          <a:xfrm>
            <a:off x="2590800" y="4283075"/>
            <a:ext cx="1790700" cy="2292350"/>
            <a:chOff x="1632" y="2698"/>
            <a:chExt cx="1128" cy="1444"/>
          </a:xfrm>
        </p:grpSpPr>
        <p:sp>
          <p:nvSpPr>
            <p:cNvPr id="1389637" name="Rectangle 69"/>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89638" name="Rectangle 70"/>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&amp;audio_7</a:t>
              </a:r>
            </a:p>
          </p:txBody>
        </p:sp>
        <p:sp>
          <p:nvSpPr>
            <p:cNvPr id="1389639" name="Rectangle 71"/>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89640" name="Rectangle 72"/>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641" name="Rectangle 73"/>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642" name="Rectangle 74"/>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89643" name="Rectangle 75"/>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644" name="Rectangle 76"/>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Z</a:t>
              </a:r>
            </a:p>
          </p:txBody>
        </p:sp>
        <p:sp>
          <p:nvSpPr>
            <p:cNvPr id="1389645" name="Rectangle 77"/>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89646" name="Rectangle 78"/>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89647" name="Rectangle 79"/>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89648" name="Rectangle 80"/>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89649" name="Rectangle 81"/>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89650" name="AutoShape 82"/>
          <p:cNvSpPr>
            <a:spLocks noChangeArrowheads="1"/>
          </p:cNvSpPr>
          <p:nvPr/>
        </p:nvSpPr>
        <p:spPr bwMode="auto">
          <a:xfrm>
            <a:off x="441960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89651" name="Text Box 83"/>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89652" name="Text Box 84"/>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89653" name="AutoShape 85"/>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89654" name="Text Box 86"/>
          <p:cNvSpPr txBox="1">
            <a:spLocks noChangeArrowheads="1"/>
          </p:cNvSpPr>
          <p:nvPr/>
        </p:nvSpPr>
        <p:spPr bwMode="auto">
          <a:xfrm>
            <a:off x="152400" y="2900363"/>
            <a:ext cx="3732213" cy="284162"/>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How do we transfer the second block?</a:t>
            </a:r>
          </a:p>
        </p:txBody>
      </p:sp>
      <p:sp>
        <p:nvSpPr>
          <p:cNvPr id="1389655" name="Text Box 87"/>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89656" name="Group 88"/>
          <p:cNvGrpSpPr>
            <a:grpSpLocks/>
          </p:cNvGrpSpPr>
          <p:nvPr/>
        </p:nvGrpSpPr>
        <p:grpSpPr bwMode="auto">
          <a:xfrm>
            <a:off x="6781800" y="4184650"/>
            <a:ext cx="2362200" cy="2387600"/>
            <a:chOff x="4272" y="2636"/>
            <a:chExt cx="1488" cy="1504"/>
          </a:xfrm>
        </p:grpSpPr>
        <p:sp>
          <p:nvSpPr>
            <p:cNvPr id="1389657" name="Text Box 89"/>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89658" name="Text Box 90"/>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89659" name="Rectangle 91"/>
          <p:cNvSpPr>
            <a:spLocks noChangeArrowheads="1"/>
          </p:cNvSpPr>
          <p:nvPr/>
        </p:nvSpPr>
        <p:spPr bwMode="auto">
          <a:xfrm>
            <a:off x="2200275" y="3919538"/>
            <a:ext cx="69437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89660" name="Rectangle 9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89661" name="Rectangle 9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89662" name="Rectangle 9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89663" name="Rectangle 9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89664" name="Rectangle 9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89665" name="Rectangle 9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89666" name="Rectangle 9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89667" name="Rectangle 99"/>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89668" name="Rectangle 100"/>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89669" name="Rectangle 101"/>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89670" name="Rectangle 102"/>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89671" name="Rectangle 10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89672" name="Rectangle 10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89673" name="Rectangle 105"/>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89674" name="Rectangle 106"/>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89675" name="Rectangle 107"/>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89676" name="Rectangle 108"/>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89677" name="Rectangle 10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89678" name="Rectangle 11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89679" name="Rectangle 111"/>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89680" name="Rectangle 112"/>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89681" name="Rectangle 113"/>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89682" name="Rectangle 114"/>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89683" name="Rectangle 11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89684" name="Rectangle 11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89685" name="Rectangle 11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89686" name="Rectangle 11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89687" name="Rectangle 11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89688" name="Rectangle 12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89689" name="Rectangle 12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89690" name="Rectangle 12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89691" name="Rectangle 123"/>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89694" name="Rectangle 126"/>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&amp;DXR</a:t>
            </a:r>
          </a:p>
        </p:txBody>
      </p:sp>
      <p:sp>
        <p:nvSpPr>
          <p:cNvPr id="1389695" name="Rectangle 127"/>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&amp;audio_7</a:t>
            </a:r>
          </a:p>
        </p:txBody>
      </p:sp>
      <p:sp>
        <p:nvSpPr>
          <p:cNvPr id="127"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28"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742" name="Text Box 12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91618" name="Rectangle 2"/>
          <p:cNvSpPr>
            <a:spLocks noGrp="1" noChangeArrowheads="1"/>
          </p:cNvSpPr>
          <p:nvPr>
            <p:ph type="title"/>
          </p:nvPr>
        </p:nvSpPr>
        <p:spPr/>
        <p:txBody>
          <a:bodyPr/>
          <a:lstStyle/>
          <a:p>
            <a:r>
              <a:rPr lang="en-US"/>
              <a:t>Example 2: Multiple Block Transfer</a:t>
            </a:r>
          </a:p>
        </p:txBody>
      </p:sp>
      <p:sp>
        <p:nvSpPr>
          <p:cNvPr id="1391619"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91620"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91621" name="Rectangle 5"/>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91622" name="Rectangle 6"/>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91623" name="Rectangle 7"/>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24" name="Rectangle 8"/>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25" name="Rectangle 9"/>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26" name="Rectangle 10"/>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28" name="Rectangle 12"/>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29" name="Rectangle 13"/>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1630" name="Rectangle 14"/>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31" name="Text Box 15"/>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91632" name="AutoShape 16"/>
          <p:cNvSpPr>
            <a:spLocks noChangeArrowheads="1"/>
          </p:cNvSpPr>
          <p:nvPr/>
        </p:nvSpPr>
        <p:spPr bwMode="auto">
          <a:xfrm>
            <a:off x="2209800" y="5668963"/>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91633" name="Text Box 17"/>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91635" name="Text Box 19"/>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91636" name="Rectangle 20"/>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91637" name="Rectangle 21"/>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91638" name="Rectangle 22"/>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91639" name="Rectangle 23"/>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91640" name="Rectangle 24"/>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91641" name="Rectangle 25"/>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91642" name="Rectangle 26"/>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91643" name="Rectangle 27"/>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91644" name="Rectangle 28"/>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91645" name="Rectangle 29"/>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91646" name="Rectangle 30"/>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91647" name="Rectangle 31"/>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91648" name="Rectangle 32"/>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91649" name="Rectangle 33"/>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91650" name="Rectangle 34"/>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91651" name="Rectangle 35"/>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91652" name="Rectangle 36"/>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91653" name="Rectangle 37"/>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91654" name="Rectangle 38"/>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91655" name="Rectangle 39"/>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91656" name="Rectangle 40"/>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91657" name="Rectangle 41"/>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91658" name="Rectangle 42"/>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91659" name="Rectangle 43"/>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91660" name="Rectangle 44"/>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91661" name="Rectangle 45"/>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91662" name="Rectangle 46"/>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91663" name="Rectangle 47"/>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91664" name="Rectangle 48"/>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91665" name="Rectangle 49"/>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91666" name="Rectangle 50"/>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91668" name="Text Box 52"/>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91669" name="Group 53"/>
          <p:cNvGrpSpPr>
            <a:grpSpLocks/>
          </p:cNvGrpSpPr>
          <p:nvPr/>
        </p:nvGrpSpPr>
        <p:grpSpPr bwMode="auto">
          <a:xfrm>
            <a:off x="4800600" y="4283075"/>
            <a:ext cx="1790700" cy="2292350"/>
            <a:chOff x="3024" y="2698"/>
            <a:chExt cx="1128" cy="1444"/>
          </a:xfrm>
        </p:grpSpPr>
        <p:sp>
          <p:nvSpPr>
            <p:cNvPr id="1391670" name="Rectangle 54"/>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91671" name="Rectangle 55"/>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91672" name="Rectangle 56"/>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91673" name="Rectangle 57"/>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74" name="Rectangle 58"/>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75" name="Rectangle 59"/>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76" name="Rectangle 60"/>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77" name="Rectangle 61"/>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91678" name="Rectangle 62"/>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79" name="Rectangle 63"/>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1680" name="Rectangle 64"/>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81" name="Rectangle 65"/>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91682" name="Rectangle 66"/>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91683" name="Text Box 67"/>
          <p:cNvSpPr txBox="1">
            <a:spLocks noChangeArrowheads="1"/>
          </p:cNvSpPr>
          <p:nvPr/>
        </p:nvSpPr>
        <p:spPr bwMode="auto">
          <a:xfrm>
            <a:off x="2743200" y="3959225"/>
            <a:ext cx="1538288" cy="336550"/>
          </a:xfrm>
          <a:prstGeom prst="rect">
            <a:avLst/>
          </a:prstGeom>
          <a:noFill/>
          <a:ln w="12700">
            <a:noFill/>
            <a:miter lim="800000"/>
            <a:headEnd/>
            <a:tailEnd/>
          </a:ln>
          <a:effectLst/>
        </p:spPr>
        <p:txBody>
          <a:bodyPr wrap="none">
            <a:spAutoFit/>
          </a:bodyPr>
          <a:lstStyle/>
          <a:p>
            <a:r>
              <a:rPr lang="en-US">
                <a:solidFill>
                  <a:srgbClr val="FF3300"/>
                </a:solidFill>
                <a:latin typeface="Arial Narrow" pitchFamily="34" charset="0"/>
              </a:rPr>
              <a:t>PSET</a:t>
            </a:r>
            <a:r>
              <a:rPr lang="en-US" baseline="-25000">
                <a:solidFill>
                  <a:srgbClr val="FF3300"/>
                </a:solidFill>
                <a:latin typeface="Arial Narrow" pitchFamily="34" charset="0"/>
              </a:rPr>
              <a:t>Y</a:t>
            </a:r>
            <a:r>
              <a:rPr lang="en-US">
                <a:solidFill>
                  <a:srgbClr val="FF3300"/>
                </a:solidFill>
                <a:latin typeface="Arial Narrow" pitchFamily="34" charset="0"/>
              </a:rPr>
              <a:t> (Pong)</a:t>
            </a:r>
          </a:p>
        </p:txBody>
      </p:sp>
      <p:grpSp>
        <p:nvGrpSpPr>
          <p:cNvPr id="1391684" name="Group 68"/>
          <p:cNvGrpSpPr>
            <a:grpSpLocks/>
          </p:cNvGrpSpPr>
          <p:nvPr/>
        </p:nvGrpSpPr>
        <p:grpSpPr bwMode="auto">
          <a:xfrm>
            <a:off x="2590800" y="4283075"/>
            <a:ext cx="1790700" cy="2292350"/>
            <a:chOff x="1632" y="2698"/>
            <a:chExt cx="1128" cy="1444"/>
          </a:xfrm>
        </p:grpSpPr>
        <p:sp>
          <p:nvSpPr>
            <p:cNvPr id="1391685" name="Rectangle 69"/>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91686" name="Rectangle 70"/>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i="1">
                  <a:solidFill>
                    <a:srgbClr val="FF3300"/>
                  </a:solidFill>
                  <a:latin typeface="Courier New" pitchFamily="49" charset="0"/>
                </a:rPr>
                <a:t>&amp;audio_37</a:t>
              </a:r>
            </a:p>
          </p:txBody>
        </p:sp>
        <p:sp>
          <p:nvSpPr>
            <p:cNvPr id="1391687" name="Rectangle 71"/>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91688" name="Rectangle 72"/>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89" name="Rectangle 73"/>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90" name="Rectangle 74"/>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1691" name="Rectangle 75"/>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92" name="Rectangle 76"/>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i="1">
                  <a:solidFill>
                    <a:srgbClr val="FF3300"/>
                  </a:solidFill>
                  <a:latin typeface="Courier New" pitchFamily="49" charset="0"/>
                </a:rPr>
                <a:t>NULL</a:t>
              </a:r>
              <a:endParaRPr lang="en-US" sz="1800" i="1" baseline="-10000">
                <a:solidFill>
                  <a:srgbClr val="FF3300"/>
                </a:solidFill>
                <a:latin typeface="Courier New" pitchFamily="49" charset="0"/>
              </a:endParaRPr>
            </a:p>
          </p:txBody>
        </p:sp>
        <p:sp>
          <p:nvSpPr>
            <p:cNvPr id="1391693" name="Rectangle 77"/>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1694" name="Rectangle 78"/>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1695" name="Rectangle 79"/>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1696" name="Rectangle 80"/>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91697" name="Rectangle 81"/>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91698" name="AutoShape 82"/>
          <p:cNvSpPr>
            <a:spLocks noChangeArrowheads="1"/>
          </p:cNvSpPr>
          <p:nvPr/>
        </p:nvSpPr>
        <p:spPr bwMode="auto">
          <a:xfrm>
            <a:off x="445135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91699" name="Text Box 83"/>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91700" name="Text Box 84"/>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91701" name="AutoShape 85"/>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91702" name="Text Box 86"/>
          <p:cNvSpPr txBox="1">
            <a:spLocks noChangeArrowheads="1"/>
          </p:cNvSpPr>
          <p:nvPr/>
        </p:nvSpPr>
        <p:spPr bwMode="auto">
          <a:xfrm>
            <a:off x="152400" y="2900363"/>
            <a:ext cx="3732213" cy="284162"/>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How do we transfer the second block?</a:t>
            </a:r>
          </a:p>
        </p:txBody>
      </p:sp>
      <p:sp>
        <p:nvSpPr>
          <p:cNvPr id="1391703" name="Text Box 87"/>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91704" name="Group 88"/>
          <p:cNvGrpSpPr>
            <a:grpSpLocks/>
          </p:cNvGrpSpPr>
          <p:nvPr/>
        </p:nvGrpSpPr>
        <p:grpSpPr bwMode="auto">
          <a:xfrm>
            <a:off x="6781800" y="4184650"/>
            <a:ext cx="2362200" cy="2387600"/>
            <a:chOff x="4272" y="2636"/>
            <a:chExt cx="1488" cy="1504"/>
          </a:xfrm>
        </p:grpSpPr>
        <p:sp>
          <p:nvSpPr>
            <p:cNvPr id="1391705" name="Text Box 89"/>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91706" name="Text Box 90"/>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91707" name="Rectangle 91"/>
          <p:cNvSpPr>
            <a:spLocks noChangeArrowheads="1"/>
          </p:cNvSpPr>
          <p:nvPr/>
        </p:nvSpPr>
        <p:spPr bwMode="auto">
          <a:xfrm>
            <a:off x="4435475" y="3919538"/>
            <a:ext cx="47085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91708" name="Rectangle 92"/>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91709" name="Rectangle 93"/>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91710" name="Rectangle 94"/>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91711" name="Rectangle 95"/>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91712" name="Rectangle 96"/>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91713" name="Rectangle 97"/>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91714" name="Rectangle 98"/>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91715" name="Rectangle 99"/>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91716" name="Rectangle 100"/>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91717" name="Rectangle 101"/>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91718" name="Rectangle 102"/>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91719" name="Rectangle 103"/>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91720" name="Rectangle 104"/>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91721" name="Rectangle 105"/>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91722" name="Rectangle 106"/>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91723" name="Rectangle 107"/>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91724" name="Rectangle 108"/>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91725" name="Rectangle 109"/>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91726" name="Rectangle 110"/>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91727" name="Rectangle 111"/>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91728" name="Rectangle 112"/>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91729" name="Rectangle 113"/>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91730" name="Rectangle 114"/>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91731" name="Rectangle 115"/>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91732" name="Rectangle 116"/>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91733" name="Rectangle 117"/>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91734" name="Rectangle 118"/>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91735" name="Rectangle 119"/>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91736" name="Rectangle 120"/>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91737" name="Rectangle 121"/>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91738" name="Rectangle 122"/>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91739" name="Rectangle 123"/>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91740" name="Rectangle 124"/>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&amp;DXR</a:t>
            </a:r>
          </a:p>
        </p:txBody>
      </p:sp>
      <p:sp>
        <p:nvSpPr>
          <p:cNvPr id="1391741" name="Rectangle 125"/>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&amp;audio_7</a:t>
            </a:r>
          </a:p>
        </p:txBody>
      </p:sp>
      <p:sp>
        <p:nvSpPr>
          <p:cNvPr id="1391627" name="Rectangle 11"/>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Arial Narrow" pitchFamily="34" charset="0"/>
              </a:rPr>
              <a:t>PSET</a:t>
            </a:r>
            <a:r>
              <a:rPr lang="en-US" sz="1800" baseline="-25000">
                <a:solidFill>
                  <a:srgbClr val="FF3300"/>
                </a:solidFill>
                <a:latin typeface="Arial Narrow" pitchFamily="34" charset="0"/>
              </a:rPr>
              <a:t>Y</a:t>
            </a:r>
          </a:p>
        </p:txBody>
      </p:sp>
      <p:sp>
        <p:nvSpPr>
          <p:cNvPr id="127"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28"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790" name="Text Box 12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93666" name="Rectangle 2"/>
          <p:cNvSpPr>
            <a:spLocks noGrp="1" noChangeArrowheads="1"/>
          </p:cNvSpPr>
          <p:nvPr>
            <p:ph type="title"/>
          </p:nvPr>
        </p:nvSpPr>
        <p:spPr/>
        <p:txBody>
          <a:bodyPr/>
          <a:lstStyle/>
          <a:p>
            <a:r>
              <a:rPr lang="en-US"/>
              <a:t>Example 2: Multiple Block Transfer</a:t>
            </a:r>
          </a:p>
        </p:txBody>
      </p:sp>
      <p:sp>
        <p:nvSpPr>
          <p:cNvPr id="1393667" name="Text Box 3"/>
          <p:cNvSpPr txBox="1">
            <a:spLocks noChangeArrowheads="1"/>
          </p:cNvSpPr>
          <p:nvPr/>
        </p:nvSpPr>
        <p:spPr bwMode="auto">
          <a:xfrm>
            <a:off x="152400" y="990600"/>
            <a:ext cx="4837113" cy="1366528"/>
          </a:xfrm>
          <a:prstGeom prst="rect">
            <a:avLst/>
          </a:prstGeom>
          <a:noFill/>
          <a:ln w="12700">
            <a:noFill/>
            <a:miter lim="800000"/>
            <a:headEnd type="none" w="sm" len="sm"/>
            <a:tailEnd type="none" w="sm" len="sm"/>
          </a:ln>
          <a:effectLst/>
        </p:spPr>
        <p:txBody>
          <a:bodyPr>
            <a:spAutoFit/>
          </a:bodyPr>
          <a:lstStyle/>
          <a:p>
            <a:pPr>
              <a:spcBef>
                <a:spcPct val="30000"/>
              </a:spcBef>
              <a:buFontTx/>
              <a:buChar char="•"/>
            </a:pPr>
            <a:r>
              <a:rPr lang="en-US" sz="1800" dirty="0">
                <a:solidFill>
                  <a:schemeClr val="tx1"/>
                </a:solidFill>
                <a:latin typeface="Arial Narrow" pitchFamily="34" charset="0"/>
              </a:rPr>
              <a:t> Transfer two blocks of 16-bit audio</a:t>
            </a:r>
            <a:br>
              <a:rPr lang="en-US" sz="1800" dirty="0">
                <a:solidFill>
                  <a:schemeClr val="tx1"/>
                </a:solidFill>
                <a:latin typeface="Arial Narrow" pitchFamily="34" charset="0"/>
              </a:rPr>
            </a:br>
            <a:r>
              <a:rPr lang="en-US" sz="1800" dirty="0">
                <a:solidFill>
                  <a:schemeClr val="tx1"/>
                </a:solidFill>
                <a:latin typeface="Arial Narrow" pitchFamily="34" charset="0"/>
              </a:rPr>
              <a:t>   data from &amp;audio_7 &amp; _37 to </a:t>
            </a:r>
            <a:r>
              <a:rPr lang="en-US" sz="1800" dirty="0" smtClean="0">
                <a:solidFill>
                  <a:schemeClr val="tx1"/>
                </a:solidFill>
                <a:latin typeface="Arial Narrow" pitchFamily="34" charset="0"/>
              </a:rPr>
              <a:t>SPIDAT0</a:t>
            </a:r>
            <a:endParaRPr lang="en-US" sz="1800" dirty="0">
              <a:solidFill>
                <a:schemeClr val="tx1"/>
              </a:solidFill>
              <a:latin typeface="Arial Narrow" pitchFamily="34" charset="0"/>
            </a:endParaRPr>
          </a:p>
          <a:p>
            <a:pPr>
              <a:spcBef>
                <a:spcPct val="30000"/>
              </a:spcBef>
              <a:buFontTx/>
              <a:buChar char="•"/>
            </a:pPr>
            <a:r>
              <a:rPr lang="en-US" sz="1800" dirty="0">
                <a:solidFill>
                  <a:schemeClr val="tx1"/>
                </a:solidFill>
                <a:latin typeface="Arial Narrow" pitchFamily="34" charset="0"/>
              </a:rPr>
              <a:t> </a:t>
            </a:r>
            <a:r>
              <a:rPr lang="en-US" sz="1800" u="sng" dirty="0">
                <a:latin typeface="Arial Narrow" pitchFamily="34" charset="0"/>
              </a:rPr>
              <a:t>Trigger an interrupt to CPU after both blocks </a:t>
            </a:r>
            <a:br>
              <a:rPr lang="en-US" sz="1800" u="sng" dirty="0">
                <a:latin typeface="Arial Narrow" pitchFamily="34" charset="0"/>
              </a:rPr>
            </a:br>
            <a:r>
              <a:rPr lang="en-US" sz="1800" dirty="0">
                <a:latin typeface="Arial Narrow" pitchFamily="34" charset="0"/>
              </a:rPr>
              <a:t>  </a:t>
            </a:r>
            <a:r>
              <a:rPr lang="en-US" sz="1800" u="sng" dirty="0">
                <a:latin typeface="Arial Narrow" pitchFamily="34" charset="0"/>
              </a:rPr>
              <a:t>have</a:t>
            </a:r>
            <a:r>
              <a:rPr lang="en-US" sz="1800" dirty="0">
                <a:latin typeface="Arial Narrow" pitchFamily="34" charset="0"/>
              </a:rPr>
              <a:t> </a:t>
            </a:r>
            <a:r>
              <a:rPr lang="en-US" sz="1800" u="sng" dirty="0">
                <a:latin typeface="Arial Narrow" pitchFamily="34" charset="0"/>
              </a:rPr>
              <a:t>been transferred.</a:t>
            </a:r>
          </a:p>
          <a:p>
            <a:pPr>
              <a:spcBef>
                <a:spcPct val="30000"/>
              </a:spcBef>
              <a:buFontTx/>
              <a:buChar char="•"/>
            </a:pPr>
            <a:r>
              <a:rPr lang="en-US" sz="1800" dirty="0">
                <a:solidFill>
                  <a:schemeClr val="tx1"/>
                </a:solidFill>
                <a:latin typeface="Arial Narrow" pitchFamily="34" charset="0"/>
              </a:rPr>
              <a:t> Link between Ping (_7) &amp; Pong (_37) using </a:t>
            </a:r>
            <a:r>
              <a:rPr lang="en-US" sz="1800" dirty="0" err="1">
                <a:solidFill>
                  <a:schemeClr val="tx1"/>
                </a:solidFill>
                <a:latin typeface="Arial Narrow" pitchFamily="34" charset="0"/>
              </a:rPr>
              <a:t>PSets</a:t>
            </a:r>
            <a:endParaRPr lang="en-US" sz="1800" dirty="0">
              <a:solidFill>
                <a:schemeClr val="tx1"/>
              </a:solidFill>
              <a:latin typeface="Arial Narrow" pitchFamily="34" charset="0"/>
            </a:endParaRPr>
          </a:p>
        </p:txBody>
      </p:sp>
      <p:sp>
        <p:nvSpPr>
          <p:cNvPr id="1393668" name="Rectangle 4"/>
          <p:cNvSpPr>
            <a:spLocks noChangeArrowheads="1"/>
          </p:cNvSpPr>
          <p:nvPr/>
        </p:nvSpPr>
        <p:spPr bwMode="auto">
          <a:xfrm>
            <a:off x="76200" y="42830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93669" name="Rectangle 5"/>
          <p:cNvSpPr>
            <a:spLocks noChangeArrowheads="1"/>
          </p:cNvSpPr>
          <p:nvPr/>
        </p:nvSpPr>
        <p:spPr bwMode="auto">
          <a:xfrm>
            <a:off x="76200" y="62928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393670" name="Rectangle 6"/>
          <p:cNvSpPr>
            <a:spLocks noChangeArrowheads="1"/>
          </p:cNvSpPr>
          <p:nvPr/>
        </p:nvSpPr>
        <p:spPr bwMode="auto">
          <a:xfrm>
            <a:off x="76200" y="48625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393671" name="Rectangle 7"/>
          <p:cNvSpPr>
            <a:spLocks noChangeArrowheads="1"/>
          </p:cNvSpPr>
          <p:nvPr/>
        </p:nvSpPr>
        <p:spPr bwMode="auto">
          <a:xfrm>
            <a:off x="1125538" y="48625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672" name="Rectangle 8"/>
          <p:cNvSpPr>
            <a:spLocks noChangeArrowheads="1"/>
          </p:cNvSpPr>
          <p:nvPr/>
        </p:nvSpPr>
        <p:spPr bwMode="auto">
          <a:xfrm>
            <a:off x="76200" y="48625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673" name="Rectangle 9"/>
          <p:cNvSpPr>
            <a:spLocks noChangeArrowheads="1"/>
          </p:cNvSpPr>
          <p:nvPr/>
        </p:nvSpPr>
        <p:spPr bwMode="auto">
          <a:xfrm>
            <a:off x="1125538" y="54356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674" name="Rectangle 10"/>
          <p:cNvSpPr>
            <a:spLocks noChangeArrowheads="1"/>
          </p:cNvSpPr>
          <p:nvPr/>
        </p:nvSpPr>
        <p:spPr bwMode="auto">
          <a:xfrm>
            <a:off x="76200" y="54356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675" name="Rectangle 11"/>
          <p:cNvSpPr>
            <a:spLocks noChangeArrowheads="1"/>
          </p:cNvSpPr>
          <p:nvPr/>
        </p:nvSpPr>
        <p:spPr bwMode="auto">
          <a:xfrm>
            <a:off x="76200" y="57213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676" name="Rectangle 12"/>
          <p:cNvSpPr>
            <a:spLocks noChangeArrowheads="1"/>
          </p:cNvSpPr>
          <p:nvPr/>
        </p:nvSpPr>
        <p:spPr bwMode="auto">
          <a:xfrm>
            <a:off x="1125538" y="60071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3677" name="Rectangle 13"/>
          <p:cNvSpPr>
            <a:spLocks noChangeArrowheads="1"/>
          </p:cNvSpPr>
          <p:nvPr/>
        </p:nvSpPr>
        <p:spPr bwMode="auto">
          <a:xfrm>
            <a:off x="76200" y="60071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678" name="Text Box 14"/>
          <p:cNvSpPr txBox="1">
            <a:spLocks noChangeArrowheads="1"/>
          </p:cNvSpPr>
          <p:nvPr/>
        </p:nvSpPr>
        <p:spPr bwMode="auto">
          <a:xfrm>
            <a:off x="152400" y="609600"/>
            <a:ext cx="973138" cy="336550"/>
          </a:xfrm>
          <a:prstGeom prst="rect">
            <a:avLst/>
          </a:prstGeom>
          <a:noFill/>
          <a:ln w="12700">
            <a:noFill/>
            <a:miter lim="800000"/>
            <a:headEnd/>
            <a:tailEnd/>
          </a:ln>
          <a:effectLst/>
        </p:spPr>
        <p:txBody>
          <a:bodyPr wrap="none">
            <a:spAutoFit/>
          </a:bodyPr>
          <a:lstStyle/>
          <a:p>
            <a:r>
              <a:rPr lang="en-US"/>
              <a:t>Goals:</a:t>
            </a:r>
          </a:p>
        </p:txBody>
      </p:sp>
      <p:sp>
        <p:nvSpPr>
          <p:cNvPr id="1393679" name="AutoShape 15"/>
          <p:cNvSpPr>
            <a:spLocks noChangeArrowheads="1"/>
          </p:cNvSpPr>
          <p:nvPr/>
        </p:nvSpPr>
        <p:spPr bwMode="auto">
          <a:xfrm>
            <a:off x="2209800" y="5668963"/>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93680" name="Text Box 16"/>
          <p:cNvSpPr txBox="1">
            <a:spLocks noChangeArrowheads="1"/>
          </p:cNvSpPr>
          <p:nvPr/>
        </p:nvSpPr>
        <p:spPr bwMode="auto">
          <a:xfrm>
            <a:off x="333375" y="3949700"/>
            <a:ext cx="1643063"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X</a:t>
            </a:r>
            <a:r>
              <a:rPr lang="en-US">
                <a:latin typeface="Arial Narrow" pitchFamily="34" charset="0"/>
              </a:rPr>
              <a:t> (Active)</a:t>
            </a:r>
          </a:p>
        </p:txBody>
      </p:sp>
      <p:sp>
        <p:nvSpPr>
          <p:cNvPr id="1393682" name="Text Box 18"/>
          <p:cNvSpPr txBox="1">
            <a:spLocks noChangeArrowheads="1"/>
          </p:cNvSpPr>
          <p:nvPr/>
        </p:nvSpPr>
        <p:spPr bwMode="auto">
          <a:xfrm>
            <a:off x="4800600" y="581025"/>
            <a:ext cx="1550988" cy="287338"/>
          </a:xfrm>
          <a:prstGeom prst="rect">
            <a:avLst/>
          </a:prstGeom>
          <a:noFill/>
          <a:ln w="12700">
            <a:noFill/>
            <a:miter lim="800000"/>
            <a:headEnd/>
            <a:tailEnd/>
          </a:ln>
          <a:effectLst/>
        </p:spPr>
        <p:txBody>
          <a:bodyPr wrap="none">
            <a:spAutoFit/>
          </a:bodyPr>
          <a:lstStyle/>
          <a:p>
            <a:r>
              <a:rPr lang="en-US" sz="1600">
                <a:latin typeface="Arial Narrow" pitchFamily="34" charset="0"/>
              </a:rPr>
              <a:t>16-bit Audio Data</a:t>
            </a:r>
          </a:p>
        </p:txBody>
      </p:sp>
      <p:sp>
        <p:nvSpPr>
          <p:cNvPr id="1393683" name="Rectangle 19"/>
          <p:cNvSpPr>
            <a:spLocks noChangeArrowheads="1"/>
          </p:cNvSpPr>
          <p:nvPr/>
        </p:nvSpPr>
        <p:spPr bwMode="auto">
          <a:xfrm>
            <a:off x="48752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30</a:t>
            </a:r>
          </a:p>
        </p:txBody>
      </p:sp>
      <p:sp>
        <p:nvSpPr>
          <p:cNvPr id="1393684" name="Rectangle 20"/>
          <p:cNvSpPr>
            <a:spLocks noChangeArrowheads="1"/>
          </p:cNvSpPr>
          <p:nvPr/>
        </p:nvSpPr>
        <p:spPr bwMode="auto">
          <a:xfrm>
            <a:off x="5113338" y="2128838"/>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31</a:t>
            </a:r>
          </a:p>
        </p:txBody>
      </p:sp>
      <p:sp>
        <p:nvSpPr>
          <p:cNvPr id="1393685" name="Rectangle 21"/>
          <p:cNvSpPr>
            <a:spLocks noChangeArrowheads="1"/>
          </p:cNvSpPr>
          <p:nvPr/>
        </p:nvSpPr>
        <p:spPr bwMode="auto">
          <a:xfrm>
            <a:off x="5353050"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32</a:t>
            </a:r>
          </a:p>
        </p:txBody>
      </p:sp>
      <p:sp>
        <p:nvSpPr>
          <p:cNvPr id="1393686" name="Rectangle 22"/>
          <p:cNvSpPr>
            <a:spLocks noChangeArrowheads="1"/>
          </p:cNvSpPr>
          <p:nvPr/>
        </p:nvSpPr>
        <p:spPr bwMode="auto">
          <a:xfrm>
            <a:off x="5591175"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33</a:t>
            </a:r>
          </a:p>
        </p:txBody>
      </p:sp>
      <p:sp>
        <p:nvSpPr>
          <p:cNvPr id="1393687" name="Rectangle 23"/>
          <p:cNvSpPr>
            <a:spLocks noChangeArrowheads="1"/>
          </p:cNvSpPr>
          <p:nvPr/>
        </p:nvSpPr>
        <p:spPr bwMode="auto">
          <a:xfrm>
            <a:off x="5829300" y="2128838"/>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34</a:t>
            </a:r>
          </a:p>
        </p:txBody>
      </p:sp>
      <p:sp>
        <p:nvSpPr>
          <p:cNvPr id="1393688" name="Rectangle 24"/>
          <p:cNvSpPr>
            <a:spLocks noChangeArrowheads="1"/>
          </p:cNvSpPr>
          <p:nvPr/>
        </p:nvSpPr>
        <p:spPr bwMode="auto">
          <a:xfrm>
            <a:off x="6069013" y="21288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35</a:t>
            </a:r>
          </a:p>
        </p:txBody>
      </p:sp>
      <p:sp>
        <p:nvSpPr>
          <p:cNvPr id="1393689" name="Rectangle 25"/>
          <p:cNvSpPr>
            <a:spLocks noChangeArrowheads="1"/>
          </p:cNvSpPr>
          <p:nvPr/>
        </p:nvSpPr>
        <p:spPr bwMode="auto">
          <a:xfrm>
            <a:off x="48752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36</a:t>
            </a:r>
          </a:p>
        </p:txBody>
      </p:sp>
      <p:sp>
        <p:nvSpPr>
          <p:cNvPr id="1393690" name="Rectangle 26"/>
          <p:cNvSpPr>
            <a:spLocks noChangeArrowheads="1"/>
          </p:cNvSpPr>
          <p:nvPr/>
        </p:nvSpPr>
        <p:spPr bwMode="auto">
          <a:xfrm>
            <a:off x="5113338" y="2366963"/>
            <a:ext cx="239712"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37</a:t>
            </a:r>
          </a:p>
        </p:txBody>
      </p:sp>
      <p:sp>
        <p:nvSpPr>
          <p:cNvPr id="1393691" name="Rectangle 27"/>
          <p:cNvSpPr>
            <a:spLocks noChangeArrowheads="1"/>
          </p:cNvSpPr>
          <p:nvPr/>
        </p:nvSpPr>
        <p:spPr bwMode="auto">
          <a:xfrm>
            <a:off x="5353050"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38</a:t>
            </a:r>
          </a:p>
        </p:txBody>
      </p:sp>
      <p:sp>
        <p:nvSpPr>
          <p:cNvPr id="1393692" name="Rectangle 28"/>
          <p:cNvSpPr>
            <a:spLocks noChangeArrowheads="1"/>
          </p:cNvSpPr>
          <p:nvPr/>
        </p:nvSpPr>
        <p:spPr bwMode="auto">
          <a:xfrm>
            <a:off x="5591175" y="2366963"/>
            <a:ext cx="238125"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39</a:t>
            </a:r>
          </a:p>
        </p:txBody>
      </p:sp>
      <p:sp>
        <p:nvSpPr>
          <p:cNvPr id="1393693" name="Rectangle 29"/>
          <p:cNvSpPr>
            <a:spLocks noChangeArrowheads="1"/>
          </p:cNvSpPr>
          <p:nvPr/>
        </p:nvSpPr>
        <p:spPr bwMode="auto">
          <a:xfrm>
            <a:off x="5829300" y="2366963"/>
            <a:ext cx="239713" cy="23971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40</a:t>
            </a:r>
          </a:p>
        </p:txBody>
      </p:sp>
      <p:sp>
        <p:nvSpPr>
          <p:cNvPr id="1393694" name="Rectangle 30"/>
          <p:cNvSpPr>
            <a:spLocks noChangeArrowheads="1"/>
          </p:cNvSpPr>
          <p:nvPr/>
        </p:nvSpPr>
        <p:spPr bwMode="auto">
          <a:xfrm>
            <a:off x="6069013" y="23669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41</a:t>
            </a:r>
          </a:p>
        </p:txBody>
      </p:sp>
      <p:sp>
        <p:nvSpPr>
          <p:cNvPr id="1393695" name="Rectangle 31"/>
          <p:cNvSpPr>
            <a:spLocks noChangeArrowheads="1"/>
          </p:cNvSpPr>
          <p:nvPr/>
        </p:nvSpPr>
        <p:spPr bwMode="auto">
          <a:xfrm>
            <a:off x="48752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42</a:t>
            </a:r>
          </a:p>
        </p:txBody>
      </p:sp>
      <p:sp>
        <p:nvSpPr>
          <p:cNvPr id="1393696" name="Rectangle 32"/>
          <p:cNvSpPr>
            <a:spLocks noChangeArrowheads="1"/>
          </p:cNvSpPr>
          <p:nvPr/>
        </p:nvSpPr>
        <p:spPr bwMode="auto">
          <a:xfrm>
            <a:off x="5113338" y="2606675"/>
            <a:ext cx="239712"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43</a:t>
            </a:r>
          </a:p>
        </p:txBody>
      </p:sp>
      <p:sp>
        <p:nvSpPr>
          <p:cNvPr id="1393697" name="Rectangle 33"/>
          <p:cNvSpPr>
            <a:spLocks noChangeArrowheads="1"/>
          </p:cNvSpPr>
          <p:nvPr/>
        </p:nvSpPr>
        <p:spPr bwMode="auto">
          <a:xfrm>
            <a:off x="5353050"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44</a:t>
            </a:r>
          </a:p>
        </p:txBody>
      </p:sp>
      <p:sp>
        <p:nvSpPr>
          <p:cNvPr id="1393698" name="Rectangle 34"/>
          <p:cNvSpPr>
            <a:spLocks noChangeArrowheads="1"/>
          </p:cNvSpPr>
          <p:nvPr/>
        </p:nvSpPr>
        <p:spPr bwMode="auto">
          <a:xfrm>
            <a:off x="5591175" y="2606675"/>
            <a:ext cx="238125"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45</a:t>
            </a:r>
          </a:p>
        </p:txBody>
      </p:sp>
      <p:sp>
        <p:nvSpPr>
          <p:cNvPr id="1393699" name="Rectangle 35"/>
          <p:cNvSpPr>
            <a:spLocks noChangeArrowheads="1"/>
          </p:cNvSpPr>
          <p:nvPr/>
        </p:nvSpPr>
        <p:spPr bwMode="auto">
          <a:xfrm>
            <a:off x="5829300" y="2606675"/>
            <a:ext cx="239713" cy="2381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46</a:t>
            </a:r>
          </a:p>
        </p:txBody>
      </p:sp>
      <p:sp>
        <p:nvSpPr>
          <p:cNvPr id="1393700" name="Rectangle 36"/>
          <p:cNvSpPr>
            <a:spLocks noChangeArrowheads="1"/>
          </p:cNvSpPr>
          <p:nvPr/>
        </p:nvSpPr>
        <p:spPr bwMode="auto">
          <a:xfrm>
            <a:off x="6069013" y="2606675"/>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47</a:t>
            </a:r>
          </a:p>
        </p:txBody>
      </p:sp>
      <p:sp>
        <p:nvSpPr>
          <p:cNvPr id="1393701" name="Rectangle 37"/>
          <p:cNvSpPr>
            <a:spLocks noChangeArrowheads="1"/>
          </p:cNvSpPr>
          <p:nvPr/>
        </p:nvSpPr>
        <p:spPr bwMode="auto">
          <a:xfrm>
            <a:off x="48752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48</a:t>
            </a:r>
          </a:p>
        </p:txBody>
      </p:sp>
      <p:sp>
        <p:nvSpPr>
          <p:cNvPr id="1393702" name="Rectangle 38"/>
          <p:cNvSpPr>
            <a:spLocks noChangeArrowheads="1"/>
          </p:cNvSpPr>
          <p:nvPr/>
        </p:nvSpPr>
        <p:spPr bwMode="auto">
          <a:xfrm>
            <a:off x="5113338" y="2844800"/>
            <a:ext cx="239712"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49</a:t>
            </a:r>
          </a:p>
        </p:txBody>
      </p:sp>
      <p:sp>
        <p:nvSpPr>
          <p:cNvPr id="1393703" name="Rectangle 39"/>
          <p:cNvSpPr>
            <a:spLocks noChangeArrowheads="1"/>
          </p:cNvSpPr>
          <p:nvPr/>
        </p:nvSpPr>
        <p:spPr bwMode="auto">
          <a:xfrm>
            <a:off x="5353050"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50</a:t>
            </a:r>
          </a:p>
        </p:txBody>
      </p:sp>
      <p:sp>
        <p:nvSpPr>
          <p:cNvPr id="1393704" name="Rectangle 40"/>
          <p:cNvSpPr>
            <a:spLocks noChangeArrowheads="1"/>
          </p:cNvSpPr>
          <p:nvPr/>
        </p:nvSpPr>
        <p:spPr bwMode="auto">
          <a:xfrm>
            <a:off x="5591175" y="2844800"/>
            <a:ext cx="238125"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51</a:t>
            </a:r>
          </a:p>
        </p:txBody>
      </p:sp>
      <p:sp>
        <p:nvSpPr>
          <p:cNvPr id="1393705" name="Rectangle 41"/>
          <p:cNvSpPr>
            <a:spLocks noChangeArrowheads="1"/>
          </p:cNvSpPr>
          <p:nvPr/>
        </p:nvSpPr>
        <p:spPr bwMode="auto">
          <a:xfrm>
            <a:off x="5829300" y="2844800"/>
            <a:ext cx="239713" cy="239713"/>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52</a:t>
            </a:r>
          </a:p>
        </p:txBody>
      </p:sp>
      <p:sp>
        <p:nvSpPr>
          <p:cNvPr id="1393706" name="Rectangle 42"/>
          <p:cNvSpPr>
            <a:spLocks noChangeArrowheads="1"/>
          </p:cNvSpPr>
          <p:nvPr/>
        </p:nvSpPr>
        <p:spPr bwMode="auto">
          <a:xfrm>
            <a:off x="6069013" y="2844800"/>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53</a:t>
            </a:r>
          </a:p>
        </p:txBody>
      </p:sp>
      <p:sp>
        <p:nvSpPr>
          <p:cNvPr id="1393707" name="Rectangle 43"/>
          <p:cNvSpPr>
            <a:spLocks noChangeArrowheads="1"/>
          </p:cNvSpPr>
          <p:nvPr/>
        </p:nvSpPr>
        <p:spPr bwMode="auto">
          <a:xfrm>
            <a:off x="48752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54</a:t>
            </a:r>
          </a:p>
        </p:txBody>
      </p:sp>
      <p:sp>
        <p:nvSpPr>
          <p:cNvPr id="1393708" name="Rectangle 44"/>
          <p:cNvSpPr>
            <a:spLocks noChangeArrowheads="1"/>
          </p:cNvSpPr>
          <p:nvPr/>
        </p:nvSpPr>
        <p:spPr bwMode="auto">
          <a:xfrm>
            <a:off x="5113338" y="3084513"/>
            <a:ext cx="239712"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55</a:t>
            </a:r>
          </a:p>
        </p:txBody>
      </p:sp>
      <p:sp>
        <p:nvSpPr>
          <p:cNvPr id="1393709" name="Rectangle 45"/>
          <p:cNvSpPr>
            <a:spLocks noChangeArrowheads="1"/>
          </p:cNvSpPr>
          <p:nvPr/>
        </p:nvSpPr>
        <p:spPr bwMode="auto">
          <a:xfrm>
            <a:off x="5353050"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56</a:t>
            </a:r>
          </a:p>
        </p:txBody>
      </p:sp>
      <p:sp>
        <p:nvSpPr>
          <p:cNvPr id="1393710" name="Rectangle 46"/>
          <p:cNvSpPr>
            <a:spLocks noChangeArrowheads="1"/>
          </p:cNvSpPr>
          <p:nvPr/>
        </p:nvSpPr>
        <p:spPr bwMode="auto">
          <a:xfrm>
            <a:off x="5591175"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57</a:t>
            </a:r>
          </a:p>
        </p:txBody>
      </p:sp>
      <p:sp>
        <p:nvSpPr>
          <p:cNvPr id="1393711" name="Rectangle 47"/>
          <p:cNvSpPr>
            <a:spLocks noChangeArrowheads="1"/>
          </p:cNvSpPr>
          <p:nvPr/>
        </p:nvSpPr>
        <p:spPr bwMode="auto">
          <a:xfrm>
            <a:off x="5829300" y="3084513"/>
            <a:ext cx="239713"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58</a:t>
            </a:r>
          </a:p>
        </p:txBody>
      </p:sp>
      <p:sp>
        <p:nvSpPr>
          <p:cNvPr id="1393712" name="Rectangle 48"/>
          <p:cNvSpPr>
            <a:spLocks noChangeArrowheads="1"/>
          </p:cNvSpPr>
          <p:nvPr/>
        </p:nvSpPr>
        <p:spPr bwMode="auto">
          <a:xfrm>
            <a:off x="6069013" y="3084513"/>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59</a:t>
            </a:r>
          </a:p>
        </p:txBody>
      </p:sp>
      <p:sp>
        <p:nvSpPr>
          <p:cNvPr id="1393713" name="Rectangle 49"/>
          <p:cNvSpPr>
            <a:spLocks noChangeArrowheads="1"/>
          </p:cNvSpPr>
          <p:nvPr/>
        </p:nvSpPr>
        <p:spPr bwMode="auto">
          <a:xfrm>
            <a:off x="5113338" y="2344738"/>
            <a:ext cx="965200" cy="750887"/>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93715" name="Text Box 51"/>
          <p:cNvSpPr txBox="1">
            <a:spLocks noChangeArrowheads="1"/>
          </p:cNvSpPr>
          <p:nvPr/>
        </p:nvSpPr>
        <p:spPr bwMode="auto">
          <a:xfrm>
            <a:off x="5010150" y="3959225"/>
            <a:ext cx="1390650" cy="336550"/>
          </a:xfrm>
          <a:prstGeom prst="rect">
            <a:avLst/>
          </a:prstGeom>
          <a:noFill/>
          <a:ln w="12700">
            <a:noFill/>
            <a:miter lim="800000"/>
            <a:headEnd/>
            <a:tailEnd/>
          </a:ln>
          <a:effectLst/>
        </p:spPr>
        <p:txBody>
          <a:bodyPr wrap="none">
            <a:spAutoFit/>
          </a:bodyPr>
          <a:lstStyle/>
          <a:p>
            <a:r>
              <a:rPr lang="en-US">
                <a:latin typeface="Arial Narrow" pitchFamily="34" charset="0"/>
              </a:rPr>
              <a:t>PSET</a:t>
            </a:r>
            <a:r>
              <a:rPr lang="en-US" baseline="-25000">
                <a:latin typeface="Arial Narrow" pitchFamily="34" charset="0"/>
              </a:rPr>
              <a:t>Z</a:t>
            </a:r>
            <a:r>
              <a:rPr lang="en-US">
                <a:latin typeface="Arial Narrow" pitchFamily="34" charset="0"/>
              </a:rPr>
              <a:t> Pong</a:t>
            </a:r>
          </a:p>
        </p:txBody>
      </p:sp>
      <p:grpSp>
        <p:nvGrpSpPr>
          <p:cNvPr id="1393716" name="Group 52"/>
          <p:cNvGrpSpPr>
            <a:grpSpLocks/>
          </p:cNvGrpSpPr>
          <p:nvPr/>
        </p:nvGrpSpPr>
        <p:grpSpPr bwMode="auto">
          <a:xfrm>
            <a:off x="4800600" y="4283075"/>
            <a:ext cx="1790700" cy="2292350"/>
            <a:chOff x="3024" y="2698"/>
            <a:chExt cx="1128" cy="1444"/>
          </a:xfrm>
        </p:grpSpPr>
        <p:sp>
          <p:nvSpPr>
            <p:cNvPr id="1393717" name="Rectangle 53"/>
            <p:cNvSpPr>
              <a:spLocks noChangeArrowheads="1"/>
            </p:cNvSpPr>
            <p:nvPr/>
          </p:nvSpPr>
          <p:spPr bwMode="auto">
            <a:xfrm>
              <a:off x="3024"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393718" name="Rectangle 54"/>
            <p:cNvSpPr>
              <a:spLocks noChangeArrowheads="1"/>
            </p:cNvSpPr>
            <p:nvPr/>
          </p:nvSpPr>
          <p:spPr bwMode="auto">
            <a:xfrm>
              <a:off x="3024"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&amp;audio_37</a:t>
              </a:r>
            </a:p>
          </p:txBody>
        </p:sp>
        <p:sp>
          <p:nvSpPr>
            <p:cNvPr id="1393719" name="Rectangle 55"/>
            <p:cNvSpPr>
              <a:spLocks noChangeArrowheads="1"/>
            </p:cNvSpPr>
            <p:nvPr/>
          </p:nvSpPr>
          <p:spPr bwMode="auto">
            <a:xfrm>
              <a:off x="3024"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93720" name="Rectangle 56"/>
            <p:cNvSpPr>
              <a:spLocks noChangeArrowheads="1"/>
            </p:cNvSpPr>
            <p:nvPr/>
          </p:nvSpPr>
          <p:spPr bwMode="auto">
            <a:xfrm>
              <a:off x="3565"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721" name="Rectangle 57"/>
            <p:cNvSpPr>
              <a:spLocks noChangeArrowheads="1"/>
            </p:cNvSpPr>
            <p:nvPr/>
          </p:nvSpPr>
          <p:spPr bwMode="auto">
            <a:xfrm>
              <a:off x="3024"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722" name="Rectangle 58"/>
            <p:cNvSpPr>
              <a:spLocks noChangeArrowheads="1"/>
            </p:cNvSpPr>
            <p:nvPr/>
          </p:nvSpPr>
          <p:spPr bwMode="auto">
            <a:xfrm>
              <a:off x="3565"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723" name="Rectangle 59"/>
            <p:cNvSpPr>
              <a:spLocks noChangeArrowheads="1"/>
            </p:cNvSpPr>
            <p:nvPr/>
          </p:nvSpPr>
          <p:spPr bwMode="auto">
            <a:xfrm>
              <a:off x="3024"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724" name="Rectangle 60"/>
            <p:cNvSpPr>
              <a:spLocks noChangeArrowheads="1"/>
            </p:cNvSpPr>
            <p:nvPr/>
          </p:nvSpPr>
          <p:spPr bwMode="auto">
            <a:xfrm>
              <a:off x="3565"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i="1">
                  <a:latin typeface="Courier New" pitchFamily="49" charset="0"/>
                </a:rPr>
                <a:t>PSET</a:t>
              </a:r>
              <a:r>
                <a:rPr lang="en-US" sz="1600" i="1" baseline="-10000">
                  <a:latin typeface="Courier New" pitchFamily="49" charset="0"/>
                </a:rPr>
                <a:t>Y</a:t>
              </a:r>
            </a:p>
          </p:txBody>
        </p:sp>
        <p:sp>
          <p:nvSpPr>
            <p:cNvPr id="1393725" name="Rectangle 61"/>
            <p:cNvSpPr>
              <a:spLocks noChangeArrowheads="1"/>
            </p:cNvSpPr>
            <p:nvPr/>
          </p:nvSpPr>
          <p:spPr bwMode="auto">
            <a:xfrm>
              <a:off x="3024"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726" name="Rectangle 62"/>
            <p:cNvSpPr>
              <a:spLocks noChangeArrowheads="1"/>
            </p:cNvSpPr>
            <p:nvPr/>
          </p:nvSpPr>
          <p:spPr bwMode="auto">
            <a:xfrm>
              <a:off x="3565"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3727" name="Rectangle 63"/>
            <p:cNvSpPr>
              <a:spLocks noChangeArrowheads="1"/>
            </p:cNvSpPr>
            <p:nvPr/>
          </p:nvSpPr>
          <p:spPr bwMode="auto">
            <a:xfrm>
              <a:off x="3024"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728" name="Rectangle 64"/>
            <p:cNvSpPr>
              <a:spLocks noChangeArrowheads="1"/>
            </p:cNvSpPr>
            <p:nvPr/>
          </p:nvSpPr>
          <p:spPr bwMode="auto">
            <a:xfrm>
              <a:off x="3565"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93729" name="Rectangle 65"/>
            <p:cNvSpPr>
              <a:spLocks noChangeArrowheads="1"/>
            </p:cNvSpPr>
            <p:nvPr/>
          </p:nvSpPr>
          <p:spPr bwMode="auto">
            <a:xfrm>
              <a:off x="3024"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93730" name="Text Box 66"/>
          <p:cNvSpPr txBox="1">
            <a:spLocks noChangeArrowheads="1"/>
          </p:cNvSpPr>
          <p:nvPr/>
        </p:nvSpPr>
        <p:spPr bwMode="auto">
          <a:xfrm>
            <a:off x="2743200" y="3959225"/>
            <a:ext cx="1538288"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PSET</a:t>
            </a:r>
            <a:r>
              <a:rPr lang="en-US" baseline="-25000">
                <a:solidFill>
                  <a:schemeClr val="tx1"/>
                </a:solidFill>
                <a:latin typeface="Arial Narrow" pitchFamily="34" charset="0"/>
              </a:rPr>
              <a:t>Y</a:t>
            </a:r>
            <a:r>
              <a:rPr lang="en-US">
                <a:solidFill>
                  <a:schemeClr val="tx1"/>
                </a:solidFill>
                <a:latin typeface="Arial Narrow" pitchFamily="34" charset="0"/>
              </a:rPr>
              <a:t> (Pong)</a:t>
            </a:r>
          </a:p>
        </p:txBody>
      </p:sp>
      <p:grpSp>
        <p:nvGrpSpPr>
          <p:cNvPr id="1393731" name="Group 67"/>
          <p:cNvGrpSpPr>
            <a:grpSpLocks/>
          </p:cNvGrpSpPr>
          <p:nvPr/>
        </p:nvGrpSpPr>
        <p:grpSpPr bwMode="auto">
          <a:xfrm>
            <a:off x="2590800" y="4283075"/>
            <a:ext cx="1790700" cy="2292350"/>
            <a:chOff x="1632" y="2698"/>
            <a:chExt cx="1128" cy="1444"/>
          </a:xfrm>
        </p:grpSpPr>
        <p:sp>
          <p:nvSpPr>
            <p:cNvPr id="1393732" name="Rectangle 68"/>
            <p:cNvSpPr>
              <a:spLocks noChangeArrowheads="1"/>
            </p:cNvSpPr>
            <p:nvPr/>
          </p:nvSpPr>
          <p:spPr bwMode="auto">
            <a:xfrm>
              <a:off x="1632" y="2698"/>
              <a:ext cx="1126"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 – A-sync</a:t>
              </a:r>
            </a:p>
          </p:txBody>
        </p:sp>
        <p:sp>
          <p:nvSpPr>
            <p:cNvPr id="1393733" name="Rectangle 69"/>
            <p:cNvSpPr>
              <a:spLocks noChangeArrowheads="1"/>
            </p:cNvSpPr>
            <p:nvPr/>
          </p:nvSpPr>
          <p:spPr bwMode="auto">
            <a:xfrm>
              <a:off x="1632" y="2881"/>
              <a:ext cx="112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&amp;audio_37</a:t>
              </a:r>
            </a:p>
          </p:txBody>
        </p:sp>
        <p:sp>
          <p:nvSpPr>
            <p:cNvPr id="1393734" name="Rectangle 70"/>
            <p:cNvSpPr>
              <a:spLocks noChangeArrowheads="1"/>
            </p:cNvSpPr>
            <p:nvPr/>
          </p:nvSpPr>
          <p:spPr bwMode="auto">
            <a:xfrm>
              <a:off x="1632" y="3245"/>
              <a:ext cx="112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&amp;DXR</a:t>
              </a:r>
            </a:p>
          </p:txBody>
        </p:sp>
        <p:sp>
          <p:nvSpPr>
            <p:cNvPr id="1393735" name="Rectangle 71"/>
            <p:cNvSpPr>
              <a:spLocks noChangeArrowheads="1"/>
            </p:cNvSpPr>
            <p:nvPr/>
          </p:nvSpPr>
          <p:spPr bwMode="auto">
            <a:xfrm>
              <a:off x="2173" y="3063"/>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736" name="Rectangle 72"/>
            <p:cNvSpPr>
              <a:spLocks noChangeArrowheads="1"/>
            </p:cNvSpPr>
            <p:nvPr/>
          </p:nvSpPr>
          <p:spPr bwMode="auto">
            <a:xfrm>
              <a:off x="1632" y="3063"/>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737" name="Rectangle 73"/>
            <p:cNvSpPr>
              <a:spLocks noChangeArrowheads="1"/>
            </p:cNvSpPr>
            <p:nvPr/>
          </p:nvSpPr>
          <p:spPr bwMode="auto">
            <a:xfrm>
              <a:off x="2173" y="3420"/>
              <a:ext cx="58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2</a:t>
              </a:r>
              <a:endParaRPr lang="en-US" sz="1600" baseline="30000">
                <a:solidFill>
                  <a:schemeClr val="tx1"/>
                </a:solidFill>
              </a:endParaRPr>
            </a:p>
          </p:txBody>
        </p:sp>
        <p:sp>
          <p:nvSpPr>
            <p:cNvPr id="1393738" name="Rectangle 74"/>
            <p:cNvSpPr>
              <a:spLocks noChangeArrowheads="1"/>
            </p:cNvSpPr>
            <p:nvPr/>
          </p:nvSpPr>
          <p:spPr bwMode="auto">
            <a:xfrm>
              <a:off x="1632" y="3420"/>
              <a:ext cx="576"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739" name="Rectangle 75"/>
            <p:cNvSpPr>
              <a:spLocks noChangeArrowheads="1"/>
            </p:cNvSpPr>
            <p:nvPr/>
          </p:nvSpPr>
          <p:spPr bwMode="auto">
            <a:xfrm>
              <a:off x="2173" y="3600"/>
              <a:ext cx="58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NULL</a:t>
              </a:r>
            </a:p>
          </p:txBody>
        </p:sp>
        <p:sp>
          <p:nvSpPr>
            <p:cNvPr id="1393740" name="Rectangle 76"/>
            <p:cNvSpPr>
              <a:spLocks noChangeArrowheads="1"/>
            </p:cNvSpPr>
            <p:nvPr/>
          </p:nvSpPr>
          <p:spPr bwMode="auto">
            <a:xfrm>
              <a:off x="1632" y="3600"/>
              <a:ext cx="576"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393741" name="Rectangle 77"/>
            <p:cNvSpPr>
              <a:spLocks noChangeArrowheads="1"/>
            </p:cNvSpPr>
            <p:nvPr/>
          </p:nvSpPr>
          <p:spPr bwMode="auto">
            <a:xfrm>
              <a:off x="2173" y="3774"/>
              <a:ext cx="58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393742" name="Rectangle 78"/>
            <p:cNvSpPr>
              <a:spLocks noChangeArrowheads="1"/>
            </p:cNvSpPr>
            <p:nvPr/>
          </p:nvSpPr>
          <p:spPr bwMode="auto">
            <a:xfrm>
              <a:off x="1632" y="3774"/>
              <a:ext cx="576"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sp>
          <p:nvSpPr>
            <p:cNvPr id="1393743" name="Rectangle 79"/>
            <p:cNvSpPr>
              <a:spLocks noChangeArrowheads="1"/>
            </p:cNvSpPr>
            <p:nvPr/>
          </p:nvSpPr>
          <p:spPr bwMode="auto">
            <a:xfrm>
              <a:off x="2173" y="3960"/>
              <a:ext cx="58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endParaRPr lang="en-US" sz="1600" baseline="30000">
                <a:solidFill>
                  <a:schemeClr val="tx1"/>
                </a:solidFill>
              </a:endParaRPr>
            </a:p>
          </p:txBody>
        </p:sp>
        <p:sp>
          <p:nvSpPr>
            <p:cNvPr id="1393744" name="Rectangle 80"/>
            <p:cNvSpPr>
              <a:spLocks noChangeArrowheads="1"/>
            </p:cNvSpPr>
            <p:nvPr/>
          </p:nvSpPr>
          <p:spPr bwMode="auto">
            <a:xfrm>
              <a:off x="1632" y="3960"/>
              <a:ext cx="576"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a:t>
              </a:r>
            </a:p>
          </p:txBody>
        </p:sp>
      </p:grpSp>
      <p:sp>
        <p:nvSpPr>
          <p:cNvPr id="1393745" name="AutoShape 81"/>
          <p:cNvSpPr>
            <a:spLocks noChangeArrowheads="1"/>
          </p:cNvSpPr>
          <p:nvPr/>
        </p:nvSpPr>
        <p:spPr bwMode="auto">
          <a:xfrm>
            <a:off x="4451350" y="5248275"/>
            <a:ext cx="336550" cy="381000"/>
          </a:xfrm>
          <a:prstGeom prst="rightArrow">
            <a:avLst>
              <a:gd name="adj1" fmla="val 50000"/>
              <a:gd name="adj2" fmla="val 47171"/>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393746" name="Text Box 82"/>
          <p:cNvSpPr txBox="1">
            <a:spLocks noChangeArrowheads="1"/>
          </p:cNvSpPr>
          <p:nvPr/>
        </p:nvSpPr>
        <p:spPr bwMode="auto">
          <a:xfrm>
            <a:off x="6324600" y="1266825"/>
            <a:ext cx="170815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Ping Src: &amp;audio_7</a:t>
            </a:r>
          </a:p>
        </p:txBody>
      </p:sp>
      <p:sp>
        <p:nvSpPr>
          <p:cNvPr id="1393747" name="Text Box 83"/>
          <p:cNvSpPr txBox="1">
            <a:spLocks noChangeArrowheads="1"/>
          </p:cNvSpPr>
          <p:nvPr/>
        </p:nvSpPr>
        <p:spPr bwMode="auto">
          <a:xfrm>
            <a:off x="6324600" y="2590800"/>
            <a:ext cx="1855788"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Pong Src: &amp;audio_37</a:t>
            </a:r>
          </a:p>
        </p:txBody>
      </p:sp>
      <p:sp>
        <p:nvSpPr>
          <p:cNvPr id="1393748" name="AutoShape 84"/>
          <p:cNvSpPr>
            <a:spLocks noChangeArrowheads="1"/>
          </p:cNvSpPr>
          <p:nvPr/>
        </p:nvSpPr>
        <p:spPr bwMode="auto">
          <a:xfrm>
            <a:off x="6400800" y="1914525"/>
            <a:ext cx="381000" cy="304800"/>
          </a:xfrm>
          <a:prstGeom prst="rightArrow">
            <a:avLst>
              <a:gd name="adj1" fmla="val 50000"/>
              <a:gd name="adj2" fmla="val 31250"/>
            </a:avLst>
          </a:prstGeom>
          <a:solidFill>
            <a:srgbClr val="C0C0C0"/>
          </a:solidFill>
          <a:ln w="12700">
            <a:solidFill>
              <a:schemeClr val="tx1"/>
            </a:solidFill>
            <a:miter lim="800000"/>
            <a:headEnd/>
            <a:tailEnd/>
          </a:ln>
          <a:effectLst/>
        </p:spPr>
        <p:txBody>
          <a:bodyPr wrap="none" anchor="ctr">
            <a:spAutoFit/>
          </a:bodyPr>
          <a:lstStyle/>
          <a:p>
            <a:endParaRPr lang="en-US"/>
          </a:p>
        </p:txBody>
      </p:sp>
      <p:sp>
        <p:nvSpPr>
          <p:cNvPr id="1393749" name="Text Box 85"/>
          <p:cNvSpPr txBox="1">
            <a:spLocks noChangeArrowheads="1"/>
          </p:cNvSpPr>
          <p:nvPr/>
        </p:nvSpPr>
        <p:spPr bwMode="auto">
          <a:xfrm>
            <a:off x="152400" y="2900363"/>
            <a:ext cx="3732213" cy="558800"/>
          </a:xfrm>
          <a:prstGeom prst="rect">
            <a:avLst/>
          </a:prstGeom>
          <a:noFill/>
          <a:ln w="12700">
            <a:noFill/>
            <a:miter lim="800000"/>
            <a:headEnd type="none" w="sm" len="sm"/>
            <a:tailEnd type="none" w="sm" len="sm"/>
          </a:ln>
          <a:effectLst/>
        </p:spPr>
        <p:txBody>
          <a:bodyPr wrap="none">
            <a:spAutoFit/>
          </a:bodyPr>
          <a:lstStyle/>
          <a:p>
            <a:pPr>
              <a:lnSpc>
                <a:spcPct val="70000"/>
              </a:lnSpc>
              <a:spcBef>
                <a:spcPct val="30000"/>
              </a:spcBef>
              <a:buFontTx/>
              <a:buChar char="•"/>
            </a:pPr>
            <a:r>
              <a:rPr lang="en-US" sz="1800">
                <a:solidFill>
                  <a:schemeClr val="tx1"/>
                </a:solidFill>
                <a:latin typeface="Arial Narrow" pitchFamily="34" charset="0"/>
              </a:rPr>
              <a:t> How do we transfer the second block?</a:t>
            </a:r>
          </a:p>
          <a:p>
            <a:pPr>
              <a:lnSpc>
                <a:spcPct val="70000"/>
              </a:lnSpc>
              <a:spcBef>
                <a:spcPct val="30000"/>
              </a:spcBef>
              <a:buFontTx/>
              <a:buChar char="•"/>
            </a:pPr>
            <a:r>
              <a:rPr lang="en-US" sz="1800">
                <a:solidFill>
                  <a:schemeClr val="tx1"/>
                </a:solidFill>
                <a:latin typeface="Arial Narrow" pitchFamily="34" charset="0"/>
              </a:rPr>
              <a:t> </a:t>
            </a:r>
            <a:r>
              <a:rPr lang="en-US" sz="1800">
                <a:solidFill>
                  <a:srgbClr val="FF3300"/>
                </a:solidFill>
                <a:latin typeface="Arial Narrow" pitchFamily="34" charset="0"/>
              </a:rPr>
              <a:t>How do we generate an interrupt?</a:t>
            </a:r>
          </a:p>
        </p:txBody>
      </p:sp>
      <p:sp>
        <p:nvSpPr>
          <p:cNvPr id="1393750" name="Text Box 86"/>
          <p:cNvSpPr txBox="1">
            <a:spLocks noChangeArrowheads="1"/>
          </p:cNvSpPr>
          <p:nvPr/>
        </p:nvSpPr>
        <p:spPr bwMode="auto">
          <a:xfrm>
            <a:off x="152400" y="2519363"/>
            <a:ext cx="1509713" cy="336550"/>
          </a:xfrm>
          <a:prstGeom prst="rect">
            <a:avLst/>
          </a:prstGeom>
          <a:noFill/>
          <a:ln w="12700">
            <a:noFill/>
            <a:miter lim="800000"/>
            <a:headEnd/>
            <a:tailEnd/>
          </a:ln>
          <a:effectLst/>
        </p:spPr>
        <p:txBody>
          <a:bodyPr wrap="none">
            <a:spAutoFit/>
          </a:bodyPr>
          <a:lstStyle/>
          <a:p>
            <a:r>
              <a:rPr lang="en-US"/>
              <a:t>Questions:</a:t>
            </a:r>
          </a:p>
        </p:txBody>
      </p:sp>
      <p:grpSp>
        <p:nvGrpSpPr>
          <p:cNvPr id="1393751" name="Group 87"/>
          <p:cNvGrpSpPr>
            <a:grpSpLocks/>
          </p:cNvGrpSpPr>
          <p:nvPr/>
        </p:nvGrpSpPr>
        <p:grpSpPr bwMode="auto">
          <a:xfrm>
            <a:off x="6781800" y="4184650"/>
            <a:ext cx="2362200" cy="2387600"/>
            <a:chOff x="4272" y="2636"/>
            <a:chExt cx="1488" cy="1504"/>
          </a:xfrm>
        </p:grpSpPr>
        <p:sp>
          <p:nvSpPr>
            <p:cNvPr id="1393752" name="Text Box 88"/>
            <p:cNvSpPr txBox="1">
              <a:spLocks noChangeArrowheads="1"/>
            </p:cNvSpPr>
            <p:nvPr/>
          </p:nvSpPr>
          <p:spPr bwMode="auto">
            <a:xfrm>
              <a:off x="4297" y="2832"/>
              <a:ext cx="1463" cy="1308"/>
            </a:xfrm>
            <a:prstGeom prst="rect">
              <a:avLst/>
            </a:prstGeom>
            <a:noFill/>
            <a:ln w="12700">
              <a:noFill/>
              <a:miter lim="800000"/>
              <a:headEnd type="none" w="sm" len="sm"/>
              <a:tailEnd type="none" w="sm" len="sm"/>
            </a:ln>
            <a:effectLst/>
          </p:spPr>
          <p:txBody>
            <a:bodyPr wrap="none">
              <a:spAutoFit/>
            </a:bodyPr>
            <a:lstStyle/>
            <a:p>
              <a:pPr>
                <a:lnSpc>
                  <a:spcPct val="90000"/>
                </a:lnSpc>
                <a:spcBef>
                  <a:spcPct val="30000"/>
                </a:spcBef>
                <a:buFontTx/>
                <a:buChar char="•"/>
              </a:pPr>
              <a:r>
                <a:rPr lang="en-US" sz="1600">
                  <a:solidFill>
                    <a:schemeClr val="tx1"/>
                  </a:solidFill>
                  <a:latin typeface="Arial Narrow" pitchFamily="34" charset="0"/>
                </a:rPr>
                <a:t> When should we </a:t>
              </a:r>
              <a:br>
                <a:rPr lang="en-US" sz="1600">
                  <a:solidFill>
                    <a:schemeClr val="tx1"/>
                  </a:solidFill>
                  <a:latin typeface="Arial Narrow" pitchFamily="34" charset="0"/>
                </a:rPr>
              </a:br>
              <a:r>
                <a:rPr lang="en-US" sz="1600">
                  <a:solidFill>
                    <a:schemeClr val="tx1"/>
                  </a:solidFill>
                  <a:latin typeface="Arial Narrow" pitchFamily="34" charset="0"/>
                </a:rPr>
                <a:t>  generate an interrupt?</a:t>
              </a:r>
            </a:p>
            <a:p>
              <a:pPr>
                <a:lnSpc>
                  <a:spcPct val="90000"/>
                </a:lnSpc>
                <a:spcBef>
                  <a:spcPct val="30000"/>
                </a:spcBef>
                <a:buFontTx/>
                <a:buChar char="•"/>
              </a:pPr>
              <a:r>
                <a:rPr lang="en-US" sz="1600">
                  <a:solidFill>
                    <a:schemeClr val="tx1"/>
                  </a:solidFill>
                  <a:latin typeface="Arial Narrow" pitchFamily="34" charset="0"/>
                </a:rPr>
                <a:t> How do we generate</a:t>
              </a:r>
              <a:br>
                <a:rPr lang="en-US" sz="1600">
                  <a:solidFill>
                    <a:schemeClr val="tx1"/>
                  </a:solidFill>
                  <a:latin typeface="Arial Narrow" pitchFamily="34" charset="0"/>
                </a:rPr>
              </a:br>
              <a:r>
                <a:rPr lang="en-US" sz="1600">
                  <a:solidFill>
                    <a:schemeClr val="tx1"/>
                  </a:solidFill>
                  <a:latin typeface="Arial Narrow" pitchFamily="34" charset="0"/>
                </a:rPr>
                <a:t>  an interrupt at the end</a:t>
              </a:r>
              <a:br>
                <a:rPr lang="en-US" sz="1600">
                  <a:solidFill>
                    <a:schemeClr val="tx1"/>
                  </a:solidFill>
                  <a:latin typeface="Arial Narrow" pitchFamily="34" charset="0"/>
                </a:rPr>
              </a:br>
              <a:r>
                <a:rPr lang="en-US" sz="1600">
                  <a:solidFill>
                    <a:schemeClr val="tx1"/>
                  </a:solidFill>
                  <a:latin typeface="Arial Narrow" pitchFamily="34" charset="0"/>
                </a:rPr>
                <a:t>  of the transfer?</a:t>
              </a:r>
            </a:p>
            <a:p>
              <a:pPr>
                <a:lnSpc>
                  <a:spcPct val="90000"/>
                </a:lnSpc>
                <a:spcBef>
                  <a:spcPct val="30000"/>
                </a:spcBef>
                <a:buFontTx/>
                <a:buChar char="•"/>
              </a:pPr>
              <a:r>
                <a:rPr lang="en-US" sz="1600">
                  <a:solidFill>
                    <a:schemeClr val="tx1"/>
                  </a:solidFill>
                  <a:latin typeface="Arial Narrow" pitchFamily="34" charset="0"/>
                </a:rPr>
                <a:t> How do we write the code</a:t>
              </a:r>
              <a:br>
                <a:rPr lang="en-US" sz="1600">
                  <a:solidFill>
                    <a:schemeClr val="tx1"/>
                  </a:solidFill>
                  <a:latin typeface="Arial Narrow" pitchFamily="34" charset="0"/>
                </a:rPr>
              </a:br>
              <a:r>
                <a:rPr lang="en-US" sz="1600">
                  <a:solidFill>
                    <a:schemeClr val="tx1"/>
                  </a:solidFill>
                  <a:latin typeface="Arial Narrow" pitchFamily="34" charset="0"/>
                </a:rPr>
                <a:t>  to generate an interrupt?</a:t>
              </a:r>
            </a:p>
            <a:p>
              <a:pPr>
                <a:lnSpc>
                  <a:spcPct val="90000"/>
                </a:lnSpc>
                <a:spcBef>
                  <a:spcPct val="30000"/>
                </a:spcBef>
                <a:buFontTx/>
                <a:buChar char="•"/>
              </a:pPr>
              <a:endParaRPr lang="en-US" sz="1600">
                <a:solidFill>
                  <a:schemeClr val="tx1"/>
                </a:solidFill>
                <a:latin typeface="Arial Narrow" pitchFamily="34" charset="0"/>
              </a:endParaRPr>
            </a:p>
          </p:txBody>
        </p:sp>
        <p:sp>
          <p:nvSpPr>
            <p:cNvPr id="1393753" name="Text Box 89"/>
            <p:cNvSpPr txBox="1">
              <a:spLocks noChangeArrowheads="1"/>
            </p:cNvSpPr>
            <p:nvPr/>
          </p:nvSpPr>
          <p:spPr bwMode="auto">
            <a:xfrm>
              <a:off x="4272" y="2636"/>
              <a:ext cx="1172" cy="196"/>
            </a:xfrm>
            <a:prstGeom prst="rect">
              <a:avLst/>
            </a:prstGeom>
            <a:noFill/>
            <a:ln w="12700">
              <a:noFill/>
              <a:miter lim="800000"/>
              <a:headEnd/>
              <a:tailEnd/>
            </a:ln>
            <a:effectLst/>
          </p:spPr>
          <p:txBody>
            <a:bodyPr wrap="none">
              <a:spAutoFit/>
            </a:bodyPr>
            <a:lstStyle/>
            <a:p>
              <a:r>
                <a:rPr lang="en-US" sz="1800" u="sng"/>
                <a:t>EDMA Interrupt</a:t>
              </a:r>
            </a:p>
          </p:txBody>
        </p:sp>
      </p:grpSp>
      <p:sp>
        <p:nvSpPr>
          <p:cNvPr id="1393754" name="Rectangle 90"/>
          <p:cNvSpPr>
            <a:spLocks noChangeArrowheads="1"/>
          </p:cNvSpPr>
          <p:nvPr/>
        </p:nvSpPr>
        <p:spPr bwMode="auto">
          <a:xfrm>
            <a:off x="4435475" y="3919538"/>
            <a:ext cx="4708525" cy="2684462"/>
          </a:xfrm>
          <a:prstGeom prst="rect">
            <a:avLst/>
          </a:prstGeom>
          <a:solidFill>
            <a:schemeClr val="bg1"/>
          </a:solidFill>
          <a:ln w="12700">
            <a:noFill/>
            <a:miter lim="800000"/>
            <a:headEnd/>
            <a:tailEnd/>
          </a:ln>
          <a:effectLst/>
        </p:spPr>
        <p:txBody>
          <a:bodyPr anchor="ctr">
            <a:spAutoFit/>
          </a:bodyPr>
          <a:lstStyle/>
          <a:p>
            <a:endParaRPr lang="en-US"/>
          </a:p>
        </p:txBody>
      </p:sp>
      <p:sp>
        <p:nvSpPr>
          <p:cNvPr id="1393755" name="Rectangle 91"/>
          <p:cNvSpPr>
            <a:spLocks noChangeArrowheads="1"/>
          </p:cNvSpPr>
          <p:nvPr/>
        </p:nvSpPr>
        <p:spPr bwMode="auto">
          <a:xfrm>
            <a:off x="48752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0</a:t>
            </a:r>
          </a:p>
        </p:txBody>
      </p:sp>
      <p:sp>
        <p:nvSpPr>
          <p:cNvPr id="1393756" name="Rectangle 92"/>
          <p:cNvSpPr>
            <a:spLocks noChangeArrowheads="1"/>
          </p:cNvSpPr>
          <p:nvPr/>
        </p:nvSpPr>
        <p:spPr bwMode="auto">
          <a:xfrm>
            <a:off x="5113338" y="827088"/>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a:t>
            </a:r>
          </a:p>
        </p:txBody>
      </p:sp>
      <p:sp>
        <p:nvSpPr>
          <p:cNvPr id="1393757" name="Rectangle 93"/>
          <p:cNvSpPr>
            <a:spLocks noChangeArrowheads="1"/>
          </p:cNvSpPr>
          <p:nvPr/>
        </p:nvSpPr>
        <p:spPr bwMode="auto">
          <a:xfrm>
            <a:off x="5353050"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a:t>
            </a:r>
          </a:p>
        </p:txBody>
      </p:sp>
      <p:sp>
        <p:nvSpPr>
          <p:cNvPr id="1393758" name="Rectangle 94"/>
          <p:cNvSpPr>
            <a:spLocks noChangeArrowheads="1"/>
          </p:cNvSpPr>
          <p:nvPr/>
        </p:nvSpPr>
        <p:spPr bwMode="auto">
          <a:xfrm>
            <a:off x="5591175"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3</a:t>
            </a:r>
          </a:p>
        </p:txBody>
      </p:sp>
      <p:sp>
        <p:nvSpPr>
          <p:cNvPr id="1393759" name="Rectangle 95"/>
          <p:cNvSpPr>
            <a:spLocks noChangeArrowheads="1"/>
          </p:cNvSpPr>
          <p:nvPr/>
        </p:nvSpPr>
        <p:spPr bwMode="auto">
          <a:xfrm>
            <a:off x="5829300" y="827088"/>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4</a:t>
            </a:r>
          </a:p>
        </p:txBody>
      </p:sp>
      <p:sp>
        <p:nvSpPr>
          <p:cNvPr id="1393760" name="Rectangle 96"/>
          <p:cNvSpPr>
            <a:spLocks noChangeArrowheads="1"/>
          </p:cNvSpPr>
          <p:nvPr/>
        </p:nvSpPr>
        <p:spPr bwMode="auto">
          <a:xfrm>
            <a:off x="6069013" y="827088"/>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5</a:t>
            </a:r>
          </a:p>
        </p:txBody>
      </p:sp>
      <p:sp>
        <p:nvSpPr>
          <p:cNvPr id="1393761" name="Rectangle 97"/>
          <p:cNvSpPr>
            <a:spLocks noChangeArrowheads="1"/>
          </p:cNvSpPr>
          <p:nvPr/>
        </p:nvSpPr>
        <p:spPr bwMode="auto">
          <a:xfrm>
            <a:off x="48752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6</a:t>
            </a:r>
          </a:p>
        </p:txBody>
      </p:sp>
      <p:sp>
        <p:nvSpPr>
          <p:cNvPr id="1393762" name="Rectangle 98"/>
          <p:cNvSpPr>
            <a:spLocks noChangeArrowheads="1"/>
          </p:cNvSpPr>
          <p:nvPr/>
        </p:nvSpPr>
        <p:spPr bwMode="auto">
          <a:xfrm>
            <a:off x="5113338" y="1066800"/>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7</a:t>
            </a:r>
          </a:p>
        </p:txBody>
      </p:sp>
      <p:sp>
        <p:nvSpPr>
          <p:cNvPr id="1393763" name="Rectangle 99"/>
          <p:cNvSpPr>
            <a:spLocks noChangeArrowheads="1"/>
          </p:cNvSpPr>
          <p:nvPr/>
        </p:nvSpPr>
        <p:spPr bwMode="auto">
          <a:xfrm>
            <a:off x="5353050"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8</a:t>
            </a:r>
          </a:p>
        </p:txBody>
      </p:sp>
      <p:sp>
        <p:nvSpPr>
          <p:cNvPr id="1393764" name="Rectangle 100"/>
          <p:cNvSpPr>
            <a:spLocks noChangeArrowheads="1"/>
          </p:cNvSpPr>
          <p:nvPr/>
        </p:nvSpPr>
        <p:spPr bwMode="auto">
          <a:xfrm>
            <a:off x="5591175" y="1066800"/>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9</a:t>
            </a:r>
          </a:p>
        </p:txBody>
      </p:sp>
      <p:sp>
        <p:nvSpPr>
          <p:cNvPr id="1393765" name="Rectangle 101"/>
          <p:cNvSpPr>
            <a:spLocks noChangeArrowheads="1"/>
          </p:cNvSpPr>
          <p:nvPr/>
        </p:nvSpPr>
        <p:spPr bwMode="auto">
          <a:xfrm>
            <a:off x="5829300" y="1066800"/>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10</a:t>
            </a:r>
          </a:p>
        </p:txBody>
      </p:sp>
      <p:sp>
        <p:nvSpPr>
          <p:cNvPr id="1393766" name="Rectangle 102"/>
          <p:cNvSpPr>
            <a:spLocks noChangeArrowheads="1"/>
          </p:cNvSpPr>
          <p:nvPr/>
        </p:nvSpPr>
        <p:spPr bwMode="auto">
          <a:xfrm>
            <a:off x="6069013" y="1066800"/>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11</a:t>
            </a:r>
          </a:p>
        </p:txBody>
      </p:sp>
      <p:sp>
        <p:nvSpPr>
          <p:cNvPr id="1393767" name="Rectangle 103"/>
          <p:cNvSpPr>
            <a:spLocks noChangeArrowheads="1"/>
          </p:cNvSpPr>
          <p:nvPr/>
        </p:nvSpPr>
        <p:spPr bwMode="auto">
          <a:xfrm>
            <a:off x="48752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12</a:t>
            </a:r>
          </a:p>
        </p:txBody>
      </p:sp>
      <p:sp>
        <p:nvSpPr>
          <p:cNvPr id="1393768" name="Rectangle 104"/>
          <p:cNvSpPr>
            <a:spLocks noChangeArrowheads="1"/>
          </p:cNvSpPr>
          <p:nvPr/>
        </p:nvSpPr>
        <p:spPr bwMode="auto">
          <a:xfrm>
            <a:off x="5113338" y="1304925"/>
            <a:ext cx="239712"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13</a:t>
            </a:r>
          </a:p>
        </p:txBody>
      </p:sp>
      <p:sp>
        <p:nvSpPr>
          <p:cNvPr id="1393769" name="Rectangle 105"/>
          <p:cNvSpPr>
            <a:spLocks noChangeArrowheads="1"/>
          </p:cNvSpPr>
          <p:nvPr/>
        </p:nvSpPr>
        <p:spPr bwMode="auto">
          <a:xfrm>
            <a:off x="5353050"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14</a:t>
            </a:r>
          </a:p>
        </p:txBody>
      </p:sp>
      <p:sp>
        <p:nvSpPr>
          <p:cNvPr id="1393770" name="Rectangle 106"/>
          <p:cNvSpPr>
            <a:spLocks noChangeArrowheads="1"/>
          </p:cNvSpPr>
          <p:nvPr/>
        </p:nvSpPr>
        <p:spPr bwMode="auto">
          <a:xfrm>
            <a:off x="5591175" y="1304925"/>
            <a:ext cx="238125"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15</a:t>
            </a:r>
          </a:p>
        </p:txBody>
      </p:sp>
      <p:sp>
        <p:nvSpPr>
          <p:cNvPr id="1393771" name="Rectangle 107"/>
          <p:cNvSpPr>
            <a:spLocks noChangeArrowheads="1"/>
          </p:cNvSpPr>
          <p:nvPr/>
        </p:nvSpPr>
        <p:spPr bwMode="auto">
          <a:xfrm>
            <a:off x="5829300" y="1304925"/>
            <a:ext cx="239713" cy="239713"/>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16</a:t>
            </a:r>
          </a:p>
        </p:txBody>
      </p:sp>
      <p:sp>
        <p:nvSpPr>
          <p:cNvPr id="1393772" name="Rectangle 108"/>
          <p:cNvSpPr>
            <a:spLocks noChangeArrowheads="1"/>
          </p:cNvSpPr>
          <p:nvPr/>
        </p:nvSpPr>
        <p:spPr bwMode="auto">
          <a:xfrm>
            <a:off x="6069013" y="1304925"/>
            <a:ext cx="238125" cy="2397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17</a:t>
            </a:r>
          </a:p>
        </p:txBody>
      </p:sp>
      <p:sp>
        <p:nvSpPr>
          <p:cNvPr id="1393773" name="Rectangle 109"/>
          <p:cNvSpPr>
            <a:spLocks noChangeArrowheads="1"/>
          </p:cNvSpPr>
          <p:nvPr/>
        </p:nvSpPr>
        <p:spPr bwMode="auto">
          <a:xfrm>
            <a:off x="48752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18</a:t>
            </a:r>
          </a:p>
        </p:txBody>
      </p:sp>
      <p:sp>
        <p:nvSpPr>
          <p:cNvPr id="1393774" name="Rectangle 110"/>
          <p:cNvSpPr>
            <a:spLocks noChangeArrowheads="1"/>
          </p:cNvSpPr>
          <p:nvPr/>
        </p:nvSpPr>
        <p:spPr bwMode="auto">
          <a:xfrm>
            <a:off x="5113338" y="1544638"/>
            <a:ext cx="239712"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19</a:t>
            </a:r>
          </a:p>
        </p:txBody>
      </p:sp>
      <p:sp>
        <p:nvSpPr>
          <p:cNvPr id="1393775" name="Rectangle 111"/>
          <p:cNvSpPr>
            <a:spLocks noChangeArrowheads="1"/>
          </p:cNvSpPr>
          <p:nvPr/>
        </p:nvSpPr>
        <p:spPr bwMode="auto">
          <a:xfrm>
            <a:off x="5353050"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20</a:t>
            </a:r>
          </a:p>
        </p:txBody>
      </p:sp>
      <p:sp>
        <p:nvSpPr>
          <p:cNvPr id="1393776" name="Rectangle 112"/>
          <p:cNvSpPr>
            <a:spLocks noChangeArrowheads="1"/>
          </p:cNvSpPr>
          <p:nvPr/>
        </p:nvSpPr>
        <p:spPr bwMode="auto">
          <a:xfrm>
            <a:off x="5591175" y="1544638"/>
            <a:ext cx="238125"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21</a:t>
            </a:r>
          </a:p>
        </p:txBody>
      </p:sp>
      <p:sp>
        <p:nvSpPr>
          <p:cNvPr id="1393777" name="Rectangle 113"/>
          <p:cNvSpPr>
            <a:spLocks noChangeArrowheads="1"/>
          </p:cNvSpPr>
          <p:nvPr/>
        </p:nvSpPr>
        <p:spPr bwMode="auto">
          <a:xfrm>
            <a:off x="5829300" y="1544638"/>
            <a:ext cx="239713" cy="238125"/>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200">
                <a:solidFill>
                  <a:schemeClr val="tx1"/>
                </a:solidFill>
                <a:latin typeface="Courier New" pitchFamily="49" charset="0"/>
              </a:rPr>
              <a:t>22</a:t>
            </a:r>
          </a:p>
        </p:txBody>
      </p:sp>
      <p:sp>
        <p:nvSpPr>
          <p:cNvPr id="1393778" name="Rectangle 114"/>
          <p:cNvSpPr>
            <a:spLocks noChangeArrowheads="1"/>
          </p:cNvSpPr>
          <p:nvPr/>
        </p:nvSpPr>
        <p:spPr bwMode="auto">
          <a:xfrm>
            <a:off x="6069013" y="1544638"/>
            <a:ext cx="238125" cy="2381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23</a:t>
            </a:r>
          </a:p>
        </p:txBody>
      </p:sp>
      <p:sp>
        <p:nvSpPr>
          <p:cNvPr id="1393779" name="Rectangle 115"/>
          <p:cNvSpPr>
            <a:spLocks noChangeArrowheads="1"/>
          </p:cNvSpPr>
          <p:nvPr/>
        </p:nvSpPr>
        <p:spPr bwMode="auto">
          <a:xfrm>
            <a:off x="48752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24</a:t>
            </a:r>
          </a:p>
        </p:txBody>
      </p:sp>
      <p:sp>
        <p:nvSpPr>
          <p:cNvPr id="1393780" name="Rectangle 116"/>
          <p:cNvSpPr>
            <a:spLocks noChangeArrowheads="1"/>
          </p:cNvSpPr>
          <p:nvPr/>
        </p:nvSpPr>
        <p:spPr bwMode="auto">
          <a:xfrm>
            <a:off x="5113338" y="1782763"/>
            <a:ext cx="239712"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25</a:t>
            </a:r>
          </a:p>
        </p:txBody>
      </p:sp>
      <p:sp>
        <p:nvSpPr>
          <p:cNvPr id="1393781" name="Rectangle 117"/>
          <p:cNvSpPr>
            <a:spLocks noChangeArrowheads="1"/>
          </p:cNvSpPr>
          <p:nvPr/>
        </p:nvSpPr>
        <p:spPr bwMode="auto">
          <a:xfrm>
            <a:off x="5353050"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26</a:t>
            </a:r>
          </a:p>
        </p:txBody>
      </p:sp>
      <p:sp>
        <p:nvSpPr>
          <p:cNvPr id="1393782" name="Rectangle 118"/>
          <p:cNvSpPr>
            <a:spLocks noChangeArrowheads="1"/>
          </p:cNvSpPr>
          <p:nvPr/>
        </p:nvSpPr>
        <p:spPr bwMode="auto">
          <a:xfrm>
            <a:off x="5591175"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27</a:t>
            </a:r>
          </a:p>
        </p:txBody>
      </p:sp>
      <p:sp>
        <p:nvSpPr>
          <p:cNvPr id="1393783" name="Rectangle 119"/>
          <p:cNvSpPr>
            <a:spLocks noChangeArrowheads="1"/>
          </p:cNvSpPr>
          <p:nvPr/>
        </p:nvSpPr>
        <p:spPr bwMode="auto">
          <a:xfrm>
            <a:off x="5829300" y="1782763"/>
            <a:ext cx="239713"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28</a:t>
            </a:r>
          </a:p>
        </p:txBody>
      </p:sp>
      <p:sp>
        <p:nvSpPr>
          <p:cNvPr id="1393784" name="Rectangle 120"/>
          <p:cNvSpPr>
            <a:spLocks noChangeArrowheads="1"/>
          </p:cNvSpPr>
          <p:nvPr/>
        </p:nvSpPr>
        <p:spPr bwMode="auto">
          <a:xfrm>
            <a:off x="6069013" y="1782763"/>
            <a:ext cx="238125" cy="23971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200" b="0">
                <a:solidFill>
                  <a:schemeClr val="tx1"/>
                </a:solidFill>
                <a:latin typeface="Courier New" pitchFamily="49" charset="0"/>
              </a:rPr>
              <a:t>29</a:t>
            </a:r>
          </a:p>
        </p:txBody>
      </p:sp>
      <p:sp>
        <p:nvSpPr>
          <p:cNvPr id="1393785" name="Rectangle 121"/>
          <p:cNvSpPr>
            <a:spLocks noChangeArrowheads="1"/>
          </p:cNvSpPr>
          <p:nvPr/>
        </p:nvSpPr>
        <p:spPr bwMode="auto">
          <a:xfrm>
            <a:off x="5113338" y="1044575"/>
            <a:ext cx="965200" cy="750888"/>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1393786" name="Rectangle 122"/>
          <p:cNvSpPr>
            <a:spLocks noChangeArrowheads="1"/>
          </p:cNvSpPr>
          <p:nvPr/>
        </p:nvSpPr>
        <p:spPr bwMode="auto">
          <a:xfrm>
            <a:off x="1125538" y="62928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393787" name="Rectangle 123"/>
          <p:cNvSpPr>
            <a:spLocks noChangeArrowheads="1"/>
          </p:cNvSpPr>
          <p:nvPr/>
        </p:nvSpPr>
        <p:spPr bwMode="auto">
          <a:xfrm>
            <a:off x="76200" y="51514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&amp;DXR</a:t>
            </a:r>
          </a:p>
        </p:txBody>
      </p:sp>
      <p:sp>
        <p:nvSpPr>
          <p:cNvPr id="1393788" name="Rectangle 124"/>
          <p:cNvSpPr>
            <a:spLocks noChangeArrowheads="1"/>
          </p:cNvSpPr>
          <p:nvPr/>
        </p:nvSpPr>
        <p:spPr bwMode="auto">
          <a:xfrm>
            <a:off x="76200" y="45735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&amp;audio_7</a:t>
            </a:r>
          </a:p>
        </p:txBody>
      </p:sp>
      <p:sp>
        <p:nvSpPr>
          <p:cNvPr id="1393789" name="Rectangle 125"/>
          <p:cNvSpPr>
            <a:spLocks noChangeArrowheads="1"/>
          </p:cNvSpPr>
          <p:nvPr/>
        </p:nvSpPr>
        <p:spPr bwMode="auto">
          <a:xfrm>
            <a:off x="1125538" y="57213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PSET</a:t>
            </a:r>
            <a:r>
              <a:rPr lang="en-US" sz="1600" baseline="-25000">
                <a:solidFill>
                  <a:schemeClr val="tx1"/>
                </a:solidFill>
                <a:latin typeface="Arial Narrow" pitchFamily="34" charset="0"/>
              </a:rPr>
              <a:t>Y</a:t>
            </a:r>
          </a:p>
        </p:txBody>
      </p:sp>
      <p:sp>
        <p:nvSpPr>
          <p:cNvPr id="127" name="Rectangle 21"/>
          <p:cNvSpPr>
            <a:spLocks noChangeArrowheads="1"/>
          </p:cNvSpPr>
          <p:nvPr/>
        </p:nvSpPr>
        <p:spPr bwMode="auto">
          <a:xfrm>
            <a:off x="6934200" y="1895475"/>
            <a:ext cx="691551" cy="342900"/>
          </a:xfrm>
          <a:prstGeom prst="rect">
            <a:avLst/>
          </a:prstGeom>
          <a:solidFill>
            <a:schemeClr val="accent2"/>
          </a:solidFill>
          <a:ln w="12700">
            <a:solidFill>
              <a:schemeClr val="tx1"/>
            </a:solidFill>
            <a:miter lim="800000"/>
            <a:headEnd/>
            <a:tailEnd/>
          </a:ln>
          <a:effectLst/>
        </p:spPr>
        <p:txBody>
          <a:bodyPr wrap="none" anchor="ctr" anchorCtr="1"/>
          <a:lstStyle/>
          <a:p>
            <a:pPr algn="ctr"/>
            <a:r>
              <a:rPr lang="en-US" dirty="0" smtClean="0">
                <a:solidFill>
                  <a:schemeClr val="tx1"/>
                </a:solidFill>
                <a:latin typeface="Arial Narrow" pitchFamily="34" charset="0"/>
              </a:rPr>
              <a:t>SPI</a:t>
            </a:r>
            <a:endParaRPr lang="en-US" dirty="0">
              <a:solidFill>
                <a:schemeClr val="tx1"/>
              </a:solidFill>
              <a:latin typeface="Arial Narrow" pitchFamily="34" charset="0"/>
            </a:endParaRPr>
          </a:p>
        </p:txBody>
      </p:sp>
      <p:sp>
        <p:nvSpPr>
          <p:cNvPr id="128" name="Rectangle 85"/>
          <p:cNvSpPr>
            <a:spLocks noChangeArrowheads="1"/>
          </p:cNvSpPr>
          <p:nvPr/>
        </p:nvSpPr>
        <p:spPr bwMode="auto">
          <a:xfrm>
            <a:off x="7672313" y="1922463"/>
            <a:ext cx="1377813" cy="289310"/>
          </a:xfrm>
          <a:prstGeom prst="rect">
            <a:avLst/>
          </a:prstGeom>
          <a:noFill/>
          <a:ln w="12700">
            <a:noFill/>
            <a:miter lim="800000"/>
            <a:headEnd/>
            <a:tailEnd/>
          </a:ln>
          <a:effectLst/>
        </p:spPr>
        <p:txBody>
          <a:bodyPr wrap="none">
            <a:spAutoFit/>
          </a:bodyPr>
          <a:lstStyle/>
          <a:p>
            <a:r>
              <a:rPr lang="en-US" sz="1600" dirty="0" err="1">
                <a:solidFill>
                  <a:schemeClr val="tx1"/>
                </a:solidFill>
                <a:latin typeface="Arial Narrow" pitchFamily="34" charset="0"/>
              </a:rPr>
              <a:t>Dst</a:t>
            </a:r>
            <a:r>
              <a:rPr lang="en-US" sz="1600" dirty="0">
                <a:solidFill>
                  <a:schemeClr val="tx1"/>
                </a:solidFill>
                <a:latin typeface="Arial Narrow" pitchFamily="34" charset="0"/>
              </a:rPr>
              <a:t>: </a:t>
            </a:r>
            <a:r>
              <a:rPr lang="en-US" sz="1600" dirty="0" smtClean="0">
                <a:solidFill>
                  <a:schemeClr val="tx1"/>
                </a:solidFill>
                <a:latin typeface="Arial Narrow" pitchFamily="34" charset="0"/>
              </a:rPr>
              <a:t>&amp;</a:t>
            </a:r>
            <a:r>
              <a:rPr lang="en-US" sz="1600" dirty="0" smtClean="0">
                <a:solidFill>
                  <a:schemeClr val="tx1"/>
                </a:solidFill>
                <a:latin typeface="Arial Narrow" pitchFamily="34" charset="0"/>
              </a:rPr>
              <a:t>SPIDAT0</a:t>
            </a:r>
            <a:endParaRPr lang="en-US" sz="1600" dirty="0">
              <a:solidFill>
                <a:schemeClr val="tx1"/>
              </a:solidFill>
              <a:latin typeface="Arial Narrow"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058" name="Rectangle 2"/>
          <p:cNvSpPr>
            <a:spLocks noGrp="1" noChangeArrowheads="1"/>
          </p:cNvSpPr>
          <p:nvPr>
            <p:ph type="title"/>
          </p:nvPr>
        </p:nvSpPr>
        <p:spPr/>
        <p:txBody>
          <a:bodyPr/>
          <a:lstStyle/>
          <a:p>
            <a:r>
              <a:rPr lang="en-US" sz="3200"/>
              <a:t>Example: How Do You VIEW the Transfer?</a:t>
            </a:r>
          </a:p>
        </p:txBody>
      </p:sp>
      <p:sp>
        <p:nvSpPr>
          <p:cNvPr id="1325059"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25060"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25061" name="Group 5"/>
          <p:cNvGrpSpPr>
            <a:grpSpLocks/>
          </p:cNvGrpSpPr>
          <p:nvPr/>
        </p:nvGrpSpPr>
        <p:grpSpPr bwMode="auto">
          <a:xfrm>
            <a:off x="1676400" y="3733800"/>
            <a:ext cx="5562600" cy="914400"/>
            <a:chOff x="1200" y="2496"/>
            <a:chExt cx="3504" cy="576"/>
          </a:xfrm>
        </p:grpSpPr>
        <p:sp>
          <p:nvSpPr>
            <p:cNvPr id="1325062"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3"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4"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5"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6"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7"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8"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69"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0"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1"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2"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3"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74"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5"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6"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7"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8"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79"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5080"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25081"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25082" name="Group 26"/>
          <p:cNvGrpSpPr>
            <a:grpSpLocks/>
          </p:cNvGrpSpPr>
          <p:nvPr/>
        </p:nvGrpSpPr>
        <p:grpSpPr bwMode="auto">
          <a:xfrm>
            <a:off x="2747963" y="1524000"/>
            <a:ext cx="1219200" cy="914400"/>
            <a:chOff x="432" y="960"/>
            <a:chExt cx="768" cy="576"/>
          </a:xfrm>
        </p:grpSpPr>
        <p:sp>
          <p:nvSpPr>
            <p:cNvPr id="1325083"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4"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5"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6"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7"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8"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89"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0"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1"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2"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3"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5094"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25095"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25096"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25097"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25098"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25099"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25100"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25101" name="Rectangle 45"/>
          <p:cNvSpPr>
            <a:spLocks noChangeArrowheads="1"/>
          </p:cNvSpPr>
          <p:nvPr/>
        </p:nvSpPr>
        <p:spPr bwMode="auto">
          <a:xfrm>
            <a:off x="373063" y="3125788"/>
            <a:ext cx="8770937" cy="31591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929" name="Text Box 12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399810" name="Rectangle 2"/>
          <p:cNvSpPr>
            <a:spLocks noGrp="1" noChangeArrowheads="1"/>
          </p:cNvSpPr>
          <p:nvPr>
            <p:ph type="title"/>
          </p:nvPr>
        </p:nvSpPr>
        <p:spPr/>
        <p:txBody>
          <a:bodyPr/>
          <a:lstStyle/>
          <a:p>
            <a:r>
              <a:rPr lang="en-US"/>
              <a:t>Interrupt: EDMA Channels</a:t>
            </a:r>
          </a:p>
        </p:txBody>
      </p:sp>
      <p:sp>
        <p:nvSpPr>
          <p:cNvPr id="1399811" name="Rectangle 3"/>
          <p:cNvSpPr>
            <a:spLocks noChangeArrowheads="1"/>
          </p:cNvSpPr>
          <p:nvPr/>
        </p:nvSpPr>
        <p:spPr bwMode="auto">
          <a:xfrm>
            <a:off x="152400" y="566738"/>
            <a:ext cx="4525963" cy="381635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2400">
                <a:latin typeface="Arial Narrow" pitchFamily="34" charset="0"/>
              </a:rPr>
              <a:t>EDMA Channels</a:t>
            </a:r>
          </a:p>
        </p:txBody>
      </p:sp>
      <p:sp>
        <p:nvSpPr>
          <p:cNvPr id="1399812" name="Rectangle 4"/>
          <p:cNvSpPr>
            <a:spLocks noChangeArrowheads="1"/>
          </p:cNvSpPr>
          <p:nvPr/>
        </p:nvSpPr>
        <p:spPr bwMode="auto">
          <a:xfrm>
            <a:off x="1535113" y="1538288"/>
            <a:ext cx="1246187" cy="249237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399813" name="Rectangle 5"/>
          <p:cNvSpPr>
            <a:spLocks noChangeArrowheads="1"/>
          </p:cNvSpPr>
          <p:nvPr/>
        </p:nvSpPr>
        <p:spPr bwMode="auto">
          <a:xfrm>
            <a:off x="2781300" y="1538288"/>
            <a:ext cx="1752600" cy="249237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399814" name="Rectangle 6"/>
          <p:cNvSpPr>
            <a:spLocks noChangeArrowheads="1"/>
          </p:cNvSpPr>
          <p:nvPr/>
        </p:nvSpPr>
        <p:spPr bwMode="auto">
          <a:xfrm>
            <a:off x="407988" y="1189038"/>
            <a:ext cx="1092200" cy="312737"/>
          </a:xfrm>
          <a:prstGeom prst="rect">
            <a:avLst/>
          </a:prstGeom>
          <a:noFill/>
          <a:ln w="12700">
            <a:noFill/>
            <a:miter lim="800000"/>
            <a:headEnd type="none" w="sm" len="sm"/>
            <a:tailEnd type="none" w="sm" len="sm"/>
          </a:ln>
          <a:effectLst/>
        </p:spPr>
        <p:txBody>
          <a:bodyPr wrap="none" lIns="0" rIns="0">
            <a:spAutoFit/>
          </a:bodyPr>
          <a:lstStyle/>
          <a:p>
            <a:pPr algn="ctr">
              <a:spcBef>
                <a:spcPct val="0"/>
              </a:spcBef>
            </a:pPr>
            <a:r>
              <a:rPr lang="en-US" sz="1800">
                <a:solidFill>
                  <a:schemeClr val="tx1"/>
                </a:solidFill>
              </a:rPr>
              <a:t>Channel #</a:t>
            </a:r>
          </a:p>
        </p:txBody>
      </p:sp>
      <p:cxnSp>
        <p:nvCxnSpPr>
          <p:cNvPr id="1399815" name="AutoShape 7"/>
          <p:cNvCxnSpPr>
            <a:cxnSpLocks noChangeShapeType="1"/>
            <a:stCxn id="1399850" idx="3"/>
            <a:endCxn id="1399816" idx="2"/>
          </p:cNvCxnSpPr>
          <p:nvPr/>
        </p:nvCxnSpPr>
        <p:spPr bwMode="auto">
          <a:xfrm>
            <a:off x="1535113" y="1830388"/>
            <a:ext cx="441325" cy="0"/>
          </a:xfrm>
          <a:prstGeom prst="straightConnector1">
            <a:avLst/>
          </a:prstGeom>
          <a:noFill/>
          <a:ln w="19050">
            <a:solidFill>
              <a:schemeClr val="tx1"/>
            </a:solidFill>
            <a:round/>
            <a:headEnd type="none" w="sm" len="sm"/>
            <a:tailEnd type="none" w="sm" len="sm"/>
          </a:ln>
          <a:effectLst/>
        </p:spPr>
      </p:cxnSp>
      <p:sp>
        <p:nvSpPr>
          <p:cNvPr id="1399816" name="Oval 8"/>
          <p:cNvSpPr>
            <a:spLocks noChangeArrowheads="1"/>
          </p:cNvSpPr>
          <p:nvPr/>
        </p:nvSpPr>
        <p:spPr bwMode="auto">
          <a:xfrm>
            <a:off x="1976438" y="1792288"/>
            <a:ext cx="74612"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17" name="Oval 9"/>
          <p:cNvSpPr>
            <a:spLocks noChangeArrowheads="1"/>
          </p:cNvSpPr>
          <p:nvPr/>
        </p:nvSpPr>
        <p:spPr bwMode="auto">
          <a:xfrm>
            <a:off x="249078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18" name="Rectangle 10"/>
          <p:cNvSpPr>
            <a:spLocks noChangeArrowheads="1"/>
          </p:cNvSpPr>
          <p:nvPr/>
        </p:nvSpPr>
        <p:spPr bwMode="auto">
          <a:xfrm>
            <a:off x="1712913" y="18288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cxnSp>
        <p:nvCxnSpPr>
          <p:cNvPr id="1399819" name="AutoShape 11"/>
          <p:cNvCxnSpPr>
            <a:cxnSpLocks noChangeShapeType="1"/>
            <a:stCxn id="1399849" idx="3"/>
            <a:endCxn id="1399820" idx="2"/>
          </p:cNvCxnSpPr>
          <p:nvPr/>
        </p:nvCxnSpPr>
        <p:spPr bwMode="auto">
          <a:xfrm>
            <a:off x="1535113" y="2413000"/>
            <a:ext cx="441325" cy="1588"/>
          </a:xfrm>
          <a:prstGeom prst="straightConnector1">
            <a:avLst/>
          </a:prstGeom>
          <a:noFill/>
          <a:ln w="19050">
            <a:solidFill>
              <a:schemeClr val="tx1"/>
            </a:solidFill>
            <a:round/>
            <a:headEnd type="none" w="sm" len="sm"/>
            <a:tailEnd type="none" w="sm" len="sm"/>
          </a:ln>
          <a:effectLst/>
        </p:spPr>
      </p:cxnSp>
      <p:sp>
        <p:nvSpPr>
          <p:cNvPr id="1399820" name="Oval 12"/>
          <p:cNvSpPr>
            <a:spLocks noChangeArrowheads="1"/>
          </p:cNvSpPr>
          <p:nvPr/>
        </p:nvSpPr>
        <p:spPr bwMode="auto">
          <a:xfrm>
            <a:off x="1976438" y="2378075"/>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21" name="Oval 13"/>
          <p:cNvSpPr>
            <a:spLocks noChangeArrowheads="1"/>
          </p:cNvSpPr>
          <p:nvPr/>
        </p:nvSpPr>
        <p:spPr bwMode="auto">
          <a:xfrm>
            <a:off x="249078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22" name="Rectangle 14"/>
          <p:cNvSpPr>
            <a:spLocks noChangeArrowheads="1"/>
          </p:cNvSpPr>
          <p:nvPr/>
        </p:nvSpPr>
        <p:spPr bwMode="auto">
          <a:xfrm>
            <a:off x="1709738" y="2430463"/>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399823" name="Oval 15"/>
          <p:cNvSpPr>
            <a:spLocks noChangeArrowheads="1"/>
          </p:cNvSpPr>
          <p:nvPr/>
        </p:nvSpPr>
        <p:spPr bwMode="auto">
          <a:xfrm>
            <a:off x="351313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24" name="Oval 16"/>
          <p:cNvSpPr>
            <a:spLocks noChangeArrowheads="1"/>
          </p:cNvSpPr>
          <p:nvPr/>
        </p:nvSpPr>
        <p:spPr bwMode="auto">
          <a:xfrm>
            <a:off x="351313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399825" name="AutoShape 17"/>
          <p:cNvCxnSpPr>
            <a:cxnSpLocks noChangeShapeType="1"/>
            <a:stCxn id="1399817" idx="6"/>
            <a:endCxn id="1399817" idx="6"/>
          </p:cNvCxnSpPr>
          <p:nvPr/>
        </p:nvCxnSpPr>
        <p:spPr bwMode="auto">
          <a:xfrm>
            <a:off x="2562225" y="1830388"/>
            <a:ext cx="0" cy="0"/>
          </a:xfrm>
          <a:prstGeom prst="straightConnector1">
            <a:avLst/>
          </a:prstGeom>
          <a:noFill/>
          <a:ln w="12700">
            <a:solidFill>
              <a:schemeClr val="tx1"/>
            </a:solidFill>
            <a:round/>
            <a:headEnd type="none" w="sm" len="sm"/>
            <a:tailEnd type="none" w="sm" len="sm"/>
          </a:ln>
          <a:effectLst/>
        </p:spPr>
      </p:cxnSp>
      <p:cxnSp>
        <p:nvCxnSpPr>
          <p:cNvPr id="1399826" name="AutoShape 18"/>
          <p:cNvCxnSpPr>
            <a:cxnSpLocks noChangeShapeType="1"/>
            <a:stCxn id="1399817" idx="6"/>
            <a:endCxn id="1399823" idx="2"/>
          </p:cNvCxnSpPr>
          <p:nvPr/>
        </p:nvCxnSpPr>
        <p:spPr bwMode="auto">
          <a:xfrm>
            <a:off x="2562225" y="1830388"/>
            <a:ext cx="950913" cy="0"/>
          </a:xfrm>
          <a:prstGeom prst="straightConnector1">
            <a:avLst/>
          </a:prstGeom>
          <a:noFill/>
          <a:ln w="19050">
            <a:solidFill>
              <a:schemeClr val="tx1"/>
            </a:solidFill>
            <a:round/>
            <a:headEnd type="none" w="sm" len="sm"/>
            <a:tailEnd type="none" w="sm" len="sm"/>
          </a:ln>
          <a:effectLst/>
        </p:spPr>
      </p:cxnSp>
      <p:cxnSp>
        <p:nvCxnSpPr>
          <p:cNvPr id="1399827" name="AutoShape 19"/>
          <p:cNvCxnSpPr>
            <a:cxnSpLocks noChangeShapeType="1"/>
            <a:stCxn id="1399821" idx="6"/>
            <a:endCxn id="1399824" idx="2"/>
          </p:cNvCxnSpPr>
          <p:nvPr/>
        </p:nvCxnSpPr>
        <p:spPr bwMode="auto">
          <a:xfrm>
            <a:off x="2562225" y="2413000"/>
            <a:ext cx="950913" cy="0"/>
          </a:xfrm>
          <a:prstGeom prst="straightConnector1">
            <a:avLst/>
          </a:prstGeom>
          <a:noFill/>
          <a:ln w="19050">
            <a:solidFill>
              <a:schemeClr val="tx1"/>
            </a:solidFill>
            <a:round/>
            <a:headEnd type="none" w="sm" len="sm"/>
            <a:tailEnd type="none" w="sm" len="sm"/>
          </a:ln>
          <a:effectLst/>
        </p:spPr>
      </p:cxnSp>
      <p:cxnSp>
        <p:nvCxnSpPr>
          <p:cNvPr id="1399828" name="AutoShape 20"/>
          <p:cNvCxnSpPr>
            <a:cxnSpLocks noChangeShapeType="1"/>
            <a:stCxn id="1399848" idx="3"/>
            <a:endCxn id="1399829" idx="2"/>
          </p:cNvCxnSpPr>
          <p:nvPr/>
        </p:nvCxnSpPr>
        <p:spPr bwMode="auto">
          <a:xfrm flipV="1">
            <a:off x="1535113" y="3033713"/>
            <a:ext cx="441325" cy="1587"/>
          </a:xfrm>
          <a:prstGeom prst="straightConnector1">
            <a:avLst/>
          </a:prstGeom>
          <a:noFill/>
          <a:ln w="38100">
            <a:solidFill>
              <a:srgbClr val="FF3300"/>
            </a:solidFill>
            <a:round/>
            <a:headEnd type="none" w="sm" len="sm"/>
            <a:tailEnd type="none" w="sm" len="sm"/>
          </a:ln>
          <a:effectLst/>
        </p:spPr>
      </p:cxnSp>
      <p:sp>
        <p:nvSpPr>
          <p:cNvPr id="1399829" name="Oval 21"/>
          <p:cNvSpPr>
            <a:spLocks noChangeArrowheads="1"/>
          </p:cNvSpPr>
          <p:nvPr/>
        </p:nvSpPr>
        <p:spPr bwMode="auto">
          <a:xfrm>
            <a:off x="1976438" y="2995613"/>
            <a:ext cx="74612" cy="73025"/>
          </a:xfrm>
          <a:prstGeom prst="ellipse">
            <a:avLst/>
          </a:prstGeom>
          <a:solidFill>
            <a:schemeClr val="accent1"/>
          </a:solidFill>
          <a:ln w="12700">
            <a:solidFill>
              <a:srgbClr val="FF3300"/>
            </a:solidFill>
            <a:round/>
            <a:headEnd type="none" w="sm" len="sm"/>
            <a:tailEnd type="none" w="sm" len="sm"/>
          </a:ln>
          <a:effectLst/>
        </p:spPr>
        <p:txBody>
          <a:bodyPr wrap="none" anchor="ctr"/>
          <a:lstStyle/>
          <a:p>
            <a:endParaRPr lang="en-US"/>
          </a:p>
        </p:txBody>
      </p:sp>
      <p:sp>
        <p:nvSpPr>
          <p:cNvPr id="1399830" name="Oval 22"/>
          <p:cNvSpPr>
            <a:spLocks noChangeArrowheads="1"/>
          </p:cNvSpPr>
          <p:nvPr/>
        </p:nvSpPr>
        <p:spPr bwMode="auto">
          <a:xfrm>
            <a:off x="2490788" y="2995613"/>
            <a:ext cx="71437" cy="73025"/>
          </a:xfrm>
          <a:prstGeom prst="ellipse">
            <a:avLst/>
          </a:prstGeom>
          <a:solidFill>
            <a:schemeClr val="accent1"/>
          </a:solidFill>
          <a:ln w="12700">
            <a:solidFill>
              <a:srgbClr val="FF3300"/>
            </a:solidFill>
            <a:round/>
            <a:headEnd type="none" w="sm" len="sm"/>
            <a:tailEnd type="none" w="sm" len="sm"/>
          </a:ln>
          <a:effectLst/>
        </p:spPr>
        <p:txBody>
          <a:bodyPr wrap="none" anchor="ctr"/>
          <a:lstStyle/>
          <a:p>
            <a:endParaRPr lang="en-US"/>
          </a:p>
        </p:txBody>
      </p:sp>
      <p:cxnSp>
        <p:nvCxnSpPr>
          <p:cNvPr id="1399831" name="AutoShape 23"/>
          <p:cNvCxnSpPr>
            <a:cxnSpLocks noChangeShapeType="1"/>
            <a:stCxn id="1399829" idx="6"/>
            <a:endCxn id="1399830" idx="2"/>
          </p:cNvCxnSpPr>
          <p:nvPr/>
        </p:nvCxnSpPr>
        <p:spPr bwMode="auto">
          <a:xfrm>
            <a:off x="2051050" y="3032125"/>
            <a:ext cx="439738" cy="0"/>
          </a:xfrm>
          <a:prstGeom prst="straightConnector1">
            <a:avLst/>
          </a:prstGeom>
          <a:noFill/>
          <a:ln w="38100">
            <a:solidFill>
              <a:srgbClr val="FF3300"/>
            </a:solidFill>
            <a:round/>
            <a:headEnd type="none" w="sm" len="sm"/>
            <a:tailEnd type="triangle" w="med" len="med"/>
          </a:ln>
          <a:effectLst/>
        </p:spPr>
      </p:cxnSp>
      <p:sp>
        <p:nvSpPr>
          <p:cNvPr id="1399832" name="Rectangle 24"/>
          <p:cNvSpPr>
            <a:spLocks noChangeArrowheads="1"/>
          </p:cNvSpPr>
          <p:nvPr/>
        </p:nvSpPr>
        <p:spPr bwMode="auto">
          <a:xfrm>
            <a:off x="1712913" y="30480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TCINTEN=1</a:t>
            </a:r>
          </a:p>
        </p:txBody>
      </p:sp>
      <p:cxnSp>
        <p:nvCxnSpPr>
          <p:cNvPr id="1399833" name="AutoShape 25"/>
          <p:cNvCxnSpPr>
            <a:cxnSpLocks noChangeShapeType="1"/>
            <a:stCxn id="1399847" idx="3"/>
            <a:endCxn id="1399834" idx="2"/>
          </p:cNvCxnSpPr>
          <p:nvPr/>
        </p:nvCxnSpPr>
        <p:spPr bwMode="auto">
          <a:xfrm>
            <a:off x="1535113" y="3689350"/>
            <a:ext cx="441325" cy="0"/>
          </a:xfrm>
          <a:prstGeom prst="straightConnector1">
            <a:avLst/>
          </a:prstGeom>
          <a:noFill/>
          <a:ln w="19050">
            <a:solidFill>
              <a:schemeClr val="tx1"/>
            </a:solidFill>
            <a:round/>
            <a:headEnd type="none" w="sm" len="sm"/>
            <a:tailEnd type="none" w="sm" len="sm"/>
          </a:ln>
          <a:effectLst/>
        </p:spPr>
      </p:cxnSp>
      <p:sp>
        <p:nvSpPr>
          <p:cNvPr id="1399834" name="Oval 26"/>
          <p:cNvSpPr>
            <a:spLocks noChangeArrowheads="1"/>
          </p:cNvSpPr>
          <p:nvPr/>
        </p:nvSpPr>
        <p:spPr bwMode="auto">
          <a:xfrm>
            <a:off x="1976438" y="3654425"/>
            <a:ext cx="74612"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35" name="Oval 27"/>
          <p:cNvSpPr>
            <a:spLocks noChangeArrowheads="1"/>
          </p:cNvSpPr>
          <p:nvPr/>
        </p:nvSpPr>
        <p:spPr bwMode="auto">
          <a:xfrm>
            <a:off x="249078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36" name="Rectangle 28"/>
          <p:cNvSpPr>
            <a:spLocks noChangeArrowheads="1"/>
          </p:cNvSpPr>
          <p:nvPr/>
        </p:nvSpPr>
        <p:spPr bwMode="auto">
          <a:xfrm>
            <a:off x="1709738" y="3690938"/>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399837" name="Oval 29"/>
          <p:cNvSpPr>
            <a:spLocks noChangeArrowheads="1"/>
          </p:cNvSpPr>
          <p:nvPr/>
        </p:nvSpPr>
        <p:spPr bwMode="auto">
          <a:xfrm>
            <a:off x="3513138" y="2995613"/>
            <a:ext cx="71437" cy="73025"/>
          </a:xfrm>
          <a:prstGeom prst="ellipse">
            <a:avLst/>
          </a:prstGeom>
          <a:solidFill>
            <a:schemeClr val="accent1"/>
          </a:solidFill>
          <a:ln w="12700">
            <a:solidFill>
              <a:srgbClr val="FF3300"/>
            </a:solidFill>
            <a:round/>
            <a:headEnd type="none" w="sm" len="sm"/>
            <a:tailEnd type="none" w="sm" len="sm"/>
          </a:ln>
          <a:effectLst/>
        </p:spPr>
        <p:txBody>
          <a:bodyPr wrap="none" anchor="ctr"/>
          <a:lstStyle/>
          <a:p>
            <a:endParaRPr lang="en-US"/>
          </a:p>
        </p:txBody>
      </p:sp>
      <p:sp>
        <p:nvSpPr>
          <p:cNvPr id="1399838" name="Oval 30"/>
          <p:cNvSpPr>
            <a:spLocks noChangeArrowheads="1"/>
          </p:cNvSpPr>
          <p:nvPr/>
        </p:nvSpPr>
        <p:spPr bwMode="auto">
          <a:xfrm>
            <a:off x="351313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399839" name="AutoShape 31"/>
          <p:cNvCxnSpPr>
            <a:cxnSpLocks noChangeShapeType="1"/>
            <a:stCxn id="1399830" idx="6"/>
            <a:endCxn id="1399830" idx="6"/>
          </p:cNvCxnSpPr>
          <p:nvPr/>
        </p:nvCxnSpPr>
        <p:spPr bwMode="auto">
          <a:xfrm>
            <a:off x="2562225" y="3035300"/>
            <a:ext cx="0" cy="0"/>
          </a:xfrm>
          <a:prstGeom prst="straightConnector1">
            <a:avLst/>
          </a:prstGeom>
          <a:noFill/>
          <a:ln w="12700">
            <a:solidFill>
              <a:srgbClr val="FF3300"/>
            </a:solidFill>
            <a:round/>
            <a:headEnd type="none" w="sm" len="sm"/>
            <a:tailEnd type="none" w="sm" len="sm"/>
          </a:ln>
          <a:effectLst/>
        </p:spPr>
      </p:cxnSp>
      <p:cxnSp>
        <p:nvCxnSpPr>
          <p:cNvPr id="1399840" name="AutoShape 32"/>
          <p:cNvCxnSpPr>
            <a:cxnSpLocks noChangeShapeType="1"/>
            <a:stCxn id="1399830" idx="6"/>
            <a:endCxn id="1399837" idx="2"/>
          </p:cNvCxnSpPr>
          <p:nvPr/>
        </p:nvCxnSpPr>
        <p:spPr bwMode="auto">
          <a:xfrm>
            <a:off x="2562225" y="3035300"/>
            <a:ext cx="950913" cy="0"/>
          </a:xfrm>
          <a:prstGeom prst="straightConnector1">
            <a:avLst/>
          </a:prstGeom>
          <a:noFill/>
          <a:ln w="38100">
            <a:solidFill>
              <a:srgbClr val="FF3300"/>
            </a:solidFill>
            <a:round/>
            <a:headEnd type="none" w="sm" len="sm"/>
            <a:tailEnd type="none" w="sm" len="sm"/>
          </a:ln>
          <a:effectLst/>
        </p:spPr>
      </p:cxnSp>
      <p:cxnSp>
        <p:nvCxnSpPr>
          <p:cNvPr id="1399841" name="AutoShape 33"/>
          <p:cNvCxnSpPr>
            <a:cxnSpLocks noChangeShapeType="1"/>
            <a:stCxn id="1399835" idx="6"/>
            <a:endCxn id="1399838" idx="2"/>
          </p:cNvCxnSpPr>
          <p:nvPr/>
        </p:nvCxnSpPr>
        <p:spPr bwMode="auto">
          <a:xfrm>
            <a:off x="2562225" y="3689350"/>
            <a:ext cx="950913" cy="0"/>
          </a:xfrm>
          <a:prstGeom prst="straightConnector1">
            <a:avLst/>
          </a:prstGeom>
          <a:noFill/>
          <a:ln w="19050">
            <a:solidFill>
              <a:schemeClr val="tx1"/>
            </a:solidFill>
            <a:round/>
            <a:headEnd type="none" w="sm" len="sm"/>
            <a:tailEnd type="none" w="sm" len="sm"/>
          </a:ln>
          <a:effectLst/>
        </p:spPr>
      </p:cxnSp>
      <p:sp>
        <p:nvSpPr>
          <p:cNvPr id="1399842" name="Rectangle 34"/>
          <p:cNvSpPr>
            <a:spLocks noChangeArrowheads="1"/>
          </p:cNvSpPr>
          <p:nvPr/>
        </p:nvSpPr>
        <p:spPr bwMode="auto">
          <a:xfrm>
            <a:off x="2781300" y="1828800"/>
            <a:ext cx="71755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TCC=0</a:t>
            </a:r>
          </a:p>
        </p:txBody>
      </p:sp>
      <p:sp>
        <p:nvSpPr>
          <p:cNvPr id="1399843" name="Rectangle 35"/>
          <p:cNvSpPr>
            <a:spLocks noChangeArrowheads="1"/>
          </p:cNvSpPr>
          <p:nvPr/>
        </p:nvSpPr>
        <p:spPr bwMode="auto">
          <a:xfrm>
            <a:off x="2781300" y="2411413"/>
            <a:ext cx="717550"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a:t>
            </a:r>
          </a:p>
        </p:txBody>
      </p:sp>
      <p:sp>
        <p:nvSpPr>
          <p:cNvPr id="1399844" name="Rectangle 36"/>
          <p:cNvSpPr>
            <a:spLocks noChangeArrowheads="1"/>
          </p:cNvSpPr>
          <p:nvPr/>
        </p:nvSpPr>
        <p:spPr bwMode="auto">
          <a:xfrm>
            <a:off x="2781300" y="3048000"/>
            <a:ext cx="808038"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TCC=14</a:t>
            </a:r>
          </a:p>
        </p:txBody>
      </p:sp>
      <p:sp>
        <p:nvSpPr>
          <p:cNvPr id="1399845" name="Rectangle 37"/>
          <p:cNvSpPr>
            <a:spLocks noChangeArrowheads="1"/>
          </p:cNvSpPr>
          <p:nvPr/>
        </p:nvSpPr>
        <p:spPr bwMode="auto">
          <a:xfrm>
            <a:off x="2781300" y="3690938"/>
            <a:ext cx="808038"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TCC=63</a:t>
            </a:r>
          </a:p>
        </p:txBody>
      </p:sp>
      <p:sp>
        <p:nvSpPr>
          <p:cNvPr id="1399846" name="Rectangle 38"/>
          <p:cNvSpPr>
            <a:spLocks noChangeArrowheads="1"/>
          </p:cNvSpPr>
          <p:nvPr/>
        </p:nvSpPr>
        <p:spPr bwMode="auto">
          <a:xfrm>
            <a:off x="3951288" y="3957638"/>
            <a:ext cx="71437" cy="73025"/>
          </a:xfrm>
          <a:prstGeom prst="rect">
            <a:avLst/>
          </a:prstGeom>
          <a:noFill/>
          <a:ln w="12700">
            <a:noFill/>
            <a:miter lim="800000"/>
            <a:headEnd type="none" w="sm" len="sm"/>
            <a:tailEnd type="none" w="sm" len="sm"/>
          </a:ln>
          <a:effectLst/>
        </p:spPr>
        <p:txBody>
          <a:bodyPr wrap="none" anchor="ctr"/>
          <a:lstStyle/>
          <a:p>
            <a:endParaRPr lang="en-US"/>
          </a:p>
        </p:txBody>
      </p:sp>
      <p:sp>
        <p:nvSpPr>
          <p:cNvPr id="1399847" name="Rectangle 39"/>
          <p:cNvSpPr>
            <a:spLocks noChangeArrowheads="1"/>
          </p:cNvSpPr>
          <p:nvPr/>
        </p:nvSpPr>
        <p:spPr bwMode="auto">
          <a:xfrm>
            <a:off x="368300" y="3362325"/>
            <a:ext cx="1166813" cy="657225"/>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63</a:t>
            </a:r>
          </a:p>
        </p:txBody>
      </p:sp>
      <p:sp>
        <p:nvSpPr>
          <p:cNvPr id="1399848" name="Rectangle 40"/>
          <p:cNvSpPr>
            <a:spLocks noChangeArrowheads="1"/>
          </p:cNvSpPr>
          <p:nvPr/>
        </p:nvSpPr>
        <p:spPr bwMode="auto">
          <a:xfrm>
            <a:off x="368300" y="2703513"/>
            <a:ext cx="1166813" cy="6588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p:txBody>
      </p:sp>
      <p:sp>
        <p:nvSpPr>
          <p:cNvPr id="1399849" name="Rectangle 41"/>
          <p:cNvSpPr>
            <a:spLocks noChangeArrowheads="1"/>
          </p:cNvSpPr>
          <p:nvPr/>
        </p:nvSpPr>
        <p:spPr bwMode="auto">
          <a:xfrm>
            <a:off x="368300" y="2120900"/>
            <a:ext cx="1166813" cy="582613"/>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1</a:t>
            </a:r>
          </a:p>
        </p:txBody>
      </p:sp>
      <p:sp>
        <p:nvSpPr>
          <p:cNvPr id="1399850" name="Rectangle 42"/>
          <p:cNvSpPr>
            <a:spLocks noChangeArrowheads="1"/>
          </p:cNvSpPr>
          <p:nvPr/>
        </p:nvSpPr>
        <p:spPr bwMode="auto">
          <a:xfrm>
            <a:off x="368300" y="1538288"/>
            <a:ext cx="1166813" cy="5826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0</a:t>
            </a:r>
          </a:p>
        </p:txBody>
      </p:sp>
      <p:sp>
        <p:nvSpPr>
          <p:cNvPr id="1399851" name="Line 43"/>
          <p:cNvSpPr>
            <a:spLocks noChangeShapeType="1"/>
          </p:cNvSpPr>
          <p:nvPr/>
        </p:nvSpPr>
        <p:spPr bwMode="auto">
          <a:xfrm>
            <a:off x="368300" y="212090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399852" name="Line 44"/>
          <p:cNvSpPr>
            <a:spLocks noChangeShapeType="1"/>
          </p:cNvSpPr>
          <p:nvPr/>
        </p:nvSpPr>
        <p:spPr bwMode="auto">
          <a:xfrm>
            <a:off x="368300" y="2703513"/>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399853" name="Line 45"/>
          <p:cNvSpPr>
            <a:spLocks noChangeShapeType="1"/>
          </p:cNvSpPr>
          <p:nvPr/>
        </p:nvSpPr>
        <p:spPr bwMode="auto">
          <a:xfrm>
            <a:off x="368300" y="3362325"/>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399854" name="Rectangle 46"/>
          <p:cNvSpPr>
            <a:spLocks noChangeArrowheads="1"/>
          </p:cNvSpPr>
          <p:nvPr/>
        </p:nvSpPr>
        <p:spPr bwMode="auto">
          <a:xfrm>
            <a:off x="2328863" y="1192213"/>
            <a:ext cx="8636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Options</a:t>
            </a:r>
            <a:endParaRPr lang="en-US" sz="1800" baseline="-25000">
              <a:solidFill>
                <a:schemeClr val="tx1"/>
              </a:solidFill>
            </a:endParaRPr>
          </a:p>
        </p:txBody>
      </p:sp>
      <p:sp>
        <p:nvSpPr>
          <p:cNvPr id="1399855" name="Rectangle 47"/>
          <p:cNvSpPr>
            <a:spLocks noChangeArrowheads="1"/>
          </p:cNvSpPr>
          <p:nvPr/>
        </p:nvSpPr>
        <p:spPr bwMode="auto">
          <a:xfrm>
            <a:off x="368300" y="1538288"/>
            <a:ext cx="1166813" cy="2492375"/>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399856" name="Line 48"/>
          <p:cNvSpPr>
            <a:spLocks noChangeShapeType="1"/>
          </p:cNvSpPr>
          <p:nvPr/>
        </p:nvSpPr>
        <p:spPr bwMode="auto">
          <a:xfrm>
            <a:off x="368300" y="401955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cxnSp>
        <p:nvCxnSpPr>
          <p:cNvPr id="1399857" name="AutoShape 49"/>
          <p:cNvCxnSpPr>
            <a:cxnSpLocks noChangeShapeType="1"/>
            <a:stCxn id="1399820" idx="6"/>
          </p:cNvCxnSpPr>
          <p:nvPr/>
        </p:nvCxnSpPr>
        <p:spPr bwMode="auto">
          <a:xfrm flipV="1">
            <a:off x="2051050" y="2227263"/>
            <a:ext cx="439738" cy="188912"/>
          </a:xfrm>
          <a:prstGeom prst="straightConnector1">
            <a:avLst/>
          </a:prstGeom>
          <a:noFill/>
          <a:ln w="19050">
            <a:solidFill>
              <a:schemeClr val="tx1"/>
            </a:solidFill>
            <a:round/>
            <a:headEnd type="none" w="sm" len="sm"/>
            <a:tailEnd type="none" w="sm" len="sm"/>
          </a:ln>
          <a:effectLst/>
        </p:spPr>
      </p:cxnSp>
      <p:cxnSp>
        <p:nvCxnSpPr>
          <p:cNvPr id="1399858" name="AutoShape 50"/>
          <p:cNvCxnSpPr>
            <a:cxnSpLocks noChangeShapeType="1"/>
            <a:stCxn id="1399834" idx="6"/>
          </p:cNvCxnSpPr>
          <p:nvPr/>
        </p:nvCxnSpPr>
        <p:spPr bwMode="auto">
          <a:xfrm flipV="1">
            <a:off x="2051050" y="3503613"/>
            <a:ext cx="439738" cy="187325"/>
          </a:xfrm>
          <a:prstGeom prst="straightConnector1">
            <a:avLst/>
          </a:prstGeom>
          <a:noFill/>
          <a:ln w="19050">
            <a:solidFill>
              <a:schemeClr val="tx1"/>
            </a:solidFill>
            <a:round/>
            <a:headEnd type="none" w="sm" len="sm"/>
            <a:tailEnd type="none" w="sm" len="sm"/>
          </a:ln>
          <a:effectLst/>
        </p:spPr>
      </p:cxnSp>
      <p:sp>
        <p:nvSpPr>
          <p:cNvPr id="1399859" name="Rectangle 51"/>
          <p:cNvSpPr>
            <a:spLocks noChangeArrowheads="1"/>
          </p:cNvSpPr>
          <p:nvPr/>
        </p:nvSpPr>
        <p:spPr bwMode="auto">
          <a:xfrm>
            <a:off x="76200" y="4191000"/>
            <a:ext cx="2971800" cy="319088"/>
          </a:xfrm>
          <a:prstGeom prst="rect">
            <a:avLst/>
          </a:prstGeom>
          <a:solidFill>
            <a:srgbClr val="969696"/>
          </a:solidFill>
          <a:ln w="12700">
            <a:solidFill>
              <a:schemeClr val="tx1"/>
            </a:solidFill>
            <a:miter lim="800000"/>
            <a:headEnd type="none" w="sm" len="sm"/>
            <a:tailEnd type="none" w="sm" len="sm"/>
          </a:ln>
          <a:effectLst>
            <a:outerShdw dist="35921" dir="2700000" algn="ctr" rotWithShape="0">
              <a:schemeClr val="bg2">
                <a:alpha val="50000"/>
              </a:schemeClr>
            </a:outerShdw>
          </a:effectLst>
        </p:spPr>
        <p:txBody>
          <a:bodyPr wrap="none" lIns="45720" anchor="ctr"/>
          <a:lstStyle/>
          <a:p>
            <a:pPr>
              <a:lnSpc>
                <a:spcPct val="100000"/>
              </a:lnSpc>
              <a:spcBef>
                <a:spcPct val="0"/>
              </a:spcBef>
            </a:pPr>
            <a:r>
              <a:rPr lang="en-US">
                <a:solidFill>
                  <a:srgbClr val="FFFFFF"/>
                </a:solidFill>
                <a:latin typeface="Arial Narrow" pitchFamily="34" charset="0"/>
              </a:rPr>
              <a:t>Options</a:t>
            </a:r>
          </a:p>
        </p:txBody>
      </p:sp>
      <p:sp>
        <p:nvSpPr>
          <p:cNvPr id="1399860" name="Rectangle 52"/>
          <p:cNvSpPr>
            <a:spLocks noChangeArrowheads="1"/>
          </p:cNvSpPr>
          <p:nvPr/>
        </p:nvSpPr>
        <p:spPr bwMode="auto">
          <a:xfrm>
            <a:off x="2208213" y="4191000"/>
            <a:ext cx="839787" cy="31908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r>
              <a:rPr lang="en-US">
                <a:solidFill>
                  <a:schemeClr val="tx1"/>
                </a:solidFill>
                <a:latin typeface="Arial Narrow" pitchFamily="34" charset="0"/>
              </a:rPr>
              <a:t>TCC</a:t>
            </a:r>
          </a:p>
        </p:txBody>
      </p:sp>
      <p:sp>
        <p:nvSpPr>
          <p:cNvPr id="1399861" name="Rectangle 53"/>
          <p:cNvSpPr>
            <a:spLocks noChangeArrowheads="1"/>
          </p:cNvSpPr>
          <p:nvPr/>
        </p:nvSpPr>
        <p:spPr bwMode="auto">
          <a:xfrm>
            <a:off x="1033463" y="4191000"/>
            <a:ext cx="773112" cy="319088"/>
          </a:xfrm>
          <a:prstGeom prst="rect">
            <a:avLst/>
          </a:prstGeom>
          <a:solidFill>
            <a:schemeClr val="hlink"/>
          </a:solidFill>
          <a:ln w="12700">
            <a:solidFill>
              <a:schemeClr val="tx1"/>
            </a:solidFill>
            <a:miter lim="800000"/>
            <a:headEnd type="none" w="sm" len="sm"/>
            <a:tailEnd type="none" w="sm" len="sm"/>
          </a:ln>
          <a:effectLst/>
        </p:spPr>
        <p:txBody>
          <a:bodyPr wrap="none" lIns="45720" anchor="ctr"/>
          <a:lstStyle/>
          <a:p>
            <a:pPr algn="ctr"/>
            <a:r>
              <a:rPr lang="en-US" sz="1600">
                <a:solidFill>
                  <a:schemeClr val="tx1"/>
                </a:solidFill>
                <a:latin typeface="Arial Narrow" pitchFamily="34" charset="0"/>
              </a:rPr>
              <a:t>TCINTEN</a:t>
            </a:r>
          </a:p>
        </p:txBody>
      </p:sp>
      <p:sp>
        <p:nvSpPr>
          <p:cNvPr id="1399862" name="Rectangle 54"/>
          <p:cNvSpPr>
            <a:spLocks noChangeArrowheads="1"/>
          </p:cNvSpPr>
          <p:nvPr/>
        </p:nvSpPr>
        <p:spPr bwMode="auto">
          <a:xfrm>
            <a:off x="1309688" y="4548188"/>
            <a:ext cx="161925"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20</a:t>
            </a:r>
          </a:p>
        </p:txBody>
      </p:sp>
      <p:sp>
        <p:nvSpPr>
          <p:cNvPr id="1399863" name="Rectangle 55"/>
          <p:cNvSpPr>
            <a:spLocks noChangeArrowheads="1"/>
          </p:cNvSpPr>
          <p:nvPr/>
        </p:nvSpPr>
        <p:spPr bwMode="auto">
          <a:xfrm>
            <a:off x="2257425" y="4548188"/>
            <a:ext cx="736600"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17          12</a:t>
            </a:r>
          </a:p>
        </p:txBody>
      </p:sp>
      <p:sp>
        <p:nvSpPr>
          <p:cNvPr id="1399864" name="Rectangle 56"/>
          <p:cNvSpPr>
            <a:spLocks noChangeArrowheads="1"/>
          </p:cNvSpPr>
          <p:nvPr/>
        </p:nvSpPr>
        <p:spPr bwMode="auto">
          <a:xfrm>
            <a:off x="4678363" y="566738"/>
            <a:ext cx="3779837" cy="3816350"/>
          </a:xfrm>
          <a:prstGeom prst="rect">
            <a:avLst/>
          </a:prstGeom>
          <a:solidFill>
            <a:schemeClr val="accent1"/>
          </a:solidFill>
          <a:ln w="12700">
            <a:solidFill>
              <a:schemeClr val="tx1"/>
            </a:solidFill>
            <a:miter lim="800000"/>
            <a:headEnd type="none" w="sm" len="sm"/>
            <a:tailEnd type="none" w="sm" len="sm"/>
          </a:ln>
          <a:effectLst/>
        </p:spPr>
        <p:txBody>
          <a:bodyPr wrap="none" lIns="0" tIns="91440" rIns="0"/>
          <a:lstStyle/>
          <a:p>
            <a:pPr algn="ctr"/>
            <a:r>
              <a:rPr lang="en-US" sz="2400">
                <a:latin typeface="Arial Narrow" pitchFamily="34" charset="0"/>
              </a:rPr>
              <a:t>EDMA Interrupt Generation</a:t>
            </a:r>
          </a:p>
        </p:txBody>
      </p:sp>
      <p:sp>
        <p:nvSpPr>
          <p:cNvPr id="1399865" name="Rectangle 57"/>
          <p:cNvSpPr>
            <a:spLocks noChangeArrowheads="1"/>
          </p:cNvSpPr>
          <p:nvPr/>
        </p:nvSpPr>
        <p:spPr bwMode="auto">
          <a:xfrm>
            <a:off x="5118100" y="1538288"/>
            <a:ext cx="788988" cy="2492375"/>
          </a:xfrm>
          <a:prstGeom prst="rect">
            <a:avLst/>
          </a:prstGeom>
          <a:solidFill>
            <a:schemeClr val="hlink"/>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grpSp>
        <p:nvGrpSpPr>
          <p:cNvPr id="1399866" name="Group 58"/>
          <p:cNvGrpSpPr>
            <a:grpSpLocks/>
          </p:cNvGrpSpPr>
          <p:nvPr/>
        </p:nvGrpSpPr>
        <p:grpSpPr bwMode="auto">
          <a:xfrm>
            <a:off x="4314825" y="1795463"/>
            <a:ext cx="71438" cy="1930400"/>
            <a:chOff x="2718" y="1131"/>
            <a:chExt cx="45" cy="1216"/>
          </a:xfrm>
        </p:grpSpPr>
        <p:sp>
          <p:nvSpPr>
            <p:cNvPr id="1399867" name="Oval 59"/>
            <p:cNvSpPr>
              <a:spLocks noChangeArrowheads="1"/>
            </p:cNvSpPr>
            <p:nvPr/>
          </p:nvSpPr>
          <p:spPr bwMode="auto">
            <a:xfrm>
              <a:off x="2718"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68" name="Oval 60"/>
            <p:cNvSpPr>
              <a:spLocks noChangeArrowheads="1"/>
            </p:cNvSpPr>
            <p:nvPr/>
          </p:nvSpPr>
          <p:spPr bwMode="auto">
            <a:xfrm>
              <a:off x="2718"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69" name="Oval 61"/>
            <p:cNvSpPr>
              <a:spLocks noChangeArrowheads="1"/>
            </p:cNvSpPr>
            <p:nvPr/>
          </p:nvSpPr>
          <p:spPr bwMode="auto">
            <a:xfrm>
              <a:off x="2718"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70" name="Oval 62"/>
            <p:cNvSpPr>
              <a:spLocks noChangeArrowheads="1"/>
            </p:cNvSpPr>
            <p:nvPr/>
          </p:nvSpPr>
          <p:spPr bwMode="auto">
            <a:xfrm>
              <a:off x="2718"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399875" name="Rectangle 67"/>
          <p:cNvSpPr>
            <a:spLocks noChangeArrowheads="1"/>
          </p:cNvSpPr>
          <p:nvPr/>
        </p:nvSpPr>
        <p:spPr bwMode="auto">
          <a:xfrm>
            <a:off x="5337175" y="1649413"/>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399876" name="Rectangle 68"/>
          <p:cNvSpPr>
            <a:spLocks noChangeArrowheads="1"/>
          </p:cNvSpPr>
          <p:nvPr/>
        </p:nvSpPr>
        <p:spPr bwMode="auto">
          <a:xfrm>
            <a:off x="5337175" y="2230438"/>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399877" name="Rectangle 69"/>
          <p:cNvSpPr>
            <a:spLocks noChangeArrowheads="1"/>
          </p:cNvSpPr>
          <p:nvPr/>
        </p:nvSpPr>
        <p:spPr bwMode="auto">
          <a:xfrm>
            <a:off x="5337175" y="2854325"/>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1</a:t>
            </a:r>
          </a:p>
        </p:txBody>
      </p:sp>
      <p:sp>
        <p:nvSpPr>
          <p:cNvPr id="1399878" name="Rectangle 70"/>
          <p:cNvSpPr>
            <a:spLocks noChangeArrowheads="1"/>
          </p:cNvSpPr>
          <p:nvPr/>
        </p:nvSpPr>
        <p:spPr bwMode="auto">
          <a:xfrm>
            <a:off x="5337175" y="3508375"/>
            <a:ext cx="366713" cy="3635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cxnSp>
        <p:nvCxnSpPr>
          <p:cNvPr id="1399879" name="AutoShape 71"/>
          <p:cNvCxnSpPr>
            <a:cxnSpLocks noChangeShapeType="1"/>
            <a:stCxn id="1399916" idx="1"/>
          </p:cNvCxnSpPr>
          <p:nvPr/>
        </p:nvCxnSpPr>
        <p:spPr bwMode="auto">
          <a:xfrm>
            <a:off x="8307388" y="2763838"/>
            <a:ext cx="627062" cy="0"/>
          </a:xfrm>
          <a:prstGeom prst="straightConnector1">
            <a:avLst/>
          </a:prstGeom>
          <a:noFill/>
          <a:ln w="38100">
            <a:solidFill>
              <a:schemeClr val="tx2"/>
            </a:solidFill>
            <a:round/>
            <a:headEnd type="none" w="sm" len="sm"/>
            <a:tailEnd type="triangle" w="med" len="med"/>
          </a:ln>
          <a:effectLst/>
        </p:spPr>
      </p:cxnSp>
      <p:sp>
        <p:nvSpPr>
          <p:cNvPr id="1399880" name="Rectangle 72"/>
          <p:cNvSpPr>
            <a:spLocks noChangeArrowheads="1"/>
          </p:cNvSpPr>
          <p:nvPr/>
        </p:nvSpPr>
        <p:spPr bwMode="auto">
          <a:xfrm>
            <a:off x="5321300" y="1192213"/>
            <a:ext cx="3810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IPR</a:t>
            </a:r>
            <a:endParaRPr lang="en-US" sz="1800" baseline="-25000">
              <a:solidFill>
                <a:schemeClr val="tx1"/>
              </a:solidFill>
            </a:endParaRPr>
          </a:p>
        </p:txBody>
      </p:sp>
      <p:grpSp>
        <p:nvGrpSpPr>
          <p:cNvPr id="1399881" name="Group 73"/>
          <p:cNvGrpSpPr>
            <a:grpSpLocks/>
          </p:cNvGrpSpPr>
          <p:nvPr/>
        </p:nvGrpSpPr>
        <p:grpSpPr bwMode="auto">
          <a:xfrm>
            <a:off x="7874000" y="1795463"/>
            <a:ext cx="71438" cy="1930400"/>
            <a:chOff x="4960" y="1131"/>
            <a:chExt cx="45" cy="1216"/>
          </a:xfrm>
        </p:grpSpPr>
        <p:sp>
          <p:nvSpPr>
            <p:cNvPr id="1399882" name="Oval 74"/>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83" name="Oval 75"/>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84" name="Oval 76"/>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885" name="Oval 77"/>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399886" name="Rectangle 78"/>
          <p:cNvSpPr>
            <a:spLocks noChangeArrowheads="1"/>
          </p:cNvSpPr>
          <p:nvPr/>
        </p:nvSpPr>
        <p:spPr bwMode="auto">
          <a:xfrm>
            <a:off x="6407150" y="1538288"/>
            <a:ext cx="936625" cy="2492375"/>
          </a:xfrm>
          <a:prstGeom prst="rect">
            <a:avLst/>
          </a:prstGeom>
          <a:solidFill>
            <a:schemeClr val="accent1"/>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cxnSp>
        <p:nvCxnSpPr>
          <p:cNvPr id="1399887" name="AutoShape 79"/>
          <p:cNvCxnSpPr>
            <a:cxnSpLocks noChangeShapeType="1"/>
            <a:stCxn id="1399904" idx="6"/>
          </p:cNvCxnSpPr>
          <p:nvPr/>
        </p:nvCxnSpPr>
        <p:spPr bwMode="auto">
          <a:xfrm flipV="1">
            <a:off x="6624638" y="1673225"/>
            <a:ext cx="455612" cy="158750"/>
          </a:xfrm>
          <a:prstGeom prst="straightConnector1">
            <a:avLst/>
          </a:prstGeom>
          <a:noFill/>
          <a:ln w="19050">
            <a:solidFill>
              <a:schemeClr val="tx1"/>
            </a:solidFill>
            <a:round/>
            <a:headEnd type="none" w="sm" len="sm"/>
            <a:tailEnd type="none" w="sm" len="sm"/>
          </a:ln>
          <a:effectLst/>
        </p:spPr>
      </p:cxnSp>
      <p:sp>
        <p:nvSpPr>
          <p:cNvPr id="1399888" name="Rectangle 80"/>
          <p:cNvSpPr>
            <a:spLocks noChangeArrowheads="1"/>
          </p:cNvSpPr>
          <p:nvPr/>
        </p:nvSpPr>
        <p:spPr bwMode="auto">
          <a:xfrm>
            <a:off x="6465888" y="1854200"/>
            <a:ext cx="8064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0</a:t>
            </a:r>
            <a:r>
              <a:rPr lang="en-US" sz="1600">
                <a:solidFill>
                  <a:schemeClr val="tx1"/>
                </a:solidFill>
                <a:latin typeface="Arial Narrow" pitchFamily="34" charset="0"/>
              </a:rPr>
              <a:t> = 0</a:t>
            </a:r>
          </a:p>
        </p:txBody>
      </p:sp>
      <p:sp>
        <p:nvSpPr>
          <p:cNvPr id="1399889" name="Rectangle 81"/>
          <p:cNvSpPr>
            <a:spLocks noChangeArrowheads="1"/>
          </p:cNvSpPr>
          <p:nvPr/>
        </p:nvSpPr>
        <p:spPr bwMode="auto">
          <a:xfrm>
            <a:off x="6465888" y="2433638"/>
            <a:ext cx="8064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a:t>
            </a:r>
            <a:r>
              <a:rPr lang="en-US" sz="1600">
                <a:solidFill>
                  <a:schemeClr val="tx1"/>
                </a:solidFill>
                <a:latin typeface="Arial Narrow" pitchFamily="34" charset="0"/>
              </a:rPr>
              <a:t> = 0</a:t>
            </a:r>
          </a:p>
        </p:txBody>
      </p:sp>
      <p:cxnSp>
        <p:nvCxnSpPr>
          <p:cNvPr id="1399890" name="AutoShape 82"/>
          <p:cNvCxnSpPr>
            <a:cxnSpLocks noChangeShapeType="1"/>
          </p:cNvCxnSpPr>
          <p:nvPr/>
        </p:nvCxnSpPr>
        <p:spPr bwMode="auto">
          <a:xfrm>
            <a:off x="7124700" y="1890713"/>
            <a:ext cx="0" cy="0"/>
          </a:xfrm>
          <a:prstGeom prst="straightConnector1">
            <a:avLst/>
          </a:prstGeom>
          <a:noFill/>
          <a:ln w="12700">
            <a:solidFill>
              <a:schemeClr val="tx1"/>
            </a:solidFill>
            <a:round/>
            <a:headEnd type="none" w="sm" len="sm"/>
            <a:tailEnd type="none" w="sm" len="sm"/>
          </a:ln>
          <a:effectLst/>
        </p:spPr>
      </p:cxnSp>
      <p:cxnSp>
        <p:nvCxnSpPr>
          <p:cNvPr id="1399891" name="AutoShape 83"/>
          <p:cNvCxnSpPr>
            <a:cxnSpLocks noChangeShapeType="1"/>
            <a:stCxn id="1399906" idx="6"/>
            <a:endCxn id="1399901" idx="2"/>
          </p:cNvCxnSpPr>
          <p:nvPr/>
        </p:nvCxnSpPr>
        <p:spPr bwMode="auto">
          <a:xfrm>
            <a:off x="6624638" y="3036888"/>
            <a:ext cx="455612" cy="0"/>
          </a:xfrm>
          <a:prstGeom prst="straightConnector1">
            <a:avLst/>
          </a:prstGeom>
          <a:noFill/>
          <a:ln w="38100">
            <a:solidFill>
              <a:schemeClr val="tx2"/>
            </a:solidFill>
            <a:round/>
            <a:headEnd type="none" w="sm" len="sm"/>
            <a:tailEnd type="triangle" w="med" len="med"/>
          </a:ln>
          <a:effectLst/>
        </p:spPr>
      </p:cxnSp>
      <p:sp>
        <p:nvSpPr>
          <p:cNvPr id="1399892" name="Rectangle 84"/>
          <p:cNvSpPr>
            <a:spLocks noChangeArrowheads="1"/>
          </p:cNvSpPr>
          <p:nvPr/>
        </p:nvSpPr>
        <p:spPr bwMode="auto">
          <a:xfrm>
            <a:off x="6434138" y="3141663"/>
            <a:ext cx="8699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14</a:t>
            </a:r>
            <a:r>
              <a:rPr lang="en-US" sz="1600">
                <a:solidFill>
                  <a:schemeClr val="tx1"/>
                </a:solidFill>
                <a:latin typeface="Arial Narrow" pitchFamily="34" charset="0"/>
              </a:rPr>
              <a:t> = 1</a:t>
            </a:r>
          </a:p>
        </p:txBody>
      </p:sp>
      <p:sp>
        <p:nvSpPr>
          <p:cNvPr id="1399893" name="Rectangle 85"/>
          <p:cNvSpPr>
            <a:spLocks noChangeArrowheads="1"/>
          </p:cNvSpPr>
          <p:nvPr/>
        </p:nvSpPr>
        <p:spPr bwMode="auto">
          <a:xfrm>
            <a:off x="6434138" y="3714750"/>
            <a:ext cx="8699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63</a:t>
            </a:r>
            <a:r>
              <a:rPr lang="en-US" sz="1600">
                <a:solidFill>
                  <a:schemeClr val="tx1"/>
                </a:solidFill>
                <a:latin typeface="Arial Narrow" pitchFamily="34" charset="0"/>
              </a:rPr>
              <a:t> = 0</a:t>
            </a:r>
          </a:p>
        </p:txBody>
      </p:sp>
      <p:cxnSp>
        <p:nvCxnSpPr>
          <p:cNvPr id="1399894" name="AutoShape 86"/>
          <p:cNvCxnSpPr>
            <a:cxnSpLocks noChangeShapeType="1"/>
          </p:cNvCxnSpPr>
          <p:nvPr/>
        </p:nvCxnSpPr>
        <p:spPr bwMode="auto">
          <a:xfrm>
            <a:off x="7124700" y="3108325"/>
            <a:ext cx="0" cy="0"/>
          </a:xfrm>
          <a:prstGeom prst="straightConnector1">
            <a:avLst/>
          </a:prstGeom>
          <a:noFill/>
          <a:ln w="12700">
            <a:solidFill>
              <a:schemeClr val="tx1"/>
            </a:solidFill>
            <a:round/>
            <a:headEnd type="none" w="sm" len="sm"/>
            <a:tailEnd type="none" w="sm" len="sm"/>
          </a:ln>
          <a:effectLst/>
        </p:spPr>
      </p:cxnSp>
      <p:cxnSp>
        <p:nvCxnSpPr>
          <p:cNvPr id="1399895" name="AutoShape 87"/>
          <p:cNvCxnSpPr>
            <a:cxnSpLocks noChangeShapeType="1"/>
            <a:stCxn id="1399907" idx="6"/>
          </p:cNvCxnSpPr>
          <p:nvPr/>
        </p:nvCxnSpPr>
        <p:spPr bwMode="auto">
          <a:xfrm flipV="1">
            <a:off x="6624638" y="3505200"/>
            <a:ext cx="427037" cy="185738"/>
          </a:xfrm>
          <a:prstGeom prst="straightConnector1">
            <a:avLst/>
          </a:prstGeom>
          <a:noFill/>
          <a:ln w="19050">
            <a:solidFill>
              <a:schemeClr val="tx1"/>
            </a:solidFill>
            <a:round/>
            <a:headEnd type="none" w="sm" len="sm"/>
            <a:tailEnd type="none" w="sm" len="sm"/>
          </a:ln>
          <a:effectLst/>
        </p:spPr>
      </p:cxnSp>
      <p:sp>
        <p:nvSpPr>
          <p:cNvPr id="1399896" name="Rectangle 88"/>
          <p:cNvSpPr>
            <a:spLocks noChangeArrowheads="1"/>
          </p:cNvSpPr>
          <p:nvPr/>
        </p:nvSpPr>
        <p:spPr bwMode="auto">
          <a:xfrm>
            <a:off x="6680200" y="1219200"/>
            <a:ext cx="381000" cy="274638"/>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IER</a:t>
            </a:r>
            <a:endParaRPr lang="en-US" sz="1800" baseline="-25000">
              <a:solidFill>
                <a:schemeClr val="tx1"/>
              </a:solidFill>
            </a:endParaRPr>
          </a:p>
        </p:txBody>
      </p:sp>
      <p:cxnSp>
        <p:nvCxnSpPr>
          <p:cNvPr id="1399897" name="AutoShape 89"/>
          <p:cNvCxnSpPr>
            <a:cxnSpLocks noChangeShapeType="1"/>
            <a:stCxn id="1399905" idx="6"/>
          </p:cNvCxnSpPr>
          <p:nvPr/>
        </p:nvCxnSpPr>
        <p:spPr bwMode="auto">
          <a:xfrm flipV="1">
            <a:off x="6624638" y="2259013"/>
            <a:ext cx="455612" cy="155575"/>
          </a:xfrm>
          <a:prstGeom prst="straightConnector1">
            <a:avLst/>
          </a:prstGeom>
          <a:noFill/>
          <a:ln w="19050">
            <a:solidFill>
              <a:schemeClr val="tx1"/>
            </a:solidFill>
            <a:round/>
            <a:headEnd type="none" w="sm" len="sm"/>
            <a:tailEnd type="none" w="sm" len="sm"/>
          </a:ln>
          <a:effectLst/>
        </p:spPr>
      </p:cxnSp>
      <p:grpSp>
        <p:nvGrpSpPr>
          <p:cNvPr id="1399898" name="Group 90"/>
          <p:cNvGrpSpPr>
            <a:grpSpLocks/>
          </p:cNvGrpSpPr>
          <p:nvPr/>
        </p:nvGrpSpPr>
        <p:grpSpPr bwMode="auto">
          <a:xfrm>
            <a:off x="7080250" y="1795463"/>
            <a:ext cx="71438" cy="1930400"/>
            <a:chOff x="4960" y="1131"/>
            <a:chExt cx="45" cy="1216"/>
          </a:xfrm>
        </p:grpSpPr>
        <p:sp>
          <p:nvSpPr>
            <p:cNvPr id="1399899" name="Oval 91"/>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0" name="Oval 92"/>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1" name="Oval 93"/>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2" name="Oval 94"/>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grpSp>
        <p:nvGrpSpPr>
          <p:cNvPr id="1399903" name="Group 95"/>
          <p:cNvGrpSpPr>
            <a:grpSpLocks/>
          </p:cNvGrpSpPr>
          <p:nvPr/>
        </p:nvGrpSpPr>
        <p:grpSpPr bwMode="auto">
          <a:xfrm>
            <a:off x="6553200" y="1795463"/>
            <a:ext cx="71438" cy="1930400"/>
            <a:chOff x="4960" y="1131"/>
            <a:chExt cx="45" cy="1216"/>
          </a:xfrm>
        </p:grpSpPr>
        <p:sp>
          <p:nvSpPr>
            <p:cNvPr id="1399904" name="Oval 96"/>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5" name="Oval 97"/>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6" name="Oval 98"/>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399907" name="Oval 99"/>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cxnSp>
        <p:nvCxnSpPr>
          <p:cNvPr id="1399908" name="AutoShape 100"/>
          <p:cNvCxnSpPr>
            <a:cxnSpLocks noChangeShapeType="1"/>
            <a:stCxn id="1399877" idx="3"/>
            <a:endCxn id="1399906" idx="2"/>
          </p:cNvCxnSpPr>
          <p:nvPr/>
        </p:nvCxnSpPr>
        <p:spPr bwMode="auto">
          <a:xfrm>
            <a:off x="5703888" y="3036888"/>
            <a:ext cx="849312" cy="0"/>
          </a:xfrm>
          <a:prstGeom prst="straightConnector1">
            <a:avLst/>
          </a:prstGeom>
          <a:noFill/>
          <a:ln w="38100">
            <a:solidFill>
              <a:schemeClr val="tx2"/>
            </a:solidFill>
            <a:round/>
            <a:headEnd type="none" w="sm" len="sm"/>
            <a:tailEnd type="none" w="sm" len="sm"/>
          </a:ln>
          <a:effectLst/>
        </p:spPr>
      </p:cxnSp>
      <p:cxnSp>
        <p:nvCxnSpPr>
          <p:cNvPr id="1399909" name="AutoShape 101"/>
          <p:cNvCxnSpPr>
            <a:cxnSpLocks noChangeShapeType="1"/>
            <a:stCxn id="1399901" idx="6"/>
            <a:endCxn id="1399884" idx="2"/>
          </p:cNvCxnSpPr>
          <p:nvPr/>
        </p:nvCxnSpPr>
        <p:spPr bwMode="auto">
          <a:xfrm>
            <a:off x="7151688" y="3036888"/>
            <a:ext cx="722312" cy="0"/>
          </a:xfrm>
          <a:prstGeom prst="straightConnector1">
            <a:avLst/>
          </a:prstGeom>
          <a:noFill/>
          <a:ln w="38100">
            <a:solidFill>
              <a:schemeClr val="tx2"/>
            </a:solidFill>
            <a:round/>
            <a:headEnd type="none" w="sm" len="sm"/>
            <a:tailEnd/>
          </a:ln>
          <a:effectLst/>
        </p:spPr>
      </p:cxnSp>
      <p:cxnSp>
        <p:nvCxnSpPr>
          <p:cNvPr id="1399910" name="AutoShape 102"/>
          <p:cNvCxnSpPr>
            <a:cxnSpLocks noChangeShapeType="1"/>
            <a:stCxn id="1399900" idx="6"/>
            <a:endCxn id="1399883" idx="2"/>
          </p:cNvCxnSpPr>
          <p:nvPr/>
        </p:nvCxnSpPr>
        <p:spPr bwMode="auto">
          <a:xfrm>
            <a:off x="7151688" y="2414588"/>
            <a:ext cx="722312" cy="0"/>
          </a:xfrm>
          <a:prstGeom prst="straightConnector1">
            <a:avLst/>
          </a:prstGeom>
          <a:noFill/>
          <a:ln w="19050">
            <a:solidFill>
              <a:schemeClr val="tx1"/>
            </a:solidFill>
            <a:round/>
            <a:headEnd type="none" w="sm" len="sm"/>
            <a:tailEnd type="none" w="sm" len="sm"/>
          </a:ln>
          <a:effectLst/>
        </p:spPr>
      </p:cxnSp>
      <p:cxnSp>
        <p:nvCxnSpPr>
          <p:cNvPr id="1399911" name="AutoShape 103"/>
          <p:cNvCxnSpPr>
            <a:cxnSpLocks noChangeShapeType="1"/>
            <a:stCxn id="1399899" idx="6"/>
            <a:endCxn id="1399882" idx="2"/>
          </p:cNvCxnSpPr>
          <p:nvPr/>
        </p:nvCxnSpPr>
        <p:spPr bwMode="auto">
          <a:xfrm>
            <a:off x="7151688" y="1831975"/>
            <a:ext cx="722312" cy="0"/>
          </a:xfrm>
          <a:prstGeom prst="straightConnector1">
            <a:avLst/>
          </a:prstGeom>
          <a:noFill/>
          <a:ln w="19050">
            <a:solidFill>
              <a:schemeClr val="tx1"/>
            </a:solidFill>
            <a:round/>
            <a:headEnd type="none" w="sm" len="sm"/>
            <a:tailEnd type="none" w="sm" len="sm"/>
          </a:ln>
          <a:effectLst/>
        </p:spPr>
      </p:cxnSp>
      <p:cxnSp>
        <p:nvCxnSpPr>
          <p:cNvPr id="1399912" name="AutoShape 104"/>
          <p:cNvCxnSpPr>
            <a:cxnSpLocks noChangeShapeType="1"/>
            <a:stCxn id="1399875" idx="3"/>
            <a:endCxn id="1399904" idx="2"/>
          </p:cNvCxnSpPr>
          <p:nvPr/>
        </p:nvCxnSpPr>
        <p:spPr bwMode="auto">
          <a:xfrm>
            <a:off x="5703888" y="1831975"/>
            <a:ext cx="849312" cy="0"/>
          </a:xfrm>
          <a:prstGeom prst="straightConnector1">
            <a:avLst/>
          </a:prstGeom>
          <a:noFill/>
          <a:ln w="19050">
            <a:solidFill>
              <a:schemeClr val="tx1"/>
            </a:solidFill>
            <a:round/>
            <a:headEnd type="none" w="sm" len="sm"/>
            <a:tailEnd type="none" w="sm" len="sm"/>
          </a:ln>
          <a:effectLst/>
        </p:spPr>
      </p:cxnSp>
      <p:cxnSp>
        <p:nvCxnSpPr>
          <p:cNvPr id="1399913" name="AutoShape 105"/>
          <p:cNvCxnSpPr>
            <a:cxnSpLocks noChangeShapeType="1"/>
            <a:stCxn id="1399876" idx="3"/>
            <a:endCxn id="1399905" idx="2"/>
          </p:cNvCxnSpPr>
          <p:nvPr/>
        </p:nvCxnSpPr>
        <p:spPr bwMode="auto">
          <a:xfrm>
            <a:off x="5703888" y="2413000"/>
            <a:ext cx="849312" cy="1588"/>
          </a:xfrm>
          <a:prstGeom prst="straightConnector1">
            <a:avLst/>
          </a:prstGeom>
          <a:noFill/>
          <a:ln w="19050">
            <a:solidFill>
              <a:schemeClr val="tx1"/>
            </a:solidFill>
            <a:round/>
            <a:headEnd type="none" w="sm" len="sm"/>
            <a:tailEnd type="none" w="sm" len="sm"/>
          </a:ln>
          <a:effectLst/>
        </p:spPr>
      </p:cxnSp>
      <p:cxnSp>
        <p:nvCxnSpPr>
          <p:cNvPr id="1399914" name="AutoShape 106"/>
          <p:cNvCxnSpPr>
            <a:cxnSpLocks noChangeShapeType="1"/>
            <a:stCxn id="1399878" idx="3"/>
            <a:endCxn id="1399907" idx="2"/>
          </p:cNvCxnSpPr>
          <p:nvPr/>
        </p:nvCxnSpPr>
        <p:spPr bwMode="auto">
          <a:xfrm>
            <a:off x="5703888" y="3690938"/>
            <a:ext cx="849312" cy="0"/>
          </a:xfrm>
          <a:prstGeom prst="straightConnector1">
            <a:avLst/>
          </a:prstGeom>
          <a:noFill/>
          <a:ln w="19050">
            <a:solidFill>
              <a:schemeClr val="tx1"/>
            </a:solidFill>
            <a:round/>
            <a:headEnd type="none" w="sm" len="sm"/>
            <a:tailEnd type="none" w="sm" len="sm"/>
          </a:ln>
          <a:effectLst/>
        </p:spPr>
      </p:cxnSp>
      <p:cxnSp>
        <p:nvCxnSpPr>
          <p:cNvPr id="1399915" name="AutoShape 107"/>
          <p:cNvCxnSpPr>
            <a:cxnSpLocks noChangeShapeType="1"/>
            <a:stCxn id="1399902" idx="6"/>
            <a:endCxn id="1399885" idx="2"/>
          </p:cNvCxnSpPr>
          <p:nvPr/>
        </p:nvCxnSpPr>
        <p:spPr bwMode="auto">
          <a:xfrm>
            <a:off x="7151688" y="3690938"/>
            <a:ext cx="722312" cy="0"/>
          </a:xfrm>
          <a:prstGeom prst="straightConnector1">
            <a:avLst/>
          </a:prstGeom>
          <a:noFill/>
          <a:ln w="19050">
            <a:solidFill>
              <a:schemeClr val="tx1"/>
            </a:solidFill>
            <a:round/>
            <a:headEnd type="none" w="sm" len="sm"/>
            <a:tailEnd type="none" w="sm" len="sm"/>
          </a:ln>
          <a:effectLst/>
        </p:spPr>
      </p:cxnSp>
      <p:sp>
        <p:nvSpPr>
          <p:cNvPr id="1399916" name="AutoShape 108"/>
          <p:cNvSpPr>
            <a:spLocks noChangeArrowheads="1"/>
          </p:cNvSpPr>
          <p:nvPr/>
        </p:nvSpPr>
        <p:spPr bwMode="auto">
          <a:xfrm rot="-5400000">
            <a:off x="6833394" y="2547144"/>
            <a:ext cx="25130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399917" name="Text Box 109"/>
          <p:cNvSpPr txBox="1">
            <a:spLocks noChangeArrowheads="1"/>
          </p:cNvSpPr>
          <p:nvPr/>
        </p:nvSpPr>
        <p:spPr bwMode="auto">
          <a:xfrm>
            <a:off x="7486650" y="2451100"/>
            <a:ext cx="1600200" cy="244475"/>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r">
              <a:lnSpc>
                <a:spcPct val="100000"/>
              </a:lnSpc>
              <a:spcBef>
                <a:spcPct val="0"/>
              </a:spcBef>
            </a:pPr>
            <a:r>
              <a:rPr lang="en-US" sz="1600"/>
              <a:t>EDMA3CC_GINT</a:t>
            </a:r>
          </a:p>
        </p:txBody>
      </p:sp>
      <p:sp>
        <p:nvSpPr>
          <p:cNvPr id="1399918" name="Rectangle 110"/>
          <p:cNvSpPr>
            <a:spLocks noChangeArrowheads="1"/>
          </p:cNvSpPr>
          <p:nvPr/>
        </p:nvSpPr>
        <p:spPr bwMode="auto">
          <a:xfrm>
            <a:off x="3702050" y="1192213"/>
            <a:ext cx="4699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TCC</a:t>
            </a:r>
            <a:endParaRPr lang="en-US" sz="1800" baseline="-25000">
              <a:solidFill>
                <a:schemeClr val="tx1"/>
              </a:solidFill>
            </a:endParaRPr>
          </a:p>
        </p:txBody>
      </p:sp>
      <p:sp>
        <p:nvSpPr>
          <p:cNvPr id="1399919" name="Text Box 111"/>
          <p:cNvSpPr txBox="1">
            <a:spLocks noChangeArrowheads="1"/>
          </p:cNvSpPr>
          <p:nvPr/>
        </p:nvSpPr>
        <p:spPr bwMode="auto">
          <a:xfrm>
            <a:off x="914400" y="5283200"/>
            <a:ext cx="8077200" cy="1279525"/>
          </a:xfrm>
          <a:prstGeom prst="rect">
            <a:avLst/>
          </a:prstGeom>
          <a:solidFill>
            <a:schemeClr val="accent1"/>
          </a:solidFill>
          <a:ln w="12700">
            <a:noFill/>
            <a:miter lim="800000"/>
            <a:headEnd/>
            <a:tailEnd/>
          </a:ln>
          <a:effectLst/>
        </p:spPr>
        <p:txBody>
          <a:bodyPr>
            <a:spAutoFit/>
          </a:bodyPr>
          <a:lstStyle/>
          <a:p>
            <a:r>
              <a:rPr lang="en-US" sz="1600" b="0">
                <a:solidFill>
                  <a:schemeClr val="tx1"/>
                </a:solidFill>
              </a:rPr>
              <a:t>edmaIntr.region = CSL_EDMA3_REGION_GLOBAL ;</a:t>
            </a:r>
          </a:p>
          <a:p>
            <a:r>
              <a:rPr lang="en-US" sz="1600" b="0">
                <a:solidFill>
                  <a:schemeClr val="tx1"/>
                </a:solidFill>
              </a:rPr>
              <a:t>edmaIntr.intrh = 1 &lt;&lt; (</a:t>
            </a:r>
            <a:r>
              <a:rPr lang="en-US" sz="1600" b="0">
                <a:solidFill>
                  <a:srgbClr val="000000"/>
                </a:solidFill>
              </a:rPr>
              <a:t>CSL_EDMA3_CHA_</a:t>
            </a:r>
            <a:r>
              <a:rPr lang="en-US" sz="1600" b="0"/>
              <a:t>XEVT1</a:t>
            </a:r>
            <a:r>
              <a:rPr lang="en-US" sz="1600" b="0">
                <a:solidFill>
                  <a:srgbClr val="000000"/>
                </a:solidFill>
              </a:rPr>
              <a:t>-32)</a:t>
            </a:r>
            <a:r>
              <a:rPr lang="en-US" sz="1600" b="0">
                <a:solidFill>
                  <a:schemeClr val="tx1"/>
                </a:solidFill>
              </a:rPr>
              <a:t>;  // high 32 bits</a:t>
            </a:r>
          </a:p>
          <a:p>
            <a:r>
              <a:rPr lang="en-US" sz="1600" b="0">
                <a:solidFill>
                  <a:schemeClr val="tx1"/>
                </a:solidFill>
              </a:rPr>
              <a:t>edmaIntr.intr   = 1 &lt;&lt; (</a:t>
            </a:r>
            <a:r>
              <a:rPr lang="en-US" sz="1600" b="0">
                <a:solidFill>
                  <a:srgbClr val="000000"/>
                </a:solidFill>
              </a:rPr>
              <a:t>CSL_EDMA3_CHA_</a:t>
            </a:r>
            <a:r>
              <a:rPr lang="en-US" sz="1600" b="0"/>
              <a:t>XEVT1</a:t>
            </a:r>
            <a:r>
              <a:rPr lang="en-US" sz="1600" b="0">
                <a:solidFill>
                  <a:srgbClr val="000000"/>
                </a:solidFill>
              </a:rPr>
              <a:t>)</a:t>
            </a:r>
            <a:r>
              <a:rPr lang="en-US" sz="1600" b="0">
                <a:solidFill>
                  <a:schemeClr val="tx1"/>
                </a:solidFill>
              </a:rPr>
              <a:t>;       // low 32 bits</a:t>
            </a:r>
          </a:p>
          <a:p>
            <a:r>
              <a:rPr lang="en-US" sz="1800">
                <a:latin typeface="Courier New" pitchFamily="49" charset="0"/>
              </a:rPr>
              <a:t>CSL_edma3HwControl</a:t>
            </a:r>
            <a:r>
              <a:rPr lang="en-US" sz="1600" b="0">
                <a:solidFill>
                  <a:schemeClr val="tx1"/>
                </a:solidFill>
              </a:rPr>
              <a:t>(hModule, CSL_EDMA3_CMD_</a:t>
            </a:r>
            <a:r>
              <a:rPr lang="en-US" sz="1600" b="0"/>
              <a:t>INTR_ENABLE</a:t>
            </a:r>
            <a:r>
              <a:rPr lang="en-US" sz="1600" b="0">
                <a:solidFill>
                  <a:schemeClr val="tx1"/>
                </a:solidFill>
              </a:rPr>
              <a:t>, &amp;edmaIntr);    </a:t>
            </a:r>
          </a:p>
        </p:txBody>
      </p:sp>
      <p:sp>
        <p:nvSpPr>
          <p:cNvPr id="1399920" name="Line 112"/>
          <p:cNvSpPr>
            <a:spLocks noChangeShapeType="1"/>
          </p:cNvSpPr>
          <p:nvPr/>
        </p:nvSpPr>
        <p:spPr bwMode="auto">
          <a:xfrm>
            <a:off x="3581400" y="3038475"/>
            <a:ext cx="762000" cy="0"/>
          </a:xfrm>
          <a:prstGeom prst="line">
            <a:avLst/>
          </a:prstGeom>
          <a:noFill/>
          <a:ln w="38100">
            <a:solidFill>
              <a:srgbClr val="FF3300"/>
            </a:solidFill>
            <a:round/>
            <a:headEnd/>
            <a:tailEnd type="triangle" w="med" len="med"/>
          </a:ln>
          <a:effectLst/>
        </p:spPr>
        <p:txBody>
          <a:bodyPr wrap="none">
            <a:spAutoFit/>
          </a:bodyPr>
          <a:lstStyle/>
          <a:p>
            <a:endParaRPr lang="en-US"/>
          </a:p>
        </p:txBody>
      </p:sp>
      <p:cxnSp>
        <p:nvCxnSpPr>
          <p:cNvPr id="1399921" name="AutoShape 113"/>
          <p:cNvCxnSpPr>
            <a:cxnSpLocks noChangeShapeType="1"/>
          </p:cNvCxnSpPr>
          <p:nvPr/>
        </p:nvCxnSpPr>
        <p:spPr bwMode="auto">
          <a:xfrm flipV="1">
            <a:off x="2051050" y="1628775"/>
            <a:ext cx="439738" cy="188913"/>
          </a:xfrm>
          <a:prstGeom prst="straightConnector1">
            <a:avLst/>
          </a:prstGeom>
          <a:noFill/>
          <a:ln w="19050">
            <a:solidFill>
              <a:schemeClr val="tx1"/>
            </a:solidFill>
            <a:round/>
            <a:headEnd type="none" w="sm" len="sm"/>
            <a:tailEnd type="none" w="sm" len="sm"/>
          </a:ln>
          <a:effectLst/>
        </p:spPr>
      </p:cxnSp>
      <p:sp>
        <p:nvSpPr>
          <p:cNvPr id="1399922" name="Text Box 114"/>
          <p:cNvSpPr txBox="1">
            <a:spLocks noChangeArrowheads="1"/>
          </p:cNvSpPr>
          <p:nvPr/>
        </p:nvSpPr>
        <p:spPr bwMode="auto">
          <a:xfrm>
            <a:off x="900113" y="4876800"/>
            <a:ext cx="43942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To set the proper EDMA IER bit for XEVT1:</a:t>
            </a:r>
          </a:p>
        </p:txBody>
      </p:sp>
      <p:sp>
        <p:nvSpPr>
          <p:cNvPr id="1399923" name="Text Box 115"/>
          <p:cNvSpPr txBox="1">
            <a:spLocks noChangeArrowheads="1"/>
          </p:cNvSpPr>
          <p:nvPr/>
        </p:nvSpPr>
        <p:spPr bwMode="auto">
          <a:xfrm>
            <a:off x="4686300" y="4381500"/>
            <a:ext cx="4160838" cy="422275"/>
          </a:xfrm>
          <a:prstGeom prst="rect">
            <a:avLst/>
          </a:prstGeom>
          <a:noFill/>
          <a:ln w="12700">
            <a:noFill/>
            <a:miter lim="800000"/>
            <a:headEnd/>
            <a:tailEnd/>
          </a:ln>
          <a:effectLst/>
        </p:spPr>
        <p:txBody>
          <a:bodyPr wrap="none">
            <a:spAutoFit/>
          </a:bodyPr>
          <a:lstStyle/>
          <a:p>
            <a:pPr>
              <a:lnSpc>
                <a:spcPct val="90000"/>
              </a:lnSpc>
            </a:pPr>
            <a:r>
              <a:rPr lang="en-US" sz="1200" b="0" i="1">
                <a:solidFill>
                  <a:schemeClr val="tx1"/>
                </a:solidFill>
              </a:rPr>
              <a:t>IER – EDMA Interrupt Enable Register (NOT the CPU IER)</a:t>
            </a:r>
            <a:br>
              <a:rPr lang="en-US" sz="1200" b="0" i="1">
                <a:solidFill>
                  <a:schemeClr val="tx1"/>
                </a:solidFill>
              </a:rPr>
            </a:br>
            <a:r>
              <a:rPr lang="en-US" sz="1200" b="0" i="1">
                <a:solidFill>
                  <a:schemeClr val="tx1"/>
                </a:solidFill>
              </a:rPr>
              <a:t>IPR – EDMA Interrupt Pending Register (set by TCC)</a:t>
            </a:r>
          </a:p>
        </p:txBody>
      </p:sp>
      <p:sp>
        <p:nvSpPr>
          <p:cNvPr id="1399924" name="Rectangle 116"/>
          <p:cNvSpPr>
            <a:spLocks noChangeArrowheads="1"/>
          </p:cNvSpPr>
          <p:nvPr/>
        </p:nvSpPr>
        <p:spPr bwMode="auto">
          <a:xfrm>
            <a:off x="4684713" y="533400"/>
            <a:ext cx="4427537" cy="4259263"/>
          </a:xfrm>
          <a:prstGeom prst="rect">
            <a:avLst/>
          </a:prstGeom>
          <a:solidFill>
            <a:schemeClr val="bg1"/>
          </a:solidFill>
          <a:ln w="12700">
            <a:noFill/>
            <a:miter lim="800000"/>
            <a:headEnd/>
            <a:tailEnd/>
          </a:ln>
          <a:effectLst/>
        </p:spPr>
        <p:txBody>
          <a:bodyPr anchor="ctr">
            <a:spAutoFit/>
          </a:bodyPr>
          <a:lstStyle/>
          <a:p>
            <a:endParaRPr lang="en-US"/>
          </a:p>
        </p:txBody>
      </p:sp>
      <p:sp>
        <p:nvSpPr>
          <p:cNvPr id="1399925" name="Rectangle 117"/>
          <p:cNvSpPr>
            <a:spLocks noChangeArrowheads="1"/>
          </p:cNvSpPr>
          <p:nvPr/>
        </p:nvSpPr>
        <p:spPr bwMode="auto">
          <a:xfrm>
            <a:off x="871538" y="4868863"/>
            <a:ext cx="8162925" cy="1735137"/>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399926" name="Rectangle 118"/>
          <p:cNvSpPr>
            <a:spLocks noChangeArrowheads="1"/>
          </p:cNvSpPr>
          <p:nvPr/>
        </p:nvSpPr>
        <p:spPr bwMode="auto">
          <a:xfrm>
            <a:off x="1016000" y="4173538"/>
            <a:ext cx="804863" cy="347662"/>
          </a:xfrm>
          <a:prstGeom prst="rect">
            <a:avLst/>
          </a:prstGeom>
          <a:noFill/>
          <a:ln w="38100">
            <a:solidFill>
              <a:srgbClr val="FF3300"/>
            </a:solidFill>
            <a:miter lim="800000"/>
            <a:headEnd/>
            <a:tailEnd/>
          </a:ln>
          <a:effectLst/>
        </p:spPr>
        <p:txBody>
          <a:bodyPr wrap="none" anchor="ctr">
            <a:spAutoFit/>
          </a:bodyPr>
          <a:lstStyle/>
          <a:p>
            <a:endParaRPr lang="en-US"/>
          </a:p>
        </p:txBody>
      </p:sp>
      <p:sp>
        <p:nvSpPr>
          <p:cNvPr id="1399927" name="Rectangle 119"/>
          <p:cNvSpPr>
            <a:spLocks noChangeArrowheads="1"/>
          </p:cNvSpPr>
          <p:nvPr/>
        </p:nvSpPr>
        <p:spPr bwMode="auto">
          <a:xfrm>
            <a:off x="2184400" y="4181475"/>
            <a:ext cx="889000" cy="347663"/>
          </a:xfrm>
          <a:prstGeom prst="rect">
            <a:avLst/>
          </a:prstGeom>
          <a:noFill/>
          <a:ln w="38100">
            <a:solidFill>
              <a:srgbClr val="FF3300"/>
            </a:solid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970" name="Text Box 13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00834" name="Rectangle 2"/>
          <p:cNvSpPr>
            <a:spLocks noGrp="1" noChangeArrowheads="1"/>
          </p:cNvSpPr>
          <p:nvPr>
            <p:ph type="title"/>
          </p:nvPr>
        </p:nvSpPr>
        <p:spPr/>
        <p:txBody>
          <a:bodyPr/>
          <a:lstStyle/>
          <a:p>
            <a:r>
              <a:rPr lang="en-US" sz="3200"/>
              <a:t>Generate an EDMA Interrupt</a:t>
            </a:r>
            <a:endParaRPr lang="en-US" sz="2800"/>
          </a:p>
        </p:txBody>
      </p:sp>
      <p:sp>
        <p:nvSpPr>
          <p:cNvPr id="1400835" name="Rectangle 3"/>
          <p:cNvSpPr>
            <a:spLocks noChangeArrowheads="1"/>
          </p:cNvSpPr>
          <p:nvPr/>
        </p:nvSpPr>
        <p:spPr bwMode="auto">
          <a:xfrm>
            <a:off x="152400" y="566738"/>
            <a:ext cx="4525963" cy="381635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2400">
                <a:latin typeface="Arial Narrow" pitchFamily="34" charset="0"/>
              </a:rPr>
              <a:t>EDMA Channels</a:t>
            </a:r>
          </a:p>
        </p:txBody>
      </p:sp>
      <p:sp>
        <p:nvSpPr>
          <p:cNvPr id="1400836" name="Rectangle 4"/>
          <p:cNvSpPr>
            <a:spLocks noChangeArrowheads="1"/>
          </p:cNvSpPr>
          <p:nvPr/>
        </p:nvSpPr>
        <p:spPr bwMode="auto">
          <a:xfrm>
            <a:off x="1535113" y="1538288"/>
            <a:ext cx="1246187" cy="249237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00837" name="Rectangle 5"/>
          <p:cNvSpPr>
            <a:spLocks noChangeArrowheads="1"/>
          </p:cNvSpPr>
          <p:nvPr/>
        </p:nvSpPr>
        <p:spPr bwMode="auto">
          <a:xfrm>
            <a:off x="2781300" y="1538288"/>
            <a:ext cx="1752600" cy="249237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00838" name="Rectangle 6"/>
          <p:cNvSpPr>
            <a:spLocks noChangeArrowheads="1"/>
          </p:cNvSpPr>
          <p:nvPr/>
        </p:nvSpPr>
        <p:spPr bwMode="auto">
          <a:xfrm>
            <a:off x="407988" y="1189038"/>
            <a:ext cx="1092200" cy="312737"/>
          </a:xfrm>
          <a:prstGeom prst="rect">
            <a:avLst/>
          </a:prstGeom>
          <a:noFill/>
          <a:ln w="12700">
            <a:noFill/>
            <a:miter lim="800000"/>
            <a:headEnd type="none" w="sm" len="sm"/>
            <a:tailEnd type="none" w="sm" len="sm"/>
          </a:ln>
          <a:effectLst/>
        </p:spPr>
        <p:txBody>
          <a:bodyPr wrap="none" lIns="0" rIns="0">
            <a:spAutoFit/>
          </a:bodyPr>
          <a:lstStyle/>
          <a:p>
            <a:pPr algn="ctr">
              <a:spcBef>
                <a:spcPct val="0"/>
              </a:spcBef>
            </a:pPr>
            <a:r>
              <a:rPr lang="en-US" sz="1800">
                <a:solidFill>
                  <a:schemeClr val="tx1"/>
                </a:solidFill>
              </a:rPr>
              <a:t>Channel #</a:t>
            </a:r>
          </a:p>
        </p:txBody>
      </p:sp>
      <p:cxnSp>
        <p:nvCxnSpPr>
          <p:cNvPr id="1400839" name="AutoShape 7"/>
          <p:cNvCxnSpPr>
            <a:cxnSpLocks noChangeShapeType="1"/>
            <a:stCxn id="1400874" idx="3"/>
            <a:endCxn id="1400840" idx="2"/>
          </p:cNvCxnSpPr>
          <p:nvPr/>
        </p:nvCxnSpPr>
        <p:spPr bwMode="auto">
          <a:xfrm>
            <a:off x="1535113" y="1830388"/>
            <a:ext cx="441325" cy="0"/>
          </a:xfrm>
          <a:prstGeom prst="straightConnector1">
            <a:avLst/>
          </a:prstGeom>
          <a:noFill/>
          <a:ln w="19050">
            <a:solidFill>
              <a:schemeClr val="tx1"/>
            </a:solidFill>
            <a:round/>
            <a:headEnd type="none" w="sm" len="sm"/>
            <a:tailEnd type="none" w="sm" len="sm"/>
          </a:ln>
          <a:effectLst/>
        </p:spPr>
      </p:cxnSp>
      <p:sp>
        <p:nvSpPr>
          <p:cNvPr id="1400840" name="Oval 8"/>
          <p:cNvSpPr>
            <a:spLocks noChangeArrowheads="1"/>
          </p:cNvSpPr>
          <p:nvPr/>
        </p:nvSpPr>
        <p:spPr bwMode="auto">
          <a:xfrm>
            <a:off x="1976438" y="1792288"/>
            <a:ext cx="74612"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1" name="Oval 9"/>
          <p:cNvSpPr>
            <a:spLocks noChangeArrowheads="1"/>
          </p:cNvSpPr>
          <p:nvPr/>
        </p:nvSpPr>
        <p:spPr bwMode="auto">
          <a:xfrm>
            <a:off x="249078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2" name="Rectangle 10"/>
          <p:cNvSpPr>
            <a:spLocks noChangeArrowheads="1"/>
          </p:cNvSpPr>
          <p:nvPr/>
        </p:nvSpPr>
        <p:spPr bwMode="auto">
          <a:xfrm>
            <a:off x="1712913" y="18288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cxnSp>
        <p:nvCxnSpPr>
          <p:cNvPr id="1400843" name="AutoShape 11"/>
          <p:cNvCxnSpPr>
            <a:cxnSpLocks noChangeShapeType="1"/>
            <a:stCxn id="1400873" idx="3"/>
            <a:endCxn id="1400844" idx="2"/>
          </p:cNvCxnSpPr>
          <p:nvPr/>
        </p:nvCxnSpPr>
        <p:spPr bwMode="auto">
          <a:xfrm>
            <a:off x="1535113" y="2413000"/>
            <a:ext cx="441325" cy="1588"/>
          </a:xfrm>
          <a:prstGeom prst="straightConnector1">
            <a:avLst/>
          </a:prstGeom>
          <a:noFill/>
          <a:ln w="19050">
            <a:solidFill>
              <a:schemeClr val="tx1"/>
            </a:solidFill>
            <a:round/>
            <a:headEnd type="none" w="sm" len="sm"/>
            <a:tailEnd type="none" w="sm" len="sm"/>
          </a:ln>
          <a:effectLst/>
        </p:spPr>
      </p:cxnSp>
      <p:sp>
        <p:nvSpPr>
          <p:cNvPr id="1400844" name="Oval 12"/>
          <p:cNvSpPr>
            <a:spLocks noChangeArrowheads="1"/>
          </p:cNvSpPr>
          <p:nvPr/>
        </p:nvSpPr>
        <p:spPr bwMode="auto">
          <a:xfrm>
            <a:off x="1976438" y="2378075"/>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5" name="Oval 13"/>
          <p:cNvSpPr>
            <a:spLocks noChangeArrowheads="1"/>
          </p:cNvSpPr>
          <p:nvPr/>
        </p:nvSpPr>
        <p:spPr bwMode="auto">
          <a:xfrm>
            <a:off x="249078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6" name="Rectangle 14"/>
          <p:cNvSpPr>
            <a:spLocks noChangeArrowheads="1"/>
          </p:cNvSpPr>
          <p:nvPr/>
        </p:nvSpPr>
        <p:spPr bwMode="auto">
          <a:xfrm>
            <a:off x="1709738" y="2430463"/>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400847" name="Oval 15"/>
          <p:cNvSpPr>
            <a:spLocks noChangeArrowheads="1"/>
          </p:cNvSpPr>
          <p:nvPr/>
        </p:nvSpPr>
        <p:spPr bwMode="auto">
          <a:xfrm>
            <a:off x="351313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48" name="Oval 16"/>
          <p:cNvSpPr>
            <a:spLocks noChangeArrowheads="1"/>
          </p:cNvSpPr>
          <p:nvPr/>
        </p:nvSpPr>
        <p:spPr bwMode="auto">
          <a:xfrm>
            <a:off x="351313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0849" name="AutoShape 17"/>
          <p:cNvCxnSpPr>
            <a:cxnSpLocks noChangeShapeType="1"/>
            <a:stCxn id="1400841" idx="6"/>
            <a:endCxn id="1400841" idx="6"/>
          </p:cNvCxnSpPr>
          <p:nvPr/>
        </p:nvCxnSpPr>
        <p:spPr bwMode="auto">
          <a:xfrm>
            <a:off x="2562225" y="1830388"/>
            <a:ext cx="0" cy="0"/>
          </a:xfrm>
          <a:prstGeom prst="straightConnector1">
            <a:avLst/>
          </a:prstGeom>
          <a:noFill/>
          <a:ln w="12700">
            <a:solidFill>
              <a:schemeClr val="tx1"/>
            </a:solidFill>
            <a:round/>
            <a:headEnd type="none" w="sm" len="sm"/>
            <a:tailEnd type="none" w="sm" len="sm"/>
          </a:ln>
          <a:effectLst/>
        </p:spPr>
      </p:cxnSp>
      <p:cxnSp>
        <p:nvCxnSpPr>
          <p:cNvPr id="1400850" name="AutoShape 18"/>
          <p:cNvCxnSpPr>
            <a:cxnSpLocks noChangeShapeType="1"/>
            <a:stCxn id="1400841" idx="6"/>
            <a:endCxn id="1400847" idx="2"/>
          </p:cNvCxnSpPr>
          <p:nvPr/>
        </p:nvCxnSpPr>
        <p:spPr bwMode="auto">
          <a:xfrm>
            <a:off x="2562225" y="1830388"/>
            <a:ext cx="950913" cy="0"/>
          </a:xfrm>
          <a:prstGeom prst="straightConnector1">
            <a:avLst/>
          </a:prstGeom>
          <a:noFill/>
          <a:ln w="19050">
            <a:solidFill>
              <a:schemeClr val="tx1"/>
            </a:solidFill>
            <a:round/>
            <a:headEnd type="none" w="sm" len="sm"/>
            <a:tailEnd type="none" w="sm" len="sm"/>
          </a:ln>
          <a:effectLst/>
        </p:spPr>
      </p:cxnSp>
      <p:cxnSp>
        <p:nvCxnSpPr>
          <p:cNvPr id="1400851" name="AutoShape 19"/>
          <p:cNvCxnSpPr>
            <a:cxnSpLocks noChangeShapeType="1"/>
            <a:stCxn id="1400845" idx="6"/>
            <a:endCxn id="1400848" idx="2"/>
          </p:cNvCxnSpPr>
          <p:nvPr/>
        </p:nvCxnSpPr>
        <p:spPr bwMode="auto">
          <a:xfrm>
            <a:off x="2562225" y="2413000"/>
            <a:ext cx="950913" cy="0"/>
          </a:xfrm>
          <a:prstGeom prst="straightConnector1">
            <a:avLst/>
          </a:prstGeom>
          <a:noFill/>
          <a:ln w="19050">
            <a:solidFill>
              <a:schemeClr val="tx1"/>
            </a:solidFill>
            <a:round/>
            <a:headEnd type="none" w="sm" len="sm"/>
            <a:tailEnd type="none" w="sm" len="sm"/>
          </a:ln>
          <a:effectLst/>
        </p:spPr>
      </p:cxnSp>
      <p:sp>
        <p:nvSpPr>
          <p:cNvPr id="1400856" name="Rectangle 24"/>
          <p:cNvSpPr>
            <a:spLocks noChangeArrowheads="1"/>
          </p:cNvSpPr>
          <p:nvPr/>
        </p:nvSpPr>
        <p:spPr bwMode="auto">
          <a:xfrm>
            <a:off x="1712913" y="30480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TCINTEN=1</a:t>
            </a:r>
          </a:p>
        </p:txBody>
      </p:sp>
      <p:cxnSp>
        <p:nvCxnSpPr>
          <p:cNvPr id="1400857" name="AutoShape 25"/>
          <p:cNvCxnSpPr>
            <a:cxnSpLocks noChangeShapeType="1"/>
            <a:stCxn id="1400871" idx="3"/>
            <a:endCxn id="1400858" idx="2"/>
          </p:cNvCxnSpPr>
          <p:nvPr/>
        </p:nvCxnSpPr>
        <p:spPr bwMode="auto">
          <a:xfrm>
            <a:off x="1535113" y="3689350"/>
            <a:ext cx="441325" cy="0"/>
          </a:xfrm>
          <a:prstGeom prst="straightConnector1">
            <a:avLst/>
          </a:prstGeom>
          <a:noFill/>
          <a:ln w="19050">
            <a:solidFill>
              <a:schemeClr val="tx1"/>
            </a:solidFill>
            <a:round/>
            <a:headEnd type="none" w="sm" len="sm"/>
            <a:tailEnd type="none" w="sm" len="sm"/>
          </a:ln>
          <a:effectLst/>
        </p:spPr>
      </p:cxnSp>
      <p:sp>
        <p:nvSpPr>
          <p:cNvPr id="1400858" name="Oval 26"/>
          <p:cNvSpPr>
            <a:spLocks noChangeArrowheads="1"/>
          </p:cNvSpPr>
          <p:nvPr/>
        </p:nvSpPr>
        <p:spPr bwMode="auto">
          <a:xfrm>
            <a:off x="1976438" y="3654425"/>
            <a:ext cx="74612"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59" name="Oval 27"/>
          <p:cNvSpPr>
            <a:spLocks noChangeArrowheads="1"/>
          </p:cNvSpPr>
          <p:nvPr/>
        </p:nvSpPr>
        <p:spPr bwMode="auto">
          <a:xfrm>
            <a:off x="249078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60" name="Rectangle 28"/>
          <p:cNvSpPr>
            <a:spLocks noChangeArrowheads="1"/>
          </p:cNvSpPr>
          <p:nvPr/>
        </p:nvSpPr>
        <p:spPr bwMode="auto">
          <a:xfrm>
            <a:off x="1709738" y="3690938"/>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400862" name="Oval 30"/>
          <p:cNvSpPr>
            <a:spLocks noChangeArrowheads="1"/>
          </p:cNvSpPr>
          <p:nvPr/>
        </p:nvSpPr>
        <p:spPr bwMode="auto">
          <a:xfrm>
            <a:off x="351313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0865" name="AutoShape 33"/>
          <p:cNvCxnSpPr>
            <a:cxnSpLocks noChangeShapeType="1"/>
            <a:stCxn id="1400859" idx="6"/>
            <a:endCxn id="1400862" idx="2"/>
          </p:cNvCxnSpPr>
          <p:nvPr/>
        </p:nvCxnSpPr>
        <p:spPr bwMode="auto">
          <a:xfrm>
            <a:off x="2562225" y="3689350"/>
            <a:ext cx="950913" cy="0"/>
          </a:xfrm>
          <a:prstGeom prst="straightConnector1">
            <a:avLst/>
          </a:prstGeom>
          <a:noFill/>
          <a:ln w="19050">
            <a:solidFill>
              <a:schemeClr val="tx1"/>
            </a:solidFill>
            <a:round/>
            <a:headEnd type="none" w="sm" len="sm"/>
            <a:tailEnd type="none" w="sm" len="sm"/>
          </a:ln>
          <a:effectLst/>
        </p:spPr>
      </p:cxnSp>
      <p:sp>
        <p:nvSpPr>
          <p:cNvPr id="1400866" name="Rectangle 34"/>
          <p:cNvSpPr>
            <a:spLocks noChangeArrowheads="1"/>
          </p:cNvSpPr>
          <p:nvPr/>
        </p:nvSpPr>
        <p:spPr bwMode="auto">
          <a:xfrm>
            <a:off x="2781300" y="1828800"/>
            <a:ext cx="71755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TCC=0</a:t>
            </a:r>
          </a:p>
        </p:txBody>
      </p:sp>
      <p:sp>
        <p:nvSpPr>
          <p:cNvPr id="1400867" name="Rectangle 35"/>
          <p:cNvSpPr>
            <a:spLocks noChangeArrowheads="1"/>
          </p:cNvSpPr>
          <p:nvPr/>
        </p:nvSpPr>
        <p:spPr bwMode="auto">
          <a:xfrm>
            <a:off x="2781300" y="2411413"/>
            <a:ext cx="717550"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a:t>
            </a:r>
          </a:p>
        </p:txBody>
      </p:sp>
      <p:sp>
        <p:nvSpPr>
          <p:cNvPr id="1400868" name="Rectangle 36"/>
          <p:cNvSpPr>
            <a:spLocks noChangeArrowheads="1"/>
          </p:cNvSpPr>
          <p:nvPr/>
        </p:nvSpPr>
        <p:spPr bwMode="auto">
          <a:xfrm>
            <a:off x="2781300" y="3048000"/>
            <a:ext cx="808038"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TCC=14</a:t>
            </a:r>
          </a:p>
        </p:txBody>
      </p:sp>
      <p:sp>
        <p:nvSpPr>
          <p:cNvPr id="1400869" name="Rectangle 37"/>
          <p:cNvSpPr>
            <a:spLocks noChangeArrowheads="1"/>
          </p:cNvSpPr>
          <p:nvPr/>
        </p:nvSpPr>
        <p:spPr bwMode="auto">
          <a:xfrm>
            <a:off x="2781300" y="3690938"/>
            <a:ext cx="808038"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TCC=63</a:t>
            </a:r>
          </a:p>
        </p:txBody>
      </p:sp>
      <p:sp>
        <p:nvSpPr>
          <p:cNvPr id="1400870" name="Rectangle 38"/>
          <p:cNvSpPr>
            <a:spLocks noChangeArrowheads="1"/>
          </p:cNvSpPr>
          <p:nvPr/>
        </p:nvSpPr>
        <p:spPr bwMode="auto">
          <a:xfrm>
            <a:off x="3951288" y="3957638"/>
            <a:ext cx="71437" cy="73025"/>
          </a:xfrm>
          <a:prstGeom prst="rect">
            <a:avLst/>
          </a:prstGeom>
          <a:noFill/>
          <a:ln w="12700">
            <a:noFill/>
            <a:miter lim="800000"/>
            <a:headEnd type="none" w="sm" len="sm"/>
            <a:tailEnd type="none" w="sm" len="sm"/>
          </a:ln>
          <a:effectLst/>
        </p:spPr>
        <p:txBody>
          <a:bodyPr wrap="none" anchor="ctr"/>
          <a:lstStyle/>
          <a:p>
            <a:endParaRPr lang="en-US"/>
          </a:p>
        </p:txBody>
      </p:sp>
      <p:sp>
        <p:nvSpPr>
          <p:cNvPr id="1400871" name="Rectangle 39"/>
          <p:cNvSpPr>
            <a:spLocks noChangeArrowheads="1"/>
          </p:cNvSpPr>
          <p:nvPr/>
        </p:nvSpPr>
        <p:spPr bwMode="auto">
          <a:xfrm>
            <a:off x="368300" y="3362325"/>
            <a:ext cx="1166813" cy="657225"/>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63</a:t>
            </a:r>
          </a:p>
        </p:txBody>
      </p:sp>
      <p:sp>
        <p:nvSpPr>
          <p:cNvPr id="1400872" name="Rectangle 40"/>
          <p:cNvSpPr>
            <a:spLocks noChangeArrowheads="1"/>
          </p:cNvSpPr>
          <p:nvPr/>
        </p:nvSpPr>
        <p:spPr bwMode="auto">
          <a:xfrm>
            <a:off x="368300" y="2703513"/>
            <a:ext cx="1166813" cy="6588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p:txBody>
      </p:sp>
      <p:sp>
        <p:nvSpPr>
          <p:cNvPr id="1400873" name="Rectangle 41"/>
          <p:cNvSpPr>
            <a:spLocks noChangeArrowheads="1"/>
          </p:cNvSpPr>
          <p:nvPr/>
        </p:nvSpPr>
        <p:spPr bwMode="auto">
          <a:xfrm>
            <a:off x="368300" y="2120900"/>
            <a:ext cx="1166813" cy="582613"/>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1</a:t>
            </a:r>
          </a:p>
        </p:txBody>
      </p:sp>
      <p:sp>
        <p:nvSpPr>
          <p:cNvPr id="1400874" name="Rectangle 42"/>
          <p:cNvSpPr>
            <a:spLocks noChangeArrowheads="1"/>
          </p:cNvSpPr>
          <p:nvPr/>
        </p:nvSpPr>
        <p:spPr bwMode="auto">
          <a:xfrm>
            <a:off x="368300" y="1538288"/>
            <a:ext cx="1166813" cy="5826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0</a:t>
            </a:r>
          </a:p>
        </p:txBody>
      </p:sp>
      <p:sp>
        <p:nvSpPr>
          <p:cNvPr id="1400875" name="Line 43"/>
          <p:cNvSpPr>
            <a:spLocks noChangeShapeType="1"/>
          </p:cNvSpPr>
          <p:nvPr/>
        </p:nvSpPr>
        <p:spPr bwMode="auto">
          <a:xfrm>
            <a:off x="368300" y="212090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0876" name="Line 44"/>
          <p:cNvSpPr>
            <a:spLocks noChangeShapeType="1"/>
          </p:cNvSpPr>
          <p:nvPr/>
        </p:nvSpPr>
        <p:spPr bwMode="auto">
          <a:xfrm>
            <a:off x="368300" y="2703513"/>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0877" name="Line 45"/>
          <p:cNvSpPr>
            <a:spLocks noChangeShapeType="1"/>
          </p:cNvSpPr>
          <p:nvPr/>
        </p:nvSpPr>
        <p:spPr bwMode="auto">
          <a:xfrm>
            <a:off x="368300" y="3362325"/>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0878" name="Rectangle 46"/>
          <p:cNvSpPr>
            <a:spLocks noChangeArrowheads="1"/>
          </p:cNvSpPr>
          <p:nvPr/>
        </p:nvSpPr>
        <p:spPr bwMode="auto">
          <a:xfrm>
            <a:off x="2328863" y="1192213"/>
            <a:ext cx="8636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Options</a:t>
            </a:r>
            <a:endParaRPr lang="en-US" sz="1800" baseline="-25000">
              <a:solidFill>
                <a:schemeClr val="tx1"/>
              </a:solidFill>
            </a:endParaRPr>
          </a:p>
        </p:txBody>
      </p:sp>
      <p:sp>
        <p:nvSpPr>
          <p:cNvPr id="1400879" name="Rectangle 47"/>
          <p:cNvSpPr>
            <a:spLocks noChangeArrowheads="1"/>
          </p:cNvSpPr>
          <p:nvPr/>
        </p:nvSpPr>
        <p:spPr bwMode="auto">
          <a:xfrm>
            <a:off x="368300" y="1538288"/>
            <a:ext cx="1166813" cy="2492375"/>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00880" name="Line 48"/>
          <p:cNvSpPr>
            <a:spLocks noChangeShapeType="1"/>
          </p:cNvSpPr>
          <p:nvPr/>
        </p:nvSpPr>
        <p:spPr bwMode="auto">
          <a:xfrm>
            <a:off x="368300" y="401955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cxnSp>
        <p:nvCxnSpPr>
          <p:cNvPr id="1400881" name="AutoShape 49"/>
          <p:cNvCxnSpPr>
            <a:cxnSpLocks noChangeShapeType="1"/>
            <a:stCxn id="1400844" idx="6"/>
          </p:cNvCxnSpPr>
          <p:nvPr/>
        </p:nvCxnSpPr>
        <p:spPr bwMode="auto">
          <a:xfrm flipV="1">
            <a:off x="2051050" y="2227263"/>
            <a:ext cx="439738" cy="188912"/>
          </a:xfrm>
          <a:prstGeom prst="straightConnector1">
            <a:avLst/>
          </a:prstGeom>
          <a:noFill/>
          <a:ln w="19050">
            <a:solidFill>
              <a:schemeClr val="tx1"/>
            </a:solidFill>
            <a:round/>
            <a:headEnd type="none" w="sm" len="sm"/>
            <a:tailEnd type="none" w="sm" len="sm"/>
          </a:ln>
          <a:effectLst/>
        </p:spPr>
      </p:cxnSp>
      <p:cxnSp>
        <p:nvCxnSpPr>
          <p:cNvPr id="1400882" name="AutoShape 50"/>
          <p:cNvCxnSpPr>
            <a:cxnSpLocks noChangeShapeType="1"/>
            <a:stCxn id="1400858" idx="6"/>
          </p:cNvCxnSpPr>
          <p:nvPr/>
        </p:nvCxnSpPr>
        <p:spPr bwMode="auto">
          <a:xfrm flipV="1">
            <a:off x="2051050" y="3503613"/>
            <a:ext cx="439738" cy="187325"/>
          </a:xfrm>
          <a:prstGeom prst="straightConnector1">
            <a:avLst/>
          </a:prstGeom>
          <a:noFill/>
          <a:ln w="19050">
            <a:solidFill>
              <a:schemeClr val="tx1"/>
            </a:solidFill>
            <a:round/>
            <a:headEnd type="none" w="sm" len="sm"/>
            <a:tailEnd type="none" w="sm" len="sm"/>
          </a:ln>
          <a:effectLst/>
        </p:spPr>
      </p:cxnSp>
      <p:sp>
        <p:nvSpPr>
          <p:cNvPr id="1400883" name="Rectangle 51"/>
          <p:cNvSpPr>
            <a:spLocks noChangeArrowheads="1"/>
          </p:cNvSpPr>
          <p:nvPr/>
        </p:nvSpPr>
        <p:spPr bwMode="auto">
          <a:xfrm>
            <a:off x="76200" y="4191000"/>
            <a:ext cx="2971800" cy="319088"/>
          </a:xfrm>
          <a:prstGeom prst="rect">
            <a:avLst/>
          </a:prstGeom>
          <a:solidFill>
            <a:srgbClr val="969696"/>
          </a:solidFill>
          <a:ln w="12700">
            <a:solidFill>
              <a:schemeClr val="tx1"/>
            </a:solidFill>
            <a:miter lim="800000"/>
            <a:headEnd type="none" w="sm" len="sm"/>
            <a:tailEnd type="none" w="sm" len="sm"/>
          </a:ln>
          <a:effectLst>
            <a:outerShdw dist="35921" dir="2700000" algn="ctr" rotWithShape="0">
              <a:schemeClr val="bg2">
                <a:alpha val="50000"/>
              </a:schemeClr>
            </a:outerShdw>
          </a:effectLst>
        </p:spPr>
        <p:txBody>
          <a:bodyPr wrap="none" lIns="45720" anchor="ctr"/>
          <a:lstStyle/>
          <a:p>
            <a:pPr>
              <a:lnSpc>
                <a:spcPct val="100000"/>
              </a:lnSpc>
              <a:spcBef>
                <a:spcPct val="0"/>
              </a:spcBef>
            </a:pPr>
            <a:r>
              <a:rPr lang="en-US">
                <a:solidFill>
                  <a:srgbClr val="FFFFFF"/>
                </a:solidFill>
                <a:latin typeface="Arial Narrow" pitchFamily="34" charset="0"/>
              </a:rPr>
              <a:t>Options</a:t>
            </a:r>
          </a:p>
        </p:txBody>
      </p:sp>
      <p:sp>
        <p:nvSpPr>
          <p:cNvPr id="1400884" name="Rectangle 52"/>
          <p:cNvSpPr>
            <a:spLocks noChangeArrowheads="1"/>
          </p:cNvSpPr>
          <p:nvPr/>
        </p:nvSpPr>
        <p:spPr bwMode="auto">
          <a:xfrm>
            <a:off x="2208213" y="4191000"/>
            <a:ext cx="839787" cy="31908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r>
              <a:rPr lang="en-US">
                <a:solidFill>
                  <a:schemeClr val="tx1"/>
                </a:solidFill>
                <a:latin typeface="Arial Narrow" pitchFamily="34" charset="0"/>
              </a:rPr>
              <a:t>TCC</a:t>
            </a:r>
          </a:p>
        </p:txBody>
      </p:sp>
      <p:sp>
        <p:nvSpPr>
          <p:cNvPr id="1400885" name="Rectangle 53"/>
          <p:cNvSpPr>
            <a:spLocks noChangeArrowheads="1"/>
          </p:cNvSpPr>
          <p:nvPr/>
        </p:nvSpPr>
        <p:spPr bwMode="auto">
          <a:xfrm>
            <a:off x="1033463" y="4191000"/>
            <a:ext cx="773112" cy="319088"/>
          </a:xfrm>
          <a:prstGeom prst="rect">
            <a:avLst/>
          </a:prstGeom>
          <a:solidFill>
            <a:schemeClr val="hlink"/>
          </a:solidFill>
          <a:ln w="12700">
            <a:solidFill>
              <a:schemeClr val="tx1"/>
            </a:solidFill>
            <a:miter lim="800000"/>
            <a:headEnd type="none" w="sm" len="sm"/>
            <a:tailEnd type="none" w="sm" len="sm"/>
          </a:ln>
          <a:effectLst/>
        </p:spPr>
        <p:txBody>
          <a:bodyPr wrap="none" lIns="45720" anchor="ctr"/>
          <a:lstStyle/>
          <a:p>
            <a:pPr algn="ctr"/>
            <a:r>
              <a:rPr lang="en-US" sz="1600">
                <a:solidFill>
                  <a:schemeClr val="tx1"/>
                </a:solidFill>
                <a:latin typeface="Arial Narrow" pitchFamily="34" charset="0"/>
              </a:rPr>
              <a:t>TCINTEN</a:t>
            </a:r>
          </a:p>
        </p:txBody>
      </p:sp>
      <p:sp>
        <p:nvSpPr>
          <p:cNvPr id="1400886" name="Rectangle 54"/>
          <p:cNvSpPr>
            <a:spLocks noChangeArrowheads="1"/>
          </p:cNvSpPr>
          <p:nvPr/>
        </p:nvSpPr>
        <p:spPr bwMode="auto">
          <a:xfrm>
            <a:off x="1309688" y="4548188"/>
            <a:ext cx="161925"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20</a:t>
            </a:r>
          </a:p>
        </p:txBody>
      </p:sp>
      <p:sp>
        <p:nvSpPr>
          <p:cNvPr id="1400887" name="Rectangle 55"/>
          <p:cNvSpPr>
            <a:spLocks noChangeArrowheads="1"/>
          </p:cNvSpPr>
          <p:nvPr/>
        </p:nvSpPr>
        <p:spPr bwMode="auto">
          <a:xfrm>
            <a:off x="2257425" y="4548188"/>
            <a:ext cx="736600"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17          12</a:t>
            </a:r>
          </a:p>
        </p:txBody>
      </p:sp>
      <p:sp>
        <p:nvSpPr>
          <p:cNvPr id="1400888" name="Rectangle 56"/>
          <p:cNvSpPr>
            <a:spLocks noChangeArrowheads="1"/>
          </p:cNvSpPr>
          <p:nvPr/>
        </p:nvSpPr>
        <p:spPr bwMode="auto">
          <a:xfrm>
            <a:off x="4678363" y="566738"/>
            <a:ext cx="3779837" cy="3816350"/>
          </a:xfrm>
          <a:prstGeom prst="rect">
            <a:avLst/>
          </a:prstGeom>
          <a:solidFill>
            <a:schemeClr val="accent1"/>
          </a:solidFill>
          <a:ln w="12700">
            <a:solidFill>
              <a:schemeClr val="tx1"/>
            </a:solidFill>
            <a:miter lim="800000"/>
            <a:headEnd type="none" w="sm" len="sm"/>
            <a:tailEnd type="none" w="sm" len="sm"/>
          </a:ln>
          <a:effectLst/>
        </p:spPr>
        <p:txBody>
          <a:bodyPr wrap="none" lIns="0" tIns="91440" rIns="0"/>
          <a:lstStyle/>
          <a:p>
            <a:pPr algn="ctr"/>
            <a:r>
              <a:rPr lang="en-US" sz="2400">
                <a:latin typeface="Arial Narrow" pitchFamily="34" charset="0"/>
              </a:rPr>
              <a:t>EDMA Interrupt Generation</a:t>
            </a:r>
          </a:p>
        </p:txBody>
      </p:sp>
      <p:sp>
        <p:nvSpPr>
          <p:cNvPr id="1400889" name="Rectangle 57"/>
          <p:cNvSpPr>
            <a:spLocks noChangeArrowheads="1"/>
          </p:cNvSpPr>
          <p:nvPr/>
        </p:nvSpPr>
        <p:spPr bwMode="auto">
          <a:xfrm>
            <a:off x="5118100" y="1538288"/>
            <a:ext cx="788988" cy="2492375"/>
          </a:xfrm>
          <a:prstGeom prst="rect">
            <a:avLst/>
          </a:prstGeom>
          <a:solidFill>
            <a:schemeClr val="hlink"/>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grpSp>
        <p:nvGrpSpPr>
          <p:cNvPr id="1400890" name="Group 58"/>
          <p:cNvGrpSpPr>
            <a:grpSpLocks/>
          </p:cNvGrpSpPr>
          <p:nvPr/>
        </p:nvGrpSpPr>
        <p:grpSpPr bwMode="auto">
          <a:xfrm>
            <a:off x="4314825" y="1795463"/>
            <a:ext cx="71438" cy="1930400"/>
            <a:chOff x="2718" y="1131"/>
            <a:chExt cx="45" cy="1216"/>
          </a:xfrm>
        </p:grpSpPr>
        <p:sp>
          <p:nvSpPr>
            <p:cNvPr id="1400891" name="Oval 59"/>
            <p:cNvSpPr>
              <a:spLocks noChangeArrowheads="1"/>
            </p:cNvSpPr>
            <p:nvPr/>
          </p:nvSpPr>
          <p:spPr bwMode="auto">
            <a:xfrm>
              <a:off x="2718"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92" name="Oval 60"/>
            <p:cNvSpPr>
              <a:spLocks noChangeArrowheads="1"/>
            </p:cNvSpPr>
            <p:nvPr/>
          </p:nvSpPr>
          <p:spPr bwMode="auto">
            <a:xfrm>
              <a:off x="2718"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93" name="Oval 61"/>
            <p:cNvSpPr>
              <a:spLocks noChangeArrowheads="1"/>
            </p:cNvSpPr>
            <p:nvPr/>
          </p:nvSpPr>
          <p:spPr bwMode="auto">
            <a:xfrm>
              <a:off x="2718"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894" name="Oval 62"/>
            <p:cNvSpPr>
              <a:spLocks noChangeArrowheads="1"/>
            </p:cNvSpPr>
            <p:nvPr/>
          </p:nvSpPr>
          <p:spPr bwMode="auto">
            <a:xfrm>
              <a:off x="2718"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00895" name="Rectangle 63"/>
          <p:cNvSpPr>
            <a:spLocks noChangeArrowheads="1"/>
          </p:cNvSpPr>
          <p:nvPr/>
        </p:nvSpPr>
        <p:spPr bwMode="auto">
          <a:xfrm>
            <a:off x="5337175" y="1649413"/>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400896" name="Rectangle 64"/>
          <p:cNvSpPr>
            <a:spLocks noChangeArrowheads="1"/>
          </p:cNvSpPr>
          <p:nvPr/>
        </p:nvSpPr>
        <p:spPr bwMode="auto">
          <a:xfrm>
            <a:off x="5337175" y="2230438"/>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400897" name="Rectangle 65"/>
          <p:cNvSpPr>
            <a:spLocks noChangeArrowheads="1"/>
          </p:cNvSpPr>
          <p:nvPr/>
        </p:nvSpPr>
        <p:spPr bwMode="auto">
          <a:xfrm>
            <a:off x="5337175" y="2854325"/>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1</a:t>
            </a:r>
          </a:p>
        </p:txBody>
      </p:sp>
      <p:sp>
        <p:nvSpPr>
          <p:cNvPr id="1400898" name="Rectangle 66"/>
          <p:cNvSpPr>
            <a:spLocks noChangeArrowheads="1"/>
          </p:cNvSpPr>
          <p:nvPr/>
        </p:nvSpPr>
        <p:spPr bwMode="auto">
          <a:xfrm>
            <a:off x="5337175" y="3508375"/>
            <a:ext cx="366713" cy="3635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cxnSp>
        <p:nvCxnSpPr>
          <p:cNvPr id="1400899" name="AutoShape 67"/>
          <p:cNvCxnSpPr>
            <a:cxnSpLocks noChangeShapeType="1"/>
            <a:stCxn id="1400936" idx="1"/>
          </p:cNvCxnSpPr>
          <p:nvPr/>
        </p:nvCxnSpPr>
        <p:spPr bwMode="auto">
          <a:xfrm>
            <a:off x="8307388" y="2763838"/>
            <a:ext cx="627062" cy="0"/>
          </a:xfrm>
          <a:prstGeom prst="straightConnector1">
            <a:avLst/>
          </a:prstGeom>
          <a:noFill/>
          <a:ln w="38100">
            <a:solidFill>
              <a:schemeClr val="tx2"/>
            </a:solidFill>
            <a:round/>
            <a:headEnd type="none" w="sm" len="sm"/>
            <a:tailEnd type="triangle" w="med" len="med"/>
          </a:ln>
          <a:effectLst/>
        </p:spPr>
      </p:cxnSp>
      <p:sp>
        <p:nvSpPr>
          <p:cNvPr id="1400900" name="Rectangle 68"/>
          <p:cNvSpPr>
            <a:spLocks noChangeArrowheads="1"/>
          </p:cNvSpPr>
          <p:nvPr/>
        </p:nvSpPr>
        <p:spPr bwMode="auto">
          <a:xfrm>
            <a:off x="5321300" y="1192213"/>
            <a:ext cx="3810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IPR</a:t>
            </a:r>
            <a:endParaRPr lang="en-US" sz="1800" baseline="-25000">
              <a:solidFill>
                <a:schemeClr val="tx1"/>
              </a:solidFill>
            </a:endParaRPr>
          </a:p>
        </p:txBody>
      </p:sp>
      <p:grpSp>
        <p:nvGrpSpPr>
          <p:cNvPr id="1400901" name="Group 69"/>
          <p:cNvGrpSpPr>
            <a:grpSpLocks/>
          </p:cNvGrpSpPr>
          <p:nvPr/>
        </p:nvGrpSpPr>
        <p:grpSpPr bwMode="auto">
          <a:xfrm>
            <a:off x="7874000" y="1795463"/>
            <a:ext cx="71438" cy="1930400"/>
            <a:chOff x="4960" y="1131"/>
            <a:chExt cx="45" cy="1216"/>
          </a:xfrm>
        </p:grpSpPr>
        <p:sp>
          <p:nvSpPr>
            <p:cNvPr id="1400902" name="Oval 70"/>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03" name="Oval 71"/>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04" name="Oval 72"/>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05" name="Oval 73"/>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00906" name="Rectangle 74"/>
          <p:cNvSpPr>
            <a:spLocks noChangeArrowheads="1"/>
          </p:cNvSpPr>
          <p:nvPr/>
        </p:nvSpPr>
        <p:spPr bwMode="auto">
          <a:xfrm>
            <a:off x="6407150" y="1538288"/>
            <a:ext cx="936625" cy="2492375"/>
          </a:xfrm>
          <a:prstGeom prst="rect">
            <a:avLst/>
          </a:prstGeom>
          <a:solidFill>
            <a:schemeClr val="accent1"/>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cxnSp>
        <p:nvCxnSpPr>
          <p:cNvPr id="1400907" name="AutoShape 75"/>
          <p:cNvCxnSpPr>
            <a:cxnSpLocks noChangeShapeType="1"/>
            <a:stCxn id="1400924" idx="6"/>
          </p:cNvCxnSpPr>
          <p:nvPr/>
        </p:nvCxnSpPr>
        <p:spPr bwMode="auto">
          <a:xfrm flipV="1">
            <a:off x="6624638" y="1673225"/>
            <a:ext cx="455612" cy="158750"/>
          </a:xfrm>
          <a:prstGeom prst="straightConnector1">
            <a:avLst/>
          </a:prstGeom>
          <a:noFill/>
          <a:ln w="19050">
            <a:solidFill>
              <a:schemeClr val="tx1"/>
            </a:solidFill>
            <a:round/>
            <a:headEnd type="none" w="sm" len="sm"/>
            <a:tailEnd type="none" w="sm" len="sm"/>
          </a:ln>
          <a:effectLst/>
        </p:spPr>
      </p:cxnSp>
      <p:sp>
        <p:nvSpPr>
          <p:cNvPr id="1400908" name="Rectangle 76"/>
          <p:cNvSpPr>
            <a:spLocks noChangeArrowheads="1"/>
          </p:cNvSpPr>
          <p:nvPr/>
        </p:nvSpPr>
        <p:spPr bwMode="auto">
          <a:xfrm>
            <a:off x="6465888" y="1854200"/>
            <a:ext cx="8064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0</a:t>
            </a:r>
            <a:r>
              <a:rPr lang="en-US" sz="1600">
                <a:solidFill>
                  <a:schemeClr val="tx1"/>
                </a:solidFill>
                <a:latin typeface="Arial Narrow" pitchFamily="34" charset="0"/>
              </a:rPr>
              <a:t> = 0</a:t>
            </a:r>
          </a:p>
        </p:txBody>
      </p:sp>
      <p:sp>
        <p:nvSpPr>
          <p:cNvPr id="1400909" name="Rectangle 77"/>
          <p:cNvSpPr>
            <a:spLocks noChangeArrowheads="1"/>
          </p:cNvSpPr>
          <p:nvPr/>
        </p:nvSpPr>
        <p:spPr bwMode="auto">
          <a:xfrm>
            <a:off x="6465888" y="2433638"/>
            <a:ext cx="8064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a:t>
            </a:r>
            <a:r>
              <a:rPr lang="en-US" sz="1600">
                <a:solidFill>
                  <a:schemeClr val="tx1"/>
                </a:solidFill>
                <a:latin typeface="Arial Narrow" pitchFamily="34" charset="0"/>
              </a:rPr>
              <a:t> = 0</a:t>
            </a:r>
          </a:p>
        </p:txBody>
      </p:sp>
      <p:cxnSp>
        <p:nvCxnSpPr>
          <p:cNvPr id="1400910" name="AutoShape 78"/>
          <p:cNvCxnSpPr>
            <a:cxnSpLocks noChangeShapeType="1"/>
          </p:cNvCxnSpPr>
          <p:nvPr/>
        </p:nvCxnSpPr>
        <p:spPr bwMode="auto">
          <a:xfrm>
            <a:off x="7124700" y="1890713"/>
            <a:ext cx="0" cy="0"/>
          </a:xfrm>
          <a:prstGeom prst="straightConnector1">
            <a:avLst/>
          </a:prstGeom>
          <a:noFill/>
          <a:ln w="12700">
            <a:solidFill>
              <a:schemeClr val="tx1"/>
            </a:solidFill>
            <a:round/>
            <a:headEnd type="none" w="sm" len="sm"/>
            <a:tailEnd type="none" w="sm" len="sm"/>
          </a:ln>
          <a:effectLst/>
        </p:spPr>
      </p:cxnSp>
      <p:cxnSp>
        <p:nvCxnSpPr>
          <p:cNvPr id="1400911" name="AutoShape 79"/>
          <p:cNvCxnSpPr>
            <a:cxnSpLocks noChangeShapeType="1"/>
            <a:stCxn id="1400926" idx="6"/>
            <a:endCxn id="1400921" idx="2"/>
          </p:cNvCxnSpPr>
          <p:nvPr/>
        </p:nvCxnSpPr>
        <p:spPr bwMode="auto">
          <a:xfrm>
            <a:off x="6624638" y="3036888"/>
            <a:ext cx="455612" cy="0"/>
          </a:xfrm>
          <a:prstGeom prst="straightConnector1">
            <a:avLst/>
          </a:prstGeom>
          <a:noFill/>
          <a:ln w="38100">
            <a:solidFill>
              <a:schemeClr val="tx2"/>
            </a:solidFill>
            <a:round/>
            <a:headEnd type="none" w="sm" len="sm"/>
            <a:tailEnd type="triangle" w="med" len="med"/>
          </a:ln>
          <a:effectLst/>
        </p:spPr>
      </p:cxnSp>
      <p:sp>
        <p:nvSpPr>
          <p:cNvPr id="1400912" name="Rectangle 80"/>
          <p:cNvSpPr>
            <a:spLocks noChangeArrowheads="1"/>
          </p:cNvSpPr>
          <p:nvPr/>
        </p:nvSpPr>
        <p:spPr bwMode="auto">
          <a:xfrm>
            <a:off x="6434138" y="3141663"/>
            <a:ext cx="8699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14</a:t>
            </a:r>
            <a:r>
              <a:rPr lang="en-US" sz="1600">
                <a:solidFill>
                  <a:schemeClr val="tx1"/>
                </a:solidFill>
                <a:latin typeface="Arial Narrow" pitchFamily="34" charset="0"/>
              </a:rPr>
              <a:t> = 1</a:t>
            </a:r>
          </a:p>
        </p:txBody>
      </p:sp>
      <p:sp>
        <p:nvSpPr>
          <p:cNvPr id="1400913" name="Rectangle 81"/>
          <p:cNvSpPr>
            <a:spLocks noChangeArrowheads="1"/>
          </p:cNvSpPr>
          <p:nvPr/>
        </p:nvSpPr>
        <p:spPr bwMode="auto">
          <a:xfrm>
            <a:off x="6434138" y="3714750"/>
            <a:ext cx="8699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63</a:t>
            </a:r>
            <a:r>
              <a:rPr lang="en-US" sz="1600">
                <a:solidFill>
                  <a:schemeClr val="tx1"/>
                </a:solidFill>
                <a:latin typeface="Arial Narrow" pitchFamily="34" charset="0"/>
              </a:rPr>
              <a:t> = 0</a:t>
            </a:r>
          </a:p>
        </p:txBody>
      </p:sp>
      <p:cxnSp>
        <p:nvCxnSpPr>
          <p:cNvPr id="1400914" name="AutoShape 82"/>
          <p:cNvCxnSpPr>
            <a:cxnSpLocks noChangeShapeType="1"/>
          </p:cNvCxnSpPr>
          <p:nvPr/>
        </p:nvCxnSpPr>
        <p:spPr bwMode="auto">
          <a:xfrm>
            <a:off x="7124700" y="3108325"/>
            <a:ext cx="0" cy="0"/>
          </a:xfrm>
          <a:prstGeom prst="straightConnector1">
            <a:avLst/>
          </a:prstGeom>
          <a:noFill/>
          <a:ln w="12700">
            <a:solidFill>
              <a:schemeClr val="tx1"/>
            </a:solidFill>
            <a:round/>
            <a:headEnd type="none" w="sm" len="sm"/>
            <a:tailEnd type="none" w="sm" len="sm"/>
          </a:ln>
          <a:effectLst/>
        </p:spPr>
      </p:cxnSp>
      <p:cxnSp>
        <p:nvCxnSpPr>
          <p:cNvPr id="1400915" name="AutoShape 83"/>
          <p:cNvCxnSpPr>
            <a:cxnSpLocks noChangeShapeType="1"/>
            <a:stCxn id="1400927" idx="6"/>
          </p:cNvCxnSpPr>
          <p:nvPr/>
        </p:nvCxnSpPr>
        <p:spPr bwMode="auto">
          <a:xfrm flipV="1">
            <a:off x="6624638" y="3505200"/>
            <a:ext cx="427037" cy="185738"/>
          </a:xfrm>
          <a:prstGeom prst="straightConnector1">
            <a:avLst/>
          </a:prstGeom>
          <a:noFill/>
          <a:ln w="19050">
            <a:solidFill>
              <a:schemeClr val="tx1"/>
            </a:solidFill>
            <a:round/>
            <a:headEnd type="none" w="sm" len="sm"/>
            <a:tailEnd type="none" w="sm" len="sm"/>
          </a:ln>
          <a:effectLst/>
        </p:spPr>
      </p:cxnSp>
      <p:sp>
        <p:nvSpPr>
          <p:cNvPr id="1400916" name="Rectangle 84"/>
          <p:cNvSpPr>
            <a:spLocks noChangeArrowheads="1"/>
          </p:cNvSpPr>
          <p:nvPr/>
        </p:nvSpPr>
        <p:spPr bwMode="auto">
          <a:xfrm>
            <a:off x="6680200" y="1219200"/>
            <a:ext cx="381000" cy="274638"/>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IER</a:t>
            </a:r>
            <a:endParaRPr lang="en-US" sz="1800" baseline="-25000">
              <a:solidFill>
                <a:schemeClr val="tx1"/>
              </a:solidFill>
            </a:endParaRPr>
          </a:p>
        </p:txBody>
      </p:sp>
      <p:cxnSp>
        <p:nvCxnSpPr>
          <p:cNvPr id="1400917" name="AutoShape 85"/>
          <p:cNvCxnSpPr>
            <a:cxnSpLocks noChangeShapeType="1"/>
            <a:stCxn id="1400925" idx="6"/>
          </p:cNvCxnSpPr>
          <p:nvPr/>
        </p:nvCxnSpPr>
        <p:spPr bwMode="auto">
          <a:xfrm flipV="1">
            <a:off x="6624638" y="2259013"/>
            <a:ext cx="455612" cy="155575"/>
          </a:xfrm>
          <a:prstGeom prst="straightConnector1">
            <a:avLst/>
          </a:prstGeom>
          <a:noFill/>
          <a:ln w="19050">
            <a:solidFill>
              <a:schemeClr val="tx1"/>
            </a:solidFill>
            <a:round/>
            <a:headEnd type="none" w="sm" len="sm"/>
            <a:tailEnd type="none" w="sm" len="sm"/>
          </a:ln>
          <a:effectLst/>
        </p:spPr>
      </p:cxnSp>
      <p:grpSp>
        <p:nvGrpSpPr>
          <p:cNvPr id="1400918" name="Group 86"/>
          <p:cNvGrpSpPr>
            <a:grpSpLocks/>
          </p:cNvGrpSpPr>
          <p:nvPr/>
        </p:nvGrpSpPr>
        <p:grpSpPr bwMode="auto">
          <a:xfrm>
            <a:off x="7080250" y="1795463"/>
            <a:ext cx="71438" cy="1930400"/>
            <a:chOff x="4960" y="1131"/>
            <a:chExt cx="45" cy="1216"/>
          </a:xfrm>
        </p:grpSpPr>
        <p:sp>
          <p:nvSpPr>
            <p:cNvPr id="1400919" name="Oval 87"/>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0" name="Oval 88"/>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1" name="Oval 89"/>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2" name="Oval 90"/>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grpSp>
        <p:nvGrpSpPr>
          <p:cNvPr id="1400923" name="Group 91"/>
          <p:cNvGrpSpPr>
            <a:grpSpLocks/>
          </p:cNvGrpSpPr>
          <p:nvPr/>
        </p:nvGrpSpPr>
        <p:grpSpPr bwMode="auto">
          <a:xfrm>
            <a:off x="6553200" y="1795463"/>
            <a:ext cx="71438" cy="1930400"/>
            <a:chOff x="4960" y="1131"/>
            <a:chExt cx="45" cy="1216"/>
          </a:xfrm>
        </p:grpSpPr>
        <p:sp>
          <p:nvSpPr>
            <p:cNvPr id="1400924" name="Oval 92"/>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5" name="Oval 93"/>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6" name="Oval 94"/>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27" name="Oval 95"/>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cxnSp>
        <p:nvCxnSpPr>
          <p:cNvPr id="1400928" name="AutoShape 96"/>
          <p:cNvCxnSpPr>
            <a:cxnSpLocks noChangeShapeType="1"/>
            <a:stCxn id="1400897" idx="3"/>
            <a:endCxn id="1400926" idx="2"/>
          </p:cNvCxnSpPr>
          <p:nvPr/>
        </p:nvCxnSpPr>
        <p:spPr bwMode="auto">
          <a:xfrm>
            <a:off x="5703888" y="3036888"/>
            <a:ext cx="849312" cy="0"/>
          </a:xfrm>
          <a:prstGeom prst="straightConnector1">
            <a:avLst/>
          </a:prstGeom>
          <a:noFill/>
          <a:ln w="38100">
            <a:solidFill>
              <a:schemeClr val="tx2"/>
            </a:solidFill>
            <a:round/>
            <a:headEnd type="none" w="sm" len="sm"/>
            <a:tailEnd type="none" w="sm" len="sm"/>
          </a:ln>
          <a:effectLst/>
        </p:spPr>
      </p:cxnSp>
      <p:cxnSp>
        <p:nvCxnSpPr>
          <p:cNvPr id="1400929" name="AutoShape 97"/>
          <p:cNvCxnSpPr>
            <a:cxnSpLocks noChangeShapeType="1"/>
            <a:stCxn id="1400921" idx="6"/>
            <a:endCxn id="1400904" idx="2"/>
          </p:cNvCxnSpPr>
          <p:nvPr/>
        </p:nvCxnSpPr>
        <p:spPr bwMode="auto">
          <a:xfrm>
            <a:off x="7151688" y="3036888"/>
            <a:ext cx="722312" cy="0"/>
          </a:xfrm>
          <a:prstGeom prst="straightConnector1">
            <a:avLst/>
          </a:prstGeom>
          <a:noFill/>
          <a:ln w="38100">
            <a:solidFill>
              <a:schemeClr val="tx2"/>
            </a:solidFill>
            <a:round/>
            <a:headEnd type="none" w="sm" len="sm"/>
            <a:tailEnd/>
          </a:ln>
          <a:effectLst/>
        </p:spPr>
      </p:cxnSp>
      <p:cxnSp>
        <p:nvCxnSpPr>
          <p:cNvPr id="1400930" name="AutoShape 98"/>
          <p:cNvCxnSpPr>
            <a:cxnSpLocks noChangeShapeType="1"/>
            <a:stCxn id="1400920" idx="6"/>
            <a:endCxn id="1400903" idx="2"/>
          </p:cNvCxnSpPr>
          <p:nvPr/>
        </p:nvCxnSpPr>
        <p:spPr bwMode="auto">
          <a:xfrm>
            <a:off x="7151688" y="2414588"/>
            <a:ext cx="722312" cy="0"/>
          </a:xfrm>
          <a:prstGeom prst="straightConnector1">
            <a:avLst/>
          </a:prstGeom>
          <a:noFill/>
          <a:ln w="19050">
            <a:solidFill>
              <a:schemeClr val="tx1"/>
            </a:solidFill>
            <a:round/>
            <a:headEnd type="none" w="sm" len="sm"/>
            <a:tailEnd type="none" w="sm" len="sm"/>
          </a:ln>
          <a:effectLst/>
        </p:spPr>
      </p:cxnSp>
      <p:cxnSp>
        <p:nvCxnSpPr>
          <p:cNvPr id="1400931" name="AutoShape 99"/>
          <p:cNvCxnSpPr>
            <a:cxnSpLocks noChangeShapeType="1"/>
            <a:stCxn id="1400919" idx="6"/>
            <a:endCxn id="1400902" idx="2"/>
          </p:cNvCxnSpPr>
          <p:nvPr/>
        </p:nvCxnSpPr>
        <p:spPr bwMode="auto">
          <a:xfrm>
            <a:off x="7151688" y="1831975"/>
            <a:ext cx="722312" cy="0"/>
          </a:xfrm>
          <a:prstGeom prst="straightConnector1">
            <a:avLst/>
          </a:prstGeom>
          <a:noFill/>
          <a:ln w="19050">
            <a:solidFill>
              <a:schemeClr val="tx1"/>
            </a:solidFill>
            <a:round/>
            <a:headEnd type="none" w="sm" len="sm"/>
            <a:tailEnd type="none" w="sm" len="sm"/>
          </a:ln>
          <a:effectLst/>
        </p:spPr>
      </p:cxnSp>
      <p:cxnSp>
        <p:nvCxnSpPr>
          <p:cNvPr id="1400932" name="AutoShape 100"/>
          <p:cNvCxnSpPr>
            <a:cxnSpLocks noChangeShapeType="1"/>
            <a:stCxn id="1400895" idx="3"/>
            <a:endCxn id="1400924" idx="2"/>
          </p:cNvCxnSpPr>
          <p:nvPr/>
        </p:nvCxnSpPr>
        <p:spPr bwMode="auto">
          <a:xfrm>
            <a:off x="5703888" y="1831975"/>
            <a:ext cx="849312" cy="0"/>
          </a:xfrm>
          <a:prstGeom prst="straightConnector1">
            <a:avLst/>
          </a:prstGeom>
          <a:noFill/>
          <a:ln w="19050">
            <a:solidFill>
              <a:schemeClr val="tx1"/>
            </a:solidFill>
            <a:round/>
            <a:headEnd type="none" w="sm" len="sm"/>
            <a:tailEnd type="none" w="sm" len="sm"/>
          </a:ln>
          <a:effectLst/>
        </p:spPr>
      </p:cxnSp>
      <p:cxnSp>
        <p:nvCxnSpPr>
          <p:cNvPr id="1400933" name="AutoShape 101"/>
          <p:cNvCxnSpPr>
            <a:cxnSpLocks noChangeShapeType="1"/>
            <a:stCxn id="1400896" idx="3"/>
            <a:endCxn id="1400925" idx="2"/>
          </p:cNvCxnSpPr>
          <p:nvPr/>
        </p:nvCxnSpPr>
        <p:spPr bwMode="auto">
          <a:xfrm>
            <a:off x="5703888" y="2413000"/>
            <a:ext cx="849312" cy="1588"/>
          </a:xfrm>
          <a:prstGeom prst="straightConnector1">
            <a:avLst/>
          </a:prstGeom>
          <a:noFill/>
          <a:ln w="19050">
            <a:solidFill>
              <a:schemeClr val="tx1"/>
            </a:solidFill>
            <a:round/>
            <a:headEnd type="none" w="sm" len="sm"/>
            <a:tailEnd type="none" w="sm" len="sm"/>
          </a:ln>
          <a:effectLst/>
        </p:spPr>
      </p:cxnSp>
      <p:cxnSp>
        <p:nvCxnSpPr>
          <p:cNvPr id="1400934" name="AutoShape 102"/>
          <p:cNvCxnSpPr>
            <a:cxnSpLocks noChangeShapeType="1"/>
            <a:stCxn id="1400898" idx="3"/>
            <a:endCxn id="1400927" idx="2"/>
          </p:cNvCxnSpPr>
          <p:nvPr/>
        </p:nvCxnSpPr>
        <p:spPr bwMode="auto">
          <a:xfrm>
            <a:off x="5703888" y="3690938"/>
            <a:ext cx="849312" cy="0"/>
          </a:xfrm>
          <a:prstGeom prst="straightConnector1">
            <a:avLst/>
          </a:prstGeom>
          <a:noFill/>
          <a:ln w="19050">
            <a:solidFill>
              <a:schemeClr val="tx1"/>
            </a:solidFill>
            <a:round/>
            <a:headEnd type="none" w="sm" len="sm"/>
            <a:tailEnd type="none" w="sm" len="sm"/>
          </a:ln>
          <a:effectLst/>
        </p:spPr>
      </p:cxnSp>
      <p:cxnSp>
        <p:nvCxnSpPr>
          <p:cNvPr id="1400935" name="AutoShape 103"/>
          <p:cNvCxnSpPr>
            <a:cxnSpLocks noChangeShapeType="1"/>
            <a:stCxn id="1400922" idx="6"/>
            <a:endCxn id="1400905" idx="2"/>
          </p:cNvCxnSpPr>
          <p:nvPr/>
        </p:nvCxnSpPr>
        <p:spPr bwMode="auto">
          <a:xfrm>
            <a:off x="7151688" y="3690938"/>
            <a:ext cx="722312" cy="0"/>
          </a:xfrm>
          <a:prstGeom prst="straightConnector1">
            <a:avLst/>
          </a:prstGeom>
          <a:noFill/>
          <a:ln w="19050">
            <a:solidFill>
              <a:schemeClr val="tx1"/>
            </a:solidFill>
            <a:round/>
            <a:headEnd type="none" w="sm" len="sm"/>
            <a:tailEnd type="none" w="sm" len="sm"/>
          </a:ln>
          <a:effectLst/>
        </p:spPr>
      </p:cxnSp>
      <p:sp>
        <p:nvSpPr>
          <p:cNvPr id="1400936" name="AutoShape 104"/>
          <p:cNvSpPr>
            <a:spLocks noChangeArrowheads="1"/>
          </p:cNvSpPr>
          <p:nvPr/>
        </p:nvSpPr>
        <p:spPr bwMode="auto">
          <a:xfrm rot="-5400000">
            <a:off x="6833394" y="2547144"/>
            <a:ext cx="25130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00937" name="Text Box 105"/>
          <p:cNvSpPr txBox="1">
            <a:spLocks noChangeArrowheads="1"/>
          </p:cNvSpPr>
          <p:nvPr/>
        </p:nvSpPr>
        <p:spPr bwMode="auto">
          <a:xfrm>
            <a:off x="7486650" y="2451100"/>
            <a:ext cx="1600200" cy="244475"/>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r">
              <a:lnSpc>
                <a:spcPct val="100000"/>
              </a:lnSpc>
              <a:spcBef>
                <a:spcPct val="0"/>
              </a:spcBef>
            </a:pPr>
            <a:r>
              <a:rPr lang="en-US" sz="1600"/>
              <a:t>EDMA3CC_GINT</a:t>
            </a:r>
          </a:p>
        </p:txBody>
      </p:sp>
      <p:sp>
        <p:nvSpPr>
          <p:cNvPr id="1400938" name="Rectangle 106"/>
          <p:cNvSpPr>
            <a:spLocks noChangeArrowheads="1"/>
          </p:cNvSpPr>
          <p:nvPr/>
        </p:nvSpPr>
        <p:spPr bwMode="auto">
          <a:xfrm>
            <a:off x="3702050" y="1192213"/>
            <a:ext cx="4699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TCC</a:t>
            </a:r>
            <a:endParaRPr lang="en-US" sz="1800" baseline="-25000">
              <a:solidFill>
                <a:schemeClr val="tx1"/>
              </a:solidFill>
            </a:endParaRPr>
          </a:p>
        </p:txBody>
      </p:sp>
      <p:sp>
        <p:nvSpPr>
          <p:cNvPr id="1400939" name="Text Box 107"/>
          <p:cNvSpPr txBox="1">
            <a:spLocks noChangeArrowheads="1"/>
          </p:cNvSpPr>
          <p:nvPr/>
        </p:nvSpPr>
        <p:spPr bwMode="auto">
          <a:xfrm>
            <a:off x="914400" y="5283200"/>
            <a:ext cx="8077200" cy="1279525"/>
          </a:xfrm>
          <a:prstGeom prst="rect">
            <a:avLst/>
          </a:prstGeom>
          <a:solidFill>
            <a:schemeClr val="accent1"/>
          </a:solidFill>
          <a:ln w="12700">
            <a:noFill/>
            <a:miter lim="800000"/>
            <a:headEnd/>
            <a:tailEnd/>
          </a:ln>
          <a:effectLst/>
        </p:spPr>
        <p:txBody>
          <a:bodyPr>
            <a:spAutoFit/>
          </a:bodyPr>
          <a:lstStyle/>
          <a:p>
            <a:r>
              <a:rPr lang="en-US" sz="1600" b="0">
                <a:solidFill>
                  <a:schemeClr val="tx1"/>
                </a:solidFill>
              </a:rPr>
              <a:t>edmaIntr.region = CSL_EDMA3_REGION_GLOBAL ;</a:t>
            </a:r>
          </a:p>
          <a:p>
            <a:r>
              <a:rPr lang="en-US" sz="1600" b="0">
                <a:solidFill>
                  <a:schemeClr val="tx1"/>
                </a:solidFill>
              </a:rPr>
              <a:t>edmaIntr.intrh = 1 &lt;&lt; (</a:t>
            </a:r>
            <a:r>
              <a:rPr lang="en-US" sz="1600" b="0">
                <a:solidFill>
                  <a:srgbClr val="000000"/>
                </a:solidFill>
              </a:rPr>
              <a:t>CSL_EDMA3_CHA_</a:t>
            </a:r>
            <a:r>
              <a:rPr lang="en-US" sz="1600" b="0"/>
              <a:t>XEVT1</a:t>
            </a:r>
            <a:r>
              <a:rPr lang="en-US" sz="1600" b="0">
                <a:solidFill>
                  <a:srgbClr val="000000"/>
                </a:solidFill>
              </a:rPr>
              <a:t>-32)</a:t>
            </a:r>
            <a:r>
              <a:rPr lang="en-US" sz="1600" b="0">
                <a:solidFill>
                  <a:schemeClr val="tx1"/>
                </a:solidFill>
              </a:rPr>
              <a:t>;  // high 32 bits</a:t>
            </a:r>
          </a:p>
          <a:p>
            <a:r>
              <a:rPr lang="en-US" sz="1600" b="0">
                <a:solidFill>
                  <a:schemeClr val="tx1"/>
                </a:solidFill>
              </a:rPr>
              <a:t>edmaIntr.intr   = 1 &lt;&lt; (</a:t>
            </a:r>
            <a:r>
              <a:rPr lang="en-US" sz="1600" b="0">
                <a:solidFill>
                  <a:srgbClr val="000000"/>
                </a:solidFill>
              </a:rPr>
              <a:t>CSL_EDMA3_CHA_</a:t>
            </a:r>
            <a:r>
              <a:rPr lang="en-US" sz="1600" b="0"/>
              <a:t>XEVT1</a:t>
            </a:r>
            <a:r>
              <a:rPr lang="en-US" sz="1600" b="0">
                <a:solidFill>
                  <a:srgbClr val="000000"/>
                </a:solidFill>
              </a:rPr>
              <a:t>)</a:t>
            </a:r>
            <a:r>
              <a:rPr lang="en-US" sz="1600" b="0">
                <a:solidFill>
                  <a:schemeClr val="tx1"/>
                </a:solidFill>
              </a:rPr>
              <a:t>;       // low 32 bits</a:t>
            </a:r>
          </a:p>
          <a:p>
            <a:r>
              <a:rPr lang="en-US" sz="1800">
                <a:latin typeface="Courier New" pitchFamily="49" charset="0"/>
              </a:rPr>
              <a:t>CSL_edma3HwControl</a:t>
            </a:r>
            <a:r>
              <a:rPr lang="en-US" sz="1600" b="0">
                <a:solidFill>
                  <a:schemeClr val="tx1"/>
                </a:solidFill>
              </a:rPr>
              <a:t>(hModule, CSL_EDMA3_CMD_</a:t>
            </a:r>
            <a:r>
              <a:rPr lang="en-US" sz="1600" b="0"/>
              <a:t>INTR_ENABLE</a:t>
            </a:r>
            <a:r>
              <a:rPr lang="en-US" sz="1600" b="0">
                <a:solidFill>
                  <a:schemeClr val="tx1"/>
                </a:solidFill>
              </a:rPr>
              <a:t>, &amp;edmaIntr);    </a:t>
            </a:r>
          </a:p>
        </p:txBody>
      </p:sp>
      <p:cxnSp>
        <p:nvCxnSpPr>
          <p:cNvPr id="1400941" name="AutoShape 109"/>
          <p:cNvCxnSpPr>
            <a:cxnSpLocks noChangeShapeType="1"/>
          </p:cNvCxnSpPr>
          <p:nvPr/>
        </p:nvCxnSpPr>
        <p:spPr bwMode="auto">
          <a:xfrm flipV="1">
            <a:off x="2051050" y="1628775"/>
            <a:ext cx="439738" cy="188913"/>
          </a:xfrm>
          <a:prstGeom prst="straightConnector1">
            <a:avLst/>
          </a:prstGeom>
          <a:noFill/>
          <a:ln w="19050">
            <a:solidFill>
              <a:schemeClr val="tx1"/>
            </a:solidFill>
            <a:round/>
            <a:headEnd type="none" w="sm" len="sm"/>
            <a:tailEnd type="none" w="sm" len="sm"/>
          </a:ln>
          <a:effectLst/>
        </p:spPr>
      </p:cxnSp>
      <p:sp>
        <p:nvSpPr>
          <p:cNvPr id="1400942" name="Text Box 110"/>
          <p:cNvSpPr txBox="1">
            <a:spLocks noChangeArrowheads="1"/>
          </p:cNvSpPr>
          <p:nvPr/>
        </p:nvSpPr>
        <p:spPr bwMode="auto">
          <a:xfrm>
            <a:off x="900113" y="4876800"/>
            <a:ext cx="43942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To set the proper EDMA IER bit for XEVT1:</a:t>
            </a:r>
          </a:p>
        </p:txBody>
      </p:sp>
      <p:sp>
        <p:nvSpPr>
          <p:cNvPr id="1400943" name="Text Box 111"/>
          <p:cNvSpPr txBox="1">
            <a:spLocks noChangeArrowheads="1"/>
          </p:cNvSpPr>
          <p:nvPr/>
        </p:nvSpPr>
        <p:spPr bwMode="auto">
          <a:xfrm>
            <a:off x="4686300" y="4381500"/>
            <a:ext cx="4160838" cy="422275"/>
          </a:xfrm>
          <a:prstGeom prst="rect">
            <a:avLst/>
          </a:prstGeom>
          <a:noFill/>
          <a:ln w="12700">
            <a:noFill/>
            <a:miter lim="800000"/>
            <a:headEnd/>
            <a:tailEnd/>
          </a:ln>
          <a:effectLst/>
        </p:spPr>
        <p:txBody>
          <a:bodyPr wrap="none">
            <a:spAutoFit/>
          </a:bodyPr>
          <a:lstStyle/>
          <a:p>
            <a:pPr>
              <a:lnSpc>
                <a:spcPct val="90000"/>
              </a:lnSpc>
            </a:pPr>
            <a:r>
              <a:rPr lang="en-US" sz="1200" b="0" i="1">
                <a:solidFill>
                  <a:schemeClr val="tx1"/>
                </a:solidFill>
              </a:rPr>
              <a:t>IER – EDMA Interrupt Enable Register (NOT the CPU IER)</a:t>
            </a:r>
            <a:br>
              <a:rPr lang="en-US" sz="1200" b="0" i="1">
                <a:solidFill>
                  <a:schemeClr val="tx1"/>
                </a:solidFill>
              </a:rPr>
            </a:br>
            <a:r>
              <a:rPr lang="en-US" sz="1200" b="0" i="1">
                <a:solidFill>
                  <a:schemeClr val="tx1"/>
                </a:solidFill>
              </a:rPr>
              <a:t>IPR – EDMA Interrupt Pending Register (set by TCC)</a:t>
            </a:r>
          </a:p>
        </p:txBody>
      </p:sp>
      <p:sp>
        <p:nvSpPr>
          <p:cNvPr id="1400945" name="Rectangle 113"/>
          <p:cNvSpPr>
            <a:spLocks noChangeArrowheads="1"/>
          </p:cNvSpPr>
          <p:nvPr/>
        </p:nvSpPr>
        <p:spPr bwMode="auto">
          <a:xfrm>
            <a:off x="871538" y="4868863"/>
            <a:ext cx="8162925" cy="1735137"/>
          </a:xfrm>
          <a:prstGeom prst="rect">
            <a:avLst/>
          </a:prstGeom>
          <a:solidFill>
            <a:schemeClr val="bg1"/>
          </a:solidFill>
          <a:ln w="12700">
            <a:noFill/>
            <a:miter lim="800000"/>
            <a:headEnd/>
            <a:tailEnd/>
          </a:ln>
          <a:effectLst/>
        </p:spPr>
        <p:txBody>
          <a:bodyPr wrap="none" anchor="ctr">
            <a:spAutoFit/>
          </a:bodyPr>
          <a:lstStyle/>
          <a:p>
            <a:endParaRPr lang="en-US"/>
          </a:p>
        </p:txBody>
      </p:sp>
      <p:cxnSp>
        <p:nvCxnSpPr>
          <p:cNvPr id="1400948" name="AutoShape 116"/>
          <p:cNvCxnSpPr>
            <a:cxnSpLocks noChangeShapeType="1"/>
            <a:endCxn id="1400949" idx="2"/>
          </p:cNvCxnSpPr>
          <p:nvPr/>
        </p:nvCxnSpPr>
        <p:spPr bwMode="auto">
          <a:xfrm flipV="1">
            <a:off x="1535113" y="3033713"/>
            <a:ext cx="441325" cy="1587"/>
          </a:xfrm>
          <a:prstGeom prst="straightConnector1">
            <a:avLst/>
          </a:prstGeom>
          <a:noFill/>
          <a:ln w="38100">
            <a:solidFill>
              <a:schemeClr val="tx2"/>
            </a:solidFill>
            <a:round/>
            <a:headEnd type="none" w="sm" len="sm"/>
            <a:tailEnd type="none" w="sm" len="sm"/>
          </a:ln>
          <a:effectLst/>
        </p:spPr>
      </p:cxnSp>
      <p:sp>
        <p:nvSpPr>
          <p:cNvPr id="1400949" name="Oval 117"/>
          <p:cNvSpPr>
            <a:spLocks noChangeArrowheads="1"/>
          </p:cNvSpPr>
          <p:nvPr/>
        </p:nvSpPr>
        <p:spPr bwMode="auto">
          <a:xfrm>
            <a:off x="1976438" y="2995613"/>
            <a:ext cx="74612"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0950" name="Oval 118"/>
          <p:cNvSpPr>
            <a:spLocks noChangeArrowheads="1"/>
          </p:cNvSpPr>
          <p:nvPr/>
        </p:nvSpPr>
        <p:spPr bwMode="auto">
          <a:xfrm>
            <a:off x="2490788" y="2995613"/>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0951" name="AutoShape 119"/>
          <p:cNvCxnSpPr>
            <a:cxnSpLocks noChangeShapeType="1"/>
            <a:stCxn id="1400949" idx="6"/>
            <a:endCxn id="1400950" idx="2"/>
          </p:cNvCxnSpPr>
          <p:nvPr/>
        </p:nvCxnSpPr>
        <p:spPr bwMode="auto">
          <a:xfrm>
            <a:off x="2051050" y="3032125"/>
            <a:ext cx="439738" cy="0"/>
          </a:xfrm>
          <a:prstGeom prst="straightConnector1">
            <a:avLst/>
          </a:prstGeom>
          <a:noFill/>
          <a:ln w="38100">
            <a:solidFill>
              <a:schemeClr val="tx2"/>
            </a:solidFill>
            <a:round/>
            <a:headEnd type="none" w="sm" len="sm"/>
            <a:tailEnd type="triangle" w="med" len="med"/>
          </a:ln>
          <a:effectLst/>
        </p:spPr>
      </p:cxnSp>
      <p:sp>
        <p:nvSpPr>
          <p:cNvPr id="1400952" name="Oval 120"/>
          <p:cNvSpPr>
            <a:spLocks noChangeArrowheads="1"/>
          </p:cNvSpPr>
          <p:nvPr/>
        </p:nvSpPr>
        <p:spPr bwMode="auto">
          <a:xfrm>
            <a:off x="3513138" y="2995613"/>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0953" name="AutoShape 121"/>
          <p:cNvCxnSpPr>
            <a:cxnSpLocks noChangeShapeType="1"/>
            <a:stCxn id="1400950" idx="6"/>
            <a:endCxn id="1400950" idx="6"/>
          </p:cNvCxnSpPr>
          <p:nvPr/>
        </p:nvCxnSpPr>
        <p:spPr bwMode="auto">
          <a:xfrm>
            <a:off x="2562225" y="3035300"/>
            <a:ext cx="0" cy="0"/>
          </a:xfrm>
          <a:prstGeom prst="straightConnector1">
            <a:avLst/>
          </a:prstGeom>
          <a:noFill/>
          <a:ln w="12700">
            <a:solidFill>
              <a:schemeClr val="tx1"/>
            </a:solidFill>
            <a:round/>
            <a:headEnd type="none" w="sm" len="sm"/>
            <a:tailEnd type="none" w="sm" len="sm"/>
          </a:ln>
          <a:effectLst/>
        </p:spPr>
      </p:cxnSp>
      <p:cxnSp>
        <p:nvCxnSpPr>
          <p:cNvPr id="1400954" name="AutoShape 122"/>
          <p:cNvCxnSpPr>
            <a:cxnSpLocks noChangeShapeType="1"/>
            <a:stCxn id="1400950" idx="6"/>
            <a:endCxn id="1400952" idx="2"/>
          </p:cNvCxnSpPr>
          <p:nvPr/>
        </p:nvCxnSpPr>
        <p:spPr bwMode="auto">
          <a:xfrm>
            <a:off x="2562225" y="3035300"/>
            <a:ext cx="950913" cy="0"/>
          </a:xfrm>
          <a:prstGeom prst="straightConnector1">
            <a:avLst/>
          </a:prstGeom>
          <a:noFill/>
          <a:ln w="38100">
            <a:solidFill>
              <a:schemeClr val="tx2"/>
            </a:solidFill>
            <a:round/>
            <a:headEnd type="none" w="sm" len="sm"/>
            <a:tailEnd type="none" w="sm" len="sm"/>
          </a:ln>
          <a:effectLst/>
        </p:spPr>
      </p:cxnSp>
      <p:cxnSp>
        <p:nvCxnSpPr>
          <p:cNvPr id="1400955" name="AutoShape 123"/>
          <p:cNvCxnSpPr>
            <a:cxnSpLocks noChangeShapeType="1"/>
          </p:cNvCxnSpPr>
          <p:nvPr/>
        </p:nvCxnSpPr>
        <p:spPr bwMode="auto">
          <a:xfrm>
            <a:off x="4386263" y="3036888"/>
            <a:ext cx="950912" cy="0"/>
          </a:xfrm>
          <a:prstGeom prst="straightConnector1">
            <a:avLst/>
          </a:prstGeom>
          <a:noFill/>
          <a:ln w="38100">
            <a:solidFill>
              <a:schemeClr val="tx2"/>
            </a:solidFill>
            <a:round/>
            <a:headEnd type="none" w="sm" len="sm"/>
            <a:tailEnd type="none" w="sm" len="sm"/>
          </a:ln>
          <a:effectLst/>
        </p:spPr>
      </p:cxnSp>
      <p:sp>
        <p:nvSpPr>
          <p:cNvPr id="1400956" name="Line 124"/>
          <p:cNvSpPr>
            <a:spLocks noChangeShapeType="1"/>
          </p:cNvSpPr>
          <p:nvPr/>
        </p:nvSpPr>
        <p:spPr bwMode="auto">
          <a:xfrm>
            <a:off x="3581400" y="3038475"/>
            <a:ext cx="762000" cy="0"/>
          </a:xfrm>
          <a:prstGeom prst="line">
            <a:avLst/>
          </a:prstGeom>
          <a:noFill/>
          <a:ln w="38100">
            <a:solidFill>
              <a:schemeClr val="tx2"/>
            </a:solidFill>
            <a:round/>
            <a:headEnd/>
            <a:tailEnd type="triangle" w="med" len="med"/>
          </a:ln>
          <a:effectLst/>
        </p:spPr>
        <p:txBody>
          <a:bodyPr wrap="none">
            <a:spAutoFit/>
          </a:bodyPr>
          <a:lstStyle/>
          <a:p>
            <a:endParaRPr lang="en-US"/>
          </a:p>
        </p:txBody>
      </p:sp>
      <p:cxnSp>
        <p:nvCxnSpPr>
          <p:cNvPr id="1400966" name="AutoShape 134"/>
          <p:cNvCxnSpPr>
            <a:cxnSpLocks noChangeShapeType="1"/>
          </p:cNvCxnSpPr>
          <p:nvPr/>
        </p:nvCxnSpPr>
        <p:spPr bwMode="auto">
          <a:xfrm>
            <a:off x="4386263" y="1831975"/>
            <a:ext cx="950912" cy="0"/>
          </a:xfrm>
          <a:prstGeom prst="straightConnector1">
            <a:avLst/>
          </a:prstGeom>
          <a:noFill/>
          <a:ln w="19050">
            <a:solidFill>
              <a:schemeClr val="tx1"/>
            </a:solidFill>
            <a:round/>
            <a:headEnd type="none" w="sm" len="sm"/>
            <a:tailEnd type="none" w="sm" len="sm"/>
          </a:ln>
          <a:effectLst/>
        </p:spPr>
      </p:cxnSp>
      <p:cxnSp>
        <p:nvCxnSpPr>
          <p:cNvPr id="1400967" name="AutoShape 135"/>
          <p:cNvCxnSpPr>
            <a:cxnSpLocks noChangeShapeType="1"/>
          </p:cNvCxnSpPr>
          <p:nvPr/>
        </p:nvCxnSpPr>
        <p:spPr bwMode="auto">
          <a:xfrm flipV="1">
            <a:off x="4386263" y="2413000"/>
            <a:ext cx="950912" cy="1588"/>
          </a:xfrm>
          <a:prstGeom prst="straightConnector1">
            <a:avLst/>
          </a:prstGeom>
          <a:noFill/>
          <a:ln w="19050">
            <a:solidFill>
              <a:schemeClr val="tx1"/>
            </a:solidFill>
            <a:round/>
            <a:headEnd type="none" w="sm" len="sm"/>
            <a:tailEnd type="none" w="sm" len="sm"/>
          </a:ln>
          <a:effectLst/>
        </p:spPr>
      </p:cxnSp>
      <p:cxnSp>
        <p:nvCxnSpPr>
          <p:cNvPr id="1400968" name="AutoShape 136"/>
          <p:cNvCxnSpPr>
            <a:cxnSpLocks noChangeShapeType="1"/>
          </p:cNvCxnSpPr>
          <p:nvPr/>
        </p:nvCxnSpPr>
        <p:spPr bwMode="auto">
          <a:xfrm>
            <a:off x="4386263" y="3690938"/>
            <a:ext cx="950912" cy="0"/>
          </a:xfrm>
          <a:prstGeom prst="straightConnector1">
            <a:avLst/>
          </a:prstGeom>
          <a:noFill/>
          <a:ln w="19050">
            <a:solidFill>
              <a:schemeClr val="tx1"/>
            </a:solidFill>
            <a:round/>
            <a:headEnd type="none" w="sm" len="sm"/>
            <a:tailEnd type="none" w="sm" len="sm"/>
          </a:ln>
          <a:effectLst/>
        </p:spPr>
      </p:cxnSp>
    </p:spTree>
    <p:custDataLst>
      <p:tags r:id="rId1"/>
    </p:custData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973" name="Text Box 11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01858" name="Rectangle 2"/>
          <p:cNvSpPr>
            <a:spLocks noGrp="1" noChangeArrowheads="1"/>
          </p:cNvSpPr>
          <p:nvPr>
            <p:ph type="title"/>
          </p:nvPr>
        </p:nvSpPr>
        <p:spPr/>
        <p:txBody>
          <a:bodyPr/>
          <a:lstStyle/>
          <a:p>
            <a:r>
              <a:rPr lang="en-US" sz="3200"/>
              <a:t>Generate an EDMA Interrupt</a:t>
            </a:r>
            <a:endParaRPr lang="en-US" sz="2800"/>
          </a:p>
        </p:txBody>
      </p:sp>
      <p:sp>
        <p:nvSpPr>
          <p:cNvPr id="1401859" name="Rectangle 3"/>
          <p:cNvSpPr>
            <a:spLocks noChangeArrowheads="1"/>
          </p:cNvSpPr>
          <p:nvPr/>
        </p:nvSpPr>
        <p:spPr bwMode="auto">
          <a:xfrm>
            <a:off x="152400" y="566738"/>
            <a:ext cx="4525963" cy="381635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2400">
                <a:latin typeface="Arial Narrow" pitchFamily="34" charset="0"/>
              </a:rPr>
              <a:t>EDMA Channels</a:t>
            </a:r>
          </a:p>
        </p:txBody>
      </p:sp>
      <p:sp>
        <p:nvSpPr>
          <p:cNvPr id="1401860" name="Rectangle 4"/>
          <p:cNvSpPr>
            <a:spLocks noChangeArrowheads="1"/>
          </p:cNvSpPr>
          <p:nvPr/>
        </p:nvSpPr>
        <p:spPr bwMode="auto">
          <a:xfrm>
            <a:off x="1535113" y="1538288"/>
            <a:ext cx="1246187" cy="249237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01861" name="Rectangle 5"/>
          <p:cNvSpPr>
            <a:spLocks noChangeArrowheads="1"/>
          </p:cNvSpPr>
          <p:nvPr/>
        </p:nvSpPr>
        <p:spPr bwMode="auto">
          <a:xfrm>
            <a:off x="2781300" y="1538288"/>
            <a:ext cx="1752600" cy="249237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01862" name="Rectangle 6"/>
          <p:cNvSpPr>
            <a:spLocks noChangeArrowheads="1"/>
          </p:cNvSpPr>
          <p:nvPr/>
        </p:nvSpPr>
        <p:spPr bwMode="auto">
          <a:xfrm>
            <a:off x="407988" y="1189038"/>
            <a:ext cx="1092200" cy="312737"/>
          </a:xfrm>
          <a:prstGeom prst="rect">
            <a:avLst/>
          </a:prstGeom>
          <a:noFill/>
          <a:ln w="12700">
            <a:noFill/>
            <a:miter lim="800000"/>
            <a:headEnd type="none" w="sm" len="sm"/>
            <a:tailEnd type="none" w="sm" len="sm"/>
          </a:ln>
          <a:effectLst/>
        </p:spPr>
        <p:txBody>
          <a:bodyPr wrap="none" lIns="0" rIns="0">
            <a:spAutoFit/>
          </a:bodyPr>
          <a:lstStyle/>
          <a:p>
            <a:pPr algn="ctr">
              <a:spcBef>
                <a:spcPct val="0"/>
              </a:spcBef>
            </a:pPr>
            <a:r>
              <a:rPr lang="en-US" sz="1800">
                <a:solidFill>
                  <a:schemeClr val="tx1"/>
                </a:solidFill>
              </a:rPr>
              <a:t>Channel #</a:t>
            </a:r>
          </a:p>
        </p:txBody>
      </p:sp>
      <p:cxnSp>
        <p:nvCxnSpPr>
          <p:cNvPr id="1401863" name="AutoShape 7"/>
          <p:cNvCxnSpPr>
            <a:cxnSpLocks noChangeShapeType="1"/>
            <a:stCxn id="1401891" idx="3"/>
            <a:endCxn id="1401864" idx="2"/>
          </p:cNvCxnSpPr>
          <p:nvPr/>
        </p:nvCxnSpPr>
        <p:spPr bwMode="auto">
          <a:xfrm>
            <a:off x="1535113" y="1830388"/>
            <a:ext cx="441325" cy="0"/>
          </a:xfrm>
          <a:prstGeom prst="straightConnector1">
            <a:avLst/>
          </a:prstGeom>
          <a:noFill/>
          <a:ln w="19050">
            <a:solidFill>
              <a:schemeClr val="tx1"/>
            </a:solidFill>
            <a:round/>
            <a:headEnd type="none" w="sm" len="sm"/>
            <a:tailEnd type="none" w="sm" len="sm"/>
          </a:ln>
          <a:effectLst/>
        </p:spPr>
      </p:cxnSp>
      <p:sp>
        <p:nvSpPr>
          <p:cNvPr id="1401864" name="Oval 8"/>
          <p:cNvSpPr>
            <a:spLocks noChangeArrowheads="1"/>
          </p:cNvSpPr>
          <p:nvPr/>
        </p:nvSpPr>
        <p:spPr bwMode="auto">
          <a:xfrm>
            <a:off x="1976438" y="1792288"/>
            <a:ext cx="74612"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65" name="Oval 9"/>
          <p:cNvSpPr>
            <a:spLocks noChangeArrowheads="1"/>
          </p:cNvSpPr>
          <p:nvPr/>
        </p:nvSpPr>
        <p:spPr bwMode="auto">
          <a:xfrm>
            <a:off x="249078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66" name="Rectangle 10"/>
          <p:cNvSpPr>
            <a:spLocks noChangeArrowheads="1"/>
          </p:cNvSpPr>
          <p:nvPr/>
        </p:nvSpPr>
        <p:spPr bwMode="auto">
          <a:xfrm>
            <a:off x="1712913" y="18288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cxnSp>
        <p:nvCxnSpPr>
          <p:cNvPr id="1401867" name="AutoShape 11"/>
          <p:cNvCxnSpPr>
            <a:cxnSpLocks noChangeShapeType="1"/>
            <a:stCxn id="1401890" idx="3"/>
            <a:endCxn id="1401868" idx="2"/>
          </p:cNvCxnSpPr>
          <p:nvPr/>
        </p:nvCxnSpPr>
        <p:spPr bwMode="auto">
          <a:xfrm>
            <a:off x="1535113" y="2413000"/>
            <a:ext cx="441325" cy="1588"/>
          </a:xfrm>
          <a:prstGeom prst="straightConnector1">
            <a:avLst/>
          </a:prstGeom>
          <a:noFill/>
          <a:ln w="19050">
            <a:solidFill>
              <a:schemeClr val="tx1"/>
            </a:solidFill>
            <a:round/>
            <a:headEnd type="none" w="sm" len="sm"/>
            <a:tailEnd type="none" w="sm" len="sm"/>
          </a:ln>
          <a:effectLst/>
        </p:spPr>
      </p:cxnSp>
      <p:sp>
        <p:nvSpPr>
          <p:cNvPr id="1401868" name="Oval 12"/>
          <p:cNvSpPr>
            <a:spLocks noChangeArrowheads="1"/>
          </p:cNvSpPr>
          <p:nvPr/>
        </p:nvSpPr>
        <p:spPr bwMode="auto">
          <a:xfrm>
            <a:off x="1976438" y="2378075"/>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69" name="Oval 13"/>
          <p:cNvSpPr>
            <a:spLocks noChangeArrowheads="1"/>
          </p:cNvSpPr>
          <p:nvPr/>
        </p:nvSpPr>
        <p:spPr bwMode="auto">
          <a:xfrm>
            <a:off x="249078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70" name="Rectangle 14"/>
          <p:cNvSpPr>
            <a:spLocks noChangeArrowheads="1"/>
          </p:cNvSpPr>
          <p:nvPr/>
        </p:nvSpPr>
        <p:spPr bwMode="auto">
          <a:xfrm>
            <a:off x="1709738" y="2430463"/>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401871" name="Oval 15"/>
          <p:cNvSpPr>
            <a:spLocks noChangeArrowheads="1"/>
          </p:cNvSpPr>
          <p:nvPr/>
        </p:nvSpPr>
        <p:spPr bwMode="auto">
          <a:xfrm>
            <a:off x="3513138" y="1792288"/>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72" name="Oval 16"/>
          <p:cNvSpPr>
            <a:spLocks noChangeArrowheads="1"/>
          </p:cNvSpPr>
          <p:nvPr/>
        </p:nvSpPr>
        <p:spPr bwMode="auto">
          <a:xfrm>
            <a:off x="3513138" y="2378075"/>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1873" name="AutoShape 17"/>
          <p:cNvCxnSpPr>
            <a:cxnSpLocks noChangeShapeType="1"/>
            <a:stCxn id="1401865" idx="6"/>
            <a:endCxn id="1401865" idx="6"/>
          </p:cNvCxnSpPr>
          <p:nvPr/>
        </p:nvCxnSpPr>
        <p:spPr bwMode="auto">
          <a:xfrm>
            <a:off x="2562225" y="1830388"/>
            <a:ext cx="0" cy="0"/>
          </a:xfrm>
          <a:prstGeom prst="straightConnector1">
            <a:avLst/>
          </a:prstGeom>
          <a:noFill/>
          <a:ln w="12700">
            <a:solidFill>
              <a:schemeClr val="tx1"/>
            </a:solidFill>
            <a:round/>
            <a:headEnd type="none" w="sm" len="sm"/>
            <a:tailEnd type="none" w="sm" len="sm"/>
          </a:ln>
          <a:effectLst/>
        </p:spPr>
      </p:cxnSp>
      <p:cxnSp>
        <p:nvCxnSpPr>
          <p:cNvPr id="1401874" name="AutoShape 18"/>
          <p:cNvCxnSpPr>
            <a:cxnSpLocks noChangeShapeType="1"/>
            <a:stCxn id="1401865" idx="6"/>
            <a:endCxn id="1401871" idx="2"/>
          </p:cNvCxnSpPr>
          <p:nvPr/>
        </p:nvCxnSpPr>
        <p:spPr bwMode="auto">
          <a:xfrm>
            <a:off x="2562225" y="1830388"/>
            <a:ext cx="950913" cy="0"/>
          </a:xfrm>
          <a:prstGeom prst="straightConnector1">
            <a:avLst/>
          </a:prstGeom>
          <a:noFill/>
          <a:ln w="19050">
            <a:solidFill>
              <a:schemeClr val="tx1"/>
            </a:solidFill>
            <a:round/>
            <a:headEnd type="none" w="sm" len="sm"/>
            <a:tailEnd type="none" w="sm" len="sm"/>
          </a:ln>
          <a:effectLst/>
        </p:spPr>
      </p:cxnSp>
      <p:cxnSp>
        <p:nvCxnSpPr>
          <p:cNvPr id="1401875" name="AutoShape 19"/>
          <p:cNvCxnSpPr>
            <a:cxnSpLocks noChangeShapeType="1"/>
            <a:stCxn id="1401869" idx="6"/>
            <a:endCxn id="1401872" idx="2"/>
          </p:cNvCxnSpPr>
          <p:nvPr/>
        </p:nvCxnSpPr>
        <p:spPr bwMode="auto">
          <a:xfrm>
            <a:off x="2562225" y="2413000"/>
            <a:ext cx="950913" cy="0"/>
          </a:xfrm>
          <a:prstGeom prst="straightConnector1">
            <a:avLst/>
          </a:prstGeom>
          <a:noFill/>
          <a:ln w="19050">
            <a:solidFill>
              <a:schemeClr val="tx1"/>
            </a:solidFill>
            <a:round/>
            <a:headEnd type="none" w="sm" len="sm"/>
            <a:tailEnd type="none" w="sm" len="sm"/>
          </a:ln>
          <a:effectLst/>
        </p:spPr>
      </p:cxnSp>
      <p:sp>
        <p:nvSpPr>
          <p:cNvPr id="1401876" name="Rectangle 20"/>
          <p:cNvSpPr>
            <a:spLocks noChangeArrowheads="1"/>
          </p:cNvSpPr>
          <p:nvPr/>
        </p:nvSpPr>
        <p:spPr bwMode="auto">
          <a:xfrm>
            <a:off x="1712913" y="3048000"/>
            <a:ext cx="1095375"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TCINTEN=1</a:t>
            </a:r>
          </a:p>
        </p:txBody>
      </p:sp>
      <p:cxnSp>
        <p:nvCxnSpPr>
          <p:cNvPr id="1401877" name="AutoShape 21"/>
          <p:cNvCxnSpPr>
            <a:cxnSpLocks noChangeShapeType="1"/>
            <a:stCxn id="1401888" idx="3"/>
            <a:endCxn id="1401878" idx="2"/>
          </p:cNvCxnSpPr>
          <p:nvPr/>
        </p:nvCxnSpPr>
        <p:spPr bwMode="auto">
          <a:xfrm>
            <a:off x="1535113" y="3689350"/>
            <a:ext cx="441325" cy="0"/>
          </a:xfrm>
          <a:prstGeom prst="straightConnector1">
            <a:avLst/>
          </a:prstGeom>
          <a:noFill/>
          <a:ln w="19050">
            <a:solidFill>
              <a:schemeClr val="tx1"/>
            </a:solidFill>
            <a:round/>
            <a:headEnd type="none" w="sm" len="sm"/>
            <a:tailEnd type="none" w="sm" len="sm"/>
          </a:ln>
          <a:effectLst/>
        </p:spPr>
      </p:cxnSp>
      <p:sp>
        <p:nvSpPr>
          <p:cNvPr id="1401878" name="Oval 22"/>
          <p:cNvSpPr>
            <a:spLocks noChangeArrowheads="1"/>
          </p:cNvSpPr>
          <p:nvPr/>
        </p:nvSpPr>
        <p:spPr bwMode="auto">
          <a:xfrm>
            <a:off x="1976438" y="3654425"/>
            <a:ext cx="74612"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79" name="Oval 23"/>
          <p:cNvSpPr>
            <a:spLocks noChangeArrowheads="1"/>
          </p:cNvSpPr>
          <p:nvPr/>
        </p:nvSpPr>
        <p:spPr bwMode="auto">
          <a:xfrm>
            <a:off x="249078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880" name="Rectangle 24"/>
          <p:cNvSpPr>
            <a:spLocks noChangeArrowheads="1"/>
          </p:cNvSpPr>
          <p:nvPr/>
        </p:nvSpPr>
        <p:spPr bwMode="auto">
          <a:xfrm>
            <a:off x="1709738" y="3690938"/>
            <a:ext cx="1095375"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TCINTEN=0</a:t>
            </a:r>
          </a:p>
        </p:txBody>
      </p:sp>
      <p:sp>
        <p:nvSpPr>
          <p:cNvPr id="1401881" name="Oval 25"/>
          <p:cNvSpPr>
            <a:spLocks noChangeArrowheads="1"/>
          </p:cNvSpPr>
          <p:nvPr/>
        </p:nvSpPr>
        <p:spPr bwMode="auto">
          <a:xfrm>
            <a:off x="3513138" y="3654425"/>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1882" name="AutoShape 26"/>
          <p:cNvCxnSpPr>
            <a:cxnSpLocks noChangeShapeType="1"/>
            <a:stCxn id="1401879" idx="6"/>
            <a:endCxn id="1401881" idx="2"/>
          </p:cNvCxnSpPr>
          <p:nvPr/>
        </p:nvCxnSpPr>
        <p:spPr bwMode="auto">
          <a:xfrm>
            <a:off x="2562225" y="3689350"/>
            <a:ext cx="950913" cy="0"/>
          </a:xfrm>
          <a:prstGeom prst="straightConnector1">
            <a:avLst/>
          </a:prstGeom>
          <a:noFill/>
          <a:ln w="19050">
            <a:solidFill>
              <a:schemeClr val="tx1"/>
            </a:solidFill>
            <a:round/>
            <a:headEnd type="none" w="sm" len="sm"/>
            <a:tailEnd type="none" w="sm" len="sm"/>
          </a:ln>
          <a:effectLst/>
        </p:spPr>
      </p:cxnSp>
      <p:sp>
        <p:nvSpPr>
          <p:cNvPr id="1401883" name="Rectangle 27"/>
          <p:cNvSpPr>
            <a:spLocks noChangeArrowheads="1"/>
          </p:cNvSpPr>
          <p:nvPr/>
        </p:nvSpPr>
        <p:spPr bwMode="auto">
          <a:xfrm>
            <a:off x="2781300" y="1828800"/>
            <a:ext cx="717550"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TCC=0</a:t>
            </a:r>
          </a:p>
        </p:txBody>
      </p:sp>
      <p:sp>
        <p:nvSpPr>
          <p:cNvPr id="1401884" name="Rectangle 28"/>
          <p:cNvSpPr>
            <a:spLocks noChangeArrowheads="1"/>
          </p:cNvSpPr>
          <p:nvPr/>
        </p:nvSpPr>
        <p:spPr bwMode="auto">
          <a:xfrm>
            <a:off x="2781300" y="2411413"/>
            <a:ext cx="717550"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a:t>
            </a:r>
          </a:p>
        </p:txBody>
      </p:sp>
      <p:sp>
        <p:nvSpPr>
          <p:cNvPr id="1401885" name="Rectangle 29"/>
          <p:cNvSpPr>
            <a:spLocks noChangeArrowheads="1"/>
          </p:cNvSpPr>
          <p:nvPr/>
        </p:nvSpPr>
        <p:spPr bwMode="auto">
          <a:xfrm>
            <a:off x="2781300" y="3048000"/>
            <a:ext cx="808038" cy="287338"/>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TCC=14</a:t>
            </a:r>
          </a:p>
        </p:txBody>
      </p:sp>
      <p:sp>
        <p:nvSpPr>
          <p:cNvPr id="1401886" name="Rectangle 30"/>
          <p:cNvSpPr>
            <a:spLocks noChangeArrowheads="1"/>
          </p:cNvSpPr>
          <p:nvPr/>
        </p:nvSpPr>
        <p:spPr bwMode="auto">
          <a:xfrm>
            <a:off x="2781300" y="3690938"/>
            <a:ext cx="808038" cy="287337"/>
          </a:xfrm>
          <a:prstGeom prst="rect">
            <a:avLst/>
          </a:prstGeom>
          <a:noFill/>
          <a:ln w="12700">
            <a:noFill/>
            <a:miter lim="800000"/>
            <a:headEnd type="none" w="sm" len="sm"/>
            <a:tailEnd type="none" w="sm" len="sm"/>
          </a:ln>
          <a:effectLst/>
        </p:spPr>
        <p:txBody>
          <a:bodyPr wrap="none">
            <a:spAutoFit/>
          </a:bodyPr>
          <a:lstStyle/>
          <a:p>
            <a:r>
              <a:rPr lang="en-US" sz="1600">
                <a:solidFill>
                  <a:schemeClr val="tx1"/>
                </a:solidFill>
                <a:latin typeface="Arial Narrow" pitchFamily="34" charset="0"/>
              </a:rPr>
              <a:t>TCC=63</a:t>
            </a:r>
          </a:p>
        </p:txBody>
      </p:sp>
      <p:sp>
        <p:nvSpPr>
          <p:cNvPr id="1401887" name="Rectangle 31"/>
          <p:cNvSpPr>
            <a:spLocks noChangeArrowheads="1"/>
          </p:cNvSpPr>
          <p:nvPr/>
        </p:nvSpPr>
        <p:spPr bwMode="auto">
          <a:xfrm>
            <a:off x="3951288" y="3957638"/>
            <a:ext cx="71437" cy="73025"/>
          </a:xfrm>
          <a:prstGeom prst="rect">
            <a:avLst/>
          </a:prstGeom>
          <a:noFill/>
          <a:ln w="12700">
            <a:noFill/>
            <a:miter lim="800000"/>
            <a:headEnd type="none" w="sm" len="sm"/>
            <a:tailEnd type="none" w="sm" len="sm"/>
          </a:ln>
          <a:effectLst/>
        </p:spPr>
        <p:txBody>
          <a:bodyPr wrap="none" anchor="ctr"/>
          <a:lstStyle/>
          <a:p>
            <a:endParaRPr lang="en-US"/>
          </a:p>
        </p:txBody>
      </p:sp>
      <p:sp>
        <p:nvSpPr>
          <p:cNvPr id="1401888" name="Rectangle 32"/>
          <p:cNvSpPr>
            <a:spLocks noChangeArrowheads="1"/>
          </p:cNvSpPr>
          <p:nvPr/>
        </p:nvSpPr>
        <p:spPr bwMode="auto">
          <a:xfrm>
            <a:off x="368300" y="3362325"/>
            <a:ext cx="1166813" cy="657225"/>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63</a:t>
            </a:r>
          </a:p>
        </p:txBody>
      </p:sp>
      <p:sp>
        <p:nvSpPr>
          <p:cNvPr id="1401889" name="Rectangle 33"/>
          <p:cNvSpPr>
            <a:spLocks noChangeArrowheads="1"/>
          </p:cNvSpPr>
          <p:nvPr/>
        </p:nvSpPr>
        <p:spPr bwMode="auto">
          <a:xfrm>
            <a:off x="368300" y="2703513"/>
            <a:ext cx="1166813" cy="6588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a:p>
            <a:pPr algn="ctr">
              <a:lnSpc>
                <a:spcPct val="35000"/>
              </a:lnSpc>
              <a:spcBef>
                <a:spcPct val="0"/>
              </a:spcBef>
              <a:buClr>
                <a:schemeClr val="tx2"/>
              </a:buClr>
              <a:buSzPct val="75000"/>
              <a:buFont typeface="Wingdings" pitchFamily="2" charset="2"/>
              <a:buNone/>
              <a:tabLst>
                <a:tab pos="747713" algn="l"/>
              </a:tabLst>
            </a:pPr>
            <a:r>
              <a:rPr lang="en-US">
                <a:solidFill>
                  <a:schemeClr val="tx1"/>
                </a:solidFill>
              </a:rPr>
              <a:t>.</a:t>
            </a:r>
          </a:p>
        </p:txBody>
      </p:sp>
      <p:sp>
        <p:nvSpPr>
          <p:cNvPr id="1401890" name="Rectangle 34"/>
          <p:cNvSpPr>
            <a:spLocks noChangeArrowheads="1"/>
          </p:cNvSpPr>
          <p:nvPr/>
        </p:nvSpPr>
        <p:spPr bwMode="auto">
          <a:xfrm>
            <a:off x="368300" y="2120900"/>
            <a:ext cx="1166813" cy="582613"/>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1</a:t>
            </a:r>
          </a:p>
        </p:txBody>
      </p:sp>
      <p:sp>
        <p:nvSpPr>
          <p:cNvPr id="1401891" name="Rectangle 35"/>
          <p:cNvSpPr>
            <a:spLocks noChangeArrowheads="1"/>
          </p:cNvSpPr>
          <p:nvPr/>
        </p:nvSpPr>
        <p:spPr bwMode="auto">
          <a:xfrm>
            <a:off x="368300" y="1538288"/>
            <a:ext cx="1166813" cy="582612"/>
          </a:xfrm>
          <a:prstGeom prst="rect">
            <a:avLst/>
          </a:prstGeom>
          <a:noFill/>
          <a:ln w="12700">
            <a:noFill/>
            <a:miter lim="800000"/>
            <a:headEnd type="none" w="sm" len="sm"/>
            <a:tailEnd type="none" w="sm" len="sm"/>
          </a:ln>
          <a:effectLst/>
        </p:spPr>
        <p:txBody>
          <a:bodyPr wrap="none" lIns="0" tIns="0" rIns="0" bIns="0" anchor="ctr" anchorCtr="1"/>
          <a:lstStyle/>
          <a:p>
            <a:pPr algn="ctr">
              <a:lnSpc>
                <a:spcPct val="100000"/>
              </a:lnSpc>
              <a:spcBef>
                <a:spcPct val="0"/>
              </a:spcBef>
              <a:buClr>
                <a:schemeClr val="tx2"/>
              </a:buClr>
              <a:buSzPct val="75000"/>
              <a:buFont typeface="Wingdings" pitchFamily="2" charset="2"/>
              <a:buNone/>
              <a:tabLst>
                <a:tab pos="747713" algn="l"/>
              </a:tabLst>
            </a:pPr>
            <a:r>
              <a:rPr lang="en-US">
                <a:solidFill>
                  <a:schemeClr val="tx1"/>
                </a:solidFill>
              </a:rPr>
              <a:t>0</a:t>
            </a:r>
          </a:p>
        </p:txBody>
      </p:sp>
      <p:sp>
        <p:nvSpPr>
          <p:cNvPr id="1401892" name="Line 36"/>
          <p:cNvSpPr>
            <a:spLocks noChangeShapeType="1"/>
          </p:cNvSpPr>
          <p:nvPr/>
        </p:nvSpPr>
        <p:spPr bwMode="auto">
          <a:xfrm>
            <a:off x="368300" y="212090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1893" name="Line 37"/>
          <p:cNvSpPr>
            <a:spLocks noChangeShapeType="1"/>
          </p:cNvSpPr>
          <p:nvPr/>
        </p:nvSpPr>
        <p:spPr bwMode="auto">
          <a:xfrm>
            <a:off x="368300" y="2703513"/>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1894" name="Line 38"/>
          <p:cNvSpPr>
            <a:spLocks noChangeShapeType="1"/>
          </p:cNvSpPr>
          <p:nvPr/>
        </p:nvSpPr>
        <p:spPr bwMode="auto">
          <a:xfrm>
            <a:off x="368300" y="3362325"/>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01895" name="Rectangle 39"/>
          <p:cNvSpPr>
            <a:spLocks noChangeArrowheads="1"/>
          </p:cNvSpPr>
          <p:nvPr/>
        </p:nvSpPr>
        <p:spPr bwMode="auto">
          <a:xfrm>
            <a:off x="2328863" y="1192213"/>
            <a:ext cx="8636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Options</a:t>
            </a:r>
            <a:endParaRPr lang="en-US" sz="1800" baseline="-25000">
              <a:solidFill>
                <a:schemeClr val="tx1"/>
              </a:solidFill>
            </a:endParaRPr>
          </a:p>
        </p:txBody>
      </p:sp>
      <p:sp>
        <p:nvSpPr>
          <p:cNvPr id="1401896" name="Rectangle 40"/>
          <p:cNvSpPr>
            <a:spLocks noChangeArrowheads="1"/>
          </p:cNvSpPr>
          <p:nvPr/>
        </p:nvSpPr>
        <p:spPr bwMode="auto">
          <a:xfrm>
            <a:off x="368300" y="1538288"/>
            <a:ext cx="1166813" cy="2492375"/>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01897" name="Line 41"/>
          <p:cNvSpPr>
            <a:spLocks noChangeShapeType="1"/>
          </p:cNvSpPr>
          <p:nvPr/>
        </p:nvSpPr>
        <p:spPr bwMode="auto">
          <a:xfrm>
            <a:off x="368300" y="4019550"/>
            <a:ext cx="1166813" cy="0"/>
          </a:xfrm>
          <a:prstGeom prst="line">
            <a:avLst/>
          </a:prstGeom>
          <a:noFill/>
          <a:ln w="12700">
            <a:solidFill>
              <a:schemeClr val="tx1"/>
            </a:solidFill>
            <a:round/>
            <a:headEnd type="none" w="sm" len="sm"/>
            <a:tailEnd type="none" w="sm" len="sm"/>
          </a:ln>
          <a:effectLst/>
        </p:spPr>
        <p:txBody>
          <a:bodyPr anchor="ctr" anchorCtr="1"/>
          <a:lstStyle/>
          <a:p>
            <a:endParaRPr lang="en-US"/>
          </a:p>
        </p:txBody>
      </p:sp>
      <p:cxnSp>
        <p:nvCxnSpPr>
          <p:cNvPr id="1401898" name="AutoShape 42"/>
          <p:cNvCxnSpPr>
            <a:cxnSpLocks noChangeShapeType="1"/>
            <a:stCxn id="1401868" idx="6"/>
          </p:cNvCxnSpPr>
          <p:nvPr/>
        </p:nvCxnSpPr>
        <p:spPr bwMode="auto">
          <a:xfrm flipV="1">
            <a:off x="2051050" y="2227263"/>
            <a:ext cx="439738" cy="188912"/>
          </a:xfrm>
          <a:prstGeom prst="straightConnector1">
            <a:avLst/>
          </a:prstGeom>
          <a:noFill/>
          <a:ln w="19050">
            <a:solidFill>
              <a:schemeClr val="tx1"/>
            </a:solidFill>
            <a:round/>
            <a:headEnd type="none" w="sm" len="sm"/>
            <a:tailEnd type="none" w="sm" len="sm"/>
          </a:ln>
          <a:effectLst/>
        </p:spPr>
      </p:cxnSp>
      <p:cxnSp>
        <p:nvCxnSpPr>
          <p:cNvPr id="1401899" name="AutoShape 43"/>
          <p:cNvCxnSpPr>
            <a:cxnSpLocks noChangeShapeType="1"/>
            <a:stCxn id="1401878" idx="6"/>
          </p:cNvCxnSpPr>
          <p:nvPr/>
        </p:nvCxnSpPr>
        <p:spPr bwMode="auto">
          <a:xfrm flipV="1">
            <a:off x="2051050" y="3503613"/>
            <a:ext cx="439738" cy="187325"/>
          </a:xfrm>
          <a:prstGeom prst="straightConnector1">
            <a:avLst/>
          </a:prstGeom>
          <a:noFill/>
          <a:ln w="19050">
            <a:solidFill>
              <a:schemeClr val="tx1"/>
            </a:solidFill>
            <a:round/>
            <a:headEnd type="none" w="sm" len="sm"/>
            <a:tailEnd type="none" w="sm" len="sm"/>
          </a:ln>
          <a:effectLst/>
        </p:spPr>
      </p:cxnSp>
      <p:sp>
        <p:nvSpPr>
          <p:cNvPr id="1401900" name="Rectangle 44"/>
          <p:cNvSpPr>
            <a:spLocks noChangeArrowheads="1"/>
          </p:cNvSpPr>
          <p:nvPr/>
        </p:nvSpPr>
        <p:spPr bwMode="auto">
          <a:xfrm>
            <a:off x="76200" y="4191000"/>
            <a:ext cx="2971800" cy="319088"/>
          </a:xfrm>
          <a:prstGeom prst="rect">
            <a:avLst/>
          </a:prstGeom>
          <a:solidFill>
            <a:srgbClr val="969696"/>
          </a:solidFill>
          <a:ln w="12700">
            <a:solidFill>
              <a:schemeClr val="tx1"/>
            </a:solidFill>
            <a:miter lim="800000"/>
            <a:headEnd type="none" w="sm" len="sm"/>
            <a:tailEnd type="none" w="sm" len="sm"/>
          </a:ln>
          <a:effectLst>
            <a:outerShdw dist="35921" dir="2700000" algn="ctr" rotWithShape="0">
              <a:schemeClr val="bg2">
                <a:alpha val="50000"/>
              </a:schemeClr>
            </a:outerShdw>
          </a:effectLst>
        </p:spPr>
        <p:txBody>
          <a:bodyPr wrap="none" lIns="45720" anchor="ctr"/>
          <a:lstStyle/>
          <a:p>
            <a:pPr>
              <a:lnSpc>
                <a:spcPct val="100000"/>
              </a:lnSpc>
              <a:spcBef>
                <a:spcPct val="0"/>
              </a:spcBef>
            </a:pPr>
            <a:r>
              <a:rPr lang="en-US">
                <a:solidFill>
                  <a:srgbClr val="FFFFFF"/>
                </a:solidFill>
                <a:latin typeface="Arial Narrow" pitchFamily="34" charset="0"/>
              </a:rPr>
              <a:t>Options</a:t>
            </a:r>
          </a:p>
        </p:txBody>
      </p:sp>
      <p:sp>
        <p:nvSpPr>
          <p:cNvPr id="1401901" name="Rectangle 45"/>
          <p:cNvSpPr>
            <a:spLocks noChangeArrowheads="1"/>
          </p:cNvSpPr>
          <p:nvPr/>
        </p:nvSpPr>
        <p:spPr bwMode="auto">
          <a:xfrm>
            <a:off x="2208213" y="4191000"/>
            <a:ext cx="839787" cy="31908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r>
              <a:rPr lang="en-US">
                <a:solidFill>
                  <a:schemeClr val="tx1"/>
                </a:solidFill>
                <a:latin typeface="Arial Narrow" pitchFamily="34" charset="0"/>
              </a:rPr>
              <a:t>TCC</a:t>
            </a:r>
          </a:p>
        </p:txBody>
      </p:sp>
      <p:sp>
        <p:nvSpPr>
          <p:cNvPr id="1401902" name="Rectangle 46"/>
          <p:cNvSpPr>
            <a:spLocks noChangeArrowheads="1"/>
          </p:cNvSpPr>
          <p:nvPr/>
        </p:nvSpPr>
        <p:spPr bwMode="auto">
          <a:xfrm>
            <a:off x="1033463" y="4191000"/>
            <a:ext cx="773112" cy="319088"/>
          </a:xfrm>
          <a:prstGeom prst="rect">
            <a:avLst/>
          </a:prstGeom>
          <a:solidFill>
            <a:schemeClr val="hlink"/>
          </a:solidFill>
          <a:ln w="12700">
            <a:solidFill>
              <a:schemeClr val="tx1"/>
            </a:solidFill>
            <a:miter lim="800000"/>
            <a:headEnd type="none" w="sm" len="sm"/>
            <a:tailEnd type="none" w="sm" len="sm"/>
          </a:ln>
          <a:effectLst/>
        </p:spPr>
        <p:txBody>
          <a:bodyPr wrap="none" lIns="45720" anchor="ctr"/>
          <a:lstStyle/>
          <a:p>
            <a:pPr algn="ctr"/>
            <a:r>
              <a:rPr lang="en-US" sz="1600">
                <a:solidFill>
                  <a:schemeClr val="tx1"/>
                </a:solidFill>
                <a:latin typeface="Arial Narrow" pitchFamily="34" charset="0"/>
              </a:rPr>
              <a:t>TCINTEN</a:t>
            </a:r>
          </a:p>
        </p:txBody>
      </p:sp>
      <p:sp>
        <p:nvSpPr>
          <p:cNvPr id="1401903" name="Rectangle 47"/>
          <p:cNvSpPr>
            <a:spLocks noChangeArrowheads="1"/>
          </p:cNvSpPr>
          <p:nvPr/>
        </p:nvSpPr>
        <p:spPr bwMode="auto">
          <a:xfrm>
            <a:off x="1309688" y="4548188"/>
            <a:ext cx="161925"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20</a:t>
            </a:r>
          </a:p>
        </p:txBody>
      </p:sp>
      <p:sp>
        <p:nvSpPr>
          <p:cNvPr id="1401904" name="Rectangle 48"/>
          <p:cNvSpPr>
            <a:spLocks noChangeArrowheads="1"/>
          </p:cNvSpPr>
          <p:nvPr/>
        </p:nvSpPr>
        <p:spPr bwMode="auto">
          <a:xfrm>
            <a:off x="2257425" y="4548188"/>
            <a:ext cx="736600" cy="169862"/>
          </a:xfrm>
          <a:prstGeom prst="rect">
            <a:avLst/>
          </a:prstGeom>
          <a:noFill/>
          <a:ln w="12700">
            <a:noFill/>
            <a:miter lim="800000"/>
            <a:headEnd type="none" w="sm" len="sm"/>
            <a:tailEnd type="none" w="sm" len="sm"/>
          </a:ln>
          <a:effectLst/>
        </p:spPr>
        <p:txBody>
          <a:bodyPr wrap="none" lIns="0" tIns="0" rIns="0" bIns="0">
            <a:spAutoFit/>
          </a:bodyPr>
          <a:lstStyle/>
          <a:p>
            <a:pPr algn="ctr"/>
            <a:r>
              <a:rPr lang="en-US" sz="1400" b="0">
                <a:solidFill>
                  <a:schemeClr val="tx1"/>
                </a:solidFill>
                <a:latin typeface="Arial Narrow" pitchFamily="34" charset="0"/>
              </a:rPr>
              <a:t>17          12</a:t>
            </a:r>
          </a:p>
        </p:txBody>
      </p:sp>
      <p:sp>
        <p:nvSpPr>
          <p:cNvPr id="1401905" name="Rectangle 49"/>
          <p:cNvSpPr>
            <a:spLocks noChangeArrowheads="1"/>
          </p:cNvSpPr>
          <p:nvPr/>
        </p:nvSpPr>
        <p:spPr bwMode="auto">
          <a:xfrm>
            <a:off x="4678363" y="566738"/>
            <a:ext cx="3779837" cy="3816350"/>
          </a:xfrm>
          <a:prstGeom prst="rect">
            <a:avLst/>
          </a:prstGeom>
          <a:solidFill>
            <a:schemeClr val="accent1"/>
          </a:solidFill>
          <a:ln w="12700">
            <a:solidFill>
              <a:schemeClr val="tx1"/>
            </a:solidFill>
            <a:miter lim="800000"/>
            <a:headEnd type="none" w="sm" len="sm"/>
            <a:tailEnd type="none" w="sm" len="sm"/>
          </a:ln>
          <a:effectLst/>
        </p:spPr>
        <p:txBody>
          <a:bodyPr wrap="none" lIns="0" tIns="91440" rIns="0"/>
          <a:lstStyle/>
          <a:p>
            <a:pPr algn="ctr"/>
            <a:r>
              <a:rPr lang="en-US" sz="2400">
                <a:latin typeface="Arial Narrow" pitchFamily="34" charset="0"/>
              </a:rPr>
              <a:t>EDMA Interrupt Generation</a:t>
            </a:r>
          </a:p>
        </p:txBody>
      </p:sp>
      <p:sp>
        <p:nvSpPr>
          <p:cNvPr id="1401906" name="Rectangle 50"/>
          <p:cNvSpPr>
            <a:spLocks noChangeArrowheads="1"/>
          </p:cNvSpPr>
          <p:nvPr/>
        </p:nvSpPr>
        <p:spPr bwMode="auto">
          <a:xfrm>
            <a:off x="5118100" y="1538288"/>
            <a:ext cx="788988" cy="2492375"/>
          </a:xfrm>
          <a:prstGeom prst="rect">
            <a:avLst/>
          </a:prstGeom>
          <a:solidFill>
            <a:schemeClr val="hlink"/>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grpSp>
        <p:nvGrpSpPr>
          <p:cNvPr id="1401907" name="Group 51"/>
          <p:cNvGrpSpPr>
            <a:grpSpLocks/>
          </p:cNvGrpSpPr>
          <p:nvPr/>
        </p:nvGrpSpPr>
        <p:grpSpPr bwMode="auto">
          <a:xfrm>
            <a:off x="4314825" y="1795463"/>
            <a:ext cx="71438" cy="1930400"/>
            <a:chOff x="2718" y="1131"/>
            <a:chExt cx="45" cy="1216"/>
          </a:xfrm>
        </p:grpSpPr>
        <p:sp>
          <p:nvSpPr>
            <p:cNvPr id="1401908" name="Oval 52"/>
            <p:cNvSpPr>
              <a:spLocks noChangeArrowheads="1"/>
            </p:cNvSpPr>
            <p:nvPr/>
          </p:nvSpPr>
          <p:spPr bwMode="auto">
            <a:xfrm>
              <a:off x="2718"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09" name="Oval 53"/>
            <p:cNvSpPr>
              <a:spLocks noChangeArrowheads="1"/>
            </p:cNvSpPr>
            <p:nvPr/>
          </p:nvSpPr>
          <p:spPr bwMode="auto">
            <a:xfrm>
              <a:off x="2718"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10" name="Oval 54"/>
            <p:cNvSpPr>
              <a:spLocks noChangeArrowheads="1"/>
            </p:cNvSpPr>
            <p:nvPr/>
          </p:nvSpPr>
          <p:spPr bwMode="auto">
            <a:xfrm>
              <a:off x="2718"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11" name="Oval 55"/>
            <p:cNvSpPr>
              <a:spLocks noChangeArrowheads="1"/>
            </p:cNvSpPr>
            <p:nvPr/>
          </p:nvSpPr>
          <p:spPr bwMode="auto">
            <a:xfrm>
              <a:off x="2718"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01912" name="Rectangle 56"/>
          <p:cNvSpPr>
            <a:spLocks noChangeArrowheads="1"/>
          </p:cNvSpPr>
          <p:nvPr/>
        </p:nvSpPr>
        <p:spPr bwMode="auto">
          <a:xfrm>
            <a:off x="5337175" y="1649413"/>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401913" name="Rectangle 57"/>
          <p:cNvSpPr>
            <a:spLocks noChangeArrowheads="1"/>
          </p:cNvSpPr>
          <p:nvPr/>
        </p:nvSpPr>
        <p:spPr bwMode="auto">
          <a:xfrm>
            <a:off x="5337175" y="2230438"/>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sp>
        <p:nvSpPr>
          <p:cNvPr id="1401914" name="Rectangle 58"/>
          <p:cNvSpPr>
            <a:spLocks noChangeArrowheads="1"/>
          </p:cNvSpPr>
          <p:nvPr/>
        </p:nvSpPr>
        <p:spPr bwMode="auto">
          <a:xfrm>
            <a:off x="5337175" y="2854325"/>
            <a:ext cx="366713" cy="365125"/>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1</a:t>
            </a:r>
          </a:p>
        </p:txBody>
      </p:sp>
      <p:sp>
        <p:nvSpPr>
          <p:cNvPr id="1401915" name="Rectangle 59"/>
          <p:cNvSpPr>
            <a:spLocks noChangeArrowheads="1"/>
          </p:cNvSpPr>
          <p:nvPr/>
        </p:nvSpPr>
        <p:spPr bwMode="auto">
          <a:xfrm>
            <a:off x="5337175" y="3508375"/>
            <a:ext cx="366713" cy="3635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2400">
                <a:solidFill>
                  <a:schemeClr val="tx1"/>
                </a:solidFill>
              </a:rPr>
              <a:t>0</a:t>
            </a:r>
          </a:p>
        </p:txBody>
      </p:sp>
      <p:cxnSp>
        <p:nvCxnSpPr>
          <p:cNvPr id="1401916" name="AutoShape 60"/>
          <p:cNvCxnSpPr>
            <a:cxnSpLocks noChangeShapeType="1"/>
            <a:stCxn id="1401953" idx="1"/>
          </p:cNvCxnSpPr>
          <p:nvPr/>
        </p:nvCxnSpPr>
        <p:spPr bwMode="auto">
          <a:xfrm>
            <a:off x="8307388" y="2763838"/>
            <a:ext cx="627062" cy="0"/>
          </a:xfrm>
          <a:prstGeom prst="straightConnector1">
            <a:avLst/>
          </a:prstGeom>
          <a:noFill/>
          <a:ln w="38100">
            <a:solidFill>
              <a:schemeClr val="tx2"/>
            </a:solidFill>
            <a:round/>
            <a:headEnd type="none" w="sm" len="sm"/>
            <a:tailEnd type="triangle" w="med" len="med"/>
          </a:ln>
          <a:effectLst/>
        </p:spPr>
      </p:cxnSp>
      <p:sp>
        <p:nvSpPr>
          <p:cNvPr id="1401917" name="Rectangle 61"/>
          <p:cNvSpPr>
            <a:spLocks noChangeArrowheads="1"/>
          </p:cNvSpPr>
          <p:nvPr/>
        </p:nvSpPr>
        <p:spPr bwMode="auto">
          <a:xfrm>
            <a:off x="5321300" y="1192213"/>
            <a:ext cx="3810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IPR</a:t>
            </a:r>
            <a:endParaRPr lang="en-US" sz="1800" baseline="-25000">
              <a:solidFill>
                <a:schemeClr val="tx1"/>
              </a:solidFill>
            </a:endParaRPr>
          </a:p>
        </p:txBody>
      </p:sp>
      <p:grpSp>
        <p:nvGrpSpPr>
          <p:cNvPr id="1401918" name="Group 62"/>
          <p:cNvGrpSpPr>
            <a:grpSpLocks/>
          </p:cNvGrpSpPr>
          <p:nvPr/>
        </p:nvGrpSpPr>
        <p:grpSpPr bwMode="auto">
          <a:xfrm>
            <a:off x="7874000" y="1795463"/>
            <a:ext cx="71438" cy="1930400"/>
            <a:chOff x="4960" y="1131"/>
            <a:chExt cx="45" cy="1216"/>
          </a:xfrm>
        </p:grpSpPr>
        <p:sp>
          <p:nvSpPr>
            <p:cNvPr id="1401919" name="Oval 63"/>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20" name="Oval 64"/>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21" name="Oval 65"/>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22" name="Oval 66"/>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01923" name="Rectangle 67"/>
          <p:cNvSpPr>
            <a:spLocks noChangeArrowheads="1"/>
          </p:cNvSpPr>
          <p:nvPr/>
        </p:nvSpPr>
        <p:spPr bwMode="auto">
          <a:xfrm>
            <a:off x="6407150" y="1538288"/>
            <a:ext cx="936625" cy="2492375"/>
          </a:xfrm>
          <a:prstGeom prst="rect">
            <a:avLst/>
          </a:prstGeom>
          <a:solidFill>
            <a:schemeClr val="accent1"/>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cxnSp>
        <p:nvCxnSpPr>
          <p:cNvPr id="1401924" name="AutoShape 68"/>
          <p:cNvCxnSpPr>
            <a:cxnSpLocks noChangeShapeType="1"/>
            <a:stCxn id="1401941" idx="6"/>
          </p:cNvCxnSpPr>
          <p:nvPr/>
        </p:nvCxnSpPr>
        <p:spPr bwMode="auto">
          <a:xfrm flipV="1">
            <a:off x="6624638" y="1673225"/>
            <a:ext cx="455612" cy="158750"/>
          </a:xfrm>
          <a:prstGeom prst="straightConnector1">
            <a:avLst/>
          </a:prstGeom>
          <a:noFill/>
          <a:ln w="19050">
            <a:solidFill>
              <a:schemeClr val="tx1"/>
            </a:solidFill>
            <a:round/>
            <a:headEnd type="none" w="sm" len="sm"/>
            <a:tailEnd type="none" w="sm" len="sm"/>
          </a:ln>
          <a:effectLst/>
        </p:spPr>
      </p:cxnSp>
      <p:sp>
        <p:nvSpPr>
          <p:cNvPr id="1401925" name="Rectangle 69"/>
          <p:cNvSpPr>
            <a:spLocks noChangeArrowheads="1"/>
          </p:cNvSpPr>
          <p:nvPr/>
        </p:nvSpPr>
        <p:spPr bwMode="auto">
          <a:xfrm>
            <a:off x="6465888" y="1854200"/>
            <a:ext cx="8064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0</a:t>
            </a:r>
            <a:r>
              <a:rPr lang="en-US" sz="1600">
                <a:solidFill>
                  <a:schemeClr val="tx1"/>
                </a:solidFill>
                <a:latin typeface="Arial Narrow" pitchFamily="34" charset="0"/>
              </a:rPr>
              <a:t> = 0</a:t>
            </a:r>
          </a:p>
        </p:txBody>
      </p:sp>
      <p:sp>
        <p:nvSpPr>
          <p:cNvPr id="1401926" name="Rectangle 70"/>
          <p:cNvSpPr>
            <a:spLocks noChangeArrowheads="1"/>
          </p:cNvSpPr>
          <p:nvPr/>
        </p:nvSpPr>
        <p:spPr bwMode="auto">
          <a:xfrm>
            <a:off x="6465888" y="2433638"/>
            <a:ext cx="8064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a:t>
            </a:r>
            <a:r>
              <a:rPr lang="en-US" sz="1600">
                <a:solidFill>
                  <a:schemeClr val="tx1"/>
                </a:solidFill>
                <a:latin typeface="Arial Narrow" pitchFamily="34" charset="0"/>
              </a:rPr>
              <a:t> = 0</a:t>
            </a:r>
          </a:p>
        </p:txBody>
      </p:sp>
      <p:cxnSp>
        <p:nvCxnSpPr>
          <p:cNvPr id="1401927" name="AutoShape 71"/>
          <p:cNvCxnSpPr>
            <a:cxnSpLocks noChangeShapeType="1"/>
          </p:cNvCxnSpPr>
          <p:nvPr/>
        </p:nvCxnSpPr>
        <p:spPr bwMode="auto">
          <a:xfrm>
            <a:off x="7124700" y="1890713"/>
            <a:ext cx="0" cy="0"/>
          </a:xfrm>
          <a:prstGeom prst="straightConnector1">
            <a:avLst/>
          </a:prstGeom>
          <a:noFill/>
          <a:ln w="12700">
            <a:solidFill>
              <a:schemeClr val="tx1"/>
            </a:solidFill>
            <a:round/>
            <a:headEnd type="none" w="sm" len="sm"/>
            <a:tailEnd type="none" w="sm" len="sm"/>
          </a:ln>
          <a:effectLst/>
        </p:spPr>
      </p:cxnSp>
      <p:cxnSp>
        <p:nvCxnSpPr>
          <p:cNvPr id="1401928" name="AutoShape 72"/>
          <p:cNvCxnSpPr>
            <a:cxnSpLocks noChangeShapeType="1"/>
            <a:stCxn id="1401943" idx="6"/>
            <a:endCxn id="1401938" idx="2"/>
          </p:cNvCxnSpPr>
          <p:nvPr/>
        </p:nvCxnSpPr>
        <p:spPr bwMode="auto">
          <a:xfrm>
            <a:off x="6624638" y="3036888"/>
            <a:ext cx="455612" cy="0"/>
          </a:xfrm>
          <a:prstGeom prst="straightConnector1">
            <a:avLst/>
          </a:prstGeom>
          <a:noFill/>
          <a:ln w="38100">
            <a:solidFill>
              <a:schemeClr val="tx2"/>
            </a:solidFill>
            <a:round/>
            <a:headEnd type="none" w="sm" len="sm"/>
            <a:tailEnd type="triangle" w="med" len="med"/>
          </a:ln>
          <a:effectLst/>
        </p:spPr>
      </p:cxnSp>
      <p:sp>
        <p:nvSpPr>
          <p:cNvPr id="1401929" name="Rectangle 73"/>
          <p:cNvSpPr>
            <a:spLocks noChangeArrowheads="1"/>
          </p:cNvSpPr>
          <p:nvPr/>
        </p:nvSpPr>
        <p:spPr bwMode="auto">
          <a:xfrm>
            <a:off x="6434138" y="3141663"/>
            <a:ext cx="869950" cy="287337"/>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14</a:t>
            </a:r>
            <a:r>
              <a:rPr lang="en-US" sz="1600">
                <a:solidFill>
                  <a:schemeClr val="tx1"/>
                </a:solidFill>
                <a:latin typeface="Arial Narrow" pitchFamily="34" charset="0"/>
              </a:rPr>
              <a:t> = 1</a:t>
            </a:r>
          </a:p>
        </p:txBody>
      </p:sp>
      <p:sp>
        <p:nvSpPr>
          <p:cNvPr id="1401930" name="Rectangle 74"/>
          <p:cNvSpPr>
            <a:spLocks noChangeArrowheads="1"/>
          </p:cNvSpPr>
          <p:nvPr/>
        </p:nvSpPr>
        <p:spPr bwMode="auto">
          <a:xfrm>
            <a:off x="6434138" y="3714750"/>
            <a:ext cx="869950" cy="287338"/>
          </a:xfrm>
          <a:prstGeom prst="rect">
            <a:avLst/>
          </a:prstGeom>
          <a:noFill/>
          <a:ln w="12700">
            <a:noFill/>
            <a:miter lim="800000"/>
            <a:headEnd type="none" w="sm" len="sm"/>
            <a:tailEnd type="none" w="sm" len="sm"/>
          </a:ln>
          <a:effectLst/>
        </p:spPr>
        <p:txBody>
          <a:bodyPr wrap="none">
            <a:spAutoFit/>
          </a:bodyPr>
          <a:lstStyle/>
          <a:p>
            <a:pPr algn="ctr"/>
            <a:r>
              <a:rPr lang="en-US" sz="1600">
                <a:solidFill>
                  <a:schemeClr val="tx1"/>
                </a:solidFill>
                <a:latin typeface="Arial Narrow" pitchFamily="34" charset="0"/>
              </a:rPr>
              <a:t>IER</a:t>
            </a:r>
            <a:r>
              <a:rPr lang="en-US" sz="1600" baseline="-25000">
                <a:solidFill>
                  <a:schemeClr val="tx1"/>
                </a:solidFill>
                <a:latin typeface="Arial Narrow" pitchFamily="34" charset="0"/>
              </a:rPr>
              <a:t>63</a:t>
            </a:r>
            <a:r>
              <a:rPr lang="en-US" sz="1600">
                <a:solidFill>
                  <a:schemeClr val="tx1"/>
                </a:solidFill>
                <a:latin typeface="Arial Narrow" pitchFamily="34" charset="0"/>
              </a:rPr>
              <a:t> = 0</a:t>
            </a:r>
          </a:p>
        </p:txBody>
      </p:sp>
      <p:cxnSp>
        <p:nvCxnSpPr>
          <p:cNvPr id="1401931" name="AutoShape 75"/>
          <p:cNvCxnSpPr>
            <a:cxnSpLocks noChangeShapeType="1"/>
          </p:cNvCxnSpPr>
          <p:nvPr/>
        </p:nvCxnSpPr>
        <p:spPr bwMode="auto">
          <a:xfrm>
            <a:off x="7124700" y="3108325"/>
            <a:ext cx="0" cy="0"/>
          </a:xfrm>
          <a:prstGeom prst="straightConnector1">
            <a:avLst/>
          </a:prstGeom>
          <a:noFill/>
          <a:ln w="12700">
            <a:solidFill>
              <a:schemeClr val="tx1"/>
            </a:solidFill>
            <a:round/>
            <a:headEnd type="none" w="sm" len="sm"/>
            <a:tailEnd type="none" w="sm" len="sm"/>
          </a:ln>
          <a:effectLst/>
        </p:spPr>
      </p:cxnSp>
      <p:cxnSp>
        <p:nvCxnSpPr>
          <p:cNvPr id="1401932" name="AutoShape 76"/>
          <p:cNvCxnSpPr>
            <a:cxnSpLocks noChangeShapeType="1"/>
            <a:stCxn id="1401944" idx="6"/>
          </p:cNvCxnSpPr>
          <p:nvPr/>
        </p:nvCxnSpPr>
        <p:spPr bwMode="auto">
          <a:xfrm flipV="1">
            <a:off x="6624638" y="3505200"/>
            <a:ext cx="427037" cy="185738"/>
          </a:xfrm>
          <a:prstGeom prst="straightConnector1">
            <a:avLst/>
          </a:prstGeom>
          <a:noFill/>
          <a:ln w="19050">
            <a:solidFill>
              <a:schemeClr val="tx1"/>
            </a:solidFill>
            <a:round/>
            <a:headEnd type="none" w="sm" len="sm"/>
            <a:tailEnd type="none" w="sm" len="sm"/>
          </a:ln>
          <a:effectLst/>
        </p:spPr>
      </p:cxnSp>
      <p:sp>
        <p:nvSpPr>
          <p:cNvPr id="1401933" name="Rectangle 77"/>
          <p:cNvSpPr>
            <a:spLocks noChangeArrowheads="1"/>
          </p:cNvSpPr>
          <p:nvPr/>
        </p:nvSpPr>
        <p:spPr bwMode="auto">
          <a:xfrm>
            <a:off x="6680200" y="1219200"/>
            <a:ext cx="381000" cy="274638"/>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IER</a:t>
            </a:r>
            <a:endParaRPr lang="en-US" sz="1800" baseline="-25000">
              <a:solidFill>
                <a:schemeClr val="tx1"/>
              </a:solidFill>
            </a:endParaRPr>
          </a:p>
        </p:txBody>
      </p:sp>
      <p:cxnSp>
        <p:nvCxnSpPr>
          <p:cNvPr id="1401934" name="AutoShape 78"/>
          <p:cNvCxnSpPr>
            <a:cxnSpLocks noChangeShapeType="1"/>
            <a:stCxn id="1401942" idx="6"/>
          </p:cNvCxnSpPr>
          <p:nvPr/>
        </p:nvCxnSpPr>
        <p:spPr bwMode="auto">
          <a:xfrm flipV="1">
            <a:off x="6624638" y="2259013"/>
            <a:ext cx="455612" cy="155575"/>
          </a:xfrm>
          <a:prstGeom prst="straightConnector1">
            <a:avLst/>
          </a:prstGeom>
          <a:noFill/>
          <a:ln w="19050">
            <a:solidFill>
              <a:schemeClr val="tx1"/>
            </a:solidFill>
            <a:round/>
            <a:headEnd type="none" w="sm" len="sm"/>
            <a:tailEnd type="none" w="sm" len="sm"/>
          </a:ln>
          <a:effectLst/>
        </p:spPr>
      </p:cxnSp>
      <p:grpSp>
        <p:nvGrpSpPr>
          <p:cNvPr id="1401935" name="Group 79"/>
          <p:cNvGrpSpPr>
            <a:grpSpLocks/>
          </p:cNvGrpSpPr>
          <p:nvPr/>
        </p:nvGrpSpPr>
        <p:grpSpPr bwMode="auto">
          <a:xfrm>
            <a:off x="7080250" y="1795463"/>
            <a:ext cx="71438" cy="1930400"/>
            <a:chOff x="4960" y="1131"/>
            <a:chExt cx="45" cy="1216"/>
          </a:xfrm>
        </p:grpSpPr>
        <p:sp>
          <p:nvSpPr>
            <p:cNvPr id="1401936" name="Oval 80"/>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37" name="Oval 81"/>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38" name="Oval 82"/>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39" name="Oval 83"/>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grpSp>
        <p:nvGrpSpPr>
          <p:cNvPr id="1401940" name="Group 84"/>
          <p:cNvGrpSpPr>
            <a:grpSpLocks/>
          </p:cNvGrpSpPr>
          <p:nvPr/>
        </p:nvGrpSpPr>
        <p:grpSpPr bwMode="auto">
          <a:xfrm>
            <a:off x="6553200" y="1795463"/>
            <a:ext cx="71438" cy="1930400"/>
            <a:chOff x="4960" y="1131"/>
            <a:chExt cx="45" cy="1216"/>
          </a:xfrm>
        </p:grpSpPr>
        <p:sp>
          <p:nvSpPr>
            <p:cNvPr id="1401941" name="Oval 85"/>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42" name="Oval 86"/>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43" name="Oval 87"/>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44" name="Oval 88"/>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cxnSp>
        <p:nvCxnSpPr>
          <p:cNvPr id="1401945" name="AutoShape 89"/>
          <p:cNvCxnSpPr>
            <a:cxnSpLocks noChangeShapeType="1"/>
            <a:stCxn id="1401914" idx="3"/>
            <a:endCxn id="1401943" idx="2"/>
          </p:cNvCxnSpPr>
          <p:nvPr/>
        </p:nvCxnSpPr>
        <p:spPr bwMode="auto">
          <a:xfrm>
            <a:off x="5703888" y="3036888"/>
            <a:ext cx="849312" cy="0"/>
          </a:xfrm>
          <a:prstGeom prst="straightConnector1">
            <a:avLst/>
          </a:prstGeom>
          <a:noFill/>
          <a:ln w="38100">
            <a:solidFill>
              <a:schemeClr val="tx2"/>
            </a:solidFill>
            <a:round/>
            <a:headEnd type="none" w="sm" len="sm"/>
            <a:tailEnd type="none" w="sm" len="sm"/>
          </a:ln>
          <a:effectLst/>
        </p:spPr>
      </p:cxnSp>
      <p:cxnSp>
        <p:nvCxnSpPr>
          <p:cNvPr id="1401946" name="AutoShape 90"/>
          <p:cNvCxnSpPr>
            <a:cxnSpLocks noChangeShapeType="1"/>
            <a:stCxn id="1401938" idx="6"/>
            <a:endCxn id="1401921" idx="2"/>
          </p:cNvCxnSpPr>
          <p:nvPr/>
        </p:nvCxnSpPr>
        <p:spPr bwMode="auto">
          <a:xfrm>
            <a:off x="7151688" y="3036888"/>
            <a:ext cx="722312" cy="0"/>
          </a:xfrm>
          <a:prstGeom prst="straightConnector1">
            <a:avLst/>
          </a:prstGeom>
          <a:noFill/>
          <a:ln w="38100">
            <a:solidFill>
              <a:schemeClr val="tx2"/>
            </a:solidFill>
            <a:round/>
            <a:headEnd type="none" w="sm" len="sm"/>
            <a:tailEnd/>
          </a:ln>
          <a:effectLst/>
        </p:spPr>
      </p:cxnSp>
      <p:cxnSp>
        <p:nvCxnSpPr>
          <p:cNvPr id="1401947" name="AutoShape 91"/>
          <p:cNvCxnSpPr>
            <a:cxnSpLocks noChangeShapeType="1"/>
            <a:stCxn id="1401937" idx="6"/>
            <a:endCxn id="1401920" idx="2"/>
          </p:cNvCxnSpPr>
          <p:nvPr/>
        </p:nvCxnSpPr>
        <p:spPr bwMode="auto">
          <a:xfrm>
            <a:off x="7151688" y="2414588"/>
            <a:ext cx="722312" cy="0"/>
          </a:xfrm>
          <a:prstGeom prst="straightConnector1">
            <a:avLst/>
          </a:prstGeom>
          <a:noFill/>
          <a:ln w="19050">
            <a:solidFill>
              <a:schemeClr val="tx1"/>
            </a:solidFill>
            <a:round/>
            <a:headEnd type="none" w="sm" len="sm"/>
            <a:tailEnd type="none" w="sm" len="sm"/>
          </a:ln>
          <a:effectLst/>
        </p:spPr>
      </p:cxnSp>
      <p:cxnSp>
        <p:nvCxnSpPr>
          <p:cNvPr id="1401948" name="AutoShape 92"/>
          <p:cNvCxnSpPr>
            <a:cxnSpLocks noChangeShapeType="1"/>
            <a:stCxn id="1401936" idx="6"/>
            <a:endCxn id="1401919" idx="2"/>
          </p:cNvCxnSpPr>
          <p:nvPr/>
        </p:nvCxnSpPr>
        <p:spPr bwMode="auto">
          <a:xfrm>
            <a:off x="7151688" y="1831975"/>
            <a:ext cx="722312" cy="0"/>
          </a:xfrm>
          <a:prstGeom prst="straightConnector1">
            <a:avLst/>
          </a:prstGeom>
          <a:noFill/>
          <a:ln w="19050">
            <a:solidFill>
              <a:schemeClr val="tx1"/>
            </a:solidFill>
            <a:round/>
            <a:headEnd type="none" w="sm" len="sm"/>
            <a:tailEnd type="none" w="sm" len="sm"/>
          </a:ln>
          <a:effectLst/>
        </p:spPr>
      </p:cxnSp>
      <p:cxnSp>
        <p:nvCxnSpPr>
          <p:cNvPr id="1401949" name="AutoShape 93"/>
          <p:cNvCxnSpPr>
            <a:cxnSpLocks noChangeShapeType="1"/>
            <a:stCxn id="1401912" idx="3"/>
            <a:endCxn id="1401941" idx="2"/>
          </p:cNvCxnSpPr>
          <p:nvPr/>
        </p:nvCxnSpPr>
        <p:spPr bwMode="auto">
          <a:xfrm>
            <a:off x="5703888" y="1831975"/>
            <a:ext cx="849312" cy="0"/>
          </a:xfrm>
          <a:prstGeom prst="straightConnector1">
            <a:avLst/>
          </a:prstGeom>
          <a:noFill/>
          <a:ln w="19050">
            <a:solidFill>
              <a:schemeClr val="tx1"/>
            </a:solidFill>
            <a:round/>
            <a:headEnd type="none" w="sm" len="sm"/>
            <a:tailEnd type="none" w="sm" len="sm"/>
          </a:ln>
          <a:effectLst/>
        </p:spPr>
      </p:cxnSp>
      <p:cxnSp>
        <p:nvCxnSpPr>
          <p:cNvPr id="1401950" name="AutoShape 94"/>
          <p:cNvCxnSpPr>
            <a:cxnSpLocks noChangeShapeType="1"/>
            <a:stCxn id="1401913" idx="3"/>
            <a:endCxn id="1401942" idx="2"/>
          </p:cNvCxnSpPr>
          <p:nvPr/>
        </p:nvCxnSpPr>
        <p:spPr bwMode="auto">
          <a:xfrm>
            <a:off x="5703888" y="2413000"/>
            <a:ext cx="849312" cy="1588"/>
          </a:xfrm>
          <a:prstGeom prst="straightConnector1">
            <a:avLst/>
          </a:prstGeom>
          <a:noFill/>
          <a:ln w="19050">
            <a:solidFill>
              <a:schemeClr val="tx1"/>
            </a:solidFill>
            <a:round/>
            <a:headEnd type="none" w="sm" len="sm"/>
            <a:tailEnd type="none" w="sm" len="sm"/>
          </a:ln>
          <a:effectLst/>
        </p:spPr>
      </p:cxnSp>
      <p:cxnSp>
        <p:nvCxnSpPr>
          <p:cNvPr id="1401951" name="AutoShape 95"/>
          <p:cNvCxnSpPr>
            <a:cxnSpLocks noChangeShapeType="1"/>
            <a:stCxn id="1401915" idx="3"/>
            <a:endCxn id="1401944" idx="2"/>
          </p:cNvCxnSpPr>
          <p:nvPr/>
        </p:nvCxnSpPr>
        <p:spPr bwMode="auto">
          <a:xfrm>
            <a:off x="5703888" y="3690938"/>
            <a:ext cx="849312" cy="0"/>
          </a:xfrm>
          <a:prstGeom prst="straightConnector1">
            <a:avLst/>
          </a:prstGeom>
          <a:noFill/>
          <a:ln w="19050">
            <a:solidFill>
              <a:schemeClr val="tx1"/>
            </a:solidFill>
            <a:round/>
            <a:headEnd type="none" w="sm" len="sm"/>
            <a:tailEnd type="none" w="sm" len="sm"/>
          </a:ln>
          <a:effectLst/>
        </p:spPr>
      </p:cxnSp>
      <p:cxnSp>
        <p:nvCxnSpPr>
          <p:cNvPr id="1401952" name="AutoShape 96"/>
          <p:cNvCxnSpPr>
            <a:cxnSpLocks noChangeShapeType="1"/>
            <a:stCxn id="1401939" idx="6"/>
            <a:endCxn id="1401922" idx="2"/>
          </p:cNvCxnSpPr>
          <p:nvPr/>
        </p:nvCxnSpPr>
        <p:spPr bwMode="auto">
          <a:xfrm>
            <a:off x="7151688" y="3690938"/>
            <a:ext cx="722312" cy="0"/>
          </a:xfrm>
          <a:prstGeom prst="straightConnector1">
            <a:avLst/>
          </a:prstGeom>
          <a:noFill/>
          <a:ln w="19050">
            <a:solidFill>
              <a:schemeClr val="tx1"/>
            </a:solidFill>
            <a:round/>
            <a:headEnd type="none" w="sm" len="sm"/>
            <a:tailEnd type="none" w="sm" len="sm"/>
          </a:ln>
          <a:effectLst/>
        </p:spPr>
      </p:cxnSp>
      <p:sp>
        <p:nvSpPr>
          <p:cNvPr id="1401953" name="AutoShape 97"/>
          <p:cNvSpPr>
            <a:spLocks noChangeArrowheads="1"/>
          </p:cNvSpPr>
          <p:nvPr/>
        </p:nvSpPr>
        <p:spPr bwMode="auto">
          <a:xfrm rot="-5400000">
            <a:off x="6833394" y="2547144"/>
            <a:ext cx="25130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01954" name="Text Box 98"/>
          <p:cNvSpPr txBox="1">
            <a:spLocks noChangeArrowheads="1"/>
          </p:cNvSpPr>
          <p:nvPr/>
        </p:nvSpPr>
        <p:spPr bwMode="auto">
          <a:xfrm>
            <a:off x="7486650" y="2451100"/>
            <a:ext cx="1600200" cy="244475"/>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r">
              <a:lnSpc>
                <a:spcPct val="100000"/>
              </a:lnSpc>
              <a:spcBef>
                <a:spcPct val="0"/>
              </a:spcBef>
            </a:pPr>
            <a:r>
              <a:rPr lang="en-US" sz="1600"/>
              <a:t>EDMA3CC_GINT</a:t>
            </a:r>
          </a:p>
        </p:txBody>
      </p:sp>
      <p:sp>
        <p:nvSpPr>
          <p:cNvPr id="1401955" name="Rectangle 99"/>
          <p:cNvSpPr>
            <a:spLocks noChangeArrowheads="1"/>
          </p:cNvSpPr>
          <p:nvPr/>
        </p:nvSpPr>
        <p:spPr bwMode="auto">
          <a:xfrm>
            <a:off x="3702050" y="1192213"/>
            <a:ext cx="469900" cy="274637"/>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800">
                <a:solidFill>
                  <a:schemeClr val="tx1"/>
                </a:solidFill>
              </a:rPr>
              <a:t>TCC</a:t>
            </a:r>
            <a:endParaRPr lang="en-US" sz="1800" baseline="-25000">
              <a:solidFill>
                <a:schemeClr val="tx1"/>
              </a:solidFill>
            </a:endParaRPr>
          </a:p>
        </p:txBody>
      </p:sp>
      <p:sp>
        <p:nvSpPr>
          <p:cNvPr id="1401956" name="Text Box 100"/>
          <p:cNvSpPr txBox="1">
            <a:spLocks noChangeArrowheads="1"/>
          </p:cNvSpPr>
          <p:nvPr/>
        </p:nvSpPr>
        <p:spPr bwMode="auto">
          <a:xfrm>
            <a:off x="914400" y="5283200"/>
            <a:ext cx="8077200" cy="1279525"/>
          </a:xfrm>
          <a:prstGeom prst="rect">
            <a:avLst/>
          </a:prstGeom>
          <a:solidFill>
            <a:schemeClr val="accent1"/>
          </a:solidFill>
          <a:ln w="12700">
            <a:noFill/>
            <a:miter lim="800000"/>
            <a:headEnd/>
            <a:tailEnd/>
          </a:ln>
          <a:effectLst/>
        </p:spPr>
        <p:txBody>
          <a:bodyPr>
            <a:spAutoFit/>
          </a:bodyPr>
          <a:lstStyle/>
          <a:p>
            <a:r>
              <a:rPr lang="en-US" sz="1600" b="0">
                <a:solidFill>
                  <a:schemeClr val="tx1"/>
                </a:solidFill>
              </a:rPr>
              <a:t>edmaIntr.region = CSL_EDMA3_REGION_GLOBAL ;</a:t>
            </a:r>
          </a:p>
          <a:p>
            <a:r>
              <a:rPr lang="en-US" sz="1600" b="0">
                <a:solidFill>
                  <a:schemeClr val="tx1"/>
                </a:solidFill>
              </a:rPr>
              <a:t>edmaIntr.intrh = 1 &lt;&lt; (</a:t>
            </a:r>
            <a:r>
              <a:rPr lang="en-US" sz="1600" b="0">
                <a:solidFill>
                  <a:srgbClr val="000000"/>
                </a:solidFill>
              </a:rPr>
              <a:t>CSL_EDMA3_CHA_</a:t>
            </a:r>
            <a:r>
              <a:rPr lang="en-US" sz="1600" b="0"/>
              <a:t>XEVT1</a:t>
            </a:r>
            <a:r>
              <a:rPr lang="en-US" sz="1600" b="0">
                <a:solidFill>
                  <a:srgbClr val="000000"/>
                </a:solidFill>
              </a:rPr>
              <a:t>-32)</a:t>
            </a:r>
            <a:r>
              <a:rPr lang="en-US" sz="1600" b="0">
                <a:solidFill>
                  <a:schemeClr val="tx1"/>
                </a:solidFill>
              </a:rPr>
              <a:t>;  // high 32 bits</a:t>
            </a:r>
          </a:p>
          <a:p>
            <a:r>
              <a:rPr lang="en-US" sz="1600" b="0">
                <a:solidFill>
                  <a:schemeClr val="tx1"/>
                </a:solidFill>
              </a:rPr>
              <a:t>edmaIntr.intr   = 1 &lt;&lt; (</a:t>
            </a:r>
            <a:r>
              <a:rPr lang="en-US" sz="1600" b="0">
                <a:solidFill>
                  <a:srgbClr val="000000"/>
                </a:solidFill>
              </a:rPr>
              <a:t>CSL_EDMA3_CHA_</a:t>
            </a:r>
            <a:r>
              <a:rPr lang="en-US" sz="1600" b="0"/>
              <a:t>XEVT1</a:t>
            </a:r>
            <a:r>
              <a:rPr lang="en-US" sz="1600" b="0">
                <a:solidFill>
                  <a:srgbClr val="000000"/>
                </a:solidFill>
              </a:rPr>
              <a:t>)</a:t>
            </a:r>
            <a:r>
              <a:rPr lang="en-US" sz="1600" b="0">
                <a:solidFill>
                  <a:schemeClr val="tx1"/>
                </a:solidFill>
              </a:rPr>
              <a:t>;       // low 32 bits</a:t>
            </a:r>
          </a:p>
          <a:p>
            <a:r>
              <a:rPr lang="en-US" sz="1800">
                <a:latin typeface="Courier New" pitchFamily="49" charset="0"/>
              </a:rPr>
              <a:t>CSL_edma3HwControl</a:t>
            </a:r>
            <a:r>
              <a:rPr lang="en-US" sz="1600" b="0">
                <a:solidFill>
                  <a:schemeClr val="tx1"/>
                </a:solidFill>
              </a:rPr>
              <a:t>(hModule, CSL_EDMA3_CMD_</a:t>
            </a:r>
            <a:r>
              <a:rPr lang="en-US" sz="1600" b="0"/>
              <a:t>INTR_ENABLE</a:t>
            </a:r>
            <a:r>
              <a:rPr lang="en-US" sz="1600" b="0">
                <a:solidFill>
                  <a:schemeClr val="tx1"/>
                </a:solidFill>
              </a:rPr>
              <a:t>, &amp;edmaIntr);    </a:t>
            </a:r>
          </a:p>
        </p:txBody>
      </p:sp>
      <p:cxnSp>
        <p:nvCxnSpPr>
          <p:cNvPr id="1401957" name="AutoShape 101"/>
          <p:cNvCxnSpPr>
            <a:cxnSpLocks noChangeShapeType="1"/>
          </p:cNvCxnSpPr>
          <p:nvPr/>
        </p:nvCxnSpPr>
        <p:spPr bwMode="auto">
          <a:xfrm flipV="1">
            <a:off x="2051050" y="1628775"/>
            <a:ext cx="439738" cy="188913"/>
          </a:xfrm>
          <a:prstGeom prst="straightConnector1">
            <a:avLst/>
          </a:prstGeom>
          <a:noFill/>
          <a:ln w="19050">
            <a:solidFill>
              <a:schemeClr val="tx1"/>
            </a:solidFill>
            <a:round/>
            <a:headEnd type="none" w="sm" len="sm"/>
            <a:tailEnd type="none" w="sm" len="sm"/>
          </a:ln>
          <a:effectLst/>
        </p:spPr>
      </p:cxnSp>
      <p:sp>
        <p:nvSpPr>
          <p:cNvPr id="1401958" name="Text Box 102"/>
          <p:cNvSpPr txBox="1">
            <a:spLocks noChangeArrowheads="1"/>
          </p:cNvSpPr>
          <p:nvPr/>
        </p:nvSpPr>
        <p:spPr bwMode="auto">
          <a:xfrm>
            <a:off x="900113" y="4876800"/>
            <a:ext cx="439420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To set the proper EDMA IER bit for XEVT1:</a:t>
            </a:r>
          </a:p>
        </p:txBody>
      </p:sp>
      <p:sp>
        <p:nvSpPr>
          <p:cNvPr id="1401959" name="Text Box 103"/>
          <p:cNvSpPr txBox="1">
            <a:spLocks noChangeArrowheads="1"/>
          </p:cNvSpPr>
          <p:nvPr/>
        </p:nvSpPr>
        <p:spPr bwMode="auto">
          <a:xfrm>
            <a:off x="4686300" y="4381500"/>
            <a:ext cx="4160838" cy="422275"/>
          </a:xfrm>
          <a:prstGeom prst="rect">
            <a:avLst/>
          </a:prstGeom>
          <a:noFill/>
          <a:ln w="12700">
            <a:noFill/>
            <a:miter lim="800000"/>
            <a:headEnd/>
            <a:tailEnd/>
          </a:ln>
          <a:effectLst/>
        </p:spPr>
        <p:txBody>
          <a:bodyPr wrap="none">
            <a:spAutoFit/>
          </a:bodyPr>
          <a:lstStyle/>
          <a:p>
            <a:pPr>
              <a:lnSpc>
                <a:spcPct val="90000"/>
              </a:lnSpc>
            </a:pPr>
            <a:r>
              <a:rPr lang="en-US" sz="1200" b="0" i="1">
                <a:solidFill>
                  <a:schemeClr val="tx1"/>
                </a:solidFill>
              </a:rPr>
              <a:t>IER – EDMA Interrupt Enable Register (NOT the CPU IER)</a:t>
            </a:r>
            <a:br>
              <a:rPr lang="en-US" sz="1200" b="0" i="1">
                <a:solidFill>
                  <a:schemeClr val="tx1"/>
                </a:solidFill>
              </a:rPr>
            </a:br>
            <a:r>
              <a:rPr lang="en-US" sz="1200" b="0" i="1">
                <a:solidFill>
                  <a:schemeClr val="tx1"/>
                </a:solidFill>
              </a:rPr>
              <a:t>IPR – EDMA Interrupt Pending Register (set by TCC)</a:t>
            </a:r>
          </a:p>
        </p:txBody>
      </p:sp>
      <p:cxnSp>
        <p:nvCxnSpPr>
          <p:cNvPr id="1401961" name="AutoShape 105"/>
          <p:cNvCxnSpPr>
            <a:cxnSpLocks noChangeShapeType="1"/>
            <a:endCxn id="1401962" idx="2"/>
          </p:cNvCxnSpPr>
          <p:nvPr/>
        </p:nvCxnSpPr>
        <p:spPr bwMode="auto">
          <a:xfrm flipV="1">
            <a:off x="1535113" y="3033713"/>
            <a:ext cx="441325" cy="1587"/>
          </a:xfrm>
          <a:prstGeom prst="straightConnector1">
            <a:avLst/>
          </a:prstGeom>
          <a:noFill/>
          <a:ln w="38100">
            <a:solidFill>
              <a:schemeClr val="tx2"/>
            </a:solidFill>
            <a:round/>
            <a:headEnd type="none" w="sm" len="sm"/>
            <a:tailEnd type="none" w="sm" len="sm"/>
          </a:ln>
          <a:effectLst/>
        </p:spPr>
      </p:cxnSp>
      <p:sp>
        <p:nvSpPr>
          <p:cNvPr id="1401962" name="Oval 106"/>
          <p:cNvSpPr>
            <a:spLocks noChangeArrowheads="1"/>
          </p:cNvSpPr>
          <p:nvPr/>
        </p:nvSpPr>
        <p:spPr bwMode="auto">
          <a:xfrm>
            <a:off x="1976438" y="2995613"/>
            <a:ext cx="74612"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01963" name="Oval 107"/>
          <p:cNvSpPr>
            <a:spLocks noChangeArrowheads="1"/>
          </p:cNvSpPr>
          <p:nvPr/>
        </p:nvSpPr>
        <p:spPr bwMode="auto">
          <a:xfrm>
            <a:off x="2490788" y="2995613"/>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1964" name="AutoShape 108"/>
          <p:cNvCxnSpPr>
            <a:cxnSpLocks noChangeShapeType="1"/>
            <a:stCxn id="1401962" idx="6"/>
            <a:endCxn id="1401963" idx="2"/>
          </p:cNvCxnSpPr>
          <p:nvPr/>
        </p:nvCxnSpPr>
        <p:spPr bwMode="auto">
          <a:xfrm>
            <a:off x="2051050" y="3032125"/>
            <a:ext cx="439738" cy="0"/>
          </a:xfrm>
          <a:prstGeom prst="straightConnector1">
            <a:avLst/>
          </a:prstGeom>
          <a:noFill/>
          <a:ln w="38100">
            <a:solidFill>
              <a:schemeClr val="tx2"/>
            </a:solidFill>
            <a:round/>
            <a:headEnd type="none" w="sm" len="sm"/>
            <a:tailEnd type="triangle" w="med" len="med"/>
          </a:ln>
          <a:effectLst/>
        </p:spPr>
      </p:cxnSp>
      <p:sp>
        <p:nvSpPr>
          <p:cNvPr id="1401965" name="Oval 109"/>
          <p:cNvSpPr>
            <a:spLocks noChangeArrowheads="1"/>
          </p:cNvSpPr>
          <p:nvPr/>
        </p:nvSpPr>
        <p:spPr bwMode="auto">
          <a:xfrm>
            <a:off x="3513138" y="2995613"/>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01966" name="AutoShape 110"/>
          <p:cNvCxnSpPr>
            <a:cxnSpLocks noChangeShapeType="1"/>
            <a:stCxn id="1401963" idx="6"/>
            <a:endCxn id="1401963" idx="6"/>
          </p:cNvCxnSpPr>
          <p:nvPr/>
        </p:nvCxnSpPr>
        <p:spPr bwMode="auto">
          <a:xfrm>
            <a:off x="2562225" y="3035300"/>
            <a:ext cx="0" cy="0"/>
          </a:xfrm>
          <a:prstGeom prst="straightConnector1">
            <a:avLst/>
          </a:prstGeom>
          <a:noFill/>
          <a:ln w="12700">
            <a:solidFill>
              <a:schemeClr val="tx1"/>
            </a:solidFill>
            <a:round/>
            <a:headEnd type="none" w="sm" len="sm"/>
            <a:tailEnd type="none" w="sm" len="sm"/>
          </a:ln>
          <a:effectLst/>
        </p:spPr>
      </p:cxnSp>
      <p:cxnSp>
        <p:nvCxnSpPr>
          <p:cNvPr id="1401967" name="AutoShape 111"/>
          <p:cNvCxnSpPr>
            <a:cxnSpLocks noChangeShapeType="1"/>
            <a:stCxn id="1401963" idx="6"/>
            <a:endCxn id="1401965" idx="2"/>
          </p:cNvCxnSpPr>
          <p:nvPr/>
        </p:nvCxnSpPr>
        <p:spPr bwMode="auto">
          <a:xfrm>
            <a:off x="2562225" y="3035300"/>
            <a:ext cx="950913" cy="0"/>
          </a:xfrm>
          <a:prstGeom prst="straightConnector1">
            <a:avLst/>
          </a:prstGeom>
          <a:noFill/>
          <a:ln w="38100">
            <a:solidFill>
              <a:schemeClr val="tx2"/>
            </a:solidFill>
            <a:round/>
            <a:headEnd type="none" w="sm" len="sm"/>
            <a:tailEnd type="none" w="sm" len="sm"/>
          </a:ln>
          <a:effectLst/>
        </p:spPr>
      </p:cxnSp>
      <p:cxnSp>
        <p:nvCxnSpPr>
          <p:cNvPr id="1401968" name="AutoShape 112"/>
          <p:cNvCxnSpPr>
            <a:cxnSpLocks noChangeShapeType="1"/>
          </p:cNvCxnSpPr>
          <p:nvPr/>
        </p:nvCxnSpPr>
        <p:spPr bwMode="auto">
          <a:xfrm>
            <a:off x="4386263" y="3036888"/>
            <a:ext cx="950912" cy="0"/>
          </a:xfrm>
          <a:prstGeom prst="straightConnector1">
            <a:avLst/>
          </a:prstGeom>
          <a:noFill/>
          <a:ln w="38100">
            <a:solidFill>
              <a:schemeClr val="tx2"/>
            </a:solidFill>
            <a:round/>
            <a:headEnd type="none" w="sm" len="sm"/>
            <a:tailEnd type="none" w="sm" len="sm"/>
          </a:ln>
          <a:effectLst/>
        </p:spPr>
      </p:cxnSp>
      <p:sp>
        <p:nvSpPr>
          <p:cNvPr id="1401969" name="Line 113"/>
          <p:cNvSpPr>
            <a:spLocks noChangeShapeType="1"/>
          </p:cNvSpPr>
          <p:nvPr/>
        </p:nvSpPr>
        <p:spPr bwMode="auto">
          <a:xfrm>
            <a:off x="3581400" y="3038475"/>
            <a:ext cx="762000" cy="0"/>
          </a:xfrm>
          <a:prstGeom prst="line">
            <a:avLst/>
          </a:prstGeom>
          <a:noFill/>
          <a:ln w="38100">
            <a:solidFill>
              <a:schemeClr val="tx2"/>
            </a:solidFill>
            <a:round/>
            <a:headEnd/>
            <a:tailEnd type="triangle" w="med" len="med"/>
          </a:ln>
          <a:effectLst/>
        </p:spPr>
        <p:txBody>
          <a:bodyPr wrap="none">
            <a:spAutoFit/>
          </a:bodyPr>
          <a:lstStyle/>
          <a:p>
            <a:endParaRPr lang="en-US"/>
          </a:p>
        </p:txBody>
      </p:sp>
      <p:cxnSp>
        <p:nvCxnSpPr>
          <p:cNvPr id="1401970" name="AutoShape 114"/>
          <p:cNvCxnSpPr>
            <a:cxnSpLocks noChangeShapeType="1"/>
          </p:cNvCxnSpPr>
          <p:nvPr/>
        </p:nvCxnSpPr>
        <p:spPr bwMode="auto">
          <a:xfrm>
            <a:off x="4386263" y="1831975"/>
            <a:ext cx="950912" cy="0"/>
          </a:xfrm>
          <a:prstGeom prst="straightConnector1">
            <a:avLst/>
          </a:prstGeom>
          <a:noFill/>
          <a:ln w="19050">
            <a:solidFill>
              <a:schemeClr val="tx1"/>
            </a:solidFill>
            <a:round/>
            <a:headEnd type="none" w="sm" len="sm"/>
            <a:tailEnd type="none" w="sm" len="sm"/>
          </a:ln>
          <a:effectLst/>
        </p:spPr>
      </p:cxnSp>
      <p:cxnSp>
        <p:nvCxnSpPr>
          <p:cNvPr id="1401971" name="AutoShape 115"/>
          <p:cNvCxnSpPr>
            <a:cxnSpLocks noChangeShapeType="1"/>
          </p:cNvCxnSpPr>
          <p:nvPr/>
        </p:nvCxnSpPr>
        <p:spPr bwMode="auto">
          <a:xfrm flipV="1">
            <a:off x="4386263" y="2413000"/>
            <a:ext cx="950912" cy="1588"/>
          </a:xfrm>
          <a:prstGeom prst="straightConnector1">
            <a:avLst/>
          </a:prstGeom>
          <a:noFill/>
          <a:ln w="19050">
            <a:solidFill>
              <a:schemeClr val="tx1"/>
            </a:solidFill>
            <a:round/>
            <a:headEnd type="none" w="sm" len="sm"/>
            <a:tailEnd type="none" w="sm" len="sm"/>
          </a:ln>
          <a:effectLst/>
        </p:spPr>
      </p:cxnSp>
      <p:cxnSp>
        <p:nvCxnSpPr>
          <p:cNvPr id="1401972" name="AutoShape 116"/>
          <p:cNvCxnSpPr>
            <a:cxnSpLocks noChangeShapeType="1"/>
          </p:cNvCxnSpPr>
          <p:nvPr/>
        </p:nvCxnSpPr>
        <p:spPr bwMode="auto">
          <a:xfrm>
            <a:off x="4386263" y="3690938"/>
            <a:ext cx="950912" cy="0"/>
          </a:xfrm>
          <a:prstGeom prst="straightConnector1">
            <a:avLst/>
          </a:prstGeom>
          <a:noFill/>
          <a:ln w="19050">
            <a:solidFill>
              <a:schemeClr val="tx1"/>
            </a:solidFill>
            <a:round/>
            <a:headEnd type="none" w="sm" len="sm"/>
            <a:tailEnd type="none" w="sm" len="sm"/>
          </a:ln>
          <a:effectLst/>
        </p:spPr>
      </p:cxnSp>
    </p:spTree>
    <p:custDataLst>
      <p:tags r:id="rId1"/>
    </p:custData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a:t>Check the IPR</a:t>
            </a:r>
            <a:r>
              <a:rPr lang="en-US" baseline="-25000"/>
              <a:t>bit</a:t>
            </a:r>
            <a:endParaRPr lang="en-US"/>
          </a:p>
        </p:txBody>
      </p:sp>
      <p:sp>
        <p:nvSpPr>
          <p:cNvPr id="961660" name="Text Box 124"/>
          <p:cNvSpPr txBox="1">
            <a:spLocks noChangeArrowheads="1"/>
          </p:cNvSpPr>
          <p:nvPr/>
        </p:nvSpPr>
        <p:spPr bwMode="auto">
          <a:xfrm>
            <a:off x="228600" y="533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dirty="0">
                <a:solidFill>
                  <a:schemeClr val="tx1"/>
                </a:solidFill>
              </a:rPr>
              <a:t>If there are 64 channels, 64 IPR bits and only ONE EDMA interrupt</a:t>
            </a:r>
            <a:br>
              <a:rPr lang="en-US" dirty="0">
                <a:solidFill>
                  <a:schemeClr val="tx1"/>
                </a:solidFill>
              </a:rPr>
            </a:br>
            <a:r>
              <a:rPr lang="en-US" dirty="0">
                <a:solidFill>
                  <a:schemeClr val="tx1"/>
                </a:solidFill>
              </a:rPr>
              <a:t>(EDMA3CC_GINT), how do you know which IPR got set?</a:t>
            </a:r>
          </a:p>
        </p:txBody>
      </p:sp>
      <p:sp>
        <p:nvSpPr>
          <p:cNvPr id="961655" name="Text Box 119"/>
          <p:cNvSpPr txBox="1">
            <a:spLocks noChangeArrowheads="1"/>
          </p:cNvSpPr>
          <p:nvPr/>
        </p:nvSpPr>
        <p:spPr bwMode="auto">
          <a:xfrm>
            <a:off x="762000" y="2209800"/>
            <a:ext cx="8229600" cy="3255963"/>
          </a:xfrm>
          <a:prstGeom prst="rect">
            <a:avLst/>
          </a:prstGeom>
          <a:solidFill>
            <a:schemeClr val="accent1"/>
          </a:solidFill>
          <a:ln w="12700">
            <a:noFill/>
            <a:miter lim="800000"/>
            <a:headEnd/>
            <a:tailEnd/>
          </a:ln>
          <a:effectLst/>
        </p:spPr>
        <p:txBody>
          <a:bodyPr>
            <a:spAutoFit/>
          </a:bodyPr>
          <a:lstStyle/>
          <a:p>
            <a:pPr>
              <a:lnSpc>
                <a:spcPct val="70000"/>
              </a:lnSpc>
            </a:pPr>
            <a:r>
              <a:rPr lang="en-US" sz="1800">
                <a:solidFill>
                  <a:schemeClr val="tx1"/>
                </a:solidFill>
                <a:latin typeface="Arial Narrow" pitchFamily="34" charset="0"/>
              </a:rPr>
              <a:t>void edmaHwi(void) {</a:t>
            </a:r>
          </a:p>
          <a:p>
            <a:pPr>
              <a:lnSpc>
                <a:spcPct val="70000"/>
              </a:lnSpc>
            </a:pPr>
            <a:r>
              <a:rPr lang="en-US" sz="1800">
                <a:solidFill>
                  <a:schemeClr val="tx1"/>
                </a:solidFill>
                <a:latin typeface="Arial Narrow" pitchFamily="34" charset="0"/>
              </a:rPr>
              <a:t>   Uint32 intr;</a:t>
            </a:r>
          </a:p>
          <a:p>
            <a:pPr>
              <a:lnSpc>
                <a:spcPct val="70000"/>
              </a:lnSpc>
            </a:pPr>
            <a:r>
              <a:rPr lang="en-US" sz="1800">
                <a:solidFill>
                  <a:schemeClr val="tx1"/>
                </a:solidFill>
                <a:latin typeface="Arial Narrow" pitchFamily="34" charset="0"/>
              </a:rPr>
              <a:t>   </a:t>
            </a:r>
            <a:r>
              <a:rPr lang="en-US" sz="1800">
                <a:latin typeface="Arial Narrow" pitchFamily="34" charset="0"/>
              </a:rPr>
              <a:t>intr = *pEdmaChannelPendReg</a:t>
            </a:r>
            <a:r>
              <a:rPr lang="en-US" sz="1800">
                <a:solidFill>
                  <a:schemeClr val="tx1"/>
                </a:solidFill>
                <a:latin typeface="Arial Narrow" pitchFamily="34" charset="0"/>
              </a:rPr>
              <a:t>;       // Set intr = EDMA IPR</a:t>
            </a:r>
          </a:p>
          <a:p>
            <a:pPr>
              <a:lnSpc>
                <a:spcPct val="70000"/>
              </a:lnSpc>
            </a:pPr>
            <a:endParaRPr lang="en-US" sz="1800">
              <a:solidFill>
                <a:schemeClr val="tx1"/>
              </a:solidFill>
              <a:latin typeface="Arial Narrow" pitchFamily="34" charset="0"/>
            </a:endParaRPr>
          </a:p>
          <a:p>
            <a:pPr>
              <a:lnSpc>
                <a:spcPct val="70000"/>
              </a:lnSpc>
            </a:pPr>
            <a:r>
              <a:rPr lang="en-US" sz="1800">
                <a:solidFill>
                  <a:schemeClr val="tx1"/>
                </a:solidFill>
                <a:latin typeface="Arial Narrow" pitchFamily="34" charset="0"/>
              </a:rPr>
              <a:t>   </a:t>
            </a:r>
            <a:r>
              <a:rPr lang="en-US" sz="1800">
                <a:latin typeface="Arial Narrow" pitchFamily="34" charset="0"/>
              </a:rPr>
              <a:t>if (intr &amp; (0x01 &lt;&lt; CSL_EDMA3_CHA_XEVT1))</a:t>
            </a:r>
            <a:r>
              <a:rPr lang="en-US" sz="1800">
                <a:solidFill>
                  <a:schemeClr val="tx1"/>
                </a:solidFill>
                <a:latin typeface="Arial Narrow" pitchFamily="34" charset="0"/>
              </a:rPr>
              <a:t> {    // Check IPR to see if XEVT1 is set</a:t>
            </a:r>
          </a:p>
          <a:p>
            <a:pPr>
              <a:lnSpc>
                <a:spcPct val="70000"/>
              </a:lnSpc>
            </a:pPr>
            <a:r>
              <a:rPr lang="en-US" sz="1800">
                <a:solidFill>
                  <a:schemeClr val="tx1"/>
                </a:solidFill>
                <a:latin typeface="Arial Narrow" pitchFamily="34" charset="0"/>
              </a:rPr>
              <a:t>    SEM_post(&amp;xmtBuffReady);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r>
              <a:rPr lang="en-US" sz="1800">
                <a:latin typeface="Arial Narrow" pitchFamily="34" charset="0"/>
              </a:rPr>
              <a:t>*pEdmaChannelClearReg = intr</a:t>
            </a:r>
            <a:r>
              <a:rPr lang="en-US" sz="1800">
                <a:solidFill>
                  <a:schemeClr val="tx1"/>
                </a:solidFill>
                <a:latin typeface="Arial Narrow" pitchFamily="34" charset="0"/>
              </a:rPr>
              <a:t>; 	// Clear EDMA IPR – user must clear this bit</a:t>
            </a:r>
          </a:p>
          <a:p>
            <a:pPr>
              <a:lnSpc>
                <a:spcPct val="70000"/>
              </a:lnSpc>
            </a:pPr>
            <a:r>
              <a:rPr lang="en-US" sz="1800">
                <a:solidFill>
                  <a:schemeClr val="tx1"/>
                </a:solidFill>
                <a:latin typeface="Arial Narrow" pitchFamily="34" charset="0"/>
              </a:rPr>
              <a:t>}</a:t>
            </a:r>
          </a:p>
        </p:txBody>
      </p:sp>
      <p:sp>
        <p:nvSpPr>
          <p:cNvPr id="961661" name="Text Box 125"/>
          <p:cNvSpPr txBox="1">
            <a:spLocks noChangeArrowheads="1"/>
          </p:cNvSpPr>
          <p:nvPr/>
        </p:nvSpPr>
        <p:spPr bwMode="auto">
          <a:xfrm>
            <a:off x="228600" y="1295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You check the appropriate IPR bit. In this example, to check the</a:t>
            </a:r>
            <a:br>
              <a:rPr lang="en-US">
                <a:solidFill>
                  <a:schemeClr val="tx1"/>
                </a:solidFill>
              </a:rPr>
            </a:br>
            <a:r>
              <a:rPr lang="en-US">
                <a:solidFill>
                  <a:schemeClr val="tx1"/>
                </a:solidFill>
              </a:rPr>
              <a:t>proper EDMA IPR bit for XEVT1, you could use:</a:t>
            </a:r>
          </a:p>
        </p:txBody>
      </p:sp>
      <p:sp>
        <p:nvSpPr>
          <p:cNvPr id="961663" name="Text Box 127"/>
          <p:cNvSpPr txBox="1">
            <a:spLocks noChangeArrowheads="1"/>
          </p:cNvSpPr>
          <p:nvPr/>
        </p:nvSpPr>
        <p:spPr bwMode="auto">
          <a:xfrm>
            <a:off x="228600" y="54102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Or, you can use the </a:t>
            </a:r>
            <a:r>
              <a:rPr lang="en-US"/>
              <a:t>EDMA Interrupt Dispatcher</a:t>
            </a:r>
            <a:r>
              <a:rPr lang="en-US">
                <a:solidFill>
                  <a:schemeClr val="tx1"/>
                </a:solidFill>
              </a:rPr>
              <a:t> (shown next)…</a:t>
            </a:r>
          </a:p>
        </p:txBody>
      </p:sp>
      <p:sp>
        <p:nvSpPr>
          <p:cNvPr id="961664" name="Rectangle 128"/>
          <p:cNvSpPr>
            <a:spLocks noChangeArrowheads="1"/>
          </p:cNvSpPr>
          <p:nvPr/>
        </p:nvSpPr>
        <p:spPr bwMode="auto">
          <a:xfrm>
            <a:off x="236538" y="1354138"/>
            <a:ext cx="8797925" cy="4902200"/>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61661"/>
                                        </p:tgtEl>
                                        <p:attrNameLst>
                                          <p:attrName>style.visibility</p:attrName>
                                        </p:attrNameLst>
                                      </p:cBhvr>
                                      <p:to>
                                        <p:strVal val="visible"/>
                                      </p:to>
                                    </p:set>
                                    <p:animEffect transition="in" filter="wipe(up)">
                                      <p:cBhvr>
                                        <p:cTn id="7" dur="1000"/>
                                        <p:tgtEl>
                                          <p:spTgt spid="9616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61655"/>
                                        </p:tgtEl>
                                        <p:attrNameLst>
                                          <p:attrName>style.visibility</p:attrName>
                                        </p:attrNameLst>
                                      </p:cBhvr>
                                      <p:to>
                                        <p:strVal val="visible"/>
                                      </p:to>
                                    </p:set>
                                    <p:animEffect transition="in" filter="dissolve">
                                      <p:cBhvr>
                                        <p:cTn id="12" dur="1000"/>
                                        <p:tgtEl>
                                          <p:spTgt spid="9616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61663"/>
                                        </p:tgtEl>
                                        <p:attrNameLst>
                                          <p:attrName>style.visibility</p:attrName>
                                        </p:attrNameLst>
                                      </p:cBhvr>
                                      <p:to>
                                        <p:strVal val="visible"/>
                                      </p:to>
                                    </p:set>
                                    <p:animEffect transition="in" filter="wipe(up)">
                                      <p:cBhvr>
                                        <p:cTn id="17" dur="1000"/>
                                        <p:tgtEl>
                                          <p:spTgt spid="961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655" grpId="0" animBg="1"/>
      <p:bldP spid="961661" grpId="0"/>
      <p:bldP spid="96166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a:t>Check the IPR</a:t>
            </a:r>
            <a:r>
              <a:rPr lang="en-US" baseline="-25000"/>
              <a:t>bit</a:t>
            </a:r>
            <a:endParaRPr lang="en-US"/>
          </a:p>
        </p:txBody>
      </p:sp>
      <p:sp>
        <p:nvSpPr>
          <p:cNvPr id="1402883" name="Text Box 3"/>
          <p:cNvSpPr txBox="1">
            <a:spLocks noChangeArrowheads="1"/>
          </p:cNvSpPr>
          <p:nvPr/>
        </p:nvSpPr>
        <p:spPr bwMode="auto">
          <a:xfrm>
            <a:off x="228600" y="533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dirty="0">
                <a:solidFill>
                  <a:schemeClr val="tx1"/>
                </a:solidFill>
              </a:rPr>
              <a:t>If there are 64 channels, 64 IPR bits and only ONE EDMA interrupt</a:t>
            </a:r>
            <a:br>
              <a:rPr lang="en-US" dirty="0">
                <a:solidFill>
                  <a:schemeClr val="tx1"/>
                </a:solidFill>
              </a:rPr>
            </a:br>
            <a:r>
              <a:rPr lang="en-US" dirty="0">
                <a:solidFill>
                  <a:schemeClr val="tx1"/>
                </a:solidFill>
              </a:rPr>
              <a:t>(EDMA3CC_GINT), how do you know which IPR got set?</a:t>
            </a:r>
          </a:p>
        </p:txBody>
      </p:sp>
      <p:sp>
        <p:nvSpPr>
          <p:cNvPr id="1402884" name="Text Box 4"/>
          <p:cNvSpPr txBox="1">
            <a:spLocks noChangeArrowheads="1"/>
          </p:cNvSpPr>
          <p:nvPr/>
        </p:nvSpPr>
        <p:spPr bwMode="auto">
          <a:xfrm>
            <a:off x="762000" y="2209800"/>
            <a:ext cx="8229600" cy="3255963"/>
          </a:xfrm>
          <a:prstGeom prst="rect">
            <a:avLst/>
          </a:prstGeom>
          <a:solidFill>
            <a:schemeClr val="accent1"/>
          </a:solidFill>
          <a:ln w="12700">
            <a:noFill/>
            <a:miter lim="800000"/>
            <a:headEnd/>
            <a:tailEnd/>
          </a:ln>
          <a:effectLst/>
        </p:spPr>
        <p:txBody>
          <a:bodyPr>
            <a:spAutoFit/>
          </a:bodyPr>
          <a:lstStyle/>
          <a:p>
            <a:pPr>
              <a:lnSpc>
                <a:spcPct val="70000"/>
              </a:lnSpc>
            </a:pPr>
            <a:r>
              <a:rPr lang="en-US" sz="1800">
                <a:solidFill>
                  <a:schemeClr val="tx1"/>
                </a:solidFill>
                <a:latin typeface="Arial Narrow" pitchFamily="34" charset="0"/>
              </a:rPr>
              <a:t>void edmaHwi(void) {</a:t>
            </a:r>
          </a:p>
          <a:p>
            <a:pPr>
              <a:lnSpc>
                <a:spcPct val="70000"/>
              </a:lnSpc>
            </a:pPr>
            <a:r>
              <a:rPr lang="en-US" sz="1800">
                <a:solidFill>
                  <a:schemeClr val="tx1"/>
                </a:solidFill>
                <a:latin typeface="Arial Narrow" pitchFamily="34" charset="0"/>
              </a:rPr>
              <a:t>   Uint32 intr;</a:t>
            </a:r>
          </a:p>
          <a:p>
            <a:pPr>
              <a:lnSpc>
                <a:spcPct val="70000"/>
              </a:lnSpc>
            </a:pPr>
            <a:r>
              <a:rPr lang="en-US" sz="1800">
                <a:solidFill>
                  <a:schemeClr val="tx1"/>
                </a:solidFill>
                <a:latin typeface="Arial Narrow" pitchFamily="34" charset="0"/>
              </a:rPr>
              <a:t>   </a:t>
            </a:r>
            <a:r>
              <a:rPr lang="en-US" sz="1800">
                <a:latin typeface="Arial Narrow" pitchFamily="34" charset="0"/>
              </a:rPr>
              <a:t>intr = *pEdmaChannelPendReg</a:t>
            </a:r>
            <a:r>
              <a:rPr lang="en-US" sz="1800">
                <a:solidFill>
                  <a:schemeClr val="tx1"/>
                </a:solidFill>
                <a:latin typeface="Arial Narrow" pitchFamily="34" charset="0"/>
              </a:rPr>
              <a:t>;       // Set intr = EDMA IPR</a:t>
            </a:r>
          </a:p>
          <a:p>
            <a:pPr>
              <a:lnSpc>
                <a:spcPct val="70000"/>
              </a:lnSpc>
            </a:pPr>
            <a:endParaRPr lang="en-US" sz="1800">
              <a:solidFill>
                <a:schemeClr val="tx1"/>
              </a:solidFill>
              <a:latin typeface="Arial Narrow" pitchFamily="34" charset="0"/>
            </a:endParaRPr>
          </a:p>
          <a:p>
            <a:pPr>
              <a:lnSpc>
                <a:spcPct val="70000"/>
              </a:lnSpc>
            </a:pPr>
            <a:r>
              <a:rPr lang="en-US" sz="1800">
                <a:solidFill>
                  <a:schemeClr val="tx1"/>
                </a:solidFill>
                <a:latin typeface="Arial Narrow" pitchFamily="34" charset="0"/>
              </a:rPr>
              <a:t>   </a:t>
            </a:r>
            <a:r>
              <a:rPr lang="en-US" sz="1800">
                <a:latin typeface="Arial Narrow" pitchFamily="34" charset="0"/>
              </a:rPr>
              <a:t>if (intr &amp; (0x01 &lt;&lt; CSL_EDMA3_CHA_XEVT1))</a:t>
            </a:r>
            <a:r>
              <a:rPr lang="en-US" sz="1800">
                <a:solidFill>
                  <a:schemeClr val="tx1"/>
                </a:solidFill>
                <a:latin typeface="Arial Narrow" pitchFamily="34" charset="0"/>
              </a:rPr>
              <a:t> {    // Check IPR to see if XEVT1 is set</a:t>
            </a:r>
          </a:p>
          <a:p>
            <a:pPr>
              <a:lnSpc>
                <a:spcPct val="70000"/>
              </a:lnSpc>
            </a:pPr>
            <a:r>
              <a:rPr lang="en-US" sz="1800">
                <a:solidFill>
                  <a:schemeClr val="tx1"/>
                </a:solidFill>
                <a:latin typeface="Arial Narrow" pitchFamily="34" charset="0"/>
              </a:rPr>
              <a:t>    SEM_post(&amp;xmtBuffReady);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r>
              <a:rPr lang="en-US" sz="1800">
                <a:latin typeface="Arial Narrow" pitchFamily="34" charset="0"/>
              </a:rPr>
              <a:t>*pEdmaChannelClearReg = intr</a:t>
            </a:r>
            <a:r>
              <a:rPr lang="en-US" sz="1800">
                <a:solidFill>
                  <a:schemeClr val="tx1"/>
                </a:solidFill>
                <a:latin typeface="Arial Narrow" pitchFamily="34" charset="0"/>
              </a:rPr>
              <a:t>; 	// Clear EDMA IPR – user must clear this bit</a:t>
            </a:r>
          </a:p>
          <a:p>
            <a:pPr>
              <a:lnSpc>
                <a:spcPct val="70000"/>
              </a:lnSpc>
            </a:pPr>
            <a:r>
              <a:rPr lang="en-US" sz="1800">
                <a:solidFill>
                  <a:schemeClr val="tx1"/>
                </a:solidFill>
                <a:latin typeface="Arial Narrow" pitchFamily="34" charset="0"/>
              </a:rPr>
              <a:t>}</a:t>
            </a:r>
          </a:p>
        </p:txBody>
      </p:sp>
      <p:sp>
        <p:nvSpPr>
          <p:cNvPr id="1402885" name="Text Box 5"/>
          <p:cNvSpPr txBox="1">
            <a:spLocks noChangeArrowheads="1"/>
          </p:cNvSpPr>
          <p:nvPr/>
        </p:nvSpPr>
        <p:spPr bwMode="auto">
          <a:xfrm>
            <a:off x="228600" y="1295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You check the appropriate IPR bit. In this example, to check the</a:t>
            </a:r>
            <a:br>
              <a:rPr lang="en-US">
                <a:solidFill>
                  <a:schemeClr val="tx1"/>
                </a:solidFill>
              </a:rPr>
            </a:br>
            <a:r>
              <a:rPr lang="en-US">
                <a:solidFill>
                  <a:schemeClr val="tx1"/>
                </a:solidFill>
              </a:rPr>
              <a:t>proper EDMA IPR bit for XEVT1, you could use:</a:t>
            </a:r>
          </a:p>
        </p:txBody>
      </p:sp>
      <p:sp>
        <p:nvSpPr>
          <p:cNvPr id="1402886" name="Text Box 6"/>
          <p:cNvSpPr txBox="1">
            <a:spLocks noChangeArrowheads="1"/>
          </p:cNvSpPr>
          <p:nvPr/>
        </p:nvSpPr>
        <p:spPr bwMode="auto">
          <a:xfrm>
            <a:off x="228600" y="54102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Or, you can use the </a:t>
            </a:r>
            <a:r>
              <a:rPr lang="en-US"/>
              <a:t>EDMA Interrupt Dispatcher</a:t>
            </a:r>
            <a:r>
              <a:rPr lang="en-US">
                <a:solidFill>
                  <a:schemeClr val="tx1"/>
                </a:solidFill>
              </a:rPr>
              <a:t> (shown next)…</a:t>
            </a:r>
          </a:p>
        </p:txBody>
      </p:sp>
      <p:sp>
        <p:nvSpPr>
          <p:cNvPr id="1402887" name="Rectangle 7"/>
          <p:cNvSpPr>
            <a:spLocks noChangeArrowheads="1"/>
          </p:cNvSpPr>
          <p:nvPr/>
        </p:nvSpPr>
        <p:spPr bwMode="auto">
          <a:xfrm>
            <a:off x="236538" y="5613400"/>
            <a:ext cx="8797925" cy="6429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2885"/>
                                        </p:tgtEl>
                                        <p:attrNameLst>
                                          <p:attrName>style.visibility</p:attrName>
                                        </p:attrNameLst>
                                      </p:cBhvr>
                                      <p:to>
                                        <p:strVal val="visible"/>
                                      </p:to>
                                    </p:set>
                                    <p:animEffect transition="in" filter="wipe(up)">
                                      <p:cBhvr>
                                        <p:cTn id="7" dur="1000"/>
                                        <p:tgtEl>
                                          <p:spTgt spid="140288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02884"/>
                                        </p:tgtEl>
                                        <p:attrNameLst>
                                          <p:attrName>style.visibility</p:attrName>
                                        </p:attrNameLst>
                                      </p:cBhvr>
                                      <p:to>
                                        <p:strVal val="visible"/>
                                      </p:to>
                                    </p:set>
                                    <p:animEffect transition="in" filter="dissolve">
                                      <p:cBhvr>
                                        <p:cTn id="12" dur="1000"/>
                                        <p:tgtEl>
                                          <p:spTgt spid="14028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02886"/>
                                        </p:tgtEl>
                                        <p:attrNameLst>
                                          <p:attrName>style.visibility</p:attrName>
                                        </p:attrNameLst>
                                      </p:cBhvr>
                                      <p:to>
                                        <p:strVal val="visible"/>
                                      </p:to>
                                    </p:set>
                                    <p:animEffect transition="in" filter="wipe(up)">
                                      <p:cBhvr>
                                        <p:cTn id="17" dur="1000"/>
                                        <p:tgtEl>
                                          <p:spTgt spid="140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884" grpId="0" animBg="1"/>
      <p:bldP spid="1402885" grpId="0"/>
      <p:bldP spid="140288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6" name="Rectangle 2"/>
          <p:cNvSpPr>
            <a:spLocks noGrp="1" noChangeArrowheads="1"/>
          </p:cNvSpPr>
          <p:nvPr>
            <p:ph type="title"/>
          </p:nvPr>
        </p:nvSpPr>
        <p:spPr/>
        <p:txBody>
          <a:bodyPr/>
          <a:lstStyle/>
          <a:p>
            <a:r>
              <a:rPr lang="en-US"/>
              <a:t>Check the IPR</a:t>
            </a:r>
            <a:r>
              <a:rPr lang="en-US" baseline="-25000"/>
              <a:t>bit</a:t>
            </a:r>
            <a:endParaRPr lang="en-US"/>
          </a:p>
        </p:txBody>
      </p:sp>
      <p:sp>
        <p:nvSpPr>
          <p:cNvPr id="1403907" name="Text Box 3"/>
          <p:cNvSpPr txBox="1">
            <a:spLocks noChangeArrowheads="1"/>
          </p:cNvSpPr>
          <p:nvPr/>
        </p:nvSpPr>
        <p:spPr bwMode="auto">
          <a:xfrm>
            <a:off x="228600" y="533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dirty="0">
                <a:solidFill>
                  <a:schemeClr val="tx1"/>
                </a:solidFill>
              </a:rPr>
              <a:t>If there are 64 channels, 64 IPR bits and only ONE EDMA interrupt</a:t>
            </a:r>
            <a:br>
              <a:rPr lang="en-US" dirty="0">
                <a:solidFill>
                  <a:schemeClr val="tx1"/>
                </a:solidFill>
              </a:rPr>
            </a:br>
            <a:r>
              <a:rPr lang="en-US" dirty="0">
                <a:solidFill>
                  <a:schemeClr val="tx1"/>
                </a:solidFill>
              </a:rPr>
              <a:t>(EDMA3CC_GINT), how do you know which IPR got set?</a:t>
            </a:r>
          </a:p>
        </p:txBody>
      </p:sp>
      <p:sp>
        <p:nvSpPr>
          <p:cNvPr id="1403908" name="Text Box 4"/>
          <p:cNvSpPr txBox="1">
            <a:spLocks noChangeArrowheads="1"/>
          </p:cNvSpPr>
          <p:nvPr/>
        </p:nvSpPr>
        <p:spPr bwMode="auto">
          <a:xfrm>
            <a:off x="762000" y="2209800"/>
            <a:ext cx="8229600" cy="3255963"/>
          </a:xfrm>
          <a:prstGeom prst="rect">
            <a:avLst/>
          </a:prstGeom>
          <a:solidFill>
            <a:schemeClr val="accent1"/>
          </a:solidFill>
          <a:ln w="12700">
            <a:noFill/>
            <a:miter lim="800000"/>
            <a:headEnd/>
            <a:tailEnd/>
          </a:ln>
          <a:effectLst/>
        </p:spPr>
        <p:txBody>
          <a:bodyPr>
            <a:spAutoFit/>
          </a:bodyPr>
          <a:lstStyle/>
          <a:p>
            <a:pPr>
              <a:lnSpc>
                <a:spcPct val="70000"/>
              </a:lnSpc>
            </a:pPr>
            <a:r>
              <a:rPr lang="en-US" sz="1800">
                <a:solidFill>
                  <a:schemeClr val="tx1"/>
                </a:solidFill>
                <a:latin typeface="Arial Narrow" pitchFamily="34" charset="0"/>
              </a:rPr>
              <a:t>void edmaHwi(void) {</a:t>
            </a:r>
          </a:p>
          <a:p>
            <a:pPr>
              <a:lnSpc>
                <a:spcPct val="70000"/>
              </a:lnSpc>
            </a:pPr>
            <a:r>
              <a:rPr lang="en-US" sz="1800">
                <a:solidFill>
                  <a:schemeClr val="tx1"/>
                </a:solidFill>
                <a:latin typeface="Arial Narrow" pitchFamily="34" charset="0"/>
              </a:rPr>
              <a:t>   Uint32 intr;</a:t>
            </a:r>
          </a:p>
          <a:p>
            <a:pPr>
              <a:lnSpc>
                <a:spcPct val="70000"/>
              </a:lnSpc>
            </a:pPr>
            <a:r>
              <a:rPr lang="en-US" sz="1800">
                <a:solidFill>
                  <a:schemeClr val="tx1"/>
                </a:solidFill>
                <a:latin typeface="Arial Narrow" pitchFamily="34" charset="0"/>
              </a:rPr>
              <a:t>   </a:t>
            </a:r>
            <a:r>
              <a:rPr lang="en-US" sz="1800">
                <a:latin typeface="Arial Narrow" pitchFamily="34" charset="0"/>
              </a:rPr>
              <a:t>intr = *pEdmaChannelPendReg</a:t>
            </a:r>
            <a:r>
              <a:rPr lang="en-US" sz="1800">
                <a:solidFill>
                  <a:schemeClr val="tx1"/>
                </a:solidFill>
                <a:latin typeface="Arial Narrow" pitchFamily="34" charset="0"/>
              </a:rPr>
              <a:t>;       // Set intr = EDMA IPR</a:t>
            </a:r>
          </a:p>
          <a:p>
            <a:pPr>
              <a:lnSpc>
                <a:spcPct val="70000"/>
              </a:lnSpc>
            </a:pPr>
            <a:endParaRPr lang="en-US" sz="1800">
              <a:solidFill>
                <a:schemeClr val="tx1"/>
              </a:solidFill>
              <a:latin typeface="Arial Narrow" pitchFamily="34" charset="0"/>
            </a:endParaRPr>
          </a:p>
          <a:p>
            <a:pPr>
              <a:lnSpc>
                <a:spcPct val="70000"/>
              </a:lnSpc>
            </a:pPr>
            <a:r>
              <a:rPr lang="en-US" sz="1800">
                <a:solidFill>
                  <a:schemeClr val="tx1"/>
                </a:solidFill>
                <a:latin typeface="Arial Narrow" pitchFamily="34" charset="0"/>
              </a:rPr>
              <a:t>   </a:t>
            </a:r>
            <a:r>
              <a:rPr lang="en-US" sz="1800">
                <a:latin typeface="Arial Narrow" pitchFamily="34" charset="0"/>
              </a:rPr>
              <a:t>if (intr &amp; (0x01 &lt;&lt; CSL_EDMA3_CHA_XEVT1))</a:t>
            </a:r>
            <a:r>
              <a:rPr lang="en-US" sz="1800">
                <a:solidFill>
                  <a:schemeClr val="tx1"/>
                </a:solidFill>
                <a:latin typeface="Arial Narrow" pitchFamily="34" charset="0"/>
              </a:rPr>
              <a:t> {    // Check IPR to see if XEVT1 is set</a:t>
            </a:r>
          </a:p>
          <a:p>
            <a:pPr>
              <a:lnSpc>
                <a:spcPct val="70000"/>
              </a:lnSpc>
            </a:pPr>
            <a:r>
              <a:rPr lang="en-US" sz="1800">
                <a:solidFill>
                  <a:schemeClr val="tx1"/>
                </a:solidFill>
                <a:latin typeface="Arial Narrow" pitchFamily="34" charset="0"/>
              </a:rPr>
              <a:t>    SEM_post(&amp;xmtBuffReady);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p>
          <a:p>
            <a:pPr>
              <a:lnSpc>
                <a:spcPct val="70000"/>
              </a:lnSpc>
            </a:pPr>
            <a:r>
              <a:rPr lang="en-US" sz="1800">
                <a:solidFill>
                  <a:schemeClr val="tx1"/>
                </a:solidFill>
                <a:latin typeface="Arial Narrow" pitchFamily="34" charset="0"/>
              </a:rPr>
              <a:t>   </a:t>
            </a:r>
            <a:r>
              <a:rPr lang="en-US" sz="1800">
                <a:latin typeface="Arial Narrow" pitchFamily="34" charset="0"/>
              </a:rPr>
              <a:t>*pEdmaChannelClearReg = intr</a:t>
            </a:r>
            <a:r>
              <a:rPr lang="en-US" sz="1800">
                <a:solidFill>
                  <a:schemeClr val="tx1"/>
                </a:solidFill>
                <a:latin typeface="Arial Narrow" pitchFamily="34" charset="0"/>
              </a:rPr>
              <a:t>; 	// Clear EDMA IPR – user must clear this bit</a:t>
            </a:r>
          </a:p>
          <a:p>
            <a:pPr>
              <a:lnSpc>
                <a:spcPct val="70000"/>
              </a:lnSpc>
            </a:pPr>
            <a:r>
              <a:rPr lang="en-US" sz="1800">
                <a:solidFill>
                  <a:schemeClr val="tx1"/>
                </a:solidFill>
                <a:latin typeface="Arial Narrow" pitchFamily="34" charset="0"/>
              </a:rPr>
              <a:t>}</a:t>
            </a:r>
          </a:p>
        </p:txBody>
      </p:sp>
      <p:sp>
        <p:nvSpPr>
          <p:cNvPr id="1403909" name="Text Box 5"/>
          <p:cNvSpPr txBox="1">
            <a:spLocks noChangeArrowheads="1"/>
          </p:cNvSpPr>
          <p:nvPr/>
        </p:nvSpPr>
        <p:spPr bwMode="auto">
          <a:xfrm>
            <a:off x="228600" y="12954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You check the appropriate IPR bit. In this example, to check the</a:t>
            </a:r>
            <a:br>
              <a:rPr lang="en-US">
                <a:solidFill>
                  <a:schemeClr val="tx1"/>
                </a:solidFill>
              </a:rPr>
            </a:br>
            <a:r>
              <a:rPr lang="en-US">
                <a:solidFill>
                  <a:schemeClr val="tx1"/>
                </a:solidFill>
              </a:rPr>
              <a:t>proper EDMA IPR bit for XEVT1, you could use:</a:t>
            </a:r>
          </a:p>
        </p:txBody>
      </p:sp>
      <p:sp>
        <p:nvSpPr>
          <p:cNvPr id="1403910" name="Text Box 6"/>
          <p:cNvSpPr txBox="1">
            <a:spLocks noChangeArrowheads="1"/>
          </p:cNvSpPr>
          <p:nvPr/>
        </p:nvSpPr>
        <p:spPr bwMode="auto">
          <a:xfrm>
            <a:off x="228600" y="5410200"/>
            <a:ext cx="8153400" cy="838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2"/>
              </a:buClr>
              <a:buSzPct val="75000"/>
              <a:buFont typeface="Wingdings" pitchFamily="2" charset="2"/>
              <a:buChar char="u"/>
            </a:pPr>
            <a:r>
              <a:rPr lang="en-US">
                <a:solidFill>
                  <a:schemeClr val="tx1"/>
                </a:solidFill>
              </a:rPr>
              <a:t>Or you can use the </a:t>
            </a:r>
            <a:r>
              <a:rPr lang="en-US"/>
              <a:t>EDMA Interrupt Dispatcher</a:t>
            </a:r>
            <a:r>
              <a:rPr lang="en-US">
                <a:solidFill>
                  <a:schemeClr val="tx1"/>
                </a:solidFill>
              </a:rPr>
              <a:t>…</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3909"/>
                                        </p:tgtEl>
                                        <p:attrNameLst>
                                          <p:attrName>style.visibility</p:attrName>
                                        </p:attrNameLst>
                                      </p:cBhvr>
                                      <p:to>
                                        <p:strVal val="visible"/>
                                      </p:to>
                                    </p:set>
                                    <p:animEffect transition="in" filter="wipe(up)">
                                      <p:cBhvr>
                                        <p:cTn id="7" dur="1000"/>
                                        <p:tgtEl>
                                          <p:spTgt spid="14039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03908"/>
                                        </p:tgtEl>
                                        <p:attrNameLst>
                                          <p:attrName>style.visibility</p:attrName>
                                        </p:attrNameLst>
                                      </p:cBhvr>
                                      <p:to>
                                        <p:strVal val="visible"/>
                                      </p:to>
                                    </p:set>
                                    <p:animEffect transition="in" filter="dissolve">
                                      <p:cBhvr>
                                        <p:cTn id="12" dur="1000"/>
                                        <p:tgtEl>
                                          <p:spTgt spid="14039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03910"/>
                                        </p:tgtEl>
                                        <p:attrNameLst>
                                          <p:attrName>style.visibility</p:attrName>
                                        </p:attrNameLst>
                                      </p:cBhvr>
                                      <p:to>
                                        <p:strVal val="visible"/>
                                      </p:to>
                                    </p:set>
                                    <p:animEffect transition="in" filter="wipe(up)">
                                      <p:cBhvr>
                                        <p:cTn id="17" dur="1000"/>
                                        <p:tgtEl>
                                          <p:spTgt spid="140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08" grpId="0" animBg="1"/>
      <p:bldP spid="1403909" grpId="0"/>
      <p:bldP spid="140391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p:txBody>
          <a:bodyPr/>
          <a:lstStyle/>
          <a:p>
            <a:r>
              <a:rPr lang="en-US" u="sng"/>
              <a:t>EDMA</a:t>
            </a:r>
            <a:r>
              <a:rPr lang="en-US"/>
              <a:t> Interrupt Dispatcher</a:t>
            </a:r>
          </a:p>
        </p:txBody>
      </p:sp>
      <p:pic>
        <p:nvPicPr>
          <p:cNvPr id="1162255" name="Picture 15" descr="Image6"/>
          <p:cNvPicPr>
            <a:picLocks noChangeAspect="1" noChangeArrowheads="1"/>
          </p:cNvPicPr>
          <p:nvPr/>
        </p:nvPicPr>
        <p:blipFill>
          <a:blip r:embed="rId4" cstate="print"/>
          <a:srcRect/>
          <a:stretch>
            <a:fillRect/>
          </a:stretch>
        </p:blipFill>
        <p:spPr bwMode="auto">
          <a:xfrm>
            <a:off x="5943600" y="1371600"/>
            <a:ext cx="3124200" cy="1589088"/>
          </a:xfrm>
          <a:prstGeom prst="rect">
            <a:avLst/>
          </a:prstGeom>
          <a:noFill/>
        </p:spPr>
      </p:pic>
      <p:sp>
        <p:nvSpPr>
          <p:cNvPr id="1162256" name="Text Box 16"/>
          <p:cNvSpPr txBox="1">
            <a:spLocks noChangeArrowheads="1"/>
          </p:cNvSpPr>
          <p:nvPr/>
        </p:nvSpPr>
        <p:spPr bwMode="auto">
          <a:xfrm>
            <a:off x="76200" y="584200"/>
            <a:ext cx="5262563" cy="3365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a:solidFill>
                  <a:schemeClr val="tx1"/>
                </a:solidFill>
                <a:latin typeface="Arial Narrow" pitchFamily="34" charset="0"/>
              </a:rPr>
              <a:t> Here’s the interrupt chain from beginning to end:</a:t>
            </a:r>
          </a:p>
        </p:txBody>
      </p:sp>
      <p:sp>
        <p:nvSpPr>
          <p:cNvPr id="1162258" name="Rectangle 18"/>
          <p:cNvSpPr>
            <a:spLocks noChangeArrowheads="1"/>
          </p:cNvSpPr>
          <p:nvPr/>
        </p:nvSpPr>
        <p:spPr bwMode="auto">
          <a:xfrm>
            <a:off x="730250" y="5861050"/>
            <a:ext cx="6216650" cy="311150"/>
          </a:xfrm>
          <a:prstGeom prst="rect">
            <a:avLst/>
          </a:prstGeom>
          <a:solidFill>
            <a:schemeClr val="accent1"/>
          </a:solidFill>
          <a:ln w="12700">
            <a:noFill/>
            <a:miter lim="800000"/>
            <a:headEnd/>
            <a:tailEnd/>
          </a:ln>
          <a:effectLst/>
        </p:spPr>
        <p:txBody>
          <a:bodyPr wrap="none">
            <a:spAutoFit/>
          </a:bodyPr>
          <a:lstStyle/>
          <a:p>
            <a:r>
              <a:rPr lang="en-US" sz="1800" i="1">
                <a:latin typeface="Arial Narrow" pitchFamily="34" charset="0"/>
              </a:rPr>
              <a:t>edma_int_hook</a:t>
            </a:r>
            <a:r>
              <a:rPr lang="en-US" sz="1600">
                <a:solidFill>
                  <a:schemeClr val="tx1"/>
                </a:solidFill>
                <a:latin typeface="Arial Narrow" pitchFamily="34" charset="0"/>
              </a:rPr>
              <a:t>(TCC_EDMA_XEVT1, (EdmaTccHandler)&amp;</a:t>
            </a:r>
            <a:r>
              <a:rPr lang="en-US" sz="1800" i="1">
                <a:latin typeface="Arial Narrow" pitchFamily="34" charset="0"/>
              </a:rPr>
              <a:t>edma_xmt_isr</a:t>
            </a:r>
            <a:r>
              <a:rPr lang="en-US" sz="1600">
                <a:solidFill>
                  <a:schemeClr val="tx1"/>
                </a:solidFill>
                <a:latin typeface="Arial Narrow" pitchFamily="34" charset="0"/>
              </a:rPr>
              <a:t>);</a:t>
            </a:r>
          </a:p>
        </p:txBody>
      </p:sp>
      <p:sp>
        <p:nvSpPr>
          <p:cNvPr id="1162259" name="Text Box 19"/>
          <p:cNvSpPr txBox="1">
            <a:spLocks noChangeArrowheads="1"/>
          </p:cNvSpPr>
          <p:nvPr/>
        </p:nvSpPr>
        <p:spPr bwMode="auto">
          <a:xfrm>
            <a:off x="714375" y="1685925"/>
            <a:ext cx="2373313" cy="287338"/>
          </a:xfrm>
          <a:prstGeom prst="rect">
            <a:avLst/>
          </a:prstGeom>
          <a:noFill/>
          <a:ln w="12700">
            <a:noFill/>
            <a:miter lim="800000"/>
            <a:headEnd/>
            <a:tailEnd/>
          </a:ln>
          <a:effectLst/>
        </p:spPr>
        <p:txBody>
          <a:bodyPr wrap="none">
            <a:spAutoFit/>
          </a:bodyPr>
          <a:lstStyle/>
          <a:p>
            <a:r>
              <a:rPr lang="en-US" sz="1600">
                <a:solidFill>
                  <a:schemeClr val="tx1"/>
                </a:solidFill>
              </a:rPr>
              <a:t>EDMA3CC_GINT (#24) </a:t>
            </a:r>
          </a:p>
        </p:txBody>
      </p:sp>
      <p:pic>
        <p:nvPicPr>
          <p:cNvPr id="1162260" name="Picture 20" descr="DD00943_[1]"/>
          <p:cNvPicPr>
            <a:picLocks noChangeAspect="1" noChangeArrowheads="1"/>
          </p:cNvPicPr>
          <p:nvPr/>
        </p:nvPicPr>
        <p:blipFill>
          <a:blip r:embed="rId5" cstate="print"/>
          <a:srcRect/>
          <a:stretch>
            <a:fillRect/>
          </a:stretch>
        </p:blipFill>
        <p:spPr bwMode="auto">
          <a:xfrm flipH="1">
            <a:off x="152400" y="1590675"/>
            <a:ext cx="671513" cy="685800"/>
          </a:xfrm>
          <a:prstGeom prst="rect">
            <a:avLst/>
          </a:prstGeom>
          <a:noFill/>
          <a:ln w="9525">
            <a:noFill/>
            <a:miter lim="800000"/>
            <a:headEnd/>
            <a:tailEnd/>
          </a:ln>
          <a:effectLst/>
        </p:spPr>
      </p:pic>
      <p:sp>
        <p:nvSpPr>
          <p:cNvPr id="1162261" name="Text Box 21"/>
          <p:cNvSpPr txBox="1">
            <a:spLocks noChangeArrowheads="1"/>
          </p:cNvSpPr>
          <p:nvPr/>
        </p:nvSpPr>
        <p:spPr bwMode="auto">
          <a:xfrm>
            <a:off x="3203575" y="1011238"/>
            <a:ext cx="2009775" cy="311150"/>
          </a:xfrm>
          <a:prstGeom prst="rect">
            <a:avLst/>
          </a:prstGeom>
          <a:noFill/>
          <a:ln w="12700">
            <a:noFill/>
            <a:miter lim="800000"/>
            <a:headEnd/>
            <a:tailEnd/>
          </a:ln>
          <a:effectLst/>
        </p:spPr>
        <p:txBody>
          <a:bodyPr wrap="none">
            <a:spAutoFit/>
          </a:bodyPr>
          <a:lstStyle/>
          <a:p>
            <a:r>
              <a:rPr lang="en-US" sz="1800" i="1">
                <a:latin typeface="Arial Narrow" pitchFamily="34" charset="0"/>
              </a:rPr>
              <a:t>2.  Interrupt Selector</a:t>
            </a:r>
          </a:p>
        </p:txBody>
      </p:sp>
      <p:sp>
        <p:nvSpPr>
          <p:cNvPr id="1162262" name="AutoShape 22"/>
          <p:cNvSpPr>
            <a:spLocks noChangeArrowheads="1"/>
          </p:cNvSpPr>
          <p:nvPr/>
        </p:nvSpPr>
        <p:spPr bwMode="auto">
          <a:xfrm rot="16200000" flipH="1">
            <a:off x="3429000" y="1676400"/>
            <a:ext cx="914400" cy="304800"/>
          </a:xfrm>
          <a:prstGeom prst="flowChartManualOperation">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162264" name="Line 24"/>
          <p:cNvSpPr>
            <a:spLocks noChangeShapeType="1"/>
          </p:cNvSpPr>
          <p:nvPr/>
        </p:nvSpPr>
        <p:spPr bwMode="auto">
          <a:xfrm>
            <a:off x="4038600" y="1828800"/>
            <a:ext cx="914400" cy="0"/>
          </a:xfrm>
          <a:prstGeom prst="line">
            <a:avLst/>
          </a:prstGeom>
          <a:noFill/>
          <a:ln w="28575">
            <a:solidFill>
              <a:schemeClr val="tx1"/>
            </a:solidFill>
            <a:round/>
            <a:headEnd/>
            <a:tailEnd type="triangle" w="med" len="med"/>
          </a:ln>
          <a:effectLst/>
        </p:spPr>
        <p:txBody>
          <a:bodyPr>
            <a:spAutoFit/>
          </a:bodyPr>
          <a:lstStyle/>
          <a:p>
            <a:endParaRPr lang="en-US"/>
          </a:p>
        </p:txBody>
      </p:sp>
      <p:sp>
        <p:nvSpPr>
          <p:cNvPr id="1162266" name="Text Box 26"/>
          <p:cNvSpPr txBox="1">
            <a:spLocks noChangeArrowheads="1"/>
          </p:cNvSpPr>
          <p:nvPr/>
        </p:nvSpPr>
        <p:spPr bwMode="auto">
          <a:xfrm>
            <a:off x="4029075" y="1522413"/>
            <a:ext cx="960438" cy="287337"/>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HWI_INT5</a:t>
            </a:r>
          </a:p>
        </p:txBody>
      </p:sp>
      <p:sp>
        <p:nvSpPr>
          <p:cNvPr id="1162267" name="Text Box 27"/>
          <p:cNvSpPr txBox="1">
            <a:spLocks noChangeArrowheads="1"/>
          </p:cNvSpPr>
          <p:nvPr/>
        </p:nvSpPr>
        <p:spPr bwMode="auto">
          <a:xfrm>
            <a:off x="152400" y="1006475"/>
            <a:ext cx="2185988" cy="311150"/>
          </a:xfrm>
          <a:prstGeom prst="rect">
            <a:avLst/>
          </a:prstGeom>
          <a:noFill/>
          <a:ln w="12700">
            <a:noFill/>
            <a:miter lim="800000"/>
            <a:headEnd/>
            <a:tailEnd/>
          </a:ln>
          <a:effectLst/>
        </p:spPr>
        <p:txBody>
          <a:bodyPr wrap="none">
            <a:spAutoFit/>
          </a:bodyPr>
          <a:lstStyle/>
          <a:p>
            <a:r>
              <a:rPr lang="en-US" sz="1800" i="1">
                <a:latin typeface="Arial Narrow" pitchFamily="34" charset="0"/>
              </a:rPr>
              <a:t>1.  An interrupt occurs</a:t>
            </a:r>
          </a:p>
        </p:txBody>
      </p:sp>
      <p:sp>
        <p:nvSpPr>
          <p:cNvPr id="1162268" name="Text Box 28"/>
          <p:cNvSpPr txBox="1">
            <a:spLocks noChangeArrowheads="1"/>
          </p:cNvSpPr>
          <p:nvPr/>
        </p:nvSpPr>
        <p:spPr bwMode="auto">
          <a:xfrm>
            <a:off x="5562600" y="1011238"/>
            <a:ext cx="2301875" cy="311150"/>
          </a:xfrm>
          <a:prstGeom prst="rect">
            <a:avLst/>
          </a:prstGeom>
          <a:noFill/>
          <a:ln w="12700">
            <a:noFill/>
            <a:miter lim="800000"/>
            <a:headEnd/>
            <a:tailEnd/>
          </a:ln>
          <a:effectLst/>
        </p:spPr>
        <p:txBody>
          <a:bodyPr wrap="none">
            <a:spAutoFit/>
          </a:bodyPr>
          <a:lstStyle/>
          <a:p>
            <a:r>
              <a:rPr lang="en-US" sz="1800" i="1">
                <a:latin typeface="Arial Narrow" pitchFamily="34" charset="0"/>
              </a:rPr>
              <a:t>3.  HWI_INT5 Properties</a:t>
            </a:r>
          </a:p>
        </p:txBody>
      </p:sp>
      <p:sp>
        <p:nvSpPr>
          <p:cNvPr id="1162269" name="Line 29"/>
          <p:cNvSpPr>
            <a:spLocks noChangeShapeType="1"/>
          </p:cNvSpPr>
          <p:nvPr/>
        </p:nvSpPr>
        <p:spPr bwMode="auto">
          <a:xfrm>
            <a:off x="3048000" y="1828800"/>
            <a:ext cx="6858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162277" name="Text Box 37"/>
          <p:cNvSpPr txBox="1">
            <a:spLocks noChangeArrowheads="1"/>
          </p:cNvSpPr>
          <p:nvPr/>
        </p:nvSpPr>
        <p:spPr bwMode="auto">
          <a:xfrm>
            <a:off x="152400" y="3276600"/>
            <a:ext cx="2825750" cy="311150"/>
          </a:xfrm>
          <a:prstGeom prst="rect">
            <a:avLst/>
          </a:prstGeom>
          <a:noFill/>
          <a:ln w="12700">
            <a:noFill/>
            <a:miter lim="800000"/>
            <a:headEnd/>
            <a:tailEnd/>
          </a:ln>
          <a:effectLst/>
        </p:spPr>
        <p:txBody>
          <a:bodyPr wrap="none">
            <a:spAutoFit/>
          </a:bodyPr>
          <a:lstStyle/>
          <a:p>
            <a:r>
              <a:rPr lang="en-US" sz="1800" i="1">
                <a:latin typeface="Arial Narrow" pitchFamily="34" charset="0"/>
              </a:rPr>
              <a:t>4.  HWI Dispatcher (ON + Arg)</a:t>
            </a:r>
          </a:p>
        </p:txBody>
      </p:sp>
      <p:sp>
        <p:nvSpPr>
          <p:cNvPr id="1162280" name="Rectangle 40"/>
          <p:cNvSpPr>
            <a:spLocks noChangeArrowheads="1"/>
          </p:cNvSpPr>
          <p:nvPr/>
        </p:nvSpPr>
        <p:spPr bwMode="auto">
          <a:xfrm>
            <a:off x="6029325" y="1724025"/>
            <a:ext cx="533400" cy="2286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162281" name="Rectangle 41"/>
          <p:cNvSpPr>
            <a:spLocks noChangeArrowheads="1"/>
          </p:cNvSpPr>
          <p:nvPr/>
        </p:nvSpPr>
        <p:spPr bwMode="auto">
          <a:xfrm>
            <a:off x="1200150" y="3967163"/>
            <a:ext cx="762000" cy="228600"/>
          </a:xfrm>
          <a:prstGeom prst="rect">
            <a:avLst/>
          </a:prstGeom>
          <a:noFill/>
          <a:ln w="28575">
            <a:solidFill>
              <a:srgbClr val="FF3300"/>
            </a:solidFill>
            <a:miter lim="800000"/>
            <a:headEnd/>
            <a:tailEnd/>
          </a:ln>
          <a:effectLst/>
        </p:spPr>
        <p:txBody>
          <a:bodyPr anchor="ctr">
            <a:spAutoFit/>
          </a:bodyPr>
          <a:lstStyle/>
          <a:p>
            <a:endParaRPr lang="en-US"/>
          </a:p>
        </p:txBody>
      </p:sp>
      <p:sp>
        <p:nvSpPr>
          <p:cNvPr id="1162282" name="Text Box 42"/>
          <p:cNvSpPr txBox="1">
            <a:spLocks noChangeArrowheads="1"/>
          </p:cNvSpPr>
          <p:nvPr/>
        </p:nvSpPr>
        <p:spPr bwMode="auto">
          <a:xfrm>
            <a:off x="3581400" y="3276600"/>
            <a:ext cx="2841625" cy="311150"/>
          </a:xfrm>
          <a:prstGeom prst="rect">
            <a:avLst/>
          </a:prstGeom>
          <a:noFill/>
          <a:ln w="12700">
            <a:noFill/>
            <a:miter lim="800000"/>
            <a:headEnd/>
            <a:tailEnd/>
          </a:ln>
          <a:effectLst/>
        </p:spPr>
        <p:txBody>
          <a:bodyPr wrap="none">
            <a:spAutoFit/>
          </a:bodyPr>
          <a:lstStyle/>
          <a:p>
            <a:r>
              <a:rPr lang="en-US" sz="1800" i="1">
                <a:latin typeface="Arial Narrow" pitchFamily="34" charset="0"/>
              </a:rPr>
              <a:t>5.  EDMA Interrupt Dispatcher</a:t>
            </a:r>
          </a:p>
        </p:txBody>
      </p:sp>
      <p:grpSp>
        <p:nvGrpSpPr>
          <p:cNvPr id="1162287" name="Group 47"/>
          <p:cNvGrpSpPr>
            <a:grpSpLocks/>
          </p:cNvGrpSpPr>
          <p:nvPr/>
        </p:nvGrpSpPr>
        <p:grpSpPr bwMode="auto">
          <a:xfrm>
            <a:off x="3962400" y="3709988"/>
            <a:ext cx="2286000" cy="1371600"/>
            <a:chOff x="2400" y="2448"/>
            <a:chExt cx="1440" cy="864"/>
          </a:xfrm>
        </p:grpSpPr>
        <p:sp>
          <p:nvSpPr>
            <p:cNvPr id="1162286" name="AutoShape 46"/>
            <p:cNvSpPr>
              <a:spLocks noChangeArrowheads="1"/>
            </p:cNvSpPr>
            <p:nvPr/>
          </p:nvSpPr>
          <p:spPr bwMode="auto">
            <a:xfrm>
              <a:off x="2400" y="2448"/>
              <a:ext cx="1440" cy="864"/>
            </a:xfrm>
            <a:prstGeom prst="foldedCorner">
              <a:avLst>
                <a:gd name="adj" fmla="val 12500"/>
              </a:avLst>
            </a:prstGeom>
            <a:solidFill>
              <a:schemeClr val="hlink"/>
            </a:solidFill>
            <a:ln w="12700">
              <a:solidFill>
                <a:schemeClr val="tx1"/>
              </a:solidFill>
              <a:round/>
              <a:headEnd/>
              <a:tailEnd/>
            </a:ln>
            <a:effectLst/>
          </p:spPr>
          <p:txBody>
            <a:bodyPr wrap="none" anchor="ctr">
              <a:spAutoFit/>
            </a:bodyPr>
            <a:lstStyle/>
            <a:p>
              <a:endParaRPr lang="en-US"/>
            </a:p>
          </p:txBody>
        </p:sp>
        <p:sp>
          <p:nvSpPr>
            <p:cNvPr id="1162283" name="Text Box 43"/>
            <p:cNvSpPr txBox="1">
              <a:spLocks noChangeArrowheads="1"/>
            </p:cNvSpPr>
            <p:nvPr/>
          </p:nvSpPr>
          <p:spPr bwMode="auto">
            <a:xfrm>
              <a:off x="2438" y="2511"/>
              <a:ext cx="1372" cy="704"/>
            </a:xfrm>
            <a:prstGeom prst="rect">
              <a:avLst/>
            </a:prstGeom>
            <a:noFill/>
            <a:ln w="12700">
              <a:noFill/>
              <a:miter lim="800000"/>
              <a:headEnd/>
              <a:tailEnd/>
            </a:ln>
            <a:effectLst/>
          </p:spPr>
          <p:txBody>
            <a:bodyPr wrap="none">
              <a:spAutoFit/>
            </a:bodyPr>
            <a:lstStyle/>
            <a:p>
              <a:r>
                <a:rPr lang="en-US" sz="1600" b="0">
                  <a:solidFill>
                    <a:schemeClr val="tx1"/>
                  </a:solidFill>
                  <a:latin typeface="Arial Narrow" pitchFamily="34" charset="0"/>
                </a:rPr>
                <a:t>Read IPR bits</a:t>
              </a:r>
            </a:p>
            <a:p>
              <a:r>
                <a:rPr lang="en-US" sz="1600" b="0">
                  <a:solidFill>
                    <a:schemeClr val="tx1"/>
                  </a:solidFill>
                  <a:latin typeface="Arial Narrow" pitchFamily="34" charset="0"/>
                </a:rPr>
                <a:t>Determine which one is set</a:t>
              </a:r>
            </a:p>
            <a:p>
              <a:r>
                <a:rPr lang="en-US" sz="1600" b="0">
                  <a:solidFill>
                    <a:schemeClr val="tx1"/>
                  </a:solidFill>
                  <a:latin typeface="Arial Narrow" pitchFamily="34" charset="0"/>
                </a:rPr>
                <a:t>Call corresponding handler</a:t>
              </a:r>
              <a:br>
                <a:rPr lang="en-US" sz="1600" b="0">
                  <a:solidFill>
                    <a:schemeClr val="tx1"/>
                  </a:solidFill>
                  <a:latin typeface="Arial Narrow" pitchFamily="34" charset="0"/>
                </a:rPr>
              </a:br>
              <a:r>
                <a:rPr lang="en-US" sz="1600" b="0">
                  <a:solidFill>
                    <a:schemeClr val="tx1"/>
                  </a:solidFill>
                  <a:latin typeface="Arial Narrow" pitchFamily="34" charset="0"/>
                </a:rPr>
                <a:t>(ISR) in Fxn Table</a:t>
              </a:r>
            </a:p>
          </p:txBody>
        </p:sp>
      </p:grpSp>
      <p:sp>
        <p:nvSpPr>
          <p:cNvPr id="1162285" name="Text Box 45"/>
          <p:cNvSpPr txBox="1">
            <a:spLocks noChangeArrowheads="1"/>
          </p:cNvSpPr>
          <p:nvPr/>
        </p:nvSpPr>
        <p:spPr bwMode="auto">
          <a:xfrm>
            <a:off x="6705600" y="3276600"/>
            <a:ext cx="2435225" cy="311150"/>
          </a:xfrm>
          <a:prstGeom prst="rect">
            <a:avLst/>
          </a:prstGeom>
          <a:noFill/>
          <a:ln w="12700">
            <a:noFill/>
            <a:miter lim="800000"/>
            <a:headEnd/>
            <a:tailEnd/>
          </a:ln>
          <a:effectLst/>
        </p:spPr>
        <p:txBody>
          <a:bodyPr wrap="none">
            <a:spAutoFit/>
          </a:bodyPr>
          <a:lstStyle/>
          <a:p>
            <a:r>
              <a:rPr lang="en-US" sz="1800" i="1">
                <a:latin typeface="Arial Narrow" pitchFamily="34" charset="0"/>
              </a:rPr>
              <a:t>6.  ISR (interrupt handler)</a:t>
            </a:r>
          </a:p>
        </p:txBody>
      </p:sp>
      <p:sp>
        <p:nvSpPr>
          <p:cNvPr id="1162289" name="AutoShape 49"/>
          <p:cNvSpPr>
            <a:spLocks noChangeArrowheads="1"/>
          </p:cNvSpPr>
          <p:nvPr/>
        </p:nvSpPr>
        <p:spPr bwMode="auto">
          <a:xfrm>
            <a:off x="7010400" y="3709988"/>
            <a:ext cx="2057400" cy="1243012"/>
          </a:xfrm>
          <a:prstGeom prst="foldedCorner">
            <a:avLst>
              <a:gd name="adj" fmla="val 12500"/>
            </a:avLst>
          </a:prstGeom>
          <a:solidFill>
            <a:schemeClr val="accent2"/>
          </a:solidFill>
          <a:ln w="12700">
            <a:solidFill>
              <a:schemeClr val="tx1"/>
            </a:solidFill>
            <a:round/>
            <a:headEnd/>
            <a:tailEnd/>
          </a:ln>
          <a:effectLst/>
        </p:spPr>
        <p:txBody>
          <a:bodyPr anchor="ctr">
            <a:spAutoFit/>
          </a:bodyPr>
          <a:lstStyle/>
          <a:p>
            <a:endParaRPr lang="en-US"/>
          </a:p>
        </p:txBody>
      </p:sp>
      <p:sp>
        <p:nvSpPr>
          <p:cNvPr id="1162290" name="Text Box 50"/>
          <p:cNvSpPr txBox="1">
            <a:spLocks noChangeArrowheads="1"/>
          </p:cNvSpPr>
          <p:nvPr/>
        </p:nvSpPr>
        <p:spPr bwMode="auto">
          <a:xfrm>
            <a:off x="7029450" y="3810000"/>
            <a:ext cx="2162175" cy="1092200"/>
          </a:xfrm>
          <a:prstGeom prst="rect">
            <a:avLst/>
          </a:prstGeom>
          <a:noFill/>
          <a:ln w="12700">
            <a:noFill/>
            <a:miter lim="800000"/>
            <a:headEnd/>
            <a:tailEnd/>
          </a:ln>
          <a:effectLst/>
        </p:spPr>
        <p:txBody>
          <a:bodyPr>
            <a:spAutoFit/>
          </a:bodyPr>
          <a:lstStyle/>
          <a:p>
            <a:pPr>
              <a:spcBef>
                <a:spcPct val="0"/>
              </a:spcBef>
              <a:spcAft>
                <a:spcPct val="30000"/>
              </a:spcAft>
            </a:pPr>
            <a:r>
              <a:rPr lang="en-US" sz="1600" b="0">
                <a:solidFill>
                  <a:schemeClr val="tx1"/>
                </a:solidFill>
                <a:latin typeface="Arial Narrow" pitchFamily="34" charset="0"/>
              </a:rPr>
              <a:t>void edma_xmt_isr (void)</a:t>
            </a:r>
          </a:p>
          <a:p>
            <a:pPr>
              <a:spcBef>
                <a:spcPct val="0"/>
              </a:spcBef>
              <a:spcAft>
                <a:spcPct val="30000"/>
              </a:spcAft>
            </a:pPr>
            <a:r>
              <a:rPr lang="en-US" sz="1600" b="0">
                <a:solidFill>
                  <a:schemeClr val="tx1"/>
                </a:solidFill>
                <a:latin typeface="Arial Narrow" pitchFamily="34" charset="0"/>
              </a:rPr>
              <a:t>{</a:t>
            </a:r>
          </a:p>
          <a:p>
            <a:pPr>
              <a:spcBef>
                <a:spcPct val="0"/>
              </a:spcBef>
              <a:spcAft>
                <a:spcPct val="30000"/>
              </a:spcAft>
            </a:pPr>
            <a:r>
              <a:rPr lang="en-US" sz="1600" b="0">
                <a:solidFill>
                  <a:schemeClr val="tx1"/>
                </a:solidFill>
                <a:latin typeface="Arial Narrow" pitchFamily="34" charset="0"/>
              </a:rPr>
              <a:t>SEM_post (&amp;semaphore);</a:t>
            </a:r>
          </a:p>
          <a:p>
            <a:pPr>
              <a:spcBef>
                <a:spcPct val="0"/>
              </a:spcBef>
              <a:spcAft>
                <a:spcPct val="30000"/>
              </a:spcAft>
            </a:pPr>
            <a:r>
              <a:rPr lang="en-US" sz="1600" b="0">
                <a:solidFill>
                  <a:schemeClr val="tx1"/>
                </a:solidFill>
                <a:latin typeface="Arial Narrow" pitchFamily="34" charset="0"/>
              </a:rPr>
              <a:t>}</a:t>
            </a:r>
          </a:p>
        </p:txBody>
      </p:sp>
      <p:sp>
        <p:nvSpPr>
          <p:cNvPr id="1162291" name="Text Box 51"/>
          <p:cNvSpPr txBox="1">
            <a:spLocks noChangeArrowheads="1"/>
          </p:cNvSpPr>
          <p:nvPr/>
        </p:nvSpPr>
        <p:spPr bwMode="auto">
          <a:xfrm>
            <a:off x="76200" y="5499100"/>
            <a:ext cx="8386763" cy="311150"/>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1800">
                <a:solidFill>
                  <a:schemeClr val="tx1"/>
                </a:solidFill>
                <a:latin typeface="Arial Narrow" pitchFamily="34" charset="0"/>
              </a:rPr>
              <a:t> How does the ISR Fxn Table (in #5 above) get loaded with the proper handler Fxn names?</a:t>
            </a:r>
          </a:p>
        </p:txBody>
      </p:sp>
      <p:grpSp>
        <p:nvGrpSpPr>
          <p:cNvPr id="1162298" name="Group 58"/>
          <p:cNvGrpSpPr>
            <a:grpSpLocks/>
          </p:cNvGrpSpPr>
          <p:nvPr/>
        </p:nvGrpSpPr>
        <p:grpSpPr bwMode="auto">
          <a:xfrm>
            <a:off x="6172200" y="3962400"/>
            <a:ext cx="838200" cy="685800"/>
            <a:chOff x="3888" y="2592"/>
            <a:chExt cx="528" cy="432"/>
          </a:xfrm>
        </p:grpSpPr>
        <p:sp>
          <p:nvSpPr>
            <p:cNvPr id="1162292" name="Line 52"/>
            <p:cNvSpPr>
              <a:spLocks noChangeShapeType="1"/>
            </p:cNvSpPr>
            <p:nvPr/>
          </p:nvSpPr>
          <p:spPr bwMode="auto">
            <a:xfrm>
              <a:off x="3888" y="3024"/>
              <a:ext cx="288" cy="0"/>
            </a:xfrm>
            <a:prstGeom prst="line">
              <a:avLst/>
            </a:prstGeom>
            <a:noFill/>
            <a:ln w="28575">
              <a:solidFill>
                <a:schemeClr val="tx2"/>
              </a:solidFill>
              <a:round/>
              <a:headEnd/>
              <a:tailEnd/>
            </a:ln>
            <a:effectLst/>
          </p:spPr>
          <p:txBody>
            <a:bodyPr>
              <a:spAutoFit/>
            </a:bodyPr>
            <a:lstStyle/>
            <a:p>
              <a:endParaRPr lang="en-US"/>
            </a:p>
          </p:txBody>
        </p:sp>
        <p:sp>
          <p:nvSpPr>
            <p:cNvPr id="1162293" name="Line 53"/>
            <p:cNvSpPr>
              <a:spLocks noChangeShapeType="1"/>
            </p:cNvSpPr>
            <p:nvPr/>
          </p:nvSpPr>
          <p:spPr bwMode="auto">
            <a:xfrm flipH="1">
              <a:off x="4176" y="2592"/>
              <a:ext cx="240" cy="0"/>
            </a:xfrm>
            <a:prstGeom prst="line">
              <a:avLst/>
            </a:prstGeom>
            <a:noFill/>
            <a:ln w="28575">
              <a:solidFill>
                <a:schemeClr val="tx2"/>
              </a:solidFill>
              <a:round/>
              <a:headEnd type="triangle" w="med" len="med"/>
              <a:tailEnd/>
            </a:ln>
            <a:effectLst/>
          </p:spPr>
          <p:txBody>
            <a:bodyPr>
              <a:spAutoFit/>
            </a:bodyPr>
            <a:lstStyle/>
            <a:p>
              <a:endParaRPr lang="en-US"/>
            </a:p>
          </p:txBody>
        </p:sp>
        <p:sp>
          <p:nvSpPr>
            <p:cNvPr id="1162294" name="Line 54"/>
            <p:cNvSpPr>
              <a:spLocks noChangeShapeType="1"/>
            </p:cNvSpPr>
            <p:nvPr/>
          </p:nvSpPr>
          <p:spPr bwMode="auto">
            <a:xfrm>
              <a:off x="4176" y="2592"/>
              <a:ext cx="0" cy="432"/>
            </a:xfrm>
            <a:prstGeom prst="line">
              <a:avLst/>
            </a:prstGeom>
            <a:noFill/>
            <a:ln w="28575">
              <a:solidFill>
                <a:schemeClr val="tx2"/>
              </a:solidFill>
              <a:round/>
              <a:headEnd/>
              <a:tailEnd/>
            </a:ln>
            <a:effectLst/>
          </p:spPr>
          <p:txBody>
            <a:bodyPr wrap="none">
              <a:spAutoFit/>
            </a:bodyPr>
            <a:lstStyle/>
            <a:p>
              <a:endParaRPr lang="en-US"/>
            </a:p>
          </p:txBody>
        </p:sp>
      </p:grpSp>
      <p:sp>
        <p:nvSpPr>
          <p:cNvPr id="1162295" name="Rectangle 55"/>
          <p:cNvSpPr>
            <a:spLocks noChangeArrowheads="1"/>
          </p:cNvSpPr>
          <p:nvPr/>
        </p:nvSpPr>
        <p:spPr bwMode="auto">
          <a:xfrm>
            <a:off x="6096000" y="2362200"/>
            <a:ext cx="2895600" cy="609600"/>
          </a:xfrm>
          <a:prstGeom prst="rect">
            <a:avLst/>
          </a:prstGeom>
          <a:noFill/>
          <a:ln w="28575">
            <a:solidFill>
              <a:srgbClr val="FF3300"/>
            </a:solidFill>
            <a:miter lim="800000"/>
            <a:headEnd/>
            <a:tailEnd/>
          </a:ln>
          <a:effectLst/>
        </p:spPr>
        <p:txBody>
          <a:bodyPr wrap="none" anchor="ctr">
            <a:spAutoFit/>
          </a:bodyPr>
          <a:lstStyle/>
          <a:p>
            <a:endParaRPr lang="en-US"/>
          </a:p>
        </p:txBody>
      </p:sp>
      <p:grpSp>
        <p:nvGrpSpPr>
          <p:cNvPr id="1162297" name="Group 57"/>
          <p:cNvGrpSpPr>
            <a:grpSpLocks/>
          </p:cNvGrpSpPr>
          <p:nvPr/>
        </p:nvGrpSpPr>
        <p:grpSpPr bwMode="auto">
          <a:xfrm>
            <a:off x="533400" y="3614738"/>
            <a:ext cx="2819400" cy="1633537"/>
            <a:chOff x="336" y="2277"/>
            <a:chExt cx="1776" cy="1029"/>
          </a:xfrm>
        </p:grpSpPr>
        <p:pic>
          <p:nvPicPr>
            <p:cNvPr id="1162257" name="Picture 17" descr="Image7"/>
            <p:cNvPicPr>
              <a:picLocks noChangeAspect="1" noChangeArrowheads="1"/>
            </p:cNvPicPr>
            <p:nvPr/>
          </p:nvPicPr>
          <p:blipFill>
            <a:blip r:embed="rId6" cstate="print"/>
            <a:srcRect/>
            <a:stretch>
              <a:fillRect/>
            </a:stretch>
          </p:blipFill>
          <p:spPr bwMode="auto">
            <a:xfrm>
              <a:off x="384" y="2277"/>
              <a:ext cx="1680" cy="1004"/>
            </a:xfrm>
            <a:prstGeom prst="rect">
              <a:avLst/>
            </a:prstGeom>
            <a:noFill/>
          </p:spPr>
        </p:pic>
        <p:sp>
          <p:nvSpPr>
            <p:cNvPr id="1162296" name="Rectangle 56"/>
            <p:cNvSpPr>
              <a:spLocks noChangeArrowheads="1"/>
            </p:cNvSpPr>
            <p:nvPr/>
          </p:nvSpPr>
          <p:spPr bwMode="auto">
            <a:xfrm>
              <a:off x="336" y="3114"/>
              <a:ext cx="1776" cy="192"/>
            </a:xfrm>
            <a:prstGeom prst="rect">
              <a:avLst/>
            </a:prstGeom>
            <a:solidFill>
              <a:schemeClr val="bg1"/>
            </a:solidFill>
            <a:ln w="12700">
              <a:noFill/>
              <a:miter lim="800000"/>
              <a:headEnd/>
              <a:tailEnd/>
            </a:ln>
            <a:effectLst/>
          </p:spPr>
          <p:txBody>
            <a:bodyPr wrap="none" anchor="ctr">
              <a:spAutoFit/>
            </a:bodyPr>
            <a:lstStyle/>
            <a:p>
              <a:endParaRPr lang="en-US"/>
            </a:p>
          </p:txBody>
        </p:sp>
      </p:grpSp>
      <p:sp>
        <p:nvSpPr>
          <p:cNvPr id="40" name="Double Wave 39"/>
          <p:cNvSpPr/>
          <p:nvPr/>
        </p:nvSpPr>
        <p:spPr bwMode="auto">
          <a:xfrm>
            <a:off x="6547448" y="2001329"/>
            <a:ext cx="1880643" cy="449878"/>
          </a:xfrm>
          <a:prstGeom prst="doubleWave">
            <a:avLst/>
          </a:prstGeom>
          <a:solidFill>
            <a:srgbClr val="990000">
              <a:alpha val="32941"/>
            </a:srgb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charset="0"/>
              </a:rPr>
              <a:t>Legacy Image</a:t>
            </a:r>
            <a:endParaRPr kumimoji="0" lang="en-US" sz="2000" b="1" i="0" u="none" strike="noStrike" cap="none" normalizeH="0" baseline="0" dirty="0" smtClean="0">
              <a:ln>
                <a:noFill/>
              </a:ln>
              <a:solidFill>
                <a:srgbClr val="000000"/>
              </a:solidFill>
              <a:effectLst/>
              <a:latin typeface="Arial" charset="0"/>
            </a:endParaRPr>
          </a:p>
        </p:txBody>
      </p:sp>
      <p:sp>
        <p:nvSpPr>
          <p:cNvPr id="41" name="Double Wave 40"/>
          <p:cNvSpPr/>
          <p:nvPr/>
        </p:nvSpPr>
        <p:spPr bwMode="auto">
          <a:xfrm>
            <a:off x="1040920" y="4172310"/>
            <a:ext cx="1880643" cy="449878"/>
          </a:xfrm>
          <a:prstGeom prst="doubleWave">
            <a:avLst/>
          </a:prstGeom>
          <a:solidFill>
            <a:srgbClr val="990000">
              <a:alpha val="32941"/>
            </a:srgb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charset="0"/>
              </a:rPr>
              <a:t>Legacy Image</a:t>
            </a:r>
            <a:endParaRPr kumimoji="0" lang="en-US" sz="2000" b="1" i="0" u="none" strike="noStrike" cap="none" normalizeH="0" baseline="0" dirty="0" smtClean="0">
              <a:ln>
                <a:noFill/>
              </a:ln>
              <a:solidFill>
                <a:srgbClr val="000000"/>
              </a:solidFill>
              <a:effectLst/>
              <a:latin typeface="Arial" charset="0"/>
            </a:endParaRPr>
          </a:p>
        </p:txBody>
      </p:sp>
    </p:spTree>
    <p:custDataLst>
      <p:tags r:id="rId1"/>
    </p:custData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ChangeArrowheads="1"/>
          </p:cNvSpPr>
          <p:nvPr/>
        </p:nvSpPr>
        <p:spPr bwMode="auto">
          <a:xfrm>
            <a:off x="457200" y="3243263"/>
            <a:ext cx="8077200" cy="542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33603" name="Rectangle 3"/>
          <p:cNvSpPr>
            <a:spLocks noGrp="1" noChangeArrowheads="1"/>
          </p:cNvSpPr>
          <p:nvPr>
            <p:ph type="title"/>
          </p:nvPr>
        </p:nvSpPr>
        <p:spPr/>
        <p:txBody>
          <a:bodyPr/>
          <a:lstStyle/>
          <a:p>
            <a:r>
              <a:rPr lang="en-US"/>
              <a:t>Outline</a:t>
            </a:r>
          </a:p>
        </p:txBody>
      </p:sp>
      <p:sp>
        <p:nvSpPr>
          <p:cNvPr id="1433606" name="Text Box 6"/>
          <p:cNvSpPr txBox="1">
            <a:spLocks noChangeArrowheads="1"/>
          </p:cNvSpPr>
          <p:nvPr/>
        </p:nvSpPr>
        <p:spPr bwMode="auto">
          <a:xfrm>
            <a:off x="677863" y="804863"/>
            <a:ext cx="6442075" cy="41529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Introduction to EDMA3</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1: Single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Programming EDMA3 with CSL 3.0</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Example 2: Multiple Block Transfer</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Linking vs. Chaining</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QDMA</a:t>
            </a:r>
          </a:p>
          <a:p>
            <a:pPr marL="342900" indent="-342900">
              <a:lnSpc>
                <a:spcPct val="110000"/>
              </a:lnSpc>
              <a:spcBef>
                <a:spcPct val="0"/>
              </a:spcBef>
              <a:spcAft>
                <a:spcPct val="30000"/>
              </a:spcAft>
              <a:buClr>
                <a:schemeClr val="tx2"/>
              </a:buClr>
              <a:buSzPct val="75000"/>
              <a:buFont typeface="Wingdings" pitchFamily="2" charset="2"/>
              <a:buChar char="u"/>
            </a:pPr>
            <a:r>
              <a:rPr lang="en-US" sz="2800">
                <a:solidFill>
                  <a:schemeClr val="tx1"/>
                </a:solidFill>
              </a:rPr>
              <a:t>IDMA</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602"/>
                                        </p:tgtEl>
                                        <p:attrNameLst>
                                          <p:attrName>style.visibility</p:attrName>
                                        </p:attrNameLst>
                                      </p:cBhvr>
                                      <p:to>
                                        <p:strVal val="visible"/>
                                      </p:to>
                                    </p:set>
                                    <p:animEffect transition="in" filter="dissolve">
                                      <p:cBhvr>
                                        <p:cTn id="7" dur="1000"/>
                                        <p:tgtEl>
                                          <p:spTgt spid="1433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29" name="Text Box 25"/>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0706" name="Rectangle 2"/>
          <p:cNvSpPr>
            <a:spLocks noGrp="1" noChangeArrowheads="1"/>
          </p:cNvSpPr>
          <p:nvPr>
            <p:ph type="title"/>
          </p:nvPr>
        </p:nvSpPr>
        <p:spPr/>
        <p:txBody>
          <a:bodyPr/>
          <a:lstStyle/>
          <a:p>
            <a:r>
              <a:rPr lang="en-US" sz="3200"/>
              <a:t>Linking</a:t>
            </a:r>
            <a:endParaRPr lang="en-US" sz="3200" u="sng"/>
          </a:p>
        </p:txBody>
      </p:sp>
      <p:sp>
        <p:nvSpPr>
          <p:cNvPr id="1480707"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0708"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480709"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PONG </a:t>
            </a:r>
            <a:endParaRPr lang="en-US" sz="1600" baseline="30000">
              <a:solidFill>
                <a:schemeClr val="tx1"/>
              </a:solidFill>
            </a:endParaRPr>
          </a:p>
        </p:txBody>
      </p:sp>
      <p:sp>
        <p:nvSpPr>
          <p:cNvPr id="1480710"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XmtPing </a:t>
            </a:r>
          </a:p>
        </p:txBody>
      </p:sp>
      <p:sp>
        <p:nvSpPr>
          <p:cNvPr id="1480711"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0712" name="Text Box 8"/>
          <p:cNvSpPr txBox="1">
            <a:spLocks noChangeArrowheads="1"/>
          </p:cNvSpPr>
          <p:nvPr/>
        </p:nvSpPr>
        <p:spPr bwMode="auto">
          <a:xfrm>
            <a:off x="1323975" y="271780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480713"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480714"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PING </a:t>
            </a:r>
            <a:endParaRPr lang="en-US" sz="1600" baseline="30000">
              <a:solidFill>
                <a:schemeClr val="tx1"/>
              </a:solidFill>
            </a:endParaRPr>
          </a:p>
        </p:txBody>
      </p:sp>
      <p:sp>
        <p:nvSpPr>
          <p:cNvPr id="1480715"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480716"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0717" name="Text Box 13"/>
          <p:cNvSpPr txBox="1">
            <a:spLocks noChangeArrowheads="1"/>
          </p:cNvSpPr>
          <p:nvPr/>
        </p:nvSpPr>
        <p:spPr bwMode="auto">
          <a:xfrm>
            <a:off x="6127750" y="271780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480718" name="Text Box 14"/>
          <p:cNvSpPr txBox="1">
            <a:spLocks noChangeArrowheads="1"/>
          </p:cNvSpPr>
          <p:nvPr/>
        </p:nvSpPr>
        <p:spPr bwMode="auto">
          <a:xfrm>
            <a:off x="1150938" y="2344738"/>
            <a:ext cx="2133600" cy="336550"/>
          </a:xfrm>
          <a:prstGeom prst="rect">
            <a:avLst/>
          </a:prstGeom>
          <a:noFill/>
          <a:ln w="12700">
            <a:noFill/>
            <a:miter lim="800000"/>
            <a:headEnd/>
            <a:tailEnd/>
          </a:ln>
          <a:effectLst/>
        </p:spPr>
        <p:txBody>
          <a:bodyPr wrap="none">
            <a:spAutoFit/>
          </a:bodyPr>
          <a:lstStyle/>
          <a:p>
            <a:r>
              <a:rPr lang="en-US"/>
              <a:t>Channel’s PSET</a:t>
            </a:r>
            <a:endParaRPr lang="en-US" baseline="-25000"/>
          </a:p>
        </p:txBody>
      </p:sp>
      <p:sp>
        <p:nvSpPr>
          <p:cNvPr id="1480719" name="Text Box 15"/>
          <p:cNvSpPr txBox="1">
            <a:spLocks noChangeArrowheads="1"/>
          </p:cNvSpPr>
          <p:nvPr/>
        </p:nvSpPr>
        <p:spPr bwMode="auto">
          <a:xfrm>
            <a:off x="6096000" y="2336800"/>
            <a:ext cx="1555750" cy="336550"/>
          </a:xfrm>
          <a:prstGeom prst="rect">
            <a:avLst/>
          </a:prstGeom>
          <a:noFill/>
          <a:ln w="12700">
            <a:noFill/>
            <a:miter lim="800000"/>
            <a:headEnd/>
            <a:tailEnd/>
          </a:ln>
          <a:effectLst/>
        </p:spPr>
        <p:txBody>
          <a:bodyPr wrap="none">
            <a:spAutoFit/>
          </a:bodyPr>
          <a:lstStyle/>
          <a:p>
            <a:r>
              <a:rPr lang="en-US"/>
              <a:t>PSET Pong</a:t>
            </a:r>
          </a:p>
        </p:txBody>
      </p:sp>
      <p:sp>
        <p:nvSpPr>
          <p:cNvPr id="1480720"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0721"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0722"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0723" name="Text Box 19"/>
          <p:cNvSpPr txBox="1">
            <a:spLocks noChangeArrowheads="1"/>
          </p:cNvSpPr>
          <p:nvPr/>
        </p:nvSpPr>
        <p:spPr bwMode="auto">
          <a:xfrm>
            <a:off x="3724275" y="3060700"/>
            <a:ext cx="1651000" cy="677863"/>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copies</a:t>
            </a:r>
            <a:br>
              <a:rPr lang="en-US" sz="1600">
                <a:solidFill>
                  <a:schemeClr val="tx1"/>
                </a:solidFill>
                <a:latin typeface="Courier New" pitchFamily="49" charset="0"/>
              </a:rPr>
            </a:br>
            <a:r>
              <a:rPr lang="en-US" sz="1600">
                <a:solidFill>
                  <a:schemeClr val="tx1"/>
                </a:solidFill>
                <a:latin typeface="Courier New" pitchFamily="49" charset="0"/>
              </a:rPr>
              <a:t>PSET Pong to</a:t>
            </a:r>
            <a:br>
              <a:rPr lang="en-US" sz="1600">
                <a:solidFill>
                  <a:schemeClr val="tx1"/>
                </a:solidFill>
                <a:latin typeface="Courier New" pitchFamily="49" charset="0"/>
              </a:rPr>
            </a:br>
            <a:r>
              <a:rPr lang="en-US" sz="1600">
                <a:solidFill>
                  <a:schemeClr val="tx1"/>
                </a:solidFill>
                <a:latin typeface="Courier New" pitchFamily="49" charset="0"/>
              </a:rPr>
              <a:t>Channel PSET</a:t>
            </a:r>
          </a:p>
        </p:txBody>
      </p:sp>
      <p:sp>
        <p:nvSpPr>
          <p:cNvPr id="1480724" name="AutoShape 20"/>
          <p:cNvSpPr>
            <a:spLocks noChangeArrowheads="1"/>
          </p:cNvSpPr>
          <p:nvPr/>
        </p:nvSpPr>
        <p:spPr bwMode="auto">
          <a:xfrm>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0725"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 DIFFERENT channel </a:t>
            </a:r>
            <a:br>
              <a:rPr lang="en-US">
                <a:solidFill>
                  <a:schemeClr val="tx1"/>
                </a:solidFill>
                <a:latin typeface="Arial Narrow" pitchFamily="34" charset="0"/>
              </a:rPr>
            </a:br>
            <a:r>
              <a:rPr lang="en-US">
                <a:solidFill>
                  <a:schemeClr val="tx1"/>
                </a:solidFill>
                <a:latin typeface="Arial Narrow" pitchFamily="34" charset="0"/>
              </a:rPr>
              <a:t>    	to run when the current channel is finished. For example, Ch #5 has 	OPT.TCC=6 which will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can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0726" name="Rectangle 22"/>
          <p:cNvSpPr>
            <a:spLocks noChangeArrowheads="1"/>
          </p:cNvSpPr>
          <p:nvPr/>
        </p:nvSpPr>
        <p:spPr bwMode="auto">
          <a:xfrm>
            <a:off x="855663" y="4257675"/>
            <a:ext cx="8101012" cy="2397125"/>
          </a:xfrm>
          <a:prstGeom prst="rect">
            <a:avLst/>
          </a:prstGeom>
          <a:solidFill>
            <a:schemeClr val="bg1"/>
          </a:solidFill>
          <a:ln w="12700">
            <a:noFill/>
            <a:miter lim="800000"/>
            <a:headEnd/>
            <a:tailEnd/>
          </a:ln>
          <a:effectLst/>
        </p:spPr>
        <p:txBody>
          <a:bodyPr anchor="ctr">
            <a:spAutoFit/>
          </a:bodyPr>
          <a:lstStyle/>
          <a:p>
            <a:endParaRPr lang="en-US"/>
          </a:p>
        </p:txBody>
      </p:sp>
      <p:sp>
        <p:nvSpPr>
          <p:cNvPr id="1480727" name="Rectangle 23"/>
          <p:cNvSpPr>
            <a:spLocks noChangeArrowheads="1"/>
          </p:cNvSpPr>
          <p:nvPr/>
        </p:nvSpPr>
        <p:spPr bwMode="auto">
          <a:xfrm>
            <a:off x="677863" y="1911350"/>
            <a:ext cx="8101012" cy="390525"/>
          </a:xfrm>
          <a:prstGeom prst="rect">
            <a:avLst/>
          </a:prstGeom>
          <a:solidFill>
            <a:schemeClr val="bg1"/>
          </a:solidFill>
          <a:ln w="12700">
            <a:noFill/>
            <a:miter lim="800000"/>
            <a:headEnd/>
            <a:tailEnd/>
          </a:ln>
          <a:effectLst/>
        </p:spPr>
        <p:txBody>
          <a:bodyPr anchor="ctr">
            <a:spAutoFit/>
          </a:bodyPr>
          <a:lstStyle/>
          <a:p>
            <a:endParaRPr lang="en-US"/>
          </a:p>
        </p:txBody>
      </p:sp>
      <p:sp>
        <p:nvSpPr>
          <p:cNvPr id="1480728" name="Rectangle 24"/>
          <p:cNvSpPr>
            <a:spLocks noChangeArrowheads="1"/>
          </p:cNvSpPr>
          <p:nvPr/>
        </p:nvSpPr>
        <p:spPr bwMode="auto">
          <a:xfrm>
            <a:off x="3286125" y="2622550"/>
            <a:ext cx="2284413" cy="1727200"/>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016" name="Text Box 24"/>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92994" name="Rectangle 2"/>
          <p:cNvSpPr>
            <a:spLocks noGrp="1" noChangeArrowheads="1"/>
          </p:cNvSpPr>
          <p:nvPr>
            <p:ph type="title"/>
          </p:nvPr>
        </p:nvSpPr>
        <p:spPr/>
        <p:txBody>
          <a:bodyPr/>
          <a:lstStyle/>
          <a:p>
            <a:r>
              <a:rPr lang="en-US" sz="3200"/>
              <a:t>Linking</a:t>
            </a:r>
            <a:endParaRPr lang="en-US" sz="3200" u="sng"/>
          </a:p>
        </p:txBody>
      </p:sp>
      <p:sp>
        <p:nvSpPr>
          <p:cNvPr id="1492995"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92996"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a:t>
            </a:r>
            <a:r>
              <a:rPr lang="en-US" sz="1600">
                <a:solidFill>
                  <a:srgbClr val="FF3300"/>
                </a:solidFill>
              </a:rPr>
              <a:t>DXR</a:t>
            </a:r>
            <a:r>
              <a:rPr lang="en-US" sz="1600">
                <a:solidFill>
                  <a:schemeClr val="tx1"/>
                </a:solidFill>
              </a:rPr>
              <a:t> </a:t>
            </a:r>
          </a:p>
        </p:txBody>
      </p:sp>
      <p:sp>
        <p:nvSpPr>
          <p:cNvPr id="1492997"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a:t>
            </a:r>
            <a:r>
              <a:rPr lang="en-US" sz="1600">
                <a:solidFill>
                  <a:srgbClr val="FF3300"/>
                </a:solidFill>
                <a:latin typeface="Arial Narrow" pitchFamily="34" charset="0"/>
              </a:rPr>
              <a:t>PING</a:t>
            </a:r>
            <a:r>
              <a:rPr lang="en-US" sz="1600">
                <a:solidFill>
                  <a:schemeClr val="tx1"/>
                </a:solidFill>
                <a:latin typeface="Arial Narrow" pitchFamily="34" charset="0"/>
              </a:rPr>
              <a:t> </a:t>
            </a:r>
            <a:endParaRPr lang="en-US" sz="1600" baseline="30000">
              <a:solidFill>
                <a:schemeClr val="tx1"/>
              </a:solidFill>
            </a:endParaRPr>
          </a:p>
        </p:txBody>
      </p:sp>
      <p:sp>
        <p:nvSpPr>
          <p:cNvPr id="1492998"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a:t>
            </a:r>
            <a:r>
              <a:rPr lang="en-US" sz="1600">
                <a:solidFill>
                  <a:srgbClr val="FF3300"/>
                </a:solidFill>
              </a:rPr>
              <a:t>XmtPong</a:t>
            </a:r>
            <a:r>
              <a:rPr lang="en-US" sz="1600">
                <a:solidFill>
                  <a:schemeClr val="tx1"/>
                </a:solidFill>
              </a:rPr>
              <a:t> </a:t>
            </a:r>
          </a:p>
        </p:txBody>
      </p:sp>
      <p:sp>
        <p:nvSpPr>
          <p:cNvPr id="1492999"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93000" name="Text Box 8"/>
          <p:cNvSpPr txBox="1">
            <a:spLocks noChangeArrowheads="1"/>
          </p:cNvSpPr>
          <p:nvPr/>
        </p:nvSpPr>
        <p:spPr bwMode="auto">
          <a:xfrm>
            <a:off x="1323975" y="2717800"/>
            <a:ext cx="17240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XEVT1</a:t>
            </a:r>
          </a:p>
        </p:txBody>
      </p:sp>
      <p:sp>
        <p:nvSpPr>
          <p:cNvPr id="1493001"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DXR </a:t>
            </a:r>
          </a:p>
        </p:txBody>
      </p:sp>
      <p:sp>
        <p:nvSpPr>
          <p:cNvPr id="1493002"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PING </a:t>
            </a:r>
            <a:endParaRPr lang="en-US" sz="1600" baseline="30000">
              <a:solidFill>
                <a:schemeClr val="tx1"/>
              </a:solidFill>
            </a:endParaRPr>
          </a:p>
        </p:txBody>
      </p:sp>
      <p:sp>
        <p:nvSpPr>
          <p:cNvPr id="1493003"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XmtPong </a:t>
            </a:r>
          </a:p>
        </p:txBody>
      </p:sp>
      <p:sp>
        <p:nvSpPr>
          <p:cNvPr id="1493004"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93005" name="Text Box 13"/>
          <p:cNvSpPr txBox="1">
            <a:spLocks noChangeArrowheads="1"/>
          </p:cNvSpPr>
          <p:nvPr/>
        </p:nvSpPr>
        <p:spPr bwMode="auto">
          <a:xfrm>
            <a:off x="6127750" y="2717800"/>
            <a:ext cx="1492250"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PaRAM Pong</a:t>
            </a:r>
          </a:p>
        </p:txBody>
      </p:sp>
      <p:sp>
        <p:nvSpPr>
          <p:cNvPr id="1493006" name="Text Box 14"/>
          <p:cNvSpPr txBox="1">
            <a:spLocks noChangeArrowheads="1"/>
          </p:cNvSpPr>
          <p:nvPr/>
        </p:nvSpPr>
        <p:spPr bwMode="auto">
          <a:xfrm>
            <a:off x="1150938" y="2344738"/>
            <a:ext cx="1922462" cy="336550"/>
          </a:xfrm>
          <a:prstGeom prst="rect">
            <a:avLst/>
          </a:prstGeom>
          <a:noFill/>
          <a:ln w="12700">
            <a:noFill/>
            <a:miter lim="800000"/>
            <a:headEnd/>
            <a:tailEnd/>
          </a:ln>
          <a:effectLst/>
        </p:spPr>
        <p:txBody>
          <a:bodyPr wrap="none">
            <a:spAutoFit/>
          </a:bodyPr>
          <a:lstStyle/>
          <a:p>
            <a:r>
              <a:rPr lang="en-US"/>
              <a:t>Channel PSET</a:t>
            </a:r>
            <a:endParaRPr lang="en-US" baseline="-25000"/>
          </a:p>
        </p:txBody>
      </p:sp>
      <p:sp>
        <p:nvSpPr>
          <p:cNvPr id="1493007" name="Text Box 15"/>
          <p:cNvSpPr txBox="1">
            <a:spLocks noChangeArrowheads="1"/>
          </p:cNvSpPr>
          <p:nvPr/>
        </p:nvSpPr>
        <p:spPr bwMode="auto">
          <a:xfrm>
            <a:off x="6096000" y="2336800"/>
            <a:ext cx="1555750" cy="336550"/>
          </a:xfrm>
          <a:prstGeom prst="rect">
            <a:avLst/>
          </a:prstGeom>
          <a:noFill/>
          <a:ln w="12700">
            <a:noFill/>
            <a:miter lim="800000"/>
            <a:headEnd/>
            <a:tailEnd/>
          </a:ln>
          <a:effectLst/>
        </p:spPr>
        <p:txBody>
          <a:bodyPr wrap="none">
            <a:spAutoFit/>
          </a:bodyPr>
          <a:lstStyle/>
          <a:p>
            <a:r>
              <a:rPr lang="en-US"/>
              <a:t>PSET Pong</a:t>
            </a:r>
          </a:p>
        </p:txBody>
      </p:sp>
      <p:sp>
        <p:nvSpPr>
          <p:cNvPr id="1493008"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93009"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93010"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93011" name="Text Box 19"/>
          <p:cNvSpPr txBox="1">
            <a:spLocks noChangeArrowheads="1"/>
          </p:cNvSpPr>
          <p:nvPr/>
        </p:nvSpPr>
        <p:spPr bwMode="auto">
          <a:xfrm>
            <a:off x="3724275" y="3060700"/>
            <a:ext cx="1651000" cy="677863"/>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copies</a:t>
            </a:r>
            <a:br>
              <a:rPr lang="en-US" sz="1600">
                <a:solidFill>
                  <a:schemeClr val="tx1"/>
                </a:solidFill>
                <a:latin typeface="Courier New" pitchFamily="49" charset="0"/>
              </a:rPr>
            </a:br>
            <a:r>
              <a:rPr lang="en-US" sz="1600">
                <a:solidFill>
                  <a:schemeClr val="tx1"/>
                </a:solidFill>
                <a:latin typeface="Courier New" pitchFamily="49" charset="0"/>
              </a:rPr>
              <a:t>PSET Pong to</a:t>
            </a:r>
            <a:br>
              <a:rPr lang="en-US" sz="1600">
                <a:solidFill>
                  <a:schemeClr val="tx1"/>
                </a:solidFill>
                <a:latin typeface="Courier New" pitchFamily="49" charset="0"/>
              </a:rPr>
            </a:br>
            <a:r>
              <a:rPr lang="en-US" sz="1600">
                <a:solidFill>
                  <a:schemeClr val="tx1"/>
                </a:solidFill>
                <a:latin typeface="Courier New" pitchFamily="49" charset="0"/>
              </a:rPr>
              <a:t>Channel PSET</a:t>
            </a:r>
          </a:p>
        </p:txBody>
      </p:sp>
      <p:sp>
        <p:nvSpPr>
          <p:cNvPr id="1493012" name="AutoShape 20"/>
          <p:cNvSpPr>
            <a:spLocks noChangeArrowheads="1"/>
          </p:cNvSpPr>
          <p:nvPr/>
        </p:nvSpPr>
        <p:spPr bwMode="auto">
          <a:xfrm>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93013"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 DIFFERENT channel </a:t>
            </a:r>
            <a:br>
              <a:rPr lang="en-US">
                <a:solidFill>
                  <a:schemeClr val="tx1"/>
                </a:solidFill>
                <a:latin typeface="Arial Narrow" pitchFamily="34" charset="0"/>
              </a:rPr>
            </a:br>
            <a:r>
              <a:rPr lang="en-US">
                <a:solidFill>
                  <a:schemeClr val="tx1"/>
                </a:solidFill>
                <a:latin typeface="Arial Narrow" pitchFamily="34" charset="0"/>
              </a:rPr>
              <a:t>    	to run when the current channel is finished. For example, Ch #5 has 	OPT.TCC=6 which will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can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93014" name="Rectangle 22"/>
          <p:cNvSpPr>
            <a:spLocks noChangeArrowheads="1"/>
          </p:cNvSpPr>
          <p:nvPr/>
        </p:nvSpPr>
        <p:spPr bwMode="auto">
          <a:xfrm>
            <a:off x="855663" y="4257675"/>
            <a:ext cx="8101012" cy="2397125"/>
          </a:xfrm>
          <a:prstGeom prst="rect">
            <a:avLst/>
          </a:prstGeom>
          <a:solidFill>
            <a:schemeClr val="bg1"/>
          </a:solidFill>
          <a:ln w="12700">
            <a:noFill/>
            <a:miter lim="800000"/>
            <a:headEnd/>
            <a:tailEnd/>
          </a:ln>
          <a:effectLst/>
        </p:spPr>
        <p:txBody>
          <a:bodyPr anchor="ctr">
            <a:spAutoFit/>
          </a:bodyPr>
          <a:lstStyle/>
          <a:p>
            <a:endParaRPr lang="en-US"/>
          </a:p>
        </p:txBody>
      </p:sp>
      <p:sp>
        <p:nvSpPr>
          <p:cNvPr id="1493015" name="Rectangle 23"/>
          <p:cNvSpPr>
            <a:spLocks noChangeArrowheads="1"/>
          </p:cNvSpPr>
          <p:nvPr/>
        </p:nvSpPr>
        <p:spPr bwMode="auto">
          <a:xfrm>
            <a:off x="677863" y="1911350"/>
            <a:ext cx="8101012" cy="3905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082" name="Rectangle 2"/>
          <p:cNvSpPr>
            <a:spLocks noGrp="1" noChangeArrowheads="1"/>
          </p:cNvSpPr>
          <p:nvPr>
            <p:ph type="title"/>
          </p:nvPr>
        </p:nvSpPr>
        <p:spPr/>
        <p:txBody>
          <a:bodyPr/>
          <a:lstStyle/>
          <a:p>
            <a:r>
              <a:rPr lang="en-US" sz="3200"/>
              <a:t>Example: How Do You VIEW the Transfer?</a:t>
            </a:r>
          </a:p>
        </p:txBody>
      </p:sp>
      <p:sp>
        <p:nvSpPr>
          <p:cNvPr id="1326083" name="Text Box 3"/>
          <p:cNvSpPr txBox="1">
            <a:spLocks noChangeArrowheads="1"/>
          </p:cNvSpPr>
          <p:nvPr/>
        </p:nvSpPr>
        <p:spPr bwMode="auto">
          <a:xfrm>
            <a:off x="38798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2</a:t>
            </a:r>
          </a:p>
          <a:p>
            <a:r>
              <a:rPr lang="en-US" sz="1600">
                <a:solidFill>
                  <a:schemeClr val="tx1"/>
                </a:solidFill>
              </a:rPr>
              <a:t>BCNT = 2 </a:t>
            </a:r>
          </a:p>
          <a:p>
            <a:r>
              <a:rPr lang="en-US" sz="1600">
                <a:solidFill>
                  <a:schemeClr val="tx1"/>
                </a:solidFill>
              </a:rPr>
              <a:t>CCNT = 3</a:t>
            </a:r>
          </a:p>
        </p:txBody>
      </p:sp>
      <p:sp>
        <p:nvSpPr>
          <p:cNvPr id="1326084" name="Text Box 4"/>
          <p:cNvSpPr txBox="1">
            <a:spLocks noChangeArrowheads="1"/>
          </p:cNvSpPr>
          <p:nvPr/>
        </p:nvSpPr>
        <p:spPr bwMode="auto">
          <a:xfrm>
            <a:off x="1746250" y="4724400"/>
            <a:ext cx="1149350" cy="922338"/>
          </a:xfrm>
          <a:prstGeom prst="rect">
            <a:avLst/>
          </a:prstGeom>
          <a:noFill/>
          <a:ln w="12700">
            <a:noFill/>
            <a:miter lim="800000"/>
            <a:headEnd/>
            <a:tailEnd/>
          </a:ln>
          <a:effectLst/>
        </p:spPr>
        <p:txBody>
          <a:bodyPr wrap="none">
            <a:spAutoFit/>
          </a:bodyPr>
          <a:lstStyle/>
          <a:p>
            <a:r>
              <a:rPr lang="en-US" sz="1600">
                <a:solidFill>
                  <a:schemeClr val="tx1"/>
                </a:solidFill>
              </a:rPr>
              <a:t>ACNT = 1</a:t>
            </a:r>
          </a:p>
          <a:p>
            <a:r>
              <a:rPr lang="en-US" sz="1600">
                <a:solidFill>
                  <a:schemeClr val="tx1"/>
                </a:solidFill>
              </a:rPr>
              <a:t>BCNT = 4 </a:t>
            </a:r>
          </a:p>
          <a:p>
            <a:r>
              <a:rPr lang="en-US" sz="1600">
                <a:solidFill>
                  <a:schemeClr val="tx1"/>
                </a:solidFill>
              </a:rPr>
              <a:t>CCNT = 3</a:t>
            </a:r>
          </a:p>
        </p:txBody>
      </p:sp>
      <p:grpSp>
        <p:nvGrpSpPr>
          <p:cNvPr id="1326085" name="Group 5"/>
          <p:cNvGrpSpPr>
            <a:grpSpLocks/>
          </p:cNvGrpSpPr>
          <p:nvPr/>
        </p:nvGrpSpPr>
        <p:grpSpPr bwMode="auto">
          <a:xfrm>
            <a:off x="1676400" y="3733800"/>
            <a:ext cx="5562600" cy="914400"/>
            <a:chOff x="1200" y="2496"/>
            <a:chExt cx="3504" cy="576"/>
          </a:xfrm>
        </p:grpSpPr>
        <p:sp>
          <p:nvSpPr>
            <p:cNvPr id="1326086" name="Rectangle 6"/>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87" name="Rectangle 7"/>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88" name="Rectangle 8"/>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89" name="Rectangle 9"/>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0" name="Rectangle 10"/>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1" name="Rectangle 11"/>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2" name="Rectangle 12"/>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3" name="Rectangle 13"/>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4" name="Rectangle 14"/>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5" name="Rectangle 15"/>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6" name="Rectangle 16"/>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7" name="Rectangle 17"/>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098" name="Rectangle 18"/>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099" name="Rectangle 19"/>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0" name="Rectangle 20"/>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1" name="Rectangle 21"/>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2" name="Rectangle 22"/>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3" name="Rectangle 23"/>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sp>
          <p:nvSpPr>
            <p:cNvPr id="1326104" name="Rectangle 24"/>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endParaRPr lang="en-US"/>
            </a:p>
          </p:txBody>
        </p:sp>
      </p:grpSp>
      <p:sp>
        <p:nvSpPr>
          <p:cNvPr id="1326105" name="Text Box 25"/>
          <p:cNvSpPr txBox="1">
            <a:spLocks noChangeArrowheads="1"/>
          </p:cNvSpPr>
          <p:nvPr/>
        </p:nvSpPr>
        <p:spPr bwMode="auto">
          <a:xfrm>
            <a:off x="6019800" y="4724400"/>
            <a:ext cx="1204913" cy="922338"/>
          </a:xfrm>
          <a:prstGeom prst="rect">
            <a:avLst/>
          </a:prstGeom>
          <a:noFill/>
          <a:ln w="12700">
            <a:noFill/>
            <a:miter lim="800000"/>
            <a:headEnd/>
            <a:tailEnd/>
          </a:ln>
          <a:effectLst/>
        </p:spPr>
        <p:txBody>
          <a:bodyPr wrap="none">
            <a:spAutoFit/>
          </a:bodyPr>
          <a:lstStyle/>
          <a:p>
            <a:r>
              <a:rPr lang="en-US" sz="1600">
                <a:solidFill>
                  <a:schemeClr val="tx1"/>
                </a:solidFill>
              </a:rPr>
              <a:t>ACNT = 12</a:t>
            </a:r>
          </a:p>
          <a:p>
            <a:r>
              <a:rPr lang="en-US" sz="1600">
                <a:solidFill>
                  <a:schemeClr val="tx1"/>
                </a:solidFill>
              </a:rPr>
              <a:t>BCNT = 1 </a:t>
            </a:r>
          </a:p>
          <a:p>
            <a:r>
              <a:rPr lang="en-US" sz="1600">
                <a:solidFill>
                  <a:schemeClr val="tx1"/>
                </a:solidFill>
              </a:rPr>
              <a:t>CCNT = 1</a:t>
            </a:r>
          </a:p>
        </p:txBody>
      </p:sp>
      <p:grpSp>
        <p:nvGrpSpPr>
          <p:cNvPr id="1326106" name="Group 26"/>
          <p:cNvGrpSpPr>
            <a:grpSpLocks/>
          </p:cNvGrpSpPr>
          <p:nvPr/>
        </p:nvGrpSpPr>
        <p:grpSpPr bwMode="auto">
          <a:xfrm>
            <a:off x="2747963" y="1524000"/>
            <a:ext cx="1219200" cy="914400"/>
            <a:chOff x="432" y="960"/>
            <a:chExt cx="768" cy="576"/>
          </a:xfrm>
        </p:grpSpPr>
        <p:sp>
          <p:nvSpPr>
            <p:cNvPr id="1326107" name="Rectangle 27"/>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08" name="Rectangle 28"/>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09" name="Rectangle 29"/>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0" name="Rectangle 30"/>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1" name="Rectangle 31"/>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2" name="Rectangle 32"/>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3" name="Rectangle 33"/>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4" name="Rectangle 34"/>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5" name="Rectangle 35"/>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6" name="Rectangle 36"/>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7" name="Rectangle 37"/>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sp>
          <p:nvSpPr>
            <p:cNvPr id="1326118" name="Rectangle 38"/>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endParaRPr lang="en-US"/>
            </a:p>
          </p:txBody>
        </p:sp>
      </p:grpSp>
      <p:sp>
        <p:nvSpPr>
          <p:cNvPr id="1326119" name="Text Box 39"/>
          <p:cNvSpPr txBox="1">
            <a:spLocks noChangeArrowheads="1"/>
          </p:cNvSpPr>
          <p:nvPr/>
        </p:nvSpPr>
        <p:spPr bwMode="auto">
          <a:xfrm>
            <a:off x="1981200" y="1825625"/>
            <a:ext cx="719138" cy="336550"/>
          </a:xfrm>
          <a:prstGeom prst="rect">
            <a:avLst/>
          </a:prstGeom>
          <a:noFill/>
          <a:ln w="12700">
            <a:noFill/>
            <a:miter lim="800000"/>
            <a:headEnd/>
            <a:tailEnd/>
          </a:ln>
          <a:effectLst/>
        </p:spPr>
        <p:txBody>
          <a:bodyPr wrap="none">
            <a:spAutoFit/>
          </a:bodyPr>
          <a:lstStyle/>
          <a:p>
            <a:r>
              <a:rPr lang="en-US"/>
              <a:t>8-bit</a:t>
            </a:r>
          </a:p>
        </p:txBody>
      </p:sp>
      <p:sp>
        <p:nvSpPr>
          <p:cNvPr id="1326120" name="Text Box 40"/>
          <p:cNvSpPr txBox="1">
            <a:spLocks noChangeArrowheads="1"/>
          </p:cNvSpPr>
          <p:nvPr/>
        </p:nvSpPr>
        <p:spPr bwMode="auto">
          <a:xfrm>
            <a:off x="896938" y="457200"/>
            <a:ext cx="6799262" cy="94615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40000"/>
              </a:lnSpc>
              <a:spcBef>
                <a:spcPct val="0"/>
              </a:spcBef>
              <a:buClr>
                <a:schemeClr val="tx2"/>
              </a:buClr>
              <a:buSzPct val="75000"/>
              <a:buFont typeface="Wingdings" pitchFamily="2" charset="2"/>
              <a:buChar char="u"/>
            </a:pPr>
            <a:r>
              <a:rPr lang="en-US">
                <a:solidFill>
                  <a:schemeClr val="tx1"/>
                </a:solidFill>
              </a:rPr>
              <a:t>Let’s start with a simple example – or is it simple?</a:t>
            </a:r>
          </a:p>
          <a:p>
            <a:pPr marL="342900" indent="-342900">
              <a:lnSpc>
                <a:spcPct val="140000"/>
              </a:lnSpc>
              <a:spcBef>
                <a:spcPct val="0"/>
              </a:spcBef>
              <a:buClr>
                <a:schemeClr val="tx2"/>
              </a:buClr>
              <a:buSzPct val="75000"/>
              <a:buFont typeface="Wingdings" pitchFamily="2" charset="2"/>
              <a:buChar char="u"/>
            </a:pPr>
            <a:r>
              <a:rPr lang="en-US">
                <a:solidFill>
                  <a:schemeClr val="tx1"/>
                </a:solidFill>
              </a:rPr>
              <a:t>We need to transfer 12 bytes from “here” to “there”.</a:t>
            </a:r>
          </a:p>
        </p:txBody>
      </p:sp>
      <p:sp>
        <p:nvSpPr>
          <p:cNvPr id="1326121" name="Text Box 41"/>
          <p:cNvSpPr txBox="1">
            <a:spLocks noChangeArrowheads="1"/>
          </p:cNvSpPr>
          <p:nvPr/>
        </p:nvSpPr>
        <p:spPr bwMode="auto">
          <a:xfrm>
            <a:off x="914400" y="2514600"/>
            <a:ext cx="4819650"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What are ACNT, BCNT and CCNT?  </a:t>
            </a:r>
          </a:p>
        </p:txBody>
      </p:sp>
      <p:sp>
        <p:nvSpPr>
          <p:cNvPr id="1326122" name="Text Box 42"/>
          <p:cNvSpPr txBox="1">
            <a:spLocks noChangeArrowheads="1"/>
          </p:cNvSpPr>
          <p:nvPr/>
        </p:nvSpPr>
        <p:spPr bwMode="auto">
          <a:xfrm>
            <a:off x="914400" y="2971800"/>
            <a:ext cx="5573713" cy="609600"/>
          </a:xfrm>
          <a:prstGeom prst="rect">
            <a:avLst/>
          </a:prstGeom>
          <a:noFill/>
          <a:ln w="12700">
            <a:noFill/>
            <a:miter lim="800000"/>
            <a:headEnd type="none" w="sm" len="sm"/>
            <a:tailEnd type="none" w="sm" len="sm"/>
          </a:ln>
          <a:effectLst/>
        </p:spPr>
        <p:txBody>
          <a:bodyPr wrap="none" anchor="ctr">
            <a:spAutoFit/>
          </a:bodyPr>
          <a:lstStyle/>
          <a:p>
            <a:pPr marL="342900" indent="-342900">
              <a:lnSpc>
                <a:spcPct val="170000"/>
              </a:lnSpc>
              <a:spcBef>
                <a:spcPct val="0"/>
              </a:spcBef>
              <a:buClr>
                <a:schemeClr val="tx2"/>
              </a:buClr>
              <a:buSzPct val="75000"/>
              <a:buFont typeface="Wingdings" pitchFamily="2" charset="2"/>
              <a:buChar char="u"/>
            </a:pPr>
            <a:r>
              <a:rPr lang="en-US">
                <a:solidFill>
                  <a:schemeClr val="tx1"/>
                </a:solidFill>
              </a:rPr>
              <a:t>You can “view” the transfer several ways:</a:t>
            </a:r>
          </a:p>
        </p:txBody>
      </p:sp>
      <p:sp>
        <p:nvSpPr>
          <p:cNvPr id="1326123" name="Text Box 43"/>
          <p:cNvSpPr txBox="1">
            <a:spLocks noChangeArrowheads="1"/>
          </p:cNvSpPr>
          <p:nvPr/>
        </p:nvSpPr>
        <p:spPr bwMode="auto">
          <a:xfrm>
            <a:off x="914400" y="5743575"/>
            <a:ext cx="7051675" cy="581025"/>
          </a:xfrm>
          <a:prstGeom prst="rect">
            <a:avLst/>
          </a:prstGeom>
          <a:noFill/>
          <a:ln w="12700">
            <a:noFill/>
            <a:miter lim="800000"/>
            <a:headEnd type="none" w="sm" len="sm"/>
            <a:tailEnd type="none" w="sm" len="sm"/>
          </a:ln>
          <a:effectLst/>
        </p:spPr>
        <p:txBody>
          <a:bodyPr wrap="none" anchor="ctr">
            <a:spAutoFit/>
          </a:bodyPr>
          <a:lstStyle/>
          <a:p>
            <a:pPr marL="342900" indent="-342900">
              <a:spcBef>
                <a:spcPct val="0"/>
              </a:spcBef>
              <a:spcAft>
                <a:spcPct val="30000"/>
              </a:spcAft>
              <a:buClr>
                <a:schemeClr val="tx2"/>
              </a:buClr>
              <a:buSzPct val="75000"/>
              <a:buFont typeface="Wingdings" pitchFamily="2" charset="2"/>
              <a:buChar char="u"/>
            </a:pPr>
            <a:r>
              <a:rPr lang="en-US"/>
              <a:t>Which “view” is the best?  Well, that depends on what</a:t>
            </a:r>
            <a:br>
              <a:rPr lang="en-US"/>
            </a:br>
            <a:r>
              <a:rPr lang="en-US"/>
              <a:t>your system needs and the type of synchronization…</a:t>
            </a:r>
          </a:p>
        </p:txBody>
      </p:sp>
      <p:sp>
        <p:nvSpPr>
          <p:cNvPr id="1326124" name="Text Box 44"/>
          <p:cNvSpPr txBox="1">
            <a:spLocks noChangeArrowheads="1"/>
          </p:cNvSpPr>
          <p:nvPr/>
        </p:nvSpPr>
        <p:spPr bwMode="auto">
          <a:xfrm>
            <a:off x="4271963" y="1778000"/>
            <a:ext cx="2301875" cy="431800"/>
          </a:xfrm>
          <a:prstGeom prst="rect">
            <a:avLst/>
          </a:prstGeom>
          <a:noFill/>
          <a:ln w="12700">
            <a:noFill/>
            <a:miter lim="800000"/>
            <a:headEnd/>
            <a:tailEnd/>
          </a:ln>
          <a:effectLst/>
        </p:spPr>
        <p:txBody>
          <a:bodyPr wrap="none">
            <a:spAutoFit/>
          </a:bodyPr>
          <a:lstStyle/>
          <a:p>
            <a:r>
              <a:rPr lang="en-US" sz="1400" b="0">
                <a:solidFill>
                  <a:schemeClr val="tx1"/>
                </a:solidFill>
              </a:rPr>
              <a:t>Note: these are contiguous</a:t>
            </a:r>
            <a:br>
              <a:rPr lang="en-US" sz="1400" b="0">
                <a:solidFill>
                  <a:schemeClr val="tx1"/>
                </a:solidFill>
              </a:rPr>
            </a:br>
            <a:r>
              <a:rPr lang="en-US" sz="1400" b="0">
                <a:solidFill>
                  <a:schemeClr val="tx1"/>
                </a:solidFill>
              </a:rPr>
              <a:t>          memory locations</a:t>
            </a:r>
          </a:p>
        </p:txBody>
      </p:sp>
      <p:sp>
        <p:nvSpPr>
          <p:cNvPr id="1326125" name="Rectangle 45"/>
          <p:cNvSpPr>
            <a:spLocks noChangeArrowheads="1"/>
          </p:cNvSpPr>
          <p:nvPr/>
        </p:nvSpPr>
        <p:spPr bwMode="auto">
          <a:xfrm>
            <a:off x="373063" y="5675313"/>
            <a:ext cx="8770937" cy="633412"/>
          </a:xfrm>
          <a:prstGeom prst="rect">
            <a:avLst/>
          </a:prstGeom>
          <a:solidFill>
            <a:schemeClr val="bg1"/>
          </a:solidFill>
          <a:ln w="12700">
            <a:noFill/>
            <a:miter lim="800000"/>
            <a:headEnd/>
            <a:tailEnd/>
          </a:ln>
          <a:effectLst/>
        </p:spPr>
        <p:txBody>
          <a:bodyPr anchor="ctr">
            <a:spAutoFit/>
          </a:bodyPr>
          <a:lstStyle/>
          <a:p>
            <a:endParaRPr lang="en-US"/>
          </a:p>
        </p:txBody>
      </p:sp>
      <p:sp>
        <p:nvSpPr>
          <p:cNvPr id="1326126" name="Rectangle 46"/>
          <p:cNvSpPr>
            <a:spLocks noChangeArrowheads="1"/>
          </p:cNvSpPr>
          <p:nvPr/>
        </p:nvSpPr>
        <p:spPr bwMode="auto">
          <a:xfrm>
            <a:off x="3489325" y="4692650"/>
            <a:ext cx="5434013" cy="1089025"/>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78" name="Text Box 26"/>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2754" name="Rectangle 2"/>
          <p:cNvSpPr>
            <a:spLocks noGrp="1" noChangeArrowheads="1"/>
          </p:cNvSpPr>
          <p:nvPr>
            <p:ph type="title"/>
          </p:nvPr>
        </p:nvSpPr>
        <p:spPr/>
        <p:txBody>
          <a:bodyPr/>
          <a:lstStyle/>
          <a:p>
            <a:r>
              <a:rPr lang="en-US" sz="3200"/>
              <a:t>Chaining</a:t>
            </a:r>
            <a:endParaRPr lang="en-US" sz="3200" u="sng"/>
          </a:p>
        </p:txBody>
      </p:sp>
      <p:sp>
        <p:nvSpPr>
          <p:cNvPr id="1482755"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2756"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DstBuf5 </a:t>
            </a:r>
          </a:p>
        </p:txBody>
      </p:sp>
      <p:sp>
        <p:nvSpPr>
          <p:cNvPr id="1482757"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2758"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SrcBuf5 </a:t>
            </a:r>
          </a:p>
        </p:txBody>
      </p:sp>
      <p:sp>
        <p:nvSpPr>
          <p:cNvPr id="1482759"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2760" name="Text Box 8"/>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82761"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82762"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2763"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82764"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2765" name="Text Box 13"/>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82766"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82767"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82768"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2769"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2770"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2771"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82772"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2773"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can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2774" name="Rectangle 22"/>
          <p:cNvSpPr>
            <a:spLocks noChangeArrowheads="1"/>
          </p:cNvSpPr>
          <p:nvPr/>
        </p:nvSpPr>
        <p:spPr bwMode="auto">
          <a:xfrm>
            <a:off x="855663" y="5383213"/>
            <a:ext cx="8101012" cy="1271587"/>
          </a:xfrm>
          <a:prstGeom prst="rect">
            <a:avLst/>
          </a:prstGeom>
          <a:solidFill>
            <a:schemeClr val="bg1"/>
          </a:solidFill>
          <a:ln w="12700">
            <a:noFill/>
            <a:miter lim="800000"/>
            <a:headEnd/>
            <a:tailEnd/>
          </a:ln>
          <a:effectLst/>
        </p:spPr>
        <p:txBody>
          <a:bodyPr anchor="ctr">
            <a:spAutoFit/>
          </a:bodyPr>
          <a:lstStyle/>
          <a:p>
            <a:endParaRPr lang="en-US"/>
          </a:p>
        </p:txBody>
      </p:sp>
      <p:sp>
        <p:nvSpPr>
          <p:cNvPr id="1482775" name="Rectangle 23"/>
          <p:cNvSpPr>
            <a:spLocks noChangeArrowheads="1"/>
          </p:cNvSpPr>
          <p:nvPr/>
        </p:nvSpPr>
        <p:spPr bwMode="auto">
          <a:xfrm>
            <a:off x="677863" y="1911350"/>
            <a:ext cx="8101012" cy="390525"/>
          </a:xfrm>
          <a:prstGeom prst="rect">
            <a:avLst/>
          </a:prstGeom>
          <a:solidFill>
            <a:schemeClr val="bg1"/>
          </a:solidFill>
          <a:ln w="12700">
            <a:noFill/>
            <a:miter lim="800000"/>
            <a:headEnd/>
            <a:tailEnd/>
          </a:ln>
          <a:effectLst/>
        </p:spPr>
        <p:txBody>
          <a:bodyPr anchor="ctr">
            <a:spAutoFit/>
          </a:bodyPr>
          <a:lstStyle/>
          <a:p>
            <a:endParaRPr lang="en-US"/>
          </a:p>
        </p:txBody>
      </p:sp>
      <p:sp>
        <p:nvSpPr>
          <p:cNvPr id="1482776" name="Rectangle 24"/>
          <p:cNvSpPr>
            <a:spLocks noChangeArrowheads="1"/>
          </p:cNvSpPr>
          <p:nvPr/>
        </p:nvSpPr>
        <p:spPr bwMode="auto">
          <a:xfrm>
            <a:off x="3284538" y="2540000"/>
            <a:ext cx="2336800" cy="175260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82777" name="Text Box 25"/>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chemeClr val="tx1"/>
                </a:solidFill>
              </a:rPr>
              <a:t>TCC=6</a:t>
            </a:r>
          </a:p>
        </p:txBody>
      </p:sp>
    </p:spTree>
    <p:custDataLst>
      <p:tags r:id="rId1"/>
    </p:custData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7" name="Text Box 2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95042" name="Rectangle 2"/>
          <p:cNvSpPr>
            <a:spLocks noGrp="1" noChangeArrowheads="1"/>
          </p:cNvSpPr>
          <p:nvPr>
            <p:ph type="title"/>
          </p:nvPr>
        </p:nvSpPr>
        <p:spPr/>
        <p:txBody>
          <a:bodyPr/>
          <a:lstStyle/>
          <a:p>
            <a:r>
              <a:rPr lang="en-US" sz="3200"/>
              <a:t>Chaining</a:t>
            </a:r>
          </a:p>
        </p:txBody>
      </p:sp>
      <p:sp>
        <p:nvSpPr>
          <p:cNvPr id="1495043"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95044"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DstBuf5 </a:t>
            </a:r>
          </a:p>
        </p:txBody>
      </p:sp>
      <p:sp>
        <p:nvSpPr>
          <p:cNvPr id="1495045"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95046"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SrcBuf5 </a:t>
            </a:r>
          </a:p>
        </p:txBody>
      </p:sp>
      <p:sp>
        <p:nvSpPr>
          <p:cNvPr id="1495047"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95048" name="Text Box 8"/>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95049"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95050"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95051"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95052"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95053" name="Text Box 13"/>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95054"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95055"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95056"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95057"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95058"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95059"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95060"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95061"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can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95062" name="Rectangle 22"/>
          <p:cNvSpPr>
            <a:spLocks noChangeArrowheads="1"/>
          </p:cNvSpPr>
          <p:nvPr/>
        </p:nvSpPr>
        <p:spPr bwMode="auto">
          <a:xfrm>
            <a:off x="855663" y="5383213"/>
            <a:ext cx="8101012" cy="1271587"/>
          </a:xfrm>
          <a:prstGeom prst="rect">
            <a:avLst/>
          </a:prstGeom>
          <a:solidFill>
            <a:schemeClr val="bg1"/>
          </a:solidFill>
          <a:ln w="12700">
            <a:noFill/>
            <a:miter lim="800000"/>
            <a:headEnd/>
            <a:tailEnd/>
          </a:ln>
          <a:effectLst/>
        </p:spPr>
        <p:txBody>
          <a:bodyPr anchor="ctr">
            <a:spAutoFit/>
          </a:bodyPr>
          <a:lstStyle/>
          <a:p>
            <a:endParaRPr lang="en-US"/>
          </a:p>
        </p:txBody>
      </p:sp>
      <p:sp>
        <p:nvSpPr>
          <p:cNvPr id="1495063" name="Rectangle 23"/>
          <p:cNvSpPr>
            <a:spLocks noChangeArrowheads="1"/>
          </p:cNvSpPr>
          <p:nvPr/>
        </p:nvSpPr>
        <p:spPr bwMode="auto">
          <a:xfrm>
            <a:off x="677863" y="1911350"/>
            <a:ext cx="8101012" cy="390525"/>
          </a:xfrm>
          <a:prstGeom prst="rect">
            <a:avLst/>
          </a:prstGeom>
          <a:solidFill>
            <a:schemeClr val="bg1"/>
          </a:solidFill>
          <a:ln w="12700">
            <a:noFill/>
            <a:miter lim="800000"/>
            <a:headEnd/>
            <a:tailEnd/>
          </a:ln>
          <a:effectLst/>
        </p:spPr>
        <p:txBody>
          <a:bodyPr anchor="ctr">
            <a:spAutoFit/>
          </a:bodyPr>
          <a:lstStyle/>
          <a:p>
            <a:endParaRPr lang="en-US"/>
          </a:p>
        </p:txBody>
      </p:sp>
      <p:sp>
        <p:nvSpPr>
          <p:cNvPr id="1495065" name="Text Box 25"/>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chemeClr val="tx1"/>
                </a:solidFill>
              </a:rPr>
              <a:t>TCC=6</a:t>
            </a:r>
          </a:p>
        </p:txBody>
      </p:sp>
      <p:sp>
        <p:nvSpPr>
          <p:cNvPr id="1495066" name="Freeform 26"/>
          <p:cNvSpPr>
            <a:spLocks/>
          </p:cNvSpPr>
          <p:nvPr/>
        </p:nvSpPr>
        <p:spPr bwMode="auto">
          <a:xfrm>
            <a:off x="3090863" y="2786063"/>
            <a:ext cx="2776537" cy="1230312"/>
          </a:xfrm>
          <a:custGeom>
            <a:avLst/>
            <a:gdLst/>
            <a:ahLst/>
            <a:cxnLst>
              <a:cxn ang="0">
                <a:pos x="0" y="0"/>
              </a:cxn>
              <a:cxn ang="0">
                <a:pos x="304" y="32"/>
              </a:cxn>
              <a:cxn ang="0">
                <a:pos x="368" y="176"/>
              </a:cxn>
              <a:cxn ang="0">
                <a:pos x="400" y="618"/>
              </a:cxn>
              <a:cxn ang="0">
                <a:pos x="741" y="752"/>
              </a:cxn>
              <a:cxn ang="0">
                <a:pos x="1200" y="752"/>
              </a:cxn>
              <a:cxn ang="0">
                <a:pos x="1482" y="613"/>
              </a:cxn>
              <a:cxn ang="0">
                <a:pos x="1573" y="298"/>
              </a:cxn>
              <a:cxn ang="0">
                <a:pos x="1749" y="101"/>
              </a:cxn>
            </a:cxnLst>
            <a:rect l="0" t="0" r="r" b="b"/>
            <a:pathLst>
              <a:path w="1749" h="775">
                <a:moveTo>
                  <a:pt x="0" y="0"/>
                </a:moveTo>
                <a:cubicBezTo>
                  <a:pt x="121" y="1"/>
                  <a:pt x="243" y="3"/>
                  <a:pt x="304" y="32"/>
                </a:cubicBezTo>
                <a:cubicBezTo>
                  <a:pt x="365" y="61"/>
                  <a:pt x="352" y="78"/>
                  <a:pt x="368" y="176"/>
                </a:cubicBezTo>
                <a:cubicBezTo>
                  <a:pt x="384" y="274"/>
                  <a:pt x="338" y="522"/>
                  <a:pt x="400" y="618"/>
                </a:cubicBezTo>
                <a:cubicBezTo>
                  <a:pt x="462" y="714"/>
                  <a:pt x="608" y="730"/>
                  <a:pt x="741" y="752"/>
                </a:cubicBezTo>
                <a:cubicBezTo>
                  <a:pt x="874" y="774"/>
                  <a:pt x="1077" y="775"/>
                  <a:pt x="1200" y="752"/>
                </a:cubicBezTo>
                <a:cubicBezTo>
                  <a:pt x="1323" y="729"/>
                  <a:pt x="1420" y="689"/>
                  <a:pt x="1482" y="613"/>
                </a:cubicBezTo>
                <a:cubicBezTo>
                  <a:pt x="1544" y="537"/>
                  <a:pt x="1529" y="383"/>
                  <a:pt x="1573" y="298"/>
                </a:cubicBezTo>
                <a:cubicBezTo>
                  <a:pt x="1617" y="213"/>
                  <a:pt x="1683" y="157"/>
                  <a:pt x="1749" y="101"/>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0" name="Text Box 3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4802" name="Rectangle 2"/>
          <p:cNvSpPr>
            <a:spLocks noGrp="1" noChangeArrowheads="1"/>
          </p:cNvSpPr>
          <p:nvPr>
            <p:ph type="title"/>
          </p:nvPr>
        </p:nvSpPr>
        <p:spPr/>
        <p:txBody>
          <a:bodyPr/>
          <a:lstStyle/>
          <a:p>
            <a:r>
              <a:rPr lang="en-US" sz="3200"/>
              <a:t>Chaining</a:t>
            </a:r>
          </a:p>
        </p:txBody>
      </p:sp>
      <p:sp>
        <p:nvSpPr>
          <p:cNvPr id="1484803"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4804"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Dest = 0</a:t>
            </a:r>
            <a:r>
              <a:rPr lang="en-US" sz="1600">
                <a:solidFill>
                  <a:schemeClr val="tx1"/>
                </a:solidFill>
              </a:rPr>
              <a:t> </a:t>
            </a:r>
          </a:p>
        </p:txBody>
      </p:sp>
      <p:sp>
        <p:nvSpPr>
          <p:cNvPr id="1484805"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4806"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Src = 0</a:t>
            </a:r>
            <a:r>
              <a:rPr lang="en-US" sz="1600">
                <a:solidFill>
                  <a:schemeClr val="tx1"/>
                </a:solidFill>
              </a:rPr>
              <a:t> </a:t>
            </a:r>
          </a:p>
        </p:txBody>
      </p:sp>
      <p:sp>
        <p:nvSpPr>
          <p:cNvPr id="1484807"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4809"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84810"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4811"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84812"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4814"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84815"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84816"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4817"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4818"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4819"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84820"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4821"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will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4822" name="Rectangle 22"/>
          <p:cNvSpPr>
            <a:spLocks noChangeArrowheads="1"/>
          </p:cNvSpPr>
          <p:nvPr/>
        </p:nvSpPr>
        <p:spPr bwMode="auto">
          <a:xfrm>
            <a:off x="855663" y="5722938"/>
            <a:ext cx="8101012" cy="931862"/>
          </a:xfrm>
          <a:prstGeom prst="rect">
            <a:avLst/>
          </a:prstGeom>
          <a:solidFill>
            <a:schemeClr val="bg1"/>
          </a:solidFill>
          <a:ln w="12700">
            <a:noFill/>
            <a:miter lim="800000"/>
            <a:headEnd/>
            <a:tailEnd/>
          </a:ln>
          <a:effectLst/>
        </p:spPr>
        <p:txBody>
          <a:bodyPr anchor="ctr">
            <a:spAutoFit/>
          </a:bodyPr>
          <a:lstStyle/>
          <a:p>
            <a:endParaRPr lang="en-US"/>
          </a:p>
        </p:txBody>
      </p:sp>
      <p:sp>
        <p:nvSpPr>
          <p:cNvPr id="1484824" name="Text Box 24"/>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84825" name="Text Box 25"/>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84826" name="Text Box 26"/>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rgbClr val="FF3300"/>
                </a:solidFill>
              </a:rPr>
              <a:t>TCC=0</a:t>
            </a:r>
          </a:p>
        </p:txBody>
      </p:sp>
      <p:sp>
        <p:nvSpPr>
          <p:cNvPr id="1484828" name="Freeform 28"/>
          <p:cNvSpPr>
            <a:spLocks/>
          </p:cNvSpPr>
          <p:nvPr/>
        </p:nvSpPr>
        <p:spPr bwMode="auto">
          <a:xfrm>
            <a:off x="3090863" y="2786063"/>
            <a:ext cx="2776537" cy="1230312"/>
          </a:xfrm>
          <a:custGeom>
            <a:avLst/>
            <a:gdLst/>
            <a:ahLst/>
            <a:cxnLst>
              <a:cxn ang="0">
                <a:pos x="0" y="0"/>
              </a:cxn>
              <a:cxn ang="0">
                <a:pos x="304" y="32"/>
              </a:cxn>
              <a:cxn ang="0">
                <a:pos x="368" y="176"/>
              </a:cxn>
              <a:cxn ang="0">
                <a:pos x="400" y="618"/>
              </a:cxn>
              <a:cxn ang="0">
                <a:pos x="741" y="752"/>
              </a:cxn>
              <a:cxn ang="0">
                <a:pos x="1200" y="752"/>
              </a:cxn>
              <a:cxn ang="0">
                <a:pos x="1482" y="613"/>
              </a:cxn>
              <a:cxn ang="0">
                <a:pos x="1573" y="298"/>
              </a:cxn>
              <a:cxn ang="0">
                <a:pos x="1749" y="101"/>
              </a:cxn>
            </a:cxnLst>
            <a:rect l="0" t="0" r="r" b="b"/>
            <a:pathLst>
              <a:path w="1749" h="775">
                <a:moveTo>
                  <a:pt x="0" y="0"/>
                </a:moveTo>
                <a:cubicBezTo>
                  <a:pt x="121" y="1"/>
                  <a:pt x="243" y="3"/>
                  <a:pt x="304" y="32"/>
                </a:cubicBezTo>
                <a:cubicBezTo>
                  <a:pt x="365" y="61"/>
                  <a:pt x="352" y="78"/>
                  <a:pt x="368" y="176"/>
                </a:cubicBezTo>
                <a:cubicBezTo>
                  <a:pt x="384" y="274"/>
                  <a:pt x="338" y="522"/>
                  <a:pt x="400" y="618"/>
                </a:cubicBezTo>
                <a:cubicBezTo>
                  <a:pt x="462" y="714"/>
                  <a:pt x="608" y="730"/>
                  <a:pt x="741" y="752"/>
                </a:cubicBezTo>
                <a:cubicBezTo>
                  <a:pt x="874" y="774"/>
                  <a:pt x="1077" y="775"/>
                  <a:pt x="1200" y="752"/>
                </a:cubicBezTo>
                <a:cubicBezTo>
                  <a:pt x="1323" y="729"/>
                  <a:pt x="1420" y="689"/>
                  <a:pt x="1482" y="613"/>
                </a:cubicBezTo>
                <a:cubicBezTo>
                  <a:pt x="1544" y="537"/>
                  <a:pt x="1529" y="383"/>
                  <a:pt x="1573" y="298"/>
                </a:cubicBezTo>
                <a:cubicBezTo>
                  <a:pt x="1617" y="213"/>
                  <a:pt x="1683" y="157"/>
                  <a:pt x="1749" y="101"/>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84829" name="Rectangle 29"/>
          <p:cNvSpPr>
            <a:spLocks noChangeArrowheads="1"/>
          </p:cNvSpPr>
          <p:nvPr/>
        </p:nvSpPr>
        <p:spPr bwMode="auto">
          <a:xfrm>
            <a:off x="6342063" y="5283200"/>
            <a:ext cx="2436812" cy="7191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75" name="Text Box 2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6850" name="Rectangle 2"/>
          <p:cNvSpPr>
            <a:spLocks noGrp="1" noChangeArrowheads="1"/>
          </p:cNvSpPr>
          <p:nvPr>
            <p:ph type="title"/>
          </p:nvPr>
        </p:nvSpPr>
        <p:spPr/>
        <p:txBody>
          <a:bodyPr/>
          <a:lstStyle/>
          <a:p>
            <a:r>
              <a:rPr lang="en-US"/>
              <a:t>Linking &amp; Chaining Combined</a:t>
            </a:r>
          </a:p>
        </p:txBody>
      </p:sp>
      <p:sp>
        <p:nvSpPr>
          <p:cNvPr id="1486851"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6852"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DstBuf5</a:t>
            </a:r>
          </a:p>
        </p:txBody>
      </p:sp>
      <p:sp>
        <p:nvSpPr>
          <p:cNvPr id="1486854"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SrcBuf5</a:t>
            </a:r>
          </a:p>
        </p:txBody>
      </p:sp>
      <p:sp>
        <p:nvSpPr>
          <p:cNvPr id="1486855"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6857"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86858"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6859"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86860"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6862"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86863"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86864"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6865"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6866"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6867"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86868"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6869"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will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6871" name="Rectangle 23"/>
          <p:cNvSpPr>
            <a:spLocks noChangeArrowheads="1"/>
          </p:cNvSpPr>
          <p:nvPr/>
        </p:nvSpPr>
        <p:spPr bwMode="auto">
          <a:xfrm>
            <a:off x="3284538" y="2540000"/>
            <a:ext cx="2336800" cy="1752600"/>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86872" name="Text Box 24"/>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86873" name="Text Box 25"/>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86874" name="Text Box 26"/>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chemeClr val="tx1"/>
                </a:solidFill>
              </a:rPr>
              <a:t>TCC=6</a:t>
            </a:r>
          </a:p>
        </p:txBody>
      </p:sp>
      <p:sp>
        <p:nvSpPr>
          <p:cNvPr id="1486853"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400">
                <a:solidFill>
                  <a:srgbClr val="FF3300"/>
                </a:solidFill>
                <a:latin typeface="Arial Narrow" pitchFamily="34" charset="0"/>
              </a:rPr>
              <a:t>LINK = PSET8</a:t>
            </a:r>
            <a:r>
              <a:rPr lang="en-US" sz="1600">
                <a:solidFill>
                  <a:schemeClr val="tx1"/>
                </a:solidFill>
                <a:latin typeface="Arial Narrow" pitchFamily="34" charset="0"/>
              </a:rPr>
              <a:t> </a:t>
            </a:r>
            <a:endParaRPr lang="en-US" sz="1600" baseline="30000">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926" name="Text Box 3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88898" name="Rectangle 2"/>
          <p:cNvSpPr>
            <a:spLocks noGrp="1" noChangeArrowheads="1"/>
          </p:cNvSpPr>
          <p:nvPr>
            <p:ph type="title"/>
          </p:nvPr>
        </p:nvSpPr>
        <p:spPr/>
        <p:txBody>
          <a:bodyPr/>
          <a:lstStyle/>
          <a:p>
            <a:r>
              <a:rPr lang="en-US"/>
              <a:t>Linking &amp; Chaining Combined</a:t>
            </a:r>
          </a:p>
        </p:txBody>
      </p:sp>
      <p:sp>
        <p:nvSpPr>
          <p:cNvPr id="1488899" name="Text Box 3"/>
          <p:cNvSpPr txBox="1">
            <a:spLocks noChangeArrowheads="1"/>
          </p:cNvSpPr>
          <p:nvPr/>
        </p:nvSpPr>
        <p:spPr bwMode="auto">
          <a:xfrm>
            <a:off x="917575" y="555625"/>
            <a:ext cx="8042275" cy="1592263"/>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 When a channel is done with its transfer, it uses the LINK field to 	determine which PSET will be used to re-load the channel’s PSET 	register set.</a:t>
            </a:r>
          </a:p>
          <a:p>
            <a:pPr>
              <a:buClr>
                <a:schemeClr val="tx2"/>
              </a:buClr>
              <a:buSzPct val="90000"/>
              <a:buFont typeface="Wingdings" pitchFamily="2" charset="2"/>
              <a:buChar char="Ø"/>
            </a:pPr>
            <a:r>
              <a:rPr lang="en-US" sz="2400" i="1">
                <a:latin typeface="Arial Narrow" pitchFamily="34" charset="0"/>
              </a:rPr>
              <a:t>Linking</a:t>
            </a:r>
            <a:r>
              <a:rPr lang="en-US">
                <a:solidFill>
                  <a:schemeClr val="tx1"/>
                </a:solidFill>
                <a:latin typeface="Arial Narrow" pitchFamily="34" charset="0"/>
              </a:rPr>
              <a:t> does NOT cause a trigger to occur. </a:t>
            </a:r>
          </a:p>
          <a:p>
            <a:pPr>
              <a:buClr>
                <a:schemeClr val="tx2"/>
              </a:buClr>
              <a:buSzPct val="90000"/>
              <a:buFont typeface="Wingdings" pitchFamily="2" charset="2"/>
              <a:buChar char="Ø"/>
            </a:pPr>
            <a:r>
              <a:rPr lang="en-US">
                <a:solidFill>
                  <a:schemeClr val="tx1"/>
                </a:solidFill>
                <a:latin typeface="Arial Narrow" pitchFamily="34" charset="0"/>
              </a:rPr>
              <a:t>LINK = 0xFFFF = Link-to-NULL. The PSET will be set to all 0’s.</a:t>
            </a:r>
          </a:p>
        </p:txBody>
      </p:sp>
      <p:sp>
        <p:nvSpPr>
          <p:cNvPr id="1488900" name="Rectangle 4"/>
          <p:cNvSpPr>
            <a:spLocks noChangeArrowheads="1"/>
          </p:cNvSpPr>
          <p:nvPr/>
        </p:nvSpPr>
        <p:spPr bwMode="auto">
          <a:xfrm>
            <a:off x="12954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Dest = DstBuf8</a:t>
            </a:r>
            <a:r>
              <a:rPr lang="en-US" sz="1600">
                <a:solidFill>
                  <a:schemeClr val="tx1"/>
                </a:solidFill>
              </a:rPr>
              <a:t> </a:t>
            </a:r>
          </a:p>
        </p:txBody>
      </p:sp>
      <p:sp>
        <p:nvSpPr>
          <p:cNvPr id="1488901" name="Rectangle 5"/>
          <p:cNvSpPr>
            <a:spLocks noChangeArrowheads="1"/>
          </p:cNvSpPr>
          <p:nvPr/>
        </p:nvSpPr>
        <p:spPr bwMode="auto">
          <a:xfrm>
            <a:off x="19240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8902" name="Rectangle 6"/>
          <p:cNvSpPr>
            <a:spLocks noChangeArrowheads="1"/>
          </p:cNvSpPr>
          <p:nvPr/>
        </p:nvSpPr>
        <p:spPr bwMode="auto">
          <a:xfrm>
            <a:off x="12954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rPr>
              <a:t>Src = SrcBuf8</a:t>
            </a:r>
            <a:r>
              <a:rPr lang="en-US" sz="1600">
                <a:solidFill>
                  <a:schemeClr val="tx1"/>
                </a:solidFill>
              </a:rPr>
              <a:t> </a:t>
            </a:r>
          </a:p>
        </p:txBody>
      </p:sp>
      <p:sp>
        <p:nvSpPr>
          <p:cNvPr id="1488903" name="Rectangle 7"/>
          <p:cNvSpPr>
            <a:spLocks noChangeArrowheads="1"/>
          </p:cNvSpPr>
          <p:nvPr/>
        </p:nvSpPr>
        <p:spPr bwMode="auto">
          <a:xfrm>
            <a:off x="11430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8905" name="Rectangle 9"/>
          <p:cNvSpPr>
            <a:spLocks noChangeArrowheads="1"/>
          </p:cNvSpPr>
          <p:nvPr/>
        </p:nvSpPr>
        <p:spPr bwMode="auto">
          <a:xfrm>
            <a:off x="5943600" y="3451225"/>
            <a:ext cx="1828800"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Dest = DstBuf6 </a:t>
            </a:r>
          </a:p>
        </p:txBody>
      </p:sp>
      <p:sp>
        <p:nvSpPr>
          <p:cNvPr id="1488906" name="Rectangle 10"/>
          <p:cNvSpPr>
            <a:spLocks noChangeArrowheads="1"/>
          </p:cNvSpPr>
          <p:nvPr/>
        </p:nvSpPr>
        <p:spPr bwMode="auto">
          <a:xfrm>
            <a:off x="6572250" y="3773488"/>
            <a:ext cx="1204913"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LINK = 0xFFFF </a:t>
            </a:r>
            <a:endParaRPr lang="en-US" sz="1600" baseline="30000">
              <a:solidFill>
                <a:schemeClr val="tx1"/>
              </a:solidFill>
            </a:endParaRPr>
          </a:p>
        </p:txBody>
      </p:sp>
      <p:sp>
        <p:nvSpPr>
          <p:cNvPr id="1488907" name="Rectangle 11"/>
          <p:cNvSpPr>
            <a:spLocks noChangeArrowheads="1"/>
          </p:cNvSpPr>
          <p:nvPr/>
        </p:nvSpPr>
        <p:spPr bwMode="auto">
          <a:xfrm>
            <a:off x="5943600" y="3130550"/>
            <a:ext cx="1828800"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Src = SrcBuf6 </a:t>
            </a:r>
          </a:p>
        </p:txBody>
      </p:sp>
      <p:sp>
        <p:nvSpPr>
          <p:cNvPr id="1488908" name="Rectangle 12"/>
          <p:cNvSpPr>
            <a:spLocks noChangeArrowheads="1"/>
          </p:cNvSpPr>
          <p:nvPr/>
        </p:nvSpPr>
        <p:spPr bwMode="auto">
          <a:xfrm>
            <a:off x="5791200" y="2673350"/>
            <a:ext cx="2133600" cy="152400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88910" name="Text Box 14"/>
          <p:cNvSpPr txBox="1">
            <a:spLocks noChangeArrowheads="1"/>
          </p:cNvSpPr>
          <p:nvPr/>
        </p:nvSpPr>
        <p:spPr bwMode="auto">
          <a:xfrm>
            <a:off x="1049338" y="2370138"/>
            <a:ext cx="2344737" cy="336550"/>
          </a:xfrm>
          <a:prstGeom prst="rect">
            <a:avLst/>
          </a:prstGeom>
          <a:noFill/>
          <a:ln w="12700">
            <a:noFill/>
            <a:miter lim="800000"/>
            <a:headEnd/>
            <a:tailEnd/>
          </a:ln>
          <a:effectLst/>
        </p:spPr>
        <p:txBody>
          <a:bodyPr wrap="none">
            <a:spAutoFit/>
          </a:bodyPr>
          <a:lstStyle/>
          <a:p>
            <a:r>
              <a:rPr lang="en-US"/>
              <a:t>Channel 5’s PSET</a:t>
            </a:r>
            <a:endParaRPr lang="en-US" baseline="-25000"/>
          </a:p>
        </p:txBody>
      </p:sp>
      <p:sp>
        <p:nvSpPr>
          <p:cNvPr id="1488911" name="Text Box 15"/>
          <p:cNvSpPr txBox="1">
            <a:spLocks noChangeArrowheads="1"/>
          </p:cNvSpPr>
          <p:nvPr/>
        </p:nvSpPr>
        <p:spPr bwMode="auto">
          <a:xfrm>
            <a:off x="5699125" y="2362200"/>
            <a:ext cx="2344738" cy="336550"/>
          </a:xfrm>
          <a:prstGeom prst="rect">
            <a:avLst/>
          </a:prstGeom>
          <a:noFill/>
          <a:ln w="12700">
            <a:noFill/>
            <a:miter lim="800000"/>
            <a:headEnd/>
            <a:tailEnd/>
          </a:ln>
          <a:effectLst/>
        </p:spPr>
        <p:txBody>
          <a:bodyPr wrap="none">
            <a:spAutoFit/>
          </a:bodyPr>
          <a:lstStyle/>
          <a:p>
            <a:r>
              <a:rPr lang="en-US"/>
              <a:t>Channel 6’s PSET</a:t>
            </a:r>
          </a:p>
        </p:txBody>
      </p:sp>
      <p:sp>
        <p:nvSpPr>
          <p:cNvPr id="1488912" name="Line 16"/>
          <p:cNvSpPr>
            <a:spLocks noChangeShapeType="1"/>
          </p:cNvSpPr>
          <p:nvPr/>
        </p:nvSpPr>
        <p:spPr bwMode="auto">
          <a:xfrm>
            <a:off x="3276600" y="2832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8913" name="Text Box 17"/>
          <p:cNvSpPr txBox="1">
            <a:spLocks noChangeArrowheads="1"/>
          </p:cNvSpPr>
          <p:nvPr/>
        </p:nvSpPr>
        <p:spPr bwMode="auto">
          <a:xfrm>
            <a:off x="3724275" y="2698750"/>
            <a:ext cx="1651000"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Xfr complete</a:t>
            </a:r>
          </a:p>
        </p:txBody>
      </p:sp>
      <p:sp>
        <p:nvSpPr>
          <p:cNvPr id="1488914" name="Line 18"/>
          <p:cNvSpPr>
            <a:spLocks noChangeShapeType="1"/>
          </p:cNvSpPr>
          <p:nvPr/>
        </p:nvSpPr>
        <p:spPr bwMode="auto">
          <a:xfrm>
            <a:off x="3276600" y="3213100"/>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8915" name="Text Box 19"/>
          <p:cNvSpPr txBox="1">
            <a:spLocks noChangeArrowheads="1"/>
          </p:cNvSpPr>
          <p:nvPr/>
        </p:nvSpPr>
        <p:spPr bwMode="auto">
          <a:xfrm>
            <a:off x="3724275" y="3060700"/>
            <a:ext cx="1895475"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EDMA chains to</a:t>
            </a:r>
          </a:p>
          <a:p>
            <a:r>
              <a:rPr lang="en-US" sz="1600">
                <a:solidFill>
                  <a:schemeClr val="tx1"/>
                </a:solidFill>
                <a:latin typeface="Courier New" pitchFamily="49" charset="0"/>
              </a:rPr>
              <a:t>Ch 6</a:t>
            </a:r>
          </a:p>
        </p:txBody>
      </p:sp>
      <p:sp>
        <p:nvSpPr>
          <p:cNvPr id="1488916" name="AutoShape 20"/>
          <p:cNvSpPr>
            <a:spLocks noChangeArrowheads="1"/>
          </p:cNvSpPr>
          <p:nvPr/>
        </p:nvSpPr>
        <p:spPr bwMode="auto">
          <a:xfrm rot="10800000">
            <a:off x="3733800" y="3746500"/>
            <a:ext cx="1371600" cy="457200"/>
          </a:xfrm>
          <a:prstGeom prst="leftArrow">
            <a:avLst>
              <a:gd name="adj1" fmla="val 45833"/>
              <a:gd name="adj2" fmla="val 64125"/>
            </a:avLst>
          </a:prstGeom>
          <a:solidFill>
            <a:srgbClr val="C0C0C0"/>
          </a:solidFill>
          <a:ln w="12700">
            <a:solidFill>
              <a:schemeClr val="tx1"/>
            </a:solidFill>
            <a:miter lim="800000"/>
            <a:headEnd/>
            <a:tailEnd/>
          </a:ln>
          <a:effectLst/>
        </p:spPr>
        <p:txBody>
          <a:bodyPr anchor="ctr">
            <a:spAutoFit/>
          </a:bodyPr>
          <a:lstStyle/>
          <a:p>
            <a:endParaRPr lang="en-US"/>
          </a:p>
        </p:txBody>
      </p:sp>
      <p:sp>
        <p:nvSpPr>
          <p:cNvPr id="1488917" name="Text Box 21"/>
          <p:cNvSpPr txBox="1">
            <a:spLocks noChangeArrowheads="1"/>
          </p:cNvSpPr>
          <p:nvPr/>
        </p:nvSpPr>
        <p:spPr bwMode="auto">
          <a:xfrm>
            <a:off x="909638" y="4246563"/>
            <a:ext cx="7945437" cy="2247900"/>
          </a:xfrm>
          <a:prstGeom prst="rect">
            <a:avLst/>
          </a:prstGeom>
          <a:noFill/>
          <a:ln w="12700">
            <a:noFill/>
            <a:miter lim="800000"/>
            <a:headEnd/>
            <a:tailEnd/>
          </a:ln>
          <a:effectLst/>
        </p:spPr>
        <p:txBody>
          <a:bodyPr/>
          <a:lstStyle/>
          <a:p>
            <a:pPr>
              <a:buClr>
                <a:schemeClr val="tx2"/>
              </a:buClr>
              <a:buSzPct val="90000"/>
              <a:buFont typeface="Wingdings" pitchFamily="2" charset="2"/>
              <a:buChar char="Ø"/>
            </a:pPr>
            <a:r>
              <a:rPr lang="en-US" sz="2400" i="1">
                <a:latin typeface="Arial Narrow" pitchFamily="34" charset="0"/>
              </a:rPr>
              <a:t>Chaining </a:t>
            </a:r>
            <a:r>
              <a:rPr lang="en-US">
                <a:solidFill>
                  <a:schemeClr val="tx1"/>
                </a:solidFill>
                <a:latin typeface="Arial Narrow" pitchFamily="34" charset="0"/>
              </a:rPr>
              <a:t>– The TCC of one channel is set to trigger any channel to run </a:t>
            </a:r>
            <a:br>
              <a:rPr lang="en-US">
                <a:solidFill>
                  <a:schemeClr val="tx1"/>
                </a:solidFill>
                <a:latin typeface="Arial Narrow" pitchFamily="34" charset="0"/>
              </a:rPr>
            </a:br>
            <a:r>
              <a:rPr lang="en-US">
                <a:solidFill>
                  <a:schemeClr val="tx1"/>
                </a:solidFill>
                <a:latin typeface="Arial Narrow" pitchFamily="34" charset="0"/>
              </a:rPr>
              <a:t>    	when the current channel is finished. For example, Ch #5 has 	OPT.TCC=6 which can trigger Ch #6 to run via the CER (Chain Event 	Register). </a:t>
            </a:r>
          </a:p>
          <a:p>
            <a:pPr>
              <a:buClr>
                <a:schemeClr val="tx2"/>
              </a:buClr>
              <a:buSzPct val="90000"/>
              <a:buFont typeface="Wingdings" pitchFamily="2" charset="2"/>
              <a:buChar char="Ø"/>
            </a:pPr>
            <a:r>
              <a:rPr lang="en-US">
                <a:solidFill>
                  <a:schemeClr val="tx1"/>
                </a:solidFill>
                <a:latin typeface="Arial Narrow" pitchFamily="34" charset="0"/>
              </a:rPr>
              <a:t> Linking will also be performed along with chaining. For example, when Ch 	#5 is done, it links (copies) PSET #8 and at the same time triggers 	(OPT.TCC=6) Ch #6 to run. When Ch #6 is done, it can link to restore 	its PSET and also chain to a third channel or back to Ch #5.</a:t>
            </a:r>
          </a:p>
        </p:txBody>
      </p:sp>
      <p:sp>
        <p:nvSpPr>
          <p:cNvPr id="1488918" name="Text Box 22"/>
          <p:cNvSpPr txBox="1">
            <a:spLocks noChangeArrowheads="1"/>
          </p:cNvSpPr>
          <p:nvPr/>
        </p:nvSpPr>
        <p:spPr bwMode="auto">
          <a:xfrm>
            <a:off x="1112838" y="2641600"/>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5</a:t>
            </a:r>
          </a:p>
        </p:txBody>
      </p:sp>
      <p:sp>
        <p:nvSpPr>
          <p:cNvPr id="1488919" name="Text Box 23"/>
          <p:cNvSpPr txBox="1">
            <a:spLocks noChangeArrowheads="1"/>
          </p:cNvSpPr>
          <p:nvPr/>
        </p:nvSpPr>
        <p:spPr bwMode="auto">
          <a:xfrm>
            <a:off x="5757863" y="2640013"/>
            <a:ext cx="1177925" cy="336550"/>
          </a:xfrm>
          <a:prstGeom prst="rect">
            <a:avLst/>
          </a:prstGeom>
          <a:noFill/>
          <a:ln w="12700">
            <a:noFill/>
            <a:miter lim="800000"/>
            <a:headEnd/>
            <a:tailEnd/>
          </a:ln>
          <a:effectLst/>
        </p:spPr>
        <p:txBody>
          <a:bodyPr wrap="none">
            <a:spAutoFit/>
          </a:bodyPr>
          <a:lstStyle/>
          <a:p>
            <a:r>
              <a:rPr lang="en-US">
                <a:solidFill>
                  <a:schemeClr val="tx1"/>
                </a:solidFill>
                <a:latin typeface="Arial Narrow" pitchFamily="34" charset="0"/>
              </a:rPr>
              <a:t>Channel 6</a:t>
            </a:r>
          </a:p>
        </p:txBody>
      </p:sp>
      <p:sp>
        <p:nvSpPr>
          <p:cNvPr id="1488920" name="Text Box 24"/>
          <p:cNvSpPr txBox="1">
            <a:spLocks noChangeArrowheads="1"/>
          </p:cNvSpPr>
          <p:nvPr/>
        </p:nvSpPr>
        <p:spPr bwMode="auto">
          <a:xfrm>
            <a:off x="2281238" y="2794000"/>
            <a:ext cx="844550" cy="300038"/>
          </a:xfrm>
          <a:prstGeom prst="rect">
            <a:avLst/>
          </a:prstGeom>
          <a:noFill/>
          <a:ln w="12700">
            <a:solidFill>
              <a:schemeClr val="tx1"/>
            </a:solidFill>
            <a:miter lim="800000"/>
            <a:headEnd/>
            <a:tailEnd/>
          </a:ln>
          <a:effectLst/>
        </p:spPr>
        <p:txBody>
          <a:bodyPr wrap="none">
            <a:spAutoFit/>
          </a:bodyPr>
          <a:lstStyle/>
          <a:p>
            <a:r>
              <a:rPr lang="en-US" sz="1600">
                <a:solidFill>
                  <a:srgbClr val="FF3300"/>
                </a:solidFill>
              </a:rPr>
              <a:t>TCC=8</a:t>
            </a:r>
          </a:p>
        </p:txBody>
      </p:sp>
      <p:sp>
        <p:nvSpPr>
          <p:cNvPr id="1488921" name="Freeform 25"/>
          <p:cNvSpPr>
            <a:spLocks/>
          </p:cNvSpPr>
          <p:nvPr/>
        </p:nvSpPr>
        <p:spPr bwMode="auto">
          <a:xfrm>
            <a:off x="3090863" y="2786063"/>
            <a:ext cx="2776537" cy="1230312"/>
          </a:xfrm>
          <a:custGeom>
            <a:avLst/>
            <a:gdLst/>
            <a:ahLst/>
            <a:cxnLst>
              <a:cxn ang="0">
                <a:pos x="0" y="0"/>
              </a:cxn>
              <a:cxn ang="0">
                <a:pos x="304" y="32"/>
              </a:cxn>
              <a:cxn ang="0">
                <a:pos x="368" y="176"/>
              </a:cxn>
              <a:cxn ang="0">
                <a:pos x="400" y="618"/>
              </a:cxn>
              <a:cxn ang="0">
                <a:pos x="741" y="752"/>
              </a:cxn>
              <a:cxn ang="0">
                <a:pos x="1200" y="752"/>
              </a:cxn>
              <a:cxn ang="0">
                <a:pos x="1482" y="613"/>
              </a:cxn>
              <a:cxn ang="0">
                <a:pos x="1573" y="298"/>
              </a:cxn>
              <a:cxn ang="0">
                <a:pos x="1749" y="101"/>
              </a:cxn>
            </a:cxnLst>
            <a:rect l="0" t="0" r="r" b="b"/>
            <a:pathLst>
              <a:path w="1749" h="775">
                <a:moveTo>
                  <a:pt x="0" y="0"/>
                </a:moveTo>
                <a:cubicBezTo>
                  <a:pt x="121" y="1"/>
                  <a:pt x="243" y="3"/>
                  <a:pt x="304" y="32"/>
                </a:cubicBezTo>
                <a:cubicBezTo>
                  <a:pt x="365" y="61"/>
                  <a:pt x="352" y="78"/>
                  <a:pt x="368" y="176"/>
                </a:cubicBezTo>
                <a:cubicBezTo>
                  <a:pt x="384" y="274"/>
                  <a:pt x="338" y="522"/>
                  <a:pt x="400" y="618"/>
                </a:cubicBezTo>
                <a:cubicBezTo>
                  <a:pt x="462" y="714"/>
                  <a:pt x="608" y="730"/>
                  <a:pt x="741" y="752"/>
                </a:cubicBezTo>
                <a:cubicBezTo>
                  <a:pt x="874" y="774"/>
                  <a:pt x="1077" y="775"/>
                  <a:pt x="1200" y="752"/>
                </a:cubicBezTo>
                <a:cubicBezTo>
                  <a:pt x="1323" y="729"/>
                  <a:pt x="1420" y="689"/>
                  <a:pt x="1482" y="613"/>
                </a:cubicBezTo>
                <a:cubicBezTo>
                  <a:pt x="1544" y="537"/>
                  <a:pt x="1529" y="383"/>
                  <a:pt x="1573" y="298"/>
                </a:cubicBezTo>
                <a:cubicBezTo>
                  <a:pt x="1617" y="213"/>
                  <a:pt x="1683" y="157"/>
                  <a:pt x="1749" y="101"/>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
        <p:nvSpPr>
          <p:cNvPr id="1488922" name="Line 26"/>
          <p:cNvSpPr>
            <a:spLocks noChangeShapeType="1"/>
          </p:cNvSpPr>
          <p:nvPr/>
        </p:nvSpPr>
        <p:spPr bwMode="auto">
          <a:xfrm>
            <a:off x="7924800" y="2865438"/>
            <a:ext cx="457200" cy="0"/>
          </a:xfrm>
          <a:prstGeom prst="line">
            <a:avLst/>
          </a:prstGeom>
          <a:noFill/>
          <a:ln w="28575">
            <a:solidFill>
              <a:schemeClr val="tx1"/>
            </a:solidFill>
            <a:round/>
            <a:headEnd/>
            <a:tailEnd type="triangle" w="med" len="med"/>
          </a:ln>
          <a:effectLst/>
        </p:spPr>
        <p:txBody>
          <a:bodyPr wrap="none">
            <a:spAutoFit/>
          </a:bodyPr>
          <a:lstStyle/>
          <a:p>
            <a:endParaRPr lang="en-US"/>
          </a:p>
        </p:txBody>
      </p:sp>
      <p:sp>
        <p:nvSpPr>
          <p:cNvPr id="1488923" name="Text Box 27"/>
          <p:cNvSpPr txBox="1">
            <a:spLocks noChangeArrowheads="1"/>
          </p:cNvSpPr>
          <p:nvPr/>
        </p:nvSpPr>
        <p:spPr bwMode="auto">
          <a:xfrm>
            <a:off x="7966075" y="2630488"/>
            <a:ext cx="1177925" cy="482600"/>
          </a:xfrm>
          <a:prstGeom prst="rect">
            <a:avLst/>
          </a:prstGeom>
          <a:noFill/>
          <a:ln w="12700">
            <a:noFill/>
            <a:miter lim="800000"/>
            <a:headEnd/>
            <a:tailEnd/>
          </a:ln>
          <a:effectLst/>
        </p:spPr>
        <p:txBody>
          <a:bodyPr>
            <a:spAutoFit/>
          </a:bodyPr>
          <a:lstStyle/>
          <a:p>
            <a:r>
              <a:rPr lang="en-US" sz="1600">
                <a:solidFill>
                  <a:schemeClr val="tx1"/>
                </a:solidFill>
                <a:latin typeface="Courier New" pitchFamily="49" charset="0"/>
              </a:rPr>
              <a:t>Xfr complete</a:t>
            </a:r>
          </a:p>
        </p:txBody>
      </p:sp>
      <p:sp>
        <p:nvSpPr>
          <p:cNvPr id="1488924" name="Line 28"/>
          <p:cNvSpPr>
            <a:spLocks noChangeShapeType="1"/>
          </p:cNvSpPr>
          <p:nvPr/>
        </p:nvSpPr>
        <p:spPr bwMode="auto">
          <a:xfrm flipV="1">
            <a:off x="7840663" y="3165475"/>
            <a:ext cx="701675" cy="1588"/>
          </a:xfrm>
          <a:prstGeom prst="line">
            <a:avLst/>
          </a:prstGeom>
          <a:noFill/>
          <a:ln w="38100">
            <a:solidFill>
              <a:srgbClr val="FF3300"/>
            </a:solidFill>
            <a:round/>
            <a:headEnd/>
            <a:tailEnd type="triangle" w="med" len="med"/>
          </a:ln>
          <a:effectLst/>
        </p:spPr>
        <p:txBody>
          <a:bodyPr>
            <a:spAutoFit/>
          </a:bodyPr>
          <a:lstStyle/>
          <a:p>
            <a:endParaRPr lang="en-US"/>
          </a:p>
        </p:txBody>
      </p:sp>
      <p:sp>
        <p:nvSpPr>
          <p:cNvPr id="1488925" name="Text Box 29"/>
          <p:cNvSpPr txBox="1">
            <a:spLocks noChangeArrowheads="1"/>
          </p:cNvSpPr>
          <p:nvPr/>
        </p:nvSpPr>
        <p:spPr bwMode="auto">
          <a:xfrm>
            <a:off x="7985125" y="3184525"/>
            <a:ext cx="1046163" cy="336550"/>
          </a:xfrm>
          <a:prstGeom prst="rect">
            <a:avLst/>
          </a:prstGeom>
          <a:noFill/>
          <a:ln w="12700">
            <a:noFill/>
            <a:miter lim="800000"/>
            <a:headEnd/>
            <a:tailEnd/>
          </a:ln>
          <a:effectLst/>
        </p:spPr>
        <p:txBody>
          <a:bodyPr wrap="none">
            <a:spAutoFit/>
          </a:bodyPr>
          <a:lstStyle/>
          <a:p>
            <a:r>
              <a:rPr lang="en-US">
                <a:solidFill>
                  <a:srgbClr val="FF3300"/>
                </a:solidFill>
              </a:rPr>
              <a:t>Chain?</a:t>
            </a:r>
          </a:p>
        </p:txBody>
      </p:sp>
    </p:spTree>
    <p:custDataLst>
      <p:tags r:id="rId1"/>
    </p:custData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p:txBody>
          <a:bodyPr/>
          <a:lstStyle/>
          <a:p>
            <a:r>
              <a:rPr lang="en-US"/>
              <a:t>Reminder: Triggering Transfers</a:t>
            </a:r>
            <a:endParaRPr lang="en-US" u="sng"/>
          </a:p>
        </p:txBody>
      </p:sp>
      <p:sp>
        <p:nvSpPr>
          <p:cNvPr id="1250315" name="Text Box 11"/>
          <p:cNvSpPr txBox="1">
            <a:spLocks noChangeArrowheads="1"/>
          </p:cNvSpPr>
          <p:nvPr/>
        </p:nvSpPr>
        <p:spPr bwMode="auto">
          <a:xfrm>
            <a:off x="441325" y="685800"/>
            <a:ext cx="7689850" cy="38417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2400">
                <a:solidFill>
                  <a:schemeClr val="tx1"/>
                </a:solidFill>
              </a:rPr>
              <a:t> There are three ways to trigger an EDMA transfer:</a:t>
            </a:r>
          </a:p>
        </p:txBody>
      </p:sp>
      <p:grpSp>
        <p:nvGrpSpPr>
          <p:cNvPr id="1250316" name="Group 12"/>
          <p:cNvGrpSpPr>
            <a:grpSpLocks/>
          </p:cNvGrpSpPr>
          <p:nvPr/>
        </p:nvGrpSpPr>
        <p:grpSpPr bwMode="auto">
          <a:xfrm>
            <a:off x="990600" y="1295400"/>
            <a:ext cx="6864350" cy="1466851"/>
            <a:chOff x="624" y="912"/>
            <a:chExt cx="4324" cy="924"/>
          </a:xfrm>
        </p:grpSpPr>
        <p:grpSp>
          <p:nvGrpSpPr>
            <p:cNvPr id="1250317" name="Group 13"/>
            <p:cNvGrpSpPr>
              <a:grpSpLocks/>
            </p:cNvGrpSpPr>
            <p:nvPr/>
          </p:nvGrpSpPr>
          <p:grpSpPr bwMode="auto">
            <a:xfrm>
              <a:off x="624" y="912"/>
              <a:ext cx="240" cy="242"/>
              <a:chOff x="624" y="912"/>
              <a:chExt cx="240" cy="242"/>
            </a:xfrm>
          </p:grpSpPr>
          <p:sp>
            <p:nvSpPr>
              <p:cNvPr id="1250318" name="Oval 14"/>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250319" name="Text Box 15"/>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1</a:t>
                </a:r>
              </a:p>
            </p:txBody>
          </p:sp>
        </p:grpSp>
        <p:sp>
          <p:nvSpPr>
            <p:cNvPr id="1250320" name="Text Box 16"/>
            <p:cNvSpPr txBox="1">
              <a:spLocks noChangeArrowheads="1"/>
            </p:cNvSpPr>
            <p:nvPr/>
          </p:nvSpPr>
          <p:spPr bwMode="auto">
            <a:xfrm>
              <a:off x="960" y="930"/>
              <a:ext cx="2195" cy="212"/>
            </a:xfrm>
            <a:prstGeom prst="rect">
              <a:avLst/>
            </a:prstGeom>
            <a:noFill/>
            <a:ln w="12700">
              <a:noFill/>
              <a:miter lim="800000"/>
              <a:headEnd/>
              <a:tailEnd/>
            </a:ln>
            <a:effectLst/>
          </p:spPr>
          <p:txBody>
            <a:bodyPr wrap="none">
              <a:spAutoFit/>
            </a:bodyPr>
            <a:lstStyle/>
            <a:p>
              <a:r>
                <a:rPr lang="en-US"/>
                <a:t>Event Sync from peripheral</a:t>
              </a:r>
            </a:p>
          </p:txBody>
        </p:sp>
        <p:sp>
          <p:nvSpPr>
            <p:cNvPr id="1250321" name="Rectangle 17"/>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0322" name="Text Box 18"/>
            <p:cNvSpPr txBox="1">
              <a:spLocks noChangeArrowheads="1"/>
            </p:cNvSpPr>
            <p:nvPr/>
          </p:nvSpPr>
          <p:spPr bwMode="auto">
            <a:xfrm>
              <a:off x="1441" y="1452"/>
              <a:ext cx="460" cy="384"/>
            </a:xfrm>
            <a:prstGeom prst="rect">
              <a:avLst/>
            </a:prstGeom>
            <a:noFill/>
            <a:ln w="12700">
              <a:noFill/>
              <a:miter lim="800000"/>
              <a:headEnd/>
              <a:tailEnd/>
            </a:ln>
            <a:effectLst/>
          </p:spPr>
          <p:txBody>
            <a:bodyPr wrap="none">
              <a:spAutoFit/>
            </a:bodyPr>
            <a:lstStyle/>
            <a:p>
              <a:r>
                <a:rPr lang="en-US" sz="1600" dirty="0" smtClean="0">
                  <a:solidFill>
                    <a:schemeClr val="tx1"/>
                  </a:solidFill>
                </a:rPr>
                <a:t>REVT</a:t>
              </a:r>
              <a:endParaRPr lang="en-US" sz="1600" dirty="0">
                <a:solidFill>
                  <a:schemeClr val="tx1"/>
                </a:solidFill>
              </a:endParaRPr>
            </a:p>
            <a:p>
              <a:r>
                <a:rPr lang="en-US" sz="1600" dirty="0" smtClean="0">
                  <a:solidFill>
                    <a:schemeClr val="tx1"/>
                  </a:solidFill>
                </a:rPr>
                <a:t>XEVT</a:t>
              </a:r>
              <a:endParaRPr lang="en-US" sz="1600" dirty="0">
                <a:solidFill>
                  <a:schemeClr val="tx1"/>
                </a:solidFill>
              </a:endParaRPr>
            </a:p>
          </p:txBody>
        </p:sp>
        <p:sp>
          <p:nvSpPr>
            <p:cNvPr id="1250323" name="Text Box 19"/>
            <p:cNvSpPr txBox="1">
              <a:spLocks noChangeArrowheads="1"/>
            </p:cNvSpPr>
            <p:nvPr/>
          </p:nvSpPr>
          <p:spPr bwMode="auto">
            <a:xfrm>
              <a:off x="1056" y="1253"/>
              <a:ext cx="287" cy="182"/>
            </a:xfrm>
            <a:prstGeom prst="rect">
              <a:avLst/>
            </a:prstGeom>
            <a:noFill/>
            <a:ln w="12700">
              <a:noFill/>
              <a:miter lim="800000"/>
              <a:headEnd/>
              <a:tailEnd/>
            </a:ln>
            <a:effectLst/>
          </p:spPr>
          <p:txBody>
            <a:bodyPr wrap="none">
              <a:spAutoFit/>
            </a:bodyPr>
            <a:lstStyle/>
            <a:p>
              <a:r>
                <a:rPr lang="en-US" sz="1600" dirty="0" smtClean="0">
                  <a:latin typeface="Arial Narrow" pitchFamily="34" charset="0"/>
                </a:rPr>
                <a:t>SPI</a:t>
              </a:r>
              <a:endParaRPr lang="en-US" sz="1600" dirty="0">
                <a:latin typeface="Arial Narrow" pitchFamily="34" charset="0"/>
              </a:endParaRPr>
            </a:p>
          </p:txBody>
        </p:sp>
        <p:sp>
          <p:nvSpPr>
            <p:cNvPr id="1250324" name="Rectangle 20"/>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50325" name="Text Box 21"/>
            <p:cNvSpPr txBox="1">
              <a:spLocks noChangeArrowheads="1"/>
            </p:cNvSpPr>
            <p:nvPr/>
          </p:nvSpPr>
          <p:spPr bwMode="auto">
            <a:xfrm>
              <a:off x="2763" y="1242"/>
              <a:ext cx="483"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EDMA3</a:t>
              </a:r>
            </a:p>
          </p:txBody>
        </p:sp>
        <p:sp>
          <p:nvSpPr>
            <p:cNvPr id="1250326" name="Rectangle 22"/>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250327" name="Rectangle 23"/>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endParaRPr lang="en-US"/>
            </a:p>
          </p:txBody>
        </p:sp>
        <p:sp>
          <p:nvSpPr>
            <p:cNvPr id="1250328" name="Text Box 24"/>
            <p:cNvSpPr txBox="1">
              <a:spLocks noChangeArrowheads="1"/>
            </p:cNvSpPr>
            <p:nvPr/>
          </p:nvSpPr>
          <p:spPr bwMode="auto">
            <a:xfrm>
              <a:off x="2562" y="1536"/>
              <a:ext cx="293" cy="181"/>
            </a:xfrm>
            <a:prstGeom prst="rect">
              <a:avLst/>
            </a:prstGeom>
            <a:noFill/>
            <a:ln w="12700">
              <a:noFill/>
              <a:miter lim="800000"/>
              <a:headEnd/>
              <a:tailEnd/>
            </a:ln>
            <a:effectLst/>
          </p:spPr>
          <p:txBody>
            <a:bodyPr wrap="none">
              <a:spAutoFit/>
            </a:bodyPr>
            <a:lstStyle/>
            <a:p>
              <a:r>
                <a:rPr lang="en-US" sz="1600">
                  <a:solidFill>
                    <a:schemeClr val="tx1"/>
                  </a:solidFill>
                </a:rPr>
                <a:t>ER</a:t>
              </a:r>
            </a:p>
          </p:txBody>
        </p:sp>
        <p:sp>
          <p:nvSpPr>
            <p:cNvPr id="1250329" name="Text Box 25"/>
            <p:cNvSpPr txBox="1">
              <a:spLocks noChangeArrowheads="1"/>
            </p:cNvSpPr>
            <p:nvPr/>
          </p:nvSpPr>
          <p:spPr bwMode="auto">
            <a:xfrm>
              <a:off x="3024" y="1536"/>
              <a:ext cx="378" cy="181"/>
            </a:xfrm>
            <a:prstGeom prst="rect">
              <a:avLst/>
            </a:prstGeom>
            <a:noFill/>
            <a:ln w="12700">
              <a:noFill/>
              <a:miter lim="800000"/>
              <a:headEnd/>
              <a:tailEnd/>
            </a:ln>
            <a:effectLst/>
          </p:spPr>
          <p:txBody>
            <a:bodyPr wrap="none">
              <a:spAutoFit/>
            </a:bodyPr>
            <a:lstStyle/>
            <a:p>
              <a:r>
                <a:rPr lang="en-US" sz="1600">
                  <a:solidFill>
                    <a:schemeClr val="tx1"/>
                  </a:solidFill>
                </a:rPr>
                <a:t>EER</a:t>
              </a:r>
            </a:p>
          </p:txBody>
        </p:sp>
        <p:sp>
          <p:nvSpPr>
            <p:cNvPr id="1250330" name="Line 26"/>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250331" name="Line 27"/>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32" name="Line 28"/>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33" name="Text Box 29"/>
            <p:cNvSpPr txBox="1">
              <a:spLocks noChangeArrowheads="1"/>
            </p:cNvSpPr>
            <p:nvPr/>
          </p:nvSpPr>
          <p:spPr bwMode="auto">
            <a:xfrm>
              <a:off x="3800" y="1513"/>
              <a:ext cx="1148" cy="196"/>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grpSp>
      <p:grpSp>
        <p:nvGrpSpPr>
          <p:cNvPr id="1250334" name="Group 30"/>
          <p:cNvGrpSpPr>
            <a:grpSpLocks/>
          </p:cNvGrpSpPr>
          <p:nvPr/>
        </p:nvGrpSpPr>
        <p:grpSpPr bwMode="auto">
          <a:xfrm>
            <a:off x="990600" y="3124200"/>
            <a:ext cx="381000" cy="384175"/>
            <a:chOff x="624" y="912"/>
            <a:chExt cx="240" cy="242"/>
          </a:xfrm>
        </p:grpSpPr>
        <p:sp>
          <p:nvSpPr>
            <p:cNvPr id="1250335" name="Oval 31"/>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250336" name="Text Box 32"/>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2</a:t>
              </a:r>
            </a:p>
          </p:txBody>
        </p:sp>
      </p:grpSp>
      <p:sp>
        <p:nvSpPr>
          <p:cNvPr id="1250337" name="Text Box 33"/>
          <p:cNvSpPr txBox="1">
            <a:spLocks noChangeArrowheads="1"/>
          </p:cNvSpPr>
          <p:nvPr/>
        </p:nvSpPr>
        <p:spPr bwMode="auto">
          <a:xfrm>
            <a:off x="1524000" y="3152775"/>
            <a:ext cx="4613275" cy="336550"/>
          </a:xfrm>
          <a:prstGeom prst="rect">
            <a:avLst/>
          </a:prstGeom>
          <a:noFill/>
          <a:ln w="12700">
            <a:noFill/>
            <a:miter lim="800000"/>
            <a:headEnd/>
            <a:tailEnd/>
          </a:ln>
          <a:effectLst/>
        </p:spPr>
        <p:txBody>
          <a:bodyPr wrap="none">
            <a:spAutoFit/>
          </a:bodyPr>
          <a:lstStyle/>
          <a:p>
            <a:r>
              <a:rPr lang="en-US"/>
              <a:t>Manually Trigger the Channel to Run</a:t>
            </a:r>
          </a:p>
        </p:txBody>
      </p:sp>
      <p:sp>
        <p:nvSpPr>
          <p:cNvPr id="1250338" name="Rectangle 34"/>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0339" name="Text Box 35"/>
          <p:cNvSpPr txBox="1">
            <a:spLocks noChangeArrowheads="1"/>
          </p:cNvSpPr>
          <p:nvPr/>
        </p:nvSpPr>
        <p:spPr bwMode="auto">
          <a:xfrm>
            <a:off x="1790700" y="3648075"/>
            <a:ext cx="1089025" cy="287338"/>
          </a:xfrm>
          <a:prstGeom prst="rect">
            <a:avLst/>
          </a:prstGeom>
          <a:noFill/>
          <a:ln w="12700">
            <a:noFill/>
            <a:miter lim="800000"/>
            <a:headEnd/>
            <a:tailEnd/>
          </a:ln>
          <a:effectLst/>
        </p:spPr>
        <p:txBody>
          <a:bodyPr wrap="none">
            <a:spAutoFit/>
          </a:bodyPr>
          <a:lstStyle/>
          <a:p>
            <a:r>
              <a:rPr lang="en-US" sz="1600">
                <a:latin typeface="Arial Narrow" pitchFamily="34" charset="0"/>
              </a:rPr>
              <a:t>Application</a:t>
            </a:r>
          </a:p>
        </p:txBody>
      </p:sp>
      <p:sp>
        <p:nvSpPr>
          <p:cNvPr id="1250340" name="Rectangle 36"/>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50341" name="Text Box 37"/>
          <p:cNvSpPr txBox="1">
            <a:spLocks noChangeArrowheads="1"/>
          </p:cNvSpPr>
          <p:nvPr/>
        </p:nvSpPr>
        <p:spPr bwMode="auto">
          <a:xfrm>
            <a:off x="4267200" y="3648075"/>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250342" name="Rectangle 38"/>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250343" name="Text Box 39"/>
          <p:cNvSpPr txBox="1">
            <a:spLocks noChangeArrowheads="1"/>
          </p:cNvSpPr>
          <p:nvPr/>
        </p:nvSpPr>
        <p:spPr bwMode="auto">
          <a:xfrm>
            <a:off x="4476750" y="4114800"/>
            <a:ext cx="600075" cy="287338"/>
          </a:xfrm>
          <a:prstGeom prst="rect">
            <a:avLst/>
          </a:prstGeom>
          <a:noFill/>
          <a:ln w="12700">
            <a:noFill/>
            <a:miter lim="800000"/>
            <a:headEnd/>
            <a:tailEnd/>
          </a:ln>
          <a:effectLst/>
        </p:spPr>
        <p:txBody>
          <a:bodyPr wrap="none">
            <a:spAutoFit/>
          </a:bodyPr>
          <a:lstStyle/>
          <a:p>
            <a:r>
              <a:rPr lang="en-US" sz="1600">
                <a:solidFill>
                  <a:schemeClr val="tx1"/>
                </a:solidFill>
              </a:rPr>
              <a:t>ESR</a:t>
            </a:r>
          </a:p>
        </p:txBody>
      </p:sp>
      <p:sp>
        <p:nvSpPr>
          <p:cNvPr id="1250344" name="Line 40"/>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45" name="Line 41"/>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46" name="Text Box 42"/>
          <p:cNvSpPr txBox="1">
            <a:spLocks noChangeArrowheads="1"/>
          </p:cNvSpPr>
          <p:nvPr/>
        </p:nvSpPr>
        <p:spPr bwMode="auto">
          <a:xfrm>
            <a:off x="6032500" y="4078288"/>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250347" name="Text Box 43"/>
          <p:cNvSpPr txBox="1">
            <a:spLocks noChangeArrowheads="1"/>
          </p:cNvSpPr>
          <p:nvPr/>
        </p:nvSpPr>
        <p:spPr bwMode="auto">
          <a:xfrm>
            <a:off x="1666875" y="4073525"/>
            <a:ext cx="1406525"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Set Ch #y;</a:t>
            </a:r>
          </a:p>
        </p:txBody>
      </p:sp>
      <p:sp>
        <p:nvSpPr>
          <p:cNvPr id="1250348" name="Text Box 44"/>
          <p:cNvSpPr txBox="1">
            <a:spLocks noChangeArrowheads="1"/>
          </p:cNvSpPr>
          <p:nvPr/>
        </p:nvSpPr>
        <p:spPr bwMode="auto">
          <a:xfrm>
            <a:off x="6046788" y="1671638"/>
            <a:ext cx="2640012" cy="538162"/>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ER = Event Register (flag)</a:t>
            </a:r>
          </a:p>
          <a:p>
            <a:r>
              <a:rPr lang="en-US" sz="1400">
                <a:solidFill>
                  <a:schemeClr val="tx1"/>
                </a:solidFill>
                <a:latin typeface="Arial Narrow" pitchFamily="34" charset="0"/>
              </a:rPr>
              <a:t>EER = Event Enable Register (user)</a:t>
            </a:r>
          </a:p>
        </p:txBody>
      </p:sp>
      <p:sp>
        <p:nvSpPr>
          <p:cNvPr id="1250349" name="Text Box 45"/>
          <p:cNvSpPr txBox="1">
            <a:spLocks noChangeArrowheads="1"/>
          </p:cNvSpPr>
          <p:nvPr/>
        </p:nvSpPr>
        <p:spPr bwMode="auto">
          <a:xfrm>
            <a:off x="6046788" y="3810000"/>
            <a:ext cx="23891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ESR = Event Set Register (user)</a:t>
            </a:r>
          </a:p>
        </p:txBody>
      </p:sp>
      <p:grpSp>
        <p:nvGrpSpPr>
          <p:cNvPr id="1250350" name="Group 46"/>
          <p:cNvGrpSpPr>
            <a:grpSpLocks/>
          </p:cNvGrpSpPr>
          <p:nvPr/>
        </p:nvGrpSpPr>
        <p:grpSpPr bwMode="auto">
          <a:xfrm>
            <a:off x="990600" y="4848225"/>
            <a:ext cx="381000" cy="384175"/>
            <a:chOff x="624" y="912"/>
            <a:chExt cx="240" cy="242"/>
          </a:xfrm>
        </p:grpSpPr>
        <p:sp>
          <p:nvSpPr>
            <p:cNvPr id="1250351" name="Oval 47"/>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250352" name="Text Box 48"/>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3</a:t>
              </a:r>
            </a:p>
          </p:txBody>
        </p:sp>
      </p:grpSp>
      <p:sp>
        <p:nvSpPr>
          <p:cNvPr id="1250353" name="Text Box 49"/>
          <p:cNvSpPr txBox="1">
            <a:spLocks noChangeArrowheads="1"/>
          </p:cNvSpPr>
          <p:nvPr/>
        </p:nvSpPr>
        <p:spPr bwMode="auto">
          <a:xfrm>
            <a:off x="1524000" y="4876800"/>
            <a:ext cx="6418263" cy="336550"/>
          </a:xfrm>
          <a:prstGeom prst="rect">
            <a:avLst/>
          </a:prstGeom>
          <a:noFill/>
          <a:ln w="12700">
            <a:noFill/>
            <a:miter lim="800000"/>
            <a:headEnd/>
            <a:tailEnd/>
          </a:ln>
          <a:effectLst/>
        </p:spPr>
        <p:txBody>
          <a:bodyPr wrap="none">
            <a:spAutoFit/>
          </a:bodyPr>
          <a:lstStyle/>
          <a:p>
            <a:r>
              <a:rPr lang="en-US"/>
              <a:t>Chain Event from another channel (next example…)</a:t>
            </a:r>
          </a:p>
        </p:txBody>
      </p:sp>
      <p:sp>
        <p:nvSpPr>
          <p:cNvPr id="1250354" name="Rectangle 50"/>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250355" name="Text Box 51"/>
          <p:cNvSpPr txBox="1">
            <a:spLocks noChangeArrowheads="1"/>
          </p:cNvSpPr>
          <p:nvPr/>
        </p:nvSpPr>
        <p:spPr bwMode="auto">
          <a:xfrm>
            <a:off x="1847850" y="5372100"/>
            <a:ext cx="977900" cy="287338"/>
          </a:xfrm>
          <a:prstGeom prst="rect">
            <a:avLst/>
          </a:prstGeom>
          <a:noFill/>
          <a:ln w="12700">
            <a:noFill/>
            <a:miter lim="800000"/>
            <a:headEnd/>
            <a:tailEnd/>
          </a:ln>
          <a:effectLst/>
        </p:spPr>
        <p:txBody>
          <a:bodyPr wrap="none">
            <a:spAutoFit/>
          </a:bodyPr>
          <a:lstStyle/>
          <a:p>
            <a:r>
              <a:rPr lang="en-US" sz="1600">
                <a:latin typeface="Arial Narrow" pitchFamily="34" charset="0"/>
              </a:rPr>
              <a:t>Channel x</a:t>
            </a:r>
          </a:p>
        </p:txBody>
      </p:sp>
      <p:sp>
        <p:nvSpPr>
          <p:cNvPr id="1250356" name="Rectangle 52"/>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250357" name="Text Box 53"/>
          <p:cNvSpPr txBox="1">
            <a:spLocks noChangeArrowheads="1"/>
          </p:cNvSpPr>
          <p:nvPr/>
        </p:nvSpPr>
        <p:spPr bwMode="auto">
          <a:xfrm>
            <a:off x="4270375" y="5372100"/>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250358" name="Rectangle 54"/>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250359" name="Text Box 55"/>
          <p:cNvSpPr txBox="1">
            <a:spLocks noChangeArrowheads="1"/>
          </p:cNvSpPr>
          <p:nvPr/>
        </p:nvSpPr>
        <p:spPr bwMode="auto">
          <a:xfrm>
            <a:off x="4476750" y="5838825"/>
            <a:ext cx="611188" cy="287338"/>
          </a:xfrm>
          <a:prstGeom prst="rect">
            <a:avLst/>
          </a:prstGeom>
          <a:noFill/>
          <a:ln w="12700">
            <a:noFill/>
            <a:miter lim="800000"/>
            <a:headEnd/>
            <a:tailEnd/>
          </a:ln>
          <a:effectLst/>
        </p:spPr>
        <p:txBody>
          <a:bodyPr wrap="none">
            <a:spAutoFit/>
          </a:bodyPr>
          <a:lstStyle/>
          <a:p>
            <a:r>
              <a:rPr lang="en-US" sz="1600">
                <a:solidFill>
                  <a:schemeClr val="tx1"/>
                </a:solidFill>
              </a:rPr>
              <a:t>CER</a:t>
            </a:r>
          </a:p>
        </p:txBody>
      </p:sp>
      <p:sp>
        <p:nvSpPr>
          <p:cNvPr id="1250360" name="Line 56"/>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61" name="Line 57"/>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0362" name="Text Box 58"/>
          <p:cNvSpPr txBox="1">
            <a:spLocks noChangeArrowheads="1"/>
          </p:cNvSpPr>
          <p:nvPr/>
        </p:nvSpPr>
        <p:spPr bwMode="auto">
          <a:xfrm>
            <a:off x="6032500" y="5802313"/>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250363" name="Text Box 59"/>
          <p:cNvSpPr txBox="1">
            <a:spLocks noChangeArrowheads="1"/>
          </p:cNvSpPr>
          <p:nvPr/>
        </p:nvSpPr>
        <p:spPr bwMode="auto">
          <a:xfrm>
            <a:off x="1666875" y="5686425"/>
            <a:ext cx="1284288"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TCCHEN_EN</a:t>
            </a:r>
          </a:p>
          <a:p>
            <a:r>
              <a:rPr lang="en-US" sz="1600">
                <a:solidFill>
                  <a:schemeClr val="tx1"/>
                </a:solidFill>
                <a:latin typeface="Courier New" pitchFamily="49" charset="0"/>
              </a:rPr>
              <a:t>TCC = Chy</a:t>
            </a:r>
          </a:p>
        </p:txBody>
      </p:sp>
      <p:sp>
        <p:nvSpPr>
          <p:cNvPr id="1250364" name="Text Box 60"/>
          <p:cNvSpPr txBox="1">
            <a:spLocks noChangeArrowheads="1"/>
          </p:cNvSpPr>
          <p:nvPr/>
        </p:nvSpPr>
        <p:spPr bwMode="auto">
          <a:xfrm>
            <a:off x="6046788" y="5534025"/>
            <a:ext cx="25542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TCCHEN = TC Chain Enable (OPT)</a:t>
            </a:r>
          </a:p>
        </p:txBody>
      </p:sp>
      <p:sp>
        <p:nvSpPr>
          <p:cNvPr id="1250365" name="Text Box 61"/>
          <p:cNvSpPr txBox="1">
            <a:spLocks noChangeArrowheads="1"/>
          </p:cNvSpPr>
          <p:nvPr/>
        </p:nvSpPr>
        <p:spPr bwMode="auto">
          <a:xfrm>
            <a:off x="450850" y="4754563"/>
            <a:ext cx="584200" cy="579437"/>
          </a:xfrm>
          <a:prstGeom prst="rect">
            <a:avLst/>
          </a:prstGeom>
          <a:noFill/>
          <a:ln w="12700">
            <a:noFill/>
            <a:miter lim="800000"/>
            <a:headEnd/>
            <a:tailEnd/>
          </a:ln>
          <a:effectLst/>
        </p:spPr>
        <p:txBody>
          <a:bodyPr wrap="none">
            <a:spAutoFit/>
          </a:bodyPr>
          <a:lstStyle/>
          <a:p>
            <a:r>
              <a:rPr lang="en-US" sz="4000">
                <a:sym typeface="Wingdings" pitchFamily="2" charset="2"/>
              </a:rPr>
              <a:t></a:t>
            </a:r>
          </a:p>
        </p:txBody>
      </p:sp>
      <p:sp>
        <p:nvSpPr>
          <p:cNvPr id="1250367" name="Rectangle 63"/>
          <p:cNvSpPr>
            <a:spLocks noChangeArrowheads="1"/>
          </p:cNvSpPr>
          <p:nvPr/>
        </p:nvSpPr>
        <p:spPr bwMode="auto">
          <a:xfrm>
            <a:off x="433388" y="2868613"/>
            <a:ext cx="8566150" cy="3452812"/>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ChangeArrowheads="1"/>
          </p:cNvSpPr>
          <p:nvPr>
            <p:ph type="title"/>
          </p:nvPr>
        </p:nvSpPr>
        <p:spPr/>
        <p:txBody>
          <a:bodyPr/>
          <a:lstStyle/>
          <a:p>
            <a:r>
              <a:rPr lang="en-US"/>
              <a:t>Reminder: Triggering Transfers</a:t>
            </a:r>
          </a:p>
        </p:txBody>
      </p:sp>
      <p:sp>
        <p:nvSpPr>
          <p:cNvPr id="1411075" name="Text Box 3"/>
          <p:cNvSpPr txBox="1">
            <a:spLocks noChangeArrowheads="1"/>
          </p:cNvSpPr>
          <p:nvPr/>
        </p:nvSpPr>
        <p:spPr bwMode="auto">
          <a:xfrm>
            <a:off x="441325" y="685800"/>
            <a:ext cx="7689850" cy="38417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2400">
                <a:solidFill>
                  <a:schemeClr val="tx1"/>
                </a:solidFill>
              </a:rPr>
              <a:t> There are three ways to trigger an EDMA transfer:</a:t>
            </a:r>
          </a:p>
        </p:txBody>
      </p:sp>
      <p:grpSp>
        <p:nvGrpSpPr>
          <p:cNvPr id="1411076" name="Group 4"/>
          <p:cNvGrpSpPr>
            <a:grpSpLocks/>
          </p:cNvGrpSpPr>
          <p:nvPr/>
        </p:nvGrpSpPr>
        <p:grpSpPr bwMode="auto">
          <a:xfrm>
            <a:off x="990600" y="1252267"/>
            <a:ext cx="6864350" cy="1447800"/>
            <a:chOff x="624" y="912"/>
            <a:chExt cx="4324" cy="912"/>
          </a:xfrm>
        </p:grpSpPr>
        <p:grpSp>
          <p:nvGrpSpPr>
            <p:cNvPr id="1411077" name="Group 5"/>
            <p:cNvGrpSpPr>
              <a:grpSpLocks/>
            </p:cNvGrpSpPr>
            <p:nvPr/>
          </p:nvGrpSpPr>
          <p:grpSpPr bwMode="auto">
            <a:xfrm>
              <a:off x="624" y="912"/>
              <a:ext cx="240" cy="242"/>
              <a:chOff x="624" y="912"/>
              <a:chExt cx="240" cy="242"/>
            </a:xfrm>
          </p:grpSpPr>
          <p:sp>
            <p:nvSpPr>
              <p:cNvPr id="1411078" name="Oval 6"/>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11079" name="Text Box 7"/>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1</a:t>
                </a:r>
              </a:p>
            </p:txBody>
          </p:sp>
        </p:grpSp>
        <p:sp>
          <p:nvSpPr>
            <p:cNvPr id="1411080" name="Text Box 8"/>
            <p:cNvSpPr txBox="1">
              <a:spLocks noChangeArrowheads="1"/>
            </p:cNvSpPr>
            <p:nvPr/>
          </p:nvSpPr>
          <p:spPr bwMode="auto">
            <a:xfrm>
              <a:off x="960" y="930"/>
              <a:ext cx="2195" cy="212"/>
            </a:xfrm>
            <a:prstGeom prst="rect">
              <a:avLst/>
            </a:prstGeom>
            <a:noFill/>
            <a:ln w="12700">
              <a:noFill/>
              <a:miter lim="800000"/>
              <a:headEnd/>
              <a:tailEnd/>
            </a:ln>
            <a:effectLst/>
          </p:spPr>
          <p:txBody>
            <a:bodyPr wrap="none">
              <a:spAutoFit/>
            </a:bodyPr>
            <a:lstStyle/>
            <a:p>
              <a:r>
                <a:rPr lang="en-US"/>
                <a:t>Event Sync from peripheral</a:t>
              </a:r>
            </a:p>
          </p:txBody>
        </p:sp>
        <p:sp>
          <p:nvSpPr>
            <p:cNvPr id="1411084" name="Rectangle 12"/>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11085" name="Text Box 13"/>
            <p:cNvSpPr txBox="1">
              <a:spLocks noChangeArrowheads="1"/>
            </p:cNvSpPr>
            <p:nvPr/>
          </p:nvSpPr>
          <p:spPr bwMode="auto">
            <a:xfrm>
              <a:off x="2763" y="1242"/>
              <a:ext cx="483"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EDMA3</a:t>
              </a:r>
            </a:p>
          </p:txBody>
        </p:sp>
        <p:sp>
          <p:nvSpPr>
            <p:cNvPr id="1411086" name="Rectangle 14"/>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11087" name="Rectangle 15"/>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endParaRPr lang="en-US"/>
            </a:p>
          </p:txBody>
        </p:sp>
        <p:sp>
          <p:nvSpPr>
            <p:cNvPr id="1411088" name="Text Box 16"/>
            <p:cNvSpPr txBox="1">
              <a:spLocks noChangeArrowheads="1"/>
            </p:cNvSpPr>
            <p:nvPr/>
          </p:nvSpPr>
          <p:spPr bwMode="auto">
            <a:xfrm>
              <a:off x="2562" y="1536"/>
              <a:ext cx="293" cy="181"/>
            </a:xfrm>
            <a:prstGeom prst="rect">
              <a:avLst/>
            </a:prstGeom>
            <a:noFill/>
            <a:ln w="12700">
              <a:noFill/>
              <a:miter lim="800000"/>
              <a:headEnd/>
              <a:tailEnd/>
            </a:ln>
            <a:effectLst/>
          </p:spPr>
          <p:txBody>
            <a:bodyPr wrap="none">
              <a:spAutoFit/>
            </a:bodyPr>
            <a:lstStyle/>
            <a:p>
              <a:r>
                <a:rPr lang="en-US" sz="1600">
                  <a:solidFill>
                    <a:schemeClr val="tx1"/>
                  </a:solidFill>
                </a:rPr>
                <a:t>ER</a:t>
              </a:r>
            </a:p>
          </p:txBody>
        </p:sp>
        <p:sp>
          <p:nvSpPr>
            <p:cNvPr id="1411089" name="Text Box 17"/>
            <p:cNvSpPr txBox="1">
              <a:spLocks noChangeArrowheads="1"/>
            </p:cNvSpPr>
            <p:nvPr/>
          </p:nvSpPr>
          <p:spPr bwMode="auto">
            <a:xfrm>
              <a:off x="3024" y="1536"/>
              <a:ext cx="378" cy="181"/>
            </a:xfrm>
            <a:prstGeom prst="rect">
              <a:avLst/>
            </a:prstGeom>
            <a:noFill/>
            <a:ln w="12700">
              <a:noFill/>
              <a:miter lim="800000"/>
              <a:headEnd/>
              <a:tailEnd/>
            </a:ln>
            <a:effectLst/>
          </p:spPr>
          <p:txBody>
            <a:bodyPr wrap="none">
              <a:spAutoFit/>
            </a:bodyPr>
            <a:lstStyle/>
            <a:p>
              <a:r>
                <a:rPr lang="en-US" sz="1600">
                  <a:solidFill>
                    <a:schemeClr val="tx1"/>
                  </a:solidFill>
                </a:rPr>
                <a:t>EER</a:t>
              </a:r>
            </a:p>
          </p:txBody>
        </p:sp>
        <p:sp>
          <p:nvSpPr>
            <p:cNvPr id="1411090" name="Line 18"/>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11091" name="Line 19"/>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092" name="Line 20"/>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093" name="Text Box 21"/>
            <p:cNvSpPr txBox="1">
              <a:spLocks noChangeArrowheads="1"/>
            </p:cNvSpPr>
            <p:nvPr/>
          </p:nvSpPr>
          <p:spPr bwMode="auto">
            <a:xfrm>
              <a:off x="3800" y="1513"/>
              <a:ext cx="1148" cy="196"/>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grpSp>
      <p:grpSp>
        <p:nvGrpSpPr>
          <p:cNvPr id="1411094" name="Group 22"/>
          <p:cNvGrpSpPr>
            <a:grpSpLocks/>
          </p:cNvGrpSpPr>
          <p:nvPr/>
        </p:nvGrpSpPr>
        <p:grpSpPr bwMode="auto">
          <a:xfrm>
            <a:off x="990600" y="3124200"/>
            <a:ext cx="381000" cy="384175"/>
            <a:chOff x="624" y="912"/>
            <a:chExt cx="240" cy="242"/>
          </a:xfrm>
        </p:grpSpPr>
        <p:sp>
          <p:nvSpPr>
            <p:cNvPr id="1411095" name="Oval 23"/>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11096" name="Text Box 24"/>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2</a:t>
              </a:r>
            </a:p>
          </p:txBody>
        </p:sp>
      </p:grpSp>
      <p:sp>
        <p:nvSpPr>
          <p:cNvPr id="1411097" name="Text Box 25"/>
          <p:cNvSpPr txBox="1">
            <a:spLocks noChangeArrowheads="1"/>
          </p:cNvSpPr>
          <p:nvPr/>
        </p:nvSpPr>
        <p:spPr bwMode="auto">
          <a:xfrm>
            <a:off x="1524000" y="3152775"/>
            <a:ext cx="4613275" cy="336550"/>
          </a:xfrm>
          <a:prstGeom prst="rect">
            <a:avLst/>
          </a:prstGeom>
          <a:noFill/>
          <a:ln w="12700">
            <a:noFill/>
            <a:miter lim="800000"/>
            <a:headEnd/>
            <a:tailEnd/>
          </a:ln>
          <a:effectLst/>
        </p:spPr>
        <p:txBody>
          <a:bodyPr wrap="none">
            <a:spAutoFit/>
          </a:bodyPr>
          <a:lstStyle/>
          <a:p>
            <a:r>
              <a:rPr lang="en-US"/>
              <a:t>Manually Trigger the Channel to Run</a:t>
            </a:r>
          </a:p>
        </p:txBody>
      </p:sp>
      <p:sp>
        <p:nvSpPr>
          <p:cNvPr id="1411098" name="Rectangle 26"/>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11099" name="Text Box 27"/>
          <p:cNvSpPr txBox="1">
            <a:spLocks noChangeArrowheads="1"/>
          </p:cNvSpPr>
          <p:nvPr/>
        </p:nvSpPr>
        <p:spPr bwMode="auto">
          <a:xfrm>
            <a:off x="1790700" y="3648075"/>
            <a:ext cx="1089025" cy="287338"/>
          </a:xfrm>
          <a:prstGeom prst="rect">
            <a:avLst/>
          </a:prstGeom>
          <a:noFill/>
          <a:ln w="12700">
            <a:noFill/>
            <a:miter lim="800000"/>
            <a:headEnd/>
            <a:tailEnd/>
          </a:ln>
          <a:effectLst/>
        </p:spPr>
        <p:txBody>
          <a:bodyPr wrap="none">
            <a:spAutoFit/>
          </a:bodyPr>
          <a:lstStyle/>
          <a:p>
            <a:r>
              <a:rPr lang="en-US" sz="1600">
                <a:latin typeface="Arial Narrow" pitchFamily="34" charset="0"/>
              </a:rPr>
              <a:t>Application</a:t>
            </a:r>
          </a:p>
        </p:txBody>
      </p:sp>
      <p:sp>
        <p:nvSpPr>
          <p:cNvPr id="1411100" name="Rectangle 28"/>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11101" name="Text Box 29"/>
          <p:cNvSpPr txBox="1">
            <a:spLocks noChangeArrowheads="1"/>
          </p:cNvSpPr>
          <p:nvPr/>
        </p:nvSpPr>
        <p:spPr bwMode="auto">
          <a:xfrm>
            <a:off x="4267200" y="3648075"/>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411102" name="Rectangle 30"/>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411103" name="Text Box 31"/>
          <p:cNvSpPr txBox="1">
            <a:spLocks noChangeArrowheads="1"/>
          </p:cNvSpPr>
          <p:nvPr/>
        </p:nvSpPr>
        <p:spPr bwMode="auto">
          <a:xfrm>
            <a:off x="4476750" y="4114800"/>
            <a:ext cx="600075" cy="287338"/>
          </a:xfrm>
          <a:prstGeom prst="rect">
            <a:avLst/>
          </a:prstGeom>
          <a:noFill/>
          <a:ln w="12700">
            <a:noFill/>
            <a:miter lim="800000"/>
            <a:headEnd/>
            <a:tailEnd/>
          </a:ln>
          <a:effectLst/>
        </p:spPr>
        <p:txBody>
          <a:bodyPr wrap="none">
            <a:spAutoFit/>
          </a:bodyPr>
          <a:lstStyle/>
          <a:p>
            <a:r>
              <a:rPr lang="en-US" sz="1600">
                <a:solidFill>
                  <a:schemeClr val="tx1"/>
                </a:solidFill>
              </a:rPr>
              <a:t>ESR</a:t>
            </a:r>
          </a:p>
        </p:txBody>
      </p:sp>
      <p:sp>
        <p:nvSpPr>
          <p:cNvPr id="1411104" name="Line 32"/>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105" name="Line 33"/>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106" name="Text Box 34"/>
          <p:cNvSpPr txBox="1">
            <a:spLocks noChangeArrowheads="1"/>
          </p:cNvSpPr>
          <p:nvPr/>
        </p:nvSpPr>
        <p:spPr bwMode="auto">
          <a:xfrm>
            <a:off x="6032500" y="4078288"/>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411107" name="Text Box 35"/>
          <p:cNvSpPr txBox="1">
            <a:spLocks noChangeArrowheads="1"/>
          </p:cNvSpPr>
          <p:nvPr/>
        </p:nvSpPr>
        <p:spPr bwMode="auto">
          <a:xfrm>
            <a:off x="1666875" y="4073525"/>
            <a:ext cx="1406525"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Set Ch #y;</a:t>
            </a:r>
          </a:p>
        </p:txBody>
      </p:sp>
      <p:sp>
        <p:nvSpPr>
          <p:cNvPr id="1411108" name="Text Box 36"/>
          <p:cNvSpPr txBox="1">
            <a:spLocks noChangeArrowheads="1"/>
          </p:cNvSpPr>
          <p:nvPr/>
        </p:nvSpPr>
        <p:spPr bwMode="auto">
          <a:xfrm>
            <a:off x="6046788" y="1671638"/>
            <a:ext cx="2640012" cy="538162"/>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ER = Event Register (flag)</a:t>
            </a:r>
          </a:p>
          <a:p>
            <a:r>
              <a:rPr lang="en-US" sz="1400">
                <a:solidFill>
                  <a:schemeClr val="tx1"/>
                </a:solidFill>
                <a:latin typeface="Arial Narrow" pitchFamily="34" charset="0"/>
              </a:rPr>
              <a:t>EER = Event Enable Register (user)</a:t>
            </a:r>
          </a:p>
        </p:txBody>
      </p:sp>
      <p:sp>
        <p:nvSpPr>
          <p:cNvPr id="1411109" name="Text Box 37"/>
          <p:cNvSpPr txBox="1">
            <a:spLocks noChangeArrowheads="1"/>
          </p:cNvSpPr>
          <p:nvPr/>
        </p:nvSpPr>
        <p:spPr bwMode="auto">
          <a:xfrm>
            <a:off x="6046788" y="3810000"/>
            <a:ext cx="23891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ESR = Event Set Register (user)</a:t>
            </a:r>
          </a:p>
        </p:txBody>
      </p:sp>
      <p:grpSp>
        <p:nvGrpSpPr>
          <p:cNvPr id="1411110" name="Group 38"/>
          <p:cNvGrpSpPr>
            <a:grpSpLocks/>
          </p:cNvGrpSpPr>
          <p:nvPr/>
        </p:nvGrpSpPr>
        <p:grpSpPr bwMode="auto">
          <a:xfrm>
            <a:off x="990600" y="4848225"/>
            <a:ext cx="381000" cy="384175"/>
            <a:chOff x="624" y="912"/>
            <a:chExt cx="240" cy="242"/>
          </a:xfrm>
        </p:grpSpPr>
        <p:sp>
          <p:nvSpPr>
            <p:cNvPr id="1411111" name="Oval 39"/>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11112" name="Text Box 40"/>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3</a:t>
              </a:r>
            </a:p>
          </p:txBody>
        </p:sp>
      </p:grpSp>
      <p:sp>
        <p:nvSpPr>
          <p:cNvPr id="1411113" name="Text Box 41"/>
          <p:cNvSpPr txBox="1">
            <a:spLocks noChangeArrowheads="1"/>
          </p:cNvSpPr>
          <p:nvPr/>
        </p:nvSpPr>
        <p:spPr bwMode="auto">
          <a:xfrm>
            <a:off x="1524000" y="4876800"/>
            <a:ext cx="6418263" cy="336550"/>
          </a:xfrm>
          <a:prstGeom prst="rect">
            <a:avLst/>
          </a:prstGeom>
          <a:noFill/>
          <a:ln w="12700">
            <a:noFill/>
            <a:miter lim="800000"/>
            <a:headEnd/>
            <a:tailEnd/>
          </a:ln>
          <a:effectLst/>
        </p:spPr>
        <p:txBody>
          <a:bodyPr wrap="none">
            <a:spAutoFit/>
          </a:bodyPr>
          <a:lstStyle/>
          <a:p>
            <a:r>
              <a:rPr lang="en-US"/>
              <a:t>Chain Event from another channel (next example…)</a:t>
            </a:r>
          </a:p>
        </p:txBody>
      </p:sp>
      <p:sp>
        <p:nvSpPr>
          <p:cNvPr id="1411114" name="Rectangle 42"/>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11115" name="Text Box 43"/>
          <p:cNvSpPr txBox="1">
            <a:spLocks noChangeArrowheads="1"/>
          </p:cNvSpPr>
          <p:nvPr/>
        </p:nvSpPr>
        <p:spPr bwMode="auto">
          <a:xfrm>
            <a:off x="1847850" y="5372100"/>
            <a:ext cx="977900" cy="287338"/>
          </a:xfrm>
          <a:prstGeom prst="rect">
            <a:avLst/>
          </a:prstGeom>
          <a:noFill/>
          <a:ln w="12700">
            <a:noFill/>
            <a:miter lim="800000"/>
            <a:headEnd/>
            <a:tailEnd/>
          </a:ln>
          <a:effectLst/>
        </p:spPr>
        <p:txBody>
          <a:bodyPr wrap="none">
            <a:spAutoFit/>
          </a:bodyPr>
          <a:lstStyle/>
          <a:p>
            <a:r>
              <a:rPr lang="en-US" sz="1600">
                <a:latin typeface="Arial Narrow" pitchFamily="34" charset="0"/>
              </a:rPr>
              <a:t>Channel x</a:t>
            </a:r>
          </a:p>
        </p:txBody>
      </p:sp>
      <p:sp>
        <p:nvSpPr>
          <p:cNvPr id="1411116" name="Rectangle 44"/>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11117" name="Text Box 45"/>
          <p:cNvSpPr txBox="1">
            <a:spLocks noChangeArrowheads="1"/>
          </p:cNvSpPr>
          <p:nvPr/>
        </p:nvSpPr>
        <p:spPr bwMode="auto">
          <a:xfrm>
            <a:off x="4270375" y="5372100"/>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411118" name="Rectangle 46"/>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411119" name="Text Box 47"/>
          <p:cNvSpPr txBox="1">
            <a:spLocks noChangeArrowheads="1"/>
          </p:cNvSpPr>
          <p:nvPr/>
        </p:nvSpPr>
        <p:spPr bwMode="auto">
          <a:xfrm>
            <a:off x="4476750" y="5838825"/>
            <a:ext cx="611188" cy="287338"/>
          </a:xfrm>
          <a:prstGeom prst="rect">
            <a:avLst/>
          </a:prstGeom>
          <a:noFill/>
          <a:ln w="12700">
            <a:noFill/>
            <a:miter lim="800000"/>
            <a:headEnd/>
            <a:tailEnd/>
          </a:ln>
          <a:effectLst/>
        </p:spPr>
        <p:txBody>
          <a:bodyPr wrap="none">
            <a:spAutoFit/>
          </a:bodyPr>
          <a:lstStyle/>
          <a:p>
            <a:r>
              <a:rPr lang="en-US" sz="1600">
                <a:solidFill>
                  <a:schemeClr val="tx1"/>
                </a:solidFill>
              </a:rPr>
              <a:t>CER</a:t>
            </a:r>
          </a:p>
        </p:txBody>
      </p:sp>
      <p:sp>
        <p:nvSpPr>
          <p:cNvPr id="1411120" name="Line 48"/>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121" name="Line 49"/>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1122" name="Text Box 50"/>
          <p:cNvSpPr txBox="1">
            <a:spLocks noChangeArrowheads="1"/>
          </p:cNvSpPr>
          <p:nvPr/>
        </p:nvSpPr>
        <p:spPr bwMode="auto">
          <a:xfrm>
            <a:off x="6032500" y="5802313"/>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411123" name="Text Box 51"/>
          <p:cNvSpPr txBox="1">
            <a:spLocks noChangeArrowheads="1"/>
          </p:cNvSpPr>
          <p:nvPr/>
        </p:nvSpPr>
        <p:spPr bwMode="auto">
          <a:xfrm>
            <a:off x="1666875" y="5686425"/>
            <a:ext cx="1284288"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TCCHEN_EN</a:t>
            </a:r>
          </a:p>
          <a:p>
            <a:r>
              <a:rPr lang="en-US" sz="1600">
                <a:solidFill>
                  <a:schemeClr val="tx1"/>
                </a:solidFill>
                <a:latin typeface="Courier New" pitchFamily="49" charset="0"/>
              </a:rPr>
              <a:t>TCC = Chy</a:t>
            </a:r>
          </a:p>
        </p:txBody>
      </p:sp>
      <p:sp>
        <p:nvSpPr>
          <p:cNvPr id="1411124" name="Text Box 52"/>
          <p:cNvSpPr txBox="1">
            <a:spLocks noChangeArrowheads="1"/>
          </p:cNvSpPr>
          <p:nvPr/>
        </p:nvSpPr>
        <p:spPr bwMode="auto">
          <a:xfrm>
            <a:off x="6046788" y="5534025"/>
            <a:ext cx="25542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TCCHEN = TC Chain Enable (OPT)</a:t>
            </a:r>
          </a:p>
        </p:txBody>
      </p:sp>
      <p:sp>
        <p:nvSpPr>
          <p:cNvPr id="1411125" name="Text Box 53"/>
          <p:cNvSpPr txBox="1">
            <a:spLocks noChangeArrowheads="1"/>
          </p:cNvSpPr>
          <p:nvPr/>
        </p:nvSpPr>
        <p:spPr bwMode="auto">
          <a:xfrm>
            <a:off x="450850" y="4754563"/>
            <a:ext cx="584200" cy="579437"/>
          </a:xfrm>
          <a:prstGeom prst="rect">
            <a:avLst/>
          </a:prstGeom>
          <a:noFill/>
          <a:ln w="12700">
            <a:noFill/>
            <a:miter lim="800000"/>
            <a:headEnd/>
            <a:tailEnd/>
          </a:ln>
          <a:effectLst/>
        </p:spPr>
        <p:txBody>
          <a:bodyPr wrap="none">
            <a:spAutoFit/>
          </a:bodyPr>
          <a:lstStyle/>
          <a:p>
            <a:r>
              <a:rPr lang="en-US" sz="4000">
                <a:sym typeface="Wingdings" pitchFamily="2" charset="2"/>
              </a:rPr>
              <a:t></a:t>
            </a:r>
          </a:p>
        </p:txBody>
      </p:sp>
      <p:sp>
        <p:nvSpPr>
          <p:cNvPr id="1411126" name="Rectangle 54"/>
          <p:cNvSpPr>
            <a:spLocks noChangeArrowheads="1"/>
          </p:cNvSpPr>
          <p:nvPr/>
        </p:nvSpPr>
        <p:spPr bwMode="auto">
          <a:xfrm>
            <a:off x="433388" y="4741863"/>
            <a:ext cx="8566150" cy="1566862"/>
          </a:xfrm>
          <a:prstGeom prst="rect">
            <a:avLst/>
          </a:prstGeom>
          <a:solidFill>
            <a:schemeClr val="bg1"/>
          </a:solidFill>
          <a:ln w="12700">
            <a:noFill/>
            <a:miter lim="800000"/>
            <a:headEnd/>
            <a:tailEnd/>
          </a:ln>
          <a:effectLst/>
        </p:spPr>
        <p:txBody>
          <a:bodyPr anchor="ctr">
            <a:spAutoFit/>
          </a:bodyPr>
          <a:lstStyle/>
          <a:p>
            <a:endParaRPr lang="en-US"/>
          </a:p>
        </p:txBody>
      </p:sp>
      <p:sp>
        <p:nvSpPr>
          <p:cNvPr id="55" name="Rectangle 9"/>
          <p:cNvSpPr>
            <a:spLocks noChangeArrowheads="1"/>
          </p:cNvSpPr>
          <p:nvPr/>
        </p:nvSpPr>
        <p:spPr bwMode="auto">
          <a:xfrm>
            <a:off x="1676400" y="1785667"/>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56" name="Text Box 10"/>
          <p:cNvSpPr txBox="1">
            <a:spLocks noChangeArrowheads="1"/>
          </p:cNvSpPr>
          <p:nvPr/>
        </p:nvSpPr>
        <p:spPr bwMode="auto">
          <a:xfrm>
            <a:off x="2287588" y="2109517"/>
            <a:ext cx="729687" cy="609398"/>
          </a:xfrm>
          <a:prstGeom prst="rect">
            <a:avLst/>
          </a:prstGeom>
          <a:noFill/>
          <a:ln w="12700">
            <a:noFill/>
            <a:miter lim="800000"/>
            <a:headEnd/>
            <a:tailEnd/>
          </a:ln>
          <a:effectLst/>
        </p:spPr>
        <p:txBody>
          <a:bodyPr wrap="none">
            <a:spAutoFit/>
          </a:bodyPr>
          <a:lstStyle/>
          <a:p>
            <a:r>
              <a:rPr lang="en-US" sz="1600" dirty="0" smtClean="0">
                <a:solidFill>
                  <a:schemeClr val="tx1"/>
                </a:solidFill>
              </a:rPr>
              <a:t>REVT</a:t>
            </a:r>
          </a:p>
          <a:p>
            <a:r>
              <a:rPr lang="en-US" sz="1600" dirty="0" smtClean="0">
                <a:solidFill>
                  <a:schemeClr val="tx1"/>
                </a:solidFill>
              </a:rPr>
              <a:t>XEVT</a:t>
            </a:r>
            <a:endParaRPr lang="en-US" sz="1600" dirty="0">
              <a:solidFill>
                <a:schemeClr val="tx1"/>
              </a:solidFill>
            </a:endParaRPr>
          </a:p>
        </p:txBody>
      </p:sp>
      <p:sp>
        <p:nvSpPr>
          <p:cNvPr id="57" name="Text Box 11"/>
          <p:cNvSpPr txBox="1">
            <a:spLocks noChangeArrowheads="1"/>
          </p:cNvSpPr>
          <p:nvPr/>
        </p:nvSpPr>
        <p:spPr bwMode="auto">
          <a:xfrm>
            <a:off x="1693863" y="1793605"/>
            <a:ext cx="455613" cy="288925"/>
          </a:xfrm>
          <a:prstGeom prst="rect">
            <a:avLst/>
          </a:prstGeom>
          <a:noFill/>
          <a:ln w="12700">
            <a:noFill/>
            <a:miter lim="800000"/>
            <a:headEnd/>
            <a:tailEnd/>
          </a:ln>
          <a:effectLst/>
        </p:spPr>
        <p:txBody>
          <a:bodyPr wrap="none">
            <a:spAutoFit/>
          </a:bodyPr>
          <a:lstStyle/>
          <a:p>
            <a:r>
              <a:rPr lang="en-US" sz="1600" dirty="0" smtClean="0">
                <a:latin typeface="Arial Narrow" pitchFamily="34" charset="0"/>
              </a:rPr>
              <a:t>SPI</a:t>
            </a:r>
            <a:endParaRPr lang="en-US" sz="1600" dirty="0">
              <a:latin typeface="Arial Narrow" pitchFamily="34" charset="0"/>
            </a:endParaRPr>
          </a:p>
        </p:txBody>
      </p:sp>
    </p:spTree>
    <p:custDataLst>
      <p:tags r:id="rId1"/>
    </p:custData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Rectangle 2"/>
          <p:cNvSpPr>
            <a:spLocks noGrp="1" noChangeArrowheads="1"/>
          </p:cNvSpPr>
          <p:nvPr>
            <p:ph type="title"/>
          </p:nvPr>
        </p:nvSpPr>
        <p:spPr/>
        <p:txBody>
          <a:bodyPr/>
          <a:lstStyle/>
          <a:p>
            <a:r>
              <a:rPr lang="en-US"/>
              <a:t>Reminder: Triggering Transfers</a:t>
            </a:r>
          </a:p>
        </p:txBody>
      </p:sp>
      <p:sp>
        <p:nvSpPr>
          <p:cNvPr id="1409027" name="Text Box 3"/>
          <p:cNvSpPr txBox="1">
            <a:spLocks noChangeArrowheads="1"/>
          </p:cNvSpPr>
          <p:nvPr/>
        </p:nvSpPr>
        <p:spPr bwMode="auto">
          <a:xfrm>
            <a:off x="441325" y="685800"/>
            <a:ext cx="7689850" cy="384175"/>
          </a:xfrm>
          <a:prstGeom prst="rect">
            <a:avLst/>
          </a:prstGeom>
          <a:noFill/>
          <a:ln w="12700">
            <a:noFill/>
            <a:miter lim="800000"/>
            <a:headEnd/>
            <a:tailEnd/>
          </a:ln>
          <a:effectLst/>
        </p:spPr>
        <p:txBody>
          <a:bodyPr wrap="none">
            <a:spAutoFit/>
          </a:bodyPr>
          <a:lstStyle/>
          <a:p>
            <a:pPr>
              <a:buClr>
                <a:schemeClr val="tx2"/>
              </a:buClr>
              <a:buSzPct val="90000"/>
              <a:buFont typeface="Wingdings" pitchFamily="2" charset="2"/>
              <a:buChar char="Ø"/>
            </a:pPr>
            <a:r>
              <a:rPr lang="en-US" sz="2400">
                <a:solidFill>
                  <a:schemeClr val="tx1"/>
                </a:solidFill>
              </a:rPr>
              <a:t> There are three ways to trigger an EDMA transfer:</a:t>
            </a:r>
          </a:p>
        </p:txBody>
      </p:sp>
      <p:grpSp>
        <p:nvGrpSpPr>
          <p:cNvPr id="1409028" name="Group 4"/>
          <p:cNvGrpSpPr>
            <a:grpSpLocks/>
          </p:cNvGrpSpPr>
          <p:nvPr/>
        </p:nvGrpSpPr>
        <p:grpSpPr bwMode="auto">
          <a:xfrm>
            <a:off x="990600" y="1295400"/>
            <a:ext cx="6864350" cy="1447800"/>
            <a:chOff x="624" y="912"/>
            <a:chExt cx="4324" cy="912"/>
          </a:xfrm>
        </p:grpSpPr>
        <p:grpSp>
          <p:nvGrpSpPr>
            <p:cNvPr id="1409029" name="Group 5"/>
            <p:cNvGrpSpPr>
              <a:grpSpLocks/>
            </p:cNvGrpSpPr>
            <p:nvPr/>
          </p:nvGrpSpPr>
          <p:grpSpPr bwMode="auto">
            <a:xfrm>
              <a:off x="624" y="912"/>
              <a:ext cx="240" cy="242"/>
              <a:chOff x="624" y="912"/>
              <a:chExt cx="240" cy="242"/>
            </a:xfrm>
          </p:grpSpPr>
          <p:sp>
            <p:nvSpPr>
              <p:cNvPr id="1409030" name="Oval 6"/>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09031" name="Text Box 7"/>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1</a:t>
                </a:r>
              </a:p>
            </p:txBody>
          </p:sp>
        </p:grpSp>
        <p:sp>
          <p:nvSpPr>
            <p:cNvPr id="1409032" name="Text Box 8"/>
            <p:cNvSpPr txBox="1">
              <a:spLocks noChangeArrowheads="1"/>
            </p:cNvSpPr>
            <p:nvPr/>
          </p:nvSpPr>
          <p:spPr bwMode="auto">
            <a:xfrm>
              <a:off x="960" y="930"/>
              <a:ext cx="2195" cy="212"/>
            </a:xfrm>
            <a:prstGeom prst="rect">
              <a:avLst/>
            </a:prstGeom>
            <a:noFill/>
            <a:ln w="12700">
              <a:noFill/>
              <a:miter lim="800000"/>
              <a:headEnd/>
              <a:tailEnd/>
            </a:ln>
            <a:effectLst/>
          </p:spPr>
          <p:txBody>
            <a:bodyPr wrap="none">
              <a:spAutoFit/>
            </a:bodyPr>
            <a:lstStyle/>
            <a:p>
              <a:r>
                <a:rPr lang="en-US"/>
                <a:t>Event Sync from peripheral</a:t>
              </a:r>
            </a:p>
          </p:txBody>
        </p:sp>
        <p:sp>
          <p:nvSpPr>
            <p:cNvPr id="1409036" name="Rectangle 12"/>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09037" name="Text Box 13"/>
            <p:cNvSpPr txBox="1">
              <a:spLocks noChangeArrowheads="1"/>
            </p:cNvSpPr>
            <p:nvPr/>
          </p:nvSpPr>
          <p:spPr bwMode="auto">
            <a:xfrm>
              <a:off x="2763" y="1242"/>
              <a:ext cx="483" cy="181"/>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EDMA3</a:t>
              </a:r>
            </a:p>
          </p:txBody>
        </p:sp>
        <p:sp>
          <p:nvSpPr>
            <p:cNvPr id="1409038" name="Rectangle 14"/>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1409039" name="Rectangle 15"/>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endParaRPr lang="en-US"/>
            </a:p>
          </p:txBody>
        </p:sp>
        <p:sp>
          <p:nvSpPr>
            <p:cNvPr id="1409040" name="Text Box 16"/>
            <p:cNvSpPr txBox="1">
              <a:spLocks noChangeArrowheads="1"/>
            </p:cNvSpPr>
            <p:nvPr/>
          </p:nvSpPr>
          <p:spPr bwMode="auto">
            <a:xfrm>
              <a:off x="2562" y="1536"/>
              <a:ext cx="293" cy="181"/>
            </a:xfrm>
            <a:prstGeom prst="rect">
              <a:avLst/>
            </a:prstGeom>
            <a:noFill/>
            <a:ln w="12700">
              <a:noFill/>
              <a:miter lim="800000"/>
              <a:headEnd/>
              <a:tailEnd/>
            </a:ln>
            <a:effectLst/>
          </p:spPr>
          <p:txBody>
            <a:bodyPr wrap="none">
              <a:spAutoFit/>
            </a:bodyPr>
            <a:lstStyle/>
            <a:p>
              <a:r>
                <a:rPr lang="en-US" sz="1600">
                  <a:solidFill>
                    <a:schemeClr val="tx1"/>
                  </a:solidFill>
                </a:rPr>
                <a:t>ER</a:t>
              </a:r>
            </a:p>
          </p:txBody>
        </p:sp>
        <p:sp>
          <p:nvSpPr>
            <p:cNvPr id="1409041" name="Text Box 17"/>
            <p:cNvSpPr txBox="1">
              <a:spLocks noChangeArrowheads="1"/>
            </p:cNvSpPr>
            <p:nvPr/>
          </p:nvSpPr>
          <p:spPr bwMode="auto">
            <a:xfrm>
              <a:off x="3024" y="1536"/>
              <a:ext cx="378" cy="181"/>
            </a:xfrm>
            <a:prstGeom prst="rect">
              <a:avLst/>
            </a:prstGeom>
            <a:noFill/>
            <a:ln w="12700">
              <a:noFill/>
              <a:miter lim="800000"/>
              <a:headEnd/>
              <a:tailEnd/>
            </a:ln>
            <a:effectLst/>
          </p:spPr>
          <p:txBody>
            <a:bodyPr wrap="none">
              <a:spAutoFit/>
            </a:bodyPr>
            <a:lstStyle/>
            <a:p>
              <a:r>
                <a:rPr lang="en-US" sz="1600">
                  <a:solidFill>
                    <a:schemeClr val="tx1"/>
                  </a:solidFill>
                </a:rPr>
                <a:t>EER</a:t>
              </a:r>
            </a:p>
          </p:txBody>
        </p:sp>
        <p:sp>
          <p:nvSpPr>
            <p:cNvPr id="1409042" name="Line 18"/>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endParaRPr lang="en-US"/>
            </a:p>
          </p:txBody>
        </p:sp>
        <p:sp>
          <p:nvSpPr>
            <p:cNvPr id="1409043" name="Line 19"/>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44" name="Line 20"/>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45" name="Text Box 21"/>
            <p:cNvSpPr txBox="1">
              <a:spLocks noChangeArrowheads="1"/>
            </p:cNvSpPr>
            <p:nvPr/>
          </p:nvSpPr>
          <p:spPr bwMode="auto">
            <a:xfrm>
              <a:off x="3800" y="1513"/>
              <a:ext cx="1148" cy="196"/>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grpSp>
      <p:grpSp>
        <p:nvGrpSpPr>
          <p:cNvPr id="1409046" name="Group 22"/>
          <p:cNvGrpSpPr>
            <a:grpSpLocks/>
          </p:cNvGrpSpPr>
          <p:nvPr/>
        </p:nvGrpSpPr>
        <p:grpSpPr bwMode="auto">
          <a:xfrm>
            <a:off x="990600" y="3124200"/>
            <a:ext cx="381000" cy="384175"/>
            <a:chOff x="624" y="912"/>
            <a:chExt cx="240" cy="242"/>
          </a:xfrm>
        </p:grpSpPr>
        <p:sp>
          <p:nvSpPr>
            <p:cNvPr id="1409047" name="Oval 23"/>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09048" name="Text Box 24"/>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2</a:t>
              </a:r>
            </a:p>
          </p:txBody>
        </p:sp>
      </p:grpSp>
      <p:sp>
        <p:nvSpPr>
          <p:cNvPr id="1409049" name="Text Box 25"/>
          <p:cNvSpPr txBox="1">
            <a:spLocks noChangeArrowheads="1"/>
          </p:cNvSpPr>
          <p:nvPr/>
        </p:nvSpPr>
        <p:spPr bwMode="auto">
          <a:xfrm>
            <a:off x="1524000" y="3152775"/>
            <a:ext cx="4613275" cy="336550"/>
          </a:xfrm>
          <a:prstGeom prst="rect">
            <a:avLst/>
          </a:prstGeom>
          <a:noFill/>
          <a:ln w="12700">
            <a:noFill/>
            <a:miter lim="800000"/>
            <a:headEnd/>
            <a:tailEnd/>
          </a:ln>
          <a:effectLst/>
        </p:spPr>
        <p:txBody>
          <a:bodyPr wrap="none">
            <a:spAutoFit/>
          </a:bodyPr>
          <a:lstStyle/>
          <a:p>
            <a:r>
              <a:rPr lang="en-US"/>
              <a:t>Manually Trigger the Channel to Run</a:t>
            </a:r>
          </a:p>
        </p:txBody>
      </p:sp>
      <p:sp>
        <p:nvSpPr>
          <p:cNvPr id="1409050" name="Rectangle 26"/>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09051" name="Text Box 27"/>
          <p:cNvSpPr txBox="1">
            <a:spLocks noChangeArrowheads="1"/>
          </p:cNvSpPr>
          <p:nvPr/>
        </p:nvSpPr>
        <p:spPr bwMode="auto">
          <a:xfrm>
            <a:off x="1790700" y="3648075"/>
            <a:ext cx="1089025" cy="287338"/>
          </a:xfrm>
          <a:prstGeom prst="rect">
            <a:avLst/>
          </a:prstGeom>
          <a:noFill/>
          <a:ln w="12700">
            <a:noFill/>
            <a:miter lim="800000"/>
            <a:headEnd/>
            <a:tailEnd/>
          </a:ln>
          <a:effectLst/>
        </p:spPr>
        <p:txBody>
          <a:bodyPr wrap="none">
            <a:spAutoFit/>
          </a:bodyPr>
          <a:lstStyle/>
          <a:p>
            <a:r>
              <a:rPr lang="en-US" sz="1600">
                <a:latin typeface="Arial Narrow" pitchFamily="34" charset="0"/>
              </a:rPr>
              <a:t>Application</a:t>
            </a:r>
          </a:p>
        </p:txBody>
      </p:sp>
      <p:sp>
        <p:nvSpPr>
          <p:cNvPr id="1409052" name="Rectangle 28"/>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09053" name="Text Box 29"/>
          <p:cNvSpPr txBox="1">
            <a:spLocks noChangeArrowheads="1"/>
          </p:cNvSpPr>
          <p:nvPr/>
        </p:nvSpPr>
        <p:spPr bwMode="auto">
          <a:xfrm>
            <a:off x="4267200" y="3648075"/>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409054" name="Rectangle 30"/>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409055" name="Text Box 31"/>
          <p:cNvSpPr txBox="1">
            <a:spLocks noChangeArrowheads="1"/>
          </p:cNvSpPr>
          <p:nvPr/>
        </p:nvSpPr>
        <p:spPr bwMode="auto">
          <a:xfrm>
            <a:off x="4476750" y="4114800"/>
            <a:ext cx="600075" cy="287338"/>
          </a:xfrm>
          <a:prstGeom prst="rect">
            <a:avLst/>
          </a:prstGeom>
          <a:noFill/>
          <a:ln w="12700">
            <a:noFill/>
            <a:miter lim="800000"/>
            <a:headEnd/>
            <a:tailEnd/>
          </a:ln>
          <a:effectLst/>
        </p:spPr>
        <p:txBody>
          <a:bodyPr wrap="none">
            <a:spAutoFit/>
          </a:bodyPr>
          <a:lstStyle/>
          <a:p>
            <a:r>
              <a:rPr lang="en-US" sz="1600">
                <a:solidFill>
                  <a:schemeClr val="tx1"/>
                </a:solidFill>
              </a:rPr>
              <a:t>ESR</a:t>
            </a:r>
          </a:p>
        </p:txBody>
      </p:sp>
      <p:sp>
        <p:nvSpPr>
          <p:cNvPr id="1409056" name="Line 32"/>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57" name="Line 33"/>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58" name="Text Box 34"/>
          <p:cNvSpPr txBox="1">
            <a:spLocks noChangeArrowheads="1"/>
          </p:cNvSpPr>
          <p:nvPr/>
        </p:nvSpPr>
        <p:spPr bwMode="auto">
          <a:xfrm>
            <a:off x="6032500" y="4078288"/>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409059" name="Text Box 35"/>
          <p:cNvSpPr txBox="1">
            <a:spLocks noChangeArrowheads="1"/>
          </p:cNvSpPr>
          <p:nvPr/>
        </p:nvSpPr>
        <p:spPr bwMode="auto">
          <a:xfrm>
            <a:off x="1666875" y="4073525"/>
            <a:ext cx="1406525" cy="2873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Set Ch #y;</a:t>
            </a:r>
          </a:p>
        </p:txBody>
      </p:sp>
      <p:sp>
        <p:nvSpPr>
          <p:cNvPr id="1409060" name="Text Box 36"/>
          <p:cNvSpPr txBox="1">
            <a:spLocks noChangeArrowheads="1"/>
          </p:cNvSpPr>
          <p:nvPr/>
        </p:nvSpPr>
        <p:spPr bwMode="auto">
          <a:xfrm>
            <a:off x="6046788" y="1671638"/>
            <a:ext cx="2640012" cy="538162"/>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ER = Event Register (flag)</a:t>
            </a:r>
          </a:p>
          <a:p>
            <a:r>
              <a:rPr lang="en-US" sz="1400">
                <a:solidFill>
                  <a:schemeClr val="tx1"/>
                </a:solidFill>
                <a:latin typeface="Arial Narrow" pitchFamily="34" charset="0"/>
              </a:rPr>
              <a:t>EER = Event Enable Register (user)</a:t>
            </a:r>
          </a:p>
        </p:txBody>
      </p:sp>
      <p:sp>
        <p:nvSpPr>
          <p:cNvPr id="1409061" name="Text Box 37"/>
          <p:cNvSpPr txBox="1">
            <a:spLocks noChangeArrowheads="1"/>
          </p:cNvSpPr>
          <p:nvPr/>
        </p:nvSpPr>
        <p:spPr bwMode="auto">
          <a:xfrm>
            <a:off x="6046788" y="3810000"/>
            <a:ext cx="23891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ESR = Event Set Register (user)</a:t>
            </a:r>
          </a:p>
        </p:txBody>
      </p:sp>
      <p:grpSp>
        <p:nvGrpSpPr>
          <p:cNvPr id="1409062" name="Group 38"/>
          <p:cNvGrpSpPr>
            <a:grpSpLocks/>
          </p:cNvGrpSpPr>
          <p:nvPr/>
        </p:nvGrpSpPr>
        <p:grpSpPr bwMode="auto">
          <a:xfrm>
            <a:off x="990600" y="4848225"/>
            <a:ext cx="381000" cy="384175"/>
            <a:chOff x="624" y="912"/>
            <a:chExt cx="240" cy="242"/>
          </a:xfrm>
        </p:grpSpPr>
        <p:sp>
          <p:nvSpPr>
            <p:cNvPr id="1409063" name="Oval 39"/>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endParaRPr lang="en-US"/>
            </a:p>
          </p:txBody>
        </p:sp>
        <p:sp>
          <p:nvSpPr>
            <p:cNvPr id="1409064" name="Text Box 40"/>
            <p:cNvSpPr txBox="1">
              <a:spLocks noChangeArrowheads="1"/>
            </p:cNvSpPr>
            <p:nvPr/>
          </p:nvSpPr>
          <p:spPr bwMode="auto">
            <a:xfrm>
              <a:off x="635" y="942"/>
              <a:ext cx="205" cy="212"/>
            </a:xfrm>
            <a:prstGeom prst="rect">
              <a:avLst/>
            </a:prstGeom>
            <a:noFill/>
            <a:ln w="12700">
              <a:noFill/>
              <a:miter lim="800000"/>
              <a:headEnd/>
              <a:tailEnd/>
            </a:ln>
            <a:effectLst/>
          </p:spPr>
          <p:txBody>
            <a:bodyPr wrap="none">
              <a:spAutoFit/>
            </a:bodyPr>
            <a:lstStyle/>
            <a:p>
              <a:r>
                <a:rPr lang="en-US">
                  <a:solidFill>
                    <a:schemeClr val="tx1"/>
                  </a:solidFill>
                </a:rPr>
                <a:t>3</a:t>
              </a:r>
            </a:p>
          </p:txBody>
        </p:sp>
      </p:grpSp>
      <p:sp>
        <p:nvSpPr>
          <p:cNvPr id="1409065" name="Text Box 41"/>
          <p:cNvSpPr txBox="1">
            <a:spLocks noChangeArrowheads="1"/>
          </p:cNvSpPr>
          <p:nvPr/>
        </p:nvSpPr>
        <p:spPr bwMode="auto">
          <a:xfrm>
            <a:off x="1524000" y="4876800"/>
            <a:ext cx="6418263" cy="336550"/>
          </a:xfrm>
          <a:prstGeom prst="rect">
            <a:avLst/>
          </a:prstGeom>
          <a:noFill/>
          <a:ln w="12700">
            <a:noFill/>
            <a:miter lim="800000"/>
            <a:headEnd/>
            <a:tailEnd/>
          </a:ln>
          <a:effectLst/>
        </p:spPr>
        <p:txBody>
          <a:bodyPr wrap="none">
            <a:spAutoFit/>
          </a:bodyPr>
          <a:lstStyle/>
          <a:p>
            <a:r>
              <a:rPr lang="en-US"/>
              <a:t>Chain Event from another channel (next example…)</a:t>
            </a:r>
          </a:p>
        </p:txBody>
      </p:sp>
      <p:sp>
        <p:nvSpPr>
          <p:cNvPr id="1409066" name="Rectangle 42"/>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1409067" name="Text Box 43"/>
          <p:cNvSpPr txBox="1">
            <a:spLocks noChangeArrowheads="1"/>
          </p:cNvSpPr>
          <p:nvPr/>
        </p:nvSpPr>
        <p:spPr bwMode="auto">
          <a:xfrm>
            <a:off x="1847850" y="5372100"/>
            <a:ext cx="977900" cy="287338"/>
          </a:xfrm>
          <a:prstGeom prst="rect">
            <a:avLst/>
          </a:prstGeom>
          <a:noFill/>
          <a:ln w="12700">
            <a:noFill/>
            <a:miter lim="800000"/>
            <a:headEnd/>
            <a:tailEnd/>
          </a:ln>
          <a:effectLst/>
        </p:spPr>
        <p:txBody>
          <a:bodyPr wrap="none">
            <a:spAutoFit/>
          </a:bodyPr>
          <a:lstStyle/>
          <a:p>
            <a:r>
              <a:rPr lang="en-US" sz="1600">
                <a:latin typeface="Arial Narrow" pitchFamily="34" charset="0"/>
              </a:rPr>
              <a:t>Channel x</a:t>
            </a:r>
          </a:p>
        </p:txBody>
      </p:sp>
      <p:sp>
        <p:nvSpPr>
          <p:cNvPr id="1409068" name="Rectangle 44"/>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endParaRPr lang="en-US"/>
          </a:p>
        </p:txBody>
      </p:sp>
      <p:sp>
        <p:nvSpPr>
          <p:cNvPr id="1409069" name="Text Box 45"/>
          <p:cNvSpPr txBox="1">
            <a:spLocks noChangeArrowheads="1"/>
          </p:cNvSpPr>
          <p:nvPr/>
        </p:nvSpPr>
        <p:spPr bwMode="auto">
          <a:xfrm>
            <a:off x="4270375" y="5372100"/>
            <a:ext cx="977900" cy="287338"/>
          </a:xfrm>
          <a:prstGeom prst="rect">
            <a:avLst/>
          </a:prstGeom>
          <a:noFill/>
          <a:ln w="12700">
            <a:noFill/>
            <a:miter lim="800000"/>
            <a:headEnd/>
            <a:tailEnd/>
          </a:ln>
          <a:effectLst/>
        </p:spPr>
        <p:txBody>
          <a:bodyPr wrap="none">
            <a:spAutoFit/>
          </a:bodyPr>
          <a:lstStyle/>
          <a:p>
            <a:r>
              <a:rPr lang="en-US" sz="1600">
                <a:solidFill>
                  <a:schemeClr val="tx1"/>
                </a:solidFill>
                <a:latin typeface="Arial Narrow" pitchFamily="34" charset="0"/>
              </a:rPr>
              <a:t>Channel y</a:t>
            </a:r>
          </a:p>
        </p:txBody>
      </p:sp>
      <p:sp>
        <p:nvSpPr>
          <p:cNvPr id="1409070" name="Rectangle 46"/>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endParaRPr lang="en-US"/>
          </a:p>
        </p:txBody>
      </p:sp>
      <p:sp>
        <p:nvSpPr>
          <p:cNvPr id="1409071" name="Text Box 47"/>
          <p:cNvSpPr txBox="1">
            <a:spLocks noChangeArrowheads="1"/>
          </p:cNvSpPr>
          <p:nvPr/>
        </p:nvSpPr>
        <p:spPr bwMode="auto">
          <a:xfrm>
            <a:off x="4476750" y="5838825"/>
            <a:ext cx="611188" cy="287338"/>
          </a:xfrm>
          <a:prstGeom prst="rect">
            <a:avLst/>
          </a:prstGeom>
          <a:noFill/>
          <a:ln w="12700">
            <a:noFill/>
            <a:miter lim="800000"/>
            <a:headEnd/>
            <a:tailEnd/>
          </a:ln>
          <a:effectLst/>
        </p:spPr>
        <p:txBody>
          <a:bodyPr wrap="none">
            <a:spAutoFit/>
          </a:bodyPr>
          <a:lstStyle/>
          <a:p>
            <a:r>
              <a:rPr lang="en-US" sz="1600">
                <a:solidFill>
                  <a:schemeClr val="tx1"/>
                </a:solidFill>
              </a:rPr>
              <a:t>CER</a:t>
            </a:r>
          </a:p>
        </p:txBody>
      </p:sp>
      <p:sp>
        <p:nvSpPr>
          <p:cNvPr id="1409072" name="Line 48"/>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73" name="Line 49"/>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09074" name="Text Box 50"/>
          <p:cNvSpPr txBox="1">
            <a:spLocks noChangeArrowheads="1"/>
          </p:cNvSpPr>
          <p:nvPr/>
        </p:nvSpPr>
        <p:spPr bwMode="auto">
          <a:xfrm>
            <a:off x="6032500" y="5802313"/>
            <a:ext cx="1822450" cy="311150"/>
          </a:xfrm>
          <a:prstGeom prst="rect">
            <a:avLst/>
          </a:prstGeom>
          <a:noFill/>
          <a:ln w="12700">
            <a:noFill/>
            <a:miter lim="800000"/>
            <a:headEnd/>
            <a:tailEnd/>
          </a:ln>
          <a:effectLst/>
        </p:spPr>
        <p:txBody>
          <a:bodyPr wrap="none">
            <a:spAutoFit/>
          </a:bodyPr>
          <a:lstStyle/>
          <a:p>
            <a:r>
              <a:rPr lang="en-US" sz="1800">
                <a:latin typeface="Courier New" pitchFamily="49" charset="0"/>
              </a:rPr>
              <a:t>Start Ch Xfr</a:t>
            </a:r>
          </a:p>
        </p:txBody>
      </p:sp>
      <p:sp>
        <p:nvSpPr>
          <p:cNvPr id="1409075" name="Text Box 51"/>
          <p:cNvSpPr txBox="1">
            <a:spLocks noChangeArrowheads="1"/>
          </p:cNvSpPr>
          <p:nvPr/>
        </p:nvSpPr>
        <p:spPr bwMode="auto">
          <a:xfrm>
            <a:off x="1666875" y="5686425"/>
            <a:ext cx="1284288" cy="604838"/>
          </a:xfrm>
          <a:prstGeom prst="rect">
            <a:avLst/>
          </a:prstGeom>
          <a:noFill/>
          <a:ln w="12700">
            <a:noFill/>
            <a:miter lim="800000"/>
            <a:headEnd/>
            <a:tailEnd/>
          </a:ln>
          <a:effectLst/>
        </p:spPr>
        <p:txBody>
          <a:bodyPr wrap="none">
            <a:spAutoFit/>
          </a:bodyPr>
          <a:lstStyle/>
          <a:p>
            <a:r>
              <a:rPr lang="en-US" sz="1600">
                <a:solidFill>
                  <a:schemeClr val="tx1"/>
                </a:solidFill>
                <a:latin typeface="Courier New" pitchFamily="49" charset="0"/>
              </a:rPr>
              <a:t>TCCHEN_EN</a:t>
            </a:r>
          </a:p>
          <a:p>
            <a:r>
              <a:rPr lang="en-US" sz="1600">
                <a:solidFill>
                  <a:schemeClr val="tx1"/>
                </a:solidFill>
                <a:latin typeface="Courier New" pitchFamily="49" charset="0"/>
              </a:rPr>
              <a:t>TCC = Chy</a:t>
            </a:r>
          </a:p>
        </p:txBody>
      </p:sp>
      <p:sp>
        <p:nvSpPr>
          <p:cNvPr id="1409076" name="Text Box 52"/>
          <p:cNvSpPr txBox="1">
            <a:spLocks noChangeArrowheads="1"/>
          </p:cNvSpPr>
          <p:nvPr/>
        </p:nvSpPr>
        <p:spPr bwMode="auto">
          <a:xfrm>
            <a:off x="6046788" y="5534025"/>
            <a:ext cx="2554287" cy="2619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TCCHEN = TC Chain Enable (OPT)</a:t>
            </a:r>
          </a:p>
        </p:txBody>
      </p:sp>
      <p:sp>
        <p:nvSpPr>
          <p:cNvPr id="1409077" name="Text Box 53"/>
          <p:cNvSpPr txBox="1">
            <a:spLocks noChangeArrowheads="1"/>
          </p:cNvSpPr>
          <p:nvPr/>
        </p:nvSpPr>
        <p:spPr bwMode="auto">
          <a:xfrm>
            <a:off x="450850" y="4754563"/>
            <a:ext cx="584200" cy="579437"/>
          </a:xfrm>
          <a:prstGeom prst="rect">
            <a:avLst/>
          </a:prstGeom>
          <a:noFill/>
          <a:ln w="12700">
            <a:noFill/>
            <a:miter lim="800000"/>
            <a:headEnd/>
            <a:tailEnd/>
          </a:ln>
          <a:effectLst/>
        </p:spPr>
        <p:txBody>
          <a:bodyPr wrap="none">
            <a:spAutoFit/>
          </a:bodyPr>
          <a:lstStyle/>
          <a:p>
            <a:r>
              <a:rPr lang="en-US" sz="4000">
                <a:sym typeface="Wingdings" pitchFamily="2" charset="2"/>
              </a:rPr>
              <a:t></a:t>
            </a:r>
          </a:p>
        </p:txBody>
      </p:sp>
      <p:sp>
        <p:nvSpPr>
          <p:cNvPr id="1409078" name="Oval 54"/>
          <p:cNvSpPr>
            <a:spLocks noChangeArrowheads="1"/>
          </p:cNvSpPr>
          <p:nvPr/>
        </p:nvSpPr>
        <p:spPr bwMode="auto">
          <a:xfrm>
            <a:off x="5992813" y="5226050"/>
            <a:ext cx="2692400" cy="830263"/>
          </a:xfrm>
          <a:prstGeom prst="ellipse">
            <a:avLst/>
          </a:prstGeom>
          <a:noFill/>
          <a:ln w="38100">
            <a:solidFill>
              <a:srgbClr val="FF3300"/>
            </a:solidFill>
            <a:round/>
            <a:headEnd/>
            <a:tailEnd/>
          </a:ln>
          <a:effectLst/>
        </p:spPr>
        <p:txBody>
          <a:bodyPr wrap="none" anchor="ctr">
            <a:spAutoFit/>
          </a:bodyPr>
          <a:lstStyle/>
          <a:p>
            <a:endParaRPr lang="en-US"/>
          </a:p>
        </p:txBody>
      </p:sp>
      <p:sp>
        <p:nvSpPr>
          <p:cNvPr id="55" name="Rectangle 9"/>
          <p:cNvSpPr>
            <a:spLocks noChangeArrowheads="1"/>
          </p:cNvSpPr>
          <p:nvPr/>
        </p:nvSpPr>
        <p:spPr bwMode="auto">
          <a:xfrm>
            <a:off x="1676400" y="1785667"/>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endParaRPr lang="en-US"/>
          </a:p>
        </p:txBody>
      </p:sp>
      <p:sp>
        <p:nvSpPr>
          <p:cNvPr id="56" name="Text Box 10"/>
          <p:cNvSpPr txBox="1">
            <a:spLocks noChangeArrowheads="1"/>
          </p:cNvSpPr>
          <p:nvPr/>
        </p:nvSpPr>
        <p:spPr bwMode="auto">
          <a:xfrm>
            <a:off x="2287588" y="2109517"/>
            <a:ext cx="729687" cy="609398"/>
          </a:xfrm>
          <a:prstGeom prst="rect">
            <a:avLst/>
          </a:prstGeom>
          <a:noFill/>
          <a:ln w="12700">
            <a:noFill/>
            <a:miter lim="800000"/>
            <a:headEnd/>
            <a:tailEnd/>
          </a:ln>
          <a:effectLst/>
        </p:spPr>
        <p:txBody>
          <a:bodyPr wrap="none">
            <a:spAutoFit/>
          </a:bodyPr>
          <a:lstStyle/>
          <a:p>
            <a:r>
              <a:rPr lang="en-US" sz="1600" dirty="0" smtClean="0">
                <a:solidFill>
                  <a:schemeClr val="tx1"/>
                </a:solidFill>
              </a:rPr>
              <a:t>REVT</a:t>
            </a:r>
          </a:p>
          <a:p>
            <a:r>
              <a:rPr lang="en-US" sz="1600" dirty="0" smtClean="0">
                <a:solidFill>
                  <a:schemeClr val="tx1"/>
                </a:solidFill>
              </a:rPr>
              <a:t>XEVT</a:t>
            </a:r>
            <a:endParaRPr lang="en-US" sz="1600" dirty="0">
              <a:solidFill>
                <a:schemeClr val="tx1"/>
              </a:solidFill>
            </a:endParaRPr>
          </a:p>
        </p:txBody>
      </p:sp>
      <p:sp>
        <p:nvSpPr>
          <p:cNvPr id="57" name="Text Box 11"/>
          <p:cNvSpPr txBox="1">
            <a:spLocks noChangeArrowheads="1"/>
          </p:cNvSpPr>
          <p:nvPr/>
        </p:nvSpPr>
        <p:spPr bwMode="auto">
          <a:xfrm>
            <a:off x="1693863" y="1793605"/>
            <a:ext cx="455613" cy="288925"/>
          </a:xfrm>
          <a:prstGeom prst="rect">
            <a:avLst/>
          </a:prstGeom>
          <a:noFill/>
          <a:ln w="12700">
            <a:noFill/>
            <a:miter lim="800000"/>
            <a:headEnd/>
            <a:tailEnd/>
          </a:ln>
          <a:effectLst/>
        </p:spPr>
        <p:txBody>
          <a:bodyPr wrap="none">
            <a:spAutoFit/>
          </a:bodyPr>
          <a:lstStyle/>
          <a:p>
            <a:r>
              <a:rPr lang="en-US" sz="1600" dirty="0" smtClean="0">
                <a:latin typeface="Arial Narrow" pitchFamily="34" charset="0"/>
              </a:rPr>
              <a:t>SPI</a:t>
            </a:r>
            <a:endParaRPr lang="en-US" sz="1600" dirty="0">
              <a:latin typeface="Arial Narrow" pitchFamily="34" charset="0"/>
            </a:endParaRPr>
          </a:p>
        </p:txBody>
      </p:sp>
    </p:spTree>
    <p:custDataLst>
      <p:tags r:id="rId1"/>
    </p:custData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529" name="Text Box 17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252354" name="Rectangle 2"/>
          <p:cNvSpPr>
            <a:spLocks noGrp="1" noChangeArrowheads="1"/>
          </p:cNvSpPr>
          <p:nvPr>
            <p:ph type="title"/>
          </p:nvPr>
        </p:nvSpPr>
        <p:spPr/>
        <p:txBody>
          <a:bodyPr/>
          <a:lstStyle/>
          <a:p>
            <a:r>
              <a:rPr lang="en-US" sz="3200"/>
              <a:t>Chaining Example Overview</a:t>
            </a:r>
            <a:endParaRPr lang="en-US" sz="3200" u="sng"/>
          </a:p>
        </p:txBody>
      </p:sp>
      <p:cxnSp>
        <p:nvCxnSpPr>
          <p:cNvPr id="1252355" name="AutoShape 3"/>
          <p:cNvCxnSpPr>
            <a:cxnSpLocks noChangeShapeType="1"/>
            <a:stCxn id="1252384"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252356"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252357"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252358"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252359"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252360"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252361" name="AutoShape 9"/>
          <p:cNvCxnSpPr>
            <a:cxnSpLocks noChangeShapeType="1"/>
            <a:stCxn id="1252380" idx="3"/>
            <a:endCxn id="1252362"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252362"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63"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64"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252365" name="AutoShape 13"/>
          <p:cNvCxnSpPr>
            <a:cxnSpLocks noChangeShapeType="1"/>
            <a:stCxn id="1252381" idx="3"/>
            <a:endCxn id="1252366"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252366"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67"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68"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252369" name="AutoShape 17"/>
          <p:cNvCxnSpPr>
            <a:cxnSpLocks noChangeShapeType="1"/>
            <a:stCxn id="1252363" idx="6"/>
            <a:endCxn id="1252363"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252370" name="AutoShape 18"/>
          <p:cNvCxnSpPr>
            <a:cxnSpLocks noChangeShapeType="1"/>
            <a:stCxn id="1252382" idx="3"/>
            <a:endCxn id="1252371"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252371"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72"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73"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252374" name="AutoShape 22"/>
          <p:cNvCxnSpPr>
            <a:cxnSpLocks noChangeShapeType="1"/>
            <a:stCxn id="1252383" idx="3"/>
            <a:endCxn id="1252375"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252375"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76"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377"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252378" name="AutoShape 26"/>
          <p:cNvCxnSpPr>
            <a:cxnSpLocks noChangeShapeType="1"/>
            <a:stCxn id="1252372" idx="6"/>
            <a:endCxn id="1252372"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252379" name="AutoShape 27"/>
          <p:cNvCxnSpPr>
            <a:cxnSpLocks noChangeShapeType="1"/>
            <a:stCxn id="1252375"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252380"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381"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252382"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383"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384"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252385"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252386"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252387"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252388"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252389"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252390"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252391"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252392"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252393"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252394"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252395"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252396"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252397"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252398"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252399"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252400"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252401"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252402"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252403"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252404"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252405"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406"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407"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252408"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409"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252410"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252411"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252412"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252413"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252414"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252415"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16"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17"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252418"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19"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0"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252421" name="AutoShape 69"/>
          <p:cNvCxnSpPr>
            <a:cxnSpLocks noChangeShapeType="1"/>
            <a:stCxn id="1252416" idx="6"/>
            <a:endCxn id="1252416"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252422"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3"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4"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252425"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6"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27"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252428" name="AutoShape 76"/>
          <p:cNvCxnSpPr>
            <a:cxnSpLocks noChangeShapeType="1"/>
            <a:stCxn id="1252423" idx="6"/>
            <a:endCxn id="1252423"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252429"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252430"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252431" name="AutoShape 79"/>
          <p:cNvCxnSpPr>
            <a:cxnSpLocks noChangeShapeType="1"/>
            <a:endCxn id="1252423"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252432"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252433"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34"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35"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252436"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37"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38"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252439" name="AutoShape 87"/>
          <p:cNvCxnSpPr>
            <a:cxnSpLocks noChangeShapeType="1"/>
            <a:stCxn id="1252434" idx="6"/>
            <a:endCxn id="1252434"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252440"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41"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42"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252443"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44"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45"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252446" name="AutoShape 94"/>
          <p:cNvCxnSpPr>
            <a:cxnSpLocks noChangeShapeType="1"/>
            <a:stCxn id="1252441" idx="6"/>
            <a:endCxn id="1252441"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252447" name="AutoShape 95"/>
          <p:cNvCxnSpPr>
            <a:cxnSpLocks noChangeShapeType="1"/>
            <a:stCxn id="1252443"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252448"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252449"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252450" name="Rectangle 98"/>
          <p:cNvSpPr>
            <a:spLocks noChangeArrowheads="1"/>
          </p:cNvSpPr>
          <p:nvPr/>
        </p:nvSpPr>
        <p:spPr bwMode="auto">
          <a:xfrm>
            <a:off x="977900" y="890588"/>
            <a:ext cx="31273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ESR</a:t>
            </a:r>
            <a:endParaRPr lang="en-US" sz="1200" baseline="-25000">
              <a:solidFill>
                <a:schemeClr val="tx1"/>
              </a:solidFill>
            </a:endParaRPr>
          </a:p>
        </p:txBody>
      </p:sp>
      <p:sp>
        <p:nvSpPr>
          <p:cNvPr id="1252451"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252452"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53"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252454" name="Group 102"/>
          <p:cNvGrpSpPr>
            <a:grpSpLocks/>
          </p:cNvGrpSpPr>
          <p:nvPr/>
        </p:nvGrpSpPr>
        <p:grpSpPr bwMode="auto">
          <a:xfrm>
            <a:off x="4114800" y="1368425"/>
            <a:ext cx="1230313" cy="1319213"/>
            <a:chOff x="2928" y="870"/>
            <a:chExt cx="439" cy="831"/>
          </a:xfrm>
        </p:grpSpPr>
        <p:cxnSp>
          <p:nvCxnSpPr>
            <p:cNvPr id="1252455" name="AutoShape 103"/>
            <p:cNvCxnSpPr>
              <a:cxnSpLocks noChangeShapeType="1"/>
              <a:endCxn id="1252459"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252456" name="AutoShape 104"/>
            <p:cNvCxnSpPr>
              <a:cxnSpLocks noChangeShapeType="1"/>
              <a:endCxn id="1252460"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252457" name="AutoShape 105"/>
            <p:cNvCxnSpPr>
              <a:cxnSpLocks noChangeShapeType="1"/>
              <a:endCxn id="1252461"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252458" name="AutoShape 106"/>
            <p:cNvCxnSpPr>
              <a:cxnSpLocks noChangeShapeType="1"/>
              <a:endCxn id="1252462"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252459"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0"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1"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2"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252463"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4"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65"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252466"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252467"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252468"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252469"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252470"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252471"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252472"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252473"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252474"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252475"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252476"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252477"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252478"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252479"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252480"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81"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82"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83"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84"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252485"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252486" name="AutoShape 134"/>
          <p:cNvCxnSpPr>
            <a:cxnSpLocks noChangeShapeType="1"/>
            <a:endCxn id="1252490"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252487" name="AutoShape 135"/>
          <p:cNvCxnSpPr>
            <a:cxnSpLocks noChangeShapeType="1"/>
            <a:endCxn id="1252491"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252488" name="AutoShape 136"/>
          <p:cNvCxnSpPr>
            <a:cxnSpLocks noChangeShapeType="1"/>
            <a:endCxn id="1252492"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252489"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0"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1"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2"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252493"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252494" name="AutoShape 142"/>
          <p:cNvCxnSpPr>
            <a:cxnSpLocks noChangeShapeType="1"/>
            <a:endCxn id="1252497"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252495"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6"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7"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8"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252499"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252500"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252501"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502"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503"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252504"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252505"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252506"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252507"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252508"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252509"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252510"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252511"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252512"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252513"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252514"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252515"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252516"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252517"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252518"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252519"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252520"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252521"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252522"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252523"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252526" name="Rectangle 174"/>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252527" name="Text Box 175"/>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252528" name="Text Box 176"/>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303" name="Text Box 183"/>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13122" name="Rectangle 2"/>
          <p:cNvSpPr>
            <a:spLocks noGrp="1" noChangeArrowheads="1"/>
          </p:cNvSpPr>
          <p:nvPr>
            <p:ph type="title"/>
          </p:nvPr>
        </p:nvSpPr>
        <p:spPr/>
        <p:txBody>
          <a:bodyPr/>
          <a:lstStyle/>
          <a:p>
            <a:r>
              <a:rPr lang="en-US" sz="3200"/>
              <a:t>Chaining Example 1</a:t>
            </a:r>
          </a:p>
        </p:txBody>
      </p:sp>
      <p:cxnSp>
        <p:nvCxnSpPr>
          <p:cNvPr id="1413123" name="AutoShape 3"/>
          <p:cNvCxnSpPr>
            <a:cxnSpLocks noChangeShapeType="1"/>
            <a:stCxn id="1413152" idx="1"/>
          </p:cNvCxnSpPr>
          <p:nvPr/>
        </p:nvCxnSpPr>
        <p:spPr bwMode="auto">
          <a:xfrm>
            <a:off x="8666163" y="2030413"/>
            <a:ext cx="427037" cy="0"/>
          </a:xfrm>
          <a:prstGeom prst="straightConnector1">
            <a:avLst/>
          </a:prstGeom>
          <a:noFill/>
          <a:ln w="12700">
            <a:solidFill>
              <a:schemeClr val="tx1"/>
            </a:solidFill>
            <a:round/>
            <a:headEnd type="none" w="sm" len="sm"/>
            <a:tailEnd type="triangle" w="med" len="med"/>
          </a:ln>
          <a:effectLst/>
        </p:spPr>
      </p:cxnSp>
      <p:sp>
        <p:nvSpPr>
          <p:cNvPr id="1413124" name="Rectangle 4"/>
          <p:cNvSpPr>
            <a:spLocks noChangeArrowheads="1"/>
          </p:cNvSpPr>
          <p:nvPr/>
        </p:nvSpPr>
        <p:spPr bwMode="auto">
          <a:xfrm>
            <a:off x="152400" y="533400"/>
            <a:ext cx="2362200" cy="2425700"/>
          </a:xfrm>
          <a:prstGeom prst="rect">
            <a:avLst/>
          </a:prstGeom>
          <a:solidFill>
            <a:schemeClr val="accent1"/>
          </a:solidFill>
          <a:ln w="12700">
            <a:solidFill>
              <a:schemeClr val="tx1"/>
            </a:solidFill>
            <a:miter lim="800000"/>
            <a:headEnd type="none" w="sm" len="sm"/>
            <a:tailEnd type="none" w="sm" len="sm"/>
          </a:ln>
          <a:effectLst/>
        </p:spPr>
        <p:txBody>
          <a:bodyPr wrap="none" tIns="91440"/>
          <a:lstStyle/>
          <a:p>
            <a:pPr algn="ctr"/>
            <a:r>
              <a:rPr lang="en-US"/>
              <a:t>EDMA Chain/Evt</a:t>
            </a:r>
          </a:p>
        </p:txBody>
      </p:sp>
      <p:sp>
        <p:nvSpPr>
          <p:cNvPr id="1413125" name="Rectangle 5"/>
          <p:cNvSpPr>
            <a:spLocks noChangeArrowheads="1"/>
          </p:cNvSpPr>
          <p:nvPr/>
        </p:nvSpPr>
        <p:spPr bwMode="auto">
          <a:xfrm>
            <a:off x="6324600" y="533400"/>
            <a:ext cx="2511425" cy="2425700"/>
          </a:xfrm>
          <a:prstGeom prst="rect">
            <a:avLst/>
          </a:prstGeom>
          <a:solidFill>
            <a:schemeClr val="accent1"/>
          </a:solidFill>
          <a:ln w="12700">
            <a:solidFill>
              <a:schemeClr val="tx1"/>
            </a:solidFill>
            <a:miter lim="800000"/>
            <a:headEnd type="none" w="sm" len="sm"/>
            <a:tailEnd type="none" w="sm" len="sm"/>
          </a:ln>
          <a:effectLst/>
        </p:spPr>
        <p:txBody>
          <a:bodyPr tIns="91440"/>
          <a:lstStyle/>
          <a:p>
            <a:pPr algn="ctr"/>
            <a:r>
              <a:rPr lang="en-US" sz="1800">
                <a:solidFill>
                  <a:schemeClr val="tx1"/>
                </a:solidFill>
              </a:rPr>
              <a:t>EDMA Interrupt Gen</a:t>
            </a:r>
          </a:p>
        </p:txBody>
      </p:sp>
      <p:sp>
        <p:nvSpPr>
          <p:cNvPr id="1413126" name="Rectangle 6"/>
          <p:cNvSpPr>
            <a:spLocks noChangeArrowheads="1"/>
          </p:cNvSpPr>
          <p:nvPr/>
        </p:nvSpPr>
        <p:spPr bwMode="auto">
          <a:xfrm>
            <a:off x="2514600" y="533400"/>
            <a:ext cx="3810000" cy="2425700"/>
          </a:xfrm>
          <a:prstGeom prst="rect">
            <a:avLst/>
          </a:prstGeom>
          <a:solidFill>
            <a:schemeClr val="accent1"/>
          </a:solidFill>
          <a:ln w="12700">
            <a:solidFill>
              <a:schemeClr val="tx1"/>
            </a:solidFill>
            <a:miter lim="800000"/>
            <a:headEnd type="none" w="sm" len="sm"/>
            <a:tailEnd type="none" w="sm" len="sm"/>
          </a:ln>
          <a:effectLst/>
        </p:spPr>
        <p:txBody>
          <a:bodyPr wrap="none" tIns="91440" bIns="137160" anchorCtr="1"/>
          <a:lstStyle/>
          <a:p>
            <a:pPr algn="ctr"/>
            <a:r>
              <a:rPr lang="en-US" sz="1800">
                <a:solidFill>
                  <a:schemeClr val="tx1"/>
                </a:solidFill>
              </a:rPr>
              <a:t>EDMA Channels</a:t>
            </a:r>
          </a:p>
        </p:txBody>
      </p:sp>
      <p:sp>
        <p:nvSpPr>
          <p:cNvPr id="1413127" name="Rectangle 7"/>
          <p:cNvSpPr>
            <a:spLocks noChangeArrowheads="1"/>
          </p:cNvSpPr>
          <p:nvPr/>
        </p:nvSpPr>
        <p:spPr bwMode="auto">
          <a:xfrm>
            <a:off x="7367588" y="1195388"/>
            <a:ext cx="636587"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3128" name="Rectangle 8"/>
          <p:cNvSpPr>
            <a:spLocks noChangeArrowheads="1"/>
          </p:cNvSpPr>
          <p:nvPr/>
        </p:nvSpPr>
        <p:spPr bwMode="auto">
          <a:xfrm>
            <a:off x="6567488" y="1195388"/>
            <a:ext cx="538162"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cxnSp>
        <p:nvCxnSpPr>
          <p:cNvPr id="1413129" name="AutoShape 9"/>
          <p:cNvCxnSpPr>
            <a:cxnSpLocks noChangeShapeType="1"/>
            <a:stCxn id="1413148" idx="3"/>
            <a:endCxn id="1413130" idx="2"/>
          </p:cNvCxnSpPr>
          <p:nvPr/>
        </p:nvCxnSpPr>
        <p:spPr bwMode="auto">
          <a:xfrm flipV="1">
            <a:off x="6965950" y="1387475"/>
            <a:ext cx="492125" cy="7938"/>
          </a:xfrm>
          <a:prstGeom prst="straightConnector1">
            <a:avLst/>
          </a:prstGeom>
          <a:noFill/>
          <a:ln w="12700">
            <a:solidFill>
              <a:schemeClr val="tx1"/>
            </a:solidFill>
            <a:round/>
            <a:headEnd type="none" w="sm" len="sm"/>
            <a:tailEnd type="none" w="sm" len="sm"/>
          </a:ln>
          <a:effectLst/>
        </p:spPr>
      </p:cxnSp>
      <p:sp>
        <p:nvSpPr>
          <p:cNvPr id="1413130" name="Oval 10"/>
          <p:cNvSpPr>
            <a:spLocks noChangeArrowheads="1"/>
          </p:cNvSpPr>
          <p:nvPr/>
        </p:nvSpPr>
        <p:spPr bwMode="auto">
          <a:xfrm>
            <a:off x="7458075"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31" name="Oval 11"/>
          <p:cNvSpPr>
            <a:spLocks noChangeArrowheads="1"/>
          </p:cNvSpPr>
          <p:nvPr/>
        </p:nvSpPr>
        <p:spPr bwMode="auto">
          <a:xfrm>
            <a:off x="7805738" y="136207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32" name="Rectangle 12"/>
          <p:cNvSpPr>
            <a:spLocks noChangeArrowheads="1"/>
          </p:cNvSpPr>
          <p:nvPr/>
        </p:nvSpPr>
        <p:spPr bwMode="auto">
          <a:xfrm>
            <a:off x="7388225" y="139065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cxnSp>
        <p:nvCxnSpPr>
          <p:cNvPr id="1413133" name="AutoShape 13"/>
          <p:cNvCxnSpPr>
            <a:cxnSpLocks noChangeShapeType="1"/>
            <a:stCxn id="1413149" idx="3"/>
            <a:endCxn id="1413134" idx="2"/>
          </p:cNvCxnSpPr>
          <p:nvPr/>
        </p:nvCxnSpPr>
        <p:spPr bwMode="auto">
          <a:xfrm flipV="1">
            <a:off x="6965950" y="1790700"/>
            <a:ext cx="492125" cy="1588"/>
          </a:xfrm>
          <a:prstGeom prst="straightConnector1">
            <a:avLst/>
          </a:prstGeom>
          <a:noFill/>
          <a:ln w="12700">
            <a:solidFill>
              <a:schemeClr val="tx1"/>
            </a:solidFill>
            <a:round/>
            <a:headEnd type="none" w="sm" len="sm"/>
            <a:tailEnd type="none" w="sm" len="sm"/>
          </a:ln>
          <a:effectLst/>
        </p:spPr>
      </p:cxnSp>
      <p:sp>
        <p:nvSpPr>
          <p:cNvPr id="1413134" name="Oval 14"/>
          <p:cNvSpPr>
            <a:spLocks noChangeArrowheads="1"/>
          </p:cNvSpPr>
          <p:nvPr/>
        </p:nvSpPr>
        <p:spPr bwMode="auto">
          <a:xfrm>
            <a:off x="7458075"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35" name="Oval 15"/>
          <p:cNvSpPr>
            <a:spLocks noChangeArrowheads="1"/>
          </p:cNvSpPr>
          <p:nvPr/>
        </p:nvSpPr>
        <p:spPr bwMode="auto">
          <a:xfrm>
            <a:off x="7805738" y="176530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36" name="Rectangle 16"/>
          <p:cNvSpPr>
            <a:spLocks noChangeArrowheads="1"/>
          </p:cNvSpPr>
          <p:nvPr/>
        </p:nvSpPr>
        <p:spPr bwMode="auto">
          <a:xfrm>
            <a:off x="7386638" y="178593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1</a:t>
            </a:r>
          </a:p>
        </p:txBody>
      </p:sp>
      <p:cxnSp>
        <p:nvCxnSpPr>
          <p:cNvPr id="1413137" name="AutoShape 17"/>
          <p:cNvCxnSpPr>
            <a:cxnSpLocks noChangeShapeType="1"/>
            <a:stCxn id="1413131" idx="6"/>
            <a:endCxn id="1413131" idx="6"/>
          </p:cNvCxnSpPr>
          <p:nvPr/>
        </p:nvCxnSpPr>
        <p:spPr bwMode="auto">
          <a:xfrm>
            <a:off x="7856538" y="1387475"/>
            <a:ext cx="0" cy="0"/>
          </a:xfrm>
          <a:prstGeom prst="straightConnector1">
            <a:avLst/>
          </a:prstGeom>
          <a:noFill/>
          <a:ln w="12700">
            <a:solidFill>
              <a:schemeClr val="tx1"/>
            </a:solidFill>
            <a:round/>
            <a:headEnd type="none" w="sm" len="sm"/>
            <a:tailEnd type="none" w="sm" len="sm"/>
          </a:ln>
          <a:effectLst/>
        </p:spPr>
      </p:cxnSp>
      <p:cxnSp>
        <p:nvCxnSpPr>
          <p:cNvPr id="1413138" name="AutoShape 18"/>
          <p:cNvCxnSpPr>
            <a:cxnSpLocks noChangeShapeType="1"/>
            <a:stCxn id="1413150" idx="3"/>
            <a:endCxn id="1413139" idx="2"/>
          </p:cNvCxnSpPr>
          <p:nvPr/>
        </p:nvCxnSpPr>
        <p:spPr bwMode="auto">
          <a:xfrm>
            <a:off x="6965950" y="2217738"/>
            <a:ext cx="492125" cy="1587"/>
          </a:xfrm>
          <a:prstGeom prst="straightConnector1">
            <a:avLst/>
          </a:prstGeom>
          <a:noFill/>
          <a:ln w="12700">
            <a:solidFill>
              <a:schemeClr val="tx1"/>
            </a:solidFill>
            <a:round/>
            <a:headEnd type="none" w="sm" len="sm"/>
            <a:tailEnd type="none" w="sm" len="sm"/>
          </a:ln>
          <a:effectLst/>
        </p:spPr>
      </p:cxnSp>
      <p:sp>
        <p:nvSpPr>
          <p:cNvPr id="1413139" name="Oval 19"/>
          <p:cNvSpPr>
            <a:spLocks noChangeArrowheads="1"/>
          </p:cNvSpPr>
          <p:nvPr/>
        </p:nvSpPr>
        <p:spPr bwMode="auto">
          <a:xfrm>
            <a:off x="7458075"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40" name="Oval 20"/>
          <p:cNvSpPr>
            <a:spLocks noChangeArrowheads="1"/>
          </p:cNvSpPr>
          <p:nvPr/>
        </p:nvSpPr>
        <p:spPr bwMode="auto">
          <a:xfrm>
            <a:off x="7805738" y="2193925"/>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41" name="Rectangle 21"/>
          <p:cNvSpPr>
            <a:spLocks noChangeArrowheads="1"/>
          </p:cNvSpPr>
          <p:nvPr/>
        </p:nvSpPr>
        <p:spPr bwMode="auto">
          <a:xfrm>
            <a:off x="7388225" y="22225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cxnSp>
        <p:nvCxnSpPr>
          <p:cNvPr id="1413142" name="AutoShape 22"/>
          <p:cNvCxnSpPr>
            <a:cxnSpLocks noChangeShapeType="1"/>
            <a:stCxn id="1413151" idx="3"/>
            <a:endCxn id="1413143" idx="2"/>
          </p:cNvCxnSpPr>
          <p:nvPr/>
        </p:nvCxnSpPr>
        <p:spPr bwMode="auto">
          <a:xfrm>
            <a:off x="6965950" y="2662238"/>
            <a:ext cx="492125" cy="0"/>
          </a:xfrm>
          <a:prstGeom prst="straightConnector1">
            <a:avLst/>
          </a:prstGeom>
          <a:noFill/>
          <a:ln w="12700">
            <a:solidFill>
              <a:schemeClr val="tx1"/>
            </a:solidFill>
            <a:round/>
            <a:headEnd type="none" w="sm" len="sm"/>
            <a:tailEnd type="none" w="sm" len="sm"/>
          </a:ln>
          <a:effectLst/>
        </p:spPr>
      </p:cxnSp>
      <p:sp>
        <p:nvSpPr>
          <p:cNvPr id="1413143" name="Oval 23"/>
          <p:cNvSpPr>
            <a:spLocks noChangeArrowheads="1"/>
          </p:cNvSpPr>
          <p:nvPr/>
        </p:nvSpPr>
        <p:spPr bwMode="auto">
          <a:xfrm>
            <a:off x="7458075"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44" name="Oval 24"/>
          <p:cNvSpPr>
            <a:spLocks noChangeArrowheads="1"/>
          </p:cNvSpPr>
          <p:nvPr/>
        </p:nvSpPr>
        <p:spPr bwMode="auto">
          <a:xfrm>
            <a:off x="7805738" y="2636838"/>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45" name="Rectangle 25"/>
          <p:cNvSpPr>
            <a:spLocks noChangeArrowheads="1"/>
          </p:cNvSpPr>
          <p:nvPr/>
        </p:nvSpPr>
        <p:spPr bwMode="auto">
          <a:xfrm>
            <a:off x="7345363" y="2659063"/>
            <a:ext cx="611187"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3146" name="AutoShape 26"/>
          <p:cNvCxnSpPr>
            <a:cxnSpLocks noChangeShapeType="1"/>
            <a:stCxn id="1413140" idx="6"/>
            <a:endCxn id="1413140" idx="6"/>
          </p:cNvCxnSpPr>
          <p:nvPr/>
        </p:nvCxnSpPr>
        <p:spPr bwMode="auto">
          <a:xfrm>
            <a:off x="7856538" y="2216150"/>
            <a:ext cx="0" cy="0"/>
          </a:xfrm>
          <a:prstGeom prst="straightConnector1">
            <a:avLst/>
          </a:prstGeom>
          <a:noFill/>
          <a:ln w="12700">
            <a:solidFill>
              <a:schemeClr val="tx1"/>
            </a:solidFill>
            <a:round/>
            <a:headEnd type="none" w="sm" len="sm"/>
            <a:tailEnd type="none" w="sm" len="sm"/>
          </a:ln>
          <a:effectLst/>
        </p:spPr>
      </p:cxnSp>
      <p:cxnSp>
        <p:nvCxnSpPr>
          <p:cNvPr id="1413147" name="AutoShape 27"/>
          <p:cNvCxnSpPr>
            <a:cxnSpLocks noChangeShapeType="1"/>
            <a:stCxn id="1413143" idx="6"/>
          </p:cNvCxnSpPr>
          <p:nvPr/>
        </p:nvCxnSpPr>
        <p:spPr bwMode="auto">
          <a:xfrm flipV="1">
            <a:off x="7508875" y="2538413"/>
            <a:ext cx="296863" cy="123825"/>
          </a:xfrm>
          <a:prstGeom prst="straightConnector1">
            <a:avLst/>
          </a:prstGeom>
          <a:noFill/>
          <a:ln w="12700">
            <a:solidFill>
              <a:schemeClr val="tx1"/>
            </a:solidFill>
            <a:round/>
            <a:headEnd type="none" w="sm" len="sm"/>
            <a:tailEnd type="none" w="sm" len="sm"/>
          </a:ln>
          <a:effectLst/>
        </p:spPr>
      </p:cxnSp>
      <p:sp>
        <p:nvSpPr>
          <p:cNvPr id="1413148" name="Rectangle 28"/>
          <p:cNvSpPr>
            <a:spLocks noChangeArrowheads="1"/>
          </p:cNvSpPr>
          <p:nvPr/>
        </p:nvSpPr>
        <p:spPr bwMode="auto">
          <a:xfrm>
            <a:off x="6716713" y="1271588"/>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49" name="Rectangle 29"/>
          <p:cNvSpPr>
            <a:spLocks noChangeArrowheads="1"/>
          </p:cNvSpPr>
          <p:nvPr/>
        </p:nvSpPr>
        <p:spPr bwMode="auto">
          <a:xfrm>
            <a:off x="6716713" y="166687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3150" name="Rectangle 30"/>
          <p:cNvSpPr>
            <a:spLocks noChangeArrowheads="1"/>
          </p:cNvSpPr>
          <p:nvPr/>
        </p:nvSpPr>
        <p:spPr bwMode="auto">
          <a:xfrm>
            <a:off x="6716713" y="2092325"/>
            <a:ext cx="249237"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51" name="Rectangle 31"/>
          <p:cNvSpPr>
            <a:spLocks noChangeArrowheads="1"/>
          </p:cNvSpPr>
          <p:nvPr/>
        </p:nvSpPr>
        <p:spPr bwMode="auto">
          <a:xfrm>
            <a:off x="6716713" y="2538413"/>
            <a:ext cx="249237"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52" name="AutoShape 32"/>
          <p:cNvSpPr>
            <a:spLocks noChangeArrowheads="1"/>
          </p:cNvSpPr>
          <p:nvPr/>
        </p:nvSpPr>
        <p:spPr bwMode="auto">
          <a:xfrm rot="-5400000">
            <a:off x="7662863" y="1882775"/>
            <a:ext cx="1711325" cy="2952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413153" name="Line 33"/>
          <p:cNvSpPr>
            <a:spLocks noChangeShapeType="1"/>
          </p:cNvSpPr>
          <p:nvPr/>
        </p:nvSpPr>
        <p:spPr bwMode="auto">
          <a:xfrm>
            <a:off x="7848600" y="1387475"/>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3154" name="Line 34"/>
          <p:cNvSpPr>
            <a:spLocks noChangeShapeType="1"/>
          </p:cNvSpPr>
          <p:nvPr/>
        </p:nvSpPr>
        <p:spPr bwMode="auto">
          <a:xfrm>
            <a:off x="7848600" y="178911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3155" name="Line 35"/>
          <p:cNvSpPr>
            <a:spLocks noChangeShapeType="1"/>
          </p:cNvSpPr>
          <p:nvPr/>
        </p:nvSpPr>
        <p:spPr bwMode="auto">
          <a:xfrm>
            <a:off x="7848600" y="2217738"/>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3156" name="Line 36"/>
          <p:cNvSpPr>
            <a:spLocks noChangeShapeType="1"/>
          </p:cNvSpPr>
          <p:nvPr/>
        </p:nvSpPr>
        <p:spPr bwMode="auto">
          <a:xfrm>
            <a:off x="7848600" y="2659063"/>
            <a:ext cx="522288" cy="0"/>
          </a:xfrm>
          <a:prstGeom prst="line">
            <a:avLst/>
          </a:prstGeom>
          <a:noFill/>
          <a:ln w="12700">
            <a:solidFill>
              <a:schemeClr val="tx1"/>
            </a:solidFill>
            <a:round/>
            <a:headEnd type="none" w="sm" len="sm"/>
            <a:tailEnd type="none" w="sm" len="sm"/>
          </a:ln>
          <a:effectLst/>
        </p:spPr>
        <p:txBody>
          <a:bodyPr/>
          <a:lstStyle/>
          <a:p>
            <a:endParaRPr lang="en-US"/>
          </a:p>
        </p:txBody>
      </p:sp>
      <p:sp>
        <p:nvSpPr>
          <p:cNvPr id="1413157" name="Rectangle 37"/>
          <p:cNvSpPr>
            <a:spLocks noChangeArrowheads="1"/>
          </p:cNvSpPr>
          <p:nvPr/>
        </p:nvSpPr>
        <p:spPr bwMode="auto">
          <a:xfrm>
            <a:off x="7535863"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IER</a:t>
            </a:r>
            <a:endParaRPr lang="en-US" sz="1200" baseline="-25000">
              <a:solidFill>
                <a:schemeClr val="tx1"/>
              </a:solidFill>
            </a:endParaRPr>
          </a:p>
        </p:txBody>
      </p:sp>
      <p:sp>
        <p:nvSpPr>
          <p:cNvPr id="1413158" name="Rectangle 38"/>
          <p:cNvSpPr>
            <a:spLocks noChangeArrowheads="1"/>
          </p:cNvSpPr>
          <p:nvPr/>
        </p:nvSpPr>
        <p:spPr bwMode="auto">
          <a:xfrm>
            <a:off x="6688138" y="1016000"/>
            <a:ext cx="296862"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 IPR</a:t>
            </a:r>
            <a:endParaRPr lang="en-US" sz="1200" baseline="-25000">
              <a:solidFill>
                <a:schemeClr val="tx1"/>
              </a:solidFill>
            </a:endParaRPr>
          </a:p>
        </p:txBody>
      </p:sp>
      <p:sp>
        <p:nvSpPr>
          <p:cNvPr id="1413159" name="Text Box 39"/>
          <p:cNvSpPr txBox="1">
            <a:spLocks noChangeArrowheads="1"/>
          </p:cNvSpPr>
          <p:nvPr/>
        </p:nvSpPr>
        <p:spPr bwMode="auto">
          <a:xfrm>
            <a:off x="8077200" y="1795463"/>
            <a:ext cx="1001713" cy="152400"/>
          </a:xfrm>
          <a:prstGeom prst="rect">
            <a:avLst/>
          </a:prstGeom>
          <a:solidFill>
            <a:schemeClr val="accent1"/>
          </a:solid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000">
                <a:solidFill>
                  <a:schemeClr val="tx1"/>
                </a:solidFill>
              </a:rPr>
              <a:t>EDMA3CC_GINT</a:t>
            </a:r>
          </a:p>
        </p:txBody>
      </p:sp>
      <p:cxnSp>
        <p:nvCxnSpPr>
          <p:cNvPr id="1413160" name="AutoShape 40"/>
          <p:cNvCxnSpPr>
            <a:cxnSpLocks noChangeShapeType="1"/>
          </p:cNvCxnSpPr>
          <p:nvPr/>
        </p:nvCxnSpPr>
        <p:spPr bwMode="auto">
          <a:xfrm flipV="1">
            <a:off x="7480300" y="1257300"/>
            <a:ext cx="296863" cy="123825"/>
          </a:xfrm>
          <a:prstGeom prst="straightConnector1">
            <a:avLst/>
          </a:prstGeom>
          <a:noFill/>
          <a:ln w="12700">
            <a:solidFill>
              <a:schemeClr val="tx1"/>
            </a:solidFill>
            <a:round/>
            <a:headEnd type="none" w="sm" len="sm"/>
            <a:tailEnd type="none" w="sm" len="sm"/>
          </a:ln>
          <a:effectLst/>
        </p:spPr>
      </p:cxnSp>
      <p:sp>
        <p:nvSpPr>
          <p:cNvPr id="1413161" name="Line 41"/>
          <p:cNvSpPr>
            <a:spLocks noChangeShapeType="1"/>
          </p:cNvSpPr>
          <p:nvPr/>
        </p:nvSpPr>
        <p:spPr bwMode="auto">
          <a:xfrm>
            <a:off x="7505700" y="1790700"/>
            <a:ext cx="304800" cy="0"/>
          </a:xfrm>
          <a:prstGeom prst="line">
            <a:avLst/>
          </a:prstGeom>
          <a:noFill/>
          <a:ln w="12700">
            <a:solidFill>
              <a:schemeClr val="tx1"/>
            </a:solidFill>
            <a:round/>
            <a:headEnd/>
            <a:tailEnd/>
          </a:ln>
          <a:effectLst/>
        </p:spPr>
        <p:txBody>
          <a:bodyPr>
            <a:spAutoFit/>
          </a:bodyPr>
          <a:lstStyle/>
          <a:p>
            <a:endParaRPr lang="en-US"/>
          </a:p>
        </p:txBody>
      </p:sp>
      <p:cxnSp>
        <p:nvCxnSpPr>
          <p:cNvPr id="1413162" name="AutoShape 42"/>
          <p:cNvCxnSpPr>
            <a:cxnSpLocks noChangeShapeType="1"/>
          </p:cNvCxnSpPr>
          <p:nvPr/>
        </p:nvCxnSpPr>
        <p:spPr bwMode="auto">
          <a:xfrm flipV="1">
            <a:off x="7508875" y="2092325"/>
            <a:ext cx="296863" cy="123825"/>
          </a:xfrm>
          <a:prstGeom prst="straightConnector1">
            <a:avLst/>
          </a:prstGeom>
          <a:noFill/>
          <a:ln w="12700">
            <a:solidFill>
              <a:schemeClr val="tx1"/>
            </a:solidFill>
            <a:round/>
            <a:headEnd type="none" w="sm" len="sm"/>
            <a:tailEnd type="none" w="sm" len="sm"/>
          </a:ln>
          <a:effectLst/>
        </p:spPr>
      </p:cxnSp>
      <p:sp>
        <p:nvSpPr>
          <p:cNvPr id="1413163" name="Rectangle 43"/>
          <p:cNvSpPr>
            <a:spLocks noChangeArrowheads="1"/>
          </p:cNvSpPr>
          <p:nvPr/>
        </p:nvSpPr>
        <p:spPr bwMode="auto">
          <a:xfrm>
            <a:off x="1476375" y="957263"/>
            <a:ext cx="800100" cy="261937"/>
          </a:xfrm>
          <a:prstGeom prst="rect">
            <a:avLst/>
          </a:prstGeom>
          <a:noFill/>
          <a:ln w="12700">
            <a:noFill/>
            <a:miter lim="800000"/>
            <a:headEnd type="none" w="sm" len="sm"/>
            <a:tailEnd type="none" w="sm" len="sm"/>
          </a:ln>
          <a:effectLst/>
        </p:spPr>
        <p:txBody>
          <a:bodyPr lIns="0" rIns="0">
            <a:spAutoFit/>
          </a:bodyPr>
          <a:lstStyle/>
          <a:p>
            <a:pPr algn="ctr">
              <a:spcBef>
                <a:spcPct val="0"/>
              </a:spcBef>
            </a:pPr>
            <a:r>
              <a:rPr lang="en-US" sz="1400"/>
              <a:t>Ch #</a:t>
            </a:r>
          </a:p>
        </p:txBody>
      </p:sp>
      <p:sp>
        <p:nvSpPr>
          <p:cNvPr id="1413164" name="Rectangle 44"/>
          <p:cNvSpPr>
            <a:spLocks noChangeArrowheads="1"/>
          </p:cNvSpPr>
          <p:nvPr/>
        </p:nvSpPr>
        <p:spPr bwMode="auto">
          <a:xfrm>
            <a:off x="1476375" y="2438400"/>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55</a:t>
            </a:r>
            <a:endParaRPr lang="en-US" sz="1600">
              <a:solidFill>
                <a:schemeClr val="tx1"/>
              </a:solidFill>
              <a:latin typeface="Arial Narrow" pitchFamily="34" charset="0"/>
            </a:endParaRPr>
          </a:p>
        </p:txBody>
      </p:sp>
      <p:sp>
        <p:nvSpPr>
          <p:cNvPr id="1413165" name="Rectangle 45"/>
          <p:cNvSpPr>
            <a:spLocks noChangeArrowheads="1"/>
          </p:cNvSpPr>
          <p:nvPr/>
        </p:nvSpPr>
        <p:spPr bwMode="auto">
          <a:xfrm>
            <a:off x="1476375" y="1990725"/>
            <a:ext cx="795338" cy="4476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7</a:t>
            </a:r>
          </a:p>
        </p:txBody>
      </p:sp>
      <p:sp>
        <p:nvSpPr>
          <p:cNvPr id="1413166" name="Rectangle 46"/>
          <p:cNvSpPr>
            <a:spLocks noChangeArrowheads="1"/>
          </p:cNvSpPr>
          <p:nvPr/>
        </p:nvSpPr>
        <p:spPr bwMode="auto">
          <a:xfrm>
            <a:off x="1476375" y="1592263"/>
            <a:ext cx="795338" cy="398462"/>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6</a:t>
            </a:r>
          </a:p>
        </p:txBody>
      </p:sp>
      <p:sp>
        <p:nvSpPr>
          <p:cNvPr id="1413167" name="Rectangle 47"/>
          <p:cNvSpPr>
            <a:spLocks noChangeArrowheads="1"/>
          </p:cNvSpPr>
          <p:nvPr/>
        </p:nvSpPr>
        <p:spPr bwMode="auto">
          <a:xfrm>
            <a:off x="1476375" y="1195388"/>
            <a:ext cx="795338" cy="396875"/>
          </a:xfrm>
          <a:prstGeom prst="rect">
            <a:avLst/>
          </a:prstGeom>
          <a:noFill/>
          <a:ln w="12700">
            <a:noFill/>
            <a:miter lim="800000"/>
            <a:headEnd type="none" w="sm" len="sm"/>
            <a:tailEnd type="none" w="sm" len="sm"/>
          </a:ln>
          <a:effectLst/>
        </p:spPr>
        <p:txBody>
          <a:bodyPr wrap="none" anchor="ctr"/>
          <a:lstStyle/>
          <a:p>
            <a:pPr algn="ctr">
              <a:lnSpc>
                <a:spcPct val="100000"/>
              </a:lnSpc>
              <a:spcBef>
                <a:spcPct val="0"/>
              </a:spcBef>
              <a:buClr>
                <a:schemeClr val="tx2"/>
              </a:buClr>
              <a:buSzPct val="75000"/>
              <a:buFont typeface="Wingdings" pitchFamily="2" charset="2"/>
              <a:buNone/>
              <a:tabLst>
                <a:tab pos="747713" algn="l"/>
              </a:tabLst>
            </a:pPr>
            <a:r>
              <a:rPr lang="en-US" sz="1600">
                <a:solidFill>
                  <a:schemeClr val="tx1"/>
                </a:solidFill>
              </a:rPr>
              <a:t>5</a:t>
            </a:r>
            <a:endParaRPr lang="en-US" sz="800">
              <a:solidFill>
                <a:schemeClr val="tx1"/>
              </a:solidFill>
            </a:endParaRPr>
          </a:p>
        </p:txBody>
      </p:sp>
      <p:sp>
        <p:nvSpPr>
          <p:cNvPr id="1413168" name="Line 48"/>
          <p:cNvSpPr>
            <a:spLocks noChangeShapeType="1"/>
          </p:cNvSpPr>
          <p:nvPr/>
        </p:nvSpPr>
        <p:spPr bwMode="auto">
          <a:xfrm>
            <a:off x="1476375" y="1592263"/>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3169" name="Line 49"/>
          <p:cNvSpPr>
            <a:spLocks noChangeShapeType="1"/>
          </p:cNvSpPr>
          <p:nvPr/>
        </p:nvSpPr>
        <p:spPr bwMode="auto">
          <a:xfrm>
            <a:off x="1476375" y="1990725"/>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3170" name="Line 50"/>
          <p:cNvSpPr>
            <a:spLocks noChangeShapeType="1"/>
          </p:cNvSpPr>
          <p:nvPr/>
        </p:nvSpPr>
        <p:spPr bwMode="auto">
          <a:xfrm>
            <a:off x="1476375" y="2438400"/>
            <a:ext cx="795338" cy="0"/>
          </a:xfrm>
          <a:prstGeom prst="line">
            <a:avLst/>
          </a:prstGeom>
          <a:noFill/>
          <a:ln w="12700">
            <a:solidFill>
              <a:schemeClr val="tx1"/>
            </a:solidFill>
            <a:round/>
            <a:headEnd type="none" w="sm" len="sm"/>
            <a:tailEnd type="none" w="sm" len="sm"/>
          </a:ln>
          <a:effectLst/>
        </p:spPr>
        <p:txBody>
          <a:bodyPr anchor="ctr" anchorCtr="1"/>
          <a:lstStyle/>
          <a:p>
            <a:endParaRPr lang="en-US"/>
          </a:p>
        </p:txBody>
      </p:sp>
      <p:sp>
        <p:nvSpPr>
          <p:cNvPr id="1413171" name="Rectangle 51"/>
          <p:cNvSpPr>
            <a:spLocks noChangeArrowheads="1"/>
          </p:cNvSpPr>
          <p:nvPr/>
        </p:nvSpPr>
        <p:spPr bwMode="auto">
          <a:xfrm>
            <a:off x="1476375" y="1195388"/>
            <a:ext cx="795338" cy="1687512"/>
          </a:xfrm>
          <a:prstGeom prst="rect">
            <a:avLst/>
          </a:prstGeom>
          <a:noFill/>
          <a:ln w="19050">
            <a:solidFill>
              <a:schemeClr val="tx1"/>
            </a:solidFill>
            <a:miter lim="800000"/>
            <a:headEnd type="none" w="sm" len="sm"/>
            <a:tailEnd type="none" w="sm" len="sm"/>
          </a:ln>
          <a:effectLst/>
        </p:spPr>
        <p:txBody>
          <a:bodyPr wrap="none" anchor="ctr"/>
          <a:lstStyle/>
          <a:p>
            <a:endParaRPr lang="en-US"/>
          </a:p>
        </p:txBody>
      </p:sp>
      <p:sp>
        <p:nvSpPr>
          <p:cNvPr id="1413172" name="Rectangle 52"/>
          <p:cNvSpPr>
            <a:spLocks noChangeArrowheads="1"/>
          </p:cNvSpPr>
          <p:nvPr/>
        </p:nvSpPr>
        <p:spPr bwMode="auto">
          <a:xfrm>
            <a:off x="381000" y="120332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3173" name="Rectangle 53"/>
          <p:cNvSpPr>
            <a:spLocks noChangeArrowheads="1"/>
          </p:cNvSpPr>
          <p:nvPr/>
        </p:nvSpPr>
        <p:spPr bwMode="auto">
          <a:xfrm>
            <a:off x="530225" y="127952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74" name="Rectangle 54"/>
          <p:cNvSpPr>
            <a:spLocks noChangeArrowheads="1"/>
          </p:cNvSpPr>
          <p:nvPr/>
        </p:nvSpPr>
        <p:spPr bwMode="auto">
          <a:xfrm>
            <a:off x="530225" y="16748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75" name="Rectangle 55"/>
          <p:cNvSpPr>
            <a:spLocks noChangeArrowheads="1"/>
          </p:cNvSpPr>
          <p:nvPr/>
        </p:nvSpPr>
        <p:spPr bwMode="auto">
          <a:xfrm>
            <a:off x="530225" y="21002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3176" name="Rectangle 56"/>
          <p:cNvSpPr>
            <a:spLocks noChangeArrowheads="1"/>
          </p:cNvSpPr>
          <p:nvPr/>
        </p:nvSpPr>
        <p:spPr bwMode="auto">
          <a:xfrm>
            <a:off x="530225" y="254635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177" name="Line 57"/>
          <p:cNvSpPr>
            <a:spLocks noChangeShapeType="1"/>
          </p:cNvSpPr>
          <p:nvPr/>
        </p:nvSpPr>
        <p:spPr bwMode="auto">
          <a:xfrm>
            <a:off x="790575" y="1395413"/>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3178" name="Line 58"/>
          <p:cNvSpPr>
            <a:spLocks noChangeShapeType="1"/>
          </p:cNvSpPr>
          <p:nvPr/>
        </p:nvSpPr>
        <p:spPr bwMode="auto">
          <a:xfrm>
            <a:off x="790575" y="179705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3179" name="Line 59"/>
          <p:cNvSpPr>
            <a:spLocks noChangeShapeType="1"/>
          </p:cNvSpPr>
          <p:nvPr/>
        </p:nvSpPr>
        <p:spPr bwMode="auto">
          <a:xfrm>
            <a:off x="790575" y="2225675"/>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3180" name="Line 60"/>
          <p:cNvSpPr>
            <a:spLocks noChangeShapeType="1"/>
          </p:cNvSpPr>
          <p:nvPr/>
        </p:nvSpPr>
        <p:spPr bwMode="auto">
          <a:xfrm>
            <a:off x="790575" y="2667000"/>
            <a:ext cx="676275" cy="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413181" name="Rectangle 61"/>
          <p:cNvSpPr>
            <a:spLocks noChangeArrowheads="1"/>
          </p:cNvSpPr>
          <p:nvPr/>
        </p:nvSpPr>
        <p:spPr bwMode="auto">
          <a:xfrm>
            <a:off x="490538" y="102393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3182" name="Rectangle 62"/>
          <p:cNvSpPr>
            <a:spLocks noChangeArrowheads="1"/>
          </p:cNvSpPr>
          <p:nvPr/>
        </p:nvSpPr>
        <p:spPr bwMode="auto">
          <a:xfrm>
            <a:off x="3429000" y="1196975"/>
            <a:ext cx="990600"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3183" name="Oval 63"/>
          <p:cNvSpPr>
            <a:spLocks noChangeArrowheads="1"/>
          </p:cNvSpPr>
          <p:nvPr/>
        </p:nvSpPr>
        <p:spPr bwMode="auto">
          <a:xfrm>
            <a:off x="3668713" y="137001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84" name="Oval 64"/>
          <p:cNvSpPr>
            <a:spLocks noChangeArrowheads="1"/>
          </p:cNvSpPr>
          <p:nvPr/>
        </p:nvSpPr>
        <p:spPr bwMode="auto">
          <a:xfrm>
            <a:off x="4019550" y="13700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85" name="Rectangle 65"/>
          <p:cNvSpPr>
            <a:spLocks noChangeArrowheads="1"/>
          </p:cNvSpPr>
          <p:nvPr/>
        </p:nvSpPr>
        <p:spPr bwMode="auto">
          <a:xfrm>
            <a:off x="3598863" y="13985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0</a:t>
            </a:r>
          </a:p>
        </p:txBody>
      </p:sp>
      <p:sp>
        <p:nvSpPr>
          <p:cNvPr id="1413186" name="Oval 66"/>
          <p:cNvSpPr>
            <a:spLocks noChangeArrowheads="1"/>
          </p:cNvSpPr>
          <p:nvPr/>
        </p:nvSpPr>
        <p:spPr bwMode="auto">
          <a:xfrm>
            <a:off x="3668713" y="1770063"/>
            <a:ext cx="50800"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87" name="Oval 67"/>
          <p:cNvSpPr>
            <a:spLocks noChangeArrowheads="1"/>
          </p:cNvSpPr>
          <p:nvPr/>
        </p:nvSpPr>
        <p:spPr bwMode="auto">
          <a:xfrm>
            <a:off x="4019550" y="17700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88" name="Rectangle 68"/>
          <p:cNvSpPr>
            <a:spLocks noChangeArrowheads="1"/>
          </p:cNvSpPr>
          <p:nvPr/>
        </p:nvSpPr>
        <p:spPr bwMode="auto">
          <a:xfrm>
            <a:off x="3597275" y="17907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3189" name="AutoShape 69"/>
          <p:cNvCxnSpPr>
            <a:cxnSpLocks noChangeShapeType="1"/>
            <a:stCxn id="1413184" idx="6"/>
            <a:endCxn id="1413184" idx="6"/>
          </p:cNvCxnSpPr>
          <p:nvPr/>
        </p:nvCxnSpPr>
        <p:spPr bwMode="auto">
          <a:xfrm>
            <a:off x="4068763" y="1395413"/>
            <a:ext cx="0" cy="0"/>
          </a:xfrm>
          <a:prstGeom prst="straightConnector1">
            <a:avLst/>
          </a:prstGeom>
          <a:noFill/>
          <a:ln w="12700">
            <a:solidFill>
              <a:schemeClr val="tx1"/>
            </a:solidFill>
            <a:round/>
            <a:headEnd type="none" w="sm" len="sm"/>
            <a:tailEnd type="none" w="sm" len="sm"/>
          </a:ln>
          <a:effectLst/>
        </p:spPr>
      </p:cxnSp>
      <p:sp>
        <p:nvSpPr>
          <p:cNvPr id="1413190" name="Oval 70"/>
          <p:cNvSpPr>
            <a:spLocks noChangeArrowheads="1"/>
          </p:cNvSpPr>
          <p:nvPr/>
        </p:nvSpPr>
        <p:spPr bwMode="auto">
          <a:xfrm>
            <a:off x="3668713" y="2190750"/>
            <a:ext cx="50800"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91" name="Oval 71"/>
          <p:cNvSpPr>
            <a:spLocks noChangeArrowheads="1"/>
          </p:cNvSpPr>
          <p:nvPr/>
        </p:nvSpPr>
        <p:spPr bwMode="auto">
          <a:xfrm>
            <a:off x="4019550" y="21907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92" name="Rectangle 72"/>
          <p:cNvSpPr>
            <a:spLocks noChangeArrowheads="1"/>
          </p:cNvSpPr>
          <p:nvPr/>
        </p:nvSpPr>
        <p:spPr bwMode="auto">
          <a:xfrm>
            <a:off x="3598863" y="221932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1</a:t>
            </a:r>
          </a:p>
        </p:txBody>
      </p:sp>
      <p:sp>
        <p:nvSpPr>
          <p:cNvPr id="1413193" name="Oval 73"/>
          <p:cNvSpPr>
            <a:spLocks noChangeArrowheads="1"/>
          </p:cNvSpPr>
          <p:nvPr/>
        </p:nvSpPr>
        <p:spPr bwMode="auto">
          <a:xfrm>
            <a:off x="3668713" y="2638425"/>
            <a:ext cx="50800"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94" name="Oval 74"/>
          <p:cNvSpPr>
            <a:spLocks noChangeArrowheads="1"/>
          </p:cNvSpPr>
          <p:nvPr/>
        </p:nvSpPr>
        <p:spPr bwMode="auto">
          <a:xfrm>
            <a:off x="4019550" y="2638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195" name="Rectangle 75"/>
          <p:cNvSpPr>
            <a:spLocks noChangeArrowheads="1"/>
          </p:cNvSpPr>
          <p:nvPr/>
        </p:nvSpPr>
        <p:spPr bwMode="auto">
          <a:xfrm>
            <a:off x="3556000" y="2660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3196" name="AutoShape 76"/>
          <p:cNvCxnSpPr>
            <a:cxnSpLocks noChangeShapeType="1"/>
            <a:stCxn id="1413191" idx="6"/>
            <a:endCxn id="1413191" idx="6"/>
          </p:cNvCxnSpPr>
          <p:nvPr/>
        </p:nvCxnSpPr>
        <p:spPr bwMode="auto">
          <a:xfrm>
            <a:off x="4068763" y="2216150"/>
            <a:ext cx="0" cy="0"/>
          </a:xfrm>
          <a:prstGeom prst="straightConnector1">
            <a:avLst/>
          </a:prstGeom>
          <a:noFill/>
          <a:ln w="12700">
            <a:solidFill>
              <a:schemeClr val="tx1"/>
            </a:solidFill>
            <a:round/>
            <a:headEnd type="none" w="sm" len="sm"/>
            <a:tailEnd type="none" w="sm" len="sm"/>
          </a:ln>
          <a:effectLst/>
        </p:spPr>
      </p:cxnSp>
      <p:cxnSp>
        <p:nvCxnSpPr>
          <p:cNvPr id="1413197" name="AutoShape 77"/>
          <p:cNvCxnSpPr>
            <a:cxnSpLocks noChangeShapeType="1"/>
          </p:cNvCxnSpPr>
          <p:nvPr/>
        </p:nvCxnSpPr>
        <p:spPr bwMode="auto">
          <a:xfrm flipV="1">
            <a:off x="3719513" y="2530475"/>
            <a:ext cx="300037" cy="125413"/>
          </a:xfrm>
          <a:prstGeom prst="straightConnector1">
            <a:avLst/>
          </a:prstGeom>
          <a:noFill/>
          <a:ln w="12700">
            <a:solidFill>
              <a:schemeClr val="tx1"/>
            </a:solidFill>
            <a:round/>
            <a:headEnd type="none" w="sm" len="sm"/>
            <a:tailEnd type="none" w="sm" len="sm"/>
          </a:ln>
          <a:effectLst/>
        </p:spPr>
      </p:cxnSp>
      <p:cxnSp>
        <p:nvCxnSpPr>
          <p:cNvPr id="1413198" name="AutoShape 78"/>
          <p:cNvCxnSpPr>
            <a:cxnSpLocks noChangeShapeType="1"/>
          </p:cNvCxnSpPr>
          <p:nvPr/>
        </p:nvCxnSpPr>
        <p:spPr bwMode="auto">
          <a:xfrm flipV="1">
            <a:off x="3719513" y="1663700"/>
            <a:ext cx="300037" cy="125413"/>
          </a:xfrm>
          <a:prstGeom prst="straightConnector1">
            <a:avLst/>
          </a:prstGeom>
          <a:noFill/>
          <a:ln w="12700">
            <a:solidFill>
              <a:schemeClr val="tx1"/>
            </a:solidFill>
            <a:round/>
            <a:headEnd type="none" w="sm" len="sm"/>
            <a:tailEnd type="none" w="sm" len="sm"/>
          </a:ln>
          <a:effectLst/>
        </p:spPr>
      </p:cxnSp>
      <p:cxnSp>
        <p:nvCxnSpPr>
          <p:cNvPr id="1413199" name="AutoShape 79"/>
          <p:cNvCxnSpPr>
            <a:cxnSpLocks noChangeShapeType="1"/>
            <a:endCxn id="1413191" idx="0"/>
          </p:cNvCxnSpPr>
          <p:nvPr/>
        </p:nvCxnSpPr>
        <p:spPr bwMode="auto">
          <a:xfrm flipV="1">
            <a:off x="3719513" y="2190750"/>
            <a:ext cx="325437" cy="7938"/>
          </a:xfrm>
          <a:prstGeom prst="straightConnector1">
            <a:avLst/>
          </a:prstGeom>
          <a:noFill/>
          <a:ln w="12700">
            <a:solidFill>
              <a:schemeClr val="tx1"/>
            </a:solidFill>
            <a:round/>
            <a:headEnd type="none" w="sm" len="sm"/>
            <a:tailEnd type="none" w="sm" len="sm"/>
          </a:ln>
          <a:effectLst/>
        </p:spPr>
      </p:cxnSp>
      <p:sp>
        <p:nvSpPr>
          <p:cNvPr id="1413200" name="Rectangle 80"/>
          <p:cNvSpPr>
            <a:spLocks noChangeArrowheads="1"/>
          </p:cNvSpPr>
          <p:nvPr/>
        </p:nvSpPr>
        <p:spPr bwMode="auto">
          <a:xfrm>
            <a:off x="3659188" y="3228975"/>
            <a:ext cx="701675" cy="1698625"/>
          </a:xfrm>
          <a:prstGeom prst="rect">
            <a:avLst/>
          </a:prstGeom>
          <a:solidFill>
            <a:schemeClr val="folHlink"/>
          </a:solidFill>
          <a:ln w="12700">
            <a:noFill/>
            <a:miter lim="800000"/>
            <a:headEnd type="none" w="sm" len="sm"/>
            <a:tailEnd type="none" w="sm" len="sm"/>
          </a:ln>
          <a:effectLst/>
        </p:spPr>
        <p:txBody>
          <a:bodyPr wrap="none" anchor="ctr"/>
          <a:lstStyle/>
          <a:p>
            <a:endParaRPr lang="en-US"/>
          </a:p>
        </p:txBody>
      </p:sp>
      <p:sp>
        <p:nvSpPr>
          <p:cNvPr id="1413201" name="Oval 81"/>
          <p:cNvSpPr>
            <a:spLocks noChangeArrowheads="1"/>
          </p:cNvSpPr>
          <p:nvPr/>
        </p:nvSpPr>
        <p:spPr bwMode="auto">
          <a:xfrm>
            <a:off x="3749675" y="33972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2" name="Oval 82"/>
          <p:cNvSpPr>
            <a:spLocks noChangeArrowheads="1"/>
          </p:cNvSpPr>
          <p:nvPr/>
        </p:nvSpPr>
        <p:spPr bwMode="auto">
          <a:xfrm>
            <a:off x="4097338" y="3397250"/>
            <a:ext cx="492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3" name="Rectangle 83"/>
          <p:cNvSpPr>
            <a:spLocks noChangeArrowheads="1"/>
          </p:cNvSpPr>
          <p:nvPr/>
        </p:nvSpPr>
        <p:spPr bwMode="auto">
          <a:xfrm>
            <a:off x="3689350" y="3416300"/>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 = 1</a:t>
            </a:r>
          </a:p>
        </p:txBody>
      </p:sp>
      <p:sp>
        <p:nvSpPr>
          <p:cNvPr id="1413204" name="Oval 84"/>
          <p:cNvSpPr>
            <a:spLocks noChangeArrowheads="1"/>
          </p:cNvSpPr>
          <p:nvPr/>
        </p:nvSpPr>
        <p:spPr bwMode="auto">
          <a:xfrm>
            <a:off x="3749675" y="379888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5" name="Oval 85"/>
          <p:cNvSpPr>
            <a:spLocks noChangeArrowheads="1"/>
          </p:cNvSpPr>
          <p:nvPr/>
        </p:nvSpPr>
        <p:spPr bwMode="auto">
          <a:xfrm>
            <a:off x="4097338" y="3798888"/>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6" name="Rectangle 86"/>
          <p:cNvSpPr>
            <a:spLocks noChangeArrowheads="1"/>
          </p:cNvSpPr>
          <p:nvPr/>
        </p:nvSpPr>
        <p:spPr bwMode="auto">
          <a:xfrm>
            <a:off x="3683000" y="3825875"/>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6 = 0</a:t>
            </a:r>
          </a:p>
        </p:txBody>
      </p:sp>
      <p:cxnSp>
        <p:nvCxnSpPr>
          <p:cNvPr id="1413207" name="AutoShape 87"/>
          <p:cNvCxnSpPr>
            <a:cxnSpLocks noChangeShapeType="1"/>
            <a:stCxn id="1413202" idx="6"/>
            <a:endCxn id="1413202" idx="6"/>
          </p:cNvCxnSpPr>
          <p:nvPr/>
        </p:nvCxnSpPr>
        <p:spPr bwMode="auto">
          <a:xfrm>
            <a:off x="4146550" y="3421063"/>
            <a:ext cx="0" cy="0"/>
          </a:xfrm>
          <a:prstGeom prst="straightConnector1">
            <a:avLst/>
          </a:prstGeom>
          <a:noFill/>
          <a:ln w="12700">
            <a:solidFill>
              <a:schemeClr val="tx1"/>
            </a:solidFill>
            <a:round/>
            <a:headEnd type="none" w="sm" len="sm"/>
            <a:tailEnd type="none" w="sm" len="sm"/>
          </a:ln>
          <a:effectLst/>
        </p:spPr>
      </p:cxnSp>
      <p:sp>
        <p:nvSpPr>
          <p:cNvPr id="1413208" name="Oval 88"/>
          <p:cNvSpPr>
            <a:spLocks noChangeArrowheads="1"/>
          </p:cNvSpPr>
          <p:nvPr/>
        </p:nvSpPr>
        <p:spPr bwMode="auto">
          <a:xfrm>
            <a:off x="3749675" y="422751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09" name="Oval 89"/>
          <p:cNvSpPr>
            <a:spLocks noChangeArrowheads="1"/>
          </p:cNvSpPr>
          <p:nvPr/>
        </p:nvSpPr>
        <p:spPr bwMode="auto">
          <a:xfrm>
            <a:off x="4097338" y="4227513"/>
            <a:ext cx="492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10" name="Rectangle 90"/>
          <p:cNvSpPr>
            <a:spLocks noChangeArrowheads="1"/>
          </p:cNvSpPr>
          <p:nvPr/>
        </p:nvSpPr>
        <p:spPr bwMode="auto">
          <a:xfrm>
            <a:off x="3678238" y="4256088"/>
            <a:ext cx="527050"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7 = 0</a:t>
            </a:r>
          </a:p>
        </p:txBody>
      </p:sp>
      <p:sp>
        <p:nvSpPr>
          <p:cNvPr id="1413211" name="Oval 91"/>
          <p:cNvSpPr>
            <a:spLocks noChangeArrowheads="1"/>
          </p:cNvSpPr>
          <p:nvPr/>
        </p:nvSpPr>
        <p:spPr bwMode="auto">
          <a:xfrm>
            <a:off x="3749675" y="4670425"/>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12" name="Oval 92"/>
          <p:cNvSpPr>
            <a:spLocks noChangeArrowheads="1"/>
          </p:cNvSpPr>
          <p:nvPr/>
        </p:nvSpPr>
        <p:spPr bwMode="auto">
          <a:xfrm>
            <a:off x="4097338" y="4670425"/>
            <a:ext cx="492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13" name="Rectangle 93"/>
          <p:cNvSpPr>
            <a:spLocks noChangeArrowheads="1"/>
          </p:cNvSpPr>
          <p:nvPr/>
        </p:nvSpPr>
        <p:spPr bwMode="auto">
          <a:xfrm>
            <a:off x="3638550" y="4692650"/>
            <a:ext cx="611188" cy="238125"/>
          </a:xfrm>
          <a:prstGeom prst="rect">
            <a:avLst/>
          </a:prstGeom>
          <a:noFill/>
          <a:ln w="12700">
            <a:noFill/>
            <a:miter lim="800000"/>
            <a:headEnd type="none" w="sm" len="sm"/>
            <a:tailEnd type="none" w="sm" len="sm"/>
          </a:ln>
          <a:effectLst/>
        </p:spPr>
        <p:txBody>
          <a:bodyPr wrap="none">
            <a:spAutoFit/>
          </a:bodyPr>
          <a:lstStyle/>
          <a:p>
            <a:pPr algn="ctr"/>
            <a:r>
              <a:rPr lang="en-US" sz="1200">
                <a:solidFill>
                  <a:schemeClr val="tx1"/>
                </a:solidFill>
              </a:rPr>
              <a:t>55 = 0</a:t>
            </a:r>
          </a:p>
        </p:txBody>
      </p:sp>
      <p:cxnSp>
        <p:nvCxnSpPr>
          <p:cNvPr id="1413214" name="AutoShape 94"/>
          <p:cNvCxnSpPr>
            <a:cxnSpLocks noChangeShapeType="1"/>
            <a:stCxn id="1413209" idx="6"/>
            <a:endCxn id="1413209" idx="6"/>
          </p:cNvCxnSpPr>
          <p:nvPr/>
        </p:nvCxnSpPr>
        <p:spPr bwMode="auto">
          <a:xfrm>
            <a:off x="4146550" y="4251325"/>
            <a:ext cx="0" cy="0"/>
          </a:xfrm>
          <a:prstGeom prst="straightConnector1">
            <a:avLst/>
          </a:prstGeom>
          <a:noFill/>
          <a:ln w="12700">
            <a:solidFill>
              <a:schemeClr val="tx1"/>
            </a:solidFill>
            <a:round/>
            <a:headEnd type="none" w="sm" len="sm"/>
            <a:tailEnd type="none" w="sm" len="sm"/>
          </a:ln>
          <a:effectLst/>
        </p:spPr>
      </p:cxnSp>
      <p:cxnSp>
        <p:nvCxnSpPr>
          <p:cNvPr id="1413215" name="AutoShape 95"/>
          <p:cNvCxnSpPr>
            <a:cxnSpLocks noChangeShapeType="1"/>
            <a:stCxn id="1413211" idx="6"/>
          </p:cNvCxnSpPr>
          <p:nvPr/>
        </p:nvCxnSpPr>
        <p:spPr bwMode="auto">
          <a:xfrm flipV="1">
            <a:off x="3798888" y="4572000"/>
            <a:ext cx="298450" cy="123825"/>
          </a:xfrm>
          <a:prstGeom prst="straightConnector1">
            <a:avLst/>
          </a:prstGeom>
          <a:noFill/>
          <a:ln w="12700">
            <a:solidFill>
              <a:schemeClr val="tx1"/>
            </a:solidFill>
            <a:round/>
            <a:headEnd type="none" w="sm" len="sm"/>
            <a:tailEnd type="none" w="sm" len="sm"/>
          </a:ln>
          <a:effectLst/>
        </p:spPr>
      </p:cxnSp>
      <p:sp>
        <p:nvSpPr>
          <p:cNvPr id="1413216" name="Rectangle 96"/>
          <p:cNvSpPr>
            <a:spLocks noChangeArrowheads="1"/>
          </p:cNvSpPr>
          <p:nvPr/>
        </p:nvSpPr>
        <p:spPr bwMode="auto">
          <a:xfrm>
            <a:off x="3527425" y="3068638"/>
            <a:ext cx="990600"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OPT.TCCHEN</a:t>
            </a:r>
            <a:endParaRPr lang="en-US" sz="1200" baseline="-25000">
              <a:solidFill>
                <a:schemeClr val="tx1"/>
              </a:solidFill>
            </a:endParaRPr>
          </a:p>
        </p:txBody>
      </p:sp>
      <p:sp>
        <p:nvSpPr>
          <p:cNvPr id="1413217" name="Line 97"/>
          <p:cNvSpPr>
            <a:spLocks noChangeShapeType="1"/>
          </p:cNvSpPr>
          <p:nvPr/>
        </p:nvSpPr>
        <p:spPr bwMode="auto">
          <a:xfrm>
            <a:off x="1138238" y="1054100"/>
            <a:ext cx="0" cy="333375"/>
          </a:xfrm>
          <a:prstGeom prst="line">
            <a:avLst/>
          </a:prstGeom>
          <a:noFill/>
          <a:ln w="12700">
            <a:solidFill>
              <a:schemeClr val="tx1"/>
            </a:solidFill>
            <a:round/>
            <a:headEnd/>
            <a:tailEnd type="triangle" w="med" len="med"/>
          </a:ln>
          <a:effectLst/>
        </p:spPr>
        <p:txBody>
          <a:bodyPr>
            <a:spAutoFit/>
          </a:bodyPr>
          <a:lstStyle/>
          <a:p>
            <a:endParaRPr lang="en-US"/>
          </a:p>
        </p:txBody>
      </p:sp>
      <p:sp>
        <p:nvSpPr>
          <p:cNvPr id="1413218" name="Rectangle 98"/>
          <p:cNvSpPr>
            <a:spLocks noChangeArrowheads="1"/>
          </p:cNvSpPr>
          <p:nvPr/>
        </p:nvSpPr>
        <p:spPr bwMode="auto">
          <a:xfrm>
            <a:off x="822325" y="744538"/>
            <a:ext cx="627063" cy="365125"/>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2400">
                <a:solidFill>
                  <a:srgbClr val="FF3300"/>
                </a:solidFill>
              </a:rPr>
              <a:t>ESR</a:t>
            </a:r>
            <a:endParaRPr lang="en-US" sz="2400" baseline="-25000">
              <a:solidFill>
                <a:srgbClr val="FF3300"/>
              </a:solidFill>
            </a:endParaRPr>
          </a:p>
        </p:txBody>
      </p:sp>
      <p:sp>
        <p:nvSpPr>
          <p:cNvPr id="1413219" name="Rectangle 99"/>
          <p:cNvSpPr>
            <a:spLocks noChangeArrowheads="1"/>
          </p:cNvSpPr>
          <p:nvPr/>
        </p:nvSpPr>
        <p:spPr bwMode="auto">
          <a:xfrm>
            <a:off x="4797425" y="1195388"/>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3220" name="Oval 100"/>
          <p:cNvSpPr>
            <a:spLocks noChangeArrowheads="1"/>
          </p:cNvSpPr>
          <p:nvPr/>
        </p:nvSpPr>
        <p:spPr bwMode="auto">
          <a:xfrm>
            <a:off x="5842000" y="136842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21" name="Oval 101"/>
          <p:cNvSpPr>
            <a:spLocks noChangeArrowheads="1"/>
          </p:cNvSpPr>
          <p:nvPr/>
        </p:nvSpPr>
        <p:spPr bwMode="auto">
          <a:xfrm>
            <a:off x="5842000" y="1768475"/>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nvGrpSpPr>
          <p:cNvPr id="1413222" name="Group 102"/>
          <p:cNvGrpSpPr>
            <a:grpSpLocks/>
          </p:cNvGrpSpPr>
          <p:nvPr/>
        </p:nvGrpSpPr>
        <p:grpSpPr bwMode="auto">
          <a:xfrm>
            <a:off x="4114800" y="1368425"/>
            <a:ext cx="1230313" cy="1319213"/>
            <a:chOff x="2928" y="870"/>
            <a:chExt cx="439" cy="831"/>
          </a:xfrm>
        </p:grpSpPr>
        <p:cxnSp>
          <p:nvCxnSpPr>
            <p:cNvPr id="1413223" name="AutoShape 103"/>
            <p:cNvCxnSpPr>
              <a:cxnSpLocks noChangeShapeType="1"/>
              <a:endCxn id="1413227" idx="2"/>
            </p:cNvCxnSpPr>
            <p:nvPr/>
          </p:nvCxnSpPr>
          <p:spPr bwMode="auto">
            <a:xfrm>
              <a:off x="2928" y="886"/>
              <a:ext cx="408" cy="0"/>
            </a:xfrm>
            <a:prstGeom prst="straightConnector1">
              <a:avLst/>
            </a:prstGeom>
            <a:noFill/>
            <a:ln w="12700">
              <a:solidFill>
                <a:schemeClr val="tx1"/>
              </a:solidFill>
              <a:round/>
              <a:headEnd type="none" w="sm" len="sm"/>
              <a:tailEnd type="none" w="sm" len="sm"/>
            </a:ln>
            <a:effectLst/>
          </p:spPr>
        </p:cxnSp>
        <p:cxnSp>
          <p:nvCxnSpPr>
            <p:cNvPr id="1413224" name="AutoShape 104"/>
            <p:cNvCxnSpPr>
              <a:cxnSpLocks noChangeShapeType="1"/>
              <a:endCxn id="1413228" idx="2"/>
            </p:cNvCxnSpPr>
            <p:nvPr/>
          </p:nvCxnSpPr>
          <p:spPr bwMode="auto">
            <a:xfrm>
              <a:off x="2928" y="1138"/>
              <a:ext cx="408" cy="0"/>
            </a:xfrm>
            <a:prstGeom prst="straightConnector1">
              <a:avLst/>
            </a:prstGeom>
            <a:noFill/>
            <a:ln w="12700">
              <a:solidFill>
                <a:schemeClr val="tx1"/>
              </a:solidFill>
              <a:round/>
              <a:headEnd type="none" w="sm" len="sm"/>
              <a:tailEnd type="none" w="sm" len="sm"/>
            </a:ln>
            <a:effectLst/>
          </p:spPr>
        </p:cxnSp>
        <p:cxnSp>
          <p:nvCxnSpPr>
            <p:cNvPr id="1413225" name="AutoShape 105"/>
            <p:cNvCxnSpPr>
              <a:cxnSpLocks noChangeShapeType="1"/>
              <a:endCxn id="1413229" idx="2"/>
            </p:cNvCxnSpPr>
            <p:nvPr/>
          </p:nvCxnSpPr>
          <p:spPr bwMode="auto">
            <a:xfrm>
              <a:off x="2928" y="1403"/>
              <a:ext cx="408" cy="0"/>
            </a:xfrm>
            <a:prstGeom prst="straightConnector1">
              <a:avLst/>
            </a:prstGeom>
            <a:noFill/>
            <a:ln w="12700">
              <a:solidFill>
                <a:schemeClr val="tx1"/>
              </a:solidFill>
              <a:round/>
              <a:headEnd type="none" w="sm" len="sm"/>
              <a:tailEnd type="none" w="sm" len="sm"/>
            </a:ln>
            <a:effectLst/>
          </p:spPr>
        </p:cxnSp>
        <p:cxnSp>
          <p:nvCxnSpPr>
            <p:cNvPr id="1413226" name="AutoShape 106"/>
            <p:cNvCxnSpPr>
              <a:cxnSpLocks noChangeShapeType="1"/>
              <a:endCxn id="1413230" idx="2"/>
            </p:cNvCxnSpPr>
            <p:nvPr/>
          </p:nvCxnSpPr>
          <p:spPr bwMode="auto">
            <a:xfrm>
              <a:off x="2928" y="1685"/>
              <a:ext cx="408" cy="0"/>
            </a:xfrm>
            <a:prstGeom prst="straightConnector1">
              <a:avLst/>
            </a:prstGeom>
            <a:noFill/>
            <a:ln w="12700">
              <a:solidFill>
                <a:schemeClr val="tx1"/>
              </a:solidFill>
              <a:round/>
              <a:headEnd type="none" w="sm" len="sm"/>
              <a:tailEnd type="none" w="sm" len="sm"/>
            </a:ln>
            <a:effectLst/>
          </p:spPr>
        </p:cxnSp>
        <p:sp>
          <p:nvSpPr>
            <p:cNvPr id="1413227" name="Oval 107"/>
            <p:cNvSpPr>
              <a:spLocks noChangeArrowheads="1"/>
            </p:cNvSpPr>
            <p:nvPr/>
          </p:nvSpPr>
          <p:spPr bwMode="auto">
            <a:xfrm>
              <a:off x="3336" y="870"/>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28" name="Oval 108"/>
            <p:cNvSpPr>
              <a:spLocks noChangeArrowheads="1"/>
            </p:cNvSpPr>
            <p:nvPr/>
          </p:nvSpPr>
          <p:spPr bwMode="auto">
            <a:xfrm>
              <a:off x="3336" y="1122"/>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29" name="Oval 109"/>
            <p:cNvSpPr>
              <a:spLocks noChangeArrowheads="1"/>
            </p:cNvSpPr>
            <p:nvPr/>
          </p:nvSpPr>
          <p:spPr bwMode="auto">
            <a:xfrm>
              <a:off x="3336" y="1387"/>
              <a:ext cx="31" cy="31"/>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30" name="Oval 110"/>
            <p:cNvSpPr>
              <a:spLocks noChangeArrowheads="1"/>
            </p:cNvSpPr>
            <p:nvPr/>
          </p:nvSpPr>
          <p:spPr bwMode="auto">
            <a:xfrm>
              <a:off x="3336" y="1669"/>
              <a:ext cx="31" cy="3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sp>
        <p:nvSpPr>
          <p:cNvPr id="1413231" name="Oval 111"/>
          <p:cNvSpPr>
            <a:spLocks noChangeArrowheads="1"/>
          </p:cNvSpPr>
          <p:nvPr/>
        </p:nvSpPr>
        <p:spPr bwMode="auto">
          <a:xfrm>
            <a:off x="5842000" y="2189163"/>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32" name="Oval 112"/>
          <p:cNvSpPr>
            <a:spLocks noChangeArrowheads="1"/>
          </p:cNvSpPr>
          <p:nvPr/>
        </p:nvSpPr>
        <p:spPr bwMode="auto">
          <a:xfrm>
            <a:off x="5842000" y="2636838"/>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33" name="Rectangle 113"/>
          <p:cNvSpPr>
            <a:spLocks noChangeArrowheads="1"/>
          </p:cNvSpPr>
          <p:nvPr/>
        </p:nvSpPr>
        <p:spPr bwMode="auto">
          <a:xfrm>
            <a:off x="5162550" y="1398588"/>
            <a:ext cx="282575" cy="261937"/>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3234" name="Rectangle 114"/>
          <p:cNvSpPr>
            <a:spLocks noChangeArrowheads="1"/>
          </p:cNvSpPr>
          <p:nvPr/>
        </p:nvSpPr>
        <p:spPr bwMode="auto">
          <a:xfrm>
            <a:off x="5153025" y="180657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3235" name="Rectangle 115"/>
          <p:cNvSpPr>
            <a:spLocks noChangeArrowheads="1"/>
          </p:cNvSpPr>
          <p:nvPr/>
        </p:nvSpPr>
        <p:spPr bwMode="auto">
          <a:xfrm>
            <a:off x="5143500" y="22288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3236" name="Rectangle 116"/>
          <p:cNvSpPr>
            <a:spLocks noChangeArrowheads="1"/>
          </p:cNvSpPr>
          <p:nvPr/>
        </p:nvSpPr>
        <p:spPr bwMode="auto">
          <a:xfrm>
            <a:off x="5099050" y="265112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3237" name="Line 117"/>
          <p:cNvSpPr>
            <a:spLocks noChangeShapeType="1"/>
          </p:cNvSpPr>
          <p:nvPr/>
        </p:nvSpPr>
        <p:spPr bwMode="auto">
          <a:xfrm>
            <a:off x="5867400" y="138747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3238" name="Line 118"/>
          <p:cNvSpPr>
            <a:spLocks noChangeShapeType="1"/>
          </p:cNvSpPr>
          <p:nvPr/>
        </p:nvSpPr>
        <p:spPr bwMode="auto">
          <a:xfrm>
            <a:off x="5867400" y="1787525"/>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3239" name="Line 119"/>
          <p:cNvSpPr>
            <a:spLocks noChangeShapeType="1"/>
          </p:cNvSpPr>
          <p:nvPr/>
        </p:nvSpPr>
        <p:spPr bwMode="auto">
          <a:xfrm>
            <a:off x="5867400" y="221615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3240" name="Line 120"/>
          <p:cNvSpPr>
            <a:spLocks noChangeShapeType="1"/>
          </p:cNvSpPr>
          <p:nvPr/>
        </p:nvSpPr>
        <p:spPr bwMode="auto">
          <a:xfrm>
            <a:off x="5867400" y="2654300"/>
            <a:ext cx="838200" cy="0"/>
          </a:xfrm>
          <a:prstGeom prst="line">
            <a:avLst/>
          </a:prstGeom>
          <a:noFill/>
          <a:ln w="12700">
            <a:solidFill>
              <a:schemeClr val="tx1"/>
            </a:solidFill>
            <a:round/>
            <a:headEnd/>
            <a:tailEnd/>
          </a:ln>
          <a:effectLst/>
        </p:spPr>
        <p:txBody>
          <a:bodyPr wrap="none">
            <a:spAutoFit/>
          </a:bodyPr>
          <a:lstStyle/>
          <a:p>
            <a:endParaRPr lang="en-US"/>
          </a:p>
        </p:txBody>
      </p:sp>
      <p:sp>
        <p:nvSpPr>
          <p:cNvPr id="1413241" name="Line 121"/>
          <p:cNvSpPr>
            <a:spLocks noChangeShapeType="1"/>
          </p:cNvSpPr>
          <p:nvPr/>
        </p:nvSpPr>
        <p:spPr bwMode="auto">
          <a:xfrm flipH="1">
            <a:off x="3124200" y="3416300"/>
            <a:ext cx="609600" cy="0"/>
          </a:xfrm>
          <a:prstGeom prst="line">
            <a:avLst/>
          </a:prstGeom>
          <a:noFill/>
          <a:ln w="12700">
            <a:solidFill>
              <a:schemeClr val="tx1"/>
            </a:solidFill>
            <a:round/>
            <a:headEnd/>
            <a:tailEnd/>
          </a:ln>
          <a:effectLst/>
        </p:spPr>
        <p:txBody>
          <a:bodyPr wrap="none">
            <a:spAutoFit/>
          </a:bodyPr>
          <a:lstStyle/>
          <a:p>
            <a:endParaRPr lang="en-US"/>
          </a:p>
        </p:txBody>
      </p:sp>
      <p:sp>
        <p:nvSpPr>
          <p:cNvPr id="1413242" name="Line 122"/>
          <p:cNvSpPr>
            <a:spLocks noChangeShapeType="1"/>
          </p:cNvSpPr>
          <p:nvPr/>
        </p:nvSpPr>
        <p:spPr bwMode="auto">
          <a:xfrm flipH="1" flipV="1">
            <a:off x="3124200" y="1358900"/>
            <a:ext cx="0" cy="2057400"/>
          </a:xfrm>
          <a:prstGeom prst="line">
            <a:avLst/>
          </a:prstGeom>
          <a:noFill/>
          <a:ln w="12700">
            <a:solidFill>
              <a:schemeClr val="tx1"/>
            </a:solidFill>
            <a:round/>
            <a:headEnd/>
            <a:tailEnd/>
          </a:ln>
          <a:effectLst/>
        </p:spPr>
        <p:txBody>
          <a:bodyPr>
            <a:spAutoFit/>
          </a:bodyPr>
          <a:lstStyle/>
          <a:p>
            <a:endParaRPr lang="en-US"/>
          </a:p>
        </p:txBody>
      </p:sp>
      <p:sp>
        <p:nvSpPr>
          <p:cNvPr id="1413243" name="Line 123"/>
          <p:cNvSpPr>
            <a:spLocks noChangeShapeType="1"/>
          </p:cNvSpPr>
          <p:nvPr/>
        </p:nvSpPr>
        <p:spPr bwMode="auto">
          <a:xfrm>
            <a:off x="2286000" y="1797050"/>
            <a:ext cx="1395413" cy="0"/>
          </a:xfrm>
          <a:prstGeom prst="line">
            <a:avLst/>
          </a:prstGeom>
          <a:noFill/>
          <a:ln w="12700">
            <a:solidFill>
              <a:schemeClr val="tx1"/>
            </a:solidFill>
            <a:round/>
            <a:headEnd/>
            <a:tailEnd/>
          </a:ln>
          <a:effectLst/>
        </p:spPr>
        <p:txBody>
          <a:bodyPr>
            <a:spAutoFit/>
          </a:bodyPr>
          <a:lstStyle/>
          <a:p>
            <a:endParaRPr lang="en-US"/>
          </a:p>
        </p:txBody>
      </p:sp>
      <p:sp>
        <p:nvSpPr>
          <p:cNvPr id="1413244" name="Line 124"/>
          <p:cNvSpPr>
            <a:spLocks noChangeShapeType="1"/>
          </p:cNvSpPr>
          <p:nvPr/>
        </p:nvSpPr>
        <p:spPr bwMode="auto">
          <a:xfrm>
            <a:off x="2286000" y="2216150"/>
            <a:ext cx="1395413" cy="0"/>
          </a:xfrm>
          <a:prstGeom prst="line">
            <a:avLst/>
          </a:prstGeom>
          <a:noFill/>
          <a:ln w="12700">
            <a:solidFill>
              <a:schemeClr val="tx1"/>
            </a:solidFill>
            <a:round/>
            <a:headEnd/>
            <a:tailEnd/>
          </a:ln>
          <a:effectLst/>
        </p:spPr>
        <p:txBody>
          <a:bodyPr>
            <a:spAutoFit/>
          </a:bodyPr>
          <a:lstStyle/>
          <a:p>
            <a:endParaRPr lang="en-US"/>
          </a:p>
        </p:txBody>
      </p:sp>
      <p:sp>
        <p:nvSpPr>
          <p:cNvPr id="1413245" name="Line 125"/>
          <p:cNvSpPr>
            <a:spLocks noChangeShapeType="1"/>
          </p:cNvSpPr>
          <p:nvPr/>
        </p:nvSpPr>
        <p:spPr bwMode="auto">
          <a:xfrm>
            <a:off x="2286000" y="1387475"/>
            <a:ext cx="1395413" cy="0"/>
          </a:xfrm>
          <a:prstGeom prst="line">
            <a:avLst/>
          </a:prstGeom>
          <a:noFill/>
          <a:ln w="12700">
            <a:solidFill>
              <a:schemeClr val="tx1"/>
            </a:solidFill>
            <a:round/>
            <a:headEnd/>
            <a:tailEnd/>
          </a:ln>
          <a:effectLst/>
        </p:spPr>
        <p:txBody>
          <a:bodyPr>
            <a:spAutoFit/>
          </a:bodyPr>
          <a:lstStyle/>
          <a:p>
            <a:endParaRPr lang="en-US"/>
          </a:p>
        </p:txBody>
      </p:sp>
      <p:sp>
        <p:nvSpPr>
          <p:cNvPr id="1413246" name="Line 126"/>
          <p:cNvSpPr>
            <a:spLocks noChangeShapeType="1"/>
          </p:cNvSpPr>
          <p:nvPr/>
        </p:nvSpPr>
        <p:spPr bwMode="auto">
          <a:xfrm>
            <a:off x="2286000" y="2654300"/>
            <a:ext cx="1393825" cy="0"/>
          </a:xfrm>
          <a:prstGeom prst="line">
            <a:avLst/>
          </a:prstGeom>
          <a:noFill/>
          <a:ln w="12700">
            <a:solidFill>
              <a:schemeClr val="tx1"/>
            </a:solidFill>
            <a:round/>
            <a:headEnd/>
            <a:tailEnd/>
          </a:ln>
          <a:effectLst/>
        </p:spPr>
        <p:txBody>
          <a:bodyPr>
            <a:spAutoFit/>
          </a:bodyPr>
          <a:lstStyle/>
          <a:p>
            <a:endParaRPr lang="en-US"/>
          </a:p>
        </p:txBody>
      </p:sp>
      <p:sp>
        <p:nvSpPr>
          <p:cNvPr id="1413247" name="Rectangle 127"/>
          <p:cNvSpPr>
            <a:spLocks noChangeArrowheads="1"/>
          </p:cNvSpPr>
          <p:nvPr/>
        </p:nvSpPr>
        <p:spPr bwMode="auto">
          <a:xfrm>
            <a:off x="4800600" y="3230563"/>
            <a:ext cx="1222375" cy="1698625"/>
          </a:xfrm>
          <a:prstGeom prst="rect">
            <a:avLst/>
          </a:prstGeom>
          <a:solidFill>
            <a:schemeClr val="accent2"/>
          </a:solidFill>
          <a:ln w="12700">
            <a:noFill/>
            <a:miter lim="800000"/>
            <a:headEnd type="none" w="sm" len="sm"/>
            <a:tailEnd type="none" w="sm" len="sm"/>
          </a:ln>
          <a:effectLst/>
        </p:spPr>
        <p:txBody>
          <a:bodyPr wrap="none" anchor="ctr"/>
          <a:lstStyle/>
          <a:p>
            <a:endParaRPr lang="en-US"/>
          </a:p>
        </p:txBody>
      </p:sp>
      <p:sp>
        <p:nvSpPr>
          <p:cNvPr id="1413248" name="Oval 128"/>
          <p:cNvSpPr>
            <a:spLocks noChangeArrowheads="1"/>
          </p:cNvSpPr>
          <p:nvPr/>
        </p:nvSpPr>
        <p:spPr bwMode="auto">
          <a:xfrm>
            <a:off x="5845175" y="340360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49" name="Oval 129"/>
          <p:cNvSpPr>
            <a:spLocks noChangeArrowheads="1"/>
          </p:cNvSpPr>
          <p:nvPr/>
        </p:nvSpPr>
        <p:spPr bwMode="auto">
          <a:xfrm>
            <a:off x="5845175" y="3803650"/>
            <a:ext cx="49213"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0" name="Oval 130"/>
          <p:cNvSpPr>
            <a:spLocks noChangeArrowheads="1"/>
          </p:cNvSpPr>
          <p:nvPr/>
        </p:nvSpPr>
        <p:spPr bwMode="auto">
          <a:xfrm>
            <a:off x="5845175" y="4224338"/>
            <a:ext cx="49213"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1" name="Oval 131"/>
          <p:cNvSpPr>
            <a:spLocks noChangeArrowheads="1"/>
          </p:cNvSpPr>
          <p:nvPr/>
        </p:nvSpPr>
        <p:spPr bwMode="auto">
          <a:xfrm>
            <a:off x="5845175" y="4672013"/>
            <a:ext cx="49213"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2" name="Line 132"/>
          <p:cNvSpPr>
            <a:spLocks noChangeShapeType="1"/>
          </p:cNvSpPr>
          <p:nvPr/>
        </p:nvSpPr>
        <p:spPr bwMode="auto">
          <a:xfrm>
            <a:off x="5318125" y="3403600"/>
            <a:ext cx="520700" cy="863600"/>
          </a:xfrm>
          <a:prstGeom prst="line">
            <a:avLst/>
          </a:prstGeom>
          <a:noFill/>
          <a:ln w="38100">
            <a:solidFill>
              <a:schemeClr val="tx1"/>
            </a:solidFill>
            <a:prstDash val="sysDot"/>
            <a:round/>
            <a:headEnd/>
            <a:tailEnd type="triangle" w="med" len="med"/>
          </a:ln>
          <a:effectLst/>
        </p:spPr>
        <p:txBody>
          <a:bodyPr>
            <a:spAutoFit/>
          </a:bodyPr>
          <a:lstStyle/>
          <a:p>
            <a:endParaRPr lang="en-US"/>
          </a:p>
        </p:txBody>
      </p:sp>
      <p:cxnSp>
        <p:nvCxnSpPr>
          <p:cNvPr id="1413253" name="AutoShape 133"/>
          <p:cNvCxnSpPr>
            <a:cxnSpLocks noChangeShapeType="1"/>
          </p:cNvCxnSpPr>
          <p:nvPr/>
        </p:nvCxnSpPr>
        <p:spPr bwMode="auto">
          <a:xfrm>
            <a:off x="4122738" y="3411538"/>
            <a:ext cx="1143000" cy="0"/>
          </a:xfrm>
          <a:prstGeom prst="straightConnector1">
            <a:avLst/>
          </a:prstGeom>
          <a:noFill/>
          <a:ln w="12700">
            <a:solidFill>
              <a:schemeClr val="tx1"/>
            </a:solidFill>
            <a:round/>
            <a:headEnd type="none" w="sm" len="sm"/>
            <a:tailEnd type="none" w="sm" len="sm"/>
          </a:ln>
          <a:effectLst/>
        </p:spPr>
      </p:cxnSp>
      <p:cxnSp>
        <p:nvCxnSpPr>
          <p:cNvPr id="1413254" name="AutoShape 134"/>
          <p:cNvCxnSpPr>
            <a:cxnSpLocks noChangeShapeType="1"/>
            <a:endCxn id="1413258" idx="2"/>
          </p:cNvCxnSpPr>
          <p:nvPr/>
        </p:nvCxnSpPr>
        <p:spPr bwMode="auto">
          <a:xfrm>
            <a:off x="4103688" y="3830638"/>
            <a:ext cx="1143000" cy="0"/>
          </a:xfrm>
          <a:prstGeom prst="straightConnector1">
            <a:avLst/>
          </a:prstGeom>
          <a:noFill/>
          <a:ln w="12700">
            <a:solidFill>
              <a:schemeClr val="tx1"/>
            </a:solidFill>
            <a:round/>
            <a:headEnd type="none" w="sm" len="sm"/>
            <a:tailEnd type="none" w="sm" len="sm"/>
          </a:ln>
          <a:effectLst/>
        </p:spPr>
      </p:cxnSp>
      <p:cxnSp>
        <p:nvCxnSpPr>
          <p:cNvPr id="1413255" name="AutoShape 135"/>
          <p:cNvCxnSpPr>
            <a:cxnSpLocks noChangeShapeType="1"/>
            <a:endCxn id="1413259" idx="2"/>
          </p:cNvCxnSpPr>
          <p:nvPr/>
        </p:nvCxnSpPr>
        <p:spPr bwMode="auto">
          <a:xfrm>
            <a:off x="4103688" y="4251325"/>
            <a:ext cx="1143000" cy="0"/>
          </a:xfrm>
          <a:prstGeom prst="straightConnector1">
            <a:avLst/>
          </a:prstGeom>
          <a:noFill/>
          <a:ln w="12700">
            <a:solidFill>
              <a:schemeClr val="tx1"/>
            </a:solidFill>
            <a:round/>
            <a:headEnd type="none" w="sm" len="sm"/>
            <a:tailEnd type="none" w="sm" len="sm"/>
          </a:ln>
          <a:effectLst/>
        </p:spPr>
      </p:cxnSp>
      <p:cxnSp>
        <p:nvCxnSpPr>
          <p:cNvPr id="1413256" name="AutoShape 136"/>
          <p:cNvCxnSpPr>
            <a:cxnSpLocks noChangeShapeType="1"/>
            <a:endCxn id="1413260" idx="2"/>
          </p:cNvCxnSpPr>
          <p:nvPr/>
        </p:nvCxnSpPr>
        <p:spPr bwMode="auto">
          <a:xfrm>
            <a:off x="4103688" y="4699000"/>
            <a:ext cx="1143000" cy="0"/>
          </a:xfrm>
          <a:prstGeom prst="straightConnector1">
            <a:avLst/>
          </a:prstGeom>
          <a:noFill/>
          <a:ln w="12700">
            <a:solidFill>
              <a:schemeClr val="tx1"/>
            </a:solidFill>
            <a:round/>
            <a:headEnd type="none" w="sm" len="sm"/>
            <a:tailEnd type="none" w="sm" len="sm"/>
          </a:ln>
          <a:effectLst/>
        </p:spPr>
      </p:cxnSp>
      <p:sp>
        <p:nvSpPr>
          <p:cNvPr id="1413257" name="Oval 137"/>
          <p:cNvSpPr>
            <a:spLocks noChangeArrowheads="1"/>
          </p:cNvSpPr>
          <p:nvPr/>
        </p:nvSpPr>
        <p:spPr bwMode="auto">
          <a:xfrm>
            <a:off x="5246688" y="340518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8" name="Oval 138"/>
          <p:cNvSpPr>
            <a:spLocks noChangeArrowheads="1"/>
          </p:cNvSpPr>
          <p:nvPr/>
        </p:nvSpPr>
        <p:spPr bwMode="auto">
          <a:xfrm>
            <a:off x="5246688" y="3805238"/>
            <a:ext cx="87312"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59" name="Oval 139"/>
          <p:cNvSpPr>
            <a:spLocks noChangeArrowheads="1"/>
          </p:cNvSpPr>
          <p:nvPr/>
        </p:nvSpPr>
        <p:spPr bwMode="auto">
          <a:xfrm>
            <a:off x="5246688" y="4225925"/>
            <a:ext cx="87312"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0" name="Oval 140"/>
          <p:cNvSpPr>
            <a:spLocks noChangeArrowheads="1"/>
          </p:cNvSpPr>
          <p:nvPr/>
        </p:nvSpPr>
        <p:spPr bwMode="auto">
          <a:xfrm>
            <a:off x="5246688" y="4673600"/>
            <a:ext cx="87312"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3261" name="AutoShape 141"/>
          <p:cNvCxnSpPr>
            <a:cxnSpLocks noChangeShapeType="1"/>
          </p:cNvCxnSpPr>
          <p:nvPr/>
        </p:nvCxnSpPr>
        <p:spPr bwMode="auto">
          <a:xfrm>
            <a:off x="5883275" y="3821113"/>
            <a:ext cx="365125" cy="0"/>
          </a:xfrm>
          <a:prstGeom prst="straightConnector1">
            <a:avLst/>
          </a:prstGeom>
          <a:noFill/>
          <a:ln w="12700">
            <a:solidFill>
              <a:schemeClr val="tx1"/>
            </a:solidFill>
            <a:round/>
            <a:headEnd type="none" w="sm" len="sm"/>
            <a:tailEnd type="none" w="sm" len="sm"/>
          </a:ln>
          <a:effectLst/>
        </p:spPr>
      </p:cxnSp>
      <p:cxnSp>
        <p:nvCxnSpPr>
          <p:cNvPr id="1413262" name="AutoShape 142"/>
          <p:cNvCxnSpPr>
            <a:cxnSpLocks noChangeShapeType="1"/>
            <a:endCxn id="1413265" idx="2"/>
          </p:cNvCxnSpPr>
          <p:nvPr/>
        </p:nvCxnSpPr>
        <p:spPr bwMode="auto">
          <a:xfrm>
            <a:off x="5856288" y="4251325"/>
            <a:ext cx="365125" cy="0"/>
          </a:xfrm>
          <a:prstGeom prst="straightConnector1">
            <a:avLst/>
          </a:prstGeom>
          <a:noFill/>
          <a:ln w="12700">
            <a:solidFill>
              <a:schemeClr val="tx1"/>
            </a:solidFill>
            <a:round/>
            <a:headEnd type="none" w="sm" len="sm"/>
            <a:tailEnd type="none" w="sm" len="sm"/>
          </a:ln>
          <a:effectLst/>
        </p:spPr>
      </p:cxnSp>
      <p:sp>
        <p:nvSpPr>
          <p:cNvPr id="1413263" name="Oval 143"/>
          <p:cNvSpPr>
            <a:spLocks noChangeArrowheads="1"/>
          </p:cNvSpPr>
          <p:nvPr/>
        </p:nvSpPr>
        <p:spPr bwMode="auto">
          <a:xfrm>
            <a:off x="6221413" y="3405188"/>
            <a:ext cx="26987"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4" name="Oval 144"/>
          <p:cNvSpPr>
            <a:spLocks noChangeArrowheads="1"/>
          </p:cNvSpPr>
          <p:nvPr/>
        </p:nvSpPr>
        <p:spPr bwMode="auto">
          <a:xfrm>
            <a:off x="6324600" y="3786188"/>
            <a:ext cx="26988" cy="4921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5" name="Oval 145"/>
          <p:cNvSpPr>
            <a:spLocks noChangeArrowheads="1"/>
          </p:cNvSpPr>
          <p:nvPr/>
        </p:nvSpPr>
        <p:spPr bwMode="auto">
          <a:xfrm>
            <a:off x="6221413" y="4225925"/>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6" name="Oval 146"/>
          <p:cNvSpPr>
            <a:spLocks noChangeArrowheads="1"/>
          </p:cNvSpPr>
          <p:nvPr/>
        </p:nvSpPr>
        <p:spPr bwMode="auto">
          <a:xfrm>
            <a:off x="6221413" y="4673600"/>
            <a:ext cx="26987" cy="508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413267" name="Text Box 147"/>
          <p:cNvSpPr txBox="1">
            <a:spLocks noChangeArrowheads="1"/>
          </p:cNvSpPr>
          <p:nvPr/>
        </p:nvSpPr>
        <p:spPr bwMode="auto">
          <a:xfrm>
            <a:off x="76200" y="3743325"/>
            <a:ext cx="4114800" cy="655638"/>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a:t>
            </a:r>
            <a:r>
              <a:rPr lang="en-US" sz="1600">
                <a:solidFill>
                  <a:srgbClr val="FF3300"/>
                </a:solidFill>
                <a:latin typeface="Arial Narrow" pitchFamily="34" charset="0"/>
              </a:rPr>
              <a:t>Triggered manually by ESR</a:t>
            </a:r>
          </a:p>
          <a:p>
            <a:pPr>
              <a:lnSpc>
                <a:spcPct val="90000"/>
              </a:lnSpc>
              <a:buFontTx/>
              <a:buChar char="•"/>
            </a:pPr>
            <a:r>
              <a:rPr lang="en-US" sz="1600">
                <a:solidFill>
                  <a:schemeClr val="tx1"/>
                </a:solidFill>
                <a:latin typeface="Arial Narrow" pitchFamily="34" charset="0"/>
              </a:rPr>
              <a:t> Chains to Ch #7 (Ch #5’s TCC = 7)</a:t>
            </a:r>
            <a:endParaRPr lang="en-US" sz="1600" u="sng">
              <a:latin typeface="Arial Narrow" pitchFamily="34" charset="0"/>
            </a:endParaRPr>
          </a:p>
        </p:txBody>
      </p:sp>
      <p:sp>
        <p:nvSpPr>
          <p:cNvPr id="1413268" name="Rectangle 148"/>
          <p:cNvSpPr>
            <a:spLocks noChangeArrowheads="1"/>
          </p:cNvSpPr>
          <p:nvPr/>
        </p:nvSpPr>
        <p:spPr bwMode="auto">
          <a:xfrm>
            <a:off x="6327775" y="3241675"/>
            <a:ext cx="538163" cy="1698625"/>
          </a:xfrm>
          <a:prstGeom prst="rect">
            <a:avLst/>
          </a:prstGeom>
          <a:solidFill>
            <a:schemeClr val="hlink"/>
          </a:solidFill>
          <a:ln w="12700">
            <a:noFill/>
            <a:miter lim="800000"/>
            <a:headEnd type="none" w="sm" len="sm"/>
            <a:tailEnd type="none" w="sm" len="sm"/>
          </a:ln>
          <a:effectLst/>
        </p:spPr>
        <p:txBody>
          <a:bodyPr wrap="none" anchor="ctr"/>
          <a:lstStyle/>
          <a:p>
            <a:endParaRPr lang="en-US"/>
          </a:p>
        </p:txBody>
      </p:sp>
      <p:sp>
        <p:nvSpPr>
          <p:cNvPr id="1413269" name="Rectangle 149"/>
          <p:cNvSpPr>
            <a:spLocks noChangeArrowheads="1"/>
          </p:cNvSpPr>
          <p:nvPr/>
        </p:nvSpPr>
        <p:spPr bwMode="auto">
          <a:xfrm>
            <a:off x="6477000" y="3317875"/>
            <a:ext cx="249238" cy="249238"/>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270" name="Rectangle 150"/>
          <p:cNvSpPr>
            <a:spLocks noChangeArrowheads="1"/>
          </p:cNvSpPr>
          <p:nvPr/>
        </p:nvSpPr>
        <p:spPr bwMode="auto">
          <a:xfrm>
            <a:off x="6477000" y="371316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271" name="Rectangle 151"/>
          <p:cNvSpPr>
            <a:spLocks noChangeArrowheads="1"/>
          </p:cNvSpPr>
          <p:nvPr/>
        </p:nvSpPr>
        <p:spPr bwMode="auto">
          <a:xfrm>
            <a:off x="6477000" y="4138613"/>
            <a:ext cx="249238" cy="249237"/>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1</a:t>
            </a:r>
          </a:p>
        </p:txBody>
      </p:sp>
      <p:sp>
        <p:nvSpPr>
          <p:cNvPr id="1413272" name="Rectangle 152"/>
          <p:cNvSpPr>
            <a:spLocks noChangeArrowheads="1"/>
          </p:cNvSpPr>
          <p:nvPr/>
        </p:nvSpPr>
        <p:spPr bwMode="auto">
          <a:xfrm>
            <a:off x="6477000" y="4584700"/>
            <a:ext cx="249238" cy="247650"/>
          </a:xfrm>
          <a:prstGeom prst="rect">
            <a:avLst/>
          </a:prstGeom>
          <a:solidFill>
            <a:schemeClr val="accent1"/>
          </a:solidFill>
          <a:ln w="12700">
            <a:solidFill>
              <a:schemeClr val="tx1"/>
            </a:solidFill>
            <a:miter lim="800000"/>
            <a:headEnd type="none" w="sm" len="sm"/>
            <a:tailEnd type="none" w="sm" len="sm"/>
          </a:ln>
          <a:effectLst/>
        </p:spPr>
        <p:txBody>
          <a:bodyPr wrap="none" lIns="0" tIns="0" rIns="0" bIns="0" anchor="ctr"/>
          <a:lstStyle/>
          <a:p>
            <a:pPr algn="ctr">
              <a:lnSpc>
                <a:spcPct val="100000"/>
              </a:lnSpc>
              <a:spcBef>
                <a:spcPct val="0"/>
              </a:spcBef>
            </a:pPr>
            <a:r>
              <a:rPr lang="en-US" sz="1600">
                <a:solidFill>
                  <a:schemeClr val="tx1"/>
                </a:solidFill>
              </a:rPr>
              <a:t>0</a:t>
            </a:r>
          </a:p>
        </p:txBody>
      </p:sp>
      <p:sp>
        <p:nvSpPr>
          <p:cNvPr id="1413273" name="Rectangle 153"/>
          <p:cNvSpPr>
            <a:spLocks noChangeArrowheads="1"/>
          </p:cNvSpPr>
          <p:nvPr/>
        </p:nvSpPr>
        <p:spPr bwMode="auto">
          <a:xfrm>
            <a:off x="6437313" y="3062288"/>
            <a:ext cx="320675"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CER</a:t>
            </a:r>
            <a:endParaRPr lang="en-US" sz="1200" baseline="-25000">
              <a:solidFill>
                <a:schemeClr val="tx1"/>
              </a:solidFill>
            </a:endParaRPr>
          </a:p>
        </p:txBody>
      </p:sp>
      <p:sp>
        <p:nvSpPr>
          <p:cNvPr id="1413274" name="Line 154"/>
          <p:cNvSpPr>
            <a:spLocks noChangeShapeType="1"/>
          </p:cNvSpPr>
          <p:nvPr/>
        </p:nvSpPr>
        <p:spPr bwMode="auto">
          <a:xfrm flipV="1">
            <a:off x="3790950" y="3676650"/>
            <a:ext cx="228600" cy="131763"/>
          </a:xfrm>
          <a:prstGeom prst="line">
            <a:avLst/>
          </a:prstGeom>
          <a:noFill/>
          <a:ln w="12700">
            <a:solidFill>
              <a:schemeClr val="tx1"/>
            </a:solidFill>
            <a:round/>
            <a:headEnd/>
            <a:tailEnd/>
          </a:ln>
          <a:effectLst/>
        </p:spPr>
        <p:txBody>
          <a:bodyPr wrap="none">
            <a:spAutoFit/>
          </a:bodyPr>
          <a:lstStyle/>
          <a:p>
            <a:endParaRPr lang="en-US"/>
          </a:p>
        </p:txBody>
      </p:sp>
      <p:sp>
        <p:nvSpPr>
          <p:cNvPr id="1413275" name="Rectangle 155"/>
          <p:cNvSpPr>
            <a:spLocks noChangeArrowheads="1"/>
          </p:cNvSpPr>
          <p:nvPr/>
        </p:nvSpPr>
        <p:spPr bwMode="auto">
          <a:xfrm>
            <a:off x="5041900" y="101600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3276" name="Rectangle 156"/>
          <p:cNvSpPr>
            <a:spLocks noChangeArrowheads="1"/>
          </p:cNvSpPr>
          <p:nvPr/>
        </p:nvSpPr>
        <p:spPr bwMode="auto">
          <a:xfrm>
            <a:off x="3413125" y="1023938"/>
            <a:ext cx="1017588" cy="182562"/>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OPT.TCINTEN</a:t>
            </a:r>
            <a:endParaRPr lang="en-US" sz="1200" baseline="-25000">
              <a:solidFill>
                <a:schemeClr val="tx1"/>
              </a:solidFill>
            </a:endParaRPr>
          </a:p>
        </p:txBody>
      </p:sp>
      <p:cxnSp>
        <p:nvCxnSpPr>
          <p:cNvPr id="1413277" name="AutoShape 157"/>
          <p:cNvCxnSpPr>
            <a:cxnSpLocks noChangeShapeType="1"/>
          </p:cNvCxnSpPr>
          <p:nvPr/>
        </p:nvCxnSpPr>
        <p:spPr bwMode="auto">
          <a:xfrm flipV="1">
            <a:off x="3719513" y="1244600"/>
            <a:ext cx="300037" cy="125413"/>
          </a:xfrm>
          <a:prstGeom prst="straightConnector1">
            <a:avLst/>
          </a:prstGeom>
          <a:noFill/>
          <a:ln w="12700">
            <a:solidFill>
              <a:schemeClr val="tx1"/>
            </a:solidFill>
            <a:round/>
            <a:headEnd type="none" w="sm" len="sm"/>
            <a:tailEnd type="none" w="sm" len="sm"/>
          </a:ln>
          <a:effectLst/>
        </p:spPr>
      </p:cxnSp>
      <p:sp>
        <p:nvSpPr>
          <p:cNvPr id="1413278" name="Rectangle 158"/>
          <p:cNvSpPr>
            <a:spLocks noChangeArrowheads="1"/>
          </p:cNvSpPr>
          <p:nvPr/>
        </p:nvSpPr>
        <p:spPr bwMode="auto">
          <a:xfrm>
            <a:off x="5143500" y="343535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7</a:t>
            </a:r>
          </a:p>
        </p:txBody>
      </p:sp>
      <p:sp>
        <p:nvSpPr>
          <p:cNvPr id="1413279" name="Rectangle 159"/>
          <p:cNvSpPr>
            <a:spLocks noChangeArrowheads="1"/>
          </p:cNvSpPr>
          <p:nvPr/>
        </p:nvSpPr>
        <p:spPr bwMode="auto">
          <a:xfrm>
            <a:off x="5143500" y="3844925"/>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0</a:t>
            </a:r>
          </a:p>
        </p:txBody>
      </p:sp>
      <p:sp>
        <p:nvSpPr>
          <p:cNvPr id="1413280" name="Rectangle 160"/>
          <p:cNvSpPr>
            <a:spLocks noChangeArrowheads="1"/>
          </p:cNvSpPr>
          <p:nvPr/>
        </p:nvSpPr>
        <p:spPr bwMode="auto">
          <a:xfrm>
            <a:off x="5143500" y="4254500"/>
            <a:ext cx="282575"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6</a:t>
            </a:r>
          </a:p>
        </p:txBody>
      </p:sp>
      <p:sp>
        <p:nvSpPr>
          <p:cNvPr id="1413281" name="Rectangle 161"/>
          <p:cNvSpPr>
            <a:spLocks noChangeArrowheads="1"/>
          </p:cNvSpPr>
          <p:nvPr/>
        </p:nvSpPr>
        <p:spPr bwMode="auto">
          <a:xfrm>
            <a:off x="5099050" y="4702175"/>
            <a:ext cx="381000" cy="261938"/>
          </a:xfrm>
          <a:prstGeom prst="rect">
            <a:avLst/>
          </a:prstGeom>
          <a:noFill/>
          <a:ln w="12700">
            <a:noFill/>
            <a:miter lim="800000"/>
            <a:headEnd type="none" w="sm" len="sm"/>
            <a:tailEnd type="none" w="sm" len="sm"/>
          </a:ln>
          <a:effectLst/>
        </p:spPr>
        <p:txBody>
          <a:bodyPr wrap="none">
            <a:spAutoFit/>
          </a:bodyPr>
          <a:lstStyle/>
          <a:p>
            <a:r>
              <a:rPr lang="en-US" sz="1400">
                <a:solidFill>
                  <a:schemeClr val="tx1"/>
                </a:solidFill>
              </a:rPr>
              <a:t>55</a:t>
            </a:r>
          </a:p>
        </p:txBody>
      </p:sp>
      <p:sp>
        <p:nvSpPr>
          <p:cNvPr id="1413282" name="Oval 162"/>
          <p:cNvSpPr>
            <a:spLocks noChangeArrowheads="1"/>
          </p:cNvSpPr>
          <p:nvPr/>
        </p:nvSpPr>
        <p:spPr bwMode="auto">
          <a:xfrm>
            <a:off x="6221413" y="3797300"/>
            <a:ext cx="26987" cy="492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cxnSp>
        <p:nvCxnSpPr>
          <p:cNvPr id="1413283" name="AutoShape 163"/>
          <p:cNvCxnSpPr>
            <a:cxnSpLocks noChangeShapeType="1"/>
          </p:cNvCxnSpPr>
          <p:nvPr/>
        </p:nvCxnSpPr>
        <p:spPr bwMode="auto">
          <a:xfrm>
            <a:off x="3798888" y="3416300"/>
            <a:ext cx="298450" cy="0"/>
          </a:xfrm>
          <a:prstGeom prst="straightConnector1">
            <a:avLst/>
          </a:prstGeom>
          <a:noFill/>
          <a:ln w="12700">
            <a:solidFill>
              <a:schemeClr val="tx1"/>
            </a:solidFill>
            <a:round/>
            <a:headEnd type="none" w="sm" len="sm"/>
            <a:tailEnd type="none" w="sm" len="sm"/>
          </a:ln>
          <a:effectLst/>
        </p:spPr>
      </p:cxnSp>
      <p:sp>
        <p:nvSpPr>
          <p:cNvPr id="1413284" name="Text Box 164"/>
          <p:cNvSpPr txBox="1">
            <a:spLocks noChangeArrowheads="1"/>
          </p:cNvSpPr>
          <p:nvPr/>
        </p:nvSpPr>
        <p:spPr bwMode="auto">
          <a:xfrm>
            <a:off x="79375" y="3406775"/>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#5</a:t>
            </a:r>
          </a:p>
        </p:txBody>
      </p:sp>
      <p:sp>
        <p:nvSpPr>
          <p:cNvPr id="1413285" name="Oval 165"/>
          <p:cNvSpPr>
            <a:spLocks noChangeArrowheads="1"/>
          </p:cNvSpPr>
          <p:nvPr/>
        </p:nvSpPr>
        <p:spPr bwMode="auto">
          <a:xfrm>
            <a:off x="3086100" y="1358900"/>
            <a:ext cx="76200" cy="762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1413286" name="Text Box 166"/>
          <p:cNvSpPr txBox="1">
            <a:spLocks noChangeArrowheads="1"/>
          </p:cNvSpPr>
          <p:nvPr/>
        </p:nvSpPr>
        <p:spPr bwMode="auto">
          <a:xfrm>
            <a:off x="76200" y="4884738"/>
            <a:ext cx="4114800" cy="1439862"/>
          </a:xfrm>
          <a:prstGeom prst="rect">
            <a:avLst/>
          </a:prstGeom>
          <a:noFill/>
          <a:ln w="12700">
            <a:noFill/>
            <a:miter lim="800000"/>
            <a:headEnd/>
            <a:tailEnd/>
          </a:ln>
          <a:effectLst/>
        </p:spPr>
        <p:txBody>
          <a:bodyPr>
            <a:spAutoFit/>
          </a:bodyPr>
          <a:lstStyle/>
          <a:p>
            <a:pPr>
              <a:lnSpc>
                <a:spcPct val="90000"/>
              </a:lnSpc>
              <a:buFontTx/>
              <a:buChar char="•"/>
            </a:pPr>
            <a:r>
              <a:rPr lang="en-US" sz="1600">
                <a:solidFill>
                  <a:schemeClr val="tx1"/>
                </a:solidFill>
                <a:latin typeface="Arial Narrow" pitchFamily="34" charset="0"/>
              </a:rPr>
              <a:t> Triggered by chaining from Ch #5</a:t>
            </a:r>
          </a:p>
          <a:p>
            <a:pPr>
              <a:lnSpc>
                <a:spcPct val="90000"/>
              </a:lnSpc>
              <a:buFontTx/>
              <a:buChar char="•"/>
            </a:pPr>
            <a:r>
              <a:rPr lang="en-US" sz="1600">
                <a:solidFill>
                  <a:schemeClr val="tx1"/>
                </a:solidFill>
                <a:latin typeface="Arial Narrow" pitchFamily="34" charset="0"/>
              </a:rPr>
              <a:t> Interrupts the CPU when finished</a:t>
            </a:r>
            <a:br>
              <a:rPr lang="en-US" sz="1600">
                <a:solidFill>
                  <a:schemeClr val="tx1"/>
                </a:solidFill>
                <a:latin typeface="Arial Narrow" pitchFamily="34" charset="0"/>
              </a:rPr>
            </a:br>
            <a:r>
              <a:rPr lang="en-US" sz="1600">
                <a:solidFill>
                  <a:schemeClr val="tx1"/>
                </a:solidFill>
                <a:latin typeface="Arial Narrow" pitchFamily="34" charset="0"/>
              </a:rPr>
              <a:t>  (sets TCC = 6)</a:t>
            </a:r>
          </a:p>
          <a:p>
            <a:pPr>
              <a:lnSpc>
                <a:spcPct val="90000"/>
              </a:lnSpc>
              <a:buFontTx/>
              <a:buChar char="•"/>
            </a:pPr>
            <a:r>
              <a:rPr lang="en-US" sz="1600">
                <a:solidFill>
                  <a:schemeClr val="tx1"/>
                </a:solidFill>
                <a:latin typeface="Arial Narrow" pitchFamily="34" charset="0"/>
              </a:rPr>
              <a:t> ISR checks IPR (TCC=6) to determine which</a:t>
            </a:r>
            <a:br>
              <a:rPr lang="en-US" sz="1600">
                <a:solidFill>
                  <a:schemeClr val="tx1"/>
                </a:solidFill>
                <a:latin typeface="Arial Narrow" pitchFamily="34" charset="0"/>
              </a:rPr>
            </a:br>
            <a:r>
              <a:rPr lang="en-US" sz="1600">
                <a:solidFill>
                  <a:schemeClr val="tx1"/>
                </a:solidFill>
                <a:latin typeface="Arial Narrow" pitchFamily="34" charset="0"/>
              </a:rPr>
              <a:t>  channel generated the interrupt</a:t>
            </a:r>
            <a:endParaRPr lang="en-US" sz="1600" u="sng">
              <a:latin typeface="Arial Narrow" pitchFamily="34" charset="0"/>
            </a:endParaRPr>
          </a:p>
        </p:txBody>
      </p:sp>
      <p:sp>
        <p:nvSpPr>
          <p:cNvPr id="1413287" name="Text Box 167"/>
          <p:cNvSpPr txBox="1">
            <a:spLocks noChangeArrowheads="1"/>
          </p:cNvSpPr>
          <p:nvPr/>
        </p:nvSpPr>
        <p:spPr bwMode="auto">
          <a:xfrm>
            <a:off x="79375" y="4548188"/>
            <a:ext cx="1539875" cy="336550"/>
          </a:xfrm>
          <a:prstGeom prst="rect">
            <a:avLst/>
          </a:prstGeom>
          <a:noFill/>
          <a:ln w="12700">
            <a:noFill/>
            <a:miter lim="800000"/>
            <a:headEnd/>
            <a:tailEnd/>
          </a:ln>
          <a:effectLst/>
        </p:spPr>
        <p:txBody>
          <a:bodyPr wrap="none">
            <a:spAutoFit/>
          </a:bodyPr>
          <a:lstStyle/>
          <a:p>
            <a:r>
              <a:rPr lang="en-US" u="sng">
                <a:solidFill>
                  <a:schemeClr val="tx1"/>
                </a:solidFill>
              </a:rPr>
              <a:t>Channel #7</a:t>
            </a:r>
          </a:p>
        </p:txBody>
      </p:sp>
      <p:sp>
        <p:nvSpPr>
          <p:cNvPr id="1413288" name="Line 168"/>
          <p:cNvSpPr>
            <a:spLocks noChangeShapeType="1"/>
          </p:cNvSpPr>
          <p:nvPr/>
        </p:nvSpPr>
        <p:spPr bwMode="auto">
          <a:xfrm flipV="1">
            <a:off x="5334000" y="1752600"/>
            <a:ext cx="533400" cy="457200"/>
          </a:xfrm>
          <a:prstGeom prst="line">
            <a:avLst/>
          </a:prstGeom>
          <a:noFill/>
          <a:ln w="38100">
            <a:solidFill>
              <a:schemeClr val="tx1"/>
            </a:solidFill>
            <a:prstDash val="sysDot"/>
            <a:round/>
            <a:headEnd/>
            <a:tailEnd type="triangle" w="med" len="med"/>
          </a:ln>
          <a:effectLst/>
        </p:spPr>
        <p:txBody>
          <a:bodyPr wrap="none">
            <a:spAutoFit/>
          </a:bodyPr>
          <a:lstStyle/>
          <a:p>
            <a:endParaRPr lang="en-US"/>
          </a:p>
        </p:txBody>
      </p:sp>
      <p:sp>
        <p:nvSpPr>
          <p:cNvPr id="1413289" name="Line 169"/>
          <p:cNvSpPr>
            <a:spLocks noChangeShapeType="1"/>
          </p:cNvSpPr>
          <p:nvPr/>
        </p:nvSpPr>
        <p:spPr bwMode="auto">
          <a:xfrm>
            <a:off x="6981825" y="1790700"/>
            <a:ext cx="1371600" cy="0"/>
          </a:xfrm>
          <a:prstGeom prst="line">
            <a:avLst/>
          </a:prstGeom>
          <a:noFill/>
          <a:ln w="38100">
            <a:solidFill>
              <a:schemeClr val="tx2"/>
            </a:solidFill>
            <a:round/>
            <a:headEnd/>
            <a:tailEnd/>
          </a:ln>
          <a:effectLst/>
        </p:spPr>
        <p:txBody>
          <a:bodyPr wrap="none">
            <a:spAutoFit/>
          </a:bodyPr>
          <a:lstStyle/>
          <a:p>
            <a:endParaRPr lang="en-US"/>
          </a:p>
        </p:txBody>
      </p:sp>
      <p:sp>
        <p:nvSpPr>
          <p:cNvPr id="1413290" name="Line 170"/>
          <p:cNvSpPr>
            <a:spLocks noChangeShapeType="1"/>
          </p:cNvSpPr>
          <p:nvPr/>
        </p:nvSpPr>
        <p:spPr bwMode="auto">
          <a:xfrm>
            <a:off x="5867400" y="1790700"/>
            <a:ext cx="838200" cy="0"/>
          </a:xfrm>
          <a:prstGeom prst="line">
            <a:avLst/>
          </a:prstGeom>
          <a:noFill/>
          <a:ln w="38100">
            <a:solidFill>
              <a:schemeClr val="tx2"/>
            </a:solidFill>
            <a:round/>
            <a:headEnd/>
            <a:tailEnd/>
          </a:ln>
          <a:effectLst/>
        </p:spPr>
        <p:txBody>
          <a:bodyPr wrap="none">
            <a:spAutoFit/>
          </a:bodyPr>
          <a:lstStyle/>
          <a:p>
            <a:endParaRPr lang="en-US"/>
          </a:p>
        </p:txBody>
      </p:sp>
      <p:sp>
        <p:nvSpPr>
          <p:cNvPr id="1413291" name="Text Box 171"/>
          <p:cNvSpPr txBox="1">
            <a:spLocks noChangeArrowheads="1"/>
          </p:cNvSpPr>
          <p:nvPr/>
        </p:nvSpPr>
        <p:spPr bwMode="auto">
          <a:xfrm>
            <a:off x="6994525" y="3168650"/>
            <a:ext cx="2087563" cy="1430338"/>
          </a:xfrm>
          <a:prstGeom prst="rect">
            <a:avLst/>
          </a:prstGeom>
          <a:noFill/>
          <a:ln w="12700">
            <a:noFill/>
            <a:miter lim="800000"/>
            <a:headEnd/>
            <a:tailEnd/>
          </a:ln>
          <a:effectLst/>
        </p:spPr>
        <p:txBody>
          <a:bodyPr wrap="none">
            <a:spAutoFit/>
          </a:bodyPr>
          <a:lstStyle/>
          <a:p>
            <a:r>
              <a:rPr lang="en-US" sz="1400">
                <a:solidFill>
                  <a:schemeClr val="tx1"/>
                </a:solidFill>
                <a:latin typeface="Arial Narrow" pitchFamily="34" charset="0"/>
              </a:rPr>
              <a:t>CER = Chain Evt Reg</a:t>
            </a:r>
          </a:p>
          <a:p>
            <a:r>
              <a:rPr lang="en-US" sz="1400">
                <a:solidFill>
                  <a:schemeClr val="tx1"/>
                </a:solidFill>
                <a:latin typeface="Arial Narrow" pitchFamily="34" charset="0"/>
              </a:rPr>
              <a:t>ESR – Evt Set Reg</a:t>
            </a:r>
          </a:p>
          <a:p>
            <a:r>
              <a:rPr lang="en-US" sz="1400">
                <a:solidFill>
                  <a:schemeClr val="tx1"/>
                </a:solidFill>
                <a:latin typeface="Arial Narrow" pitchFamily="34" charset="0"/>
              </a:rPr>
              <a:t>TCINTEN = “Final” TCC will</a:t>
            </a:r>
            <a:br>
              <a:rPr lang="en-US" sz="1400">
                <a:solidFill>
                  <a:schemeClr val="tx1"/>
                </a:solidFill>
                <a:latin typeface="Arial Narrow" pitchFamily="34" charset="0"/>
              </a:rPr>
            </a:br>
            <a:r>
              <a:rPr lang="en-US" sz="1400">
                <a:solidFill>
                  <a:schemeClr val="tx1"/>
                </a:solidFill>
                <a:latin typeface="Arial Narrow" pitchFamily="34" charset="0"/>
              </a:rPr>
              <a:t> interrupt the CPU</a:t>
            </a:r>
          </a:p>
          <a:p>
            <a:r>
              <a:rPr lang="en-US" sz="1400">
                <a:solidFill>
                  <a:schemeClr val="tx1"/>
                </a:solidFill>
                <a:latin typeface="Arial Narrow" pitchFamily="34" charset="0"/>
              </a:rPr>
              <a:t>TCCHEN = “Final” TCC will</a:t>
            </a:r>
            <a:br>
              <a:rPr lang="en-US" sz="1400">
                <a:solidFill>
                  <a:schemeClr val="tx1"/>
                </a:solidFill>
                <a:latin typeface="Arial Narrow" pitchFamily="34" charset="0"/>
              </a:rPr>
            </a:br>
            <a:r>
              <a:rPr lang="en-US" sz="1400">
                <a:solidFill>
                  <a:schemeClr val="tx1"/>
                </a:solidFill>
                <a:latin typeface="Arial Narrow" pitchFamily="34" charset="0"/>
              </a:rPr>
              <a:t>chain to next channel </a:t>
            </a:r>
          </a:p>
        </p:txBody>
      </p:sp>
      <p:sp>
        <p:nvSpPr>
          <p:cNvPr id="1413298" name="Freeform 178"/>
          <p:cNvSpPr>
            <a:spLocks/>
          </p:cNvSpPr>
          <p:nvPr/>
        </p:nvSpPr>
        <p:spPr bwMode="auto">
          <a:xfrm>
            <a:off x="1093788" y="1092200"/>
            <a:ext cx="641350" cy="314325"/>
          </a:xfrm>
          <a:custGeom>
            <a:avLst/>
            <a:gdLst/>
            <a:ahLst/>
            <a:cxnLst>
              <a:cxn ang="0">
                <a:pos x="4" y="0"/>
              </a:cxn>
              <a:cxn ang="0">
                <a:pos x="52" y="149"/>
              </a:cxn>
              <a:cxn ang="0">
                <a:pos x="314" y="187"/>
              </a:cxn>
            </a:cxnLst>
            <a:rect l="0" t="0" r="r" b="b"/>
            <a:pathLst>
              <a:path w="314" h="187">
                <a:moveTo>
                  <a:pt x="4" y="0"/>
                </a:moveTo>
                <a:cubicBezTo>
                  <a:pt x="2" y="59"/>
                  <a:pt x="0" y="118"/>
                  <a:pt x="52" y="149"/>
                </a:cubicBezTo>
                <a:cubicBezTo>
                  <a:pt x="104" y="180"/>
                  <a:pt x="270" y="182"/>
                  <a:pt x="314" y="187"/>
                </a:cubicBezTo>
              </a:path>
            </a:pathLst>
          </a:custGeom>
          <a:noFill/>
          <a:ln w="38100" cap="flat" cmpd="sng">
            <a:solidFill>
              <a:srgbClr val="FF3300"/>
            </a:solidFill>
            <a:prstDash val="solid"/>
            <a:round/>
            <a:headEnd type="none" w="med" len="med"/>
            <a:tailEnd type="triangle" w="med" len="med"/>
          </a:ln>
          <a:effectLst/>
        </p:spPr>
        <p:txBody>
          <a:bodyPr>
            <a:spAutoFit/>
          </a:bodyPr>
          <a:lstStyle/>
          <a:p>
            <a:endParaRPr lang="en-US"/>
          </a:p>
        </p:txBody>
      </p:sp>
      <p:sp>
        <p:nvSpPr>
          <p:cNvPr id="1413300" name="Rectangle 180"/>
          <p:cNvSpPr>
            <a:spLocks noChangeArrowheads="1"/>
          </p:cNvSpPr>
          <p:nvPr/>
        </p:nvSpPr>
        <p:spPr bwMode="auto">
          <a:xfrm>
            <a:off x="5051425" y="3079750"/>
            <a:ext cx="669925" cy="182563"/>
          </a:xfrm>
          <a:prstGeom prst="rect">
            <a:avLst/>
          </a:prstGeom>
          <a:noFill/>
          <a:ln w="12700">
            <a:noFill/>
            <a:miter lim="800000"/>
            <a:headEnd type="none" w="sm" len="sm"/>
            <a:tailEnd type="none" w="sm" len="sm"/>
          </a:ln>
          <a:effectLst/>
        </p:spPr>
        <p:txBody>
          <a:bodyPr wrap="none" lIns="0" tIns="0" rIns="0" bIns="0">
            <a:spAutoFit/>
          </a:bodyPr>
          <a:lstStyle/>
          <a:p>
            <a:pPr algn="ctr">
              <a:lnSpc>
                <a:spcPct val="100000"/>
              </a:lnSpc>
              <a:spcBef>
                <a:spcPct val="0"/>
              </a:spcBef>
            </a:pPr>
            <a:r>
              <a:rPr lang="en-US" sz="1200">
                <a:solidFill>
                  <a:schemeClr val="tx1"/>
                </a:solidFill>
              </a:rPr>
              <a:t>OPT.TCC</a:t>
            </a:r>
            <a:endParaRPr lang="en-US" sz="1200" baseline="-25000">
              <a:solidFill>
                <a:schemeClr val="tx1"/>
              </a:solidFill>
            </a:endParaRPr>
          </a:p>
        </p:txBody>
      </p:sp>
      <p:sp>
        <p:nvSpPr>
          <p:cNvPr id="1413301" name="Text Box 181"/>
          <p:cNvSpPr txBox="1">
            <a:spLocks noChangeArrowheads="1"/>
          </p:cNvSpPr>
          <p:nvPr/>
        </p:nvSpPr>
        <p:spPr bwMode="auto">
          <a:xfrm>
            <a:off x="4779963" y="5245100"/>
            <a:ext cx="4348162" cy="1439863"/>
          </a:xfrm>
          <a:prstGeom prst="rect">
            <a:avLst/>
          </a:prstGeom>
          <a:noFill/>
          <a:ln w="12700">
            <a:noFill/>
            <a:miter lim="800000"/>
            <a:headEnd/>
            <a:tailEnd/>
          </a:ln>
          <a:effectLst/>
        </p:spPr>
        <p:txBody>
          <a:bodyPr wrap="none">
            <a:spAutoFit/>
          </a:bodyPr>
          <a:lstStyle/>
          <a:p>
            <a:pPr>
              <a:lnSpc>
                <a:spcPct val="90000"/>
              </a:lnSpc>
              <a:buSzPct val="110000"/>
              <a:buFontTx/>
              <a:buChar char="•"/>
            </a:pPr>
            <a:r>
              <a:rPr lang="en-US" sz="1600">
                <a:solidFill>
                  <a:schemeClr val="tx1"/>
                </a:solidFill>
                <a:latin typeface="Arial Narrow" pitchFamily="34" charset="0"/>
              </a:rPr>
              <a:t> Any Ch can chain to any other Ch by enabling</a:t>
            </a:r>
            <a:br>
              <a:rPr lang="en-US" sz="1600">
                <a:solidFill>
                  <a:schemeClr val="tx1"/>
                </a:solidFill>
                <a:latin typeface="Arial Narrow" pitchFamily="34" charset="0"/>
              </a:rPr>
            </a:br>
            <a:r>
              <a:rPr lang="en-US" sz="1600">
                <a:solidFill>
                  <a:schemeClr val="tx1"/>
                </a:solidFill>
                <a:latin typeface="Arial Narrow" pitchFamily="34" charset="0"/>
              </a:rPr>
              <a:t>  OPT.TCCHEN and specifying the next TCC</a:t>
            </a:r>
          </a:p>
          <a:p>
            <a:pPr>
              <a:lnSpc>
                <a:spcPct val="90000"/>
              </a:lnSpc>
              <a:buSzPct val="110000"/>
              <a:buFontTx/>
              <a:buChar char="•"/>
            </a:pPr>
            <a:r>
              <a:rPr lang="en-US" sz="1600">
                <a:solidFill>
                  <a:schemeClr val="tx1"/>
                </a:solidFill>
                <a:latin typeface="Arial Narrow" pitchFamily="34" charset="0"/>
              </a:rPr>
              <a:t> Any Ch can interrupt the CPU by enabling its</a:t>
            </a:r>
            <a:br>
              <a:rPr lang="en-US" sz="1600">
                <a:solidFill>
                  <a:schemeClr val="tx1"/>
                </a:solidFill>
                <a:latin typeface="Arial Narrow" pitchFamily="34" charset="0"/>
              </a:rPr>
            </a:br>
            <a:r>
              <a:rPr lang="en-US" sz="1600">
                <a:solidFill>
                  <a:schemeClr val="tx1"/>
                </a:solidFill>
                <a:latin typeface="Arial Narrow" pitchFamily="34" charset="0"/>
              </a:rPr>
              <a:t>  OPT.TCINTEN option (and specifying the TCC)</a:t>
            </a:r>
          </a:p>
          <a:p>
            <a:pPr>
              <a:lnSpc>
                <a:spcPct val="90000"/>
              </a:lnSpc>
              <a:buSzPct val="110000"/>
              <a:buFontTx/>
              <a:buChar char="•"/>
            </a:pPr>
            <a:r>
              <a:rPr lang="en-US" sz="1600">
                <a:solidFill>
                  <a:schemeClr val="tx1"/>
                </a:solidFill>
                <a:latin typeface="Arial Narrow" pitchFamily="34" charset="0"/>
              </a:rPr>
              <a:t> IPR bit set depends on completed Ch’s TCC setting</a:t>
            </a:r>
          </a:p>
        </p:txBody>
      </p:sp>
      <p:sp>
        <p:nvSpPr>
          <p:cNvPr id="1413302" name="Text Box 182"/>
          <p:cNvSpPr txBox="1">
            <a:spLocks noChangeArrowheads="1"/>
          </p:cNvSpPr>
          <p:nvPr/>
        </p:nvSpPr>
        <p:spPr bwMode="auto">
          <a:xfrm>
            <a:off x="4743450" y="4953000"/>
            <a:ext cx="895350" cy="311150"/>
          </a:xfrm>
          <a:prstGeom prst="rect">
            <a:avLst/>
          </a:prstGeom>
          <a:noFill/>
          <a:ln w="12700">
            <a:noFill/>
            <a:miter lim="800000"/>
            <a:headEnd/>
            <a:tailEnd/>
          </a:ln>
          <a:effectLst/>
        </p:spPr>
        <p:txBody>
          <a:bodyPr wrap="none">
            <a:spAutoFit/>
          </a:bodyPr>
          <a:lstStyle/>
          <a:p>
            <a:r>
              <a:rPr lang="en-US" sz="1800"/>
              <a:t>Notes:</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COLORSCHEMEINDEX" val="4"/>
</p:tagLst>
</file>

<file path=ppt/tags/tag100.xml><?xml version="1.0" encoding="utf-8"?>
<p:tagLst xmlns:a="http://schemas.openxmlformats.org/drawingml/2006/main" xmlns:r="http://schemas.openxmlformats.org/officeDocument/2006/relationships" xmlns:p="http://schemas.openxmlformats.org/presentationml/2006/main">
  <p:tag name="COLORSCHEMEINDEX" val="4"/>
</p:tagLst>
</file>

<file path=ppt/tags/tag101.xml><?xml version="1.0" encoding="utf-8"?>
<p:tagLst xmlns:a="http://schemas.openxmlformats.org/drawingml/2006/main" xmlns:r="http://schemas.openxmlformats.org/officeDocument/2006/relationships" xmlns:p="http://schemas.openxmlformats.org/presentationml/2006/main">
  <p:tag name="COLORSCHEMEINDEX" val="4"/>
</p:tagLst>
</file>

<file path=ppt/tags/tag102.xml><?xml version="1.0" encoding="utf-8"?>
<p:tagLst xmlns:a="http://schemas.openxmlformats.org/drawingml/2006/main" xmlns:r="http://schemas.openxmlformats.org/officeDocument/2006/relationships" xmlns:p="http://schemas.openxmlformats.org/presentationml/2006/main">
  <p:tag name="COLORSCHEMEINDEX" val="4"/>
</p:tagLst>
</file>

<file path=ppt/tags/tag103.xml><?xml version="1.0" encoding="utf-8"?>
<p:tagLst xmlns:a="http://schemas.openxmlformats.org/drawingml/2006/main" xmlns:r="http://schemas.openxmlformats.org/officeDocument/2006/relationships" xmlns:p="http://schemas.openxmlformats.org/presentationml/2006/main">
  <p:tag name="COLORSCHEMEINDEX" val="4"/>
</p:tagLst>
</file>

<file path=ppt/tags/tag104.xml><?xml version="1.0" encoding="utf-8"?>
<p:tagLst xmlns:a="http://schemas.openxmlformats.org/drawingml/2006/main" xmlns:r="http://schemas.openxmlformats.org/officeDocument/2006/relationships" xmlns:p="http://schemas.openxmlformats.org/presentationml/2006/main">
  <p:tag name="COLORSCHEMEINDEX" val="4"/>
</p:tagLst>
</file>

<file path=ppt/tags/tag105.xml><?xml version="1.0" encoding="utf-8"?>
<p:tagLst xmlns:a="http://schemas.openxmlformats.org/drawingml/2006/main" xmlns:r="http://schemas.openxmlformats.org/officeDocument/2006/relationships" xmlns:p="http://schemas.openxmlformats.org/presentationml/2006/main">
  <p:tag name="COLORSCHEMEINDEX" val="4"/>
</p:tagLst>
</file>

<file path=ppt/tags/tag106.xml><?xml version="1.0" encoding="utf-8"?>
<p:tagLst xmlns:a="http://schemas.openxmlformats.org/drawingml/2006/main" xmlns:r="http://schemas.openxmlformats.org/officeDocument/2006/relationships" xmlns:p="http://schemas.openxmlformats.org/presentationml/2006/main">
  <p:tag name="COLORSCHEMEINDEX" val="4"/>
</p:tagLst>
</file>

<file path=ppt/tags/tag107.xml><?xml version="1.0" encoding="utf-8"?>
<p:tagLst xmlns:a="http://schemas.openxmlformats.org/drawingml/2006/main" xmlns:r="http://schemas.openxmlformats.org/officeDocument/2006/relationships" xmlns:p="http://schemas.openxmlformats.org/presentationml/2006/main">
  <p:tag name="COLORSCHEMEINDEX" val="4"/>
</p:tagLst>
</file>

<file path=ppt/tags/tag108.xml><?xml version="1.0" encoding="utf-8"?>
<p:tagLst xmlns:a="http://schemas.openxmlformats.org/drawingml/2006/main" xmlns:r="http://schemas.openxmlformats.org/officeDocument/2006/relationships" xmlns:p="http://schemas.openxmlformats.org/presentationml/2006/main">
  <p:tag name="COLORSCHEMEINDEX" val="4"/>
</p:tagLst>
</file>

<file path=ppt/tags/tag109.xml><?xml version="1.0" encoding="utf-8"?>
<p:tagLst xmlns:a="http://schemas.openxmlformats.org/drawingml/2006/main" xmlns:r="http://schemas.openxmlformats.org/officeDocument/2006/relationships" xmlns:p="http://schemas.openxmlformats.org/presentationml/2006/main">
  <p:tag name="COLORSCHEMEINDEX" val="4"/>
</p:tagLst>
</file>

<file path=ppt/tags/tag11.xml><?xml version="1.0" encoding="utf-8"?>
<p:tagLst xmlns:a="http://schemas.openxmlformats.org/drawingml/2006/main" xmlns:r="http://schemas.openxmlformats.org/officeDocument/2006/relationships" xmlns:p="http://schemas.openxmlformats.org/presentationml/2006/main">
  <p:tag name="COLORSCHEMEINDEX" val="4"/>
</p:tagLst>
</file>

<file path=ppt/tags/tag110.xml><?xml version="1.0" encoding="utf-8"?>
<p:tagLst xmlns:a="http://schemas.openxmlformats.org/drawingml/2006/main" xmlns:r="http://schemas.openxmlformats.org/officeDocument/2006/relationships" xmlns:p="http://schemas.openxmlformats.org/presentationml/2006/main">
  <p:tag name="COLORSCHEMEINDEX" val="4"/>
</p:tagLst>
</file>

<file path=ppt/tags/tag111.xml><?xml version="1.0" encoding="utf-8"?>
<p:tagLst xmlns:a="http://schemas.openxmlformats.org/drawingml/2006/main" xmlns:r="http://schemas.openxmlformats.org/officeDocument/2006/relationships" xmlns:p="http://schemas.openxmlformats.org/presentationml/2006/main">
  <p:tag name="COLORSCHEMEINDEX" val="4"/>
</p:tagLst>
</file>

<file path=ppt/tags/tag112.xml><?xml version="1.0" encoding="utf-8"?>
<p:tagLst xmlns:a="http://schemas.openxmlformats.org/drawingml/2006/main" xmlns:r="http://schemas.openxmlformats.org/officeDocument/2006/relationships" xmlns:p="http://schemas.openxmlformats.org/presentationml/2006/main">
  <p:tag name="COLORSCHEMEINDEX" val="4"/>
</p:tagLst>
</file>

<file path=ppt/tags/tag113.xml><?xml version="1.0" encoding="utf-8"?>
<p:tagLst xmlns:a="http://schemas.openxmlformats.org/drawingml/2006/main" xmlns:r="http://schemas.openxmlformats.org/officeDocument/2006/relationships" xmlns:p="http://schemas.openxmlformats.org/presentationml/2006/main">
  <p:tag name="COLORSCHEMEINDEX" val="4"/>
</p:tagLst>
</file>

<file path=ppt/tags/tag114.xml><?xml version="1.0" encoding="utf-8"?>
<p:tagLst xmlns:a="http://schemas.openxmlformats.org/drawingml/2006/main" xmlns:r="http://schemas.openxmlformats.org/officeDocument/2006/relationships" xmlns:p="http://schemas.openxmlformats.org/presentationml/2006/main">
  <p:tag name="COLORSCHEMEINDEX" val="4"/>
</p:tagLst>
</file>

<file path=ppt/tags/tag115.xml><?xml version="1.0" encoding="utf-8"?>
<p:tagLst xmlns:a="http://schemas.openxmlformats.org/drawingml/2006/main" xmlns:r="http://schemas.openxmlformats.org/officeDocument/2006/relationships" xmlns:p="http://schemas.openxmlformats.org/presentationml/2006/main">
  <p:tag name="COLORSCHEMEINDEX" val="4"/>
</p:tagLst>
</file>

<file path=ppt/tags/tag116.xml><?xml version="1.0" encoding="utf-8"?>
<p:tagLst xmlns:a="http://schemas.openxmlformats.org/drawingml/2006/main" xmlns:r="http://schemas.openxmlformats.org/officeDocument/2006/relationships" xmlns:p="http://schemas.openxmlformats.org/presentationml/2006/main">
  <p:tag name="COLORSCHEMEINDEX" val="4"/>
</p:tagLst>
</file>

<file path=ppt/tags/tag117.xml><?xml version="1.0" encoding="utf-8"?>
<p:tagLst xmlns:a="http://schemas.openxmlformats.org/drawingml/2006/main" xmlns:r="http://schemas.openxmlformats.org/officeDocument/2006/relationships" xmlns:p="http://schemas.openxmlformats.org/presentationml/2006/main">
  <p:tag name="COLORSCHEMEINDEX" val="4"/>
</p:tagLst>
</file>

<file path=ppt/tags/tag118.xml><?xml version="1.0" encoding="utf-8"?>
<p:tagLst xmlns:a="http://schemas.openxmlformats.org/drawingml/2006/main" xmlns:r="http://schemas.openxmlformats.org/officeDocument/2006/relationships" xmlns:p="http://schemas.openxmlformats.org/presentationml/2006/main">
  <p:tag name="COLORSCHEMEINDEX" val="4"/>
</p:tagLst>
</file>

<file path=ppt/tags/tag119.xml><?xml version="1.0" encoding="utf-8"?>
<p:tagLst xmlns:a="http://schemas.openxmlformats.org/drawingml/2006/main" xmlns:r="http://schemas.openxmlformats.org/officeDocument/2006/relationships" xmlns:p="http://schemas.openxmlformats.org/presentationml/2006/main">
  <p:tag name="COLORSCHEMEINDEX" val="4"/>
</p:tagLst>
</file>

<file path=ppt/tags/tag12.xml><?xml version="1.0" encoding="utf-8"?>
<p:tagLst xmlns:a="http://schemas.openxmlformats.org/drawingml/2006/main" xmlns:r="http://schemas.openxmlformats.org/officeDocument/2006/relationships" xmlns:p="http://schemas.openxmlformats.org/presentationml/2006/main">
  <p:tag name="COLORSCHEMEINDEX" val="4"/>
</p:tagLst>
</file>

<file path=ppt/tags/tag120.xml><?xml version="1.0" encoding="utf-8"?>
<p:tagLst xmlns:a="http://schemas.openxmlformats.org/drawingml/2006/main" xmlns:r="http://schemas.openxmlformats.org/officeDocument/2006/relationships" xmlns:p="http://schemas.openxmlformats.org/presentationml/2006/main">
  <p:tag name="COLORSCHEMEINDEX" val="4"/>
</p:tagLst>
</file>

<file path=ppt/tags/tag121.xml><?xml version="1.0" encoding="utf-8"?>
<p:tagLst xmlns:a="http://schemas.openxmlformats.org/drawingml/2006/main" xmlns:r="http://schemas.openxmlformats.org/officeDocument/2006/relationships" xmlns:p="http://schemas.openxmlformats.org/presentationml/2006/main">
  <p:tag name="COLORSCHEMEINDEX" val="4"/>
</p:tagLst>
</file>

<file path=ppt/tags/tag122.xml><?xml version="1.0" encoding="utf-8"?>
<p:tagLst xmlns:a="http://schemas.openxmlformats.org/drawingml/2006/main" xmlns:r="http://schemas.openxmlformats.org/officeDocument/2006/relationships" xmlns:p="http://schemas.openxmlformats.org/presentationml/2006/main">
  <p:tag name="COLORSCHEMEINDEX" val="4"/>
</p:tagLst>
</file>

<file path=ppt/tags/tag123.xml><?xml version="1.0" encoding="utf-8"?>
<p:tagLst xmlns:a="http://schemas.openxmlformats.org/drawingml/2006/main" xmlns:r="http://schemas.openxmlformats.org/officeDocument/2006/relationships" xmlns:p="http://schemas.openxmlformats.org/presentationml/2006/main">
  <p:tag name="COLORSCHEMEINDEX" val="4"/>
</p:tagLst>
</file>

<file path=ppt/tags/tag13.xml><?xml version="1.0" encoding="utf-8"?>
<p:tagLst xmlns:a="http://schemas.openxmlformats.org/drawingml/2006/main" xmlns:r="http://schemas.openxmlformats.org/officeDocument/2006/relationships" xmlns:p="http://schemas.openxmlformats.org/presentationml/2006/main">
  <p:tag name="COLORSCHEMEINDEX" val="4"/>
</p:tagLst>
</file>

<file path=ppt/tags/tag14.xml><?xml version="1.0" encoding="utf-8"?>
<p:tagLst xmlns:a="http://schemas.openxmlformats.org/drawingml/2006/main" xmlns:r="http://schemas.openxmlformats.org/officeDocument/2006/relationships" xmlns:p="http://schemas.openxmlformats.org/presentationml/2006/main">
  <p:tag name="COLORSCHEMEINDEX" val="4"/>
</p:tagLst>
</file>

<file path=ppt/tags/tag15.xml><?xml version="1.0" encoding="utf-8"?>
<p:tagLst xmlns:a="http://schemas.openxmlformats.org/drawingml/2006/main" xmlns:r="http://schemas.openxmlformats.org/officeDocument/2006/relationships" xmlns:p="http://schemas.openxmlformats.org/presentationml/2006/main">
  <p:tag name="COLORSCHEMEINDEX" val="4"/>
</p:tagLst>
</file>

<file path=ppt/tags/tag16.xml><?xml version="1.0" encoding="utf-8"?>
<p:tagLst xmlns:a="http://schemas.openxmlformats.org/drawingml/2006/main" xmlns:r="http://schemas.openxmlformats.org/officeDocument/2006/relationships" xmlns:p="http://schemas.openxmlformats.org/presentationml/2006/main">
  <p:tag name="COLORSCHEMEINDEX" val="4"/>
</p:tagLst>
</file>

<file path=ppt/tags/tag17.xml><?xml version="1.0" encoding="utf-8"?>
<p:tagLst xmlns:a="http://schemas.openxmlformats.org/drawingml/2006/main" xmlns:r="http://schemas.openxmlformats.org/officeDocument/2006/relationships" xmlns:p="http://schemas.openxmlformats.org/presentationml/2006/main">
  <p:tag name="COLORSCHEMEINDEX" val="4"/>
</p:tagLst>
</file>

<file path=ppt/tags/tag18.xml><?xml version="1.0" encoding="utf-8"?>
<p:tagLst xmlns:a="http://schemas.openxmlformats.org/drawingml/2006/main" xmlns:r="http://schemas.openxmlformats.org/officeDocument/2006/relationships" xmlns:p="http://schemas.openxmlformats.org/presentationml/2006/main">
  <p:tag name="COLORSCHEMEINDEX" val="4"/>
</p:tagLst>
</file>

<file path=ppt/tags/tag19.xml><?xml version="1.0" encoding="utf-8"?>
<p:tagLst xmlns:a="http://schemas.openxmlformats.org/drawingml/2006/main" xmlns:r="http://schemas.openxmlformats.org/officeDocument/2006/relationships" xmlns:p="http://schemas.openxmlformats.org/presentationml/2006/main">
  <p:tag name="COLORSCHEMEINDEX" val="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COLORSCHEMEINDEX" val="4"/>
</p:tagLst>
</file>

<file path=ppt/tags/tag21.xml><?xml version="1.0" encoding="utf-8"?>
<p:tagLst xmlns:a="http://schemas.openxmlformats.org/drawingml/2006/main" xmlns:r="http://schemas.openxmlformats.org/officeDocument/2006/relationships" xmlns:p="http://schemas.openxmlformats.org/presentationml/2006/main">
  <p:tag name="COLORSCHEMEINDEX" val="4"/>
</p:tagLst>
</file>

<file path=ppt/tags/tag22.xml><?xml version="1.0" encoding="utf-8"?>
<p:tagLst xmlns:a="http://schemas.openxmlformats.org/drawingml/2006/main" xmlns:r="http://schemas.openxmlformats.org/officeDocument/2006/relationships" xmlns:p="http://schemas.openxmlformats.org/presentationml/2006/main">
  <p:tag name="COLORSCHEMEINDEX" val="4"/>
</p:tagLst>
</file>

<file path=ppt/tags/tag23.xml><?xml version="1.0" encoding="utf-8"?>
<p:tagLst xmlns:a="http://schemas.openxmlformats.org/drawingml/2006/main" xmlns:r="http://schemas.openxmlformats.org/officeDocument/2006/relationships" xmlns:p="http://schemas.openxmlformats.org/presentationml/2006/main">
  <p:tag name="COLORSCHEMEINDEX" val="4"/>
</p:tagLst>
</file>

<file path=ppt/tags/tag24.xml><?xml version="1.0" encoding="utf-8"?>
<p:tagLst xmlns:a="http://schemas.openxmlformats.org/drawingml/2006/main" xmlns:r="http://schemas.openxmlformats.org/officeDocument/2006/relationships" xmlns:p="http://schemas.openxmlformats.org/presentationml/2006/main">
  <p:tag name="COLORSCHEMEINDEX" val="4"/>
</p:tagLst>
</file>

<file path=ppt/tags/tag25.xml><?xml version="1.0" encoding="utf-8"?>
<p:tagLst xmlns:a="http://schemas.openxmlformats.org/drawingml/2006/main" xmlns:r="http://schemas.openxmlformats.org/officeDocument/2006/relationships" xmlns:p="http://schemas.openxmlformats.org/presentationml/2006/main">
  <p:tag name="COLORSCHEMEINDEX" val="4"/>
</p:tagLst>
</file>

<file path=ppt/tags/tag26.xml><?xml version="1.0" encoding="utf-8"?>
<p:tagLst xmlns:a="http://schemas.openxmlformats.org/drawingml/2006/main" xmlns:r="http://schemas.openxmlformats.org/officeDocument/2006/relationships" xmlns:p="http://schemas.openxmlformats.org/presentationml/2006/main">
  <p:tag name="COLORSCHEMEINDEX" val="4"/>
</p:tagLst>
</file>

<file path=ppt/tags/tag27.xml><?xml version="1.0" encoding="utf-8"?>
<p:tagLst xmlns:a="http://schemas.openxmlformats.org/drawingml/2006/main" xmlns:r="http://schemas.openxmlformats.org/officeDocument/2006/relationships" xmlns:p="http://schemas.openxmlformats.org/presentationml/2006/main">
  <p:tag name="COLORSCHEMEINDEX" val="4"/>
</p:tagLst>
</file>

<file path=ppt/tags/tag28.xml><?xml version="1.0" encoding="utf-8"?>
<p:tagLst xmlns:a="http://schemas.openxmlformats.org/drawingml/2006/main" xmlns:r="http://schemas.openxmlformats.org/officeDocument/2006/relationships" xmlns:p="http://schemas.openxmlformats.org/presentationml/2006/main">
  <p:tag name="COLORSCHEMEINDEX" val="4"/>
</p:tagLst>
</file>

<file path=ppt/tags/tag29.xml><?xml version="1.0" encoding="utf-8"?>
<p:tagLst xmlns:a="http://schemas.openxmlformats.org/drawingml/2006/main" xmlns:r="http://schemas.openxmlformats.org/officeDocument/2006/relationships" xmlns:p="http://schemas.openxmlformats.org/presentationml/2006/main">
  <p:tag name="COLORSCHEMEINDEX"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COLORSCHEMEINDEX" val="4"/>
</p:tagLst>
</file>

<file path=ppt/tags/tag31.xml><?xml version="1.0" encoding="utf-8"?>
<p:tagLst xmlns:a="http://schemas.openxmlformats.org/drawingml/2006/main" xmlns:r="http://schemas.openxmlformats.org/officeDocument/2006/relationships" xmlns:p="http://schemas.openxmlformats.org/presentationml/2006/main">
  <p:tag name="COLORSCHEMEINDEX" val="4"/>
</p:tagLst>
</file>

<file path=ppt/tags/tag32.xml><?xml version="1.0" encoding="utf-8"?>
<p:tagLst xmlns:a="http://schemas.openxmlformats.org/drawingml/2006/main" xmlns:r="http://schemas.openxmlformats.org/officeDocument/2006/relationships" xmlns:p="http://schemas.openxmlformats.org/presentationml/2006/main">
  <p:tag name="COLORSCHEMEINDEX" val="4"/>
</p:tagLst>
</file>

<file path=ppt/tags/tag33.xml><?xml version="1.0" encoding="utf-8"?>
<p:tagLst xmlns:a="http://schemas.openxmlformats.org/drawingml/2006/main" xmlns:r="http://schemas.openxmlformats.org/officeDocument/2006/relationships" xmlns:p="http://schemas.openxmlformats.org/presentationml/2006/main">
  <p:tag name="COLORSCHEMEINDEX" val="4"/>
</p:tagLst>
</file>

<file path=ppt/tags/tag34.xml><?xml version="1.0" encoding="utf-8"?>
<p:tagLst xmlns:a="http://schemas.openxmlformats.org/drawingml/2006/main" xmlns:r="http://schemas.openxmlformats.org/officeDocument/2006/relationships" xmlns:p="http://schemas.openxmlformats.org/presentationml/2006/main">
  <p:tag name="COLORSCHEMEINDEX" val="4"/>
</p:tagLst>
</file>

<file path=ppt/tags/tag35.xml><?xml version="1.0" encoding="utf-8"?>
<p:tagLst xmlns:a="http://schemas.openxmlformats.org/drawingml/2006/main" xmlns:r="http://schemas.openxmlformats.org/officeDocument/2006/relationships" xmlns:p="http://schemas.openxmlformats.org/presentationml/2006/main">
  <p:tag name="COLORSCHEMEINDEX" val="4"/>
</p:tagLst>
</file>

<file path=ppt/tags/tag36.xml><?xml version="1.0" encoding="utf-8"?>
<p:tagLst xmlns:a="http://schemas.openxmlformats.org/drawingml/2006/main" xmlns:r="http://schemas.openxmlformats.org/officeDocument/2006/relationships" xmlns:p="http://schemas.openxmlformats.org/presentationml/2006/main">
  <p:tag name="COLORSCHEMEINDEX" val="4"/>
</p:tagLst>
</file>

<file path=ppt/tags/tag37.xml><?xml version="1.0" encoding="utf-8"?>
<p:tagLst xmlns:a="http://schemas.openxmlformats.org/drawingml/2006/main" xmlns:r="http://schemas.openxmlformats.org/officeDocument/2006/relationships" xmlns:p="http://schemas.openxmlformats.org/presentationml/2006/main">
  <p:tag name="COLORSCHEMEINDEX" val="4"/>
</p:tagLst>
</file>

<file path=ppt/tags/tag38.xml><?xml version="1.0" encoding="utf-8"?>
<p:tagLst xmlns:a="http://schemas.openxmlformats.org/drawingml/2006/main" xmlns:r="http://schemas.openxmlformats.org/officeDocument/2006/relationships" xmlns:p="http://schemas.openxmlformats.org/presentationml/2006/main">
  <p:tag name="COLORSCHEMEINDEX" val="4"/>
</p:tagLst>
</file>

<file path=ppt/tags/tag39.xml><?xml version="1.0" encoding="utf-8"?>
<p:tagLst xmlns:a="http://schemas.openxmlformats.org/drawingml/2006/main" xmlns:r="http://schemas.openxmlformats.org/officeDocument/2006/relationships" xmlns:p="http://schemas.openxmlformats.org/presentationml/2006/main">
  <p:tag name="COLORSCHEMEINDEX" val="4"/>
</p:tagLst>
</file>

<file path=ppt/tags/tag4.xml><?xml version="1.0" encoding="utf-8"?>
<p:tagLst xmlns:a="http://schemas.openxmlformats.org/drawingml/2006/main" xmlns:r="http://schemas.openxmlformats.org/officeDocument/2006/relationships" xmlns:p="http://schemas.openxmlformats.org/presentationml/2006/main">
  <p:tag name="COLORSCHEMEINDEX" val="4"/>
</p:tagLst>
</file>

<file path=ppt/tags/tag40.xml><?xml version="1.0" encoding="utf-8"?>
<p:tagLst xmlns:a="http://schemas.openxmlformats.org/drawingml/2006/main" xmlns:r="http://schemas.openxmlformats.org/officeDocument/2006/relationships" xmlns:p="http://schemas.openxmlformats.org/presentationml/2006/main">
  <p:tag name="COLORSCHEMEINDEX" val="4"/>
</p:tagLst>
</file>

<file path=ppt/tags/tag41.xml><?xml version="1.0" encoding="utf-8"?>
<p:tagLst xmlns:a="http://schemas.openxmlformats.org/drawingml/2006/main" xmlns:r="http://schemas.openxmlformats.org/officeDocument/2006/relationships" xmlns:p="http://schemas.openxmlformats.org/presentationml/2006/main">
  <p:tag name="COLORSCHEMEINDEX" val="4"/>
</p:tagLst>
</file>

<file path=ppt/tags/tag42.xml><?xml version="1.0" encoding="utf-8"?>
<p:tagLst xmlns:a="http://schemas.openxmlformats.org/drawingml/2006/main" xmlns:r="http://schemas.openxmlformats.org/officeDocument/2006/relationships" xmlns:p="http://schemas.openxmlformats.org/presentationml/2006/main">
  <p:tag name="COLORSCHEMEINDEX" val="4"/>
</p:tagLst>
</file>

<file path=ppt/tags/tag43.xml><?xml version="1.0" encoding="utf-8"?>
<p:tagLst xmlns:a="http://schemas.openxmlformats.org/drawingml/2006/main" xmlns:r="http://schemas.openxmlformats.org/officeDocument/2006/relationships" xmlns:p="http://schemas.openxmlformats.org/presentationml/2006/main">
  <p:tag name="COLORSCHEMEINDEX" val="4"/>
</p:tagLst>
</file>

<file path=ppt/tags/tag44.xml><?xml version="1.0" encoding="utf-8"?>
<p:tagLst xmlns:a="http://schemas.openxmlformats.org/drawingml/2006/main" xmlns:r="http://schemas.openxmlformats.org/officeDocument/2006/relationships" xmlns:p="http://schemas.openxmlformats.org/presentationml/2006/main">
  <p:tag name="COLORSCHEMEINDEX" val="4"/>
</p:tagLst>
</file>

<file path=ppt/tags/tag45.xml><?xml version="1.0" encoding="utf-8"?>
<p:tagLst xmlns:a="http://schemas.openxmlformats.org/drawingml/2006/main" xmlns:r="http://schemas.openxmlformats.org/officeDocument/2006/relationships" xmlns:p="http://schemas.openxmlformats.org/presentationml/2006/main">
  <p:tag name="COLORSCHEMEINDEX" val="4"/>
</p:tagLst>
</file>

<file path=ppt/tags/tag46.xml><?xml version="1.0" encoding="utf-8"?>
<p:tagLst xmlns:a="http://schemas.openxmlformats.org/drawingml/2006/main" xmlns:r="http://schemas.openxmlformats.org/officeDocument/2006/relationships" xmlns:p="http://schemas.openxmlformats.org/presentationml/2006/main">
  <p:tag name="COLORSCHEMEINDEX" val="4"/>
</p:tagLst>
</file>

<file path=ppt/tags/tag47.xml><?xml version="1.0" encoding="utf-8"?>
<p:tagLst xmlns:a="http://schemas.openxmlformats.org/drawingml/2006/main" xmlns:r="http://schemas.openxmlformats.org/officeDocument/2006/relationships" xmlns:p="http://schemas.openxmlformats.org/presentationml/2006/main">
  <p:tag name="COLORSCHEMEINDEX" val="4"/>
</p:tagLst>
</file>

<file path=ppt/tags/tag48.xml><?xml version="1.0" encoding="utf-8"?>
<p:tagLst xmlns:a="http://schemas.openxmlformats.org/drawingml/2006/main" xmlns:r="http://schemas.openxmlformats.org/officeDocument/2006/relationships" xmlns:p="http://schemas.openxmlformats.org/presentationml/2006/main">
  <p:tag name="COLORSCHEMEINDEX" val="4"/>
</p:tagLst>
</file>

<file path=ppt/tags/tag49.xml><?xml version="1.0" encoding="utf-8"?>
<p:tagLst xmlns:a="http://schemas.openxmlformats.org/drawingml/2006/main" xmlns:r="http://schemas.openxmlformats.org/officeDocument/2006/relationships" xmlns:p="http://schemas.openxmlformats.org/presentationml/2006/main">
  <p:tag name="COLORSCHEMEINDEX" val="4"/>
</p:tagLst>
</file>

<file path=ppt/tags/tag5.xml><?xml version="1.0" encoding="utf-8"?>
<p:tagLst xmlns:a="http://schemas.openxmlformats.org/drawingml/2006/main" xmlns:r="http://schemas.openxmlformats.org/officeDocument/2006/relationships" xmlns:p="http://schemas.openxmlformats.org/presentationml/2006/main">
  <p:tag name="COLORSCHEMEINDEX" val="4"/>
</p:tagLst>
</file>

<file path=ppt/tags/tag50.xml><?xml version="1.0" encoding="utf-8"?>
<p:tagLst xmlns:a="http://schemas.openxmlformats.org/drawingml/2006/main" xmlns:r="http://schemas.openxmlformats.org/officeDocument/2006/relationships" xmlns:p="http://schemas.openxmlformats.org/presentationml/2006/main">
  <p:tag name="COLORSCHEMEINDEX" val="4"/>
</p:tagLst>
</file>

<file path=ppt/tags/tag51.xml><?xml version="1.0" encoding="utf-8"?>
<p:tagLst xmlns:a="http://schemas.openxmlformats.org/drawingml/2006/main" xmlns:r="http://schemas.openxmlformats.org/officeDocument/2006/relationships" xmlns:p="http://schemas.openxmlformats.org/presentationml/2006/main">
  <p:tag name="COLORSCHEMEINDEX" val="4"/>
</p:tagLst>
</file>

<file path=ppt/tags/tag52.xml><?xml version="1.0" encoding="utf-8"?>
<p:tagLst xmlns:a="http://schemas.openxmlformats.org/drawingml/2006/main" xmlns:r="http://schemas.openxmlformats.org/officeDocument/2006/relationships" xmlns:p="http://schemas.openxmlformats.org/presentationml/2006/main">
  <p:tag name="COLORSCHEMEINDEX" val="4"/>
</p:tagLst>
</file>

<file path=ppt/tags/tag53.xml><?xml version="1.0" encoding="utf-8"?>
<p:tagLst xmlns:a="http://schemas.openxmlformats.org/drawingml/2006/main" xmlns:r="http://schemas.openxmlformats.org/officeDocument/2006/relationships" xmlns:p="http://schemas.openxmlformats.org/presentationml/2006/main">
  <p:tag name="COLORSCHEMEINDEX" val="4"/>
</p:tagLst>
</file>

<file path=ppt/tags/tag54.xml><?xml version="1.0" encoding="utf-8"?>
<p:tagLst xmlns:a="http://schemas.openxmlformats.org/drawingml/2006/main" xmlns:r="http://schemas.openxmlformats.org/officeDocument/2006/relationships" xmlns:p="http://schemas.openxmlformats.org/presentationml/2006/main">
  <p:tag name="COLORSCHEMEINDEX" val="4"/>
</p:tagLst>
</file>

<file path=ppt/tags/tag55.xml><?xml version="1.0" encoding="utf-8"?>
<p:tagLst xmlns:a="http://schemas.openxmlformats.org/drawingml/2006/main" xmlns:r="http://schemas.openxmlformats.org/officeDocument/2006/relationships" xmlns:p="http://schemas.openxmlformats.org/presentationml/2006/main">
  <p:tag name="COLORSCHEMEINDEX" val="4"/>
</p:tagLst>
</file>

<file path=ppt/tags/tag56.xml><?xml version="1.0" encoding="utf-8"?>
<p:tagLst xmlns:a="http://schemas.openxmlformats.org/drawingml/2006/main" xmlns:r="http://schemas.openxmlformats.org/officeDocument/2006/relationships" xmlns:p="http://schemas.openxmlformats.org/presentationml/2006/main">
  <p:tag name="COLORSCHEMEINDEX" val="4"/>
</p:tagLst>
</file>

<file path=ppt/tags/tag57.xml><?xml version="1.0" encoding="utf-8"?>
<p:tagLst xmlns:a="http://schemas.openxmlformats.org/drawingml/2006/main" xmlns:r="http://schemas.openxmlformats.org/officeDocument/2006/relationships" xmlns:p="http://schemas.openxmlformats.org/presentationml/2006/main">
  <p:tag name="COLORSCHEMEINDEX" val="4"/>
</p:tagLst>
</file>

<file path=ppt/tags/tag58.xml><?xml version="1.0" encoding="utf-8"?>
<p:tagLst xmlns:a="http://schemas.openxmlformats.org/drawingml/2006/main" xmlns:r="http://schemas.openxmlformats.org/officeDocument/2006/relationships" xmlns:p="http://schemas.openxmlformats.org/presentationml/2006/main">
  <p:tag name="COLORSCHEMEINDEX" val="4"/>
</p:tagLst>
</file>

<file path=ppt/tags/tag59.xml><?xml version="1.0" encoding="utf-8"?>
<p:tagLst xmlns:a="http://schemas.openxmlformats.org/drawingml/2006/main" xmlns:r="http://schemas.openxmlformats.org/officeDocument/2006/relationships" xmlns:p="http://schemas.openxmlformats.org/presentationml/2006/main">
  <p:tag name="COLORSCHEMEINDEX" val="4"/>
</p:tagLst>
</file>

<file path=ppt/tags/tag6.xml><?xml version="1.0" encoding="utf-8"?>
<p:tagLst xmlns:a="http://schemas.openxmlformats.org/drawingml/2006/main" xmlns:r="http://schemas.openxmlformats.org/officeDocument/2006/relationships" xmlns:p="http://schemas.openxmlformats.org/presentationml/2006/main">
  <p:tag name="COLORSCHEMEINDEX" val="4"/>
</p:tagLst>
</file>

<file path=ppt/tags/tag60.xml><?xml version="1.0" encoding="utf-8"?>
<p:tagLst xmlns:a="http://schemas.openxmlformats.org/drawingml/2006/main" xmlns:r="http://schemas.openxmlformats.org/officeDocument/2006/relationships" xmlns:p="http://schemas.openxmlformats.org/presentationml/2006/main">
  <p:tag name="COLORSCHEMEINDEX" val="4"/>
</p:tagLst>
</file>

<file path=ppt/tags/tag61.xml><?xml version="1.0" encoding="utf-8"?>
<p:tagLst xmlns:a="http://schemas.openxmlformats.org/drawingml/2006/main" xmlns:r="http://schemas.openxmlformats.org/officeDocument/2006/relationships" xmlns:p="http://schemas.openxmlformats.org/presentationml/2006/main">
  <p:tag name="COLORSCHEMEINDEX" val="4"/>
</p:tagLst>
</file>

<file path=ppt/tags/tag62.xml><?xml version="1.0" encoding="utf-8"?>
<p:tagLst xmlns:a="http://schemas.openxmlformats.org/drawingml/2006/main" xmlns:r="http://schemas.openxmlformats.org/officeDocument/2006/relationships" xmlns:p="http://schemas.openxmlformats.org/presentationml/2006/main">
  <p:tag name="COLORSCHEMEINDEX" val="4"/>
</p:tagLst>
</file>

<file path=ppt/tags/tag63.xml><?xml version="1.0" encoding="utf-8"?>
<p:tagLst xmlns:a="http://schemas.openxmlformats.org/drawingml/2006/main" xmlns:r="http://schemas.openxmlformats.org/officeDocument/2006/relationships" xmlns:p="http://schemas.openxmlformats.org/presentationml/2006/main">
  <p:tag name="COLORSCHEMEINDEX" val="4"/>
</p:tagLst>
</file>

<file path=ppt/tags/tag64.xml><?xml version="1.0" encoding="utf-8"?>
<p:tagLst xmlns:a="http://schemas.openxmlformats.org/drawingml/2006/main" xmlns:r="http://schemas.openxmlformats.org/officeDocument/2006/relationships" xmlns:p="http://schemas.openxmlformats.org/presentationml/2006/main">
  <p:tag name="COLORSCHEMEINDEX" val="4"/>
</p:tagLst>
</file>

<file path=ppt/tags/tag65.xml><?xml version="1.0" encoding="utf-8"?>
<p:tagLst xmlns:a="http://schemas.openxmlformats.org/drawingml/2006/main" xmlns:r="http://schemas.openxmlformats.org/officeDocument/2006/relationships" xmlns:p="http://schemas.openxmlformats.org/presentationml/2006/main">
  <p:tag name="COLORSCHEMEINDEX" val="4"/>
</p:tagLst>
</file>

<file path=ppt/tags/tag66.xml><?xml version="1.0" encoding="utf-8"?>
<p:tagLst xmlns:a="http://schemas.openxmlformats.org/drawingml/2006/main" xmlns:r="http://schemas.openxmlformats.org/officeDocument/2006/relationships" xmlns:p="http://schemas.openxmlformats.org/presentationml/2006/main">
  <p:tag name="COLORSCHEMEINDEX" val="4"/>
</p:tagLst>
</file>

<file path=ppt/tags/tag67.xml><?xml version="1.0" encoding="utf-8"?>
<p:tagLst xmlns:a="http://schemas.openxmlformats.org/drawingml/2006/main" xmlns:r="http://schemas.openxmlformats.org/officeDocument/2006/relationships" xmlns:p="http://schemas.openxmlformats.org/presentationml/2006/main">
  <p:tag name="COLORSCHEMEINDEX" val="4"/>
</p:tagLst>
</file>

<file path=ppt/tags/tag68.xml><?xml version="1.0" encoding="utf-8"?>
<p:tagLst xmlns:a="http://schemas.openxmlformats.org/drawingml/2006/main" xmlns:r="http://schemas.openxmlformats.org/officeDocument/2006/relationships" xmlns:p="http://schemas.openxmlformats.org/presentationml/2006/main">
  <p:tag name="COLORSCHEMEINDEX" val="4"/>
</p:tagLst>
</file>

<file path=ppt/tags/tag69.xml><?xml version="1.0" encoding="utf-8"?>
<p:tagLst xmlns:a="http://schemas.openxmlformats.org/drawingml/2006/main" xmlns:r="http://schemas.openxmlformats.org/officeDocument/2006/relationships" xmlns:p="http://schemas.openxmlformats.org/presentationml/2006/main">
  <p:tag name="COLORSCHEMEINDEX" val="4"/>
</p:tagLst>
</file>

<file path=ppt/tags/tag7.xml><?xml version="1.0" encoding="utf-8"?>
<p:tagLst xmlns:a="http://schemas.openxmlformats.org/drawingml/2006/main" xmlns:r="http://schemas.openxmlformats.org/officeDocument/2006/relationships" xmlns:p="http://schemas.openxmlformats.org/presentationml/2006/main">
  <p:tag name="COLORSCHEMEINDEX" val="4"/>
</p:tagLst>
</file>

<file path=ppt/tags/tag70.xml><?xml version="1.0" encoding="utf-8"?>
<p:tagLst xmlns:a="http://schemas.openxmlformats.org/drawingml/2006/main" xmlns:r="http://schemas.openxmlformats.org/officeDocument/2006/relationships" xmlns:p="http://schemas.openxmlformats.org/presentationml/2006/main">
  <p:tag name="COLORSCHEMEINDEX" val="4"/>
</p:tagLst>
</file>

<file path=ppt/tags/tag71.xml><?xml version="1.0" encoding="utf-8"?>
<p:tagLst xmlns:a="http://schemas.openxmlformats.org/drawingml/2006/main" xmlns:r="http://schemas.openxmlformats.org/officeDocument/2006/relationships" xmlns:p="http://schemas.openxmlformats.org/presentationml/2006/main">
  <p:tag name="COLORSCHEMEINDEX" val="4"/>
</p:tagLst>
</file>

<file path=ppt/tags/tag72.xml><?xml version="1.0" encoding="utf-8"?>
<p:tagLst xmlns:a="http://schemas.openxmlformats.org/drawingml/2006/main" xmlns:r="http://schemas.openxmlformats.org/officeDocument/2006/relationships" xmlns:p="http://schemas.openxmlformats.org/presentationml/2006/main">
  <p:tag name="COLORSCHEMEINDEX" val="4"/>
</p:tagLst>
</file>

<file path=ppt/tags/tag73.xml><?xml version="1.0" encoding="utf-8"?>
<p:tagLst xmlns:a="http://schemas.openxmlformats.org/drawingml/2006/main" xmlns:r="http://schemas.openxmlformats.org/officeDocument/2006/relationships" xmlns:p="http://schemas.openxmlformats.org/presentationml/2006/main">
  <p:tag name="COLORSCHEMEINDEX" val="4"/>
</p:tagLst>
</file>

<file path=ppt/tags/tag74.xml><?xml version="1.0" encoding="utf-8"?>
<p:tagLst xmlns:a="http://schemas.openxmlformats.org/drawingml/2006/main" xmlns:r="http://schemas.openxmlformats.org/officeDocument/2006/relationships" xmlns:p="http://schemas.openxmlformats.org/presentationml/2006/main">
  <p:tag name="COLORSCHEMEINDEX" val="4"/>
</p:tagLst>
</file>

<file path=ppt/tags/tag75.xml><?xml version="1.0" encoding="utf-8"?>
<p:tagLst xmlns:a="http://schemas.openxmlformats.org/drawingml/2006/main" xmlns:r="http://schemas.openxmlformats.org/officeDocument/2006/relationships" xmlns:p="http://schemas.openxmlformats.org/presentationml/2006/main">
  <p:tag name="COLORSCHEMEINDEX" val="4"/>
</p:tagLst>
</file>

<file path=ppt/tags/tag76.xml><?xml version="1.0" encoding="utf-8"?>
<p:tagLst xmlns:a="http://schemas.openxmlformats.org/drawingml/2006/main" xmlns:r="http://schemas.openxmlformats.org/officeDocument/2006/relationships" xmlns:p="http://schemas.openxmlformats.org/presentationml/2006/main">
  <p:tag name="COLORSCHEMEINDEX" val="4"/>
</p:tagLst>
</file>

<file path=ppt/tags/tag77.xml><?xml version="1.0" encoding="utf-8"?>
<p:tagLst xmlns:a="http://schemas.openxmlformats.org/drawingml/2006/main" xmlns:r="http://schemas.openxmlformats.org/officeDocument/2006/relationships" xmlns:p="http://schemas.openxmlformats.org/presentationml/2006/main">
  <p:tag name="COLORSCHEMEINDEX" val="4"/>
</p:tagLst>
</file>

<file path=ppt/tags/tag78.xml><?xml version="1.0" encoding="utf-8"?>
<p:tagLst xmlns:a="http://schemas.openxmlformats.org/drawingml/2006/main" xmlns:r="http://schemas.openxmlformats.org/officeDocument/2006/relationships" xmlns:p="http://schemas.openxmlformats.org/presentationml/2006/main">
  <p:tag name="COLORSCHEMEINDEX" val="4"/>
</p:tagLst>
</file>

<file path=ppt/tags/tag79.xml><?xml version="1.0" encoding="utf-8"?>
<p:tagLst xmlns:a="http://schemas.openxmlformats.org/drawingml/2006/main" xmlns:r="http://schemas.openxmlformats.org/officeDocument/2006/relationships" xmlns:p="http://schemas.openxmlformats.org/presentationml/2006/main">
  <p:tag name="COLORSCHEMEINDEX" val="4"/>
</p:tagLst>
</file>

<file path=ppt/tags/tag8.xml><?xml version="1.0" encoding="utf-8"?>
<p:tagLst xmlns:a="http://schemas.openxmlformats.org/drawingml/2006/main" xmlns:r="http://schemas.openxmlformats.org/officeDocument/2006/relationships" xmlns:p="http://schemas.openxmlformats.org/presentationml/2006/main">
  <p:tag name="COLORSCHEMEINDEX" val="4"/>
</p:tagLst>
</file>

<file path=ppt/tags/tag80.xml><?xml version="1.0" encoding="utf-8"?>
<p:tagLst xmlns:a="http://schemas.openxmlformats.org/drawingml/2006/main" xmlns:r="http://schemas.openxmlformats.org/officeDocument/2006/relationships" xmlns:p="http://schemas.openxmlformats.org/presentationml/2006/main">
  <p:tag name="COLORSCHEMEINDEX" val="4"/>
</p:tagLst>
</file>

<file path=ppt/tags/tag81.xml><?xml version="1.0" encoding="utf-8"?>
<p:tagLst xmlns:a="http://schemas.openxmlformats.org/drawingml/2006/main" xmlns:r="http://schemas.openxmlformats.org/officeDocument/2006/relationships" xmlns:p="http://schemas.openxmlformats.org/presentationml/2006/main">
  <p:tag name="COLORSCHEMEINDEX" val="4"/>
</p:tagLst>
</file>

<file path=ppt/tags/tag82.xml><?xml version="1.0" encoding="utf-8"?>
<p:tagLst xmlns:a="http://schemas.openxmlformats.org/drawingml/2006/main" xmlns:r="http://schemas.openxmlformats.org/officeDocument/2006/relationships" xmlns:p="http://schemas.openxmlformats.org/presentationml/2006/main">
  <p:tag name="COLORSCHEMEINDEX" val="4"/>
</p:tagLst>
</file>

<file path=ppt/tags/tag83.xml><?xml version="1.0" encoding="utf-8"?>
<p:tagLst xmlns:a="http://schemas.openxmlformats.org/drawingml/2006/main" xmlns:r="http://schemas.openxmlformats.org/officeDocument/2006/relationships" xmlns:p="http://schemas.openxmlformats.org/presentationml/2006/main">
  <p:tag name="COLORSCHEMEINDEX" val="4"/>
</p:tagLst>
</file>

<file path=ppt/tags/tag84.xml><?xml version="1.0" encoding="utf-8"?>
<p:tagLst xmlns:a="http://schemas.openxmlformats.org/drawingml/2006/main" xmlns:r="http://schemas.openxmlformats.org/officeDocument/2006/relationships" xmlns:p="http://schemas.openxmlformats.org/presentationml/2006/main">
  <p:tag name="COLORSCHEMEINDEX" val="4"/>
</p:tagLst>
</file>

<file path=ppt/tags/tag85.xml><?xml version="1.0" encoding="utf-8"?>
<p:tagLst xmlns:a="http://schemas.openxmlformats.org/drawingml/2006/main" xmlns:r="http://schemas.openxmlformats.org/officeDocument/2006/relationships" xmlns:p="http://schemas.openxmlformats.org/presentationml/2006/main">
  <p:tag name="COLORSCHEMEINDEX" val="4"/>
</p:tagLst>
</file>

<file path=ppt/tags/tag86.xml><?xml version="1.0" encoding="utf-8"?>
<p:tagLst xmlns:a="http://schemas.openxmlformats.org/drawingml/2006/main" xmlns:r="http://schemas.openxmlformats.org/officeDocument/2006/relationships" xmlns:p="http://schemas.openxmlformats.org/presentationml/2006/main">
  <p:tag name="COLORSCHEMEINDEX" val="4"/>
</p:tagLst>
</file>

<file path=ppt/tags/tag87.xml><?xml version="1.0" encoding="utf-8"?>
<p:tagLst xmlns:a="http://schemas.openxmlformats.org/drawingml/2006/main" xmlns:r="http://schemas.openxmlformats.org/officeDocument/2006/relationships" xmlns:p="http://schemas.openxmlformats.org/presentationml/2006/main">
  <p:tag name="COLORSCHEMEINDEX" val="4"/>
</p:tagLst>
</file>

<file path=ppt/tags/tag88.xml><?xml version="1.0" encoding="utf-8"?>
<p:tagLst xmlns:a="http://schemas.openxmlformats.org/drawingml/2006/main" xmlns:r="http://schemas.openxmlformats.org/officeDocument/2006/relationships" xmlns:p="http://schemas.openxmlformats.org/presentationml/2006/main">
  <p:tag name="COLORSCHEMEINDEX" val="4"/>
</p:tagLst>
</file>

<file path=ppt/tags/tag89.xml><?xml version="1.0" encoding="utf-8"?>
<p:tagLst xmlns:a="http://schemas.openxmlformats.org/drawingml/2006/main" xmlns:r="http://schemas.openxmlformats.org/officeDocument/2006/relationships" xmlns:p="http://schemas.openxmlformats.org/presentationml/2006/main">
  <p:tag name="COLORSCHEMEINDEX" val="4"/>
</p:tagLst>
</file>

<file path=ppt/tags/tag9.xml><?xml version="1.0" encoding="utf-8"?>
<p:tagLst xmlns:a="http://schemas.openxmlformats.org/drawingml/2006/main" xmlns:r="http://schemas.openxmlformats.org/officeDocument/2006/relationships" xmlns:p="http://schemas.openxmlformats.org/presentationml/2006/main">
  <p:tag name="COLORSCHEMEINDEX" val="4"/>
</p:tagLst>
</file>

<file path=ppt/tags/tag90.xml><?xml version="1.0" encoding="utf-8"?>
<p:tagLst xmlns:a="http://schemas.openxmlformats.org/drawingml/2006/main" xmlns:r="http://schemas.openxmlformats.org/officeDocument/2006/relationships" xmlns:p="http://schemas.openxmlformats.org/presentationml/2006/main">
  <p:tag name="COLORSCHEMEINDEX" val="4"/>
</p:tagLst>
</file>

<file path=ppt/tags/tag91.xml><?xml version="1.0" encoding="utf-8"?>
<p:tagLst xmlns:a="http://schemas.openxmlformats.org/drawingml/2006/main" xmlns:r="http://schemas.openxmlformats.org/officeDocument/2006/relationships" xmlns:p="http://schemas.openxmlformats.org/presentationml/2006/main">
  <p:tag name="COLORSCHEMEINDEX" val="4"/>
</p:tagLst>
</file>

<file path=ppt/tags/tag92.xml><?xml version="1.0" encoding="utf-8"?>
<p:tagLst xmlns:a="http://schemas.openxmlformats.org/drawingml/2006/main" xmlns:r="http://schemas.openxmlformats.org/officeDocument/2006/relationships" xmlns:p="http://schemas.openxmlformats.org/presentationml/2006/main">
  <p:tag name="COLORSCHEMEINDEX" val="4"/>
</p:tagLst>
</file>

<file path=ppt/tags/tag93.xml><?xml version="1.0" encoding="utf-8"?>
<p:tagLst xmlns:a="http://schemas.openxmlformats.org/drawingml/2006/main" xmlns:r="http://schemas.openxmlformats.org/officeDocument/2006/relationships" xmlns:p="http://schemas.openxmlformats.org/presentationml/2006/main">
  <p:tag name="COLORSCHEMEINDEX" val="4"/>
</p:tagLst>
</file>

<file path=ppt/tags/tag94.xml><?xml version="1.0" encoding="utf-8"?>
<p:tagLst xmlns:a="http://schemas.openxmlformats.org/drawingml/2006/main" xmlns:r="http://schemas.openxmlformats.org/officeDocument/2006/relationships" xmlns:p="http://schemas.openxmlformats.org/presentationml/2006/main">
  <p:tag name="COLORSCHEMEINDEX" val="4"/>
</p:tagLst>
</file>

<file path=ppt/tags/tag95.xml><?xml version="1.0" encoding="utf-8"?>
<p:tagLst xmlns:a="http://schemas.openxmlformats.org/drawingml/2006/main" xmlns:r="http://schemas.openxmlformats.org/officeDocument/2006/relationships" xmlns:p="http://schemas.openxmlformats.org/presentationml/2006/main">
  <p:tag name="COLORSCHEMEINDEX" val="4"/>
</p:tagLst>
</file>

<file path=ppt/tags/tag96.xml><?xml version="1.0" encoding="utf-8"?>
<p:tagLst xmlns:a="http://schemas.openxmlformats.org/drawingml/2006/main" xmlns:r="http://schemas.openxmlformats.org/officeDocument/2006/relationships" xmlns:p="http://schemas.openxmlformats.org/presentationml/2006/main">
  <p:tag name="COLORSCHEMEINDEX" val="4"/>
</p:tagLst>
</file>

<file path=ppt/tags/tag97.xml><?xml version="1.0" encoding="utf-8"?>
<p:tagLst xmlns:a="http://schemas.openxmlformats.org/drawingml/2006/main" xmlns:r="http://schemas.openxmlformats.org/officeDocument/2006/relationships" xmlns:p="http://schemas.openxmlformats.org/presentationml/2006/main">
  <p:tag name="COLORSCHEMEINDEX" val="4"/>
</p:tagLst>
</file>

<file path=ppt/tags/tag98.xml><?xml version="1.0" encoding="utf-8"?>
<p:tagLst xmlns:a="http://schemas.openxmlformats.org/drawingml/2006/main" xmlns:r="http://schemas.openxmlformats.org/officeDocument/2006/relationships" xmlns:p="http://schemas.openxmlformats.org/presentationml/2006/main">
  <p:tag name="COLORSCHEMEINDEX" val="4"/>
</p:tagLst>
</file>

<file path=ppt/tags/tag99.xml><?xml version="1.0" encoding="utf-8"?>
<p:tagLst xmlns:a="http://schemas.openxmlformats.org/drawingml/2006/main" xmlns:r="http://schemas.openxmlformats.org/officeDocument/2006/relationships" xmlns:p="http://schemas.openxmlformats.org/presentationml/2006/main">
  <p:tag name="COLORSCHEMEINDEX" val="4"/>
</p:tagLst>
</file>

<file path=ppt/theme/theme1.xml><?xml version="1.0" encoding="utf-8"?>
<a:theme xmlns:a="http://schemas.openxmlformats.org/drawingml/2006/main" name="tto">
  <a:themeElements>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lnDef>
  </a:objectDefaults>
  <a:extraClrSchemeLst>
    <a:extraClrScheme>
      <a:clrScheme name="tto 1">
        <a:dk1>
          <a:srgbClr val="000000"/>
        </a:dk1>
        <a:lt1>
          <a:srgbClr val="FEFFFF"/>
        </a:lt1>
        <a:dk2>
          <a:srgbClr val="000000"/>
        </a:dk2>
        <a:lt2>
          <a:srgbClr val="5B5B5B"/>
        </a:lt2>
        <a:accent1>
          <a:srgbClr val="F6F6F6"/>
        </a:accent1>
        <a:accent2>
          <a:srgbClr val="AFAFAF"/>
        </a:accent2>
        <a:accent3>
          <a:srgbClr val="FEFFFF"/>
        </a:accent3>
        <a:accent4>
          <a:srgbClr val="000000"/>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001932"/>
        </a:dk1>
        <a:lt1>
          <a:srgbClr val="FFFFFF"/>
        </a:lt1>
        <a:dk2>
          <a:srgbClr val="2181B7"/>
        </a:dk2>
        <a:lt2>
          <a:srgbClr val="FFFF99"/>
        </a:lt2>
        <a:accent1>
          <a:srgbClr val="003399"/>
        </a:accent1>
        <a:accent2>
          <a:srgbClr val="01B0FF"/>
        </a:accent2>
        <a:accent3>
          <a:srgbClr val="ABC1D8"/>
        </a:accent3>
        <a:accent4>
          <a:srgbClr val="DADADA"/>
        </a:accent4>
        <a:accent5>
          <a:srgbClr val="AAADCA"/>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00000"/>
        </a:dk1>
        <a:lt1>
          <a:srgbClr val="FFFFFF"/>
        </a:lt1>
        <a:dk2>
          <a:srgbClr val="042AA4"/>
        </a:dk2>
        <a:lt2>
          <a:srgbClr val="FE9B03"/>
        </a:lt2>
        <a:accent1>
          <a:srgbClr val="000F40"/>
        </a:accent1>
        <a:accent2>
          <a:srgbClr val="603900"/>
        </a:accent2>
        <a:accent3>
          <a:srgbClr val="AAACCF"/>
        </a:accent3>
        <a:accent4>
          <a:srgbClr val="DADADA"/>
        </a:accent4>
        <a:accent5>
          <a:srgbClr val="AAAAAF"/>
        </a:accent5>
        <a:accent6>
          <a:srgbClr val="5633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969696"/>
        </a:lt2>
        <a:accent1>
          <a:srgbClr val="C0F6F5"/>
        </a:accent1>
        <a:accent2>
          <a:srgbClr val="FAFEDA"/>
        </a:accent2>
        <a:accent3>
          <a:srgbClr val="FFFFFF"/>
        </a:accent3>
        <a:accent4>
          <a:srgbClr val="000000"/>
        </a:accent4>
        <a:accent5>
          <a:srgbClr val="DCFAF9"/>
        </a:accent5>
        <a:accent6>
          <a:srgbClr val="E3E6C5"/>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ontent_x0020_Owner xmlns="99c847d8-566e-43ce-87b7-3c417d164c4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646D24C-3DC2-4F67-B6FC-04582DE66694}">
  <ds:schemaRefs>
    <ds:schemaRef ds:uri="http://schemas.microsoft.com/sharepoint/v3/contenttype/forms"/>
  </ds:schemaRefs>
</ds:datastoreItem>
</file>

<file path=customXml/itemProps2.xml><?xml version="1.0" encoding="utf-8"?>
<ds:datastoreItem xmlns:ds="http://schemas.openxmlformats.org/officeDocument/2006/customXml" ds:itemID="{04A68105-8EB8-4385-AC7D-5712A87787DE}">
  <ds:schemaRefs>
    <ds:schemaRef ds:uri="http://schemas.microsoft.com/office/2006/metadata/properties"/>
    <ds:schemaRef ds:uri="99c847d8-566e-43ce-87b7-3c417d164c47"/>
  </ds:schemaRefs>
</ds:datastoreItem>
</file>

<file path=customXml/itemProps3.xml><?xml version="1.0" encoding="utf-8"?>
<ds:datastoreItem xmlns:ds="http://schemas.openxmlformats.org/officeDocument/2006/customXml" ds:itemID="{D4AE4B1A-A463-4AD7-817B-B3230AAE9C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C:\Documents and Settings\a0159712\Application Data\Microsoft\Templates\tto\tto.pot</Template>
  <TotalTime>33185</TotalTime>
  <Pages>3</Pages>
  <Words>15558</Words>
  <Application>Microsoft Office PowerPoint</Application>
  <PresentationFormat>On-screen Show (4:3)</PresentationFormat>
  <Paragraphs>5883</Paragraphs>
  <Slides>121</Slides>
  <Notes>121</Notes>
  <HiddenSlides>0</HiddenSlides>
  <MMClips>0</MMClips>
  <ScaleCrop>false</ScaleCrop>
  <HeadingPairs>
    <vt:vector size="4" baseType="variant">
      <vt:variant>
        <vt:lpstr>Theme</vt:lpstr>
      </vt:variant>
      <vt:variant>
        <vt:i4>1</vt:i4>
      </vt:variant>
      <vt:variant>
        <vt:lpstr>Slide Titles</vt:lpstr>
      </vt:variant>
      <vt:variant>
        <vt:i4>121</vt:i4>
      </vt:variant>
    </vt:vector>
  </HeadingPairs>
  <TitlesOfParts>
    <vt:vector size="122" baseType="lpstr">
      <vt:lpstr>tto</vt:lpstr>
      <vt:lpstr>EDMA3, QDMA and IDMA for the   Keystone Platform</vt:lpstr>
      <vt:lpstr>Outline</vt:lpstr>
      <vt:lpstr>Why Use DMA?</vt:lpstr>
      <vt:lpstr>What are DMA and EDMA3 ?</vt:lpstr>
      <vt:lpstr>EDMA3 Terminology</vt:lpstr>
      <vt:lpstr>EDMA3 Terminology</vt:lpstr>
      <vt:lpstr>EDMA3 Terminology</vt:lpstr>
      <vt:lpstr>Example: How Do You VIEW the Transfer?</vt:lpstr>
      <vt:lpstr>Example: How Do You VIEW the Transfer?</vt:lpstr>
      <vt:lpstr>Example: How Do You VIEW the Transfer?</vt:lpstr>
      <vt:lpstr>Example: How Do You VIEW the Transfer?</vt:lpstr>
      <vt:lpstr>Example: How Do You VIEW the Transfer?</vt:lpstr>
      <vt:lpstr>“A” Synchronization </vt:lpstr>
      <vt:lpstr>“AB” Synchronization </vt:lpstr>
      <vt:lpstr>Indexing: ‘BIDX &amp; ‘CIDX </vt:lpstr>
      <vt:lpstr>Indexed Transfers</vt:lpstr>
      <vt:lpstr>Example: Using Indexing</vt:lpstr>
      <vt:lpstr>Example: Using Indexing</vt:lpstr>
      <vt:lpstr>Example: Using Indexing</vt:lpstr>
      <vt:lpstr>Example: Using Indexing</vt:lpstr>
      <vt:lpstr> </vt:lpstr>
      <vt:lpstr>TeraNet Switch Fabric Connections</vt:lpstr>
      <vt:lpstr>IDMA = Internal DMA</vt:lpstr>
      <vt:lpstr>Outline</vt:lpstr>
      <vt:lpstr>Single Block Transfer Process</vt:lpstr>
      <vt:lpstr>Trigger an EDMA3 Transfer to Start</vt:lpstr>
      <vt:lpstr>Trigger an EDMA3 Transfer to Start</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Transfer Complete Code (TCC)</vt:lpstr>
      <vt:lpstr>Transfer Complete Code (TCC)</vt:lpstr>
      <vt:lpstr>Transfer Completion</vt:lpstr>
      <vt:lpstr>Outline</vt:lpstr>
      <vt:lpstr>EDMA3 Programming Model</vt:lpstr>
      <vt:lpstr>Example 1: Single Block Transfer</vt:lpstr>
      <vt:lpstr>Step 1: Initialize EDMA3 Module</vt:lpstr>
      <vt:lpstr>Step 2A: Open Channel</vt:lpstr>
      <vt:lpstr>Channel OPTions Register</vt:lpstr>
      <vt:lpstr>Step 2B: Configure Options</vt:lpstr>
      <vt:lpstr>Step 2C: Configure Channel Params</vt:lpstr>
      <vt:lpstr>Step 2D: Write Channel Params to PSET</vt:lpstr>
      <vt:lpstr>Step 3: Enable and Start Channel</vt:lpstr>
      <vt:lpstr>Outline</vt:lpstr>
      <vt:lpstr>Linking Ping → Pong → Ping → Etc.</vt:lpstr>
      <vt:lpstr>Linking Ping → Pong → Ping → Etc.</vt:lpstr>
      <vt:lpstr>Linking Ping → Pong → Ping → Etc.</vt:lpstr>
      <vt:lpstr>Linking Ping → Pong → Ping → Etc.</vt:lpstr>
      <vt:lpstr>Linking Ping → Pong → Ping → Etc.</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Example 2: Multiple Block Transfer</vt:lpstr>
      <vt:lpstr>Interrupt: EDMA Channels</vt:lpstr>
      <vt:lpstr>Generate an EDMA Interrupt</vt:lpstr>
      <vt:lpstr>Generate an EDMA Interrupt</vt:lpstr>
      <vt:lpstr>Check the IPRbit</vt:lpstr>
      <vt:lpstr>Check the IPRbit</vt:lpstr>
      <vt:lpstr>Check the IPRbit</vt:lpstr>
      <vt:lpstr>EDMA Interrupt Dispatcher</vt:lpstr>
      <vt:lpstr>Outline</vt:lpstr>
      <vt:lpstr>Linking</vt:lpstr>
      <vt:lpstr>Linking</vt:lpstr>
      <vt:lpstr>Chaining</vt:lpstr>
      <vt:lpstr>Chaining</vt:lpstr>
      <vt:lpstr>Chaining</vt:lpstr>
      <vt:lpstr>Linking &amp; Chaining Combined</vt:lpstr>
      <vt:lpstr>Linking &amp; Chaining Combined</vt:lpstr>
      <vt:lpstr>Reminder: Triggering Transfers</vt:lpstr>
      <vt:lpstr>Reminder: Triggering Transfers</vt:lpstr>
      <vt:lpstr>Reminder: Triggering Transfers</vt:lpstr>
      <vt:lpstr>Chaining Example Overview</vt:lpstr>
      <vt:lpstr>Chaining Example 1</vt:lpstr>
      <vt:lpstr>Chaining Example 1</vt:lpstr>
      <vt:lpstr>Chaining Example 1</vt:lpstr>
      <vt:lpstr>Chaining Example 2</vt:lpstr>
      <vt:lpstr>Chaining Example 2</vt:lpstr>
      <vt:lpstr>Chaining Example 2</vt:lpstr>
      <vt:lpstr>Chaining Example 2</vt:lpstr>
      <vt:lpstr>Intermediate Transfer Completion</vt:lpstr>
      <vt:lpstr>Intermediate vs. Final Completion</vt:lpstr>
      <vt:lpstr>Outline</vt:lpstr>
      <vt:lpstr>QDMA = Quick DMA</vt:lpstr>
      <vt:lpstr>QDMA Mapping</vt:lpstr>
      <vt:lpstr>DAT Module: QDMA Made Easy</vt:lpstr>
      <vt:lpstr>Outline</vt:lpstr>
      <vt:lpstr>IDMA = Internal DMA</vt:lpstr>
      <vt:lpstr>IDMA = Internal DMA</vt:lpstr>
      <vt:lpstr>IDMA = Internal DMA</vt:lpstr>
      <vt:lpstr>IDMA0: Programming Details</vt:lpstr>
      <vt:lpstr>IDMA0: Programming Details</vt:lpstr>
      <vt:lpstr>IDMA0: Programming Details</vt:lpstr>
      <vt:lpstr>IDMA1: Programming Details</vt:lpstr>
      <vt:lpstr>IDMA1: Programming Details</vt:lpstr>
      <vt:lpstr>IDMA1: Programming Details</vt:lpstr>
    </vt:vector>
  </TitlesOfParts>
  <Company>Technical Training 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EDMA 3.0</dc:title>
  <dc:subject>C6455 Integration Workshop</dc:subject>
  <dc:creator>Sy Tran &amp; Eric Wilbur</dc:creator>
  <cp:lastModifiedBy>Dan Rinkes</cp:lastModifiedBy>
  <cp:revision>397</cp:revision>
  <cp:lastPrinted>1601-01-01T00:00:00Z</cp:lastPrinted>
  <dcterms:created xsi:type="dcterms:W3CDTF">2001-10-16T15:27:51Z</dcterms:created>
  <dcterms:modified xsi:type="dcterms:W3CDTF">2012-02-07T21:05:59Z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ments/Description">
    <vt:lpwstr>EDMA QDMA/IDMA</vt:lpwstr>
  </property>
  <property fmtid="{D5CDD505-2E9C-101B-9397-08002B2CF9AE}" pid="3" name="Subject">
    <vt:lpwstr>C6455 Integration Workshop</vt:lpwstr>
  </property>
  <property fmtid="{D5CDD505-2E9C-101B-9397-08002B2CF9AE}" pid="4" name="Keywords">
    <vt:lpwstr/>
  </property>
  <property fmtid="{D5CDD505-2E9C-101B-9397-08002B2CF9AE}" pid="5" name="_Author">
    <vt:lpwstr>Sy Tran &amp; Eric Wilbur</vt:lpwstr>
  </property>
  <property fmtid="{D5CDD505-2E9C-101B-9397-08002B2CF9AE}" pid="6" name="_Category">
    <vt:lpwstr/>
  </property>
  <property fmtid="{D5CDD505-2E9C-101B-9397-08002B2CF9AE}" pid="7" name="Slides">
    <vt:lpwstr>69</vt:lpwstr>
  </property>
  <property fmtid="{D5CDD505-2E9C-101B-9397-08002B2CF9AE}" pid="8" name="Categories">
    <vt:lpwstr/>
  </property>
  <property fmtid="{D5CDD505-2E9C-101B-9397-08002B2CF9AE}" pid="9" name="Approval Level">
    <vt:lpwstr/>
  </property>
  <property fmtid="{D5CDD505-2E9C-101B-9397-08002B2CF9AE}" pid="10" name="_Comments">
    <vt:lpwstr/>
  </property>
  <property fmtid="{D5CDD505-2E9C-101B-9397-08002B2CF9AE}" pid="11" name="Assigned To">
    <vt:lpwstr/>
  </property>
</Properties>
</file>