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257" r:id="rId3"/>
    <p:sldId id="339" r:id="rId4"/>
    <p:sldId id="262" r:id="rId5"/>
    <p:sldId id="261" r:id="rId6"/>
    <p:sldId id="263" r:id="rId7"/>
    <p:sldId id="264" r:id="rId8"/>
    <p:sldId id="265" r:id="rId9"/>
    <p:sldId id="340" r:id="rId10"/>
    <p:sldId id="343" r:id="rId11"/>
    <p:sldId id="344" r:id="rId12"/>
    <p:sldId id="364" r:id="rId13"/>
    <p:sldId id="345" r:id="rId14"/>
    <p:sldId id="346" r:id="rId15"/>
    <p:sldId id="347" r:id="rId16"/>
    <p:sldId id="365" r:id="rId17"/>
    <p:sldId id="348" r:id="rId18"/>
    <p:sldId id="349" r:id="rId19"/>
    <p:sldId id="350" r:id="rId20"/>
    <p:sldId id="352" r:id="rId21"/>
    <p:sldId id="355" r:id="rId22"/>
    <p:sldId id="356" r:id="rId23"/>
    <p:sldId id="342" r:id="rId24"/>
    <p:sldId id="266" r:id="rId25"/>
    <p:sldId id="267" r:id="rId26"/>
    <p:sldId id="270" r:id="rId27"/>
    <p:sldId id="271" r:id="rId28"/>
    <p:sldId id="272" r:id="rId29"/>
    <p:sldId id="273" r:id="rId30"/>
    <p:sldId id="274" r:id="rId31"/>
    <p:sldId id="275" r:id="rId32"/>
    <p:sldId id="276" r:id="rId33"/>
    <p:sldId id="268" r:id="rId34"/>
    <p:sldId id="380" r:id="rId35"/>
    <p:sldId id="279" r:id="rId36"/>
    <p:sldId id="278" r:id="rId37"/>
    <p:sldId id="281" r:id="rId38"/>
    <p:sldId id="280" r:id="rId39"/>
    <p:sldId id="282" r:id="rId40"/>
    <p:sldId id="283" r:id="rId41"/>
    <p:sldId id="284" r:id="rId42"/>
    <p:sldId id="285" r:id="rId43"/>
    <p:sldId id="286" r:id="rId44"/>
    <p:sldId id="287" r:id="rId45"/>
    <p:sldId id="288" r:id="rId46"/>
    <p:sldId id="289" r:id="rId47"/>
    <p:sldId id="290" r:id="rId48"/>
    <p:sldId id="291" r:id="rId49"/>
    <p:sldId id="292" r:id="rId50"/>
    <p:sldId id="294" r:id="rId51"/>
    <p:sldId id="295" r:id="rId52"/>
    <p:sldId id="293" r:id="rId53"/>
    <p:sldId id="296" r:id="rId54"/>
    <p:sldId id="381" r:id="rId55"/>
    <p:sldId id="374" r:id="rId56"/>
    <p:sldId id="375" r:id="rId57"/>
    <p:sldId id="376" r:id="rId58"/>
    <p:sldId id="377" r:id="rId59"/>
    <p:sldId id="378" r:id="rId60"/>
    <p:sldId id="379" r:id="rId61"/>
    <p:sldId id="382" r:id="rId62"/>
    <p:sldId id="298" r:id="rId63"/>
    <p:sldId id="299" r:id="rId64"/>
    <p:sldId id="300" r:id="rId65"/>
    <p:sldId id="305" r:id="rId66"/>
    <p:sldId id="395" r:id="rId67"/>
    <p:sldId id="383" r:id="rId68"/>
    <p:sldId id="301" r:id="rId69"/>
    <p:sldId id="338" r:id="rId70"/>
    <p:sldId id="390" r:id="rId71"/>
    <p:sldId id="391" r:id="rId72"/>
    <p:sldId id="392" r:id="rId73"/>
    <p:sldId id="393" r:id="rId74"/>
    <p:sldId id="308" r:id="rId75"/>
    <p:sldId id="309" r:id="rId76"/>
    <p:sldId id="310" r:id="rId77"/>
    <p:sldId id="311" r:id="rId78"/>
    <p:sldId id="312" r:id="rId79"/>
    <p:sldId id="313" r:id="rId80"/>
    <p:sldId id="314" r:id="rId81"/>
    <p:sldId id="315" r:id="rId82"/>
    <p:sldId id="316" r:id="rId83"/>
    <p:sldId id="317" r:id="rId84"/>
    <p:sldId id="318" r:id="rId85"/>
    <p:sldId id="394" r:id="rId86"/>
    <p:sldId id="319" r:id="rId87"/>
    <p:sldId id="320" r:id="rId88"/>
    <p:sldId id="321" r:id="rId89"/>
    <p:sldId id="322" r:id="rId9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29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C3526D4-8A6A-409C-ABC5-6D20370EAC8E}" type="datetimeFigureOut">
              <a:rPr lang="en-US" smtClean="0"/>
              <a:pPr/>
              <a:t>4/23/2013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446E815-4698-42CA-BEFB-45DBB733AF78}"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970734" y="8829122"/>
            <a:ext cx="3038145" cy="465743"/>
          </a:xfrm>
          <a:prstGeom prst="rect">
            <a:avLst/>
          </a:prstGeom>
          <a:noFill/>
          <a:ln w="9525">
            <a:noFill/>
            <a:miter lim="800000"/>
            <a:headEnd/>
            <a:tailEnd/>
          </a:ln>
        </p:spPr>
        <p:txBody>
          <a:bodyPr lIns="92253" tIns="46126" rIns="92253" bIns="46126" anchor="b"/>
          <a:lstStyle/>
          <a:p>
            <a:pPr defTabSz="921014"/>
            <a:fld id="{82C4EEB3-E567-438E-814B-3D2F9527E61F}" type="slidenum">
              <a:rPr lang="en-US" sz="1100">
                <a:solidFill>
                  <a:srgbClr val="000000"/>
                </a:solidFill>
              </a:rPr>
              <a:pPr defTabSz="921014"/>
              <a:t>4</a:t>
            </a:fld>
            <a:endParaRPr lang="en-US" sz="1100" dirty="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lIns="92253" tIns="46126" rIns="92253" bIns="46126"/>
          <a:lstStyle/>
          <a:p>
            <a:pPr eaLnBrk="1" hangingPunct="1"/>
            <a:r>
              <a:rPr lang="en-US" dirty="0" smtClean="0">
                <a:latin typeface="Arial" pitchFamily="34" charset="0"/>
              </a:rPr>
              <a:t>NEW</a:t>
            </a:r>
          </a:p>
          <a:p>
            <a:pPr eaLnBrk="1" hangingPunct="1"/>
            <a:endParaRPr 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10" indent="-220310"/>
            <a:r>
              <a:rPr lang="en-US" dirty="0" smtClean="0"/>
              <a:t>Notes:</a:t>
            </a:r>
          </a:p>
          <a:p>
            <a:pPr marL="220310" indent="-220310">
              <a:buFontTx/>
              <a:buChar char="-"/>
            </a:pPr>
            <a:r>
              <a:rPr lang="en-US" dirty="0" smtClean="0"/>
              <a:t>All naming is illustrative.</a:t>
            </a:r>
          </a:p>
          <a:p>
            <a:pPr marL="220310" indent="-220310"/>
            <a:endParaRPr lang="en-US" dirty="0" smtClean="0"/>
          </a:p>
          <a:p>
            <a:pPr marL="220310" indent="-220310"/>
            <a:r>
              <a:rPr lang="en-US" dirty="0" smtClean="0"/>
              <a:t>Open Items: </a:t>
            </a:r>
          </a:p>
          <a:p>
            <a:pPr marL="220310" indent="-220310">
              <a:buFontTx/>
              <a:buChar char="-"/>
            </a:pPr>
            <a:r>
              <a:rPr lang="en-US" dirty="0" smtClean="0"/>
              <a:t>Recycling policies on Tx Completion queues</a:t>
            </a:r>
          </a:p>
          <a:p>
            <a:pPr marL="220310" indent="-220310">
              <a:buFontTx/>
              <a:buChar char="-"/>
            </a:pPr>
            <a:r>
              <a:rPr lang="en-US" dirty="0" smtClean="0"/>
              <a:t>API Naming convention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10" indent="-220310"/>
            <a:r>
              <a:rPr lang="en-US" dirty="0" smtClean="0"/>
              <a:t>Notes:</a:t>
            </a:r>
          </a:p>
          <a:p>
            <a:pPr marL="220310" indent="-220310">
              <a:buFontTx/>
              <a:buChar char="-"/>
            </a:pPr>
            <a:r>
              <a:rPr lang="en-US" dirty="0" smtClean="0"/>
              <a:t>All naming is illustrative.</a:t>
            </a:r>
          </a:p>
          <a:p>
            <a:pPr marL="220310" indent="-220310"/>
            <a:endParaRPr lang="en-US" dirty="0" smtClean="0"/>
          </a:p>
          <a:p>
            <a:pPr marL="220310" indent="-220310"/>
            <a:r>
              <a:rPr lang="en-US" dirty="0" smtClean="0"/>
              <a:t>Open Items: </a:t>
            </a:r>
          </a:p>
          <a:p>
            <a:pPr marL="220310" indent="-220310">
              <a:buFontTx/>
              <a:buChar char="-"/>
            </a:pPr>
            <a:r>
              <a:rPr lang="en-US" dirty="0" smtClean="0"/>
              <a:t>Recycling policies on Tx Completion queues</a:t>
            </a:r>
          </a:p>
          <a:p>
            <a:pPr marL="220310" indent="-220310">
              <a:buFontTx/>
              <a:buChar char="-"/>
            </a:pPr>
            <a:r>
              <a:rPr lang="en-US" dirty="0" smtClean="0"/>
              <a:t>API Naming convention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10" indent="-220310"/>
            <a:r>
              <a:rPr lang="en-US" dirty="0" smtClean="0"/>
              <a:t>Notes:</a:t>
            </a:r>
          </a:p>
          <a:p>
            <a:pPr marL="220310" indent="-220310">
              <a:buFontTx/>
              <a:buChar char="-"/>
            </a:pPr>
            <a:r>
              <a:rPr lang="en-US" dirty="0" smtClean="0"/>
              <a:t>All naming is illustrative.</a:t>
            </a:r>
          </a:p>
          <a:p>
            <a:pPr marL="220310" indent="-220310"/>
            <a:endParaRPr lang="en-US" dirty="0" smtClean="0"/>
          </a:p>
          <a:p>
            <a:pPr marL="220310" indent="-220310"/>
            <a:r>
              <a:rPr lang="en-US" dirty="0" smtClean="0"/>
              <a:t>Open Items: </a:t>
            </a:r>
          </a:p>
          <a:p>
            <a:pPr marL="220310" indent="-220310">
              <a:buFontTx/>
              <a:buChar char="-"/>
            </a:pPr>
            <a:r>
              <a:rPr lang="en-US" dirty="0" smtClean="0"/>
              <a:t>Recycling policies on Tx Completion queues</a:t>
            </a:r>
          </a:p>
          <a:p>
            <a:pPr marL="220310" indent="-220310">
              <a:buFontTx/>
              <a:buChar char="-"/>
            </a:pPr>
            <a:r>
              <a:rPr lang="en-US" dirty="0" smtClean="0"/>
              <a:t>API Naming convention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dirty="0" smtClean="0"/>
          </a:p>
        </p:txBody>
      </p:sp>
      <p:sp>
        <p:nvSpPr>
          <p:cNvPr id="44036" name="Slide Number Placeholder 3"/>
          <p:cNvSpPr>
            <a:spLocks noGrp="1"/>
          </p:cNvSpPr>
          <p:nvPr>
            <p:ph type="sldNum" sz="quarter" idx="5"/>
          </p:nvPr>
        </p:nvSpPr>
        <p:spPr>
          <a:noFill/>
        </p:spPr>
        <p:txBody>
          <a:bodyPr/>
          <a:lstStyle/>
          <a:p>
            <a:fld id="{BD92AD84-ED63-49D1-9661-8A923B437D0F}" type="slidenum">
              <a:rPr lang="en-US" smtClean="0">
                <a:solidFill>
                  <a:srgbClr val="000000"/>
                </a:solidFill>
              </a:rPr>
              <a:pPr/>
              <a:t>12</a:t>
            </a:fld>
            <a:endParaRPr lang="en-US" dirty="0" smtClean="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70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71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72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73</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10" indent="-220310"/>
            <a:r>
              <a:rPr lang="en-US" dirty="0" smtClean="0"/>
              <a:t>Notes:</a:t>
            </a:r>
          </a:p>
          <a:p>
            <a:pPr marL="220310" indent="-220310">
              <a:buFontTx/>
              <a:buChar char="-"/>
            </a:pPr>
            <a:r>
              <a:rPr lang="en-US" dirty="0" smtClean="0"/>
              <a:t>All naming is illustrative.</a:t>
            </a:r>
          </a:p>
          <a:p>
            <a:pPr marL="220310" indent="-220310"/>
            <a:endParaRPr lang="en-US" dirty="0" smtClean="0"/>
          </a:p>
          <a:p>
            <a:pPr marL="220310" indent="-220310"/>
            <a:r>
              <a:rPr lang="en-US" dirty="0" smtClean="0"/>
              <a:t>Open Items: </a:t>
            </a:r>
          </a:p>
          <a:p>
            <a:pPr marL="220310" indent="-220310">
              <a:buFontTx/>
              <a:buChar char="-"/>
            </a:pPr>
            <a:r>
              <a:rPr lang="en-US" dirty="0" smtClean="0"/>
              <a:t>Recycling policies on Tx Completion queues</a:t>
            </a:r>
          </a:p>
          <a:p>
            <a:pPr marL="220310" indent="-220310">
              <a:buFontTx/>
              <a:buChar char="-"/>
            </a:pPr>
            <a:r>
              <a:rPr lang="en-US" dirty="0" smtClean="0"/>
              <a:t>API Naming convention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10" indent="-220310"/>
            <a:r>
              <a:rPr lang="en-US" dirty="0" smtClean="0"/>
              <a:t>Notes:</a:t>
            </a:r>
          </a:p>
          <a:p>
            <a:pPr marL="220310" indent="-220310">
              <a:buFontTx/>
              <a:buChar char="-"/>
            </a:pPr>
            <a:r>
              <a:rPr lang="en-US" dirty="0" smtClean="0"/>
              <a:t>All naming is illustrative.</a:t>
            </a:r>
          </a:p>
          <a:p>
            <a:pPr marL="220310" indent="-220310"/>
            <a:endParaRPr lang="en-US" dirty="0" smtClean="0"/>
          </a:p>
          <a:p>
            <a:pPr marL="220310" indent="-220310"/>
            <a:r>
              <a:rPr lang="en-US" dirty="0" smtClean="0"/>
              <a:t>Open Items: </a:t>
            </a:r>
          </a:p>
          <a:p>
            <a:pPr marL="220310" indent="-220310">
              <a:buFontTx/>
              <a:buChar char="-"/>
            </a:pPr>
            <a:r>
              <a:rPr lang="en-US" dirty="0" smtClean="0"/>
              <a:t>Recycling policies on Tx Completion queues</a:t>
            </a:r>
          </a:p>
          <a:p>
            <a:pPr marL="220310" indent="-220310">
              <a:buFontTx/>
              <a:buChar char="-"/>
            </a:pPr>
            <a:r>
              <a:rPr lang="en-US" dirty="0" smtClean="0"/>
              <a:t>API Naming convention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10" indent="-220310"/>
            <a:r>
              <a:rPr lang="en-US" dirty="0" smtClean="0"/>
              <a:t>Notes:</a:t>
            </a:r>
          </a:p>
          <a:p>
            <a:pPr marL="220310" indent="-220310">
              <a:buFontTx/>
              <a:buChar char="-"/>
            </a:pPr>
            <a:r>
              <a:rPr lang="en-US" dirty="0" smtClean="0"/>
              <a:t>All naming is illustrative.</a:t>
            </a:r>
          </a:p>
          <a:p>
            <a:pPr marL="220310" indent="-220310"/>
            <a:endParaRPr lang="en-US" dirty="0" smtClean="0"/>
          </a:p>
          <a:p>
            <a:pPr marL="220310" indent="-220310"/>
            <a:r>
              <a:rPr lang="en-US" dirty="0" smtClean="0"/>
              <a:t>Open Items: </a:t>
            </a:r>
          </a:p>
          <a:p>
            <a:pPr marL="220310" indent="-220310">
              <a:buFontTx/>
              <a:buChar char="-"/>
            </a:pPr>
            <a:r>
              <a:rPr lang="en-US" dirty="0" smtClean="0"/>
              <a:t>Recycling policies on Tx Completion queues</a:t>
            </a:r>
          </a:p>
          <a:p>
            <a:pPr marL="220310" indent="-220310">
              <a:buFontTx/>
              <a:buChar char="-"/>
            </a:pPr>
            <a:r>
              <a:rPr lang="en-US" dirty="0" smtClean="0"/>
              <a:t>API Naming convention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1C8BB2-BC7F-4186-8F3C-FBF27B2BB72D}" type="datetimeFigureOut">
              <a:rPr lang="en-US" smtClean="0"/>
              <a:pPr/>
              <a:t>4/23/2013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BAD591-FE2F-4ECF-9758-59469DC4DF0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1C8BB2-BC7F-4186-8F3C-FBF27B2BB72D}" type="datetimeFigureOut">
              <a:rPr lang="en-US" smtClean="0"/>
              <a:pPr/>
              <a:t>4/23/2013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BAD591-FE2F-4ECF-9758-59469DC4DF0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1C8BB2-BC7F-4186-8F3C-FBF27B2BB72D}" type="datetimeFigureOut">
              <a:rPr lang="en-US" smtClean="0"/>
              <a:pPr/>
              <a:t>4/23/2013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BAD591-FE2F-4ECF-9758-59469DC4DF0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1C8BB2-BC7F-4186-8F3C-FBF27B2BB72D}" type="datetimeFigureOut">
              <a:rPr lang="en-US" smtClean="0"/>
              <a:pPr/>
              <a:t>4/23/2013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BAD591-FE2F-4ECF-9758-59469DC4DF0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1C8BB2-BC7F-4186-8F3C-FBF27B2BB72D}" type="datetimeFigureOut">
              <a:rPr lang="en-US" smtClean="0"/>
              <a:pPr/>
              <a:t>4/23/2013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BAD591-FE2F-4ECF-9758-59469DC4DF0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1C8BB2-BC7F-4186-8F3C-FBF27B2BB72D}" type="datetimeFigureOut">
              <a:rPr lang="en-US" smtClean="0"/>
              <a:pPr/>
              <a:t>4/23/2013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BAD591-FE2F-4ECF-9758-59469DC4DF0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1C8BB2-BC7F-4186-8F3C-FBF27B2BB72D}" type="datetimeFigureOut">
              <a:rPr lang="en-US" smtClean="0"/>
              <a:pPr/>
              <a:t>4/23/2013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FBAD591-FE2F-4ECF-9758-59469DC4DF0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1C8BB2-BC7F-4186-8F3C-FBF27B2BB72D}" type="datetimeFigureOut">
              <a:rPr lang="en-US" smtClean="0"/>
              <a:pPr/>
              <a:t>4/23/2013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FBAD591-FE2F-4ECF-9758-59469DC4DF0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1C8BB2-BC7F-4186-8F3C-FBF27B2BB72D}" type="datetimeFigureOut">
              <a:rPr lang="en-US" smtClean="0"/>
              <a:pPr/>
              <a:t>4/23/2013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FBAD591-FE2F-4ECF-9758-59469DC4DF0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1C8BB2-BC7F-4186-8F3C-FBF27B2BB72D}" type="datetimeFigureOut">
              <a:rPr lang="en-US" smtClean="0"/>
              <a:pPr/>
              <a:t>4/23/2013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BAD591-FE2F-4ECF-9758-59469DC4DF0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1C8BB2-BC7F-4186-8F3C-FBF27B2BB72D}" type="datetimeFigureOut">
              <a:rPr lang="en-US" smtClean="0"/>
              <a:pPr/>
              <a:t>4/23/2013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BAD591-FE2F-4ECF-9758-59469DC4DF0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1C8BB2-BC7F-4186-8F3C-FBF27B2BB72D}" type="datetimeFigureOut">
              <a:rPr lang="en-US" smtClean="0"/>
              <a:pPr/>
              <a:t>4/23/2013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AD591-FE2F-4ECF-9758-59469DC4DF0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57200"/>
            <a:ext cx="7772400" cy="1470025"/>
          </a:xfrm>
        </p:spPr>
        <p:txBody>
          <a:bodyPr/>
          <a:lstStyle/>
          <a:p>
            <a:r>
              <a:rPr lang="en-US" dirty="0" smtClean="0"/>
              <a:t>KeyStone Peripherals Usage</a:t>
            </a:r>
            <a:endParaRPr lang="en-US" dirty="0"/>
          </a:p>
        </p:txBody>
      </p:sp>
      <p:sp>
        <p:nvSpPr>
          <p:cNvPr id="3" name="Subtitle 2"/>
          <p:cNvSpPr>
            <a:spLocks noGrp="1"/>
          </p:cNvSpPr>
          <p:nvPr>
            <p:ph type="subTitle" idx="1"/>
          </p:nvPr>
        </p:nvSpPr>
        <p:spPr/>
        <p:txBody>
          <a:bodyPr/>
          <a:lstStyle/>
          <a:p>
            <a:r>
              <a:rPr lang="en-US" dirty="0" smtClean="0"/>
              <a:t>DSP Application team 2013</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1401762"/>
          </a:xfrm>
        </p:spPr>
        <p:txBody>
          <a:bodyPr>
            <a:noAutofit/>
          </a:bodyPr>
          <a:lstStyle/>
          <a:p>
            <a:r>
              <a:rPr lang="en-US" sz="3600" dirty="0" smtClean="0"/>
              <a:t>Resource Management –</a:t>
            </a:r>
            <a:br>
              <a:rPr lang="en-US" sz="3600" dirty="0" smtClean="0"/>
            </a:br>
            <a:r>
              <a:rPr lang="en-US" sz="3600" dirty="0" smtClean="0"/>
              <a:t>A little bit of History</a:t>
            </a:r>
          </a:p>
        </p:txBody>
      </p:sp>
      <p:sp>
        <p:nvSpPr>
          <p:cNvPr id="3" name="Content Placeholder 2"/>
          <p:cNvSpPr>
            <a:spLocks noGrp="1"/>
          </p:cNvSpPr>
          <p:nvPr>
            <p:ph idx="1"/>
          </p:nvPr>
        </p:nvSpPr>
        <p:spPr>
          <a:xfrm>
            <a:off x="457200" y="2362200"/>
            <a:ext cx="8229600" cy="3763963"/>
          </a:xfrm>
        </p:spPr>
        <p:txBody>
          <a:bodyPr/>
          <a:lstStyle/>
          <a:p>
            <a:pPr>
              <a:defRPr/>
            </a:pPr>
            <a:r>
              <a:rPr lang="en-US" sz="2400" dirty="0" smtClean="0"/>
              <a:t>Initial KeyStone I devices had only DSP cores. The system architect was responsible for resource allocation</a:t>
            </a:r>
          </a:p>
          <a:p>
            <a:pPr lvl="1">
              <a:defRPr/>
            </a:pPr>
            <a:r>
              <a:rPr lang="en-US" sz="2000" dirty="0" smtClean="0"/>
              <a:t>Issues with pre-build libraries and plug-in RTSC modules</a:t>
            </a:r>
          </a:p>
          <a:p>
            <a:pPr lvl="1">
              <a:defRPr/>
            </a:pPr>
            <a:r>
              <a:rPr lang="en-US" sz="2000" dirty="0" smtClean="0"/>
              <a:t>Special KeyStone I device that includes an ARM core in addition to DSP</a:t>
            </a:r>
          </a:p>
          <a:p>
            <a:pPr>
              <a:defRPr/>
            </a:pPr>
            <a:r>
              <a:rPr lang="en-US" sz="2400" dirty="0" smtClean="0"/>
              <a:t>KeyStone I solution – hybrid solution – share resources between DSP and ARM.  ARM resources are defined in the device tree structure, DSP resources manage by the RM LLD</a:t>
            </a:r>
          </a:p>
          <a:p>
            <a:pPr>
              <a:defRPr/>
            </a:pPr>
            <a:r>
              <a:rPr lang="en-US" sz="2400" dirty="0" smtClean="0"/>
              <a:t>Compatibility with pre RM code</a:t>
            </a:r>
          </a:p>
          <a:p>
            <a:pPr>
              <a:defRPr/>
            </a:pPr>
            <a:endParaRPr lang="en-US" sz="1400" dirty="0"/>
          </a:p>
        </p:txBody>
      </p:sp>
      <p:sp>
        <p:nvSpPr>
          <p:cNvPr id="4" name="Date Placeholder 3"/>
          <p:cNvSpPr>
            <a:spLocks noGrp="1"/>
          </p:cNvSpPr>
          <p:nvPr>
            <p:ph type="dt" sz="quarter" idx="10"/>
          </p:nvPr>
        </p:nvSpPr>
        <p:spPr/>
        <p:txBody>
          <a:bodyPr/>
          <a:lstStyle/>
          <a:p>
            <a:pPr>
              <a:defRPr/>
            </a:pPr>
            <a:fld id="{D0B4310B-DC03-4D19-AC21-59168CFDBA10}" type="datetime1">
              <a:rPr lang="en-US" smtClean="0"/>
              <a:pPr>
                <a:defRPr/>
              </a:pPr>
              <a:t>4/23/2013</a:t>
            </a:fld>
            <a:endParaRPr lang="en-US" dirty="0"/>
          </a:p>
        </p:txBody>
      </p:sp>
      <p:sp>
        <p:nvSpPr>
          <p:cNvPr id="6" name="Slide Number Placeholder 5"/>
          <p:cNvSpPr>
            <a:spLocks noGrp="1"/>
          </p:cNvSpPr>
          <p:nvPr>
            <p:ph type="sldNum" sz="quarter" idx="12"/>
          </p:nvPr>
        </p:nvSpPr>
        <p:spPr/>
        <p:txBody>
          <a:bodyPr/>
          <a:lstStyle/>
          <a:p>
            <a:pPr>
              <a:defRPr/>
            </a:pPr>
            <a:fld id="{74A106C6-78D6-4A20-B401-52DAB8916F93}"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42900" y="0"/>
            <a:ext cx="8458200" cy="733425"/>
          </a:xfrm>
        </p:spPr>
        <p:txBody>
          <a:bodyPr/>
          <a:lstStyle/>
          <a:p>
            <a:r>
              <a:rPr lang="en-US" sz="2800" dirty="0" smtClean="0"/>
              <a:t>Keystone I Resource Manager (RM) LLD</a:t>
            </a:r>
          </a:p>
        </p:txBody>
      </p:sp>
      <p:sp>
        <p:nvSpPr>
          <p:cNvPr id="3" name="Content Placeholder 2"/>
          <p:cNvSpPr>
            <a:spLocks noGrp="1"/>
          </p:cNvSpPr>
          <p:nvPr>
            <p:ph idx="1"/>
          </p:nvPr>
        </p:nvSpPr>
        <p:spPr>
          <a:xfrm>
            <a:off x="333375" y="733425"/>
            <a:ext cx="8467725" cy="5145088"/>
          </a:xfrm>
        </p:spPr>
        <p:txBody>
          <a:bodyPr/>
          <a:lstStyle/>
          <a:p>
            <a:pPr>
              <a:defRPr/>
            </a:pPr>
            <a:r>
              <a:rPr lang="en-US" sz="2000" dirty="0" smtClean="0"/>
              <a:t>Prevents DSP applications from stepping on resources taken by ARM Linux</a:t>
            </a:r>
          </a:p>
          <a:p>
            <a:pPr>
              <a:defRPr/>
            </a:pPr>
            <a:r>
              <a:rPr lang="en-US" sz="2000" dirty="0" smtClean="0"/>
              <a:t>Initialization and usage permissions for select LLD resources defined in user-defined resource table</a:t>
            </a:r>
          </a:p>
          <a:p>
            <a:pPr lvl="1">
              <a:defRPr/>
            </a:pPr>
            <a:r>
              <a:rPr lang="en-US" sz="1800" dirty="0" smtClean="0"/>
              <a:t>QMSS, CPPI, and PA LLDs</a:t>
            </a:r>
          </a:p>
          <a:p>
            <a:pPr>
              <a:defRPr/>
            </a:pPr>
            <a:r>
              <a:rPr lang="en-US" sz="2000" dirty="0" smtClean="0"/>
              <a:t>Operates under hood of LLDs</a:t>
            </a:r>
          </a:p>
          <a:p>
            <a:pPr lvl="1">
              <a:defRPr/>
            </a:pPr>
            <a:r>
              <a:rPr lang="en-US" sz="1800" dirty="0" smtClean="0"/>
              <a:t>Resource init and usage requests made between LLDs and RM directly</a:t>
            </a:r>
          </a:p>
          <a:p>
            <a:pPr lvl="2">
              <a:defRPr/>
            </a:pPr>
            <a:r>
              <a:rPr lang="en-US" sz="1400" dirty="0" smtClean="0"/>
              <a:t>LLD operates normally if resource request “allowed”</a:t>
            </a:r>
          </a:p>
          <a:p>
            <a:pPr lvl="2">
              <a:defRPr/>
            </a:pPr>
            <a:r>
              <a:rPr lang="en-US" sz="1400" dirty="0" smtClean="0"/>
              <a:t>LLD returns error if resource request “denied”</a:t>
            </a:r>
          </a:p>
          <a:p>
            <a:pPr lvl="3">
              <a:defRPr/>
            </a:pPr>
            <a:r>
              <a:rPr lang="en-US" sz="1400" dirty="0" smtClean="0"/>
              <a:t>Application must take steps to handle</a:t>
            </a:r>
          </a:p>
          <a:p>
            <a:pPr>
              <a:defRPr/>
            </a:pPr>
            <a:r>
              <a:rPr lang="en-US" sz="2000" dirty="0" smtClean="0"/>
              <a:t>Permission tables located in shared memory</a:t>
            </a:r>
          </a:p>
          <a:p>
            <a:pPr lvl="1">
              <a:defRPr/>
            </a:pPr>
            <a:r>
              <a:rPr lang="en-US" sz="1800" dirty="0" smtClean="0"/>
              <a:t>Restricts RM to DSP cores only</a:t>
            </a:r>
          </a:p>
          <a:p>
            <a:pPr>
              <a:defRPr/>
            </a:pPr>
            <a:r>
              <a:rPr lang="en-US" sz="2000" dirty="0" smtClean="0"/>
              <a:t>LLD resource storage still in hands of LLD</a:t>
            </a:r>
          </a:p>
          <a:p>
            <a:pPr lvl="1">
              <a:defRPr/>
            </a:pPr>
            <a:r>
              <a:rPr lang="en-US" sz="1800" dirty="0" smtClean="0"/>
              <a:t>Full backwards compatibility with applications not utilizing RM</a:t>
            </a:r>
          </a:p>
          <a:p>
            <a:pPr marL="0" indent="0">
              <a:buFontTx/>
              <a:buNone/>
              <a:defRPr/>
            </a:pPr>
            <a:endParaRPr lang="en-US" sz="2200" dirty="0" smtClean="0"/>
          </a:p>
          <a:p>
            <a:pPr>
              <a:defRPr/>
            </a:pPr>
            <a:endParaRPr lang="en-US" sz="2400" dirty="0"/>
          </a:p>
        </p:txBody>
      </p:sp>
      <p:sp>
        <p:nvSpPr>
          <p:cNvPr id="4" name="Date Placeholder 3"/>
          <p:cNvSpPr>
            <a:spLocks noGrp="1"/>
          </p:cNvSpPr>
          <p:nvPr>
            <p:ph type="dt" sz="quarter" idx="10"/>
          </p:nvPr>
        </p:nvSpPr>
        <p:spPr/>
        <p:txBody>
          <a:bodyPr/>
          <a:lstStyle/>
          <a:p>
            <a:pPr>
              <a:defRPr/>
            </a:pPr>
            <a:fld id="{D0B4310B-DC03-4D19-AC21-59168CFDBA10}" type="datetime1">
              <a:rPr lang="en-US" smtClean="0"/>
              <a:pPr>
                <a:defRPr/>
              </a:pPr>
              <a:t>4/23/2013</a:t>
            </a:fld>
            <a:endParaRPr lang="en-US" dirty="0"/>
          </a:p>
        </p:txBody>
      </p:sp>
      <p:sp>
        <p:nvSpPr>
          <p:cNvPr id="6" name="Slide Number Placeholder 5"/>
          <p:cNvSpPr>
            <a:spLocks noGrp="1"/>
          </p:cNvSpPr>
          <p:nvPr>
            <p:ph type="sldNum" sz="quarter" idx="12"/>
          </p:nvPr>
        </p:nvSpPr>
        <p:spPr/>
        <p:txBody>
          <a:bodyPr/>
          <a:lstStyle/>
          <a:p>
            <a:pPr>
              <a:defRPr/>
            </a:pPr>
            <a:fld id="{90430456-5807-4BFA-8425-07E4F5D9ECBF}"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334963" y="0"/>
            <a:ext cx="8458200" cy="914400"/>
          </a:xfrm>
        </p:spPr>
        <p:txBody>
          <a:bodyPr/>
          <a:lstStyle/>
          <a:p>
            <a:r>
              <a:rPr lang="en-US" sz="2800" dirty="0" smtClean="0"/>
              <a:t>Keystone I Resource Manager (RM) LLD (cont’d)</a:t>
            </a:r>
          </a:p>
        </p:txBody>
      </p:sp>
      <p:sp>
        <p:nvSpPr>
          <p:cNvPr id="93" name="Slide Number Placeholder 92"/>
          <p:cNvSpPr>
            <a:spLocks noGrp="1"/>
          </p:cNvSpPr>
          <p:nvPr>
            <p:ph type="sldNum" sz="quarter" idx="12"/>
          </p:nvPr>
        </p:nvSpPr>
        <p:spPr>
          <a:xfrm>
            <a:off x="355600" y="6038850"/>
            <a:ext cx="2133600" cy="206375"/>
          </a:xfrm>
        </p:spPr>
        <p:txBody>
          <a:bodyPr/>
          <a:lstStyle/>
          <a:p>
            <a:pPr algn="l">
              <a:defRPr/>
            </a:pPr>
            <a:fld id="{BC64E31D-C928-49B0-8D15-37828F465A3E}" type="slidenum">
              <a:rPr lang="en-US" smtClean="0"/>
              <a:pPr algn="l">
                <a:defRPr/>
              </a:pPr>
              <a:t>12</a:t>
            </a:fld>
            <a:endParaRPr lang="en-US" dirty="0"/>
          </a:p>
        </p:txBody>
      </p:sp>
      <p:sp>
        <p:nvSpPr>
          <p:cNvPr id="25604" name="Rectangle 35"/>
          <p:cNvSpPr>
            <a:spLocks noChangeArrowheads="1"/>
          </p:cNvSpPr>
          <p:nvPr/>
        </p:nvSpPr>
        <p:spPr bwMode="auto">
          <a:xfrm>
            <a:off x="427038" y="1047750"/>
            <a:ext cx="8289925" cy="4764088"/>
          </a:xfrm>
          <a:prstGeom prst="rect">
            <a:avLst/>
          </a:prstGeom>
          <a:noFill/>
          <a:ln w="9525">
            <a:solidFill>
              <a:schemeClr val="tx1"/>
            </a:solidFill>
            <a:miter lim="800000"/>
            <a:headEnd/>
            <a:tailEnd/>
          </a:ln>
        </p:spPr>
        <p:txBody>
          <a:bodyPr wrap="none" anchor="ctr"/>
          <a:lstStyle/>
          <a:p>
            <a:pPr algn="l"/>
            <a:endParaRPr lang="en-US" dirty="0">
              <a:latin typeface="Arial" charset="0"/>
            </a:endParaRPr>
          </a:p>
        </p:txBody>
      </p:sp>
      <p:sp>
        <p:nvSpPr>
          <p:cNvPr id="25605" name="Rectangle 36"/>
          <p:cNvSpPr>
            <a:spLocks noChangeArrowheads="1"/>
          </p:cNvSpPr>
          <p:nvPr/>
        </p:nvSpPr>
        <p:spPr bwMode="auto">
          <a:xfrm>
            <a:off x="2236788" y="1325563"/>
            <a:ext cx="3048000" cy="2339975"/>
          </a:xfrm>
          <a:prstGeom prst="rect">
            <a:avLst/>
          </a:prstGeom>
          <a:noFill/>
          <a:ln w="9525">
            <a:solidFill>
              <a:schemeClr val="tx1"/>
            </a:solidFill>
            <a:miter lim="800000"/>
            <a:headEnd/>
            <a:tailEnd/>
          </a:ln>
        </p:spPr>
        <p:txBody>
          <a:bodyPr wrap="none"/>
          <a:lstStyle/>
          <a:p>
            <a:pPr algn="l"/>
            <a:r>
              <a:rPr lang="en-US" sz="1000" b="1" dirty="0">
                <a:latin typeface="Arial" charset="0"/>
              </a:rPr>
              <a:t>Core 0</a:t>
            </a:r>
          </a:p>
        </p:txBody>
      </p:sp>
      <p:sp>
        <p:nvSpPr>
          <p:cNvPr id="25606" name="AutoShape 5"/>
          <p:cNvSpPr>
            <a:spLocks noChangeArrowheads="1"/>
          </p:cNvSpPr>
          <p:nvPr/>
        </p:nvSpPr>
        <p:spPr bwMode="auto">
          <a:xfrm>
            <a:off x="2312988" y="1554163"/>
            <a:ext cx="2895600" cy="533400"/>
          </a:xfrm>
          <a:prstGeom prst="flowChartAlternateProcess">
            <a:avLst/>
          </a:prstGeom>
          <a:solidFill>
            <a:srgbClr val="FFFF99"/>
          </a:solidFill>
          <a:ln w="9525">
            <a:solidFill>
              <a:schemeClr val="tx1"/>
            </a:solidFill>
            <a:miter lim="800000"/>
            <a:headEnd/>
            <a:tailEnd/>
          </a:ln>
        </p:spPr>
        <p:txBody>
          <a:bodyPr wrap="none"/>
          <a:lstStyle/>
          <a:p>
            <a:r>
              <a:rPr lang="en-US" dirty="0">
                <a:latin typeface="Arial" charset="0"/>
              </a:rPr>
              <a:t>App</a:t>
            </a:r>
          </a:p>
        </p:txBody>
      </p:sp>
      <p:sp>
        <p:nvSpPr>
          <p:cNvPr id="25607" name="Rectangle 38"/>
          <p:cNvSpPr>
            <a:spLocks noChangeArrowheads="1"/>
          </p:cNvSpPr>
          <p:nvPr/>
        </p:nvSpPr>
        <p:spPr bwMode="auto">
          <a:xfrm>
            <a:off x="2998788" y="2163763"/>
            <a:ext cx="685800" cy="685800"/>
          </a:xfrm>
          <a:prstGeom prst="rect">
            <a:avLst/>
          </a:prstGeom>
          <a:solidFill>
            <a:srgbClr val="CCFFCC"/>
          </a:solidFill>
          <a:ln w="9525">
            <a:solidFill>
              <a:schemeClr val="tx1"/>
            </a:solidFill>
            <a:miter lim="800000"/>
            <a:headEnd/>
            <a:tailEnd/>
          </a:ln>
        </p:spPr>
        <p:txBody>
          <a:bodyPr wrap="none" anchor="ctr"/>
          <a:lstStyle/>
          <a:p>
            <a:r>
              <a:rPr lang="en-US" sz="1000" dirty="0">
                <a:latin typeface="Arial" charset="0"/>
              </a:rPr>
              <a:t>QMSS LLD</a:t>
            </a:r>
          </a:p>
        </p:txBody>
      </p:sp>
      <p:sp>
        <p:nvSpPr>
          <p:cNvPr id="25608" name="AutoShape 7"/>
          <p:cNvSpPr>
            <a:spLocks noChangeArrowheads="1"/>
          </p:cNvSpPr>
          <p:nvPr/>
        </p:nvSpPr>
        <p:spPr bwMode="auto">
          <a:xfrm>
            <a:off x="5437188" y="1554163"/>
            <a:ext cx="2895600" cy="533400"/>
          </a:xfrm>
          <a:prstGeom prst="flowChartAlternateProcess">
            <a:avLst/>
          </a:prstGeom>
          <a:solidFill>
            <a:srgbClr val="FFFF99"/>
          </a:solidFill>
          <a:ln w="9525">
            <a:solidFill>
              <a:schemeClr val="tx1"/>
            </a:solidFill>
            <a:miter lim="800000"/>
            <a:headEnd/>
            <a:tailEnd/>
          </a:ln>
        </p:spPr>
        <p:txBody>
          <a:bodyPr wrap="none"/>
          <a:lstStyle/>
          <a:p>
            <a:r>
              <a:rPr lang="en-US" dirty="0">
                <a:latin typeface="Arial" charset="0"/>
              </a:rPr>
              <a:t>App</a:t>
            </a:r>
          </a:p>
        </p:txBody>
      </p:sp>
      <p:sp>
        <p:nvSpPr>
          <p:cNvPr id="25609" name="Rectangle 40"/>
          <p:cNvSpPr>
            <a:spLocks noChangeArrowheads="1"/>
          </p:cNvSpPr>
          <p:nvPr/>
        </p:nvSpPr>
        <p:spPr bwMode="auto">
          <a:xfrm>
            <a:off x="3760788" y="2163763"/>
            <a:ext cx="685800" cy="685800"/>
          </a:xfrm>
          <a:prstGeom prst="rect">
            <a:avLst/>
          </a:prstGeom>
          <a:solidFill>
            <a:srgbClr val="CCFFCC"/>
          </a:solidFill>
          <a:ln w="9525">
            <a:solidFill>
              <a:schemeClr val="tx1"/>
            </a:solidFill>
            <a:miter lim="800000"/>
            <a:headEnd/>
            <a:tailEnd/>
          </a:ln>
        </p:spPr>
        <p:txBody>
          <a:bodyPr wrap="none" anchor="ctr"/>
          <a:lstStyle/>
          <a:p>
            <a:r>
              <a:rPr lang="en-US" sz="1000" dirty="0">
                <a:latin typeface="Arial" charset="0"/>
              </a:rPr>
              <a:t>CPPI LLD</a:t>
            </a:r>
          </a:p>
        </p:txBody>
      </p:sp>
      <p:sp>
        <p:nvSpPr>
          <p:cNvPr id="25610" name="Rectangle 41"/>
          <p:cNvSpPr>
            <a:spLocks noChangeArrowheads="1"/>
          </p:cNvSpPr>
          <p:nvPr/>
        </p:nvSpPr>
        <p:spPr bwMode="auto">
          <a:xfrm>
            <a:off x="4522788" y="2163763"/>
            <a:ext cx="685800" cy="685800"/>
          </a:xfrm>
          <a:prstGeom prst="rect">
            <a:avLst/>
          </a:prstGeom>
          <a:solidFill>
            <a:srgbClr val="CCFFCC"/>
          </a:solidFill>
          <a:ln w="9525">
            <a:solidFill>
              <a:schemeClr val="tx1"/>
            </a:solidFill>
            <a:miter lim="800000"/>
            <a:headEnd/>
            <a:tailEnd/>
          </a:ln>
        </p:spPr>
        <p:txBody>
          <a:bodyPr wrap="none" anchor="ctr"/>
          <a:lstStyle/>
          <a:p>
            <a:r>
              <a:rPr lang="en-US" sz="1000" dirty="0">
                <a:latin typeface="Arial" charset="0"/>
              </a:rPr>
              <a:t>PA LLD</a:t>
            </a:r>
          </a:p>
        </p:txBody>
      </p:sp>
      <p:sp>
        <p:nvSpPr>
          <p:cNvPr id="25611" name="Rectangle 42"/>
          <p:cNvSpPr>
            <a:spLocks noChangeArrowheads="1"/>
          </p:cNvSpPr>
          <p:nvPr/>
        </p:nvSpPr>
        <p:spPr bwMode="auto">
          <a:xfrm>
            <a:off x="6122988" y="2163763"/>
            <a:ext cx="685800" cy="685800"/>
          </a:xfrm>
          <a:prstGeom prst="rect">
            <a:avLst/>
          </a:prstGeom>
          <a:solidFill>
            <a:srgbClr val="CCFFCC"/>
          </a:solidFill>
          <a:ln w="9525">
            <a:solidFill>
              <a:schemeClr val="tx1"/>
            </a:solidFill>
            <a:miter lim="800000"/>
            <a:headEnd/>
            <a:tailEnd/>
          </a:ln>
        </p:spPr>
        <p:txBody>
          <a:bodyPr wrap="none" anchor="ctr"/>
          <a:lstStyle/>
          <a:p>
            <a:r>
              <a:rPr lang="en-US" sz="1000" dirty="0">
                <a:latin typeface="Arial" charset="0"/>
              </a:rPr>
              <a:t>QMSS LLD</a:t>
            </a:r>
          </a:p>
        </p:txBody>
      </p:sp>
      <p:sp>
        <p:nvSpPr>
          <p:cNvPr id="25612" name="Rectangle 43"/>
          <p:cNvSpPr>
            <a:spLocks noChangeArrowheads="1"/>
          </p:cNvSpPr>
          <p:nvPr/>
        </p:nvSpPr>
        <p:spPr bwMode="auto">
          <a:xfrm>
            <a:off x="6884988" y="2163763"/>
            <a:ext cx="685800" cy="685800"/>
          </a:xfrm>
          <a:prstGeom prst="rect">
            <a:avLst/>
          </a:prstGeom>
          <a:solidFill>
            <a:srgbClr val="CCFFCC"/>
          </a:solidFill>
          <a:ln w="9525">
            <a:solidFill>
              <a:schemeClr val="tx1"/>
            </a:solidFill>
            <a:miter lim="800000"/>
            <a:headEnd/>
            <a:tailEnd/>
          </a:ln>
        </p:spPr>
        <p:txBody>
          <a:bodyPr wrap="none" anchor="ctr"/>
          <a:lstStyle/>
          <a:p>
            <a:r>
              <a:rPr lang="en-US" sz="1000" dirty="0">
                <a:latin typeface="Arial" charset="0"/>
              </a:rPr>
              <a:t>CPPI LLD</a:t>
            </a:r>
          </a:p>
        </p:txBody>
      </p:sp>
      <p:sp>
        <p:nvSpPr>
          <p:cNvPr id="25613" name="Rectangle 44"/>
          <p:cNvSpPr>
            <a:spLocks noChangeArrowheads="1"/>
          </p:cNvSpPr>
          <p:nvPr/>
        </p:nvSpPr>
        <p:spPr bwMode="auto">
          <a:xfrm>
            <a:off x="7646988" y="2163763"/>
            <a:ext cx="685800" cy="685800"/>
          </a:xfrm>
          <a:prstGeom prst="rect">
            <a:avLst/>
          </a:prstGeom>
          <a:solidFill>
            <a:srgbClr val="CCFFCC"/>
          </a:solidFill>
          <a:ln w="9525">
            <a:solidFill>
              <a:schemeClr val="tx1"/>
            </a:solidFill>
            <a:miter lim="800000"/>
            <a:headEnd/>
            <a:tailEnd/>
          </a:ln>
        </p:spPr>
        <p:txBody>
          <a:bodyPr wrap="none" anchor="ctr"/>
          <a:lstStyle/>
          <a:p>
            <a:r>
              <a:rPr lang="en-US" sz="1000" dirty="0">
                <a:latin typeface="Arial" charset="0"/>
              </a:rPr>
              <a:t>PA LLD</a:t>
            </a:r>
          </a:p>
        </p:txBody>
      </p:sp>
      <p:sp>
        <p:nvSpPr>
          <p:cNvPr id="25614" name="AutoShape 13"/>
          <p:cNvSpPr>
            <a:spLocks noChangeArrowheads="1"/>
          </p:cNvSpPr>
          <p:nvPr/>
        </p:nvSpPr>
        <p:spPr bwMode="auto">
          <a:xfrm>
            <a:off x="2303463" y="3073400"/>
            <a:ext cx="2895600" cy="533400"/>
          </a:xfrm>
          <a:prstGeom prst="flowChartAlternateProcess">
            <a:avLst/>
          </a:prstGeom>
          <a:solidFill>
            <a:schemeClr val="accent1"/>
          </a:solidFill>
          <a:ln w="9525">
            <a:solidFill>
              <a:schemeClr val="tx1"/>
            </a:solidFill>
            <a:miter lim="800000"/>
            <a:headEnd/>
            <a:tailEnd/>
          </a:ln>
        </p:spPr>
        <p:txBody>
          <a:bodyPr wrap="none" anchor="b"/>
          <a:lstStyle/>
          <a:p>
            <a:r>
              <a:rPr lang="en-US" dirty="0">
                <a:latin typeface="Arial" charset="0"/>
              </a:rPr>
              <a:t>RM</a:t>
            </a:r>
          </a:p>
        </p:txBody>
      </p:sp>
      <p:sp>
        <p:nvSpPr>
          <p:cNvPr id="25615" name="AutoShape 14"/>
          <p:cNvSpPr>
            <a:spLocks noChangeArrowheads="1"/>
          </p:cNvSpPr>
          <p:nvPr/>
        </p:nvSpPr>
        <p:spPr bwMode="auto">
          <a:xfrm>
            <a:off x="5427663" y="3073400"/>
            <a:ext cx="2895600" cy="533400"/>
          </a:xfrm>
          <a:prstGeom prst="flowChartAlternateProcess">
            <a:avLst/>
          </a:prstGeom>
          <a:solidFill>
            <a:schemeClr val="accent1"/>
          </a:solidFill>
          <a:ln w="9525">
            <a:solidFill>
              <a:schemeClr val="tx1"/>
            </a:solidFill>
            <a:miter lim="800000"/>
            <a:headEnd/>
            <a:tailEnd/>
          </a:ln>
        </p:spPr>
        <p:txBody>
          <a:bodyPr wrap="none" anchor="b"/>
          <a:lstStyle/>
          <a:p>
            <a:r>
              <a:rPr lang="en-US" dirty="0">
                <a:latin typeface="Arial" charset="0"/>
              </a:rPr>
              <a:t>RM</a:t>
            </a:r>
          </a:p>
        </p:txBody>
      </p:sp>
      <p:sp>
        <p:nvSpPr>
          <p:cNvPr id="25616" name="Rectangle 47"/>
          <p:cNvSpPr>
            <a:spLocks noChangeArrowheads="1"/>
          </p:cNvSpPr>
          <p:nvPr/>
        </p:nvSpPr>
        <p:spPr bwMode="auto">
          <a:xfrm>
            <a:off x="703263" y="2921000"/>
            <a:ext cx="1371600" cy="762000"/>
          </a:xfrm>
          <a:prstGeom prst="rect">
            <a:avLst/>
          </a:prstGeom>
          <a:noFill/>
          <a:ln w="9525">
            <a:solidFill>
              <a:schemeClr val="tx1"/>
            </a:solidFill>
            <a:miter lim="800000"/>
            <a:headEnd/>
            <a:tailEnd/>
          </a:ln>
        </p:spPr>
        <p:txBody>
          <a:bodyPr wrap="none"/>
          <a:lstStyle/>
          <a:p>
            <a:pPr algn="l"/>
            <a:r>
              <a:rPr lang="en-US" sz="800" dirty="0">
                <a:latin typeface="Arial" charset="0"/>
              </a:rPr>
              <a:t>rmResourceTable{</a:t>
            </a:r>
          </a:p>
          <a:p>
            <a:pPr algn="l"/>
            <a:r>
              <a:rPr lang="en-US" sz="800" dirty="0">
                <a:latin typeface="Arial" charset="0"/>
              </a:rPr>
              <a:t>   {RES_ID, START, END},</a:t>
            </a:r>
          </a:p>
          <a:p>
            <a:pPr algn="l"/>
            <a:r>
              <a:rPr lang="en-US" sz="800" dirty="0">
                <a:latin typeface="Arial" charset="0"/>
              </a:rPr>
              <a:t>   { …, …, … },</a:t>
            </a:r>
          </a:p>
          <a:p>
            <a:pPr algn="l"/>
            <a:r>
              <a:rPr lang="en-US" sz="800" dirty="0">
                <a:latin typeface="Arial" charset="0"/>
              </a:rPr>
              <a:t>   …</a:t>
            </a:r>
          </a:p>
          <a:p>
            <a:pPr algn="l"/>
            <a:r>
              <a:rPr lang="en-US" sz="800" dirty="0">
                <a:latin typeface="Arial" charset="0"/>
              </a:rPr>
              <a:t>}</a:t>
            </a:r>
          </a:p>
        </p:txBody>
      </p:sp>
      <p:sp>
        <p:nvSpPr>
          <p:cNvPr id="25617" name="Rectangle 48"/>
          <p:cNvSpPr>
            <a:spLocks noChangeArrowheads="1"/>
          </p:cNvSpPr>
          <p:nvPr/>
        </p:nvSpPr>
        <p:spPr bwMode="auto">
          <a:xfrm>
            <a:off x="3598863" y="3835400"/>
            <a:ext cx="3429000" cy="1447800"/>
          </a:xfrm>
          <a:prstGeom prst="rect">
            <a:avLst/>
          </a:prstGeom>
          <a:noFill/>
          <a:ln w="9525">
            <a:solidFill>
              <a:schemeClr val="tx1"/>
            </a:solidFill>
            <a:miter lim="800000"/>
            <a:headEnd/>
            <a:tailEnd/>
          </a:ln>
        </p:spPr>
        <p:txBody>
          <a:bodyPr wrap="none" anchor="b"/>
          <a:lstStyle/>
          <a:p>
            <a:r>
              <a:rPr lang="en-US" sz="1000" dirty="0">
                <a:latin typeface="Arial" charset="0"/>
              </a:rPr>
              <a:t>Shared Permissions</a:t>
            </a:r>
          </a:p>
        </p:txBody>
      </p:sp>
      <p:sp>
        <p:nvSpPr>
          <p:cNvPr id="25618" name="Rectangle 49"/>
          <p:cNvSpPr>
            <a:spLocks noChangeArrowheads="1"/>
          </p:cNvSpPr>
          <p:nvPr/>
        </p:nvSpPr>
        <p:spPr bwMode="auto">
          <a:xfrm>
            <a:off x="5360988" y="1325563"/>
            <a:ext cx="3048000" cy="2359025"/>
          </a:xfrm>
          <a:prstGeom prst="rect">
            <a:avLst/>
          </a:prstGeom>
          <a:noFill/>
          <a:ln w="9525">
            <a:solidFill>
              <a:schemeClr val="tx1"/>
            </a:solidFill>
            <a:miter lim="800000"/>
            <a:headEnd/>
            <a:tailEnd/>
          </a:ln>
        </p:spPr>
        <p:txBody>
          <a:bodyPr wrap="none"/>
          <a:lstStyle/>
          <a:p>
            <a:pPr algn="l"/>
            <a:r>
              <a:rPr lang="en-US" sz="1000" b="1" dirty="0">
                <a:latin typeface="Arial" charset="0"/>
              </a:rPr>
              <a:t>Core 1</a:t>
            </a:r>
          </a:p>
        </p:txBody>
      </p:sp>
      <p:sp>
        <p:nvSpPr>
          <p:cNvPr id="25619" name="Text Box 18"/>
          <p:cNvSpPr txBox="1">
            <a:spLocks noChangeArrowheads="1"/>
          </p:cNvSpPr>
          <p:nvPr/>
        </p:nvSpPr>
        <p:spPr bwMode="auto">
          <a:xfrm>
            <a:off x="6418263" y="4216400"/>
            <a:ext cx="457200" cy="366713"/>
          </a:xfrm>
          <a:prstGeom prst="rect">
            <a:avLst/>
          </a:prstGeom>
          <a:noFill/>
          <a:ln w="9525">
            <a:noFill/>
            <a:miter lim="800000"/>
            <a:headEnd/>
            <a:tailEnd/>
          </a:ln>
        </p:spPr>
        <p:txBody>
          <a:bodyPr>
            <a:spAutoFit/>
          </a:bodyPr>
          <a:lstStyle/>
          <a:p>
            <a:pPr algn="l" eaLnBrk="1" hangingPunct="1">
              <a:spcBef>
                <a:spcPct val="50000"/>
              </a:spcBef>
            </a:pPr>
            <a:r>
              <a:rPr lang="en-US" dirty="0">
                <a:latin typeface="Arial" charset="0"/>
              </a:rPr>
              <a:t>…</a:t>
            </a:r>
          </a:p>
        </p:txBody>
      </p:sp>
      <p:pic>
        <p:nvPicPr>
          <p:cNvPr id="25620" name="table"/>
          <p:cNvPicPr>
            <a:picLocks noChangeAspect="1"/>
          </p:cNvPicPr>
          <p:nvPr/>
        </p:nvPicPr>
        <p:blipFill>
          <a:blip r:embed="rId3" cstate="print"/>
          <a:srcRect/>
          <a:stretch>
            <a:fillRect/>
          </a:stretch>
        </p:blipFill>
        <p:spPr bwMode="auto">
          <a:xfrm>
            <a:off x="3675063" y="3911600"/>
            <a:ext cx="1219200" cy="1095375"/>
          </a:xfrm>
          <a:prstGeom prst="rect">
            <a:avLst/>
          </a:prstGeom>
          <a:noFill/>
          <a:ln w="9525">
            <a:noFill/>
            <a:miter lim="800000"/>
            <a:headEnd/>
            <a:tailEnd/>
          </a:ln>
        </p:spPr>
      </p:pic>
      <p:pic>
        <p:nvPicPr>
          <p:cNvPr id="25621" name="table"/>
          <p:cNvPicPr>
            <a:picLocks noChangeAspect="1"/>
          </p:cNvPicPr>
          <p:nvPr/>
        </p:nvPicPr>
        <p:blipFill>
          <a:blip r:embed="rId4" cstate="print"/>
          <a:srcRect/>
          <a:stretch>
            <a:fillRect/>
          </a:stretch>
        </p:blipFill>
        <p:spPr bwMode="auto">
          <a:xfrm>
            <a:off x="4970463" y="3911600"/>
            <a:ext cx="1219200" cy="1095375"/>
          </a:xfrm>
          <a:prstGeom prst="rect">
            <a:avLst/>
          </a:prstGeom>
          <a:noFill/>
          <a:ln w="9525">
            <a:noFill/>
            <a:miter lim="800000"/>
            <a:headEnd/>
            <a:tailEnd/>
          </a:ln>
        </p:spPr>
      </p:pic>
      <p:cxnSp>
        <p:nvCxnSpPr>
          <p:cNvPr id="25622" name="AutoShape 65"/>
          <p:cNvCxnSpPr>
            <a:cxnSpLocks noChangeShapeType="1"/>
            <a:stCxn id="25616" idx="3"/>
            <a:endCxn id="25617" idx="1"/>
          </p:cNvCxnSpPr>
          <p:nvPr/>
        </p:nvCxnSpPr>
        <p:spPr bwMode="auto">
          <a:xfrm>
            <a:off x="2074863" y="3302000"/>
            <a:ext cx="1524000" cy="1257300"/>
          </a:xfrm>
          <a:prstGeom prst="curvedConnector3">
            <a:avLst>
              <a:gd name="adj1" fmla="val 50000"/>
            </a:avLst>
          </a:prstGeom>
          <a:noFill/>
          <a:ln w="9525">
            <a:solidFill>
              <a:schemeClr val="tx1"/>
            </a:solidFill>
            <a:round/>
            <a:headEnd/>
            <a:tailEnd type="triangle" w="med" len="med"/>
          </a:ln>
        </p:spPr>
      </p:cxnSp>
      <p:sp>
        <p:nvSpPr>
          <p:cNvPr id="25623" name="Text Box 66"/>
          <p:cNvSpPr txBox="1">
            <a:spLocks noChangeArrowheads="1"/>
          </p:cNvSpPr>
          <p:nvPr/>
        </p:nvSpPr>
        <p:spPr bwMode="auto">
          <a:xfrm>
            <a:off x="627063" y="2692400"/>
            <a:ext cx="1219200" cy="214313"/>
          </a:xfrm>
          <a:prstGeom prst="rect">
            <a:avLst/>
          </a:prstGeom>
          <a:noFill/>
          <a:ln w="9525">
            <a:noFill/>
            <a:miter lim="800000"/>
            <a:headEnd/>
            <a:tailEnd/>
          </a:ln>
        </p:spPr>
        <p:txBody>
          <a:bodyPr>
            <a:spAutoFit/>
          </a:bodyPr>
          <a:lstStyle/>
          <a:p>
            <a:pPr algn="l" eaLnBrk="1" hangingPunct="1">
              <a:spcBef>
                <a:spcPct val="50000"/>
              </a:spcBef>
            </a:pPr>
            <a:r>
              <a:rPr lang="en-US" sz="800" dirty="0">
                <a:latin typeface="Arial" charset="0"/>
              </a:rPr>
              <a:t>resource_table.h</a:t>
            </a:r>
          </a:p>
        </p:txBody>
      </p:sp>
      <p:sp>
        <p:nvSpPr>
          <p:cNvPr id="25624" name="AutoShape 67"/>
          <p:cNvSpPr>
            <a:spLocks noChangeArrowheads="1"/>
          </p:cNvSpPr>
          <p:nvPr/>
        </p:nvSpPr>
        <p:spPr bwMode="auto">
          <a:xfrm rot="-2783831">
            <a:off x="4437063" y="3378200"/>
            <a:ext cx="228600" cy="533400"/>
          </a:xfrm>
          <a:prstGeom prst="upDownArrow">
            <a:avLst>
              <a:gd name="adj1" fmla="val 50000"/>
              <a:gd name="adj2" fmla="val 46667"/>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25" name="AutoShape 68"/>
          <p:cNvSpPr>
            <a:spLocks noChangeArrowheads="1"/>
          </p:cNvSpPr>
          <p:nvPr/>
        </p:nvSpPr>
        <p:spPr bwMode="auto">
          <a:xfrm rot="2632602">
            <a:off x="5986463" y="3387725"/>
            <a:ext cx="228600" cy="533400"/>
          </a:xfrm>
          <a:prstGeom prst="upDownArrow">
            <a:avLst>
              <a:gd name="adj1" fmla="val 50000"/>
              <a:gd name="adj2" fmla="val 46667"/>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26" name="Text Box 69"/>
          <p:cNvSpPr txBox="1">
            <a:spLocks noChangeArrowheads="1"/>
          </p:cNvSpPr>
          <p:nvPr/>
        </p:nvSpPr>
        <p:spPr bwMode="auto">
          <a:xfrm>
            <a:off x="4437063" y="3302000"/>
            <a:ext cx="838200" cy="336550"/>
          </a:xfrm>
          <a:prstGeom prst="rect">
            <a:avLst/>
          </a:prstGeom>
          <a:noFill/>
          <a:ln w="9525">
            <a:noFill/>
            <a:miter lim="800000"/>
            <a:headEnd/>
            <a:tailEnd/>
          </a:ln>
        </p:spPr>
        <p:txBody>
          <a:bodyPr>
            <a:spAutoFit/>
          </a:bodyPr>
          <a:lstStyle/>
          <a:p>
            <a:pPr eaLnBrk="1" hangingPunct="1">
              <a:spcBef>
                <a:spcPct val="50000"/>
              </a:spcBef>
            </a:pPr>
            <a:r>
              <a:rPr lang="en-US" sz="800" dirty="0">
                <a:latin typeface="Arial" charset="0"/>
              </a:rPr>
              <a:t>Permission validation</a:t>
            </a:r>
          </a:p>
        </p:txBody>
      </p:sp>
      <p:sp>
        <p:nvSpPr>
          <p:cNvPr id="25627" name="Text Box 70"/>
          <p:cNvSpPr txBox="1">
            <a:spLocks noChangeArrowheads="1"/>
          </p:cNvSpPr>
          <p:nvPr/>
        </p:nvSpPr>
        <p:spPr bwMode="auto">
          <a:xfrm>
            <a:off x="7239000" y="3276600"/>
            <a:ext cx="838200" cy="336550"/>
          </a:xfrm>
          <a:prstGeom prst="rect">
            <a:avLst/>
          </a:prstGeom>
          <a:noFill/>
          <a:ln w="9525">
            <a:noFill/>
            <a:miter lim="800000"/>
            <a:headEnd/>
            <a:tailEnd/>
          </a:ln>
        </p:spPr>
        <p:txBody>
          <a:bodyPr>
            <a:spAutoFit/>
          </a:bodyPr>
          <a:lstStyle/>
          <a:p>
            <a:pPr eaLnBrk="1" hangingPunct="1">
              <a:spcBef>
                <a:spcPct val="50000"/>
              </a:spcBef>
            </a:pPr>
            <a:r>
              <a:rPr lang="en-US" sz="800" dirty="0">
                <a:latin typeface="Arial" charset="0"/>
              </a:rPr>
              <a:t>Permission validation</a:t>
            </a:r>
          </a:p>
        </p:txBody>
      </p:sp>
      <p:sp>
        <p:nvSpPr>
          <p:cNvPr id="25628" name="Text Box 71"/>
          <p:cNvSpPr txBox="1">
            <a:spLocks noChangeArrowheads="1"/>
          </p:cNvSpPr>
          <p:nvPr/>
        </p:nvSpPr>
        <p:spPr bwMode="auto">
          <a:xfrm>
            <a:off x="1617663" y="3835400"/>
            <a:ext cx="1600200" cy="701675"/>
          </a:xfrm>
          <a:prstGeom prst="rect">
            <a:avLst/>
          </a:prstGeom>
          <a:noFill/>
          <a:ln w="9525">
            <a:noFill/>
            <a:miter lim="800000"/>
            <a:headEnd/>
            <a:tailEnd/>
          </a:ln>
        </p:spPr>
        <p:txBody>
          <a:bodyPr>
            <a:spAutoFit/>
          </a:bodyPr>
          <a:lstStyle/>
          <a:p>
            <a:pPr algn="l" eaLnBrk="1" hangingPunct="1">
              <a:spcBef>
                <a:spcPct val="50000"/>
              </a:spcBef>
            </a:pPr>
            <a:r>
              <a:rPr lang="en-US" sz="1000" dirty="0">
                <a:latin typeface="Arial" charset="0"/>
              </a:rPr>
              <a:t>Rm_init maps rmResourceTable to internal Permission Tables</a:t>
            </a:r>
          </a:p>
        </p:txBody>
      </p:sp>
      <p:sp>
        <p:nvSpPr>
          <p:cNvPr id="25629" name="AutoShape 72"/>
          <p:cNvSpPr>
            <a:spLocks noChangeArrowheads="1"/>
          </p:cNvSpPr>
          <p:nvPr/>
        </p:nvSpPr>
        <p:spPr bwMode="auto">
          <a:xfrm>
            <a:off x="3227388" y="1935163"/>
            <a:ext cx="228600" cy="381000"/>
          </a:xfrm>
          <a:prstGeom prst="upDownArrow">
            <a:avLst>
              <a:gd name="adj1" fmla="val 50000"/>
              <a:gd name="adj2" fmla="val 33333"/>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30" name="AutoShape 73"/>
          <p:cNvSpPr>
            <a:spLocks noChangeArrowheads="1"/>
          </p:cNvSpPr>
          <p:nvPr/>
        </p:nvSpPr>
        <p:spPr bwMode="auto">
          <a:xfrm>
            <a:off x="3989388" y="1935163"/>
            <a:ext cx="228600" cy="381000"/>
          </a:xfrm>
          <a:prstGeom prst="upDownArrow">
            <a:avLst>
              <a:gd name="adj1" fmla="val 50000"/>
              <a:gd name="adj2" fmla="val 33333"/>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31" name="AutoShape 74"/>
          <p:cNvSpPr>
            <a:spLocks noChangeArrowheads="1"/>
          </p:cNvSpPr>
          <p:nvPr/>
        </p:nvSpPr>
        <p:spPr bwMode="auto">
          <a:xfrm>
            <a:off x="4751388" y="1935163"/>
            <a:ext cx="228600" cy="381000"/>
          </a:xfrm>
          <a:prstGeom prst="upDownArrow">
            <a:avLst>
              <a:gd name="adj1" fmla="val 50000"/>
              <a:gd name="adj2" fmla="val 33333"/>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32" name="AutoShape 75"/>
          <p:cNvSpPr>
            <a:spLocks noChangeArrowheads="1"/>
          </p:cNvSpPr>
          <p:nvPr/>
        </p:nvSpPr>
        <p:spPr bwMode="auto">
          <a:xfrm>
            <a:off x="6351588" y="1935163"/>
            <a:ext cx="228600" cy="381000"/>
          </a:xfrm>
          <a:prstGeom prst="upDownArrow">
            <a:avLst>
              <a:gd name="adj1" fmla="val 50000"/>
              <a:gd name="adj2" fmla="val 33333"/>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33" name="AutoShape 76"/>
          <p:cNvSpPr>
            <a:spLocks noChangeArrowheads="1"/>
          </p:cNvSpPr>
          <p:nvPr/>
        </p:nvSpPr>
        <p:spPr bwMode="auto">
          <a:xfrm>
            <a:off x="7113588" y="1935163"/>
            <a:ext cx="228600" cy="381000"/>
          </a:xfrm>
          <a:prstGeom prst="upDownArrow">
            <a:avLst>
              <a:gd name="adj1" fmla="val 50000"/>
              <a:gd name="adj2" fmla="val 33333"/>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34" name="AutoShape 77"/>
          <p:cNvSpPr>
            <a:spLocks noChangeArrowheads="1"/>
          </p:cNvSpPr>
          <p:nvPr/>
        </p:nvSpPr>
        <p:spPr bwMode="auto">
          <a:xfrm>
            <a:off x="7875588" y="1935163"/>
            <a:ext cx="228600" cy="381000"/>
          </a:xfrm>
          <a:prstGeom prst="upDownArrow">
            <a:avLst>
              <a:gd name="adj1" fmla="val 50000"/>
              <a:gd name="adj2" fmla="val 33333"/>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35" name="Text Box 78"/>
          <p:cNvSpPr txBox="1">
            <a:spLocks noChangeArrowheads="1"/>
          </p:cNvSpPr>
          <p:nvPr/>
        </p:nvSpPr>
        <p:spPr bwMode="auto">
          <a:xfrm>
            <a:off x="3455988" y="1782763"/>
            <a:ext cx="1600200" cy="214312"/>
          </a:xfrm>
          <a:prstGeom prst="rect">
            <a:avLst/>
          </a:prstGeom>
          <a:noFill/>
          <a:ln w="9525">
            <a:noFill/>
            <a:miter lim="800000"/>
            <a:headEnd/>
            <a:tailEnd/>
          </a:ln>
        </p:spPr>
        <p:txBody>
          <a:bodyPr>
            <a:spAutoFit/>
          </a:bodyPr>
          <a:lstStyle/>
          <a:p>
            <a:pPr algn="l" eaLnBrk="1" hangingPunct="1">
              <a:spcBef>
                <a:spcPct val="50000"/>
              </a:spcBef>
            </a:pPr>
            <a:r>
              <a:rPr lang="en-US" sz="800" dirty="0">
                <a:latin typeface="Arial" charset="0"/>
              </a:rPr>
              <a:t>Queue/cppiChOpen/ …</a:t>
            </a:r>
          </a:p>
        </p:txBody>
      </p:sp>
      <p:sp>
        <p:nvSpPr>
          <p:cNvPr id="25636" name="Text Box 79"/>
          <p:cNvSpPr txBox="1">
            <a:spLocks noChangeArrowheads="1"/>
          </p:cNvSpPr>
          <p:nvPr/>
        </p:nvSpPr>
        <p:spPr bwMode="auto">
          <a:xfrm>
            <a:off x="6580188" y="1782763"/>
            <a:ext cx="1600200" cy="214312"/>
          </a:xfrm>
          <a:prstGeom prst="rect">
            <a:avLst/>
          </a:prstGeom>
          <a:noFill/>
          <a:ln w="9525">
            <a:noFill/>
            <a:miter lim="800000"/>
            <a:headEnd/>
            <a:tailEnd/>
          </a:ln>
        </p:spPr>
        <p:txBody>
          <a:bodyPr>
            <a:spAutoFit/>
          </a:bodyPr>
          <a:lstStyle/>
          <a:p>
            <a:pPr algn="l" eaLnBrk="1" hangingPunct="1">
              <a:spcBef>
                <a:spcPct val="50000"/>
              </a:spcBef>
            </a:pPr>
            <a:r>
              <a:rPr lang="en-US" sz="800" dirty="0">
                <a:latin typeface="Arial" charset="0"/>
              </a:rPr>
              <a:t>Queue/cppiChOpen/ …</a:t>
            </a:r>
          </a:p>
        </p:txBody>
      </p:sp>
      <p:sp>
        <p:nvSpPr>
          <p:cNvPr id="25637" name="AutoShape 80"/>
          <p:cNvSpPr>
            <a:spLocks noChangeArrowheads="1"/>
          </p:cNvSpPr>
          <p:nvPr/>
        </p:nvSpPr>
        <p:spPr bwMode="auto">
          <a:xfrm>
            <a:off x="3217863" y="2705100"/>
            <a:ext cx="228600" cy="520700"/>
          </a:xfrm>
          <a:prstGeom prst="upDownArrow">
            <a:avLst>
              <a:gd name="adj1" fmla="val 50000"/>
              <a:gd name="adj2" fmla="val 45556"/>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38" name="AutoShape 81"/>
          <p:cNvSpPr>
            <a:spLocks noChangeArrowheads="1"/>
          </p:cNvSpPr>
          <p:nvPr/>
        </p:nvSpPr>
        <p:spPr bwMode="auto">
          <a:xfrm>
            <a:off x="3986213" y="2700338"/>
            <a:ext cx="228600" cy="520700"/>
          </a:xfrm>
          <a:prstGeom prst="upDownArrow">
            <a:avLst>
              <a:gd name="adj1" fmla="val 50000"/>
              <a:gd name="adj2" fmla="val 45556"/>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39" name="AutoShape 82"/>
          <p:cNvSpPr>
            <a:spLocks noChangeArrowheads="1"/>
          </p:cNvSpPr>
          <p:nvPr/>
        </p:nvSpPr>
        <p:spPr bwMode="auto">
          <a:xfrm>
            <a:off x="4738688" y="2700338"/>
            <a:ext cx="228600" cy="520700"/>
          </a:xfrm>
          <a:prstGeom prst="upDownArrow">
            <a:avLst>
              <a:gd name="adj1" fmla="val 50000"/>
              <a:gd name="adj2" fmla="val 45556"/>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40" name="AutoShape 83"/>
          <p:cNvSpPr>
            <a:spLocks noChangeArrowheads="1"/>
          </p:cNvSpPr>
          <p:nvPr/>
        </p:nvSpPr>
        <p:spPr bwMode="auto">
          <a:xfrm>
            <a:off x="6348413" y="2700338"/>
            <a:ext cx="228600" cy="520700"/>
          </a:xfrm>
          <a:prstGeom prst="upDownArrow">
            <a:avLst>
              <a:gd name="adj1" fmla="val 50000"/>
              <a:gd name="adj2" fmla="val 45556"/>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41" name="AutoShape 84"/>
          <p:cNvSpPr>
            <a:spLocks noChangeArrowheads="1"/>
          </p:cNvSpPr>
          <p:nvPr/>
        </p:nvSpPr>
        <p:spPr bwMode="auto">
          <a:xfrm>
            <a:off x="7097713" y="2701925"/>
            <a:ext cx="228600" cy="520700"/>
          </a:xfrm>
          <a:prstGeom prst="upDownArrow">
            <a:avLst>
              <a:gd name="adj1" fmla="val 50000"/>
              <a:gd name="adj2" fmla="val 45556"/>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42" name="AutoShape 85"/>
          <p:cNvSpPr>
            <a:spLocks noChangeArrowheads="1"/>
          </p:cNvSpPr>
          <p:nvPr/>
        </p:nvSpPr>
        <p:spPr bwMode="auto">
          <a:xfrm>
            <a:off x="7872413" y="2700338"/>
            <a:ext cx="228600" cy="520700"/>
          </a:xfrm>
          <a:prstGeom prst="upDownArrow">
            <a:avLst>
              <a:gd name="adj1" fmla="val 50000"/>
              <a:gd name="adj2" fmla="val 45556"/>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43" name="Text Box 86"/>
          <p:cNvSpPr txBox="1">
            <a:spLocks noChangeArrowheads="1"/>
          </p:cNvSpPr>
          <p:nvPr/>
        </p:nvSpPr>
        <p:spPr bwMode="auto">
          <a:xfrm>
            <a:off x="3405188" y="2871788"/>
            <a:ext cx="1397000" cy="214312"/>
          </a:xfrm>
          <a:prstGeom prst="rect">
            <a:avLst/>
          </a:prstGeom>
          <a:noFill/>
          <a:ln w="9525">
            <a:noFill/>
            <a:miter lim="800000"/>
            <a:headEnd/>
            <a:tailEnd/>
          </a:ln>
        </p:spPr>
        <p:txBody>
          <a:bodyPr>
            <a:spAutoFit/>
          </a:bodyPr>
          <a:lstStyle/>
          <a:p>
            <a:pPr algn="l" eaLnBrk="1" hangingPunct="1">
              <a:spcBef>
                <a:spcPct val="50000"/>
              </a:spcBef>
            </a:pPr>
            <a:r>
              <a:rPr lang="en-US" sz="800" dirty="0">
                <a:latin typeface="Arial" charset="0"/>
              </a:rPr>
              <a:t>Init/usePermissionCheck</a:t>
            </a:r>
          </a:p>
        </p:txBody>
      </p:sp>
      <p:sp>
        <p:nvSpPr>
          <p:cNvPr id="25644" name="Text Box 87"/>
          <p:cNvSpPr txBox="1">
            <a:spLocks noChangeArrowheads="1"/>
          </p:cNvSpPr>
          <p:nvPr/>
        </p:nvSpPr>
        <p:spPr bwMode="auto">
          <a:xfrm>
            <a:off x="6526213" y="2865438"/>
            <a:ext cx="1397000" cy="214312"/>
          </a:xfrm>
          <a:prstGeom prst="rect">
            <a:avLst/>
          </a:prstGeom>
          <a:noFill/>
          <a:ln w="9525">
            <a:noFill/>
            <a:miter lim="800000"/>
            <a:headEnd/>
            <a:tailEnd/>
          </a:ln>
        </p:spPr>
        <p:txBody>
          <a:bodyPr>
            <a:spAutoFit/>
          </a:bodyPr>
          <a:lstStyle/>
          <a:p>
            <a:pPr algn="l" eaLnBrk="1" hangingPunct="1">
              <a:spcBef>
                <a:spcPct val="50000"/>
              </a:spcBef>
            </a:pPr>
            <a:r>
              <a:rPr lang="en-US" sz="800" dirty="0">
                <a:latin typeface="Arial" charset="0"/>
              </a:rPr>
              <a:t>Init/usePermissionCheck</a:t>
            </a:r>
          </a:p>
        </p:txBody>
      </p:sp>
      <p:sp>
        <p:nvSpPr>
          <p:cNvPr id="25645" name="AutoShape 88"/>
          <p:cNvSpPr>
            <a:spLocks noChangeArrowheads="1"/>
          </p:cNvSpPr>
          <p:nvPr/>
        </p:nvSpPr>
        <p:spPr bwMode="auto">
          <a:xfrm>
            <a:off x="2312988" y="2163763"/>
            <a:ext cx="609600" cy="982662"/>
          </a:xfrm>
          <a:prstGeom prst="downArrow">
            <a:avLst>
              <a:gd name="adj1" fmla="val 50000"/>
              <a:gd name="adj2" fmla="val 40299"/>
            </a:avLst>
          </a:prstGeom>
          <a:solidFill>
            <a:srgbClr val="FFCC99"/>
          </a:solidFill>
          <a:ln w="9525">
            <a:solidFill>
              <a:schemeClr val="tx1"/>
            </a:solidFill>
            <a:miter lim="800000"/>
            <a:headEnd/>
            <a:tailEnd/>
          </a:ln>
        </p:spPr>
        <p:txBody>
          <a:bodyPr wrap="none" anchor="ctr"/>
          <a:lstStyle/>
          <a:p>
            <a:r>
              <a:rPr lang="en-US" sz="1000" b="1" dirty="0">
                <a:latin typeface="Arial" charset="0"/>
              </a:rPr>
              <a:t>Rm_init</a:t>
            </a:r>
          </a:p>
        </p:txBody>
      </p:sp>
      <p:sp>
        <p:nvSpPr>
          <p:cNvPr id="25646" name="AutoShape 89"/>
          <p:cNvSpPr>
            <a:spLocks noChangeArrowheads="1"/>
          </p:cNvSpPr>
          <p:nvPr/>
        </p:nvSpPr>
        <p:spPr bwMode="auto">
          <a:xfrm>
            <a:off x="5437188" y="2163763"/>
            <a:ext cx="609600" cy="990600"/>
          </a:xfrm>
          <a:prstGeom prst="downArrow">
            <a:avLst>
              <a:gd name="adj1" fmla="val 50000"/>
              <a:gd name="adj2" fmla="val 40625"/>
            </a:avLst>
          </a:prstGeom>
          <a:solidFill>
            <a:srgbClr val="FFCC99"/>
          </a:solidFill>
          <a:ln w="9525">
            <a:solidFill>
              <a:schemeClr val="tx1"/>
            </a:solidFill>
            <a:miter lim="800000"/>
            <a:headEnd/>
            <a:tailEnd/>
          </a:ln>
        </p:spPr>
        <p:txBody>
          <a:bodyPr wrap="none" anchor="ctr"/>
          <a:lstStyle/>
          <a:p>
            <a:r>
              <a:rPr lang="en-US" sz="1000" b="1" dirty="0">
                <a:latin typeface="Arial" charset="0"/>
              </a:rPr>
              <a:t>Rm_start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Keystone I RM Lessons Learned</a:t>
            </a:r>
          </a:p>
        </p:txBody>
      </p:sp>
      <p:sp>
        <p:nvSpPr>
          <p:cNvPr id="9219" name="Content Placeholder 2"/>
          <p:cNvSpPr>
            <a:spLocks noGrp="1"/>
          </p:cNvSpPr>
          <p:nvPr>
            <p:ph idx="1"/>
          </p:nvPr>
        </p:nvSpPr>
        <p:spPr/>
        <p:txBody>
          <a:bodyPr/>
          <a:lstStyle/>
          <a:p>
            <a:r>
              <a:rPr lang="en-US" sz="2400" dirty="0" smtClean="0"/>
              <a:t>Very tedious to add new resources since RM has static definitions in both code and data of resources it manages</a:t>
            </a:r>
            <a:endParaRPr lang="en-US" sz="2000" dirty="0" smtClean="0"/>
          </a:p>
          <a:p>
            <a:r>
              <a:rPr lang="en-US" sz="2400" dirty="0" smtClean="0"/>
              <a:t>Resource table with privileges defined at compile time</a:t>
            </a:r>
          </a:p>
          <a:p>
            <a:pPr lvl="1"/>
            <a:r>
              <a:rPr lang="en-US" sz="2000" dirty="0" smtClean="0"/>
              <a:t>Privileges cannot be manipulated at runtime</a:t>
            </a:r>
          </a:p>
          <a:p>
            <a:r>
              <a:rPr lang="en-US" sz="2400" dirty="0" smtClean="0"/>
              <a:t>System integrator must align Linux DTB resources with DSP RM resource table</a:t>
            </a:r>
          </a:p>
          <a:p>
            <a:pPr lvl="1"/>
            <a:r>
              <a:rPr lang="en-US" sz="2000" dirty="0" smtClean="0"/>
              <a:t>Tedious and error-prone</a:t>
            </a:r>
          </a:p>
          <a:p>
            <a:r>
              <a:rPr lang="en-US" sz="2400" dirty="0" smtClean="0"/>
              <a:t>Shared memory architecture provides no communication path to ARM</a:t>
            </a:r>
          </a:p>
          <a:p>
            <a:pPr lvl="1"/>
            <a:r>
              <a:rPr lang="en-US" sz="2000" dirty="0" smtClean="0"/>
              <a:t>Not easily portable to new devices</a:t>
            </a:r>
          </a:p>
        </p:txBody>
      </p:sp>
      <p:sp>
        <p:nvSpPr>
          <p:cNvPr id="4" name="Date Placeholder 3"/>
          <p:cNvSpPr>
            <a:spLocks noGrp="1"/>
          </p:cNvSpPr>
          <p:nvPr>
            <p:ph type="dt" sz="quarter" idx="10"/>
          </p:nvPr>
        </p:nvSpPr>
        <p:spPr/>
        <p:txBody>
          <a:bodyPr/>
          <a:lstStyle/>
          <a:p>
            <a:pPr>
              <a:defRPr/>
            </a:pPr>
            <a:fld id="{05EBAB29-5E6E-4099-A8EC-20A8378A7BB4}" type="datetime1">
              <a:rPr lang="en-US" smtClean="0"/>
              <a:pPr>
                <a:defRPr/>
              </a:pPr>
              <a:t>4/23/2013</a:t>
            </a:fld>
            <a:endParaRPr lang="en-US" dirty="0"/>
          </a:p>
        </p:txBody>
      </p:sp>
      <p:sp>
        <p:nvSpPr>
          <p:cNvPr id="6" name="Slide Number Placeholder 5"/>
          <p:cNvSpPr>
            <a:spLocks noGrp="1"/>
          </p:cNvSpPr>
          <p:nvPr>
            <p:ph type="sldNum" sz="quarter" idx="12"/>
          </p:nvPr>
        </p:nvSpPr>
        <p:spPr/>
        <p:txBody>
          <a:bodyPr/>
          <a:lstStyle/>
          <a:p>
            <a:pPr>
              <a:defRPr/>
            </a:pPr>
            <a:fld id="{DE416782-837D-493F-806A-2F018444B744}" type="slidenum">
              <a:rPr lang="en-US" smtClean="0"/>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en-US" dirty="0" smtClean="0"/>
              <a:t>Keystone II RM – Major Requirements</a:t>
            </a:r>
          </a:p>
        </p:txBody>
      </p:sp>
      <p:sp>
        <p:nvSpPr>
          <p:cNvPr id="10243" name="Content Placeholder 2"/>
          <p:cNvSpPr>
            <a:spLocks noGrp="1"/>
          </p:cNvSpPr>
          <p:nvPr>
            <p:ph idx="1"/>
          </p:nvPr>
        </p:nvSpPr>
        <p:spPr>
          <a:xfrm>
            <a:off x="333375" y="1523999"/>
            <a:ext cx="8467725" cy="4572001"/>
          </a:xfrm>
        </p:spPr>
        <p:txBody>
          <a:bodyPr>
            <a:normAutofit fontScale="92500"/>
          </a:bodyPr>
          <a:lstStyle/>
          <a:p>
            <a:r>
              <a:rPr lang="en-US" sz="2400" dirty="0" smtClean="0"/>
              <a:t>Remove static definitions of managed resources from RM</a:t>
            </a:r>
          </a:p>
          <a:p>
            <a:pPr lvl="1"/>
            <a:r>
              <a:rPr lang="en-US" sz="2000" dirty="0" smtClean="0"/>
              <a:t>Easy addition of new resources</a:t>
            </a:r>
          </a:p>
          <a:p>
            <a:r>
              <a:rPr lang="en-US" sz="2400" dirty="0" smtClean="0"/>
              <a:t>Enable management of resources at all levels within system software architecture</a:t>
            </a:r>
          </a:p>
          <a:p>
            <a:pPr lvl="1"/>
            <a:r>
              <a:rPr lang="en-US" sz="2000" dirty="0" smtClean="0"/>
              <a:t>Core, task, application component (LLD)</a:t>
            </a:r>
          </a:p>
          <a:p>
            <a:pPr lvl="1"/>
            <a:r>
              <a:rPr lang="en-US" sz="2000" dirty="0" smtClean="0"/>
              <a:t>Pre/post-main execution</a:t>
            </a:r>
          </a:p>
          <a:p>
            <a:r>
              <a:rPr lang="en-US" sz="2400" dirty="0" smtClean="0"/>
              <a:t>Runtime modification of resource permissions</a:t>
            </a:r>
          </a:p>
          <a:p>
            <a:r>
              <a:rPr lang="en-US" sz="2400" dirty="0" smtClean="0"/>
              <a:t>Automate reservation of resources taken by Linux kernel</a:t>
            </a:r>
          </a:p>
          <a:p>
            <a:r>
              <a:rPr lang="en-US" sz="2400" dirty="0" smtClean="0"/>
              <a:t>Generic, processor-independent transport interface that allows RM instances to communicate regardless of device hardware architecture</a:t>
            </a:r>
          </a:p>
          <a:p>
            <a:pPr lvl="1"/>
            <a:r>
              <a:rPr lang="en-US" sz="2000" dirty="0" smtClean="0"/>
              <a:t>Transport glue logic provided by application</a:t>
            </a:r>
          </a:p>
          <a:p>
            <a:pPr lvl="1"/>
            <a:r>
              <a:rPr lang="en-US" sz="2000" dirty="0" smtClean="0"/>
              <a:t>Easy to port RM to new devices</a:t>
            </a:r>
          </a:p>
          <a:p>
            <a:pPr lvl="1"/>
            <a:endParaRPr lang="en-US" sz="2000" dirty="0" smtClean="0"/>
          </a:p>
        </p:txBody>
      </p:sp>
      <p:sp>
        <p:nvSpPr>
          <p:cNvPr id="4" name="Date Placeholder 3"/>
          <p:cNvSpPr>
            <a:spLocks noGrp="1"/>
          </p:cNvSpPr>
          <p:nvPr>
            <p:ph type="dt" sz="quarter" idx="10"/>
          </p:nvPr>
        </p:nvSpPr>
        <p:spPr/>
        <p:txBody>
          <a:bodyPr/>
          <a:lstStyle/>
          <a:p>
            <a:pPr>
              <a:defRPr/>
            </a:pPr>
            <a:fld id="{05EBAB29-5E6E-4099-A8EC-20A8378A7BB4}" type="datetime1">
              <a:rPr lang="en-US" smtClean="0"/>
              <a:pPr>
                <a:defRPr/>
              </a:pPr>
              <a:t>4/23/2013</a:t>
            </a:fld>
            <a:endParaRPr lang="en-US" dirty="0"/>
          </a:p>
        </p:txBody>
      </p:sp>
      <p:sp>
        <p:nvSpPr>
          <p:cNvPr id="6" name="Slide Number Placeholder 5"/>
          <p:cNvSpPr>
            <a:spLocks noGrp="1"/>
          </p:cNvSpPr>
          <p:nvPr>
            <p:ph type="sldNum" sz="quarter" idx="12"/>
          </p:nvPr>
        </p:nvSpPr>
        <p:spPr/>
        <p:txBody>
          <a:bodyPr/>
          <a:lstStyle/>
          <a:p>
            <a:pPr>
              <a:defRPr/>
            </a:pPr>
            <a:fld id="{E1071E53-851A-41DB-BB76-FFCAF7178FDD}"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304800"/>
            <a:ext cx="8458200" cy="866775"/>
          </a:xfrm>
        </p:spPr>
        <p:txBody>
          <a:bodyPr/>
          <a:lstStyle/>
          <a:p>
            <a:r>
              <a:rPr lang="en-US" dirty="0" smtClean="0"/>
              <a:t>Keystone II RM – Overview (1/2)</a:t>
            </a:r>
          </a:p>
        </p:txBody>
      </p:sp>
      <p:sp>
        <p:nvSpPr>
          <p:cNvPr id="11267" name="Content Placeholder 2"/>
          <p:cNvSpPr>
            <a:spLocks noGrp="1"/>
          </p:cNvSpPr>
          <p:nvPr>
            <p:ph idx="1"/>
          </p:nvPr>
        </p:nvSpPr>
        <p:spPr>
          <a:xfrm>
            <a:off x="314325" y="1447800"/>
            <a:ext cx="8467725" cy="4457700"/>
          </a:xfrm>
        </p:spPr>
        <p:txBody>
          <a:bodyPr>
            <a:normAutofit lnSpcReduction="10000"/>
          </a:bodyPr>
          <a:lstStyle/>
          <a:p>
            <a:pPr lvl="1"/>
            <a:r>
              <a:rPr lang="en-US" dirty="0" smtClean="0"/>
              <a:t>Instance-based Client/Server Architecture:</a:t>
            </a:r>
          </a:p>
          <a:p>
            <a:pPr lvl="2"/>
            <a:r>
              <a:rPr lang="en-US" sz="1800" dirty="0" smtClean="0"/>
              <a:t>Three instance hierarchy:</a:t>
            </a:r>
          </a:p>
          <a:p>
            <a:pPr lvl="3"/>
            <a:r>
              <a:rPr lang="en-US" sz="1800" dirty="0" smtClean="0"/>
              <a:t>RM Server – Global management of resources and permission policies</a:t>
            </a:r>
          </a:p>
          <a:p>
            <a:pPr lvl="3"/>
            <a:r>
              <a:rPr lang="en-US" sz="1800" dirty="0" smtClean="0"/>
              <a:t>RM Client – Provide resource services to system software elements</a:t>
            </a:r>
          </a:p>
          <a:p>
            <a:pPr lvl="3"/>
            <a:r>
              <a:rPr lang="en-US" sz="1800" dirty="0" smtClean="0"/>
              <a:t>RM Client Delegate (CD) </a:t>
            </a:r>
          </a:p>
          <a:p>
            <a:pPr lvl="4"/>
            <a:r>
              <a:rPr lang="en-US" sz="1800" dirty="0" smtClean="0"/>
              <a:t>Offloads management of resource subsets from Server.  </a:t>
            </a:r>
          </a:p>
          <a:p>
            <a:pPr lvl="4"/>
            <a:r>
              <a:rPr lang="en-US" sz="1800" dirty="0" smtClean="0"/>
              <a:t>Provides singular data path to Server</a:t>
            </a:r>
          </a:p>
          <a:p>
            <a:pPr lvl="2"/>
            <a:r>
              <a:rPr lang="en-US" sz="1800" dirty="0" smtClean="0"/>
              <a:t>Resource services provided via instance service API </a:t>
            </a:r>
          </a:p>
          <a:p>
            <a:pPr lvl="1"/>
            <a:r>
              <a:rPr lang="en-US" dirty="0" smtClean="0"/>
              <a:t>RM Instances Communication Over Generic Transport Interface</a:t>
            </a:r>
          </a:p>
          <a:p>
            <a:pPr lvl="2"/>
            <a:r>
              <a:rPr lang="en-US" sz="1800" dirty="0" smtClean="0"/>
              <a:t>Application must setup data paths between RM instances</a:t>
            </a:r>
          </a:p>
          <a:p>
            <a:pPr lvl="2"/>
            <a:r>
              <a:rPr lang="en-US" sz="1800" dirty="0" smtClean="0"/>
              <a:t>Allows RM to run on any device architecture without modification to RM source</a:t>
            </a:r>
          </a:p>
          <a:p>
            <a:pPr lvl="1"/>
            <a:endParaRPr lang="en-US" sz="1200" dirty="0" smtClean="0"/>
          </a:p>
          <a:p>
            <a:endParaRPr lang="en-US" dirty="0" smtClean="0"/>
          </a:p>
        </p:txBody>
      </p:sp>
      <p:sp>
        <p:nvSpPr>
          <p:cNvPr id="4" name="Date Placeholder 3"/>
          <p:cNvSpPr>
            <a:spLocks noGrp="1"/>
          </p:cNvSpPr>
          <p:nvPr>
            <p:ph type="dt" sz="quarter" idx="10"/>
          </p:nvPr>
        </p:nvSpPr>
        <p:spPr/>
        <p:txBody>
          <a:bodyPr/>
          <a:lstStyle/>
          <a:p>
            <a:pPr>
              <a:defRPr/>
            </a:pPr>
            <a:fld id="{25CF2AB4-AA3C-4461-93C9-E2CD1140132F}" type="datetime1">
              <a:rPr lang="en-US" smtClean="0"/>
              <a:pPr>
                <a:defRPr/>
              </a:pPr>
              <a:t>4/23/2013</a:t>
            </a:fld>
            <a:endParaRPr lang="en-US" dirty="0"/>
          </a:p>
        </p:txBody>
      </p:sp>
      <p:sp>
        <p:nvSpPr>
          <p:cNvPr id="6" name="Slide Number Placeholder 5"/>
          <p:cNvSpPr>
            <a:spLocks noGrp="1"/>
          </p:cNvSpPr>
          <p:nvPr>
            <p:ph type="sldNum" sz="quarter" idx="12"/>
          </p:nvPr>
        </p:nvSpPr>
        <p:spPr/>
        <p:txBody>
          <a:bodyPr/>
          <a:lstStyle/>
          <a:p>
            <a:pPr>
              <a:defRPr/>
            </a:pPr>
            <a:fld id="{ACEE60AB-9191-4FAE-BCF8-8748CD872230}" type="slidenum">
              <a:rPr lang="en-US" smtClean="0"/>
              <a:pPr>
                <a:defRPr/>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457200"/>
            <a:ext cx="8458200" cy="866775"/>
          </a:xfrm>
        </p:spPr>
        <p:txBody>
          <a:bodyPr/>
          <a:lstStyle/>
          <a:p>
            <a:r>
              <a:rPr lang="en-US" dirty="0" smtClean="0"/>
              <a:t>Keystone II RM – Overview (2/2)</a:t>
            </a:r>
          </a:p>
        </p:txBody>
      </p:sp>
      <p:sp>
        <p:nvSpPr>
          <p:cNvPr id="11267" name="Content Placeholder 2"/>
          <p:cNvSpPr>
            <a:spLocks noGrp="1"/>
          </p:cNvSpPr>
          <p:nvPr>
            <p:ph idx="1"/>
          </p:nvPr>
        </p:nvSpPr>
        <p:spPr>
          <a:xfrm>
            <a:off x="304800" y="2133600"/>
            <a:ext cx="8467725" cy="3162300"/>
          </a:xfrm>
        </p:spPr>
        <p:txBody>
          <a:bodyPr>
            <a:normAutofit fontScale="70000" lnSpcReduction="20000"/>
          </a:bodyPr>
          <a:lstStyle/>
          <a:p>
            <a:pPr lvl="1"/>
            <a:r>
              <a:rPr lang="en-US" dirty="0" smtClean="0"/>
              <a:t>Resources Tracked by RM Defined in </a:t>
            </a:r>
            <a:r>
              <a:rPr lang="en-US" b="1" dirty="0" smtClean="0"/>
              <a:t>Global Resource List (GRL</a:t>
            </a:r>
            <a:r>
              <a:rPr lang="en-US" sz="1600" b="1" dirty="0" smtClean="0"/>
              <a:t>)</a:t>
            </a:r>
          </a:p>
          <a:p>
            <a:pPr lvl="2"/>
            <a:r>
              <a:rPr lang="en-US" sz="2100" dirty="0" smtClean="0"/>
              <a:t>GRL captures all resources that will be tracked for a given device</a:t>
            </a:r>
          </a:p>
          <a:p>
            <a:pPr lvl="2"/>
            <a:r>
              <a:rPr lang="en-US" sz="2100" dirty="0" smtClean="0"/>
              <a:t>Facilitates automatic extraction of resources used by ARM Linux from Linux DTB</a:t>
            </a:r>
          </a:p>
          <a:p>
            <a:pPr lvl="1"/>
            <a:r>
              <a:rPr lang="en-US" dirty="0" smtClean="0"/>
              <a:t>Policies Specify RM Instance Resource Privileges</a:t>
            </a:r>
          </a:p>
          <a:p>
            <a:pPr lvl="2"/>
            <a:r>
              <a:rPr lang="en-US" sz="2300" dirty="0" smtClean="0"/>
              <a:t>Resource initialization, usage, and exclusive right privileges assigned to RM instances</a:t>
            </a:r>
          </a:p>
          <a:p>
            <a:pPr lvl="3"/>
            <a:r>
              <a:rPr lang="en-US" sz="2300" dirty="0" smtClean="0"/>
              <a:t>Resource assignment to RM instances allows resource management at all software system levels</a:t>
            </a:r>
          </a:p>
          <a:p>
            <a:pPr lvl="2"/>
            <a:r>
              <a:rPr lang="en-US" sz="2300" dirty="0" smtClean="0"/>
              <a:t>Runtime modification of policy privileges</a:t>
            </a:r>
          </a:p>
          <a:p>
            <a:pPr lvl="3"/>
            <a:r>
              <a:rPr lang="en-US" sz="2300" dirty="0" smtClean="0"/>
              <a:t>APIs and Linux CLI (Planned)</a:t>
            </a:r>
          </a:p>
          <a:p>
            <a:pPr lvl="1"/>
            <a:r>
              <a:rPr lang="en-US" sz="3000" dirty="0" smtClean="0"/>
              <a:t>Resources Stored within Balanced Search Tree Allocators</a:t>
            </a:r>
          </a:p>
          <a:p>
            <a:pPr lvl="2"/>
            <a:r>
              <a:rPr lang="en-US" sz="2600" dirty="0" smtClean="0"/>
              <a:t>Reduce memory usage and resource lookup times</a:t>
            </a:r>
          </a:p>
          <a:p>
            <a:pPr lvl="2"/>
            <a:r>
              <a:rPr lang="en-US" sz="2600" dirty="0" smtClean="0"/>
              <a:t>Allocators facilitated by NameServer</a:t>
            </a:r>
          </a:p>
          <a:p>
            <a:endParaRPr lang="en-US" dirty="0" smtClean="0"/>
          </a:p>
        </p:txBody>
      </p:sp>
      <p:sp>
        <p:nvSpPr>
          <p:cNvPr id="4" name="Date Placeholder 3"/>
          <p:cNvSpPr>
            <a:spLocks noGrp="1"/>
          </p:cNvSpPr>
          <p:nvPr>
            <p:ph type="dt" sz="quarter" idx="10"/>
          </p:nvPr>
        </p:nvSpPr>
        <p:spPr/>
        <p:txBody>
          <a:bodyPr/>
          <a:lstStyle/>
          <a:p>
            <a:pPr>
              <a:defRPr/>
            </a:pPr>
            <a:fld id="{25CF2AB4-AA3C-4461-93C9-E2CD1140132F}" type="datetime1">
              <a:rPr lang="en-US" smtClean="0"/>
              <a:pPr>
                <a:defRPr/>
              </a:pPr>
              <a:t>4/23/2013</a:t>
            </a:fld>
            <a:endParaRPr lang="en-US" dirty="0"/>
          </a:p>
        </p:txBody>
      </p:sp>
      <p:sp>
        <p:nvSpPr>
          <p:cNvPr id="6" name="Slide Number Placeholder 5"/>
          <p:cNvSpPr>
            <a:spLocks noGrp="1"/>
          </p:cNvSpPr>
          <p:nvPr>
            <p:ph type="sldNum" sz="quarter" idx="12"/>
          </p:nvPr>
        </p:nvSpPr>
        <p:spPr/>
        <p:txBody>
          <a:bodyPr/>
          <a:lstStyle/>
          <a:p>
            <a:pPr>
              <a:defRPr/>
            </a:pPr>
            <a:fld id="{ACEE60AB-9191-4FAE-BCF8-8748CD872230}"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smtClean="0"/>
              <a:t>Keystone II RM - Overview</a:t>
            </a:r>
          </a:p>
        </p:txBody>
      </p:sp>
      <p:sp>
        <p:nvSpPr>
          <p:cNvPr id="4" name="Date Placeholder 3"/>
          <p:cNvSpPr>
            <a:spLocks noGrp="1"/>
          </p:cNvSpPr>
          <p:nvPr>
            <p:ph type="dt" sz="quarter" idx="10"/>
          </p:nvPr>
        </p:nvSpPr>
        <p:spPr/>
        <p:txBody>
          <a:bodyPr/>
          <a:lstStyle/>
          <a:p>
            <a:pPr>
              <a:defRPr/>
            </a:pPr>
            <a:fld id="{05EBAB29-5E6E-4099-A8EC-20A8378A7BB4}" type="datetime1">
              <a:rPr lang="en-US" smtClean="0"/>
              <a:pPr>
                <a:defRPr/>
              </a:pPr>
              <a:t>4/23/2013</a:t>
            </a:fld>
            <a:endParaRPr lang="en-US" dirty="0"/>
          </a:p>
        </p:txBody>
      </p:sp>
      <p:sp>
        <p:nvSpPr>
          <p:cNvPr id="6" name="Slide Number Placeholder 5"/>
          <p:cNvSpPr>
            <a:spLocks noGrp="1"/>
          </p:cNvSpPr>
          <p:nvPr>
            <p:ph type="sldNum" sz="quarter" idx="12"/>
          </p:nvPr>
        </p:nvSpPr>
        <p:spPr/>
        <p:txBody>
          <a:bodyPr/>
          <a:lstStyle/>
          <a:p>
            <a:pPr>
              <a:defRPr/>
            </a:pPr>
            <a:fld id="{EE955202-B348-494D-A31C-867E6B12BBDF}" type="slidenum">
              <a:rPr lang="en-US" smtClean="0"/>
              <a:pPr>
                <a:defRPr/>
              </a:pPr>
              <a:t>17</a:t>
            </a:fld>
            <a:endParaRPr lang="en-US" dirty="0"/>
          </a:p>
        </p:txBody>
      </p:sp>
      <p:sp>
        <p:nvSpPr>
          <p:cNvPr id="12293" name="Rectangle 6"/>
          <p:cNvSpPr>
            <a:spLocks noChangeArrowheads="1"/>
          </p:cNvSpPr>
          <p:nvPr/>
        </p:nvSpPr>
        <p:spPr bwMode="auto">
          <a:xfrm>
            <a:off x="3162300" y="4224338"/>
            <a:ext cx="2857500" cy="1647825"/>
          </a:xfrm>
          <a:prstGeom prst="rect">
            <a:avLst/>
          </a:prstGeom>
          <a:solidFill>
            <a:srgbClr val="CCFFFF"/>
          </a:solidFill>
          <a:ln w="9525">
            <a:solidFill>
              <a:schemeClr val="tx1"/>
            </a:solidFill>
            <a:miter lim="800000"/>
            <a:headEnd/>
            <a:tailEnd/>
          </a:ln>
        </p:spPr>
        <p:txBody>
          <a:bodyPr wrap="none" anchor="b" anchorCtr="1"/>
          <a:lstStyle/>
          <a:p>
            <a:r>
              <a:rPr lang="en-US" sz="1400" dirty="0">
                <a:latin typeface="Arial" charset="0"/>
              </a:rPr>
              <a:t>ARM/DSP n+2</a:t>
            </a:r>
          </a:p>
        </p:txBody>
      </p:sp>
      <p:sp>
        <p:nvSpPr>
          <p:cNvPr id="12294" name="Rectangle 7"/>
          <p:cNvSpPr>
            <a:spLocks noChangeArrowheads="1"/>
          </p:cNvSpPr>
          <p:nvPr/>
        </p:nvSpPr>
        <p:spPr bwMode="auto">
          <a:xfrm>
            <a:off x="4210050" y="4452938"/>
            <a:ext cx="1809750" cy="1057275"/>
          </a:xfrm>
          <a:prstGeom prst="rect">
            <a:avLst/>
          </a:prstGeom>
          <a:solidFill>
            <a:srgbClr val="00FF00"/>
          </a:solidFill>
          <a:ln w="9525">
            <a:solidFill>
              <a:schemeClr val="tx1"/>
            </a:solidFill>
            <a:miter lim="800000"/>
            <a:headEnd/>
            <a:tailEnd/>
          </a:ln>
        </p:spPr>
        <p:txBody>
          <a:bodyPr wrap="none" anchor="b"/>
          <a:lstStyle/>
          <a:p>
            <a:pPr algn="r"/>
            <a:r>
              <a:rPr lang="en-US" sz="1000" dirty="0">
                <a:latin typeface="Arial" charset="0"/>
              </a:rPr>
              <a:t>RM Client Instance</a:t>
            </a:r>
          </a:p>
        </p:txBody>
      </p:sp>
      <p:sp>
        <p:nvSpPr>
          <p:cNvPr id="12295" name="Rectangle 9"/>
          <p:cNvSpPr>
            <a:spLocks noChangeArrowheads="1"/>
          </p:cNvSpPr>
          <p:nvPr/>
        </p:nvSpPr>
        <p:spPr bwMode="auto">
          <a:xfrm>
            <a:off x="161925" y="1119188"/>
            <a:ext cx="3295650" cy="3048000"/>
          </a:xfrm>
          <a:prstGeom prst="rect">
            <a:avLst/>
          </a:prstGeom>
          <a:solidFill>
            <a:srgbClr val="CCFFFF"/>
          </a:solidFill>
          <a:ln w="9525">
            <a:solidFill>
              <a:schemeClr val="tx1"/>
            </a:solidFill>
            <a:miter lim="800000"/>
            <a:headEnd/>
            <a:tailEnd/>
          </a:ln>
        </p:spPr>
        <p:txBody>
          <a:bodyPr wrap="none"/>
          <a:lstStyle/>
          <a:p>
            <a:pPr algn="l"/>
            <a:r>
              <a:rPr lang="en-US" sz="1400" dirty="0">
                <a:latin typeface="Arial" charset="0"/>
              </a:rPr>
              <a:t>ARM/DSP n</a:t>
            </a:r>
          </a:p>
        </p:txBody>
      </p:sp>
      <p:sp>
        <p:nvSpPr>
          <p:cNvPr id="12296" name="Rectangle 10"/>
          <p:cNvSpPr>
            <a:spLocks noChangeArrowheads="1"/>
          </p:cNvSpPr>
          <p:nvPr/>
        </p:nvSpPr>
        <p:spPr bwMode="auto">
          <a:xfrm>
            <a:off x="3505200" y="3643313"/>
            <a:ext cx="5486400" cy="523875"/>
          </a:xfrm>
          <a:prstGeom prst="rect">
            <a:avLst/>
          </a:prstGeom>
          <a:solidFill>
            <a:srgbClr val="FFCC99"/>
          </a:solidFill>
          <a:ln w="9525">
            <a:solidFill>
              <a:schemeClr val="tx1"/>
            </a:solidFill>
            <a:miter lim="800000"/>
            <a:headEnd/>
            <a:tailEnd/>
          </a:ln>
        </p:spPr>
        <p:txBody>
          <a:bodyPr wrap="none"/>
          <a:lstStyle/>
          <a:p>
            <a:pPr algn="r"/>
            <a:r>
              <a:rPr lang="en-US" sz="1400" dirty="0">
                <a:latin typeface="Arial" charset="0"/>
              </a:rPr>
              <a:t>Transport-Specific Data Path</a:t>
            </a:r>
          </a:p>
        </p:txBody>
      </p:sp>
      <p:sp>
        <p:nvSpPr>
          <p:cNvPr id="12297" name="Rectangle 11"/>
          <p:cNvSpPr>
            <a:spLocks noChangeArrowheads="1"/>
          </p:cNvSpPr>
          <p:nvPr/>
        </p:nvSpPr>
        <p:spPr bwMode="auto">
          <a:xfrm>
            <a:off x="4267200" y="1119188"/>
            <a:ext cx="3714750" cy="2438400"/>
          </a:xfrm>
          <a:prstGeom prst="rect">
            <a:avLst/>
          </a:prstGeom>
          <a:solidFill>
            <a:srgbClr val="CCFFFF"/>
          </a:solidFill>
          <a:ln w="12700">
            <a:solidFill>
              <a:schemeClr val="tx1"/>
            </a:solidFill>
            <a:miter lim="800000"/>
            <a:headEnd/>
            <a:tailEnd/>
          </a:ln>
        </p:spPr>
        <p:txBody>
          <a:bodyPr wrap="none" anchorCtr="1"/>
          <a:lstStyle/>
          <a:p>
            <a:r>
              <a:rPr lang="en-US" sz="1400" dirty="0">
                <a:latin typeface="Arial" charset="0"/>
              </a:rPr>
              <a:t>ARM/DSP n+1</a:t>
            </a:r>
          </a:p>
        </p:txBody>
      </p:sp>
      <p:sp>
        <p:nvSpPr>
          <p:cNvPr id="12298" name="Rectangle 12"/>
          <p:cNvSpPr>
            <a:spLocks noChangeArrowheads="1"/>
          </p:cNvSpPr>
          <p:nvPr/>
        </p:nvSpPr>
        <p:spPr bwMode="auto">
          <a:xfrm>
            <a:off x="2019300" y="3910013"/>
            <a:ext cx="1438275" cy="257175"/>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ARM </a:t>
            </a:r>
            <a:r>
              <a:rPr lang="en-US" sz="800" dirty="0">
                <a:latin typeface="Arial" charset="0"/>
                <a:sym typeface="Wingdings" pitchFamily="2" charset="2"/>
              </a:rPr>
              <a:t></a:t>
            </a:r>
            <a:r>
              <a:rPr lang="en-US" sz="800" dirty="0">
                <a:latin typeface="Arial" charset="0"/>
              </a:rPr>
              <a:t> DSP Transport</a:t>
            </a:r>
          </a:p>
        </p:txBody>
      </p:sp>
      <p:sp>
        <p:nvSpPr>
          <p:cNvPr id="12299" name="Rectangle 13"/>
          <p:cNvSpPr>
            <a:spLocks noChangeArrowheads="1"/>
          </p:cNvSpPr>
          <p:nvPr/>
        </p:nvSpPr>
        <p:spPr bwMode="auto">
          <a:xfrm>
            <a:off x="4686300" y="4452938"/>
            <a:ext cx="1333500" cy="228600"/>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sym typeface="Wingdings" pitchFamily="2" charset="2"/>
              </a:rPr>
              <a:t> Transport API</a:t>
            </a:r>
            <a:endParaRPr lang="en-US" sz="1000" dirty="0">
              <a:latin typeface="Arial" charset="0"/>
            </a:endParaRPr>
          </a:p>
        </p:txBody>
      </p:sp>
      <p:sp>
        <p:nvSpPr>
          <p:cNvPr id="12300" name="Rectangle 14"/>
          <p:cNvSpPr>
            <a:spLocks noChangeArrowheads="1"/>
          </p:cNvSpPr>
          <p:nvPr/>
        </p:nvSpPr>
        <p:spPr bwMode="auto">
          <a:xfrm>
            <a:off x="4267200" y="2205038"/>
            <a:ext cx="2495550" cy="1123950"/>
          </a:xfrm>
          <a:prstGeom prst="rect">
            <a:avLst/>
          </a:prstGeom>
          <a:solidFill>
            <a:srgbClr val="00FF00"/>
          </a:solidFill>
          <a:ln w="9525">
            <a:solidFill>
              <a:schemeClr val="tx1"/>
            </a:solidFill>
            <a:miter lim="800000"/>
            <a:headEnd/>
            <a:tailEnd/>
          </a:ln>
        </p:spPr>
        <p:txBody>
          <a:bodyPr wrap="none"/>
          <a:lstStyle/>
          <a:p>
            <a:r>
              <a:rPr lang="en-US" sz="1000" dirty="0">
                <a:latin typeface="Arial" charset="0"/>
              </a:rPr>
              <a:t>RM CD Instance</a:t>
            </a:r>
          </a:p>
        </p:txBody>
      </p:sp>
      <p:sp>
        <p:nvSpPr>
          <p:cNvPr id="12301" name="Rectangle 16"/>
          <p:cNvSpPr>
            <a:spLocks noChangeArrowheads="1"/>
          </p:cNvSpPr>
          <p:nvPr/>
        </p:nvSpPr>
        <p:spPr bwMode="auto">
          <a:xfrm>
            <a:off x="4314825" y="2552700"/>
            <a:ext cx="742950" cy="504825"/>
          </a:xfrm>
          <a:prstGeom prst="rect">
            <a:avLst/>
          </a:prstGeom>
          <a:solidFill>
            <a:srgbClr val="FFCC99"/>
          </a:solidFill>
          <a:ln w="9525">
            <a:solidFill>
              <a:schemeClr val="tx1"/>
            </a:solidFill>
            <a:miter lim="800000"/>
            <a:headEnd/>
            <a:tailEnd/>
          </a:ln>
        </p:spPr>
        <p:txBody>
          <a:bodyPr anchor="ctr"/>
          <a:lstStyle/>
          <a:p>
            <a:r>
              <a:rPr lang="en-US" sz="800" dirty="0">
                <a:latin typeface="Arial" charset="0"/>
              </a:rPr>
              <a:t>Resources Allocated from Server</a:t>
            </a:r>
          </a:p>
        </p:txBody>
      </p:sp>
      <p:sp>
        <p:nvSpPr>
          <p:cNvPr id="12302" name="Rectangle 17"/>
          <p:cNvSpPr>
            <a:spLocks noChangeArrowheads="1"/>
          </p:cNvSpPr>
          <p:nvPr/>
        </p:nvSpPr>
        <p:spPr bwMode="auto">
          <a:xfrm>
            <a:off x="5057775" y="2500313"/>
            <a:ext cx="1295400" cy="604837"/>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CD Service Transaction Handler</a:t>
            </a:r>
          </a:p>
        </p:txBody>
      </p:sp>
      <p:sp>
        <p:nvSpPr>
          <p:cNvPr id="12303" name="Rectangle 18"/>
          <p:cNvSpPr>
            <a:spLocks noChangeArrowheads="1"/>
          </p:cNvSpPr>
          <p:nvPr/>
        </p:nvSpPr>
        <p:spPr bwMode="auto">
          <a:xfrm>
            <a:off x="4686300" y="4700588"/>
            <a:ext cx="1333500" cy="561975"/>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Client Service Transaction Handler</a:t>
            </a:r>
          </a:p>
        </p:txBody>
      </p:sp>
      <p:sp>
        <p:nvSpPr>
          <p:cNvPr id="12304" name="Rectangle 20"/>
          <p:cNvSpPr>
            <a:spLocks noChangeArrowheads="1"/>
          </p:cNvSpPr>
          <p:nvPr/>
        </p:nvSpPr>
        <p:spPr bwMode="auto">
          <a:xfrm>
            <a:off x="1528763" y="2071688"/>
            <a:ext cx="1928812" cy="1838325"/>
          </a:xfrm>
          <a:prstGeom prst="rect">
            <a:avLst/>
          </a:prstGeom>
          <a:solidFill>
            <a:srgbClr val="00FF00"/>
          </a:solidFill>
          <a:ln w="9525">
            <a:solidFill>
              <a:schemeClr val="tx1"/>
            </a:solidFill>
            <a:miter lim="800000"/>
            <a:headEnd/>
            <a:tailEnd/>
          </a:ln>
        </p:spPr>
        <p:txBody>
          <a:bodyPr wrap="none"/>
          <a:lstStyle/>
          <a:p>
            <a:r>
              <a:rPr lang="en-US" sz="1000" dirty="0">
                <a:latin typeface="Arial" charset="0"/>
              </a:rPr>
              <a:t>RM Server Instance</a:t>
            </a:r>
          </a:p>
        </p:txBody>
      </p:sp>
      <p:sp>
        <p:nvSpPr>
          <p:cNvPr id="12305" name="Rectangle 22"/>
          <p:cNvSpPr>
            <a:spLocks noChangeArrowheads="1"/>
          </p:cNvSpPr>
          <p:nvPr/>
        </p:nvSpPr>
        <p:spPr bwMode="auto">
          <a:xfrm>
            <a:off x="2743200" y="2319338"/>
            <a:ext cx="714375" cy="504825"/>
          </a:xfrm>
          <a:prstGeom prst="rect">
            <a:avLst/>
          </a:prstGeom>
          <a:solidFill>
            <a:srgbClr val="FFCC99"/>
          </a:solidFill>
          <a:ln w="9525">
            <a:solidFill>
              <a:schemeClr val="tx1"/>
            </a:solidFill>
            <a:miter lim="800000"/>
            <a:headEnd/>
            <a:tailEnd/>
          </a:ln>
        </p:spPr>
        <p:txBody>
          <a:bodyPr anchor="ctr"/>
          <a:lstStyle/>
          <a:p>
            <a:r>
              <a:rPr lang="en-US" sz="900" dirty="0">
                <a:latin typeface="Arial" charset="0"/>
              </a:rPr>
              <a:t>Resource Allocators</a:t>
            </a:r>
          </a:p>
        </p:txBody>
      </p:sp>
      <p:sp>
        <p:nvSpPr>
          <p:cNvPr id="12306" name="Rectangle 23"/>
          <p:cNvSpPr>
            <a:spLocks noChangeArrowheads="1"/>
          </p:cNvSpPr>
          <p:nvPr/>
        </p:nvSpPr>
        <p:spPr bwMode="auto">
          <a:xfrm>
            <a:off x="552450" y="3267075"/>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07" name="Rectangle 25"/>
          <p:cNvSpPr>
            <a:spLocks noChangeArrowheads="1"/>
          </p:cNvSpPr>
          <p:nvPr/>
        </p:nvSpPr>
        <p:spPr bwMode="auto">
          <a:xfrm>
            <a:off x="3200400" y="43100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08" name="Rectangle 26"/>
          <p:cNvSpPr>
            <a:spLocks noChangeArrowheads="1"/>
          </p:cNvSpPr>
          <p:nvPr/>
        </p:nvSpPr>
        <p:spPr bwMode="auto">
          <a:xfrm>
            <a:off x="2019300" y="2319338"/>
            <a:ext cx="723900" cy="504825"/>
          </a:xfrm>
          <a:prstGeom prst="rect">
            <a:avLst/>
          </a:prstGeom>
          <a:solidFill>
            <a:srgbClr val="FFCC99"/>
          </a:solidFill>
          <a:ln w="9525">
            <a:solidFill>
              <a:schemeClr val="tx1"/>
            </a:solidFill>
            <a:miter lim="800000"/>
            <a:headEnd/>
            <a:tailEnd/>
          </a:ln>
        </p:spPr>
        <p:txBody>
          <a:bodyPr anchor="ctr"/>
          <a:lstStyle/>
          <a:p>
            <a:r>
              <a:rPr lang="en-US" sz="900" dirty="0">
                <a:latin typeface="Arial" charset="0"/>
              </a:rPr>
              <a:t>Allocation policies</a:t>
            </a:r>
          </a:p>
        </p:txBody>
      </p:sp>
      <p:sp>
        <p:nvSpPr>
          <p:cNvPr id="12309" name="Rectangle 31"/>
          <p:cNvSpPr>
            <a:spLocks noChangeArrowheads="1"/>
          </p:cNvSpPr>
          <p:nvPr/>
        </p:nvSpPr>
        <p:spPr bwMode="auto">
          <a:xfrm>
            <a:off x="552450" y="2828925"/>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10" name="Rectangle 32"/>
          <p:cNvSpPr>
            <a:spLocks noChangeArrowheads="1"/>
          </p:cNvSpPr>
          <p:nvPr/>
        </p:nvSpPr>
        <p:spPr bwMode="auto">
          <a:xfrm>
            <a:off x="552450" y="2390775"/>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11" name="Rectangle 33"/>
          <p:cNvSpPr>
            <a:spLocks noChangeArrowheads="1"/>
          </p:cNvSpPr>
          <p:nvPr/>
        </p:nvSpPr>
        <p:spPr bwMode="auto">
          <a:xfrm>
            <a:off x="552450" y="3695700"/>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12" name="Text Box 68"/>
          <p:cNvSpPr txBox="1">
            <a:spLocks noChangeArrowheads="1"/>
          </p:cNvSpPr>
          <p:nvPr/>
        </p:nvSpPr>
        <p:spPr bwMode="auto">
          <a:xfrm>
            <a:off x="152400" y="1323975"/>
            <a:ext cx="1239838" cy="246063"/>
          </a:xfrm>
          <a:prstGeom prst="rect">
            <a:avLst/>
          </a:prstGeom>
          <a:noFill/>
          <a:ln w="9525">
            <a:noFill/>
            <a:miter lim="800000"/>
            <a:headEnd/>
            <a:tailEnd/>
          </a:ln>
        </p:spPr>
        <p:txBody>
          <a:bodyPr>
            <a:spAutoFit/>
          </a:bodyPr>
          <a:lstStyle/>
          <a:p>
            <a:pPr algn="l">
              <a:spcBef>
                <a:spcPct val="50000"/>
              </a:spcBef>
            </a:pPr>
            <a:r>
              <a:rPr lang="en-US" sz="1000" dirty="0">
                <a:latin typeface="Arial" charset="0"/>
              </a:rPr>
              <a:t>User Mode (ARM)</a:t>
            </a:r>
          </a:p>
        </p:txBody>
      </p:sp>
      <p:sp>
        <p:nvSpPr>
          <p:cNvPr id="12313" name="Text Box 72"/>
          <p:cNvSpPr txBox="1">
            <a:spLocks noChangeArrowheads="1"/>
          </p:cNvSpPr>
          <p:nvPr/>
        </p:nvSpPr>
        <p:spPr bwMode="auto">
          <a:xfrm>
            <a:off x="3419475" y="1576388"/>
            <a:ext cx="847725" cy="584200"/>
          </a:xfrm>
          <a:prstGeom prst="rect">
            <a:avLst/>
          </a:prstGeom>
          <a:noFill/>
          <a:ln w="9525">
            <a:noFill/>
            <a:miter lim="800000"/>
            <a:headEnd/>
            <a:tailEnd/>
          </a:ln>
        </p:spPr>
        <p:txBody>
          <a:bodyPr>
            <a:spAutoFit/>
          </a:bodyPr>
          <a:lstStyle/>
          <a:p>
            <a:pPr algn="l">
              <a:spcBef>
                <a:spcPct val="50000"/>
              </a:spcBef>
            </a:pPr>
            <a:r>
              <a:rPr lang="en-US" sz="800" dirty="0">
                <a:latin typeface="Arial" charset="0"/>
              </a:rPr>
              <a:t>Available resources are inverse of Linux DTB</a:t>
            </a:r>
          </a:p>
        </p:txBody>
      </p:sp>
      <p:sp>
        <p:nvSpPr>
          <p:cNvPr id="12314" name="Line 83"/>
          <p:cNvSpPr>
            <a:spLocks noChangeShapeType="1"/>
          </p:cNvSpPr>
          <p:nvPr/>
        </p:nvSpPr>
        <p:spPr bwMode="auto">
          <a:xfrm>
            <a:off x="1428750" y="2581275"/>
            <a:ext cx="0" cy="1323975"/>
          </a:xfrm>
          <a:prstGeom prst="line">
            <a:avLst/>
          </a:prstGeom>
          <a:noFill/>
          <a:ln w="19050">
            <a:solidFill>
              <a:schemeClr val="tx1"/>
            </a:solidFill>
            <a:round/>
            <a:headEnd/>
            <a:tailEnd/>
          </a:ln>
        </p:spPr>
        <p:txBody>
          <a:bodyPr/>
          <a:lstStyle/>
          <a:p>
            <a:endParaRPr lang="en-US" dirty="0"/>
          </a:p>
        </p:txBody>
      </p:sp>
      <p:sp>
        <p:nvSpPr>
          <p:cNvPr id="12315" name="Line 84"/>
          <p:cNvSpPr>
            <a:spLocks noChangeShapeType="1"/>
          </p:cNvSpPr>
          <p:nvPr/>
        </p:nvSpPr>
        <p:spPr bwMode="auto">
          <a:xfrm>
            <a:off x="1171575" y="2586038"/>
            <a:ext cx="257175" cy="0"/>
          </a:xfrm>
          <a:prstGeom prst="line">
            <a:avLst/>
          </a:prstGeom>
          <a:noFill/>
          <a:ln w="19050">
            <a:solidFill>
              <a:schemeClr val="tx1"/>
            </a:solidFill>
            <a:round/>
            <a:headEnd type="triangle" w="med" len="med"/>
            <a:tailEnd/>
          </a:ln>
        </p:spPr>
        <p:txBody>
          <a:bodyPr/>
          <a:lstStyle/>
          <a:p>
            <a:endParaRPr lang="en-US" dirty="0"/>
          </a:p>
        </p:txBody>
      </p:sp>
      <p:sp>
        <p:nvSpPr>
          <p:cNvPr id="12316" name="Line 86"/>
          <p:cNvSpPr>
            <a:spLocks noChangeShapeType="1"/>
          </p:cNvSpPr>
          <p:nvPr/>
        </p:nvSpPr>
        <p:spPr bwMode="auto">
          <a:xfrm>
            <a:off x="1181100" y="3019425"/>
            <a:ext cx="257175" cy="0"/>
          </a:xfrm>
          <a:prstGeom prst="line">
            <a:avLst/>
          </a:prstGeom>
          <a:noFill/>
          <a:ln w="19050">
            <a:solidFill>
              <a:schemeClr val="tx1"/>
            </a:solidFill>
            <a:round/>
            <a:headEnd type="triangle" w="med" len="med"/>
            <a:tailEnd/>
          </a:ln>
        </p:spPr>
        <p:txBody>
          <a:bodyPr/>
          <a:lstStyle/>
          <a:p>
            <a:endParaRPr lang="en-US" dirty="0"/>
          </a:p>
        </p:txBody>
      </p:sp>
      <p:sp>
        <p:nvSpPr>
          <p:cNvPr id="12317" name="Line 87"/>
          <p:cNvSpPr>
            <a:spLocks noChangeShapeType="1"/>
          </p:cNvSpPr>
          <p:nvPr/>
        </p:nvSpPr>
        <p:spPr bwMode="auto">
          <a:xfrm>
            <a:off x="1181100" y="3457575"/>
            <a:ext cx="257175" cy="0"/>
          </a:xfrm>
          <a:prstGeom prst="line">
            <a:avLst/>
          </a:prstGeom>
          <a:noFill/>
          <a:ln w="19050">
            <a:solidFill>
              <a:schemeClr val="tx1"/>
            </a:solidFill>
            <a:round/>
            <a:headEnd type="triangle" w="med" len="med"/>
            <a:tailEnd/>
          </a:ln>
        </p:spPr>
        <p:txBody>
          <a:bodyPr/>
          <a:lstStyle/>
          <a:p>
            <a:endParaRPr lang="en-US" dirty="0"/>
          </a:p>
        </p:txBody>
      </p:sp>
      <p:sp>
        <p:nvSpPr>
          <p:cNvPr id="12318" name="Line 88"/>
          <p:cNvSpPr>
            <a:spLocks noChangeShapeType="1"/>
          </p:cNvSpPr>
          <p:nvPr/>
        </p:nvSpPr>
        <p:spPr bwMode="auto">
          <a:xfrm>
            <a:off x="1181100" y="3895725"/>
            <a:ext cx="257175" cy="0"/>
          </a:xfrm>
          <a:prstGeom prst="line">
            <a:avLst/>
          </a:prstGeom>
          <a:noFill/>
          <a:ln w="19050">
            <a:solidFill>
              <a:schemeClr val="tx1"/>
            </a:solidFill>
            <a:round/>
            <a:headEnd type="triangle" w="med" len="med"/>
            <a:tailEnd/>
          </a:ln>
        </p:spPr>
        <p:txBody>
          <a:bodyPr/>
          <a:lstStyle/>
          <a:p>
            <a:endParaRPr lang="en-US" dirty="0"/>
          </a:p>
        </p:txBody>
      </p:sp>
      <p:sp>
        <p:nvSpPr>
          <p:cNvPr id="12319" name="Line 89"/>
          <p:cNvSpPr>
            <a:spLocks noChangeShapeType="1"/>
          </p:cNvSpPr>
          <p:nvPr/>
        </p:nvSpPr>
        <p:spPr bwMode="auto">
          <a:xfrm flipH="1">
            <a:off x="1419225" y="3243263"/>
            <a:ext cx="600075" cy="4762"/>
          </a:xfrm>
          <a:prstGeom prst="line">
            <a:avLst/>
          </a:prstGeom>
          <a:noFill/>
          <a:ln w="19050">
            <a:solidFill>
              <a:schemeClr val="tx1"/>
            </a:solidFill>
            <a:round/>
            <a:headEnd type="triangle" w="med" len="med"/>
            <a:tailEnd/>
          </a:ln>
        </p:spPr>
        <p:txBody>
          <a:bodyPr/>
          <a:lstStyle/>
          <a:p>
            <a:endParaRPr lang="en-US" dirty="0"/>
          </a:p>
        </p:txBody>
      </p:sp>
      <p:sp>
        <p:nvSpPr>
          <p:cNvPr id="12320" name="Rectangle 43"/>
          <p:cNvSpPr>
            <a:spLocks noChangeArrowheads="1"/>
          </p:cNvSpPr>
          <p:nvPr/>
        </p:nvSpPr>
        <p:spPr bwMode="auto">
          <a:xfrm>
            <a:off x="1362075" y="1395413"/>
            <a:ext cx="628650" cy="533400"/>
          </a:xfrm>
          <a:prstGeom prst="rect">
            <a:avLst/>
          </a:prstGeom>
          <a:solidFill>
            <a:srgbClr val="C0C0C0"/>
          </a:solidFill>
          <a:ln w="9525">
            <a:solidFill>
              <a:schemeClr val="tx1"/>
            </a:solidFill>
            <a:miter lim="800000"/>
            <a:headEnd/>
            <a:tailEnd/>
          </a:ln>
        </p:spPr>
        <p:txBody>
          <a:bodyPr anchor="ctr"/>
          <a:lstStyle/>
          <a:p>
            <a:r>
              <a:rPr lang="en-US" sz="800" dirty="0">
                <a:latin typeface="Arial" charset="0"/>
              </a:rPr>
              <a:t>Resource Policies</a:t>
            </a:r>
          </a:p>
        </p:txBody>
      </p:sp>
      <p:sp>
        <p:nvSpPr>
          <p:cNvPr id="12321" name="Freeform 45"/>
          <p:cNvSpPr>
            <a:spLocks/>
          </p:cNvSpPr>
          <p:nvPr/>
        </p:nvSpPr>
        <p:spPr bwMode="auto">
          <a:xfrm rot="9349262">
            <a:off x="1422400" y="1858963"/>
            <a:ext cx="498475" cy="858837"/>
          </a:xfrm>
          <a:custGeom>
            <a:avLst/>
            <a:gdLst>
              <a:gd name="T0" fmla="*/ 0 w 194"/>
              <a:gd name="T1" fmla="*/ 0 h 534"/>
              <a:gd name="T2" fmla="*/ 2147483647 w 194"/>
              <a:gd name="T3" fmla="*/ 2147483647 h 534"/>
              <a:gd name="T4" fmla="*/ 2147483647 w 194"/>
              <a:gd name="T5" fmla="*/ 2147483647 h 534"/>
              <a:gd name="T6" fmla="*/ 0 60000 65536"/>
              <a:gd name="T7" fmla="*/ 0 60000 65536"/>
              <a:gd name="T8" fmla="*/ 0 60000 65536"/>
              <a:gd name="T9" fmla="*/ 0 w 194"/>
              <a:gd name="T10" fmla="*/ 0 h 534"/>
              <a:gd name="T11" fmla="*/ 194 w 194"/>
              <a:gd name="T12" fmla="*/ 534 h 534"/>
            </a:gdLst>
            <a:ahLst/>
            <a:cxnLst>
              <a:cxn ang="T6">
                <a:pos x="T0" y="T1"/>
              </a:cxn>
              <a:cxn ang="T7">
                <a:pos x="T2" y="T3"/>
              </a:cxn>
              <a:cxn ang="T8">
                <a:pos x="T4" y="T5"/>
              </a:cxn>
            </a:cxnLst>
            <a:rect l="T9" t="T10" r="T11" b="T12"/>
            <a:pathLst>
              <a:path w="194" h="534">
                <a:moveTo>
                  <a:pt x="0" y="0"/>
                </a:moveTo>
                <a:cubicBezTo>
                  <a:pt x="89" y="75"/>
                  <a:pt x="178" y="151"/>
                  <a:pt x="186" y="240"/>
                </a:cubicBezTo>
                <a:cubicBezTo>
                  <a:pt x="194" y="329"/>
                  <a:pt x="71" y="484"/>
                  <a:pt x="48" y="534"/>
                </a:cubicBezTo>
              </a:path>
            </a:pathLst>
          </a:custGeom>
          <a:noFill/>
          <a:ln w="19050">
            <a:solidFill>
              <a:schemeClr val="tx1"/>
            </a:solidFill>
            <a:round/>
            <a:headEnd type="triangle" w="med" len="med"/>
            <a:tailEnd type="none" w="med" len="med"/>
          </a:ln>
        </p:spPr>
        <p:txBody>
          <a:bodyPr/>
          <a:lstStyle/>
          <a:p>
            <a:endParaRPr lang="en-US" dirty="0"/>
          </a:p>
        </p:txBody>
      </p:sp>
      <p:sp>
        <p:nvSpPr>
          <p:cNvPr id="12322" name="Rectangle 50"/>
          <p:cNvSpPr>
            <a:spLocks noChangeArrowheads="1"/>
          </p:cNvSpPr>
          <p:nvPr/>
        </p:nvSpPr>
        <p:spPr bwMode="auto">
          <a:xfrm>
            <a:off x="5057775" y="3105150"/>
            <a:ext cx="1295400" cy="223838"/>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rPr>
              <a:t>Transport API</a:t>
            </a:r>
          </a:p>
        </p:txBody>
      </p:sp>
      <p:sp>
        <p:nvSpPr>
          <p:cNvPr id="12323" name="Rectangle 51"/>
          <p:cNvSpPr>
            <a:spLocks noChangeArrowheads="1"/>
          </p:cNvSpPr>
          <p:nvPr/>
        </p:nvSpPr>
        <p:spPr bwMode="auto">
          <a:xfrm>
            <a:off x="7219950" y="2357438"/>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24" name="Rectangle 52"/>
          <p:cNvSpPr>
            <a:spLocks noChangeArrowheads="1"/>
          </p:cNvSpPr>
          <p:nvPr/>
        </p:nvSpPr>
        <p:spPr bwMode="auto">
          <a:xfrm>
            <a:off x="7219950" y="1919288"/>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25" name="Rectangle 53"/>
          <p:cNvSpPr>
            <a:spLocks noChangeArrowheads="1"/>
          </p:cNvSpPr>
          <p:nvPr/>
        </p:nvSpPr>
        <p:spPr bwMode="auto">
          <a:xfrm>
            <a:off x="7219950" y="1481138"/>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26" name="Rectangle 54"/>
          <p:cNvSpPr>
            <a:spLocks noChangeArrowheads="1"/>
          </p:cNvSpPr>
          <p:nvPr/>
        </p:nvSpPr>
        <p:spPr bwMode="auto">
          <a:xfrm>
            <a:off x="7219950" y="2786063"/>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27" name="Rectangle 55"/>
          <p:cNvSpPr>
            <a:spLocks noChangeArrowheads="1"/>
          </p:cNvSpPr>
          <p:nvPr/>
        </p:nvSpPr>
        <p:spPr bwMode="auto">
          <a:xfrm>
            <a:off x="6400800" y="1481138"/>
            <a:ext cx="771525" cy="390525"/>
          </a:xfrm>
          <a:prstGeom prst="rect">
            <a:avLst/>
          </a:prstGeom>
          <a:solidFill>
            <a:srgbClr val="FFFF99"/>
          </a:solidFill>
          <a:ln w="9525">
            <a:solidFill>
              <a:schemeClr val="tx1"/>
            </a:solidFill>
            <a:miter lim="800000"/>
            <a:headEnd/>
            <a:tailEnd/>
          </a:ln>
        </p:spPr>
        <p:txBody>
          <a:bodyPr anchor="ctr"/>
          <a:lstStyle/>
          <a:p>
            <a:r>
              <a:rPr lang="en-US" sz="1000" dirty="0">
                <a:latin typeface="Arial" charset="0"/>
              </a:rPr>
              <a:t>Memory Allocator</a:t>
            </a:r>
          </a:p>
        </p:txBody>
      </p:sp>
      <p:sp>
        <p:nvSpPr>
          <p:cNvPr id="12328" name="Line 103"/>
          <p:cNvSpPr>
            <a:spLocks noChangeShapeType="1"/>
          </p:cNvSpPr>
          <p:nvPr/>
        </p:nvSpPr>
        <p:spPr bwMode="auto">
          <a:xfrm>
            <a:off x="6962775" y="2033588"/>
            <a:ext cx="0" cy="933450"/>
          </a:xfrm>
          <a:prstGeom prst="line">
            <a:avLst/>
          </a:prstGeom>
          <a:noFill/>
          <a:ln w="19050">
            <a:solidFill>
              <a:schemeClr val="tx1"/>
            </a:solidFill>
            <a:round/>
            <a:headEnd/>
            <a:tailEnd/>
          </a:ln>
        </p:spPr>
        <p:txBody>
          <a:bodyPr/>
          <a:lstStyle/>
          <a:p>
            <a:endParaRPr lang="en-US" dirty="0"/>
          </a:p>
        </p:txBody>
      </p:sp>
      <p:sp>
        <p:nvSpPr>
          <p:cNvPr id="12329" name="Line 104"/>
          <p:cNvSpPr>
            <a:spLocks noChangeShapeType="1"/>
          </p:cNvSpPr>
          <p:nvPr/>
        </p:nvSpPr>
        <p:spPr bwMode="auto">
          <a:xfrm flipV="1">
            <a:off x="6810375" y="2033588"/>
            <a:ext cx="152400" cy="0"/>
          </a:xfrm>
          <a:prstGeom prst="line">
            <a:avLst/>
          </a:prstGeom>
          <a:noFill/>
          <a:ln w="19050">
            <a:solidFill>
              <a:schemeClr val="tx1"/>
            </a:solidFill>
            <a:round/>
            <a:headEnd/>
            <a:tailEnd/>
          </a:ln>
        </p:spPr>
        <p:txBody>
          <a:bodyPr/>
          <a:lstStyle/>
          <a:p>
            <a:endParaRPr lang="en-US" dirty="0"/>
          </a:p>
        </p:txBody>
      </p:sp>
      <p:sp>
        <p:nvSpPr>
          <p:cNvPr id="12330" name="Line 105"/>
          <p:cNvSpPr>
            <a:spLocks noChangeShapeType="1"/>
          </p:cNvSpPr>
          <p:nvPr/>
        </p:nvSpPr>
        <p:spPr bwMode="auto">
          <a:xfrm flipV="1">
            <a:off x="6810375" y="1871663"/>
            <a:ext cx="0" cy="161925"/>
          </a:xfrm>
          <a:prstGeom prst="line">
            <a:avLst/>
          </a:prstGeom>
          <a:noFill/>
          <a:ln w="19050">
            <a:solidFill>
              <a:schemeClr val="tx1"/>
            </a:solidFill>
            <a:round/>
            <a:headEnd/>
            <a:tailEnd type="triangle" w="med" len="med"/>
          </a:ln>
        </p:spPr>
        <p:txBody>
          <a:bodyPr/>
          <a:lstStyle/>
          <a:p>
            <a:endParaRPr lang="en-US" dirty="0"/>
          </a:p>
        </p:txBody>
      </p:sp>
      <p:sp>
        <p:nvSpPr>
          <p:cNvPr id="12331" name="Line 106"/>
          <p:cNvSpPr>
            <a:spLocks noChangeShapeType="1"/>
          </p:cNvSpPr>
          <p:nvPr/>
        </p:nvSpPr>
        <p:spPr bwMode="auto">
          <a:xfrm>
            <a:off x="6962775" y="2128838"/>
            <a:ext cx="247650" cy="0"/>
          </a:xfrm>
          <a:prstGeom prst="line">
            <a:avLst/>
          </a:prstGeom>
          <a:noFill/>
          <a:ln w="19050">
            <a:solidFill>
              <a:schemeClr val="tx1"/>
            </a:solidFill>
            <a:round/>
            <a:headEnd/>
            <a:tailEnd type="triangle" w="med" len="med"/>
          </a:ln>
        </p:spPr>
        <p:txBody>
          <a:bodyPr/>
          <a:lstStyle/>
          <a:p>
            <a:endParaRPr lang="en-US" dirty="0"/>
          </a:p>
        </p:txBody>
      </p:sp>
      <p:sp>
        <p:nvSpPr>
          <p:cNvPr id="12332" name="Line 107"/>
          <p:cNvSpPr>
            <a:spLocks noChangeShapeType="1"/>
          </p:cNvSpPr>
          <p:nvPr/>
        </p:nvSpPr>
        <p:spPr bwMode="auto">
          <a:xfrm>
            <a:off x="6962775" y="2547938"/>
            <a:ext cx="257175" cy="0"/>
          </a:xfrm>
          <a:prstGeom prst="line">
            <a:avLst/>
          </a:prstGeom>
          <a:noFill/>
          <a:ln w="19050">
            <a:solidFill>
              <a:schemeClr val="tx1"/>
            </a:solidFill>
            <a:round/>
            <a:headEnd/>
            <a:tailEnd type="triangle" w="med" len="med"/>
          </a:ln>
        </p:spPr>
        <p:txBody>
          <a:bodyPr/>
          <a:lstStyle/>
          <a:p>
            <a:endParaRPr lang="en-US" dirty="0"/>
          </a:p>
        </p:txBody>
      </p:sp>
      <p:sp>
        <p:nvSpPr>
          <p:cNvPr id="12333" name="Line 108"/>
          <p:cNvSpPr>
            <a:spLocks noChangeShapeType="1"/>
          </p:cNvSpPr>
          <p:nvPr/>
        </p:nvSpPr>
        <p:spPr bwMode="auto">
          <a:xfrm>
            <a:off x="6972300" y="2957513"/>
            <a:ext cx="257175" cy="0"/>
          </a:xfrm>
          <a:prstGeom prst="line">
            <a:avLst/>
          </a:prstGeom>
          <a:noFill/>
          <a:ln w="19050">
            <a:solidFill>
              <a:schemeClr val="tx1"/>
            </a:solidFill>
            <a:round/>
            <a:headEnd/>
            <a:tailEnd type="triangle" w="med" len="med"/>
          </a:ln>
        </p:spPr>
        <p:txBody>
          <a:bodyPr/>
          <a:lstStyle/>
          <a:p>
            <a:endParaRPr lang="en-US" dirty="0"/>
          </a:p>
        </p:txBody>
      </p:sp>
      <p:sp>
        <p:nvSpPr>
          <p:cNvPr id="12334" name="Line 110"/>
          <p:cNvSpPr>
            <a:spLocks noChangeShapeType="1"/>
          </p:cNvSpPr>
          <p:nvPr/>
        </p:nvSpPr>
        <p:spPr bwMode="auto">
          <a:xfrm flipH="1">
            <a:off x="6353175" y="2800350"/>
            <a:ext cx="614363" cy="0"/>
          </a:xfrm>
          <a:prstGeom prst="line">
            <a:avLst/>
          </a:prstGeom>
          <a:noFill/>
          <a:ln w="19050">
            <a:solidFill>
              <a:schemeClr val="tx1"/>
            </a:solidFill>
            <a:round/>
            <a:headEnd/>
            <a:tailEnd type="triangle" w="med" len="med"/>
          </a:ln>
        </p:spPr>
        <p:txBody>
          <a:bodyPr/>
          <a:lstStyle/>
          <a:p>
            <a:endParaRPr lang="en-US" dirty="0"/>
          </a:p>
        </p:txBody>
      </p:sp>
      <p:sp>
        <p:nvSpPr>
          <p:cNvPr id="12335" name="Line 113"/>
          <p:cNvSpPr>
            <a:spLocks noChangeShapeType="1"/>
          </p:cNvSpPr>
          <p:nvPr/>
        </p:nvSpPr>
        <p:spPr bwMode="auto">
          <a:xfrm flipH="1">
            <a:off x="3467100" y="4043363"/>
            <a:ext cx="1447800" cy="0"/>
          </a:xfrm>
          <a:prstGeom prst="line">
            <a:avLst/>
          </a:prstGeom>
          <a:noFill/>
          <a:ln w="38100">
            <a:solidFill>
              <a:srgbClr val="800000"/>
            </a:solidFill>
            <a:round/>
            <a:headEnd/>
            <a:tailEnd type="triangle" w="med" len="med"/>
          </a:ln>
        </p:spPr>
        <p:txBody>
          <a:bodyPr/>
          <a:lstStyle/>
          <a:p>
            <a:endParaRPr lang="en-US" dirty="0"/>
          </a:p>
        </p:txBody>
      </p:sp>
      <p:sp>
        <p:nvSpPr>
          <p:cNvPr id="12336" name="Line 114"/>
          <p:cNvSpPr>
            <a:spLocks noChangeShapeType="1"/>
          </p:cNvSpPr>
          <p:nvPr/>
        </p:nvSpPr>
        <p:spPr bwMode="auto">
          <a:xfrm flipV="1">
            <a:off x="4914900" y="3586163"/>
            <a:ext cx="0" cy="466725"/>
          </a:xfrm>
          <a:prstGeom prst="line">
            <a:avLst/>
          </a:prstGeom>
          <a:noFill/>
          <a:ln w="38100">
            <a:solidFill>
              <a:srgbClr val="800000"/>
            </a:solidFill>
            <a:round/>
            <a:headEnd/>
            <a:tailEnd type="triangle" w="med" len="med"/>
          </a:ln>
        </p:spPr>
        <p:txBody>
          <a:bodyPr/>
          <a:lstStyle/>
          <a:p>
            <a:endParaRPr lang="en-US" dirty="0"/>
          </a:p>
        </p:txBody>
      </p:sp>
      <p:sp>
        <p:nvSpPr>
          <p:cNvPr id="12337" name="Rectangle 66"/>
          <p:cNvSpPr>
            <a:spLocks noChangeArrowheads="1"/>
          </p:cNvSpPr>
          <p:nvPr/>
        </p:nvSpPr>
        <p:spPr bwMode="auto">
          <a:xfrm>
            <a:off x="3200400" y="45862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38" name="Rectangle 67"/>
          <p:cNvSpPr>
            <a:spLocks noChangeArrowheads="1"/>
          </p:cNvSpPr>
          <p:nvPr/>
        </p:nvSpPr>
        <p:spPr bwMode="auto">
          <a:xfrm>
            <a:off x="3209925" y="487203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39" name="Rectangle 68"/>
          <p:cNvSpPr>
            <a:spLocks noChangeArrowheads="1"/>
          </p:cNvSpPr>
          <p:nvPr/>
        </p:nvSpPr>
        <p:spPr bwMode="auto">
          <a:xfrm>
            <a:off x="3209925" y="51482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Mem Alloc</a:t>
            </a:r>
          </a:p>
        </p:txBody>
      </p:sp>
      <p:sp>
        <p:nvSpPr>
          <p:cNvPr id="12340" name="Rectangle 69"/>
          <p:cNvSpPr>
            <a:spLocks noChangeArrowheads="1"/>
          </p:cNvSpPr>
          <p:nvPr/>
        </p:nvSpPr>
        <p:spPr bwMode="auto">
          <a:xfrm>
            <a:off x="3209925" y="54244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41" name="Line 119"/>
          <p:cNvSpPr>
            <a:spLocks noChangeShapeType="1"/>
          </p:cNvSpPr>
          <p:nvPr/>
        </p:nvSpPr>
        <p:spPr bwMode="auto">
          <a:xfrm>
            <a:off x="4067175" y="4405313"/>
            <a:ext cx="0" cy="1143000"/>
          </a:xfrm>
          <a:prstGeom prst="line">
            <a:avLst/>
          </a:prstGeom>
          <a:noFill/>
          <a:ln w="19050">
            <a:solidFill>
              <a:schemeClr val="tx1"/>
            </a:solidFill>
            <a:round/>
            <a:headEnd/>
            <a:tailEnd/>
          </a:ln>
        </p:spPr>
        <p:txBody>
          <a:bodyPr/>
          <a:lstStyle/>
          <a:p>
            <a:endParaRPr lang="en-US" dirty="0"/>
          </a:p>
        </p:txBody>
      </p:sp>
      <p:sp>
        <p:nvSpPr>
          <p:cNvPr id="12342" name="Line 120"/>
          <p:cNvSpPr>
            <a:spLocks noChangeShapeType="1"/>
          </p:cNvSpPr>
          <p:nvPr/>
        </p:nvSpPr>
        <p:spPr bwMode="auto">
          <a:xfrm>
            <a:off x="3810000" y="4414838"/>
            <a:ext cx="257175" cy="0"/>
          </a:xfrm>
          <a:prstGeom prst="line">
            <a:avLst/>
          </a:prstGeom>
          <a:noFill/>
          <a:ln w="19050">
            <a:solidFill>
              <a:schemeClr val="tx1"/>
            </a:solidFill>
            <a:round/>
            <a:headEnd type="triangle" w="med" len="med"/>
            <a:tailEnd/>
          </a:ln>
        </p:spPr>
        <p:txBody>
          <a:bodyPr/>
          <a:lstStyle/>
          <a:p>
            <a:endParaRPr lang="en-US" dirty="0"/>
          </a:p>
        </p:txBody>
      </p:sp>
      <p:sp>
        <p:nvSpPr>
          <p:cNvPr id="12343" name="Line 121"/>
          <p:cNvSpPr>
            <a:spLocks noChangeShapeType="1"/>
          </p:cNvSpPr>
          <p:nvPr/>
        </p:nvSpPr>
        <p:spPr bwMode="auto">
          <a:xfrm>
            <a:off x="3819525" y="4986338"/>
            <a:ext cx="257175" cy="0"/>
          </a:xfrm>
          <a:prstGeom prst="line">
            <a:avLst/>
          </a:prstGeom>
          <a:noFill/>
          <a:ln w="19050">
            <a:solidFill>
              <a:schemeClr val="tx1"/>
            </a:solidFill>
            <a:round/>
            <a:headEnd type="triangle" w="med" len="med"/>
            <a:tailEnd/>
          </a:ln>
        </p:spPr>
        <p:txBody>
          <a:bodyPr/>
          <a:lstStyle/>
          <a:p>
            <a:endParaRPr lang="en-US" dirty="0"/>
          </a:p>
        </p:txBody>
      </p:sp>
      <p:sp>
        <p:nvSpPr>
          <p:cNvPr id="12344" name="Line 122"/>
          <p:cNvSpPr>
            <a:spLocks noChangeShapeType="1"/>
          </p:cNvSpPr>
          <p:nvPr/>
        </p:nvSpPr>
        <p:spPr bwMode="auto">
          <a:xfrm>
            <a:off x="3819525" y="5262563"/>
            <a:ext cx="257175" cy="0"/>
          </a:xfrm>
          <a:prstGeom prst="line">
            <a:avLst/>
          </a:prstGeom>
          <a:noFill/>
          <a:ln w="19050">
            <a:solidFill>
              <a:schemeClr val="tx1"/>
            </a:solidFill>
            <a:round/>
            <a:headEnd type="triangle" w="med" len="med"/>
            <a:tailEnd/>
          </a:ln>
        </p:spPr>
        <p:txBody>
          <a:bodyPr/>
          <a:lstStyle/>
          <a:p>
            <a:endParaRPr lang="en-US" dirty="0"/>
          </a:p>
        </p:txBody>
      </p:sp>
      <p:sp>
        <p:nvSpPr>
          <p:cNvPr id="12345" name="Line 123"/>
          <p:cNvSpPr>
            <a:spLocks noChangeShapeType="1"/>
          </p:cNvSpPr>
          <p:nvPr/>
        </p:nvSpPr>
        <p:spPr bwMode="auto">
          <a:xfrm>
            <a:off x="3819525" y="5538788"/>
            <a:ext cx="257175" cy="0"/>
          </a:xfrm>
          <a:prstGeom prst="line">
            <a:avLst/>
          </a:prstGeom>
          <a:noFill/>
          <a:ln w="19050">
            <a:solidFill>
              <a:schemeClr val="tx1"/>
            </a:solidFill>
            <a:round/>
            <a:headEnd type="triangle" w="med" len="med"/>
            <a:tailEnd/>
          </a:ln>
        </p:spPr>
        <p:txBody>
          <a:bodyPr/>
          <a:lstStyle/>
          <a:p>
            <a:endParaRPr lang="en-US" dirty="0"/>
          </a:p>
        </p:txBody>
      </p:sp>
      <p:sp>
        <p:nvSpPr>
          <p:cNvPr id="12346" name="Line 124"/>
          <p:cNvSpPr>
            <a:spLocks noChangeShapeType="1"/>
          </p:cNvSpPr>
          <p:nvPr/>
        </p:nvSpPr>
        <p:spPr bwMode="auto">
          <a:xfrm flipH="1" flipV="1">
            <a:off x="4057650" y="4986338"/>
            <a:ext cx="628650" cy="0"/>
          </a:xfrm>
          <a:prstGeom prst="line">
            <a:avLst/>
          </a:prstGeom>
          <a:noFill/>
          <a:ln w="19050">
            <a:solidFill>
              <a:schemeClr val="tx1"/>
            </a:solidFill>
            <a:round/>
            <a:headEnd type="triangle" w="med" len="med"/>
            <a:tailEnd/>
          </a:ln>
        </p:spPr>
        <p:txBody>
          <a:bodyPr/>
          <a:lstStyle/>
          <a:p>
            <a:endParaRPr lang="en-US" dirty="0"/>
          </a:p>
        </p:txBody>
      </p:sp>
      <p:sp>
        <p:nvSpPr>
          <p:cNvPr id="12347" name="Line 125"/>
          <p:cNvSpPr>
            <a:spLocks noChangeShapeType="1"/>
          </p:cNvSpPr>
          <p:nvPr/>
        </p:nvSpPr>
        <p:spPr bwMode="auto">
          <a:xfrm>
            <a:off x="3810000" y="4700588"/>
            <a:ext cx="257175" cy="0"/>
          </a:xfrm>
          <a:prstGeom prst="line">
            <a:avLst/>
          </a:prstGeom>
          <a:noFill/>
          <a:ln w="19050">
            <a:solidFill>
              <a:schemeClr val="tx1"/>
            </a:solidFill>
            <a:round/>
            <a:headEnd type="triangle" w="med" len="med"/>
            <a:tailEnd/>
          </a:ln>
        </p:spPr>
        <p:txBody>
          <a:bodyPr/>
          <a:lstStyle/>
          <a:p>
            <a:endParaRPr lang="en-US" dirty="0"/>
          </a:p>
        </p:txBody>
      </p:sp>
      <p:sp>
        <p:nvSpPr>
          <p:cNvPr id="12348" name="Rectangle 77"/>
          <p:cNvSpPr>
            <a:spLocks noChangeArrowheads="1"/>
          </p:cNvSpPr>
          <p:nvPr/>
        </p:nvSpPr>
        <p:spPr bwMode="auto">
          <a:xfrm>
            <a:off x="6067425" y="4224338"/>
            <a:ext cx="2857500" cy="1647825"/>
          </a:xfrm>
          <a:prstGeom prst="rect">
            <a:avLst/>
          </a:prstGeom>
          <a:solidFill>
            <a:srgbClr val="CCFFFF"/>
          </a:solidFill>
          <a:ln w="9525">
            <a:solidFill>
              <a:schemeClr val="tx1"/>
            </a:solidFill>
            <a:miter lim="800000"/>
            <a:headEnd/>
            <a:tailEnd/>
          </a:ln>
        </p:spPr>
        <p:txBody>
          <a:bodyPr wrap="none" anchor="b" anchorCtr="1"/>
          <a:lstStyle/>
          <a:p>
            <a:r>
              <a:rPr lang="en-US" sz="1400" dirty="0">
                <a:latin typeface="Arial" charset="0"/>
              </a:rPr>
              <a:t>ARM/DSP n+3</a:t>
            </a:r>
          </a:p>
        </p:txBody>
      </p:sp>
      <p:sp>
        <p:nvSpPr>
          <p:cNvPr id="12349" name="Rectangle 78"/>
          <p:cNvSpPr>
            <a:spLocks noChangeArrowheads="1"/>
          </p:cNvSpPr>
          <p:nvPr/>
        </p:nvSpPr>
        <p:spPr bwMode="auto">
          <a:xfrm>
            <a:off x="7115175" y="4452938"/>
            <a:ext cx="1809750" cy="1057275"/>
          </a:xfrm>
          <a:prstGeom prst="rect">
            <a:avLst/>
          </a:prstGeom>
          <a:solidFill>
            <a:srgbClr val="00FF00"/>
          </a:solidFill>
          <a:ln w="9525">
            <a:solidFill>
              <a:schemeClr val="tx1"/>
            </a:solidFill>
            <a:miter lim="800000"/>
            <a:headEnd/>
            <a:tailEnd/>
          </a:ln>
        </p:spPr>
        <p:txBody>
          <a:bodyPr wrap="none" anchor="b"/>
          <a:lstStyle/>
          <a:p>
            <a:pPr algn="r"/>
            <a:r>
              <a:rPr lang="en-US" sz="1000" dirty="0">
                <a:latin typeface="Arial" charset="0"/>
              </a:rPr>
              <a:t>RM Client Instance</a:t>
            </a:r>
          </a:p>
        </p:txBody>
      </p:sp>
      <p:sp>
        <p:nvSpPr>
          <p:cNvPr id="12350" name="Rectangle 83"/>
          <p:cNvSpPr>
            <a:spLocks noChangeArrowheads="1"/>
          </p:cNvSpPr>
          <p:nvPr/>
        </p:nvSpPr>
        <p:spPr bwMode="auto">
          <a:xfrm>
            <a:off x="6105525" y="43100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51" name="Rectangle 84"/>
          <p:cNvSpPr>
            <a:spLocks noChangeArrowheads="1"/>
          </p:cNvSpPr>
          <p:nvPr/>
        </p:nvSpPr>
        <p:spPr bwMode="auto">
          <a:xfrm>
            <a:off x="6105525" y="45862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52" name="Rectangle 85"/>
          <p:cNvSpPr>
            <a:spLocks noChangeArrowheads="1"/>
          </p:cNvSpPr>
          <p:nvPr/>
        </p:nvSpPr>
        <p:spPr bwMode="auto">
          <a:xfrm>
            <a:off x="6115050" y="487203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53" name="Rectangle 86"/>
          <p:cNvSpPr>
            <a:spLocks noChangeArrowheads="1"/>
          </p:cNvSpPr>
          <p:nvPr/>
        </p:nvSpPr>
        <p:spPr bwMode="auto">
          <a:xfrm>
            <a:off x="6115050" y="51482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Mem Alloc</a:t>
            </a:r>
          </a:p>
        </p:txBody>
      </p:sp>
      <p:sp>
        <p:nvSpPr>
          <p:cNvPr id="12354" name="Rectangle 87"/>
          <p:cNvSpPr>
            <a:spLocks noChangeArrowheads="1"/>
          </p:cNvSpPr>
          <p:nvPr/>
        </p:nvSpPr>
        <p:spPr bwMode="auto">
          <a:xfrm>
            <a:off x="6115050" y="54244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55" name="Line 137"/>
          <p:cNvSpPr>
            <a:spLocks noChangeShapeType="1"/>
          </p:cNvSpPr>
          <p:nvPr/>
        </p:nvSpPr>
        <p:spPr bwMode="auto">
          <a:xfrm>
            <a:off x="6972300" y="4405313"/>
            <a:ext cx="0" cy="1143000"/>
          </a:xfrm>
          <a:prstGeom prst="line">
            <a:avLst/>
          </a:prstGeom>
          <a:noFill/>
          <a:ln w="19050">
            <a:solidFill>
              <a:schemeClr val="tx1"/>
            </a:solidFill>
            <a:round/>
            <a:headEnd/>
            <a:tailEnd/>
          </a:ln>
        </p:spPr>
        <p:txBody>
          <a:bodyPr/>
          <a:lstStyle/>
          <a:p>
            <a:endParaRPr lang="en-US" dirty="0"/>
          </a:p>
        </p:txBody>
      </p:sp>
      <p:sp>
        <p:nvSpPr>
          <p:cNvPr id="12356" name="Line 138"/>
          <p:cNvSpPr>
            <a:spLocks noChangeShapeType="1"/>
          </p:cNvSpPr>
          <p:nvPr/>
        </p:nvSpPr>
        <p:spPr bwMode="auto">
          <a:xfrm>
            <a:off x="6715125" y="4414838"/>
            <a:ext cx="257175" cy="0"/>
          </a:xfrm>
          <a:prstGeom prst="line">
            <a:avLst/>
          </a:prstGeom>
          <a:noFill/>
          <a:ln w="19050">
            <a:solidFill>
              <a:schemeClr val="tx1"/>
            </a:solidFill>
            <a:round/>
            <a:headEnd type="triangle" w="med" len="med"/>
            <a:tailEnd/>
          </a:ln>
        </p:spPr>
        <p:txBody>
          <a:bodyPr/>
          <a:lstStyle/>
          <a:p>
            <a:endParaRPr lang="en-US" dirty="0"/>
          </a:p>
        </p:txBody>
      </p:sp>
      <p:sp>
        <p:nvSpPr>
          <p:cNvPr id="12357" name="Line 139"/>
          <p:cNvSpPr>
            <a:spLocks noChangeShapeType="1"/>
          </p:cNvSpPr>
          <p:nvPr/>
        </p:nvSpPr>
        <p:spPr bwMode="auto">
          <a:xfrm>
            <a:off x="6724650" y="4986338"/>
            <a:ext cx="257175" cy="0"/>
          </a:xfrm>
          <a:prstGeom prst="line">
            <a:avLst/>
          </a:prstGeom>
          <a:noFill/>
          <a:ln w="19050">
            <a:solidFill>
              <a:schemeClr val="tx1"/>
            </a:solidFill>
            <a:round/>
            <a:headEnd type="triangle" w="med" len="med"/>
            <a:tailEnd/>
          </a:ln>
        </p:spPr>
        <p:txBody>
          <a:bodyPr/>
          <a:lstStyle/>
          <a:p>
            <a:endParaRPr lang="en-US" dirty="0"/>
          </a:p>
        </p:txBody>
      </p:sp>
      <p:sp>
        <p:nvSpPr>
          <p:cNvPr id="12358" name="Line 140"/>
          <p:cNvSpPr>
            <a:spLocks noChangeShapeType="1"/>
          </p:cNvSpPr>
          <p:nvPr/>
        </p:nvSpPr>
        <p:spPr bwMode="auto">
          <a:xfrm>
            <a:off x="6724650" y="5262563"/>
            <a:ext cx="257175" cy="0"/>
          </a:xfrm>
          <a:prstGeom prst="line">
            <a:avLst/>
          </a:prstGeom>
          <a:noFill/>
          <a:ln w="19050">
            <a:solidFill>
              <a:schemeClr val="tx1"/>
            </a:solidFill>
            <a:round/>
            <a:headEnd type="triangle" w="med" len="med"/>
            <a:tailEnd/>
          </a:ln>
        </p:spPr>
        <p:txBody>
          <a:bodyPr/>
          <a:lstStyle/>
          <a:p>
            <a:endParaRPr lang="en-US" dirty="0"/>
          </a:p>
        </p:txBody>
      </p:sp>
      <p:sp>
        <p:nvSpPr>
          <p:cNvPr id="12359" name="Line 141"/>
          <p:cNvSpPr>
            <a:spLocks noChangeShapeType="1"/>
          </p:cNvSpPr>
          <p:nvPr/>
        </p:nvSpPr>
        <p:spPr bwMode="auto">
          <a:xfrm>
            <a:off x="6724650" y="5538788"/>
            <a:ext cx="257175" cy="0"/>
          </a:xfrm>
          <a:prstGeom prst="line">
            <a:avLst/>
          </a:prstGeom>
          <a:noFill/>
          <a:ln w="19050">
            <a:solidFill>
              <a:schemeClr val="tx1"/>
            </a:solidFill>
            <a:round/>
            <a:headEnd type="triangle" w="med" len="med"/>
            <a:tailEnd/>
          </a:ln>
        </p:spPr>
        <p:txBody>
          <a:bodyPr/>
          <a:lstStyle/>
          <a:p>
            <a:endParaRPr lang="en-US" dirty="0"/>
          </a:p>
        </p:txBody>
      </p:sp>
      <p:sp>
        <p:nvSpPr>
          <p:cNvPr id="12360" name="Line 143"/>
          <p:cNvSpPr>
            <a:spLocks noChangeShapeType="1"/>
          </p:cNvSpPr>
          <p:nvPr/>
        </p:nvSpPr>
        <p:spPr bwMode="auto">
          <a:xfrm>
            <a:off x="6715125" y="4700588"/>
            <a:ext cx="257175" cy="0"/>
          </a:xfrm>
          <a:prstGeom prst="line">
            <a:avLst/>
          </a:prstGeom>
          <a:noFill/>
          <a:ln w="19050">
            <a:solidFill>
              <a:schemeClr val="tx1"/>
            </a:solidFill>
            <a:round/>
            <a:headEnd type="triangle" w="med" len="med"/>
            <a:tailEnd/>
          </a:ln>
        </p:spPr>
        <p:txBody>
          <a:bodyPr/>
          <a:lstStyle/>
          <a:p>
            <a:endParaRPr lang="en-US" dirty="0"/>
          </a:p>
        </p:txBody>
      </p:sp>
      <p:sp>
        <p:nvSpPr>
          <p:cNvPr id="12361" name="Line 145"/>
          <p:cNvSpPr>
            <a:spLocks noChangeShapeType="1"/>
          </p:cNvSpPr>
          <p:nvPr/>
        </p:nvSpPr>
        <p:spPr bwMode="auto">
          <a:xfrm flipV="1">
            <a:off x="6410325" y="3586163"/>
            <a:ext cx="0" cy="390525"/>
          </a:xfrm>
          <a:prstGeom prst="line">
            <a:avLst/>
          </a:prstGeom>
          <a:noFill/>
          <a:ln w="38100">
            <a:solidFill>
              <a:srgbClr val="800000"/>
            </a:solidFill>
            <a:round/>
            <a:headEnd/>
            <a:tailEnd type="triangle" w="med" len="med"/>
          </a:ln>
        </p:spPr>
        <p:txBody>
          <a:bodyPr/>
          <a:lstStyle/>
          <a:p>
            <a:endParaRPr lang="en-US" dirty="0"/>
          </a:p>
        </p:txBody>
      </p:sp>
      <p:sp>
        <p:nvSpPr>
          <p:cNvPr id="12362" name="Line 146"/>
          <p:cNvSpPr>
            <a:spLocks noChangeShapeType="1"/>
          </p:cNvSpPr>
          <p:nvPr/>
        </p:nvSpPr>
        <p:spPr bwMode="auto">
          <a:xfrm>
            <a:off x="5362575" y="3986213"/>
            <a:ext cx="0" cy="238125"/>
          </a:xfrm>
          <a:prstGeom prst="line">
            <a:avLst/>
          </a:prstGeom>
          <a:noFill/>
          <a:ln w="38100">
            <a:solidFill>
              <a:srgbClr val="800000"/>
            </a:solidFill>
            <a:round/>
            <a:headEnd/>
            <a:tailEnd type="triangle" w="med" len="med"/>
          </a:ln>
        </p:spPr>
        <p:txBody>
          <a:bodyPr/>
          <a:lstStyle/>
          <a:p>
            <a:endParaRPr lang="en-US" dirty="0"/>
          </a:p>
        </p:txBody>
      </p:sp>
      <p:sp>
        <p:nvSpPr>
          <p:cNvPr id="12363" name="Line 147"/>
          <p:cNvSpPr>
            <a:spLocks noChangeShapeType="1"/>
          </p:cNvSpPr>
          <p:nvPr/>
        </p:nvSpPr>
        <p:spPr bwMode="auto">
          <a:xfrm>
            <a:off x="8315325" y="3976688"/>
            <a:ext cx="0" cy="247650"/>
          </a:xfrm>
          <a:prstGeom prst="line">
            <a:avLst/>
          </a:prstGeom>
          <a:noFill/>
          <a:ln w="38100">
            <a:solidFill>
              <a:srgbClr val="800000"/>
            </a:solidFill>
            <a:round/>
            <a:headEnd/>
            <a:tailEnd type="triangle" w="med" len="med"/>
          </a:ln>
        </p:spPr>
        <p:txBody>
          <a:bodyPr/>
          <a:lstStyle/>
          <a:p>
            <a:endParaRPr lang="en-US" dirty="0"/>
          </a:p>
        </p:txBody>
      </p:sp>
      <p:sp>
        <p:nvSpPr>
          <p:cNvPr id="12364" name="Line 148"/>
          <p:cNvSpPr>
            <a:spLocks noChangeShapeType="1"/>
          </p:cNvSpPr>
          <p:nvPr/>
        </p:nvSpPr>
        <p:spPr bwMode="auto">
          <a:xfrm>
            <a:off x="5362575" y="3976688"/>
            <a:ext cx="2952750" cy="0"/>
          </a:xfrm>
          <a:prstGeom prst="line">
            <a:avLst/>
          </a:prstGeom>
          <a:noFill/>
          <a:ln w="38100">
            <a:solidFill>
              <a:srgbClr val="800000"/>
            </a:solidFill>
            <a:round/>
            <a:headEnd/>
            <a:tailEnd/>
          </a:ln>
        </p:spPr>
        <p:txBody>
          <a:bodyPr/>
          <a:lstStyle/>
          <a:p>
            <a:endParaRPr lang="en-US" dirty="0"/>
          </a:p>
        </p:txBody>
      </p:sp>
      <p:sp>
        <p:nvSpPr>
          <p:cNvPr id="12365" name="Text Box 72"/>
          <p:cNvSpPr txBox="1">
            <a:spLocks noChangeArrowheads="1"/>
          </p:cNvSpPr>
          <p:nvPr/>
        </p:nvSpPr>
        <p:spPr bwMode="auto">
          <a:xfrm>
            <a:off x="4181475" y="5067300"/>
            <a:ext cx="528638"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66" name="Oval 102"/>
          <p:cNvSpPr>
            <a:spLocks noChangeArrowheads="1"/>
          </p:cNvSpPr>
          <p:nvPr/>
        </p:nvSpPr>
        <p:spPr bwMode="auto">
          <a:xfrm>
            <a:off x="4124325" y="4824413"/>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67" name="Text Box 72"/>
          <p:cNvSpPr txBox="1">
            <a:spLocks noChangeArrowheads="1"/>
          </p:cNvSpPr>
          <p:nvPr/>
        </p:nvSpPr>
        <p:spPr bwMode="auto">
          <a:xfrm>
            <a:off x="7086600" y="5067300"/>
            <a:ext cx="528638"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68" name="Oval 114"/>
          <p:cNvSpPr>
            <a:spLocks noChangeArrowheads="1"/>
          </p:cNvSpPr>
          <p:nvPr/>
        </p:nvSpPr>
        <p:spPr bwMode="auto">
          <a:xfrm>
            <a:off x="7029450" y="4824413"/>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69" name="Rectangle 117"/>
          <p:cNvSpPr>
            <a:spLocks noChangeArrowheads="1"/>
          </p:cNvSpPr>
          <p:nvPr/>
        </p:nvSpPr>
        <p:spPr bwMode="auto">
          <a:xfrm>
            <a:off x="7591425" y="4452938"/>
            <a:ext cx="1333500" cy="228600"/>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sym typeface="Wingdings" pitchFamily="2" charset="2"/>
              </a:rPr>
              <a:t> Transport API</a:t>
            </a:r>
            <a:endParaRPr lang="en-US" sz="1000" dirty="0">
              <a:latin typeface="Arial" charset="0"/>
            </a:endParaRPr>
          </a:p>
        </p:txBody>
      </p:sp>
      <p:sp>
        <p:nvSpPr>
          <p:cNvPr id="12370" name="Rectangle 118"/>
          <p:cNvSpPr>
            <a:spLocks noChangeArrowheads="1"/>
          </p:cNvSpPr>
          <p:nvPr/>
        </p:nvSpPr>
        <p:spPr bwMode="auto">
          <a:xfrm>
            <a:off x="7591425" y="4700588"/>
            <a:ext cx="1333500" cy="561975"/>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Client Service Transaction Handler</a:t>
            </a:r>
          </a:p>
        </p:txBody>
      </p:sp>
      <p:sp>
        <p:nvSpPr>
          <p:cNvPr id="12371" name="Line 124"/>
          <p:cNvSpPr>
            <a:spLocks noChangeShapeType="1"/>
          </p:cNvSpPr>
          <p:nvPr/>
        </p:nvSpPr>
        <p:spPr bwMode="auto">
          <a:xfrm flipH="1" flipV="1">
            <a:off x="6962775" y="4986338"/>
            <a:ext cx="628650" cy="0"/>
          </a:xfrm>
          <a:prstGeom prst="line">
            <a:avLst/>
          </a:prstGeom>
          <a:noFill/>
          <a:ln w="19050">
            <a:solidFill>
              <a:schemeClr val="tx1"/>
            </a:solidFill>
            <a:round/>
            <a:headEnd type="triangle" w="med" len="med"/>
            <a:tailEnd/>
          </a:ln>
        </p:spPr>
        <p:txBody>
          <a:bodyPr/>
          <a:lstStyle/>
          <a:p>
            <a:endParaRPr lang="en-US" dirty="0"/>
          </a:p>
        </p:txBody>
      </p:sp>
      <p:sp>
        <p:nvSpPr>
          <p:cNvPr id="12372" name="Rectangle 120"/>
          <p:cNvSpPr>
            <a:spLocks noChangeArrowheads="1"/>
          </p:cNvSpPr>
          <p:nvPr/>
        </p:nvSpPr>
        <p:spPr bwMode="auto">
          <a:xfrm>
            <a:off x="4686300" y="422433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DSP </a:t>
            </a:r>
            <a:r>
              <a:rPr lang="en-US" sz="800" dirty="0">
                <a:latin typeface="Arial" charset="0"/>
                <a:sym typeface="Wingdings" pitchFamily="2" charset="2"/>
              </a:rPr>
              <a:t></a:t>
            </a:r>
            <a:r>
              <a:rPr lang="en-US" sz="800" dirty="0">
                <a:latin typeface="Arial" charset="0"/>
              </a:rPr>
              <a:t> DSP Transport</a:t>
            </a:r>
          </a:p>
        </p:txBody>
      </p:sp>
      <p:sp>
        <p:nvSpPr>
          <p:cNvPr id="12373" name="Rectangle 121"/>
          <p:cNvSpPr>
            <a:spLocks noChangeArrowheads="1"/>
          </p:cNvSpPr>
          <p:nvPr/>
        </p:nvSpPr>
        <p:spPr bwMode="auto">
          <a:xfrm>
            <a:off x="7591425" y="422433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DSP </a:t>
            </a:r>
            <a:r>
              <a:rPr lang="en-US" sz="800" dirty="0">
                <a:latin typeface="Arial" charset="0"/>
                <a:sym typeface="Wingdings" pitchFamily="2" charset="2"/>
              </a:rPr>
              <a:t></a:t>
            </a:r>
            <a:r>
              <a:rPr lang="en-US" sz="800" dirty="0">
                <a:latin typeface="Arial" charset="0"/>
              </a:rPr>
              <a:t> DSP Transport</a:t>
            </a:r>
          </a:p>
        </p:txBody>
      </p:sp>
      <p:sp>
        <p:nvSpPr>
          <p:cNvPr id="12374" name="Text Box 72"/>
          <p:cNvSpPr txBox="1">
            <a:spLocks noChangeArrowheads="1"/>
          </p:cNvSpPr>
          <p:nvPr/>
        </p:nvSpPr>
        <p:spPr bwMode="auto">
          <a:xfrm>
            <a:off x="6310313" y="2852738"/>
            <a:ext cx="528637"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75" name="Oval 123"/>
          <p:cNvSpPr>
            <a:spLocks noChangeArrowheads="1"/>
          </p:cNvSpPr>
          <p:nvPr/>
        </p:nvSpPr>
        <p:spPr bwMode="auto">
          <a:xfrm>
            <a:off x="6672263" y="2628900"/>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76" name="Rectangle 124"/>
          <p:cNvSpPr>
            <a:spLocks noChangeArrowheads="1"/>
          </p:cNvSpPr>
          <p:nvPr/>
        </p:nvSpPr>
        <p:spPr bwMode="auto">
          <a:xfrm>
            <a:off x="4391025" y="332898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ARM </a:t>
            </a:r>
            <a:r>
              <a:rPr lang="en-US" sz="800" dirty="0">
                <a:latin typeface="Arial" charset="0"/>
                <a:sym typeface="Wingdings" pitchFamily="2" charset="2"/>
              </a:rPr>
              <a:t></a:t>
            </a:r>
            <a:r>
              <a:rPr lang="en-US" sz="800" dirty="0">
                <a:latin typeface="Arial" charset="0"/>
              </a:rPr>
              <a:t> DSP Transport</a:t>
            </a:r>
          </a:p>
        </p:txBody>
      </p:sp>
      <p:sp>
        <p:nvSpPr>
          <p:cNvPr id="12377" name="Rectangle 126"/>
          <p:cNvSpPr>
            <a:spLocks noChangeArrowheads="1"/>
          </p:cNvSpPr>
          <p:nvPr/>
        </p:nvSpPr>
        <p:spPr bwMode="auto">
          <a:xfrm>
            <a:off x="2019300" y="3681413"/>
            <a:ext cx="1433513" cy="223837"/>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rPr>
              <a:t>Transport API</a:t>
            </a:r>
          </a:p>
        </p:txBody>
      </p:sp>
      <p:sp>
        <p:nvSpPr>
          <p:cNvPr id="12378" name="Rectangle 127"/>
          <p:cNvSpPr>
            <a:spLocks noChangeArrowheads="1"/>
          </p:cNvSpPr>
          <p:nvPr/>
        </p:nvSpPr>
        <p:spPr bwMode="auto">
          <a:xfrm>
            <a:off x="2019300" y="2828925"/>
            <a:ext cx="1433513" cy="852488"/>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CD Service Transaction Handler</a:t>
            </a:r>
          </a:p>
        </p:txBody>
      </p:sp>
      <p:sp>
        <p:nvSpPr>
          <p:cNvPr id="12379" name="Text Box 72"/>
          <p:cNvSpPr txBox="1">
            <a:spLocks noChangeArrowheads="1"/>
          </p:cNvSpPr>
          <p:nvPr/>
        </p:nvSpPr>
        <p:spPr bwMode="auto">
          <a:xfrm>
            <a:off x="1509713" y="3328988"/>
            <a:ext cx="528637"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80" name="Oval 129"/>
          <p:cNvSpPr>
            <a:spLocks noChangeArrowheads="1"/>
          </p:cNvSpPr>
          <p:nvPr/>
        </p:nvSpPr>
        <p:spPr bwMode="auto">
          <a:xfrm>
            <a:off x="1438275" y="3081338"/>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81" name="Rectangle 139"/>
          <p:cNvSpPr>
            <a:spLocks noChangeArrowheads="1"/>
          </p:cNvSpPr>
          <p:nvPr/>
        </p:nvSpPr>
        <p:spPr bwMode="auto">
          <a:xfrm>
            <a:off x="2038350" y="1395413"/>
            <a:ext cx="628650" cy="533400"/>
          </a:xfrm>
          <a:prstGeom prst="rect">
            <a:avLst/>
          </a:prstGeom>
          <a:solidFill>
            <a:srgbClr val="C0C0C0"/>
          </a:solidFill>
          <a:ln w="9525">
            <a:solidFill>
              <a:schemeClr val="tx1"/>
            </a:solidFill>
            <a:miter lim="800000"/>
            <a:headEnd/>
            <a:tailEnd/>
          </a:ln>
        </p:spPr>
        <p:txBody>
          <a:bodyPr anchor="ctr"/>
          <a:lstStyle/>
          <a:p>
            <a:r>
              <a:rPr lang="en-US" sz="800" dirty="0">
                <a:latin typeface="Arial" charset="0"/>
              </a:rPr>
              <a:t>Global Resource List (GRL)</a:t>
            </a:r>
          </a:p>
        </p:txBody>
      </p:sp>
      <p:sp>
        <p:nvSpPr>
          <p:cNvPr id="12382" name="Rectangle 140"/>
          <p:cNvSpPr>
            <a:spLocks noChangeArrowheads="1"/>
          </p:cNvSpPr>
          <p:nvPr/>
        </p:nvSpPr>
        <p:spPr bwMode="auto">
          <a:xfrm>
            <a:off x="2695575" y="1395413"/>
            <a:ext cx="628650" cy="533400"/>
          </a:xfrm>
          <a:prstGeom prst="rect">
            <a:avLst/>
          </a:prstGeom>
          <a:solidFill>
            <a:srgbClr val="C0C0C0"/>
          </a:solidFill>
          <a:ln w="9525">
            <a:solidFill>
              <a:schemeClr val="tx1"/>
            </a:solidFill>
            <a:miter lim="800000"/>
            <a:headEnd/>
            <a:tailEnd/>
          </a:ln>
        </p:spPr>
        <p:txBody>
          <a:bodyPr anchor="ctr"/>
          <a:lstStyle/>
          <a:p>
            <a:r>
              <a:rPr lang="en-US" sz="800" dirty="0">
                <a:latin typeface="Arial" charset="0"/>
              </a:rPr>
              <a:t>Linux DTB</a:t>
            </a:r>
          </a:p>
        </p:txBody>
      </p:sp>
      <p:cxnSp>
        <p:nvCxnSpPr>
          <p:cNvPr id="12383" name="Curved Connector 143"/>
          <p:cNvCxnSpPr>
            <a:cxnSpLocks noChangeShapeType="1"/>
            <a:stCxn id="12381" idx="2"/>
            <a:endCxn id="12305" idx="3"/>
          </p:cNvCxnSpPr>
          <p:nvPr/>
        </p:nvCxnSpPr>
        <p:spPr bwMode="auto">
          <a:xfrm rot="16200000" flipH="1">
            <a:off x="2583656" y="1697832"/>
            <a:ext cx="642937" cy="1104900"/>
          </a:xfrm>
          <a:prstGeom prst="curvedConnector4">
            <a:avLst>
              <a:gd name="adj1" fmla="val 30370"/>
              <a:gd name="adj2" fmla="val 120690"/>
            </a:avLst>
          </a:prstGeom>
          <a:noFill/>
          <a:ln w="12700" algn="ctr">
            <a:solidFill>
              <a:schemeClr val="tx1"/>
            </a:solidFill>
            <a:round/>
            <a:headEnd/>
            <a:tailEnd type="arrow" w="med" len="med"/>
          </a:ln>
        </p:spPr>
      </p:cxnSp>
      <p:cxnSp>
        <p:nvCxnSpPr>
          <p:cNvPr id="12384" name="Curved Connector 145"/>
          <p:cNvCxnSpPr>
            <a:cxnSpLocks noChangeShapeType="1"/>
            <a:endCxn id="12305" idx="3"/>
          </p:cNvCxnSpPr>
          <p:nvPr/>
        </p:nvCxnSpPr>
        <p:spPr bwMode="auto">
          <a:xfrm rot="16200000" flipH="1">
            <a:off x="2912269" y="2026444"/>
            <a:ext cx="642937" cy="447675"/>
          </a:xfrm>
          <a:prstGeom prst="curvedConnector4">
            <a:avLst>
              <a:gd name="adj1" fmla="val 30370"/>
              <a:gd name="adj2" fmla="val 151065"/>
            </a:avLst>
          </a:prstGeom>
          <a:noFill/>
          <a:ln w="12700" algn="ctr">
            <a:solidFill>
              <a:schemeClr val="tx1"/>
            </a:solidFill>
            <a:round/>
            <a:headEnd/>
            <a:tailEnd type="arrow" w="med" len="med"/>
          </a:ln>
        </p:spPr>
      </p:cxnSp>
      <p:sp>
        <p:nvSpPr>
          <p:cNvPr id="12385" name="Rectangle 147"/>
          <p:cNvSpPr>
            <a:spLocks noChangeArrowheads="1"/>
          </p:cNvSpPr>
          <p:nvPr/>
        </p:nvSpPr>
        <p:spPr bwMode="auto">
          <a:xfrm>
            <a:off x="5724525" y="332898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DSP </a:t>
            </a:r>
            <a:r>
              <a:rPr lang="en-US" sz="800" dirty="0">
                <a:latin typeface="Arial" charset="0"/>
                <a:sym typeface="Wingdings" pitchFamily="2" charset="2"/>
              </a:rPr>
              <a:t></a:t>
            </a:r>
            <a:r>
              <a:rPr lang="en-US" sz="800" dirty="0">
                <a:latin typeface="Arial" charset="0"/>
              </a:rPr>
              <a:t> DSP Transport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71475" y="161925"/>
            <a:ext cx="8458200" cy="771525"/>
          </a:xfrm>
        </p:spPr>
        <p:txBody>
          <a:bodyPr/>
          <a:lstStyle/>
          <a:p>
            <a:r>
              <a:rPr lang="en-US" dirty="0" smtClean="0"/>
              <a:t>Keystone II RM - Instances</a:t>
            </a:r>
          </a:p>
        </p:txBody>
      </p:sp>
      <p:sp>
        <p:nvSpPr>
          <p:cNvPr id="4" name="Date Placeholder 3"/>
          <p:cNvSpPr>
            <a:spLocks noGrp="1"/>
          </p:cNvSpPr>
          <p:nvPr>
            <p:ph type="dt" sz="quarter" idx="10"/>
          </p:nvPr>
        </p:nvSpPr>
        <p:spPr/>
        <p:txBody>
          <a:bodyPr/>
          <a:lstStyle/>
          <a:p>
            <a:pPr>
              <a:defRPr/>
            </a:pPr>
            <a:fld id="{D0B4310B-DC03-4D19-AC21-59168CFDBA10}" type="datetime1">
              <a:rPr lang="en-US" smtClean="0"/>
              <a:pPr>
                <a:defRPr/>
              </a:pPr>
              <a:t>4/23/2013</a:t>
            </a:fld>
            <a:endParaRPr lang="en-US" dirty="0"/>
          </a:p>
        </p:txBody>
      </p:sp>
      <p:sp>
        <p:nvSpPr>
          <p:cNvPr id="6" name="Slide Number Placeholder 5"/>
          <p:cNvSpPr>
            <a:spLocks noGrp="1"/>
          </p:cNvSpPr>
          <p:nvPr>
            <p:ph type="sldNum" sz="quarter" idx="12"/>
          </p:nvPr>
        </p:nvSpPr>
        <p:spPr/>
        <p:txBody>
          <a:bodyPr/>
          <a:lstStyle/>
          <a:p>
            <a:pPr>
              <a:defRPr/>
            </a:pPr>
            <a:fld id="{6F218C5C-F264-4927-8E3C-16355AE67C81}" type="slidenum">
              <a:rPr lang="en-US" smtClean="0"/>
              <a:pPr>
                <a:defRPr/>
              </a:pPr>
              <a:t>18</a:t>
            </a:fld>
            <a:endParaRPr lang="en-US" dirty="0"/>
          </a:p>
        </p:txBody>
      </p:sp>
      <p:graphicFrame>
        <p:nvGraphicFramePr>
          <p:cNvPr id="2" name="Table 1"/>
          <p:cNvGraphicFramePr>
            <a:graphicFrameLocks noGrp="1"/>
          </p:cNvGraphicFramePr>
          <p:nvPr/>
        </p:nvGraphicFramePr>
        <p:xfrm>
          <a:off x="342900" y="968375"/>
          <a:ext cx="8486775" cy="4836211"/>
        </p:xfrm>
        <a:graphic>
          <a:graphicData uri="http://schemas.openxmlformats.org/drawingml/2006/table">
            <a:tbl>
              <a:tblPr firstRow="1" bandRow="1">
                <a:tableStyleId>{5C22544A-7EE6-4342-B048-85BDC9FD1C3A}</a:tableStyleId>
              </a:tblPr>
              <a:tblGrid>
                <a:gridCol w="2828925"/>
                <a:gridCol w="2828925"/>
                <a:gridCol w="2828925"/>
              </a:tblGrid>
              <a:tr h="374653">
                <a:tc>
                  <a:txBody>
                    <a:bodyPr/>
                    <a:lstStyle/>
                    <a:p>
                      <a:pPr algn="ctr"/>
                      <a:r>
                        <a:rPr lang="en-US" dirty="0" smtClean="0"/>
                        <a:t>Server</a:t>
                      </a:r>
                      <a:endParaRPr lang="en-US" dirty="0"/>
                    </a:p>
                  </a:txBody>
                  <a:tcPr/>
                </a:tc>
                <a:tc>
                  <a:txBody>
                    <a:bodyPr/>
                    <a:lstStyle/>
                    <a:p>
                      <a:pPr algn="ctr"/>
                      <a:r>
                        <a:rPr lang="en-US" dirty="0" smtClean="0"/>
                        <a:t>Client Delegate (CD)</a:t>
                      </a:r>
                      <a:endParaRPr lang="en-US" dirty="0"/>
                    </a:p>
                  </a:txBody>
                  <a:tcPr/>
                </a:tc>
                <a:tc>
                  <a:txBody>
                    <a:bodyPr/>
                    <a:lstStyle/>
                    <a:p>
                      <a:pPr algn="ctr"/>
                      <a:r>
                        <a:rPr lang="en-US" dirty="0" smtClean="0"/>
                        <a:t>Client</a:t>
                      </a:r>
                      <a:endParaRPr lang="en-US" dirty="0"/>
                    </a:p>
                  </a:txBody>
                  <a:tcPr/>
                </a:tc>
              </a:tr>
              <a:tr h="4461558">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t>Assigned resource permissions in policy based on instance name given at instance instantiation</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t>Can satisfy standard service requests via service API</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t>Can satisfy pre-main service requests</a:t>
                      </a:r>
                      <a:endParaRPr lang="en-US" sz="1400" dirty="0" smtClean="0"/>
                    </a:p>
                    <a:p>
                      <a:pPr marL="285750" indent="-285750">
                        <a:buFont typeface="Arial" pitchFamily="34" charset="0"/>
                        <a:buChar char="•"/>
                      </a:pPr>
                      <a:r>
                        <a:rPr lang="en-US" sz="1400" dirty="0" smtClean="0"/>
                        <a:t>Manages all system resources</a:t>
                      </a:r>
                    </a:p>
                    <a:p>
                      <a:pPr marL="285750" indent="-285750">
                        <a:buFont typeface="Arial" pitchFamily="34" charset="0"/>
                        <a:buChar char="•"/>
                      </a:pPr>
                      <a:r>
                        <a:rPr lang="en-US" sz="1400" dirty="0" smtClean="0"/>
                        <a:t>Multiple</a:t>
                      </a:r>
                      <a:r>
                        <a:rPr lang="en-US" sz="1400" baseline="0" dirty="0" smtClean="0"/>
                        <a:t> Servers within system must manage mutually exclusive sets of resources</a:t>
                      </a:r>
                      <a:endParaRPr lang="en-US" sz="1400" dirty="0" smtClean="0"/>
                    </a:p>
                    <a:p>
                      <a:pPr marL="285750" indent="-285750">
                        <a:buFont typeface="Arial" pitchFamily="34" charset="0"/>
                        <a:buChar char="•"/>
                      </a:pPr>
                      <a:r>
                        <a:rPr lang="en-US" sz="1400" baseline="0" dirty="0" smtClean="0"/>
                        <a:t>Manages all system policies</a:t>
                      </a:r>
                    </a:p>
                    <a:p>
                      <a:pPr marL="285750" indent="-285750">
                        <a:buFont typeface="Arial" pitchFamily="34" charset="0"/>
                        <a:buChar char="•"/>
                      </a:pPr>
                      <a:r>
                        <a:rPr lang="en-US" sz="1400" baseline="0" dirty="0" smtClean="0"/>
                        <a:t>Maintains NameServer</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t>Manages resource recovery in case of fault in CD or Client instance (Planned)</a:t>
                      </a:r>
                      <a:endParaRPr lang="en-US" sz="1400" dirty="0" smtClean="0"/>
                    </a:p>
                    <a:p>
                      <a:pPr marL="285750" indent="-285750">
                        <a:buFont typeface="Arial" pitchFamily="34" charset="0"/>
                        <a:buChar char="•"/>
                      </a:pPr>
                      <a:r>
                        <a:rPr lang="en-US" sz="1400" baseline="0" dirty="0" smtClean="0"/>
                        <a:t>Can register with any number of CDs and Clients</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t>Assigned resource permissions in policy based on instance name given at instance instantiation</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t>Can satisfy standard service requests via service API</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t>Can satisfy pre-main service requests</a:t>
                      </a:r>
                      <a:endParaRPr lang="en-US" sz="1400" dirty="0" smtClean="0"/>
                    </a:p>
                    <a:p>
                      <a:pPr marL="285750" indent="-285750">
                        <a:buFont typeface="Arial" pitchFamily="34" charset="0"/>
                        <a:buChar char="•"/>
                      </a:pPr>
                      <a:r>
                        <a:rPr lang="en-US" sz="1400" dirty="0" smtClean="0"/>
                        <a:t>Manages</a:t>
                      </a:r>
                      <a:r>
                        <a:rPr lang="en-US" sz="1400" baseline="0" dirty="0" smtClean="0"/>
                        <a:t> subset of system resources provided by Server (Planned)</a:t>
                      </a:r>
                    </a:p>
                    <a:p>
                      <a:pPr marL="285750" indent="-285750">
                        <a:buFont typeface="Arial" pitchFamily="34" charset="0"/>
                        <a:buChar char="•"/>
                      </a:pPr>
                      <a:r>
                        <a:rPr lang="en-US" sz="1400" baseline="0" dirty="0" smtClean="0"/>
                        <a:t>Provided a sub-policy that is sync’d with Server level policy (Planned)</a:t>
                      </a:r>
                    </a:p>
                    <a:p>
                      <a:pPr marL="285750" indent="-285750">
                        <a:buFont typeface="Arial" pitchFamily="34" charset="0"/>
                        <a:buChar char="•"/>
                      </a:pPr>
                      <a:r>
                        <a:rPr lang="en-US" sz="1400" baseline="0" dirty="0" smtClean="0"/>
                        <a:t>Can register with any number of Clients</a:t>
                      </a:r>
                    </a:p>
                    <a:p>
                      <a:pPr marL="285750" indent="-285750">
                        <a:buFont typeface="Arial" pitchFamily="34" charset="0"/>
                        <a:buChar char="•"/>
                      </a:pPr>
                      <a:r>
                        <a:rPr lang="en-US" sz="1400" baseline="0" dirty="0" smtClean="0"/>
                        <a:t>Can register with at most one Server</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t>Assigned resource permissions in policy based on instance name given at instance instantiation</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t>Can satisfy standard service requests via service API</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t>Can register with at most one CD or Server</a:t>
                      </a:r>
                      <a:endParaRPr lang="en-US" sz="1400" dirty="0" smtClean="0"/>
                    </a:p>
                    <a:p>
                      <a:endParaRPr lang="en-US" sz="1400"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US" dirty="0" smtClean="0"/>
              <a:t>Keystone II RM – Instance Topology Example</a:t>
            </a:r>
          </a:p>
        </p:txBody>
      </p:sp>
      <p:sp>
        <p:nvSpPr>
          <p:cNvPr id="4" name="Date Placeholder 3"/>
          <p:cNvSpPr>
            <a:spLocks noGrp="1"/>
          </p:cNvSpPr>
          <p:nvPr>
            <p:ph type="dt" sz="quarter" idx="10"/>
          </p:nvPr>
        </p:nvSpPr>
        <p:spPr/>
        <p:txBody>
          <a:bodyPr/>
          <a:lstStyle/>
          <a:p>
            <a:pPr>
              <a:defRPr/>
            </a:pPr>
            <a:fld id="{D0B4310B-DC03-4D19-AC21-59168CFDBA10}" type="datetime1">
              <a:rPr lang="en-US" smtClean="0"/>
              <a:pPr>
                <a:defRPr/>
              </a:pPr>
              <a:t>4/23/2013</a:t>
            </a:fld>
            <a:endParaRPr lang="en-US" dirty="0"/>
          </a:p>
        </p:txBody>
      </p:sp>
      <p:sp>
        <p:nvSpPr>
          <p:cNvPr id="6" name="Slide Number Placeholder 5"/>
          <p:cNvSpPr>
            <a:spLocks noGrp="1"/>
          </p:cNvSpPr>
          <p:nvPr>
            <p:ph type="sldNum" sz="quarter" idx="12"/>
          </p:nvPr>
        </p:nvSpPr>
        <p:spPr/>
        <p:txBody>
          <a:bodyPr/>
          <a:lstStyle/>
          <a:p>
            <a:pPr>
              <a:defRPr/>
            </a:pPr>
            <a:fld id="{3640D251-62FD-413B-B2AC-3A3DFC78D9B7}" type="slidenum">
              <a:rPr lang="en-US" smtClean="0"/>
              <a:pPr>
                <a:defRPr/>
              </a:pPr>
              <a:t>19</a:t>
            </a:fld>
            <a:endParaRPr lang="en-US" dirty="0"/>
          </a:p>
        </p:txBody>
      </p:sp>
      <p:sp>
        <p:nvSpPr>
          <p:cNvPr id="14341" name="AutoShape 115"/>
          <p:cNvSpPr>
            <a:spLocks noChangeArrowheads="1"/>
          </p:cNvSpPr>
          <p:nvPr/>
        </p:nvSpPr>
        <p:spPr bwMode="auto">
          <a:xfrm>
            <a:off x="1524000" y="2971800"/>
            <a:ext cx="1752600" cy="1981200"/>
          </a:xfrm>
          <a:prstGeom prst="roundRect">
            <a:avLst>
              <a:gd name="adj" fmla="val 16667"/>
            </a:avLst>
          </a:prstGeom>
          <a:solidFill>
            <a:schemeClr val="bg1"/>
          </a:solidFill>
          <a:ln w="9525">
            <a:solidFill>
              <a:schemeClr val="tx1"/>
            </a:solidFill>
            <a:round/>
            <a:headEnd/>
            <a:tailEnd/>
          </a:ln>
        </p:spPr>
        <p:txBody>
          <a:bodyPr anchor="b" anchorCtr="1"/>
          <a:lstStyle/>
          <a:p>
            <a:r>
              <a:rPr lang="en-US" sz="1000" dirty="0"/>
              <a:t>Linux User-Space</a:t>
            </a:r>
          </a:p>
        </p:txBody>
      </p:sp>
      <p:sp>
        <p:nvSpPr>
          <p:cNvPr id="14342" name="AutoShape 100"/>
          <p:cNvSpPr>
            <a:spLocks noChangeArrowheads="1"/>
          </p:cNvSpPr>
          <p:nvPr/>
        </p:nvSpPr>
        <p:spPr bwMode="auto">
          <a:xfrm>
            <a:off x="1600200" y="3886200"/>
            <a:ext cx="1600200" cy="762000"/>
          </a:xfrm>
          <a:prstGeom prst="roundRect">
            <a:avLst>
              <a:gd name="adj" fmla="val 16667"/>
            </a:avLst>
          </a:prstGeom>
          <a:solidFill>
            <a:srgbClr val="CCFFCC"/>
          </a:solidFill>
          <a:ln w="9525">
            <a:solidFill>
              <a:schemeClr val="tx1"/>
            </a:solidFill>
            <a:round/>
            <a:headEnd/>
            <a:tailEnd/>
          </a:ln>
        </p:spPr>
        <p:txBody>
          <a:bodyPr anchor="ctr"/>
          <a:lstStyle/>
          <a:p>
            <a:r>
              <a:rPr lang="en-US" sz="1000" dirty="0"/>
              <a:t>RM Server</a:t>
            </a:r>
          </a:p>
        </p:txBody>
      </p:sp>
      <p:sp>
        <p:nvSpPr>
          <p:cNvPr id="14343" name="AutoShape 101"/>
          <p:cNvSpPr>
            <a:spLocks noChangeArrowheads="1"/>
          </p:cNvSpPr>
          <p:nvPr/>
        </p:nvSpPr>
        <p:spPr bwMode="auto">
          <a:xfrm>
            <a:off x="3657600" y="3886200"/>
            <a:ext cx="1600200" cy="762000"/>
          </a:xfrm>
          <a:prstGeom prst="roundRect">
            <a:avLst>
              <a:gd name="adj" fmla="val 16667"/>
            </a:avLst>
          </a:prstGeom>
          <a:solidFill>
            <a:srgbClr val="CCFFCC"/>
          </a:solidFill>
          <a:ln w="9525">
            <a:solidFill>
              <a:schemeClr val="tx1"/>
            </a:solidFill>
            <a:round/>
            <a:headEnd/>
            <a:tailEnd/>
          </a:ln>
        </p:spPr>
        <p:txBody>
          <a:bodyPr anchor="ctr"/>
          <a:lstStyle/>
          <a:p>
            <a:r>
              <a:rPr lang="en-US" sz="1000" dirty="0"/>
              <a:t>RM Client Delegate</a:t>
            </a:r>
          </a:p>
        </p:txBody>
      </p:sp>
      <p:sp>
        <p:nvSpPr>
          <p:cNvPr id="14344" name="AutoShape 102"/>
          <p:cNvSpPr>
            <a:spLocks noChangeArrowheads="1"/>
          </p:cNvSpPr>
          <p:nvPr/>
        </p:nvSpPr>
        <p:spPr bwMode="auto">
          <a:xfrm>
            <a:off x="5715000" y="3886200"/>
            <a:ext cx="1600200" cy="762000"/>
          </a:xfrm>
          <a:prstGeom prst="roundRect">
            <a:avLst>
              <a:gd name="adj" fmla="val 16667"/>
            </a:avLst>
          </a:prstGeom>
          <a:solidFill>
            <a:srgbClr val="CCFFCC"/>
          </a:solidFill>
          <a:ln w="9525">
            <a:solidFill>
              <a:schemeClr val="tx1"/>
            </a:solidFill>
            <a:round/>
            <a:headEnd/>
            <a:tailEnd/>
          </a:ln>
        </p:spPr>
        <p:txBody>
          <a:bodyPr anchor="ctr"/>
          <a:lstStyle/>
          <a:p>
            <a:r>
              <a:rPr lang="en-US" sz="1000" dirty="0"/>
              <a:t>RM Client</a:t>
            </a:r>
          </a:p>
        </p:txBody>
      </p:sp>
      <p:sp>
        <p:nvSpPr>
          <p:cNvPr id="14345" name="Line 104"/>
          <p:cNvSpPr>
            <a:spLocks noChangeShapeType="1"/>
          </p:cNvSpPr>
          <p:nvPr/>
        </p:nvSpPr>
        <p:spPr bwMode="auto">
          <a:xfrm>
            <a:off x="5486400" y="2971800"/>
            <a:ext cx="0" cy="2514600"/>
          </a:xfrm>
          <a:prstGeom prst="line">
            <a:avLst/>
          </a:prstGeom>
          <a:noFill/>
          <a:ln w="9525">
            <a:solidFill>
              <a:schemeClr val="tx1"/>
            </a:solidFill>
            <a:prstDash val="dash"/>
            <a:round/>
            <a:headEnd/>
            <a:tailEnd/>
          </a:ln>
        </p:spPr>
        <p:txBody>
          <a:bodyPr/>
          <a:lstStyle/>
          <a:p>
            <a:endParaRPr lang="en-US" dirty="0"/>
          </a:p>
        </p:txBody>
      </p:sp>
      <p:sp>
        <p:nvSpPr>
          <p:cNvPr id="14346" name="AutoShape 107"/>
          <p:cNvSpPr>
            <a:spLocks noChangeArrowheads="1"/>
          </p:cNvSpPr>
          <p:nvPr/>
        </p:nvSpPr>
        <p:spPr bwMode="auto">
          <a:xfrm>
            <a:off x="4724400" y="2667000"/>
            <a:ext cx="1524000" cy="228600"/>
          </a:xfrm>
          <a:prstGeom prst="roundRect">
            <a:avLst>
              <a:gd name="adj" fmla="val 16667"/>
            </a:avLst>
          </a:prstGeom>
          <a:solidFill>
            <a:srgbClr val="C0C0C0"/>
          </a:solidFill>
          <a:ln w="9525">
            <a:solidFill>
              <a:schemeClr val="tx1"/>
            </a:solidFill>
            <a:round/>
            <a:headEnd/>
            <a:tailEnd/>
          </a:ln>
        </p:spPr>
        <p:txBody>
          <a:bodyPr anchor="ctr"/>
          <a:lstStyle/>
          <a:p>
            <a:r>
              <a:rPr lang="en-US" sz="1000" dirty="0"/>
              <a:t>BIOS</a:t>
            </a:r>
          </a:p>
        </p:txBody>
      </p:sp>
      <p:sp>
        <p:nvSpPr>
          <p:cNvPr id="14347" name="AutoShape 111"/>
          <p:cNvSpPr>
            <a:spLocks noChangeArrowheads="1"/>
          </p:cNvSpPr>
          <p:nvPr/>
        </p:nvSpPr>
        <p:spPr bwMode="auto">
          <a:xfrm>
            <a:off x="4724400" y="2438400"/>
            <a:ext cx="1524000" cy="228600"/>
          </a:xfrm>
          <a:prstGeom prst="roundRect">
            <a:avLst>
              <a:gd name="adj" fmla="val 16667"/>
            </a:avLst>
          </a:prstGeom>
          <a:solidFill>
            <a:srgbClr val="C0C0C0"/>
          </a:solidFill>
          <a:ln w="9525">
            <a:solidFill>
              <a:schemeClr val="tx1"/>
            </a:solidFill>
            <a:round/>
            <a:headEnd/>
            <a:tailEnd/>
          </a:ln>
        </p:spPr>
        <p:txBody>
          <a:bodyPr anchor="ctr"/>
          <a:lstStyle/>
          <a:p>
            <a:r>
              <a:rPr lang="en-US" sz="1000" dirty="0"/>
              <a:t>IPC</a:t>
            </a:r>
          </a:p>
        </p:txBody>
      </p:sp>
      <p:sp>
        <p:nvSpPr>
          <p:cNvPr id="14348" name="AutoShape 112"/>
          <p:cNvSpPr>
            <a:spLocks noChangeArrowheads="1"/>
          </p:cNvSpPr>
          <p:nvPr/>
        </p:nvSpPr>
        <p:spPr bwMode="auto">
          <a:xfrm>
            <a:off x="3657600" y="3124200"/>
            <a:ext cx="533400" cy="533400"/>
          </a:xfrm>
          <a:prstGeom prst="roundRect">
            <a:avLst>
              <a:gd name="adj" fmla="val 16667"/>
            </a:avLst>
          </a:prstGeom>
          <a:solidFill>
            <a:srgbClr val="C0C0C0"/>
          </a:solidFill>
          <a:ln w="9525">
            <a:solidFill>
              <a:schemeClr val="tx1"/>
            </a:solidFill>
            <a:round/>
            <a:headEnd/>
            <a:tailEnd/>
          </a:ln>
        </p:spPr>
        <p:txBody>
          <a:bodyPr anchor="ctr"/>
          <a:lstStyle/>
          <a:p>
            <a:r>
              <a:rPr lang="en-US" sz="1000" dirty="0"/>
              <a:t>LLD</a:t>
            </a:r>
          </a:p>
        </p:txBody>
      </p:sp>
      <p:sp>
        <p:nvSpPr>
          <p:cNvPr id="14349" name="AutoShape 113"/>
          <p:cNvSpPr>
            <a:spLocks noChangeArrowheads="1"/>
          </p:cNvSpPr>
          <p:nvPr/>
        </p:nvSpPr>
        <p:spPr bwMode="auto">
          <a:xfrm>
            <a:off x="3657600" y="1600200"/>
            <a:ext cx="3657600" cy="838200"/>
          </a:xfrm>
          <a:prstGeom prst="roundRect">
            <a:avLst>
              <a:gd name="adj" fmla="val 16667"/>
            </a:avLst>
          </a:prstGeom>
          <a:solidFill>
            <a:srgbClr val="C0C0C0"/>
          </a:solidFill>
          <a:ln w="9525">
            <a:solidFill>
              <a:schemeClr val="tx1"/>
            </a:solidFill>
            <a:round/>
            <a:headEnd/>
            <a:tailEnd/>
          </a:ln>
        </p:spPr>
        <p:txBody>
          <a:bodyPr anchor="ctr"/>
          <a:lstStyle/>
          <a:p>
            <a:r>
              <a:rPr lang="en-US" sz="1000" dirty="0"/>
              <a:t>DSP Multicore Application</a:t>
            </a:r>
          </a:p>
        </p:txBody>
      </p:sp>
      <p:sp>
        <p:nvSpPr>
          <p:cNvPr id="14350" name="AutoShape 114"/>
          <p:cNvSpPr>
            <a:spLocks noChangeArrowheads="1"/>
          </p:cNvSpPr>
          <p:nvPr/>
        </p:nvSpPr>
        <p:spPr bwMode="auto">
          <a:xfrm>
            <a:off x="4267200" y="3124200"/>
            <a:ext cx="533400" cy="533400"/>
          </a:xfrm>
          <a:prstGeom prst="roundRect">
            <a:avLst>
              <a:gd name="adj" fmla="val 16667"/>
            </a:avLst>
          </a:prstGeom>
          <a:noFill/>
          <a:ln w="9525">
            <a:solidFill>
              <a:schemeClr val="tx1"/>
            </a:solidFill>
            <a:prstDash val="dash"/>
            <a:round/>
            <a:headEnd/>
            <a:tailEnd/>
          </a:ln>
        </p:spPr>
        <p:txBody>
          <a:bodyPr anchor="ctr"/>
          <a:lstStyle/>
          <a:p>
            <a:r>
              <a:rPr lang="en-US" sz="1000" dirty="0"/>
              <a:t>Etc</a:t>
            </a:r>
          </a:p>
        </p:txBody>
      </p:sp>
      <p:sp>
        <p:nvSpPr>
          <p:cNvPr id="14351" name="Line 121"/>
          <p:cNvSpPr>
            <a:spLocks noChangeShapeType="1"/>
          </p:cNvSpPr>
          <p:nvPr/>
        </p:nvSpPr>
        <p:spPr bwMode="auto">
          <a:xfrm>
            <a:off x="3200400" y="4267200"/>
            <a:ext cx="457200" cy="0"/>
          </a:xfrm>
          <a:prstGeom prst="line">
            <a:avLst/>
          </a:prstGeom>
          <a:noFill/>
          <a:ln w="9525">
            <a:solidFill>
              <a:schemeClr val="tx1"/>
            </a:solidFill>
            <a:round/>
            <a:headEnd type="triangle" w="med" len="med"/>
            <a:tailEnd type="triangle" w="med" len="med"/>
          </a:ln>
        </p:spPr>
        <p:txBody>
          <a:bodyPr/>
          <a:lstStyle/>
          <a:p>
            <a:endParaRPr lang="en-US" dirty="0"/>
          </a:p>
        </p:txBody>
      </p:sp>
      <p:sp>
        <p:nvSpPr>
          <p:cNvPr id="14352" name="Line 122"/>
          <p:cNvSpPr>
            <a:spLocks noChangeShapeType="1"/>
          </p:cNvSpPr>
          <p:nvPr/>
        </p:nvSpPr>
        <p:spPr bwMode="auto">
          <a:xfrm>
            <a:off x="5257800" y="4267200"/>
            <a:ext cx="457200" cy="0"/>
          </a:xfrm>
          <a:prstGeom prst="line">
            <a:avLst/>
          </a:prstGeom>
          <a:noFill/>
          <a:ln w="9525">
            <a:solidFill>
              <a:schemeClr val="tx1"/>
            </a:solidFill>
            <a:round/>
            <a:headEnd type="triangle" w="med" len="med"/>
            <a:tailEnd type="triangle" w="med" len="med"/>
          </a:ln>
        </p:spPr>
        <p:txBody>
          <a:bodyPr/>
          <a:lstStyle/>
          <a:p>
            <a:endParaRPr lang="en-US" dirty="0"/>
          </a:p>
        </p:txBody>
      </p:sp>
      <p:sp>
        <p:nvSpPr>
          <p:cNvPr id="14353" name="Line 123"/>
          <p:cNvSpPr>
            <a:spLocks noChangeShapeType="1"/>
          </p:cNvSpPr>
          <p:nvPr/>
        </p:nvSpPr>
        <p:spPr bwMode="auto">
          <a:xfrm>
            <a:off x="3429000" y="2971800"/>
            <a:ext cx="0" cy="2514600"/>
          </a:xfrm>
          <a:prstGeom prst="line">
            <a:avLst/>
          </a:prstGeom>
          <a:noFill/>
          <a:ln w="9525">
            <a:solidFill>
              <a:schemeClr val="tx1"/>
            </a:solidFill>
            <a:prstDash val="dash"/>
            <a:round/>
            <a:headEnd/>
            <a:tailEnd/>
          </a:ln>
        </p:spPr>
        <p:txBody>
          <a:bodyPr/>
          <a:lstStyle/>
          <a:p>
            <a:endParaRPr lang="en-US" dirty="0"/>
          </a:p>
        </p:txBody>
      </p:sp>
      <p:sp>
        <p:nvSpPr>
          <p:cNvPr id="14354" name="Text Box 124"/>
          <p:cNvSpPr txBox="1">
            <a:spLocks noChangeArrowheads="1"/>
          </p:cNvSpPr>
          <p:nvPr/>
        </p:nvSpPr>
        <p:spPr bwMode="auto">
          <a:xfrm>
            <a:off x="1524000" y="5105400"/>
            <a:ext cx="1752600" cy="274638"/>
          </a:xfrm>
          <a:prstGeom prst="rect">
            <a:avLst/>
          </a:prstGeom>
          <a:noFill/>
          <a:ln w="9525" algn="ctr">
            <a:noFill/>
            <a:miter lim="800000"/>
            <a:headEnd/>
            <a:tailEnd/>
          </a:ln>
        </p:spPr>
        <p:txBody>
          <a:bodyPr>
            <a:spAutoFit/>
          </a:bodyPr>
          <a:lstStyle/>
          <a:p>
            <a:pPr>
              <a:spcBef>
                <a:spcPct val="50000"/>
              </a:spcBef>
            </a:pPr>
            <a:r>
              <a:rPr lang="en-US" dirty="0"/>
              <a:t>ARM</a:t>
            </a:r>
          </a:p>
        </p:txBody>
      </p:sp>
      <p:sp>
        <p:nvSpPr>
          <p:cNvPr id="14355" name="Text Box 125"/>
          <p:cNvSpPr txBox="1">
            <a:spLocks noChangeArrowheads="1"/>
          </p:cNvSpPr>
          <p:nvPr/>
        </p:nvSpPr>
        <p:spPr bwMode="auto">
          <a:xfrm>
            <a:off x="3581400" y="5105400"/>
            <a:ext cx="1752600" cy="274638"/>
          </a:xfrm>
          <a:prstGeom prst="rect">
            <a:avLst/>
          </a:prstGeom>
          <a:noFill/>
          <a:ln w="9525" algn="ctr">
            <a:noFill/>
            <a:miter lim="800000"/>
            <a:headEnd/>
            <a:tailEnd/>
          </a:ln>
        </p:spPr>
        <p:txBody>
          <a:bodyPr>
            <a:spAutoFit/>
          </a:bodyPr>
          <a:lstStyle/>
          <a:p>
            <a:pPr>
              <a:spcBef>
                <a:spcPct val="50000"/>
              </a:spcBef>
            </a:pPr>
            <a:r>
              <a:rPr lang="en-US" dirty="0"/>
              <a:t>DSP 1</a:t>
            </a:r>
          </a:p>
        </p:txBody>
      </p:sp>
      <p:sp>
        <p:nvSpPr>
          <p:cNvPr id="14356" name="Text Box 126"/>
          <p:cNvSpPr txBox="1">
            <a:spLocks noChangeArrowheads="1"/>
          </p:cNvSpPr>
          <p:nvPr/>
        </p:nvSpPr>
        <p:spPr bwMode="auto">
          <a:xfrm>
            <a:off x="5638800" y="5105400"/>
            <a:ext cx="1752600" cy="274638"/>
          </a:xfrm>
          <a:prstGeom prst="rect">
            <a:avLst/>
          </a:prstGeom>
          <a:noFill/>
          <a:ln w="9525" algn="ctr">
            <a:noFill/>
            <a:miter lim="800000"/>
            <a:headEnd/>
            <a:tailEnd/>
          </a:ln>
        </p:spPr>
        <p:txBody>
          <a:bodyPr>
            <a:spAutoFit/>
          </a:bodyPr>
          <a:lstStyle/>
          <a:p>
            <a:pPr>
              <a:spcBef>
                <a:spcPct val="50000"/>
              </a:spcBef>
            </a:pPr>
            <a:r>
              <a:rPr lang="en-US" dirty="0"/>
              <a:t>DSP 2</a:t>
            </a:r>
          </a:p>
        </p:txBody>
      </p:sp>
      <p:sp>
        <p:nvSpPr>
          <p:cNvPr id="14357" name="Line 127"/>
          <p:cNvSpPr>
            <a:spLocks noChangeShapeType="1"/>
          </p:cNvSpPr>
          <p:nvPr/>
        </p:nvSpPr>
        <p:spPr bwMode="auto">
          <a:xfrm>
            <a:off x="3886200" y="3657600"/>
            <a:ext cx="0" cy="228600"/>
          </a:xfrm>
          <a:prstGeom prst="line">
            <a:avLst/>
          </a:prstGeom>
          <a:noFill/>
          <a:ln w="9525">
            <a:solidFill>
              <a:schemeClr val="tx1"/>
            </a:solidFill>
            <a:round/>
            <a:headEnd type="triangle" w="med" len="med"/>
            <a:tailEnd type="triangle" w="med" len="med"/>
          </a:ln>
        </p:spPr>
        <p:txBody>
          <a:bodyPr/>
          <a:lstStyle/>
          <a:p>
            <a:endParaRPr lang="en-US" dirty="0"/>
          </a:p>
        </p:txBody>
      </p:sp>
      <p:sp>
        <p:nvSpPr>
          <p:cNvPr id="14358" name="Line 129"/>
          <p:cNvSpPr>
            <a:spLocks noChangeShapeType="1"/>
          </p:cNvSpPr>
          <p:nvPr/>
        </p:nvSpPr>
        <p:spPr bwMode="auto">
          <a:xfrm>
            <a:off x="4495800" y="3657600"/>
            <a:ext cx="0" cy="228600"/>
          </a:xfrm>
          <a:prstGeom prst="line">
            <a:avLst/>
          </a:prstGeom>
          <a:noFill/>
          <a:ln w="9525">
            <a:solidFill>
              <a:schemeClr val="tx1"/>
            </a:solidFill>
            <a:round/>
            <a:headEnd type="triangle" w="med" len="med"/>
            <a:tailEnd type="triangle" w="med" len="med"/>
          </a:ln>
        </p:spPr>
        <p:txBody>
          <a:bodyPr/>
          <a:lstStyle/>
          <a:p>
            <a:endParaRPr lang="en-US" dirty="0"/>
          </a:p>
        </p:txBody>
      </p:sp>
      <p:sp>
        <p:nvSpPr>
          <p:cNvPr id="14359" name="AutoShape 131"/>
          <p:cNvSpPr>
            <a:spLocks noChangeArrowheads="1"/>
          </p:cNvSpPr>
          <p:nvPr/>
        </p:nvSpPr>
        <p:spPr bwMode="auto">
          <a:xfrm>
            <a:off x="1828800" y="3124200"/>
            <a:ext cx="533400" cy="533400"/>
          </a:xfrm>
          <a:prstGeom prst="roundRect">
            <a:avLst>
              <a:gd name="adj" fmla="val 16667"/>
            </a:avLst>
          </a:prstGeom>
          <a:solidFill>
            <a:srgbClr val="C0C0C0"/>
          </a:solidFill>
          <a:ln w="9525">
            <a:solidFill>
              <a:schemeClr val="tx1"/>
            </a:solidFill>
            <a:round/>
            <a:headEnd/>
            <a:tailEnd/>
          </a:ln>
        </p:spPr>
        <p:txBody>
          <a:bodyPr anchor="ctr"/>
          <a:lstStyle/>
          <a:p>
            <a:r>
              <a:rPr lang="en-US" sz="1000" dirty="0"/>
              <a:t>LLD</a:t>
            </a:r>
          </a:p>
        </p:txBody>
      </p:sp>
      <p:sp>
        <p:nvSpPr>
          <p:cNvPr id="14360" name="AutoShape 132"/>
          <p:cNvSpPr>
            <a:spLocks noChangeArrowheads="1"/>
          </p:cNvSpPr>
          <p:nvPr/>
        </p:nvSpPr>
        <p:spPr bwMode="auto">
          <a:xfrm>
            <a:off x="2438400" y="3124200"/>
            <a:ext cx="533400" cy="533400"/>
          </a:xfrm>
          <a:prstGeom prst="roundRect">
            <a:avLst>
              <a:gd name="adj" fmla="val 16667"/>
            </a:avLst>
          </a:prstGeom>
          <a:noFill/>
          <a:ln w="9525">
            <a:solidFill>
              <a:schemeClr val="tx1"/>
            </a:solidFill>
            <a:prstDash val="dash"/>
            <a:round/>
            <a:headEnd/>
            <a:tailEnd/>
          </a:ln>
        </p:spPr>
        <p:txBody>
          <a:bodyPr anchor="ctr"/>
          <a:lstStyle/>
          <a:p>
            <a:r>
              <a:rPr lang="en-US" sz="1000" dirty="0"/>
              <a:t>Etc</a:t>
            </a:r>
          </a:p>
        </p:txBody>
      </p:sp>
      <p:sp>
        <p:nvSpPr>
          <p:cNvPr id="14361" name="Line 133"/>
          <p:cNvSpPr>
            <a:spLocks noChangeShapeType="1"/>
          </p:cNvSpPr>
          <p:nvPr/>
        </p:nvSpPr>
        <p:spPr bwMode="auto">
          <a:xfrm>
            <a:off x="2057400" y="3657600"/>
            <a:ext cx="0" cy="228600"/>
          </a:xfrm>
          <a:prstGeom prst="line">
            <a:avLst/>
          </a:prstGeom>
          <a:noFill/>
          <a:ln w="9525">
            <a:solidFill>
              <a:schemeClr val="tx1"/>
            </a:solidFill>
            <a:round/>
            <a:headEnd type="triangle" w="med" len="med"/>
            <a:tailEnd type="triangle" w="med" len="med"/>
          </a:ln>
        </p:spPr>
        <p:txBody>
          <a:bodyPr/>
          <a:lstStyle/>
          <a:p>
            <a:endParaRPr lang="en-US" dirty="0"/>
          </a:p>
        </p:txBody>
      </p:sp>
      <p:sp>
        <p:nvSpPr>
          <p:cNvPr id="14362" name="Line 134"/>
          <p:cNvSpPr>
            <a:spLocks noChangeShapeType="1"/>
          </p:cNvSpPr>
          <p:nvPr/>
        </p:nvSpPr>
        <p:spPr bwMode="auto">
          <a:xfrm>
            <a:off x="2667000" y="3657600"/>
            <a:ext cx="0" cy="228600"/>
          </a:xfrm>
          <a:prstGeom prst="line">
            <a:avLst/>
          </a:prstGeom>
          <a:noFill/>
          <a:ln w="9525">
            <a:solidFill>
              <a:schemeClr val="tx1"/>
            </a:solidFill>
            <a:round/>
            <a:headEnd type="triangle" w="med" len="med"/>
            <a:tailEnd type="triangle" w="med" len="med"/>
          </a:ln>
        </p:spPr>
        <p:txBody>
          <a:bodyPr/>
          <a:lstStyle/>
          <a:p>
            <a:endParaRPr lang="en-US" dirty="0"/>
          </a:p>
        </p:txBody>
      </p:sp>
      <p:sp>
        <p:nvSpPr>
          <p:cNvPr id="14363" name="AutoShape 135"/>
          <p:cNvSpPr>
            <a:spLocks noChangeArrowheads="1"/>
          </p:cNvSpPr>
          <p:nvPr/>
        </p:nvSpPr>
        <p:spPr bwMode="auto">
          <a:xfrm>
            <a:off x="6172200" y="3124200"/>
            <a:ext cx="533400" cy="533400"/>
          </a:xfrm>
          <a:prstGeom prst="roundRect">
            <a:avLst>
              <a:gd name="adj" fmla="val 16667"/>
            </a:avLst>
          </a:prstGeom>
          <a:solidFill>
            <a:srgbClr val="C0C0C0"/>
          </a:solidFill>
          <a:ln w="9525">
            <a:solidFill>
              <a:schemeClr val="tx1"/>
            </a:solidFill>
            <a:round/>
            <a:headEnd/>
            <a:tailEnd/>
          </a:ln>
        </p:spPr>
        <p:txBody>
          <a:bodyPr anchor="ctr"/>
          <a:lstStyle/>
          <a:p>
            <a:r>
              <a:rPr lang="en-US" sz="1000" dirty="0"/>
              <a:t>LLD</a:t>
            </a:r>
          </a:p>
        </p:txBody>
      </p:sp>
      <p:sp>
        <p:nvSpPr>
          <p:cNvPr id="14364" name="AutoShape 136"/>
          <p:cNvSpPr>
            <a:spLocks noChangeArrowheads="1"/>
          </p:cNvSpPr>
          <p:nvPr/>
        </p:nvSpPr>
        <p:spPr bwMode="auto">
          <a:xfrm>
            <a:off x="6781800" y="3124200"/>
            <a:ext cx="533400" cy="533400"/>
          </a:xfrm>
          <a:prstGeom prst="roundRect">
            <a:avLst>
              <a:gd name="adj" fmla="val 16667"/>
            </a:avLst>
          </a:prstGeom>
          <a:noFill/>
          <a:ln w="9525">
            <a:solidFill>
              <a:schemeClr val="tx1"/>
            </a:solidFill>
            <a:prstDash val="dash"/>
            <a:round/>
            <a:headEnd/>
            <a:tailEnd/>
          </a:ln>
        </p:spPr>
        <p:txBody>
          <a:bodyPr anchor="ctr"/>
          <a:lstStyle/>
          <a:p>
            <a:r>
              <a:rPr lang="en-US" sz="1000" dirty="0"/>
              <a:t>Etc</a:t>
            </a:r>
          </a:p>
        </p:txBody>
      </p:sp>
      <p:sp>
        <p:nvSpPr>
          <p:cNvPr id="14365" name="Line 137"/>
          <p:cNvSpPr>
            <a:spLocks noChangeShapeType="1"/>
          </p:cNvSpPr>
          <p:nvPr/>
        </p:nvSpPr>
        <p:spPr bwMode="auto">
          <a:xfrm>
            <a:off x="6400800" y="3657600"/>
            <a:ext cx="0" cy="228600"/>
          </a:xfrm>
          <a:prstGeom prst="line">
            <a:avLst/>
          </a:prstGeom>
          <a:noFill/>
          <a:ln w="9525">
            <a:solidFill>
              <a:schemeClr val="tx1"/>
            </a:solidFill>
            <a:round/>
            <a:headEnd type="triangle" w="med" len="med"/>
            <a:tailEnd type="triangle" w="med" len="med"/>
          </a:ln>
        </p:spPr>
        <p:txBody>
          <a:bodyPr/>
          <a:lstStyle/>
          <a:p>
            <a:endParaRPr lang="en-US" dirty="0"/>
          </a:p>
        </p:txBody>
      </p:sp>
      <p:sp>
        <p:nvSpPr>
          <p:cNvPr id="14366" name="Line 138"/>
          <p:cNvSpPr>
            <a:spLocks noChangeShapeType="1"/>
          </p:cNvSpPr>
          <p:nvPr/>
        </p:nvSpPr>
        <p:spPr bwMode="auto">
          <a:xfrm>
            <a:off x="7010400" y="3657600"/>
            <a:ext cx="0" cy="228600"/>
          </a:xfrm>
          <a:prstGeom prst="line">
            <a:avLst/>
          </a:prstGeom>
          <a:noFill/>
          <a:ln w="9525">
            <a:solidFill>
              <a:schemeClr val="tx1"/>
            </a:solidFill>
            <a:round/>
            <a:headEnd type="triangle" w="med" len="med"/>
            <a:tailEnd type="triangle" w="med" len="med"/>
          </a:ln>
        </p:spPr>
        <p:txBody>
          <a:bodyPr/>
          <a:lstStyle/>
          <a:p>
            <a:endParaRPr lang="en-US" dirty="0"/>
          </a:p>
        </p:txBody>
      </p:sp>
      <p:sp>
        <p:nvSpPr>
          <p:cNvPr id="14367" name="Line 139"/>
          <p:cNvSpPr>
            <a:spLocks noChangeShapeType="1"/>
          </p:cNvSpPr>
          <p:nvPr/>
        </p:nvSpPr>
        <p:spPr bwMode="auto">
          <a:xfrm>
            <a:off x="5029200" y="2895600"/>
            <a:ext cx="0" cy="990600"/>
          </a:xfrm>
          <a:prstGeom prst="line">
            <a:avLst/>
          </a:prstGeom>
          <a:noFill/>
          <a:ln w="9525">
            <a:solidFill>
              <a:schemeClr val="tx1"/>
            </a:solidFill>
            <a:round/>
            <a:headEnd type="triangle" w="med" len="med"/>
            <a:tailEnd type="triangle" w="med" len="med"/>
          </a:ln>
        </p:spPr>
        <p:txBody>
          <a:bodyPr/>
          <a:lstStyle/>
          <a:p>
            <a:endParaRPr lang="en-US" dirty="0"/>
          </a:p>
        </p:txBody>
      </p:sp>
      <p:sp>
        <p:nvSpPr>
          <p:cNvPr id="14368" name="Line 140"/>
          <p:cNvSpPr>
            <a:spLocks noChangeShapeType="1"/>
          </p:cNvSpPr>
          <p:nvPr/>
        </p:nvSpPr>
        <p:spPr bwMode="auto">
          <a:xfrm>
            <a:off x="5943600" y="2895600"/>
            <a:ext cx="0" cy="990600"/>
          </a:xfrm>
          <a:prstGeom prst="line">
            <a:avLst/>
          </a:prstGeom>
          <a:noFill/>
          <a:ln w="9525">
            <a:solidFill>
              <a:schemeClr val="tx1"/>
            </a:solidFill>
            <a:round/>
            <a:headEnd type="triangle" w="med" len="med"/>
            <a:tailEnd type="triangle" w="med" len="med"/>
          </a:ln>
        </p:spPr>
        <p:txBody>
          <a:bodyPr/>
          <a:lstStyle/>
          <a:p>
            <a:endParaRPr lang="en-US" dirty="0"/>
          </a:p>
        </p:txBody>
      </p:sp>
      <p:sp>
        <p:nvSpPr>
          <p:cNvPr id="14369" name="Line 141"/>
          <p:cNvSpPr>
            <a:spLocks noChangeShapeType="1"/>
          </p:cNvSpPr>
          <p:nvPr/>
        </p:nvSpPr>
        <p:spPr bwMode="auto">
          <a:xfrm>
            <a:off x="3886200" y="2438400"/>
            <a:ext cx="0" cy="685800"/>
          </a:xfrm>
          <a:prstGeom prst="line">
            <a:avLst/>
          </a:prstGeom>
          <a:noFill/>
          <a:ln w="9525">
            <a:solidFill>
              <a:schemeClr val="tx1"/>
            </a:solidFill>
            <a:round/>
            <a:headEnd type="triangle" w="med" len="med"/>
            <a:tailEnd type="triangle" w="med" len="med"/>
          </a:ln>
        </p:spPr>
        <p:txBody>
          <a:bodyPr/>
          <a:lstStyle/>
          <a:p>
            <a:endParaRPr lang="en-US" dirty="0"/>
          </a:p>
        </p:txBody>
      </p:sp>
      <p:sp>
        <p:nvSpPr>
          <p:cNvPr id="14370" name="Line 142"/>
          <p:cNvSpPr>
            <a:spLocks noChangeShapeType="1"/>
          </p:cNvSpPr>
          <p:nvPr/>
        </p:nvSpPr>
        <p:spPr bwMode="auto">
          <a:xfrm>
            <a:off x="4495800" y="2438400"/>
            <a:ext cx="0" cy="685800"/>
          </a:xfrm>
          <a:prstGeom prst="line">
            <a:avLst/>
          </a:prstGeom>
          <a:noFill/>
          <a:ln w="9525">
            <a:solidFill>
              <a:schemeClr val="tx1"/>
            </a:solidFill>
            <a:round/>
            <a:headEnd type="triangle" w="med" len="med"/>
            <a:tailEnd type="triangle" w="med" len="med"/>
          </a:ln>
        </p:spPr>
        <p:txBody>
          <a:bodyPr/>
          <a:lstStyle/>
          <a:p>
            <a:endParaRPr lang="en-US" dirty="0"/>
          </a:p>
        </p:txBody>
      </p:sp>
      <p:sp>
        <p:nvSpPr>
          <p:cNvPr id="14371" name="Line 143"/>
          <p:cNvSpPr>
            <a:spLocks noChangeShapeType="1"/>
          </p:cNvSpPr>
          <p:nvPr/>
        </p:nvSpPr>
        <p:spPr bwMode="auto">
          <a:xfrm>
            <a:off x="6400800" y="2438400"/>
            <a:ext cx="0" cy="685800"/>
          </a:xfrm>
          <a:prstGeom prst="line">
            <a:avLst/>
          </a:prstGeom>
          <a:noFill/>
          <a:ln w="9525">
            <a:solidFill>
              <a:schemeClr val="tx1"/>
            </a:solidFill>
            <a:round/>
            <a:headEnd type="triangle" w="med" len="med"/>
            <a:tailEnd type="triangle" w="med" len="med"/>
          </a:ln>
        </p:spPr>
        <p:txBody>
          <a:bodyPr/>
          <a:lstStyle/>
          <a:p>
            <a:endParaRPr lang="en-US" dirty="0"/>
          </a:p>
        </p:txBody>
      </p:sp>
      <p:sp>
        <p:nvSpPr>
          <p:cNvPr id="14372" name="Line 144"/>
          <p:cNvSpPr>
            <a:spLocks noChangeShapeType="1"/>
          </p:cNvSpPr>
          <p:nvPr/>
        </p:nvSpPr>
        <p:spPr bwMode="auto">
          <a:xfrm>
            <a:off x="7010400" y="2438400"/>
            <a:ext cx="0" cy="685800"/>
          </a:xfrm>
          <a:prstGeom prst="line">
            <a:avLst/>
          </a:prstGeom>
          <a:noFill/>
          <a:ln w="9525">
            <a:solidFill>
              <a:schemeClr val="tx1"/>
            </a:solidFill>
            <a:round/>
            <a:headEnd type="triangle" w="med" len="med"/>
            <a:tailEnd type="triangle" w="med" len="med"/>
          </a:ln>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dirty="0" smtClean="0"/>
              <a:t>Agenda</a:t>
            </a:r>
            <a:endParaRPr lang="en-US" sz="3600" dirty="0"/>
          </a:p>
        </p:txBody>
      </p:sp>
      <p:sp>
        <p:nvSpPr>
          <p:cNvPr id="3" name="Content Placeholder 2"/>
          <p:cNvSpPr>
            <a:spLocks noGrp="1"/>
          </p:cNvSpPr>
          <p:nvPr>
            <p:ph idx="1"/>
          </p:nvPr>
        </p:nvSpPr>
        <p:spPr>
          <a:xfrm>
            <a:off x="457200" y="685800"/>
            <a:ext cx="8229600" cy="5867400"/>
          </a:xfrm>
        </p:spPr>
        <p:txBody>
          <a:bodyPr>
            <a:noAutofit/>
          </a:bodyPr>
          <a:lstStyle/>
          <a:p>
            <a:pPr lvl="0"/>
            <a:r>
              <a:rPr lang="en-US" sz="2800" dirty="0" smtClean="0"/>
              <a:t>KeyStone II peripherals </a:t>
            </a:r>
            <a:r>
              <a:rPr lang="en-US" sz="2800" dirty="0"/>
              <a:t>and </a:t>
            </a:r>
            <a:r>
              <a:rPr lang="en-US" sz="2800" dirty="0" smtClean="0"/>
              <a:t>coprocessors</a:t>
            </a:r>
            <a:endParaRPr lang="en-US" sz="2800" dirty="0"/>
          </a:p>
          <a:p>
            <a:pPr lvl="0"/>
            <a:r>
              <a:rPr lang="en-US" sz="2800" dirty="0" smtClean="0"/>
              <a:t>Resource Management</a:t>
            </a:r>
            <a:endParaRPr lang="en-US" sz="2800" dirty="0"/>
          </a:p>
          <a:p>
            <a:pPr lvl="0"/>
            <a:r>
              <a:rPr lang="en-US" sz="2800" dirty="0" smtClean="0"/>
              <a:t>DSP CorePac CSL layer</a:t>
            </a:r>
          </a:p>
          <a:p>
            <a:pPr lvl="0"/>
            <a:r>
              <a:rPr lang="en-US" sz="2800" dirty="0" smtClean="0"/>
              <a:t>DSP CorePac LLD layer</a:t>
            </a:r>
          </a:p>
          <a:p>
            <a:pPr lvl="1"/>
            <a:r>
              <a:rPr lang="en-US" dirty="0" smtClean="0"/>
              <a:t>LLD functions</a:t>
            </a:r>
            <a:endParaRPr lang="en-US" dirty="0"/>
          </a:p>
          <a:p>
            <a:pPr lvl="1"/>
            <a:r>
              <a:rPr lang="en-US" dirty="0"/>
              <a:t>What peripherals and coprocessors have </a:t>
            </a:r>
            <a:r>
              <a:rPr lang="en-US" dirty="0" smtClean="0"/>
              <a:t>LLD</a:t>
            </a:r>
          </a:p>
          <a:p>
            <a:pPr lvl="1"/>
            <a:r>
              <a:rPr lang="en-US" dirty="0" smtClean="0"/>
              <a:t>LLD Usage</a:t>
            </a:r>
            <a:endParaRPr lang="en-US" dirty="0"/>
          </a:p>
          <a:p>
            <a:pPr lvl="1"/>
            <a:r>
              <a:rPr lang="en-US" dirty="0" smtClean="0"/>
              <a:t>NWAL</a:t>
            </a:r>
            <a:endParaRPr lang="en-US" dirty="0"/>
          </a:p>
          <a:p>
            <a:pPr lvl="0"/>
            <a:r>
              <a:rPr lang="en-US" sz="2800" dirty="0" smtClean="0"/>
              <a:t>ARM Kernel Drivers</a:t>
            </a:r>
            <a:r>
              <a:rPr lang="en-US" sz="2800" dirty="0"/>
              <a:t> </a:t>
            </a:r>
          </a:p>
          <a:p>
            <a:pPr lvl="0"/>
            <a:r>
              <a:rPr lang="en-US" sz="2800" dirty="0"/>
              <a:t> </a:t>
            </a:r>
            <a:r>
              <a:rPr lang="en-US" sz="2800" dirty="0" smtClean="0"/>
              <a:t>ARM – DSP Inter Process Communications</a:t>
            </a: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42900" y="0"/>
            <a:ext cx="8458200" cy="923925"/>
          </a:xfrm>
        </p:spPr>
        <p:txBody>
          <a:bodyPr/>
          <a:lstStyle/>
          <a:p>
            <a:r>
              <a:rPr lang="en-US" dirty="0" smtClean="0"/>
              <a:t>Keystone II RM - Services</a:t>
            </a:r>
          </a:p>
        </p:txBody>
      </p:sp>
      <p:sp>
        <p:nvSpPr>
          <p:cNvPr id="16387" name="Content Placeholder 2"/>
          <p:cNvSpPr>
            <a:spLocks noGrp="1"/>
          </p:cNvSpPr>
          <p:nvPr>
            <p:ph idx="1"/>
          </p:nvPr>
        </p:nvSpPr>
        <p:spPr>
          <a:xfrm>
            <a:off x="295275" y="838200"/>
            <a:ext cx="8467725" cy="4953000"/>
          </a:xfrm>
        </p:spPr>
        <p:txBody>
          <a:bodyPr/>
          <a:lstStyle/>
          <a:p>
            <a:r>
              <a:rPr lang="en-US" sz="2800" dirty="0" smtClean="0"/>
              <a:t>RM  Services</a:t>
            </a:r>
          </a:p>
          <a:p>
            <a:pPr lvl="1"/>
            <a:r>
              <a:rPr lang="en-US" sz="1400" dirty="0" smtClean="0"/>
              <a:t>Allocate (initialization, usage)</a:t>
            </a:r>
          </a:p>
          <a:p>
            <a:pPr lvl="1"/>
            <a:r>
              <a:rPr lang="en-US" sz="1400" dirty="0" smtClean="0"/>
              <a:t>Free</a:t>
            </a:r>
          </a:p>
          <a:p>
            <a:pPr lvl="1"/>
            <a:r>
              <a:rPr lang="en-US" sz="1400" dirty="0" smtClean="0"/>
              <a:t>Map resource(s) to NameServer name</a:t>
            </a:r>
          </a:p>
          <a:p>
            <a:pPr lvl="1"/>
            <a:r>
              <a:rPr lang="en-US" sz="1400" dirty="0" smtClean="0"/>
              <a:t>Get resource(s) tied to existing NameServer name</a:t>
            </a:r>
          </a:p>
          <a:p>
            <a:pPr lvl="1"/>
            <a:r>
              <a:rPr lang="en-US" sz="1400" dirty="0" smtClean="0"/>
              <a:t>Unmap resource(s) from existing NameServer name</a:t>
            </a:r>
          </a:p>
          <a:p>
            <a:r>
              <a:rPr lang="en-US" sz="2800" dirty="0" smtClean="0"/>
              <a:t>Non-blocking service requests directly return result</a:t>
            </a:r>
          </a:p>
          <a:p>
            <a:r>
              <a:rPr lang="en-US" sz="2800" dirty="0" smtClean="0"/>
              <a:t>Blocking service requests return ID to system</a:t>
            </a:r>
          </a:p>
        </p:txBody>
      </p:sp>
      <p:sp>
        <p:nvSpPr>
          <p:cNvPr id="4" name="Date Placeholder 3"/>
          <p:cNvSpPr>
            <a:spLocks noGrp="1"/>
          </p:cNvSpPr>
          <p:nvPr>
            <p:ph type="dt" sz="quarter" idx="10"/>
          </p:nvPr>
        </p:nvSpPr>
        <p:spPr/>
        <p:txBody>
          <a:bodyPr/>
          <a:lstStyle/>
          <a:p>
            <a:pPr>
              <a:defRPr/>
            </a:pPr>
            <a:fld id="{D0B4310B-DC03-4D19-AC21-59168CFDBA10}" type="datetime1">
              <a:rPr lang="en-US" smtClean="0"/>
              <a:pPr>
                <a:defRPr/>
              </a:pPr>
              <a:t>4/23/2013</a:t>
            </a:fld>
            <a:endParaRPr lang="en-US" dirty="0"/>
          </a:p>
        </p:txBody>
      </p:sp>
      <p:sp>
        <p:nvSpPr>
          <p:cNvPr id="6" name="Slide Number Placeholder 5"/>
          <p:cNvSpPr>
            <a:spLocks noGrp="1"/>
          </p:cNvSpPr>
          <p:nvPr>
            <p:ph type="sldNum" sz="quarter" idx="12"/>
          </p:nvPr>
        </p:nvSpPr>
        <p:spPr/>
        <p:txBody>
          <a:bodyPr/>
          <a:lstStyle/>
          <a:p>
            <a:pPr>
              <a:defRPr/>
            </a:pPr>
            <a:fld id="{14BFE412-97A2-44AA-9ED2-20573DE3983D}"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dirty="0" smtClean="0"/>
              <a:t>Keystone II RM - Global Resource List (GRL)</a:t>
            </a:r>
          </a:p>
        </p:txBody>
      </p:sp>
      <p:sp>
        <p:nvSpPr>
          <p:cNvPr id="19459" name="Content Placeholder 2"/>
          <p:cNvSpPr>
            <a:spLocks noGrp="1"/>
          </p:cNvSpPr>
          <p:nvPr>
            <p:ph idx="1"/>
          </p:nvPr>
        </p:nvSpPr>
        <p:spPr/>
        <p:txBody>
          <a:bodyPr/>
          <a:lstStyle/>
          <a:p>
            <a:r>
              <a:rPr lang="en-US" sz="2000" dirty="0" smtClean="0"/>
              <a:t>Specified in Device Tree Source (DTS) format</a:t>
            </a:r>
          </a:p>
          <a:p>
            <a:pPr lvl="1"/>
            <a:r>
              <a:rPr lang="en-US" sz="1800" dirty="0" smtClean="0"/>
              <a:t>Open source, dual GPL/BSD-licensed LIBFDT used for parsing GRL</a:t>
            </a:r>
          </a:p>
          <a:p>
            <a:r>
              <a:rPr lang="en-US" sz="2000" dirty="0" smtClean="0"/>
              <a:t>Input to Server on initialization</a:t>
            </a:r>
          </a:p>
          <a:p>
            <a:r>
              <a:rPr lang="en-US" sz="2000" dirty="0" smtClean="0"/>
              <a:t>Server instantiates allocator for each resource specified in GRL</a:t>
            </a:r>
          </a:p>
          <a:p>
            <a:r>
              <a:rPr lang="en-US" sz="2000" dirty="0" smtClean="0"/>
              <a:t>A GRL specification for a resource includes:</a:t>
            </a:r>
          </a:p>
          <a:p>
            <a:pPr lvl="1"/>
            <a:r>
              <a:rPr lang="en-US" sz="1800" dirty="0" smtClean="0"/>
              <a:t>Resource name</a:t>
            </a:r>
          </a:p>
          <a:p>
            <a:pPr lvl="1"/>
            <a:r>
              <a:rPr lang="en-US" sz="1800" dirty="0" smtClean="0"/>
              <a:t>Resource range (base + length)</a:t>
            </a:r>
          </a:p>
          <a:p>
            <a:pPr lvl="1"/>
            <a:r>
              <a:rPr lang="en-US" sz="1800" dirty="0" smtClean="0"/>
              <a:t>Linux DTB alias path (if applicable)</a:t>
            </a:r>
          </a:p>
          <a:p>
            <a:pPr lvl="1"/>
            <a:r>
              <a:rPr lang="en-US" sz="1800" dirty="0" smtClean="0"/>
              <a:t>Resource NameServer assignments (if applicable)</a:t>
            </a:r>
          </a:p>
          <a:p>
            <a:r>
              <a:rPr lang="en-US" sz="2000" dirty="0" smtClean="0"/>
              <a:t>Permissions not specified in GRL - In the polices</a:t>
            </a:r>
          </a:p>
        </p:txBody>
      </p:sp>
      <p:sp>
        <p:nvSpPr>
          <p:cNvPr id="4" name="Date Placeholder 3"/>
          <p:cNvSpPr>
            <a:spLocks noGrp="1"/>
          </p:cNvSpPr>
          <p:nvPr>
            <p:ph type="dt" sz="quarter" idx="10"/>
          </p:nvPr>
        </p:nvSpPr>
        <p:spPr/>
        <p:txBody>
          <a:bodyPr/>
          <a:lstStyle/>
          <a:p>
            <a:pPr>
              <a:defRPr/>
            </a:pPr>
            <a:fld id="{D0B4310B-DC03-4D19-AC21-59168CFDBA10}" type="datetime1">
              <a:rPr lang="en-US" smtClean="0"/>
              <a:pPr>
                <a:defRPr/>
              </a:pPr>
              <a:t>4/23/2013</a:t>
            </a:fld>
            <a:endParaRPr lang="en-US" dirty="0"/>
          </a:p>
        </p:txBody>
      </p:sp>
      <p:sp>
        <p:nvSpPr>
          <p:cNvPr id="6" name="Slide Number Placeholder 5"/>
          <p:cNvSpPr>
            <a:spLocks noGrp="1"/>
          </p:cNvSpPr>
          <p:nvPr>
            <p:ph type="sldNum" sz="quarter" idx="12"/>
          </p:nvPr>
        </p:nvSpPr>
        <p:spPr/>
        <p:txBody>
          <a:bodyPr/>
          <a:lstStyle/>
          <a:p>
            <a:pPr>
              <a:defRPr/>
            </a:pPr>
            <a:fld id="{9510410D-AECE-4D4F-B946-D61F6AD2CB9F}"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8229600" cy="715962"/>
          </a:xfrm>
        </p:spPr>
        <p:txBody>
          <a:bodyPr>
            <a:normAutofit/>
          </a:bodyPr>
          <a:lstStyle/>
          <a:p>
            <a:r>
              <a:rPr lang="en-US" sz="3600" dirty="0" smtClean="0"/>
              <a:t>Keystone II RM - Policy Example</a:t>
            </a:r>
          </a:p>
        </p:txBody>
      </p:sp>
      <p:sp>
        <p:nvSpPr>
          <p:cNvPr id="4" name="Date Placeholder 3"/>
          <p:cNvSpPr>
            <a:spLocks noGrp="1"/>
          </p:cNvSpPr>
          <p:nvPr>
            <p:ph type="dt" sz="quarter" idx="10"/>
          </p:nvPr>
        </p:nvSpPr>
        <p:spPr/>
        <p:txBody>
          <a:bodyPr/>
          <a:lstStyle/>
          <a:p>
            <a:pPr>
              <a:defRPr/>
            </a:pPr>
            <a:fld id="{D0B4310B-DC03-4D19-AC21-59168CFDBA10}" type="datetime1">
              <a:rPr lang="en-US" smtClean="0"/>
              <a:pPr>
                <a:defRPr/>
              </a:pPr>
              <a:t>4/23/2013</a:t>
            </a:fld>
            <a:endParaRPr lang="en-US" dirty="0"/>
          </a:p>
        </p:txBody>
      </p:sp>
      <p:sp>
        <p:nvSpPr>
          <p:cNvPr id="6" name="Slide Number Placeholder 5"/>
          <p:cNvSpPr>
            <a:spLocks noGrp="1"/>
          </p:cNvSpPr>
          <p:nvPr>
            <p:ph type="sldNum" sz="quarter" idx="12"/>
          </p:nvPr>
        </p:nvSpPr>
        <p:spPr/>
        <p:txBody>
          <a:bodyPr/>
          <a:lstStyle/>
          <a:p>
            <a:pPr>
              <a:defRPr/>
            </a:pPr>
            <a:fld id="{46D8F507-D8A1-4FDC-8664-78B7502E8033}" type="slidenum">
              <a:rPr lang="en-US" smtClean="0"/>
              <a:pPr>
                <a:defRPr/>
              </a:pPr>
              <a:t>22</a:t>
            </a:fld>
            <a:endParaRPr lang="en-US" dirty="0"/>
          </a:p>
        </p:txBody>
      </p:sp>
      <p:sp>
        <p:nvSpPr>
          <p:cNvPr id="22533" name="Content Placeholder 2"/>
          <p:cNvSpPr>
            <a:spLocks noGrp="1"/>
          </p:cNvSpPr>
          <p:nvPr>
            <p:ph idx="1"/>
          </p:nvPr>
        </p:nvSpPr>
        <p:spPr>
          <a:xfrm>
            <a:off x="381000" y="990600"/>
            <a:ext cx="8467725" cy="5181600"/>
          </a:xfrm>
        </p:spPr>
        <p:txBody>
          <a:bodyPr>
            <a:noAutofit/>
          </a:bodyPr>
          <a:lstStyle/>
          <a:p>
            <a:pPr marL="0" indent="0">
              <a:buFontTx/>
              <a:buNone/>
            </a:pPr>
            <a:endParaRPr lang="en-US" sz="1100" dirty="0" smtClean="0">
              <a:latin typeface="Courier New" pitchFamily="49" charset="0"/>
              <a:cs typeface="Courier New" pitchFamily="49" charset="0"/>
            </a:endParaRPr>
          </a:p>
          <a:p>
            <a:pPr marL="0" indent="0">
              <a:buFontTx/>
              <a:buNone/>
            </a:pPr>
            <a:r>
              <a:rPr lang="en-US" sz="1100" dirty="0" smtClean="0">
                <a:latin typeface="Courier New" pitchFamily="49" charset="0"/>
                <a:cs typeface="Courier New" pitchFamily="49" charset="0"/>
              </a:rPr>
              <a:t>/* RM Server global policy */</a:t>
            </a:r>
          </a:p>
          <a:p>
            <a:pPr marL="0" indent="0">
              <a:buFontTx/>
              <a:buNone/>
            </a:pPr>
            <a:endParaRPr lang="en-US" sz="1100" dirty="0" smtClean="0">
              <a:latin typeface="Courier New" pitchFamily="49" charset="0"/>
              <a:cs typeface="Courier New" pitchFamily="49" charset="0"/>
            </a:endParaRPr>
          </a:p>
          <a:p>
            <a:pPr marL="0" indent="0">
              <a:buFontTx/>
              <a:buNone/>
            </a:pPr>
            <a:r>
              <a:rPr lang="en-US" sz="1100" dirty="0" smtClean="0">
                <a:latin typeface="Courier New" pitchFamily="49" charset="0"/>
                <a:cs typeface="Courier New" pitchFamily="49" charset="0"/>
              </a:rPr>
              <a:t>/ {</a:t>
            </a:r>
          </a:p>
          <a:p>
            <a:pPr marL="0" indent="0">
              <a:buFontTx/>
              <a:buNone/>
            </a:pPr>
            <a:r>
              <a:rPr lang="en-US" sz="1100" dirty="0" smtClean="0">
                <a:latin typeface="Courier New" pitchFamily="49" charset="0"/>
                <a:cs typeface="Courier New" pitchFamily="49" charset="0"/>
              </a:rPr>
              <a:t>    /* All RM instances expected to be resource assignees within the policy.  RM will fail at init if</a:t>
            </a:r>
          </a:p>
          <a:p>
            <a:pPr marL="0" indent="0">
              <a:buFontTx/>
              <a:buNone/>
            </a:pPr>
            <a:r>
              <a:rPr lang="en-US" sz="1100" dirty="0" smtClean="0">
                <a:latin typeface="Courier New" pitchFamily="49" charset="0"/>
                <a:cs typeface="Courier New" pitchFamily="49" charset="0"/>
              </a:rPr>
              <a:t>     * it finds a resource assignee that is not in the user-instances list */</a:t>
            </a:r>
          </a:p>
          <a:p>
            <a:pPr marL="0" indent="0">
              <a:buFontTx/>
              <a:buNone/>
            </a:pPr>
            <a:r>
              <a:rPr lang="en-US" sz="1100" dirty="0" smtClean="0">
                <a:latin typeface="Courier New" pitchFamily="49" charset="0"/>
                <a:cs typeface="Courier New" pitchFamily="49" charset="0"/>
              </a:rPr>
              <a:t>    valid-instances = "RM_Server", </a:t>
            </a:r>
          </a:p>
          <a:p>
            <a:pPr marL="0" indent="0">
              <a:buFontTx/>
              <a:buNone/>
            </a:pPr>
            <a:r>
              <a:rPr lang="en-US" sz="1100" dirty="0" smtClean="0">
                <a:latin typeface="Courier New" pitchFamily="49" charset="0"/>
                <a:cs typeface="Courier New" pitchFamily="49" charset="0"/>
              </a:rPr>
              <a:t>                      "RM_Client_Delegate", </a:t>
            </a:r>
          </a:p>
          <a:p>
            <a:pPr marL="0" indent="0">
              <a:buFontTx/>
              <a:buNone/>
            </a:pPr>
            <a:r>
              <a:rPr lang="en-US" sz="1100" dirty="0" smtClean="0">
                <a:latin typeface="Courier New" pitchFamily="49" charset="0"/>
                <a:cs typeface="Courier New" pitchFamily="49" charset="0"/>
              </a:rPr>
              <a:t>                      "RM_Client";</a:t>
            </a:r>
          </a:p>
          <a:p>
            <a:pPr marL="0" indent="0">
              <a:buFontTx/>
              <a:buNone/>
            </a:pPr>
            <a:endParaRPr lang="en-US" sz="1100" dirty="0" smtClean="0">
              <a:latin typeface="Courier New" pitchFamily="49" charset="0"/>
              <a:cs typeface="Courier New" pitchFamily="49" charset="0"/>
            </a:endParaRPr>
          </a:p>
          <a:p>
            <a:pPr marL="0" indent="0">
              <a:buFontTx/>
              <a:buNone/>
            </a:pPr>
            <a:r>
              <a:rPr lang="en-US" sz="1100" dirty="0" smtClean="0">
                <a:latin typeface="Courier New" pitchFamily="49" charset="0"/>
                <a:cs typeface="Courier New" pitchFamily="49" charset="0"/>
              </a:rPr>
              <a:t>    /* RM will deny any resource requests for resources not defined in the policy. */</a:t>
            </a:r>
          </a:p>
          <a:p>
            <a:pPr marL="0" indent="0">
              <a:buFontTx/>
              <a:buNone/>
            </a:pPr>
            <a:r>
              <a:rPr lang="en-US" sz="1100" dirty="0" smtClean="0">
                <a:latin typeface="Courier New" pitchFamily="49" charset="0"/>
                <a:cs typeface="Courier New" pitchFamily="49" charset="0"/>
              </a:rPr>
              <a:t>    /* Format for assigning resources to specific RM instances */</a:t>
            </a:r>
          </a:p>
          <a:p>
            <a:pPr marL="0" indent="0">
              <a:buFontTx/>
              <a:buNone/>
            </a:pPr>
            <a:r>
              <a:rPr lang="en-US" sz="1100" dirty="0" smtClean="0">
                <a:latin typeface="Courier New" pitchFamily="49" charset="0"/>
                <a:cs typeface="Courier New" pitchFamily="49" charset="0"/>
              </a:rPr>
              <a:t>    qmss {</a:t>
            </a:r>
          </a:p>
          <a:p>
            <a:pPr marL="0" indent="0">
              <a:buFontTx/>
              <a:buNone/>
            </a:pPr>
            <a:r>
              <a:rPr lang="en-US" sz="1100" dirty="0" smtClean="0">
                <a:latin typeface="Courier New" pitchFamily="49" charset="0"/>
                <a:cs typeface="Courier New" pitchFamily="49" charset="0"/>
              </a:rPr>
              <a:t>        gp-queue {</a:t>
            </a:r>
          </a:p>
          <a:p>
            <a:pPr marL="0" indent="0">
              <a:buFontTx/>
              <a:buNone/>
            </a:pPr>
            <a:r>
              <a:rPr lang="en-US" sz="1100" dirty="0" smtClean="0">
                <a:latin typeface="Courier New" pitchFamily="49" charset="0"/>
                <a:cs typeface="Courier New" pitchFamily="49" charset="0"/>
              </a:rPr>
              <a:t>            assignments = &lt;2000 1000&gt;, "iu=(RM_Server RM_Client_Delegate RM_Client)",</a:t>
            </a:r>
          </a:p>
          <a:p>
            <a:pPr marL="0" indent="0">
              <a:buFontTx/>
              <a:buNone/>
            </a:pPr>
            <a:r>
              <a:rPr lang="en-US" sz="1100" dirty="0" smtClean="0">
                <a:latin typeface="Courier New" pitchFamily="49" charset="0"/>
                <a:cs typeface="Courier New" pitchFamily="49" charset="0"/>
              </a:rPr>
              <a:t>                          &lt;3000 1&gt;, "iux=(RM_Server) &amp; iu=(RM_Client_Delegate RM_Client)";</a:t>
            </a:r>
          </a:p>
          <a:p>
            <a:pPr marL="0" indent="0">
              <a:buFontTx/>
              <a:buNone/>
            </a:pPr>
            <a:r>
              <a:rPr lang="en-US" sz="1100" dirty="0" smtClean="0">
                <a:latin typeface="Courier New" pitchFamily="49" charset="0"/>
                <a:cs typeface="Courier New" pitchFamily="49" charset="0"/>
              </a:rPr>
              <a:t>                          &lt;4000 1&gt;, “s=(RM_Client_Delegate RM_Client)”;</a:t>
            </a:r>
          </a:p>
          <a:p>
            <a:pPr marL="0" indent="0">
              <a:buFontTx/>
              <a:buNone/>
            </a:pPr>
            <a:r>
              <a:rPr lang="en-US" sz="1100" dirty="0" smtClean="0">
                <a:latin typeface="Courier New" pitchFamily="49" charset="0"/>
                <a:cs typeface="Courier New" pitchFamily="49" charset="0"/>
              </a:rPr>
              <a:t>        };	         </a:t>
            </a:r>
          </a:p>
          <a:p>
            <a:pPr marL="0" indent="0">
              <a:buFontTx/>
              <a:buNone/>
            </a:pPr>
            <a:r>
              <a:rPr lang="en-US" sz="1100" dirty="0" smtClean="0">
                <a:latin typeface="Courier New" pitchFamily="49" charset="0"/>
                <a:cs typeface="Courier New" pitchFamily="49" charset="0"/>
              </a:rPr>
              <a:t>    };</a:t>
            </a:r>
          </a:p>
          <a:p>
            <a:pPr marL="0" indent="0">
              <a:buFontTx/>
              <a:buNone/>
            </a:pPr>
            <a:endParaRPr lang="en-US" sz="1100" dirty="0" smtClean="0">
              <a:latin typeface="Courier New" pitchFamily="49" charset="0"/>
              <a:cs typeface="Courier New" pitchFamily="49" charset="0"/>
            </a:endParaRPr>
          </a:p>
          <a:p>
            <a:pPr marL="0" indent="0">
              <a:buFontTx/>
              <a:buNone/>
            </a:pPr>
            <a:r>
              <a:rPr lang="en-US" sz="1100" dirty="0" smtClean="0">
                <a:latin typeface="Courier New" pitchFamily="49" charset="0"/>
                <a:cs typeface="Courier New" pitchFamily="49" charset="0"/>
              </a:rPr>
              <a:t>    cppi {</a:t>
            </a:r>
          </a:p>
          <a:p>
            <a:pPr marL="0" indent="0">
              <a:buFontTx/>
              <a:buNone/>
            </a:pPr>
            <a:r>
              <a:rPr lang="en-US" sz="1100" dirty="0" smtClean="0">
                <a:latin typeface="Courier New" pitchFamily="49" charset="0"/>
                <a:cs typeface="Courier New" pitchFamily="49" charset="0"/>
              </a:rPr>
              <a:t>        pass-rx-flow-id {</a:t>
            </a:r>
          </a:p>
          <a:p>
            <a:pPr marL="0" indent="0">
              <a:buFontTx/>
              <a:buNone/>
            </a:pPr>
            <a:r>
              <a:rPr lang="en-US" sz="1100" dirty="0" smtClean="0">
                <a:latin typeface="Courier New" pitchFamily="49" charset="0"/>
                <a:cs typeface="Courier New" pitchFamily="49" charset="0"/>
              </a:rPr>
              <a:t>            assignments = &lt;0 20&gt;, "iux=(*)";</a:t>
            </a:r>
          </a:p>
          <a:p>
            <a:pPr marL="0" indent="0">
              <a:buFontTx/>
              <a:buNone/>
            </a:pPr>
            <a:r>
              <a:rPr lang="en-US" sz="1100" dirty="0" smtClean="0">
                <a:latin typeface="Courier New" pitchFamily="49" charset="0"/>
                <a:cs typeface="Courier New" pitchFamily="49" charset="0"/>
              </a:rPr>
              <a:t>        }; </a:t>
            </a:r>
          </a:p>
          <a:p>
            <a:pPr marL="0" indent="0">
              <a:buFontTx/>
              <a:buNone/>
            </a:pPr>
            <a:r>
              <a:rPr lang="en-US" sz="1100" dirty="0" smtClean="0">
                <a:latin typeface="Courier New" pitchFamily="49" charset="0"/>
                <a:cs typeface="Courier New" pitchFamily="49" charset="0"/>
              </a:rPr>
              <a:t>    };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dirty="0" smtClean="0"/>
              <a:t>Agenda</a:t>
            </a:r>
            <a:endParaRPr lang="en-US" sz="3600" dirty="0"/>
          </a:p>
        </p:txBody>
      </p:sp>
      <p:sp>
        <p:nvSpPr>
          <p:cNvPr id="3" name="Content Placeholder 2"/>
          <p:cNvSpPr>
            <a:spLocks noGrp="1"/>
          </p:cNvSpPr>
          <p:nvPr>
            <p:ph idx="1"/>
          </p:nvPr>
        </p:nvSpPr>
        <p:spPr>
          <a:xfrm>
            <a:off x="457200" y="685800"/>
            <a:ext cx="8229600" cy="5867400"/>
          </a:xfrm>
        </p:spPr>
        <p:txBody>
          <a:bodyPr>
            <a:noAutofit/>
          </a:bodyPr>
          <a:lstStyle/>
          <a:p>
            <a:pPr lvl="0"/>
            <a:r>
              <a:rPr lang="en-US" sz="2800" dirty="0" smtClean="0"/>
              <a:t>KeyStone II peripherals </a:t>
            </a:r>
            <a:r>
              <a:rPr lang="en-US" sz="2800" dirty="0"/>
              <a:t>and </a:t>
            </a:r>
            <a:r>
              <a:rPr lang="en-US" sz="2800" dirty="0" smtClean="0"/>
              <a:t>coprocessors</a:t>
            </a:r>
            <a:endParaRPr lang="en-US" sz="2800" dirty="0"/>
          </a:p>
          <a:p>
            <a:pPr lvl="0"/>
            <a:r>
              <a:rPr lang="en-US" sz="2800" dirty="0" smtClean="0"/>
              <a:t>Resource Management</a:t>
            </a:r>
            <a:endParaRPr lang="en-US" sz="2800" dirty="0"/>
          </a:p>
          <a:p>
            <a:pPr lvl="0"/>
            <a:r>
              <a:rPr lang="en-US" sz="2800" b="1" dirty="0" smtClean="0"/>
              <a:t>DSP CorePac CSL layer</a:t>
            </a:r>
          </a:p>
          <a:p>
            <a:pPr lvl="0"/>
            <a:r>
              <a:rPr lang="en-US" sz="2800" dirty="0" smtClean="0"/>
              <a:t>DSP CorePac LLD layer</a:t>
            </a:r>
          </a:p>
          <a:p>
            <a:pPr lvl="1"/>
            <a:r>
              <a:rPr lang="en-US" dirty="0" smtClean="0"/>
              <a:t>LLD functions</a:t>
            </a:r>
            <a:endParaRPr lang="en-US" dirty="0"/>
          </a:p>
          <a:p>
            <a:pPr lvl="1"/>
            <a:r>
              <a:rPr lang="en-US" dirty="0"/>
              <a:t>What peripherals and coprocessors have </a:t>
            </a:r>
            <a:r>
              <a:rPr lang="en-US" dirty="0" smtClean="0"/>
              <a:t>LLD</a:t>
            </a:r>
          </a:p>
          <a:p>
            <a:pPr lvl="1"/>
            <a:r>
              <a:rPr lang="en-US" dirty="0" smtClean="0"/>
              <a:t>LLD Usage</a:t>
            </a:r>
            <a:endParaRPr lang="en-US" dirty="0"/>
          </a:p>
          <a:p>
            <a:pPr lvl="1"/>
            <a:r>
              <a:rPr lang="en-US" dirty="0" smtClean="0"/>
              <a:t>NWAL</a:t>
            </a:r>
            <a:endParaRPr lang="en-US" dirty="0"/>
          </a:p>
          <a:p>
            <a:pPr lvl="0"/>
            <a:r>
              <a:rPr lang="en-US" sz="2800" dirty="0" smtClean="0"/>
              <a:t>ARM Kernel Drivers</a:t>
            </a:r>
            <a:r>
              <a:rPr lang="en-US" sz="2800" dirty="0"/>
              <a:t> </a:t>
            </a:r>
          </a:p>
          <a:p>
            <a:pPr lvl="0"/>
            <a:r>
              <a:rPr lang="en-US" sz="2800" dirty="0"/>
              <a:t> </a:t>
            </a:r>
            <a:r>
              <a:rPr lang="en-US" sz="2800" dirty="0" smtClean="0"/>
              <a:t> ARM – DSP Inter Process Communications</a:t>
            </a:r>
            <a:endParaRPr 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CSL Overview</a:t>
            </a:r>
            <a:endParaRPr lang="en-US" sz="4000" dirty="0"/>
          </a:p>
        </p:txBody>
      </p:sp>
      <p:sp>
        <p:nvSpPr>
          <p:cNvPr id="6" name="Content Placeholder 2"/>
          <p:cNvSpPr txBox="1">
            <a:spLocks/>
          </p:cNvSpPr>
          <p:nvPr/>
        </p:nvSpPr>
        <p:spPr>
          <a:xfrm>
            <a:off x="4572000" y="1143000"/>
            <a:ext cx="4038600" cy="4953000"/>
          </a:xfrm>
          <a:prstGeom prst="rect">
            <a:avLst/>
          </a:prstGeom>
        </p:spPr>
        <p:txBody>
          <a:bodyPr vert="horz" lIns="91440" tIns="45720" rIns="91440" bIns="45720" rtlCol="0">
            <a:normAutofit fontScale="85000" lnSpcReduction="20000"/>
          </a:bodyPr>
          <a:lstStyle/>
          <a:p>
            <a:pPr marL="285750" indent="-285750">
              <a:spcBef>
                <a:spcPct val="20000"/>
              </a:spcBef>
              <a:buFont typeface="Arial" pitchFamily="34"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(Almost)</a:t>
            </a:r>
            <a:r>
              <a:rPr kumimoji="0" lang="en-US" sz="2800" b="0" i="0" u="none" strike="noStrike" kern="1200" cap="none" spc="0" normalizeH="0" noProof="0" dirty="0" smtClean="0">
                <a:ln>
                  <a:noFill/>
                </a:ln>
                <a:solidFill>
                  <a:schemeClr val="tx1"/>
                </a:solidFill>
                <a:effectLst/>
                <a:uLnTx/>
                <a:uFillTx/>
                <a:latin typeface="+mn-lt"/>
                <a:ea typeface="+mn-ea"/>
                <a:cs typeface="+mn-cs"/>
              </a:rPr>
              <a:t> All peripherals are controlled by memory mapped registers</a:t>
            </a:r>
          </a:p>
          <a:p>
            <a:pPr marL="285750" indent="-285750">
              <a:spcBef>
                <a:spcPct val="20000"/>
              </a:spcBef>
              <a:buFont typeface="Arial" pitchFamily="34" charset="0"/>
              <a:buChar char="–"/>
            </a:pPr>
            <a:r>
              <a:rPr lang="en-US" sz="2800" noProof="0" dirty="0" smtClean="0"/>
              <a:t>MMR may have different address in different (future) devices</a:t>
            </a:r>
          </a:p>
          <a:p>
            <a:pPr marL="285750" indent="-285750">
              <a:spcBef>
                <a:spcPct val="20000"/>
              </a:spcBef>
              <a:buFont typeface="Arial" pitchFamily="34" charset="0"/>
              <a:buChar char="–"/>
            </a:pPr>
            <a:r>
              <a:rPr lang="en-US" sz="2800" dirty="0" smtClean="0"/>
              <a:t>CSL has two layers, the first layer assign a standard name to MMR, and the second layer is a set of functions to manipulate these registers</a:t>
            </a:r>
          </a:p>
          <a:p>
            <a:pPr marL="285750" indent="-285750">
              <a:spcBef>
                <a:spcPct val="20000"/>
              </a:spcBef>
              <a:buFont typeface="Arial" pitchFamily="34" charset="0"/>
              <a:buChar char="–"/>
            </a:pPr>
            <a:r>
              <a:rPr lang="en-US" sz="2800" noProof="0" dirty="0" smtClean="0"/>
              <a:t>Application needs only to know the API of the CSL functions</a:t>
            </a:r>
          </a:p>
          <a:p>
            <a:pPr marL="285750" indent="-285750">
              <a:spcBef>
                <a:spcPct val="20000"/>
              </a:spcBef>
              <a:buFont typeface="Arial" pitchFamily="34" charset="0"/>
              <a:buChar char="–"/>
            </a:pPr>
            <a:endParaRPr lang="en-US" sz="2800" noProof="0" dirty="0" smtClean="0"/>
          </a:p>
          <a:p>
            <a:pPr marL="285750" indent="-285750">
              <a:spcBef>
                <a:spcPct val="20000"/>
              </a:spcBef>
              <a:buFont typeface="Arial" pitchFamily="34" charset="0"/>
              <a:buChar cha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7" name="Object 6"/>
          <p:cNvGraphicFramePr>
            <a:graphicFrameLocks noChangeAspect="1"/>
          </p:cNvGraphicFramePr>
          <p:nvPr/>
        </p:nvGraphicFramePr>
        <p:xfrm>
          <a:off x="228600" y="1143000"/>
          <a:ext cx="3927166" cy="5119687"/>
        </p:xfrm>
        <a:graphic>
          <a:graphicData uri="http://schemas.openxmlformats.org/presentationml/2006/ole">
            <p:oleObj spid="_x0000_s1028" name="Visio" r:id="rId3" imgW="4511040" imgH="5882420" progId="Visio.Drawing.11">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CSL Registers #define</a:t>
            </a:r>
            <a:endParaRPr lang="en-US" sz="4000" dirty="0"/>
          </a:p>
        </p:txBody>
      </p:sp>
      <p:sp>
        <p:nvSpPr>
          <p:cNvPr id="3" name="Content Placeholder 2"/>
          <p:cNvSpPr>
            <a:spLocks noGrp="1"/>
          </p:cNvSpPr>
          <p:nvPr>
            <p:ph idx="1"/>
          </p:nvPr>
        </p:nvSpPr>
        <p:spPr>
          <a:xfrm>
            <a:off x="381000" y="1143000"/>
            <a:ext cx="8229600" cy="5181600"/>
          </a:xfrm>
        </p:spPr>
        <p:txBody>
          <a:bodyPr>
            <a:normAutofit lnSpcReduction="10000"/>
          </a:bodyPr>
          <a:lstStyle/>
          <a:p>
            <a:r>
              <a:rPr lang="en-US" dirty="0" smtClean="0"/>
              <a:t>Memory map registers’ address depend on the device family. Currently there are two families. The include file and device specific CSL files are located in:</a:t>
            </a:r>
          </a:p>
          <a:p>
            <a:pPr lvl="1"/>
            <a:r>
              <a:rPr lang="en-US" sz="2000" dirty="0" smtClean="0"/>
              <a:t>pdk_keystone2_X_XX_XX_XX\packages\ti\csl\device\k2H</a:t>
            </a:r>
          </a:p>
          <a:p>
            <a:pPr lvl="1"/>
            <a:r>
              <a:rPr lang="en-US" sz="2000" dirty="0" smtClean="0"/>
              <a:t>pdk_keystone2_X_XX_XX_XX\packages\ti\csl\device\k2E</a:t>
            </a:r>
          </a:p>
          <a:p>
            <a:r>
              <a:rPr lang="en-US" sz="2400" dirty="0" smtClean="0"/>
              <a:t>The include file cslr_device.h contains the address definitions of the MMR**</a:t>
            </a:r>
          </a:p>
          <a:p>
            <a:endParaRPr lang="en-US" sz="2400" dirty="0" smtClean="0"/>
          </a:p>
          <a:p>
            <a:endParaRPr lang="en-US" sz="2400" dirty="0" smtClean="0"/>
          </a:p>
          <a:p>
            <a:pPr>
              <a:buNone/>
            </a:pPr>
            <a:r>
              <a:rPr lang="en-US" sz="2400" dirty="0" smtClean="0"/>
              <a:t>** In KeyStone 1 releases the file cslr_device.h is in the  pdk_c6678_X_XX_XX_XX\packages\ti\csl  directory</a:t>
            </a:r>
          </a:p>
          <a:p>
            <a:pPr lvl="1"/>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dirty="0" smtClean="0"/>
              <a:t> Looking into cslr_device.h </a:t>
            </a:r>
            <a:endParaRPr lang="en-US" sz="3600" dirty="0"/>
          </a:p>
        </p:txBody>
      </p:sp>
      <p:sp>
        <p:nvSpPr>
          <p:cNvPr id="4" name="Rectangle 3"/>
          <p:cNvSpPr/>
          <p:nvPr/>
        </p:nvSpPr>
        <p:spPr>
          <a:xfrm>
            <a:off x="762000" y="1371600"/>
            <a:ext cx="7239000" cy="4524315"/>
          </a:xfrm>
          <a:prstGeom prst="rect">
            <a:avLst/>
          </a:prstGeom>
        </p:spPr>
        <p:txBody>
          <a:bodyPr wrap="square">
            <a:spAutoFit/>
          </a:bodyPr>
          <a:lstStyle/>
          <a:p>
            <a:r>
              <a:rPr lang="en-US" dirty="0" smtClean="0"/>
              <a:t>#define CSL_TAC_BEI_CFG_REGS  (0x02580000 + 0x8000)</a:t>
            </a:r>
          </a:p>
          <a:p>
            <a:r>
              <a:rPr lang="en-US" dirty="0" smtClean="0"/>
              <a:t>#define CSL_TAC_SGCCP_0_CFG_REGS   (0x02580000 + 0x10000)</a:t>
            </a:r>
          </a:p>
          <a:p>
            <a:r>
              <a:rPr lang="en-US" dirty="0" smtClean="0"/>
              <a:t>#define CSL_TAC_SGCCP_1_CFG_REGS   (0x02580000 + 0x20000)</a:t>
            </a:r>
          </a:p>
          <a:p>
            <a:r>
              <a:rPr lang="en-US" dirty="0" smtClean="0"/>
              <a:t>#define CSL_TAC_SGCCP_2_CFG_REGS   (0x02580000 + 0x30000)</a:t>
            </a:r>
          </a:p>
          <a:p>
            <a:r>
              <a:rPr lang="en-US" dirty="0" smtClean="0"/>
              <a:t>#define CSL_TAC_SGCCP_3_CFG_REGS   (0x02580000 + 0x40000)</a:t>
            </a:r>
          </a:p>
          <a:p>
            <a:r>
              <a:rPr lang="en-US" dirty="0" smtClean="0"/>
              <a:t>#define CSL_CIC_0_REGS        (0x02600000)</a:t>
            </a:r>
          </a:p>
          <a:p>
            <a:r>
              <a:rPr lang="en-US" dirty="0" smtClean="0"/>
              <a:t>#define CSL_CIC_1_REGS        (0x02604000)</a:t>
            </a:r>
          </a:p>
          <a:p>
            <a:r>
              <a:rPr lang="en-US" dirty="0" smtClean="0"/>
              <a:t>#define CSL_CIC_2_REGS        (0x02608000)</a:t>
            </a:r>
          </a:p>
          <a:p>
            <a:r>
              <a:rPr lang="en-US" dirty="0" smtClean="0"/>
              <a:t>#define CSL_GPIO_CFG_REGS        (0x0260BF00)</a:t>
            </a:r>
          </a:p>
          <a:p>
            <a:r>
              <a:rPr lang="en-US" dirty="0" smtClean="0"/>
              <a:t>#define CSL_BOOT_CFG_REGS         (0x02620000)</a:t>
            </a:r>
          </a:p>
          <a:p>
            <a:r>
              <a:rPr lang="en-US" dirty="0" smtClean="0"/>
              <a:t>#define CSL_USB_SERDES_CFG_REGS             (0x02630000)</a:t>
            </a:r>
          </a:p>
          <a:p>
            <a:r>
              <a:rPr lang="en-US" b="1" dirty="0" smtClean="0"/>
              <a:t>#define CSL_SEMAPHORE_REGS        (0x02640000)</a:t>
            </a:r>
          </a:p>
          <a:p>
            <a:r>
              <a:rPr lang="en-US" dirty="0" smtClean="0"/>
              <a:t>#define CSL_USB_CFG_REGS        (0x02680000)</a:t>
            </a:r>
          </a:p>
          <a:p>
            <a:r>
              <a:rPr lang="en-US" dirty="0" smtClean="0"/>
              <a:t>#define CSL_EDMACC_0_REGS    (0x02700000)</a:t>
            </a:r>
          </a:p>
          <a:p>
            <a:r>
              <a:rPr lang="en-US" dirty="0" smtClean="0"/>
              <a:t>#define CSL_EDMACC_4_REGS    (0x02708000)</a:t>
            </a:r>
          </a:p>
          <a:p>
            <a:r>
              <a:rPr lang="en-US" dirty="0" smtClean="0"/>
              <a:t>#define CSL_EDMACC_1_REGS    (0x02720000)</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600" dirty="0" smtClean="0"/>
              <a:t>Registers Definition  - the cslr_XXX.h files</a:t>
            </a:r>
          </a:p>
        </p:txBody>
      </p:sp>
      <p:sp>
        <p:nvSpPr>
          <p:cNvPr id="3" name="Content Placeholder 2"/>
          <p:cNvSpPr>
            <a:spLocks noGrp="1"/>
          </p:cNvSpPr>
          <p:nvPr>
            <p:ph idx="1"/>
          </p:nvPr>
        </p:nvSpPr>
        <p:spPr>
          <a:xfrm>
            <a:off x="381000" y="1752600"/>
            <a:ext cx="8229600" cy="4343400"/>
          </a:xfrm>
        </p:spPr>
        <p:txBody>
          <a:bodyPr>
            <a:normAutofit/>
          </a:bodyPr>
          <a:lstStyle/>
          <a:p>
            <a:r>
              <a:rPr lang="en-US" sz="2800" dirty="0" smtClean="0"/>
              <a:t>Use the semaphore as an example</a:t>
            </a:r>
          </a:p>
          <a:p>
            <a:r>
              <a:rPr lang="en-US" sz="2800" dirty="0" smtClean="0"/>
              <a:t>As we saw, the base address of the semaphore registers is defined at cslr_device.h</a:t>
            </a:r>
          </a:p>
          <a:p>
            <a:r>
              <a:rPr lang="en-US" sz="2800" dirty="0" smtClean="0"/>
              <a:t>The include file cslr_sem.h in the </a:t>
            </a:r>
            <a:r>
              <a:rPr lang="en-US" sz="2000" dirty="0" smtClean="0"/>
              <a:t>pdk_keystone2_X_XX_XX_XX\packages\ti\csl directory </a:t>
            </a:r>
          </a:p>
          <a:p>
            <a:pPr>
              <a:buNone/>
            </a:pPr>
            <a:r>
              <a:rPr lang="en-US" sz="2800" dirty="0" smtClean="0"/>
              <a:t>defines all the semaphore’s registers values and structures. The following slide shows part of the cslr_sem.h file</a:t>
            </a:r>
            <a:endParaRPr 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457200"/>
            <a:ext cx="8001000" cy="5632311"/>
          </a:xfrm>
          <a:prstGeom prst="rect">
            <a:avLst/>
          </a:prstGeom>
        </p:spPr>
        <p:txBody>
          <a:bodyPr wrap="square">
            <a:spAutoFit/>
          </a:bodyPr>
          <a:lstStyle/>
          <a:p>
            <a:r>
              <a:rPr lang="en-US" dirty="0" smtClean="0"/>
              <a:t>typedef struct  {    </a:t>
            </a:r>
          </a:p>
          <a:p>
            <a:r>
              <a:rPr lang="en-US" dirty="0" smtClean="0"/>
              <a:t>volatile Uint32 SEM_PID;    </a:t>
            </a:r>
          </a:p>
          <a:p>
            <a:r>
              <a:rPr lang="en-US" dirty="0" smtClean="0"/>
              <a:t>volatile Uint32 SEM_SCRATCH;    </a:t>
            </a:r>
          </a:p>
          <a:p>
            <a:r>
              <a:rPr lang="en-US" dirty="0" smtClean="0"/>
              <a:t>volatile Uint32 SEM_RST_RUN;   </a:t>
            </a:r>
          </a:p>
          <a:p>
            <a:r>
              <a:rPr lang="en-US" dirty="0" smtClean="0"/>
              <a:t> volatile Uint32 SEM_EOI;    </a:t>
            </a:r>
          </a:p>
          <a:p>
            <a:r>
              <a:rPr lang="en-US" dirty="0" smtClean="0"/>
              <a:t>volatile Uint8 RSVD0[240];    </a:t>
            </a:r>
          </a:p>
          <a:p>
            <a:r>
              <a:rPr lang="en-US" dirty="0" smtClean="0"/>
              <a:t>volatile Uint32 SEM[64];   </a:t>
            </a:r>
          </a:p>
          <a:p>
            <a:r>
              <a:rPr lang="en-US" dirty="0" smtClean="0"/>
              <a:t> volatile Uint32 ISEM[64];    </a:t>
            </a:r>
          </a:p>
          <a:p>
            <a:r>
              <a:rPr lang="en-US" dirty="0" smtClean="0"/>
              <a:t>volatile Uint32 QSEM[64];    </a:t>
            </a:r>
          </a:p>
          <a:p>
            <a:r>
              <a:rPr lang="en-US" dirty="0" smtClean="0"/>
              <a:t>volatile Uint32 SEMFLAGL_CLEAR[16];    </a:t>
            </a:r>
          </a:p>
          <a:p>
            <a:r>
              <a:rPr lang="en-US" dirty="0" smtClean="0"/>
              <a:t>volatile Uint32 SEMFLAGH_CLEAR[16];    </a:t>
            </a:r>
          </a:p>
          <a:p>
            <a:r>
              <a:rPr lang="en-US" dirty="0" smtClean="0"/>
              <a:t>volatile Uint32 SEMFLAGL_SET[16];    </a:t>
            </a:r>
          </a:p>
          <a:p>
            <a:r>
              <a:rPr lang="en-US" dirty="0" smtClean="0"/>
              <a:t>volatile Uint32 SEMFLAGH_SET[16];    </a:t>
            </a:r>
          </a:p>
          <a:p>
            <a:r>
              <a:rPr lang="en-US" dirty="0" smtClean="0"/>
              <a:t>volatile Uint32 SEMERR;    </a:t>
            </a:r>
          </a:p>
          <a:p>
            <a:r>
              <a:rPr lang="en-US" dirty="0" smtClean="0"/>
              <a:t>volatile Uint32 SEMERR_CLEAR;   </a:t>
            </a:r>
          </a:p>
          <a:p>
            <a:r>
              <a:rPr lang="en-US" dirty="0" smtClean="0"/>
              <a:t> volatile Uint32 SEMERR_SET;</a:t>
            </a:r>
          </a:p>
          <a:p>
            <a:r>
              <a:rPr lang="en-US" dirty="0" smtClean="0"/>
              <a:t>}  CSL_SemRegs;</a:t>
            </a:r>
          </a:p>
          <a:p>
            <a:endParaRPr lang="en-US" dirty="0" smtClean="0"/>
          </a:p>
          <a:p>
            <a:r>
              <a:rPr lang="en-US" dirty="0" smtClean="0"/>
              <a:t>//* SEM_PID */</a:t>
            </a:r>
          </a:p>
          <a:p>
            <a:r>
              <a:rPr lang="en-US" dirty="0" smtClean="0"/>
              <a:t>#define CSL_SEM_SEM_PID_SCHEME_MASK      (0xC0000000u)</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Autofit/>
          </a:bodyPr>
          <a:lstStyle/>
          <a:p>
            <a:r>
              <a:rPr lang="en-US" sz="3600" dirty="0" smtClean="0"/>
              <a:t>CSL Function Layer- the csl_XXX.h and CSL_XXXAux.h files</a:t>
            </a:r>
          </a:p>
        </p:txBody>
      </p:sp>
      <p:sp>
        <p:nvSpPr>
          <p:cNvPr id="3" name="Content Placeholder 2"/>
          <p:cNvSpPr>
            <a:spLocks noGrp="1"/>
          </p:cNvSpPr>
          <p:nvPr>
            <p:ph idx="1"/>
          </p:nvPr>
        </p:nvSpPr>
        <p:spPr>
          <a:xfrm>
            <a:off x="381000" y="1752600"/>
            <a:ext cx="8229600" cy="4343400"/>
          </a:xfrm>
        </p:spPr>
        <p:txBody>
          <a:bodyPr>
            <a:normAutofit/>
          </a:bodyPr>
          <a:lstStyle/>
          <a:p>
            <a:r>
              <a:rPr lang="en-US" sz="2000" dirty="0" smtClean="0"/>
              <a:t>Each IP has at least two csl include file for interfacing with higher layer; The csl_XXX.h defines the objects that are used in the APIs, the file CSL_XXXAux.h defined the inline functions to manipulate and configure the IP. Functions that are not inline are defined in source files.</a:t>
            </a:r>
          </a:p>
          <a:p>
            <a:r>
              <a:rPr lang="en-US" sz="2000" dirty="0" smtClean="0"/>
              <a:t>The next  two slides shows part of csl_sem.h and csl_semAux.h</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dirty="0" smtClean="0"/>
              <a:t>Agenda</a:t>
            </a:r>
            <a:endParaRPr lang="en-US" sz="3600" dirty="0"/>
          </a:p>
        </p:txBody>
      </p:sp>
      <p:sp>
        <p:nvSpPr>
          <p:cNvPr id="3" name="Content Placeholder 2"/>
          <p:cNvSpPr>
            <a:spLocks noGrp="1"/>
          </p:cNvSpPr>
          <p:nvPr>
            <p:ph idx="1"/>
          </p:nvPr>
        </p:nvSpPr>
        <p:spPr>
          <a:xfrm>
            <a:off x="457200" y="685800"/>
            <a:ext cx="8229600" cy="5867400"/>
          </a:xfrm>
        </p:spPr>
        <p:txBody>
          <a:bodyPr>
            <a:noAutofit/>
          </a:bodyPr>
          <a:lstStyle/>
          <a:p>
            <a:pPr lvl="0"/>
            <a:r>
              <a:rPr lang="en-US" sz="2800" b="1" dirty="0" smtClean="0"/>
              <a:t>KeyStone II peripherals </a:t>
            </a:r>
            <a:r>
              <a:rPr lang="en-US" sz="2800" b="1" dirty="0"/>
              <a:t>and </a:t>
            </a:r>
            <a:r>
              <a:rPr lang="en-US" sz="2800" b="1" dirty="0" smtClean="0"/>
              <a:t>coprocessors</a:t>
            </a:r>
            <a:endParaRPr lang="en-US" sz="2800" b="1" dirty="0"/>
          </a:p>
          <a:p>
            <a:pPr lvl="0"/>
            <a:r>
              <a:rPr lang="en-US" sz="2800" dirty="0" smtClean="0"/>
              <a:t>Resource Management</a:t>
            </a:r>
            <a:endParaRPr lang="en-US" sz="2800" dirty="0"/>
          </a:p>
          <a:p>
            <a:pPr lvl="0"/>
            <a:r>
              <a:rPr lang="en-US" sz="2800" dirty="0" smtClean="0"/>
              <a:t>DSP CorePac CSL layer</a:t>
            </a:r>
          </a:p>
          <a:p>
            <a:pPr lvl="0"/>
            <a:r>
              <a:rPr lang="en-US" sz="2800" dirty="0" smtClean="0"/>
              <a:t>DSP CorePac LLD layer</a:t>
            </a:r>
          </a:p>
          <a:p>
            <a:pPr lvl="1"/>
            <a:r>
              <a:rPr lang="en-US" dirty="0" smtClean="0"/>
              <a:t>LLD functions</a:t>
            </a:r>
            <a:endParaRPr lang="en-US" dirty="0"/>
          </a:p>
          <a:p>
            <a:pPr lvl="1"/>
            <a:r>
              <a:rPr lang="en-US" dirty="0"/>
              <a:t>What peripherals and coprocessors have </a:t>
            </a:r>
            <a:r>
              <a:rPr lang="en-US" dirty="0" smtClean="0"/>
              <a:t>LLD</a:t>
            </a:r>
          </a:p>
          <a:p>
            <a:pPr lvl="1"/>
            <a:r>
              <a:rPr lang="en-US" dirty="0" smtClean="0"/>
              <a:t>LLD Usage</a:t>
            </a:r>
            <a:endParaRPr lang="en-US" dirty="0"/>
          </a:p>
          <a:p>
            <a:pPr lvl="1"/>
            <a:r>
              <a:rPr lang="en-US" dirty="0" smtClean="0"/>
              <a:t>NWAL</a:t>
            </a:r>
            <a:endParaRPr lang="en-US" dirty="0"/>
          </a:p>
          <a:p>
            <a:pPr lvl="0"/>
            <a:r>
              <a:rPr lang="en-US" sz="2800" dirty="0" smtClean="0"/>
              <a:t>ARM Kernel Drivers</a:t>
            </a:r>
            <a:r>
              <a:rPr lang="en-US" sz="2800" dirty="0"/>
              <a:t> </a:t>
            </a:r>
          </a:p>
          <a:p>
            <a:pPr lvl="0"/>
            <a:r>
              <a:rPr lang="en-US" sz="2800" dirty="0"/>
              <a:t> </a:t>
            </a:r>
            <a:r>
              <a:rPr lang="en-US" sz="2800" dirty="0" smtClean="0"/>
              <a:t> ARM – DSP Inter Process Communications</a:t>
            </a:r>
            <a:endParaRPr 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2413338"/>
            <a:ext cx="7543800" cy="2862322"/>
          </a:xfrm>
          <a:prstGeom prst="rect">
            <a:avLst/>
          </a:prstGeom>
        </p:spPr>
        <p:txBody>
          <a:bodyPr wrap="square">
            <a:spAutoFit/>
          </a:bodyPr>
          <a:lstStyle/>
          <a:p>
            <a:r>
              <a:rPr lang="en-US" dirty="0" smtClean="0"/>
              <a:t>/**@defgroup CSL_SEM_FUNCTION  SEM Functions@ingroup  CSL_SEM_API*/</a:t>
            </a:r>
          </a:p>
          <a:p>
            <a:r>
              <a:rPr lang="en-US" dirty="0" smtClean="0"/>
              <a:t>/**@addtogroup CSL_SEM_SYMBOL@{*/</a:t>
            </a:r>
          </a:p>
          <a:p>
            <a:r>
              <a:rPr lang="en-US" dirty="0" smtClean="0"/>
              <a:t>/** *  Handle to access SEM registers. */</a:t>
            </a:r>
          </a:p>
          <a:p>
            <a:endParaRPr lang="en-US" dirty="0" smtClean="0"/>
          </a:p>
          <a:p>
            <a:endParaRPr lang="en-US" dirty="0" smtClean="0"/>
          </a:p>
          <a:p>
            <a:r>
              <a:rPr lang="en-US" dirty="0" smtClean="0"/>
              <a:t>#define hSEM     ((CSL_SemRegs*)CSL_SEMAPHORE_REGS)</a:t>
            </a:r>
          </a:p>
          <a:p>
            <a:endParaRPr lang="en-US" dirty="0" smtClean="0"/>
          </a:p>
          <a:p>
            <a:endParaRPr lang="en-US" dirty="0" smtClean="0"/>
          </a:p>
          <a:p>
            <a:endParaRPr lang="en-US" dirty="0" smtClean="0"/>
          </a:p>
          <a:p>
            <a:r>
              <a:rPr lang="en-US" dirty="0" smtClean="0"/>
              <a:t>/**@}*/</a:t>
            </a:r>
            <a:endParaRPr lang="en-US" dirty="0"/>
          </a:p>
        </p:txBody>
      </p:sp>
      <p:sp>
        <p:nvSpPr>
          <p:cNvPr id="5" name="Title 1"/>
          <p:cNvSpPr txBox="1">
            <a:spLocks/>
          </p:cNvSpPr>
          <p:nvPr/>
        </p:nvSpPr>
        <p:spPr>
          <a:xfrm>
            <a:off x="457200" y="274638"/>
            <a:ext cx="8229600" cy="1173162"/>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From csl_sem.h</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19200"/>
            <a:ext cx="7620000" cy="2308324"/>
          </a:xfrm>
          <a:prstGeom prst="rect">
            <a:avLst/>
          </a:prstGeom>
        </p:spPr>
        <p:txBody>
          <a:bodyPr wrap="square">
            <a:spAutoFit/>
          </a:bodyPr>
          <a:lstStyle/>
          <a:p>
            <a:r>
              <a:rPr lang="en-US" dirty="0" smtClean="0"/>
              <a:t>CSL_IDEF_INLINE Uint8    CSL_semAcquireDirect (Uint8 semNum)</a:t>
            </a:r>
          </a:p>
          <a:p>
            <a:endParaRPr lang="en-US" dirty="0" smtClean="0"/>
          </a:p>
          <a:p>
            <a:r>
              <a:rPr lang="en-US" dirty="0" smtClean="0"/>
              <a:t>{   </a:t>
            </a:r>
          </a:p>
          <a:p>
            <a:r>
              <a:rPr lang="en-US" dirty="0" smtClean="0"/>
              <a:t> /* Direct Access Request: Read from the SEMn register */	 </a:t>
            </a:r>
          </a:p>
          <a:p>
            <a:endParaRPr lang="en-US" dirty="0" smtClean="0"/>
          </a:p>
          <a:p>
            <a:r>
              <a:rPr lang="en-US" dirty="0" smtClean="0"/>
              <a:t>   return CSL_FEXT (hSEM-&gt;SEM[semNum], SEM_SEM_FREE0);</a:t>
            </a:r>
          </a:p>
          <a:p>
            <a:endParaRPr lang="en-US" dirty="0" smtClean="0"/>
          </a:p>
          <a:p>
            <a:r>
              <a:rPr lang="en-US" dirty="0" smtClean="0"/>
              <a:t>}</a:t>
            </a:r>
            <a:endParaRPr lang="en-US" dirty="0"/>
          </a:p>
        </p:txBody>
      </p:sp>
      <p:sp>
        <p:nvSpPr>
          <p:cNvPr id="3" name="Title 1"/>
          <p:cNvSpPr txBox="1">
            <a:spLocks/>
          </p:cNvSpPr>
          <p:nvPr/>
        </p:nvSpPr>
        <p:spPr>
          <a:xfrm>
            <a:off x="457200" y="274638"/>
            <a:ext cx="8229600" cy="1173162"/>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From csl_semAux.h</a:t>
            </a:r>
          </a:p>
        </p:txBody>
      </p:sp>
      <p:sp>
        <p:nvSpPr>
          <p:cNvPr id="4" name="Rectangle 3"/>
          <p:cNvSpPr/>
          <p:nvPr/>
        </p:nvSpPr>
        <p:spPr>
          <a:xfrm>
            <a:off x="533400" y="3810000"/>
            <a:ext cx="7086600" cy="2308324"/>
          </a:xfrm>
          <a:prstGeom prst="rect">
            <a:avLst/>
          </a:prstGeom>
        </p:spPr>
        <p:txBody>
          <a:bodyPr wrap="square">
            <a:spAutoFit/>
          </a:bodyPr>
          <a:lstStyle/>
          <a:p>
            <a:r>
              <a:rPr lang="en-US" dirty="0" smtClean="0"/>
              <a:t>CSL_IDEF_INLINE void CSL_semReleaseSemaphore (Uint8 semNum)</a:t>
            </a:r>
          </a:p>
          <a:p>
            <a:r>
              <a:rPr lang="en-US" dirty="0" smtClean="0"/>
              <a:t>{    </a:t>
            </a:r>
          </a:p>
          <a:p>
            <a:endParaRPr lang="en-US" dirty="0" smtClean="0"/>
          </a:p>
          <a:p>
            <a:r>
              <a:rPr lang="en-US" dirty="0" smtClean="0"/>
              <a:t>/* Semaphore is released up by writing a 1 to the SEMn register */ </a:t>
            </a:r>
          </a:p>
          <a:p>
            <a:endParaRPr lang="en-US" dirty="0" smtClean="0"/>
          </a:p>
          <a:p>
            <a:r>
              <a:rPr lang="en-US" dirty="0" smtClean="0"/>
              <a:t>   hSEM-&gt;SEM[semNum] = CSL_FMK (SEM_SEM_FREE0, 1);</a:t>
            </a:r>
          </a:p>
          <a:p>
            <a:endParaRPr lang="en-US" dirty="0" smtClean="0"/>
          </a:p>
          <a:p>
            <a:r>
              <a:rPr lang="en-US" dirty="0" smtClean="0"/>
              <a: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CSL layer Summary</a:t>
            </a:r>
            <a:endParaRPr lang="en-US" sz="4000" dirty="0"/>
          </a:p>
        </p:txBody>
      </p:sp>
      <p:sp>
        <p:nvSpPr>
          <p:cNvPr id="3" name="Content Placeholder 2"/>
          <p:cNvSpPr>
            <a:spLocks noGrp="1"/>
          </p:cNvSpPr>
          <p:nvPr>
            <p:ph idx="1"/>
          </p:nvPr>
        </p:nvSpPr>
        <p:spPr>
          <a:xfrm>
            <a:off x="381000" y="1143000"/>
            <a:ext cx="8229600" cy="2438400"/>
          </a:xfrm>
        </p:spPr>
        <p:txBody>
          <a:bodyPr>
            <a:normAutofit fontScale="85000" lnSpcReduction="10000"/>
          </a:bodyPr>
          <a:lstStyle/>
          <a:p>
            <a:r>
              <a:rPr lang="en-US" sz="2800" dirty="0" smtClean="0"/>
              <a:t>Defines MMR and API to manipulate IP</a:t>
            </a:r>
          </a:p>
          <a:p>
            <a:r>
              <a:rPr lang="en-US" sz="2800" dirty="0" smtClean="0"/>
              <a:t>Keep application compatible with new devices</a:t>
            </a:r>
          </a:p>
          <a:p>
            <a:r>
              <a:rPr lang="en-US" sz="2800" dirty="0" smtClean="0"/>
              <a:t>Each IP has at least one cslr file and two csl files</a:t>
            </a:r>
          </a:p>
          <a:p>
            <a:r>
              <a:rPr lang="en-US" sz="2800" dirty="0" smtClean="0"/>
              <a:t>A partial list of csl include files are given in the next slide</a:t>
            </a:r>
          </a:p>
          <a:p>
            <a:r>
              <a:rPr lang="en-US" sz="2800" dirty="0" smtClean="0"/>
              <a:t>Most of the IP have higher layer Low Level Driver (LLD) based on the CSL so the CSL layer is transparent to the application</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066800" y="98546"/>
            <a:ext cx="6753225" cy="6416554"/>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dirty="0" smtClean="0"/>
              <a:t>Agenda</a:t>
            </a:r>
            <a:endParaRPr lang="en-US" sz="3600" dirty="0"/>
          </a:p>
        </p:txBody>
      </p:sp>
      <p:sp>
        <p:nvSpPr>
          <p:cNvPr id="3" name="Content Placeholder 2"/>
          <p:cNvSpPr>
            <a:spLocks noGrp="1"/>
          </p:cNvSpPr>
          <p:nvPr>
            <p:ph idx="1"/>
          </p:nvPr>
        </p:nvSpPr>
        <p:spPr>
          <a:xfrm>
            <a:off x="457200" y="685800"/>
            <a:ext cx="8229600" cy="5867400"/>
          </a:xfrm>
        </p:spPr>
        <p:txBody>
          <a:bodyPr>
            <a:noAutofit/>
          </a:bodyPr>
          <a:lstStyle/>
          <a:p>
            <a:pPr lvl="0"/>
            <a:r>
              <a:rPr lang="en-US" sz="2800" dirty="0" smtClean="0"/>
              <a:t>KeyStone II peripherals </a:t>
            </a:r>
            <a:r>
              <a:rPr lang="en-US" sz="2800" dirty="0"/>
              <a:t>and </a:t>
            </a:r>
            <a:r>
              <a:rPr lang="en-US" sz="2800" dirty="0" smtClean="0"/>
              <a:t>coprocessors</a:t>
            </a:r>
            <a:endParaRPr lang="en-US" sz="2800" dirty="0"/>
          </a:p>
          <a:p>
            <a:pPr lvl="0"/>
            <a:r>
              <a:rPr lang="en-US" sz="2800" dirty="0" smtClean="0"/>
              <a:t>Resource Management</a:t>
            </a:r>
            <a:endParaRPr lang="en-US" sz="2800" dirty="0"/>
          </a:p>
          <a:p>
            <a:pPr lvl="0"/>
            <a:r>
              <a:rPr lang="en-US" sz="2800" dirty="0" smtClean="0"/>
              <a:t>DSP CorePac CSL layer</a:t>
            </a:r>
          </a:p>
          <a:p>
            <a:pPr lvl="0"/>
            <a:r>
              <a:rPr lang="en-US" sz="2800" b="1" dirty="0" smtClean="0"/>
              <a:t>DSP CorePac LLD layer</a:t>
            </a:r>
          </a:p>
          <a:p>
            <a:pPr lvl="1"/>
            <a:r>
              <a:rPr lang="en-US" dirty="0" smtClean="0"/>
              <a:t>LLD functions</a:t>
            </a:r>
            <a:endParaRPr lang="en-US" dirty="0"/>
          </a:p>
          <a:p>
            <a:pPr lvl="1"/>
            <a:r>
              <a:rPr lang="en-US" dirty="0"/>
              <a:t>What peripherals and coprocessors have </a:t>
            </a:r>
            <a:r>
              <a:rPr lang="en-US" dirty="0" smtClean="0"/>
              <a:t>LLD</a:t>
            </a:r>
          </a:p>
          <a:p>
            <a:pPr lvl="1"/>
            <a:r>
              <a:rPr lang="en-US" dirty="0" smtClean="0"/>
              <a:t>LLD Usage</a:t>
            </a:r>
            <a:endParaRPr lang="en-US" dirty="0"/>
          </a:p>
          <a:p>
            <a:pPr lvl="1"/>
            <a:r>
              <a:rPr lang="en-US" dirty="0" smtClean="0"/>
              <a:t>NWAL</a:t>
            </a:r>
            <a:endParaRPr lang="en-US" dirty="0"/>
          </a:p>
          <a:p>
            <a:pPr lvl="0"/>
            <a:r>
              <a:rPr lang="en-US" sz="2800" dirty="0" smtClean="0"/>
              <a:t>ARM Kernel Drivers</a:t>
            </a:r>
            <a:r>
              <a:rPr lang="en-US" sz="2800" dirty="0"/>
              <a:t> </a:t>
            </a:r>
          </a:p>
          <a:p>
            <a:pPr lvl="0"/>
            <a:r>
              <a:rPr lang="en-US" sz="2800" dirty="0" smtClean="0"/>
              <a:t>ARM – DSP Inter Process Communications</a:t>
            </a:r>
            <a:endParaRPr lang="en-US"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LLD Overview</a:t>
            </a:r>
            <a:endParaRPr lang="en-US" sz="4000" dirty="0"/>
          </a:p>
        </p:txBody>
      </p:sp>
      <p:sp>
        <p:nvSpPr>
          <p:cNvPr id="6" name="Content Placeholder 2"/>
          <p:cNvSpPr txBox="1">
            <a:spLocks/>
          </p:cNvSpPr>
          <p:nvPr/>
        </p:nvSpPr>
        <p:spPr>
          <a:xfrm>
            <a:off x="4572000" y="1143000"/>
            <a:ext cx="4038600" cy="4953000"/>
          </a:xfrm>
          <a:prstGeom prst="rect">
            <a:avLst/>
          </a:prstGeom>
        </p:spPr>
        <p:txBody>
          <a:bodyPr vert="horz" lIns="91440" tIns="45720" rIns="91440" bIns="45720" rtlCol="0">
            <a:normAutofit lnSpcReduction="10000"/>
          </a:bodyPr>
          <a:lstStyle/>
          <a:p>
            <a:pPr marL="285750" indent="-285750">
              <a:spcBef>
                <a:spcPct val="20000"/>
              </a:spcBef>
              <a:buFont typeface="Arial" pitchFamily="34"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Low</a:t>
            </a:r>
            <a:r>
              <a:rPr kumimoji="0" lang="en-US" sz="2800" b="0" i="0" u="none" strike="noStrike" kern="1200" cap="none" spc="0" normalizeH="0" noProof="0" dirty="0" smtClean="0">
                <a:ln>
                  <a:noFill/>
                </a:ln>
                <a:solidFill>
                  <a:schemeClr val="tx1"/>
                </a:solidFill>
                <a:effectLst/>
                <a:uLnTx/>
                <a:uFillTx/>
                <a:latin typeface="+mn-lt"/>
                <a:ea typeface="+mn-ea"/>
                <a:cs typeface="+mn-cs"/>
              </a:rPr>
              <a:t> Level drivers (LLD) hide the details of CSL from the application</a:t>
            </a:r>
          </a:p>
          <a:p>
            <a:pPr marL="285750" indent="-285750">
              <a:spcBef>
                <a:spcPct val="20000"/>
              </a:spcBef>
              <a:buFont typeface="Arial" pitchFamily="34"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Simple IP and peripherals does</a:t>
            </a:r>
            <a:r>
              <a:rPr kumimoji="0" lang="en-US" sz="2800" b="0" i="0" u="none" strike="noStrike" kern="1200" cap="none" spc="0" normalizeH="0" noProof="0" dirty="0" smtClean="0">
                <a:ln>
                  <a:noFill/>
                </a:ln>
                <a:solidFill>
                  <a:schemeClr val="tx1"/>
                </a:solidFill>
                <a:effectLst/>
                <a:uLnTx/>
                <a:uFillTx/>
                <a:latin typeface="+mn-lt"/>
                <a:ea typeface="+mn-ea"/>
                <a:cs typeface="+mn-cs"/>
              </a:rPr>
              <a:t> not have LLD. The application uses CSL directly</a:t>
            </a:r>
          </a:p>
          <a:p>
            <a:pPr marL="285750" indent="-285750">
              <a:spcBef>
                <a:spcPct val="20000"/>
              </a:spcBef>
              <a:buFont typeface="Arial" pitchFamily="34" charset="0"/>
              <a:buChar char="–"/>
            </a:pPr>
            <a:r>
              <a:rPr lang="en-US" sz="2800" baseline="0" dirty="0" smtClean="0"/>
              <a:t>Most</a:t>
            </a:r>
            <a:r>
              <a:rPr lang="en-US" sz="2800" dirty="0" smtClean="0"/>
              <a:t> of the IPs use LLD</a:t>
            </a:r>
          </a:p>
          <a:p>
            <a:pPr marL="285750" indent="-285750">
              <a:spcBef>
                <a:spcPct val="20000"/>
              </a:spcBef>
              <a:buFont typeface="Arial" pitchFamily="34" charset="0"/>
              <a:buChar char="–"/>
            </a:pPr>
            <a:r>
              <a:rPr lang="en-US" sz="2800" dirty="0" smtClean="0"/>
              <a:t>Drivers for Linux system will be discussed later</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7" name="Object 6"/>
          <p:cNvGraphicFramePr>
            <a:graphicFrameLocks noChangeAspect="1"/>
          </p:cNvGraphicFramePr>
          <p:nvPr/>
        </p:nvGraphicFramePr>
        <p:xfrm>
          <a:off x="228600" y="1143000"/>
          <a:ext cx="3927166" cy="5119687"/>
        </p:xfrm>
        <a:graphic>
          <a:graphicData uri="http://schemas.openxmlformats.org/presentationml/2006/ole">
            <p:oleObj spid="_x0000_s5122" name="Visio" r:id="rId3" imgW="4511040" imgH="5882420" progId="Visio.Drawing.11">
              <p:embed/>
            </p:oleObj>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6448425"/>
            <a:ext cx="8686800" cy="369332"/>
          </a:xfrm>
          <a:prstGeom prst="rect">
            <a:avLst/>
          </a:prstGeom>
          <a:solidFill>
            <a:schemeClr val="bg1"/>
          </a:solidFill>
        </p:spPr>
        <p:txBody>
          <a:bodyPr wrap="square" rtlCol="0">
            <a:spAutoFit/>
          </a:bodyPr>
          <a:lstStyle/>
          <a:p>
            <a:endParaRPr lang="en-US" dirty="0"/>
          </a:p>
        </p:txBody>
      </p:sp>
      <p:sp>
        <p:nvSpPr>
          <p:cNvPr id="9218" name="Title 1"/>
          <p:cNvSpPr>
            <a:spLocks noGrp="1"/>
          </p:cNvSpPr>
          <p:nvPr>
            <p:ph type="title"/>
          </p:nvPr>
        </p:nvSpPr>
        <p:spPr>
          <a:xfrm>
            <a:off x="457200" y="228600"/>
            <a:ext cx="8229600" cy="715962"/>
          </a:xfrm>
        </p:spPr>
        <p:txBody>
          <a:bodyPr>
            <a:normAutofit fontScale="90000"/>
          </a:bodyPr>
          <a:lstStyle/>
          <a:p>
            <a:pPr eaLnBrk="1" hangingPunct="1"/>
            <a:r>
              <a:rPr lang="en-US" sz="3600" dirty="0" smtClean="0"/>
              <a:t>KeyStone I -Interface via LLD and CSL Layers</a:t>
            </a:r>
          </a:p>
        </p:txBody>
      </p:sp>
      <p:graphicFrame>
        <p:nvGraphicFramePr>
          <p:cNvPr id="7" name="Object 6"/>
          <p:cNvGraphicFramePr>
            <a:graphicFrameLocks noChangeAspect="1"/>
          </p:cNvGraphicFramePr>
          <p:nvPr/>
        </p:nvGraphicFramePr>
        <p:xfrm>
          <a:off x="1752600" y="990600"/>
          <a:ext cx="4918486" cy="5118494"/>
        </p:xfrm>
        <a:graphic>
          <a:graphicData uri="http://schemas.openxmlformats.org/presentationml/2006/ole">
            <p:oleObj spid="_x0000_s4098" name="Visio" r:id="rId3" imgW="5542858" imgH="5768232" progId="Visio.Drawing.11">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Autofit/>
          </a:bodyPr>
          <a:lstStyle/>
          <a:p>
            <a:r>
              <a:rPr lang="en-US" sz="3600" dirty="0" smtClean="0"/>
              <a:t>Understanding the LLD</a:t>
            </a:r>
          </a:p>
        </p:txBody>
      </p:sp>
      <p:sp>
        <p:nvSpPr>
          <p:cNvPr id="3" name="Content Placeholder 2"/>
          <p:cNvSpPr>
            <a:spLocks noGrp="1"/>
          </p:cNvSpPr>
          <p:nvPr>
            <p:ph idx="1"/>
          </p:nvPr>
        </p:nvSpPr>
        <p:spPr>
          <a:xfrm>
            <a:off x="381000" y="1371600"/>
            <a:ext cx="8229600" cy="5181600"/>
          </a:xfrm>
        </p:spPr>
        <p:txBody>
          <a:bodyPr>
            <a:normAutofit/>
          </a:bodyPr>
          <a:lstStyle/>
          <a:p>
            <a:r>
              <a:rPr lang="en-US" sz="2800" dirty="0" smtClean="0"/>
              <a:t>Almost all LLD are part of the platform Development Kit (PDK) part of MCSDK</a:t>
            </a:r>
          </a:p>
          <a:p>
            <a:pPr lvl="1"/>
            <a:r>
              <a:rPr lang="en-US" sz="2000" dirty="0" smtClean="0"/>
              <a:t>EDMA LLD is not part of PDK </a:t>
            </a:r>
          </a:p>
          <a:p>
            <a:r>
              <a:rPr lang="en-US" sz="2800" dirty="0" smtClean="0"/>
              <a:t>The Real Time Software Component (RTSC) system enforces a fix structure to all the LLD modules</a:t>
            </a:r>
          </a:p>
          <a:p>
            <a:r>
              <a:rPr lang="en-US" sz="2800" dirty="0" smtClean="0"/>
              <a:t>The lowest level of pdk functionality is CSL </a:t>
            </a:r>
          </a:p>
          <a:p>
            <a:r>
              <a:rPr lang="en-US" sz="2800" dirty="0" smtClean="0"/>
              <a:t>LLD drivers are the next layer</a:t>
            </a:r>
          </a:p>
          <a:p>
            <a:r>
              <a:rPr lang="en-US" sz="2800" dirty="0" smtClean="0"/>
              <a:t>The next slide shows the drivers LLD that are part of PDK for MCSDK release 3.0</a:t>
            </a:r>
          </a:p>
          <a:p>
            <a:r>
              <a:rPr lang="en-US" sz="2800" dirty="0" smtClean="0"/>
              <a:t>Almost all LLD drivers are used the same way </a:t>
            </a:r>
            <a:endParaRPr lang="en-US" sz="2400" dirty="0" smtClean="0"/>
          </a:p>
          <a:p>
            <a:endParaRPr 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381000" y="1828800"/>
            <a:ext cx="8001000" cy="3714750"/>
          </a:xfrm>
          <a:prstGeom prst="rect">
            <a:avLst/>
          </a:prstGeom>
          <a:noFill/>
          <a:ln w="9525">
            <a:noFill/>
            <a:miter lim="800000"/>
            <a:headEnd/>
            <a:tailEnd/>
          </a:ln>
        </p:spPr>
      </p:pic>
      <p:sp>
        <p:nvSpPr>
          <p:cNvPr id="3" name="Title 1"/>
          <p:cNvSpPr txBox="1">
            <a:spLocks/>
          </p:cNvSpPr>
          <p:nvPr/>
        </p:nvSpPr>
        <p:spPr>
          <a:xfrm>
            <a:off x="457200" y="274638"/>
            <a:ext cx="8229600" cy="1173162"/>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LLD drivers That are supported</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latin typeface="+mj-lt"/>
                <a:ea typeface="+mj-ea"/>
                <a:cs typeface="+mj-cs"/>
              </a:rPr>
              <a:t>(MCSDK 3.0)</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33400" y="228600"/>
            <a:ext cx="8229600" cy="715962"/>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Directory Structure of LLD Drivers (1/3) </a:t>
            </a:r>
          </a:p>
        </p:txBody>
      </p:sp>
      <p:pic>
        <p:nvPicPr>
          <p:cNvPr id="7170" name="Picture 2"/>
          <p:cNvPicPr>
            <a:picLocks noChangeAspect="1" noChangeArrowheads="1"/>
          </p:cNvPicPr>
          <p:nvPr/>
        </p:nvPicPr>
        <p:blipFill>
          <a:blip r:embed="rId2" cstate="print"/>
          <a:srcRect/>
          <a:stretch>
            <a:fillRect/>
          </a:stretch>
        </p:blipFill>
        <p:spPr bwMode="auto">
          <a:xfrm>
            <a:off x="228600" y="1066800"/>
            <a:ext cx="8754950" cy="4953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title" idx="4294967295"/>
          </p:nvPr>
        </p:nvSpPr>
        <p:spPr>
          <a:xfrm>
            <a:off x="207176" y="76200"/>
            <a:ext cx="8686800" cy="762000"/>
          </a:xfrm>
        </p:spPr>
        <p:txBody>
          <a:bodyPr/>
          <a:lstStyle/>
          <a:p>
            <a:pPr eaLnBrk="1" hangingPunct="1"/>
            <a:r>
              <a:rPr lang="en-US" sz="3600" b="0" dirty="0" smtClean="0"/>
              <a:t>KeyStone I Device Architecture</a:t>
            </a:r>
          </a:p>
        </p:txBody>
      </p:sp>
      <p:grpSp>
        <p:nvGrpSpPr>
          <p:cNvPr id="2" name="Group 313"/>
          <p:cNvGrpSpPr/>
          <p:nvPr/>
        </p:nvGrpSpPr>
        <p:grpSpPr>
          <a:xfrm>
            <a:off x="0" y="914400"/>
            <a:ext cx="5360248" cy="5442739"/>
            <a:chOff x="0" y="914400"/>
            <a:chExt cx="5360248" cy="5442739"/>
          </a:xfrm>
        </p:grpSpPr>
        <p:sp>
          <p:nvSpPr>
            <p:cNvPr id="418" name="TextBox 828"/>
            <p:cNvSpPr txBox="1">
              <a:spLocks noChangeArrowheads="1"/>
            </p:cNvSpPr>
            <p:nvPr/>
          </p:nvSpPr>
          <p:spPr bwMode="auto">
            <a:xfrm>
              <a:off x="336550" y="990600"/>
              <a:ext cx="2293938" cy="685800"/>
            </a:xfrm>
            <a:prstGeom prst="rect">
              <a:avLst/>
            </a:prstGeom>
            <a:solidFill>
              <a:schemeClr val="bg1">
                <a:lumMod val="85000"/>
              </a:schemeClr>
            </a:solidFill>
            <a:ln w="9525">
              <a:noFill/>
              <a:miter lim="800000"/>
              <a:headEnd/>
              <a:tailEnd/>
            </a:ln>
          </p:spPr>
          <p:txBody>
            <a:bodyPr/>
            <a:lstStyle/>
            <a:p>
              <a:pPr algn="l" eaLnBrk="0" hangingPunct="0"/>
              <a:endParaRPr lang="en-US" sz="1800" dirty="0">
                <a:solidFill>
                  <a:srgbClr val="000000"/>
                </a:solidFill>
              </a:endParaRPr>
            </a:p>
          </p:txBody>
        </p:sp>
        <p:sp>
          <p:nvSpPr>
            <p:cNvPr id="428"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dirty="0"/>
            </a:p>
          </p:txBody>
        </p:sp>
        <p:sp>
          <p:nvSpPr>
            <p:cNvPr id="638"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639"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640" name="Rectangle 422"/>
            <p:cNvSpPr>
              <a:spLocks noChangeArrowheads="1"/>
            </p:cNvSpPr>
            <p:nvPr/>
          </p:nvSpPr>
          <p:spPr bwMode="auto">
            <a:xfrm>
              <a:off x="408283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642"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43"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44"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46"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649"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652"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53"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54"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55"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656"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657"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658"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659"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660"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661"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662"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663"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dirty="0"/>
            </a:p>
          </p:txBody>
        </p:sp>
        <p:sp>
          <p:nvSpPr>
            <p:cNvPr id="664"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665"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666"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dirty="0"/>
            </a:p>
          </p:txBody>
        </p:sp>
        <p:sp>
          <p:nvSpPr>
            <p:cNvPr id="667"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668"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669"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670"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671"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672"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dirty="0"/>
            </a:p>
          </p:txBody>
        </p:sp>
        <p:sp>
          <p:nvSpPr>
            <p:cNvPr id="673"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674"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675"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dirty="0"/>
            </a:p>
          </p:txBody>
        </p:sp>
        <p:sp>
          <p:nvSpPr>
            <p:cNvPr id="676"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677"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78"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679"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680"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681"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dirty="0"/>
            </a:p>
          </p:txBody>
        </p:sp>
        <p:sp>
          <p:nvSpPr>
            <p:cNvPr id="682"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dirty="0"/>
            </a:p>
          </p:txBody>
        </p:sp>
        <p:sp>
          <p:nvSpPr>
            <p:cNvPr id="683"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684"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dirty="0"/>
            </a:p>
          </p:txBody>
        </p:sp>
        <p:sp>
          <p:nvSpPr>
            <p:cNvPr id="685"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686"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687"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dirty="0"/>
            </a:p>
          </p:txBody>
        </p:sp>
        <p:sp>
          <p:nvSpPr>
            <p:cNvPr id="697"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dirty="0"/>
            </a:p>
          </p:txBody>
        </p:sp>
        <p:sp>
          <p:nvSpPr>
            <p:cNvPr id="698"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699"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dirty="0"/>
            </a:p>
          </p:txBody>
        </p:sp>
        <p:sp>
          <p:nvSpPr>
            <p:cNvPr id="700"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dirty="0"/>
            </a:p>
          </p:txBody>
        </p:sp>
        <p:sp>
          <p:nvSpPr>
            <p:cNvPr id="701"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dirty="0"/>
            </a:p>
          </p:txBody>
        </p:sp>
        <p:sp>
          <p:nvSpPr>
            <p:cNvPr id="702"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dirty="0"/>
            </a:p>
          </p:txBody>
        </p:sp>
        <p:sp>
          <p:nvSpPr>
            <p:cNvPr id="703"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dirty="0"/>
            </a:p>
          </p:txBody>
        </p:sp>
        <p:sp>
          <p:nvSpPr>
            <p:cNvPr id="704"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705"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706"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707"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708"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dirty="0"/>
            </a:p>
          </p:txBody>
        </p:sp>
        <p:sp>
          <p:nvSpPr>
            <p:cNvPr id="709"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710"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711"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dirty="0"/>
            </a:p>
          </p:txBody>
        </p:sp>
        <p:sp>
          <p:nvSpPr>
            <p:cNvPr id="713"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718"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725" name="Rectangle 508"/>
            <p:cNvSpPr>
              <a:spLocks noChangeArrowheads="1"/>
            </p:cNvSpPr>
            <p:nvPr/>
          </p:nvSpPr>
          <p:spPr bwMode="auto">
            <a:xfrm rot="16200000">
              <a:off x="1858755" y="501609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28"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74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51"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71"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772"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773"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774"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775"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776"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dirty="0"/>
            </a:p>
          </p:txBody>
        </p:sp>
        <p:sp>
          <p:nvSpPr>
            <p:cNvPr id="777"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778"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779"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dirty="0"/>
            </a:p>
          </p:txBody>
        </p:sp>
        <p:sp>
          <p:nvSpPr>
            <p:cNvPr id="780"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dirty="0"/>
            </a:p>
          </p:txBody>
        </p:sp>
        <p:sp>
          <p:nvSpPr>
            <p:cNvPr id="781"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dirty="0"/>
            </a:p>
          </p:txBody>
        </p:sp>
        <p:sp>
          <p:nvSpPr>
            <p:cNvPr id="782"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783"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784"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dirty="0"/>
            </a:p>
          </p:txBody>
        </p:sp>
        <p:sp>
          <p:nvSpPr>
            <p:cNvPr id="785"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786"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78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78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78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790"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dirty="0"/>
            </a:p>
          </p:txBody>
        </p:sp>
        <p:sp>
          <p:nvSpPr>
            <p:cNvPr id="791"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792"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dirty="0"/>
            </a:p>
          </p:txBody>
        </p:sp>
        <p:sp>
          <p:nvSpPr>
            <p:cNvPr id="793"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794"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79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dirty="0"/>
            </a:p>
          </p:txBody>
        </p:sp>
        <p:sp>
          <p:nvSpPr>
            <p:cNvPr id="79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dirty="0"/>
            </a:p>
          </p:txBody>
        </p:sp>
        <p:sp>
          <p:nvSpPr>
            <p:cNvPr id="79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dirty="0"/>
            </a:p>
          </p:txBody>
        </p:sp>
        <p:sp>
          <p:nvSpPr>
            <p:cNvPr id="79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dirty="0"/>
            </a:p>
          </p:txBody>
        </p:sp>
        <p:sp>
          <p:nvSpPr>
            <p:cNvPr id="79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dirty="0"/>
            </a:p>
          </p:txBody>
        </p:sp>
        <p:sp>
          <p:nvSpPr>
            <p:cNvPr id="80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dirty="0"/>
            </a:p>
          </p:txBody>
        </p:sp>
        <p:sp>
          <p:nvSpPr>
            <p:cNvPr id="80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dirty="0"/>
            </a:p>
          </p:txBody>
        </p:sp>
        <p:sp>
          <p:nvSpPr>
            <p:cNvPr id="80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dirty="0"/>
            </a:p>
          </p:txBody>
        </p:sp>
        <p:sp>
          <p:nvSpPr>
            <p:cNvPr id="80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dirty="0"/>
            </a:p>
          </p:txBody>
        </p:sp>
        <p:sp>
          <p:nvSpPr>
            <p:cNvPr id="80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dirty="0"/>
            </a:p>
          </p:txBody>
        </p:sp>
        <p:sp>
          <p:nvSpPr>
            <p:cNvPr id="80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dirty="0"/>
            </a:p>
          </p:txBody>
        </p:sp>
        <p:sp>
          <p:nvSpPr>
            <p:cNvPr id="80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dirty="0"/>
            </a:p>
          </p:txBody>
        </p:sp>
        <p:sp>
          <p:nvSpPr>
            <p:cNvPr id="80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dirty="0"/>
            </a:p>
          </p:txBody>
        </p:sp>
        <p:sp>
          <p:nvSpPr>
            <p:cNvPr id="80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dirty="0"/>
            </a:p>
          </p:txBody>
        </p:sp>
        <p:sp>
          <p:nvSpPr>
            <p:cNvPr id="80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dirty="0"/>
            </a:p>
          </p:txBody>
        </p:sp>
        <p:sp>
          <p:nvSpPr>
            <p:cNvPr id="81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dirty="0"/>
            </a:p>
          </p:txBody>
        </p:sp>
        <p:sp>
          <p:nvSpPr>
            <p:cNvPr id="81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dirty="0"/>
            </a:p>
          </p:txBody>
        </p:sp>
        <p:sp>
          <p:nvSpPr>
            <p:cNvPr id="81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dirty="0"/>
            </a:p>
          </p:txBody>
        </p:sp>
        <p:sp>
          <p:nvSpPr>
            <p:cNvPr id="81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dirty="0"/>
            </a:p>
          </p:txBody>
        </p:sp>
        <p:sp>
          <p:nvSpPr>
            <p:cNvPr id="81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dirty="0"/>
            </a:p>
          </p:txBody>
        </p:sp>
        <p:sp>
          <p:nvSpPr>
            <p:cNvPr id="81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dirty="0"/>
            </a:p>
          </p:txBody>
        </p:sp>
        <p:sp>
          <p:nvSpPr>
            <p:cNvPr id="81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dirty="0"/>
            </a:p>
          </p:txBody>
        </p:sp>
        <p:sp>
          <p:nvSpPr>
            <p:cNvPr id="81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dirty="0"/>
            </a:p>
          </p:txBody>
        </p:sp>
        <p:sp>
          <p:nvSpPr>
            <p:cNvPr id="81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dirty="0"/>
            </a:p>
          </p:txBody>
        </p:sp>
        <p:sp>
          <p:nvSpPr>
            <p:cNvPr id="81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dirty="0"/>
            </a:p>
          </p:txBody>
        </p:sp>
        <p:sp>
          <p:nvSpPr>
            <p:cNvPr id="82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dirty="0"/>
            </a:p>
          </p:txBody>
        </p:sp>
        <p:sp>
          <p:nvSpPr>
            <p:cNvPr id="82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dirty="0"/>
            </a:p>
          </p:txBody>
        </p:sp>
        <p:sp>
          <p:nvSpPr>
            <p:cNvPr id="82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dirty="0"/>
            </a:p>
          </p:txBody>
        </p:sp>
        <p:sp>
          <p:nvSpPr>
            <p:cNvPr id="82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dirty="0"/>
            </a:p>
          </p:txBody>
        </p:sp>
        <p:sp>
          <p:nvSpPr>
            <p:cNvPr id="82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dirty="0"/>
            </a:p>
          </p:txBody>
        </p:sp>
        <p:sp>
          <p:nvSpPr>
            <p:cNvPr id="82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dirty="0"/>
            </a:p>
          </p:txBody>
        </p:sp>
        <p:sp>
          <p:nvSpPr>
            <p:cNvPr id="831"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dirty="0"/>
            </a:p>
          </p:txBody>
        </p:sp>
        <p:sp>
          <p:nvSpPr>
            <p:cNvPr id="832"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dirty="0"/>
            </a:p>
          </p:txBody>
        </p:sp>
        <p:sp>
          <p:nvSpPr>
            <p:cNvPr id="94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1241"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1242"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243"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dirty="0"/>
            </a:p>
          </p:txBody>
        </p:sp>
        <p:sp>
          <p:nvSpPr>
            <p:cNvPr id="43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dirty="0"/>
            </a:p>
          </p:txBody>
        </p:sp>
        <p:sp>
          <p:nvSpPr>
            <p:cNvPr id="43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44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444" name="Rectangle 627"/>
            <p:cNvSpPr>
              <a:spLocks noChangeArrowheads="1"/>
            </p:cNvSpPr>
            <p:nvPr/>
          </p:nvSpPr>
          <p:spPr bwMode="auto">
            <a:xfrm>
              <a:off x="4029449"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44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44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dirty="0"/>
            </a:p>
          </p:txBody>
        </p:sp>
        <p:sp>
          <p:nvSpPr>
            <p:cNvPr id="45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45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dirty="0"/>
            </a:p>
          </p:txBody>
        </p:sp>
        <p:sp>
          <p:nvSpPr>
            <p:cNvPr id="45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45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dirty="0"/>
            </a:p>
          </p:txBody>
        </p:sp>
        <p:sp>
          <p:nvSpPr>
            <p:cNvPr id="45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45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dirty="0"/>
            </a:p>
          </p:txBody>
        </p:sp>
        <p:sp>
          <p:nvSpPr>
            <p:cNvPr id="45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465"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dirty="0"/>
            </a:p>
          </p:txBody>
        </p:sp>
        <p:sp>
          <p:nvSpPr>
            <p:cNvPr id="466"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467"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468"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dirty="0"/>
            </a:p>
          </p:txBody>
        </p:sp>
        <p:sp>
          <p:nvSpPr>
            <p:cNvPr id="469"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70"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71"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dirty="0"/>
            </a:p>
          </p:txBody>
        </p:sp>
        <p:sp>
          <p:nvSpPr>
            <p:cNvPr id="472"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473"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474"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dirty="0"/>
            </a:p>
          </p:txBody>
        </p:sp>
        <p:sp>
          <p:nvSpPr>
            <p:cNvPr id="475"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476"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477"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dirty="0"/>
            </a:p>
          </p:txBody>
        </p:sp>
        <p:sp>
          <p:nvSpPr>
            <p:cNvPr id="478"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79"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80"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dirty="0"/>
            </a:p>
          </p:txBody>
        </p:sp>
        <p:sp>
          <p:nvSpPr>
            <p:cNvPr id="481"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482"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483"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dirty="0"/>
            </a:p>
          </p:txBody>
        </p:sp>
        <p:sp>
          <p:nvSpPr>
            <p:cNvPr id="484"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85"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86"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dirty="0"/>
            </a:p>
          </p:txBody>
        </p:sp>
        <p:sp>
          <p:nvSpPr>
            <p:cNvPr id="487"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488"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491"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dirty="0"/>
            </a:p>
          </p:txBody>
        </p:sp>
        <p:sp>
          <p:nvSpPr>
            <p:cNvPr id="492"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493"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dirty="0"/>
            </a:p>
          </p:txBody>
        </p:sp>
        <p:sp>
          <p:nvSpPr>
            <p:cNvPr id="499"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dirty="0"/>
            </a:p>
          </p:txBody>
        </p:sp>
        <p:sp>
          <p:nvSpPr>
            <p:cNvPr id="500"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dirty="0"/>
            </a:p>
          </p:txBody>
        </p:sp>
        <p:sp>
          <p:nvSpPr>
            <p:cNvPr id="501"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502"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503"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dirty="0"/>
            </a:p>
          </p:txBody>
        </p:sp>
        <p:sp>
          <p:nvSpPr>
            <p:cNvPr id="504"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505"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dirty="0"/>
            </a:p>
          </p:txBody>
        </p:sp>
        <p:sp>
          <p:nvSpPr>
            <p:cNvPr id="506" name="Rectangle 689"/>
            <p:cNvSpPr>
              <a:spLocks noChangeArrowheads="1"/>
            </p:cNvSpPr>
            <p:nvPr/>
          </p:nvSpPr>
          <p:spPr bwMode="auto">
            <a:xfrm>
              <a:off x="390488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507" name="Rectangle 690"/>
            <p:cNvSpPr>
              <a:spLocks noChangeArrowheads="1"/>
            </p:cNvSpPr>
            <p:nvPr/>
          </p:nvSpPr>
          <p:spPr bwMode="auto">
            <a:xfrm>
              <a:off x="4033664" y="4949310"/>
              <a:ext cx="247587" cy="636605"/>
            </a:xfrm>
            <a:prstGeom prst="rect">
              <a:avLst/>
            </a:prstGeom>
            <a:noFill/>
            <a:ln w="9525">
              <a:noFill/>
              <a:miter lim="800000"/>
              <a:headEnd/>
              <a:tailEnd/>
            </a:ln>
          </p:spPr>
          <p:txBody>
            <a:bodyPr/>
            <a:lstStyle/>
            <a:p>
              <a:pPr algn="l" eaLnBrk="0" hangingPunct="0"/>
              <a:endParaRPr lang="en-US" sz="1800" dirty="0">
                <a:solidFill>
                  <a:srgbClr val="000000"/>
                </a:solidFill>
              </a:endParaRPr>
            </a:p>
          </p:txBody>
        </p:sp>
        <p:sp>
          <p:nvSpPr>
            <p:cNvPr id="508"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12" name="Rectangle 695"/>
            <p:cNvSpPr>
              <a:spLocks noChangeArrowheads="1"/>
            </p:cNvSpPr>
            <p:nvPr/>
          </p:nvSpPr>
          <p:spPr bwMode="auto">
            <a:xfrm rot="16200000">
              <a:off x="4168958" y="5060687"/>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15" name="Rectangle 698"/>
            <p:cNvSpPr>
              <a:spLocks noChangeArrowheads="1"/>
            </p:cNvSpPr>
            <p:nvPr/>
          </p:nvSpPr>
          <p:spPr bwMode="auto">
            <a:xfrm>
              <a:off x="3444684" y="4817069"/>
              <a:ext cx="322939" cy="644294"/>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27" name="Rectangle 710"/>
            <p:cNvSpPr>
              <a:spLocks noChangeArrowheads="1"/>
            </p:cNvSpPr>
            <p:nvPr/>
          </p:nvSpPr>
          <p:spPr bwMode="auto">
            <a:xfrm rot="16200000">
              <a:off x="3689163" y="4928445"/>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0" name="Rectangle 713"/>
            <p:cNvSpPr>
              <a:spLocks noChangeArrowheads="1"/>
            </p:cNvSpPr>
            <p:nvPr/>
          </p:nvSpPr>
          <p:spPr bwMode="auto">
            <a:xfrm>
              <a:off x="3453911" y="5635122"/>
              <a:ext cx="313712" cy="330604"/>
            </a:xfrm>
            <a:prstGeom prst="rect">
              <a:avLst/>
            </a:prstGeom>
            <a:noFill/>
            <a:ln w="9525">
              <a:noFill/>
              <a:miter lim="800000"/>
              <a:headEnd/>
              <a:tailEnd/>
            </a:ln>
          </p:spPr>
          <p:txBody>
            <a:bodyPr/>
            <a:lstStyle/>
            <a:p>
              <a:pPr algn="l" eaLnBrk="0" hangingPunct="0"/>
              <a:endParaRPr lang="en-US" sz="1800" dirty="0">
                <a:solidFill>
                  <a:srgbClr val="000000"/>
                </a:solidFill>
              </a:endParaRPr>
            </a:p>
          </p:txBody>
        </p:sp>
        <p:sp>
          <p:nvSpPr>
            <p:cNvPr id="531"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34" name="Rectangle 717"/>
            <p:cNvSpPr>
              <a:spLocks noChangeArrowheads="1"/>
            </p:cNvSpPr>
            <p:nvPr/>
          </p:nvSpPr>
          <p:spPr bwMode="auto">
            <a:xfrm rot="16200000">
              <a:off x="3569213" y="5581964"/>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8"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9"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dirty="0"/>
            </a:p>
          </p:txBody>
        </p:sp>
        <p:sp>
          <p:nvSpPr>
            <p:cNvPr id="540"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dirty="0"/>
            </a:p>
          </p:txBody>
        </p:sp>
        <p:sp>
          <p:nvSpPr>
            <p:cNvPr id="541"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dirty="0"/>
            </a:p>
          </p:txBody>
        </p:sp>
        <p:sp>
          <p:nvSpPr>
            <p:cNvPr id="542" name="Rectangle 725"/>
            <p:cNvSpPr>
              <a:spLocks noChangeArrowheads="1"/>
            </p:cNvSpPr>
            <p:nvPr/>
          </p:nvSpPr>
          <p:spPr bwMode="auto">
            <a:xfrm>
              <a:off x="4579584" y="5304518"/>
              <a:ext cx="645878" cy="306001"/>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45"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dirty="0"/>
            </a:p>
          </p:txBody>
        </p:sp>
        <p:sp>
          <p:nvSpPr>
            <p:cNvPr id="546"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547"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548"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dirty="0"/>
            </a:p>
          </p:txBody>
        </p:sp>
        <p:sp>
          <p:nvSpPr>
            <p:cNvPr id="549"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dirty="0"/>
            </a:p>
          </p:txBody>
        </p:sp>
        <p:sp>
          <p:nvSpPr>
            <p:cNvPr id="550"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553"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554"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dirty="0"/>
            </a:p>
          </p:txBody>
        </p:sp>
        <p:sp>
          <p:nvSpPr>
            <p:cNvPr id="555"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556"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dirty="0"/>
            </a:p>
          </p:txBody>
        </p:sp>
        <p:sp>
          <p:nvSpPr>
            <p:cNvPr id="557" name="Rectangle 740"/>
            <p:cNvSpPr>
              <a:spLocks noChangeArrowheads="1"/>
            </p:cNvSpPr>
            <p:nvPr/>
          </p:nvSpPr>
          <p:spPr bwMode="auto">
            <a:xfrm>
              <a:off x="4579584" y="4941622"/>
              <a:ext cx="645878" cy="304463"/>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grpSp>
          <p:nvGrpSpPr>
            <p:cNvPr id="3" name="Group 419"/>
            <p:cNvGrpSpPr/>
            <p:nvPr/>
          </p:nvGrpSpPr>
          <p:grpSpPr>
            <a:xfrm>
              <a:off x="24605" y="1683248"/>
              <a:ext cx="1051859" cy="1802177"/>
              <a:chOff x="24605" y="1683248"/>
              <a:chExt cx="1051859" cy="1802177"/>
            </a:xfrm>
          </p:grpSpPr>
          <p:sp>
            <p:nvSpPr>
              <p:cNvPr id="688"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91"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93"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95"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82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dirty="0"/>
              </a:p>
            </p:txBody>
          </p:sp>
          <p:sp>
            <p:nvSpPr>
              <p:cNvPr id="82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dirty="0"/>
              </a:p>
            </p:txBody>
          </p:sp>
          <p:sp>
            <p:nvSpPr>
              <p:cNvPr id="82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dirty="0"/>
              </a:p>
            </p:txBody>
          </p:sp>
          <p:sp>
            <p:nvSpPr>
              <p:cNvPr id="82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dirty="0"/>
              </a:p>
            </p:txBody>
          </p:sp>
          <p:sp>
            <p:nvSpPr>
              <p:cNvPr id="489"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90"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94"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496"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dirty="0"/>
              </a:p>
            </p:txBody>
          </p:sp>
          <p:sp>
            <p:nvSpPr>
              <p:cNvPr id="497"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dirty="0"/>
              </a:p>
            </p:txBody>
          </p:sp>
          <p:sp>
            <p:nvSpPr>
              <p:cNvPr id="498"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dirty="0"/>
              </a:p>
            </p:txBody>
          </p:sp>
          <p:sp>
            <p:nvSpPr>
              <p:cNvPr id="560"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62"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63"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64"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grpSp>
        <p:sp>
          <p:nvSpPr>
            <p:cNvPr id="566"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dirty="0"/>
            </a:p>
          </p:txBody>
        </p:sp>
        <p:sp>
          <p:nvSpPr>
            <p:cNvPr id="567"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dirty="0"/>
            </a:p>
          </p:txBody>
        </p:sp>
        <p:sp>
          <p:nvSpPr>
            <p:cNvPr id="568"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69"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570"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dirty="0"/>
            </a:p>
          </p:txBody>
        </p:sp>
        <p:sp>
          <p:nvSpPr>
            <p:cNvPr id="57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7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57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57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7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57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57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57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dirty="0"/>
            </a:p>
          </p:txBody>
        </p:sp>
        <p:sp>
          <p:nvSpPr>
            <p:cNvPr id="58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82"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584"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8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dirty="0"/>
            </a:p>
          </p:txBody>
        </p:sp>
        <p:sp>
          <p:nvSpPr>
            <p:cNvPr id="58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58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58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dirty="0"/>
            </a:p>
          </p:txBody>
        </p:sp>
        <p:sp>
          <p:nvSpPr>
            <p:cNvPr id="59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59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59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9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9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9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9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9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9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9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60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60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dirty="0">
                  <a:solidFill>
                    <a:srgbClr val="24211D"/>
                  </a:solidFill>
                </a:rPr>
                <a:t>C66x™</a:t>
              </a:r>
              <a:endParaRPr lang="en-US" sz="1800" dirty="0">
                <a:solidFill>
                  <a:srgbClr val="000000"/>
                </a:solidFill>
              </a:endParaRPr>
            </a:p>
          </p:txBody>
        </p:sp>
        <p:sp>
          <p:nvSpPr>
            <p:cNvPr id="60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dirty="0">
                  <a:solidFill>
                    <a:srgbClr val="24211D"/>
                  </a:solidFill>
                </a:rPr>
                <a:t>CorePac</a:t>
              </a:r>
              <a:endParaRPr lang="en-US" sz="1800" dirty="0">
                <a:solidFill>
                  <a:srgbClr val="000000"/>
                </a:solidFill>
              </a:endParaRPr>
            </a:p>
          </p:txBody>
        </p:sp>
        <p:sp>
          <p:nvSpPr>
            <p:cNvPr id="60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dirty="0"/>
            </a:p>
          </p:txBody>
        </p:sp>
        <p:sp>
          <p:nvSpPr>
            <p:cNvPr id="60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dirty="0"/>
            </a:p>
          </p:txBody>
        </p:sp>
        <p:sp>
          <p:nvSpPr>
            <p:cNvPr id="61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dirty="0"/>
            </a:p>
          </p:txBody>
        </p:sp>
        <p:sp>
          <p:nvSpPr>
            <p:cNvPr id="61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dirty="0"/>
            </a:p>
          </p:txBody>
        </p:sp>
        <p:sp>
          <p:nvSpPr>
            <p:cNvPr id="61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61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dirty="0"/>
            </a:p>
          </p:txBody>
        </p:sp>
        <p:sp>
          <p:nvSpPr>
            <p:cNvPr id="61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dirty="0"/>
            </a:p>
          </p:txBody>
        </p:sp>
        <p:sp>
          <p:nvSpPr>
            <p:cNvPr id="61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dirty="0"/>
            </a:p>
          </p:txBody>
        </p:sp>
        <p:sp>
          <p:nvSpPr>
            <p:cNvPr id="61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61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dirty="0"/>
            </a:p>
          </p:txBody>
        </p:sp>
        <p:sp>
          <p:nvSpPr>
            <p:cNvPr id="61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dirty="0"/>
            </a:p>
          </p:txBody>
        </p:sp>
        <p:sp>
          <p:nvSpPr>
            <p:cNvPr id="61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2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dirty="0"/>
            </a:p>
          </p:txBody>
        </p:sp>
        <p:sp>
          <p:nvSpPr>
            <p:cNvPr id="62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62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62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dirty="0"/>
            </a:p>
          </p:txBody>
        </p:sp>
        <p:sp>
          <p:nvSpPr>
            <p:cNvPr id="62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62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62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62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dirty="0"/>
            </a:p>
          </p:txBody>
        </p:sp>
        <p:sp>
          <p:nvSpPr>
            <p:cNvPr id="62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dirty="0"/>
            </a:p>
          </p:txBody>
        </p:sp>
        <p:sp>
          <p:nvSpPr>
            <p:cNvPr id="62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dirty="0"/>
            </a:p>
          </p:txBody>
        </p:sp>
        <p:sp>
          <p:nvSpPr>
            <p:cNvPr id="63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dirty="0"/>
            </a:p>
          </p:txBody>
        </p:sp>
        <p:sp>
          <p:nvSpPr>
            <p:cNvPr id="63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63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dirty="0"/>
            </a:p>
          </p:txBody>
        </p:sp>
        <p:sp>
          <p:nvSpPr>
            <p:cNvPr id="63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63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63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dirty="0"/>
            </a:p>
          </p:txBody>
        </p:sp>
        <p:sp>
          <p:nvSpPr>
            <p:cNvPr id="63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dirty="0"/>
            </a:p>
          </p:txBody>
        </p:sp>
        <p:sp>
          <p:nvSpPr>
            <p:cNvPr id="63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dirty="0"/>
            </a:p>
          </p:txBody>
        </p:sp>
        <p:sp>
          <p:nvSpPr>
            <p:cNvPr id="43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43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dirty="0"/>
            </a:p>
          </p:txBody>
        </p:sp>
        <p:sp>
          <p:nvSpPr>
            <p:cNvPr id="43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dirty="0"/>
            </a:p>
          </p:txBody>
        </p:sp>
        <p:sp>
          <p:nvSpPr>
            <p:cNvPr id="43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dirty="0"/>
            </a:p>
          </p:txBody>
        </p:sp>
        <p:sp>
          <p:nvSpPr>
            <p:cNvPr id="43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43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dirty="0"/>
            </a:p>
          </p:txBody>
        </p:sp>
        <p:sp>
          <p:nvSpPr>
            <p:cNvPr id="43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dirty="0"/>
            </a:p>
          </p:txBody>
        </p:sp>
        <p:sp>
          <p:nvSpPr>
            <p:cNvPr id="125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dirty="0"/>
            </a:p>
          </p:txBody>
        </p:sp>
        <p:sp>
          <p:nvSpPr>
            <p:cNvPr id="125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25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254" name="Line 669"/>
            <p:cNvSpPr>
              <a:spLocks noChangeShapeType="1"/>
            </p:cNvSpPr>
            <p:nvPr/>
          </p:nvSpPr>
          <p:spPr bwMode="auto">
            <a:xfrm>
              <a:off x="893298" y="5591908"/>
              <a:ext cx="6338" cy="765231"/>
            </a:xfrm>
            <a:prstGeom prst="line">
              <a:avLst/>
            </a:prstGeom>
            <a:noFill/>
            <a:ln w="0">
              <a:solidFill>
                <a:srgbClr val="000000"/>
              </a:solidFill>
              <a:round/>
              <a:headEnd/>
              <a:tailEnd/>
            </a:ln>
          </p:spPr>
          <p:txBody>
            <a:bodyPr/>
            <a:lstStyle/>
            <a:p>
              <a:endParaRPr lang="en-US" dirty="0"/>
            </a:p>
          </p:txBody>
        </p:sp>
        <p:sp>
          <p:nvSpPr>
            <p:cNvPr id="125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25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258"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1259"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dirty="0"/>
            </a:p>
          </p:txBody>
        </p:sp>
        <p:sp>
          <p:nvSpPr>
            <p:cNvPr id="1260"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1261"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262"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1263"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dirty="0"/>
            </a:p>
          </p:txBody>
        </p:sp>
        <p:sp>
          <p:nvSpPr>
            <p:cNvPr id="405"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406" name="Rectangle 514"/>
            <p:cNvSpPr>
              <a:spLocks noChangeArrowheads="1"/>
            </p:cNvSpPr>
            <p:nvPr/>
          </p:nvSpPr>
          <p:spPr bwMode="auto">
            <a:xfrm>
              <a:off x="2022564" y="4709430"/>
              <a:ext cx="249124" cy="842656"/>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07"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408" name="Rectangle 545"/>
            <p:cNvSpPr>
              <a:spLocks noChangeArrowheads="1"/>
            </p:cNvSpPr>
            <p:nvPr/>
          </p:nvSpPr>
          <p:spPr bwMode="auto">
            <a:xfrm>
              <a:off x="2337814" y="4709430"/>
              <a:ext cx="249124" cy="842656"/>
            </a:xfrm>
            <a:prstGeom prst="rect">
              <a:avLst/>
            </a:prstGeom>
            <a:noFill/>
            <a:ln w="9525">
              <a:solidFill>
                <a:srgbClr val="000000"/>
              </a:solidFill>
              <a:miter lim="800000"/>
              <a:headEnd/>
              <a:tailEnd/>
            </a:ln>
          </p:spPr>
          <p:txBody>
            <a:bodyPr/>
            <a:lstStyle/>
            <a:p>
              <a:pPr algn="l" eaLnBrk="0" hangingPunct="0"/>
              <a:endParaRPr lang="en-US" sz="1800" dirty="0">
                <a:solidFill>
                  <a:srgbClr val="000000"/>
                </a:solidFill>
              </a:endParaRPr>
            </a:p>
          </p:txBody>
        </p:sp>
        <p:sp>
          <p:nvSpPr>
            <p:cNvPr id="40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410" name="Rectangle 640"/>
            <p:cNvSpPr>
              <a:spLocks noChangeArrowheads="1"/>
            </p:cNvSpPr>
            <p:nvPr/>
          </p:nvSpPr>
          <p:spPr bwMode="auto">
            <a:xfrm>
              <a:off x="1087579" y="4709430"/>
              <a:ext cx="247587" cy="842657"/>
            </a:xfrm>
            <a:prstGeom prst="rect">
              <a:avLst/>
            </a:prstGeom>
            <a:noFill/>
            <a:ln w="9525">
              <a:solidFill>
                <a:srgbClr val="000000"/>
              </a:solidFill>
              <a:miter lim="800000"/>
              <a:headEnd/>
              <a:tailEnd/>
            </a:ln>
          </p:spPr>
          <p:txBody>
            <a:bodyPr/>
            <a:lstStyle/>
            <a:p>
              <a:pPr algn="l" eaLnBrk="0" hangingPunct="0"/>
              <a:endParaRPr lang="en-US" sz="1800" dirty="0">
                <a:solidFill>
                  <a:srgbClr val="000000"/>
                </a:solidFill>
              </a:endParaRPr>
            </a:p>
          </p:txBody>
        </p:sp>
        <p:sp>
          <p:nvSpPr>
            <p:cNvPr id="41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412" name="Rectangle 627"/>
            <p:cNvSpPr>
              <a:spLocks noChangeArrowheads="1"/>
            </p:cNvSpPr>
            <p:nvPr/>
          </p:nvSpPr>
          <p:spPr bwMode="auto">
            <a:xfrm>
              <a:off x="1431612" y="5053711"/>
              <a:ext cx="1141338" cy="153888"/>
            </a:xfrm>
            <a:prstGeom prst="rect">
              <a:avLst/>
            </a:prstGeom>
            <a:solidFill>
              <a:srgbClr val="FFFFFF"/>
            </a:solidFill>
            <a:ln w="9525">
              <a:noFill/>
              <a:miter lim="800000"/>
              <a:headEnd/>
              <a:tailEnd/>
            </a:ln>
          </p:spPr>
          <p:txBody>
            <a:bodyPr wrap="none" lIns="0" tIns="0" rIns="0" bIns="0">
              <a:spAutoFit/>
            </a:bodyPr>
            <a:lstStyle/>
            <a:p>
              <a:pPr algn="l" eaLnBrk="0" hangingPunct="0"/>
              <a:r>
                <a:rPr lang="en-US" sz="1000" b="1" dirty="0" smtClean="0">
                  <a:solidFill>
                    <a:srgbClr val="24211D"/>
                  </a:solidFill>
                </a:rPr>
                <a:t>External Interfaces</a:t>
              </a:r>
              <a:endParaRPr lang="en-US" sz="1000" dirty="0">
                <a:solidFill>
                  <a:srgbClr val="000000"/>
                </a:solidFill>
              </a:endParaRPr>
            </a:p>
          </p:txBody>
        </p:sp>
        <p:sp>
          <p:nvSpPr>
            <p:cNvPr id="413"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Autofit/>
          </a:bodyPr>
          <a:lstStyle/>
          <a:p>
            <a:r>
              <a:rPr lang="en-US" sz="3600" dirty="0" smtClean="0"/>
              <a:t>Directory Structure of LLD Drivers (2/3)</a:t>
            </a:r>
          </a:p>
        </p:txBody>
      </p:sp>
      <p:sp>
        <p:nvSpPr>
          <p:cNvPr id="3" name="Content Placeholder 2"/>
          <p:cNvSpPr>
            <a:spLocks noGrp="1"/>
          </p:cNvSpPr>
          <p:nvPr>
            <p:ph idx="1"/>
          </p:nvPr>
        </p:nvSpPr>
        <p:spPr>
          <a:xfrm>
            <a:off x="381000" y="1371600"/>
            <a:ext cx="8229600" cy="5181600"/>
          </a:xfrm>
        </p:spPr>
        <p:txBody>
          <a:bodyPr>
            <a:normAutofit lnSpcReduction="10000"/>
          </a:bodyPr>
          <a:lstStyle/>
          <a:p>
            <a:r>
              <a:rPr lang="en-US" sz="2800" dirty="0" smtClean="0"/>
              <a:t>In the top directory </a:t>
            </a:r>
          </a:p>
          <a:p>
            <a:pPr lvl="1"/>
            <a:r>
              <a:rPr lang="en-US" sz="2400" dirty="0" smtClean="0"/>
              <a:t> include files that are visible to the application</a:t>
            </a:r>
          </a:p>
          <a:p>
            <a:pPr lvl="1"/>
            <a:r>
              <a:rPr lang="en-US" sz="2400" dirty="0" smtClean="0"/>
              <a:t>XDC files that helps in building projects</a:t>
            </a:r>
          </a:p>
          <a:p>
            <a:r>
              <a:rPr lang="en-US" sz="2800" dirty="0" smtClean="0"/>
              <a:t>Subdirectories:</a:t>
            </a:r>
          </a:p>
          <a:p>
            <a:pPr lvl="1"/>
            <a:r>
              <a:rPr lang="en-US" sz="2400" dirty="0" smtClean="0"/>
              <a:t>Build – Make files to build the generic libraries</a:t>
            </a:r>
          </a:p>
          <a:p>
            <a:pPr lvl="1"/>
            <a:r>
              <a:rPr lang="en-US" sz="2400" dirty="0" smtClean="0"/>
              <a:t>Device – Device specific source code, usually definition and device specific functions</a:t>
            </a:r>
          </a:p>
          <a:p>
            <a:pPr lvl="1"/>
            <a:r>
              <a:rPr lang="en-US" sz="2400" b="1" dirty="0" smtClean="0"/>
              <a:t>Docs – The most important subdirectory, will be discussed later</a:t>
            </a:r>
          </a:p>
          <a:p>
            <a:pPr lvl="1"/>
            <a:r>
              <a:rPr lang="en-US" sz="2400" dirty="0" smtClean="0"/>
              <a:t>Example – code to support the example project</a:t>
            </a:r>
          </a:p>
          <a:p>
            <a:pPr lvl="1"/>
            <a:r>
              <a:rPr lang="en-US" sz="2400" dirty="0" smtClean="0"/>
              <a:t>Include – Include files that are needed for internal module build</a:t>
            </a:r>
          </a:p>
          <a:p>
            <a:pPr lvl="1"/>
            <a:endParaRPr lang="en-US" sz="2400" dirty="0" smtClean="0"/>
          </a:p>
          <a:p>
            <a:endParaRPr 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Autofit/>
          </a:bodyPr>
          <a:lstStyle/>
          <a:p>
            <a:r>
              <a:rPr lang="en-US" sz="3600" dirty="0" smtClean="0"/>
              <a:t>Directory Structure of LLD Drivers (3/3)</a:t>
            </a:r>
          </a:p>
        </p:txBody>
      </p:sp>
      <p:sp>
        <p:nvSpPr>
          <p:cNvPr id="3" name="Content Placeholder 2"/>
          <p:cNvSpPr>
            <a:spLocks noGrp="1"/>
          </p:cNvSpPr>
          <p:nvPr>
            <p:ph idx="1"/>
          </p:nvPr>
        </p:nvSpPr>
        <p:spPr>
          <a:xfrm>
            <a:off x="381000" y="1371600"/>
            <a:ext cx="8229600" cy="5181600"/>
          </a:xfrm>
        </p:spPr>
        <p:txBody>
          <a:bodyPr>
            <a:normAutofit/>
          </a:bodyPr>
          <a:lstStyle/>
          <a:p>
            <a:r>
              <a:rPr lang="en-US" sz="2800" dirty="0" smtClean="0"/>
              <a:t>Subdirectories Continue:</a:t>
            </a:r>
          </a:p>
          <a:p>
            <a:pPr lvl="1"/>
            <a:r>
              <a:rPr lang="en-US" sz="2400" dirty="0" smtClean="0"/>
              <a:t>Lib – have two generic libraries, Little endian or big endian version (the additional e means big endian)</a:t>
            </a:r>
          </a:p>
          <a:p>
            <a:pPr lvl="1"/>
            <a:r>
              <a:rPr lang="en-US" sz="2400" dirty="0" smtClean="0"/>
              <a:t>Package – Files that are used during the automatic building of the module</a:t>
            </a:r>
          </a:p>
          <a:p>
            <a:pPr lvl="1"/>
            <a:r>
              <a:rPr lang="en-US" sz="2400" dirty="0" smtClean="0"/>
              <a:t>SRC – contains the source files that are not device dependent</a:t>
            </a:r>
          </a:p>
          <a:p>
            <a:pPr lvl="1"/>
            <a:r>
              <a:rPr lang="en-US" sz="2400" dirty="0" smtClean="0"/>
              <a:t>Test – has files that are part of the example test</a:t>
            </a:r>
          </a:p>
          <a:p>
            <a:pPr lvl="1">
              <a:buNone/>
            </a:pPr>
            <a:endParaRPr lang="en-US" sz="2400"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600" dirty="0" smtClean="0"/>
              <a:t>The DOCS directory</a:t>
            </a:r>
          </a:p>
        </p:txBody>
      </p:sp>
      <p:sp>
        <p:nvSpPr>
          <p:cNvPr id="3" name="Content Placeholder 2"/>
          <p:cNvSpPr>
            <a:spLocks noGrp="1"/>
          </p:cNvSpPr>
          <p:nvPr>
            <p:ph idx="1"/>
          </p:nvPr>
        </p:nvSpPr>
        <p:spPr>
          <a:xfrm>
            <a:off x="381000" y="1371600"/>
            <a:ext cx="8229600" cy="5181600"/>
          </a:xfrm>
        </p:spPr>
        <p:txBody>
          <a:bodyPr>
            <a:normAutofit fontScale="92500" lnSpcReduction="10000"/>
          </a:bodyPr>
          <a:lstStyle/>
          <a:p>
            <a:r>
              <a:rPr lang="en-US" sz="2800" dirty="0" smtClean="0"/>
              <a:t>In the top directory </a:t>
            </a:r>
          </a:p>
          <a:p>
            <a:pPr lvl="1"/>
            <a:r>
              <a:rPr lang="en-US" sz="2400" dirty="0" smtClean="0"/>
              <a:t> software manifest (licensing, export control, etc.)</a:t>
            </a:r>
          </a:p>
          <a:p>
            <a:pPr lvl="1"/>
            <a:r>
              <a:rPr lang="en-US" sz="2400" dirty="0" smtClean="0"/>
              <a:t>Release notes</a:t>
            </a:r>
          </a:p>
          <a:p>
            <a:pPr lvl="1"/>
            <a:r>
              <a:rPr lang="en-US" sz="2400" dirty="0" smtClean="0"/>
              <a:t>User Guide*</a:t>
            </a:r>
          </a:p>
          <a:p>
            <a:pPr lvl="1"/>
            <a:r>
              <a:rPr lang="en-US" sz="2400" dirty="0" smtClean="0"/>
              <a:t>Other module specific documents</a:t>
            </a:r>
          </a:p>
          <a:p>
            <a:r>
              <a:rPr lang="en-US" sz="2800" dirty="0" smtClean="0"/>
              <a:t>Doxygen Subdirectory</a:t>
            </a:r>
          </a:p>
          <a:p>
            <a:pPr lvl="1"/>
            <a:r>
              <a:rPr lang="en-US" sz="2400" dirty="0" smtClean="0"/>
              <a:t>Collection of  linked HTML files generated from the source code that describe the module objects and functions</a:t>
            </a:r>
          </a:p>
          <a:p>
            <a:pPr lvl="1"/>
            <a:r>
              <a:rPr lang="en-US" sz="2400" dirty="0" smtClean="0"/>
              <a:t>Easy navigation between different type of information</a:t>
            </a:r>
          </a:p>
          <a:p>
            <a:pPr lvl="1"/>
            <a:r>
              <a:rPr lang="en-US" sz="2400" dirty="0" smtClean="0"/>
              <a:t>The main tool to understand how to use the module</a:t>
            </a:r>
          </a:p>
          <a:p>
            <a:pPr lvl="1"/>
            <a:endParaRPr lang="en-US" sz="2400" dirty="0" smtClean="0"/>
          </a:p>
          <a:p>
            <a:pPr lvl="1"/>
            <a:endParaRPr lang="en-US" sz="2400" dirty="0" smtClean="0"/>
          </a:p>
          <a:p>
            <a:pPr lvl="1">
              <a:buNone/>
            </a:pPr>
            <a:r>
              <a:rPr lang="en-US" sz="2400" dirty="0" smtClean="0"/>
              <a:t>* not all modules have user guide </a:t>
            </a:r>
          </a:p>
          <a:p>
            <a:pPr lvl="1">
              <a:buNone/>
            </a:pPr>
            <a:endParaRPr lang="en-US" sz="2400"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600" dirty="0" smtClean="0"/>
              <a:t>Main Blocks of the HTML Documents</a:t>
            </a:r>
          </a:p>
        </p:txBody>
      </p:sp>
      <p:pic>
        <p:nvPicPr>
          <p:cNvPr id="8194" name="Picture 2"/>
          <p:cNvPicPr>
            <a:picLocks noChangeAspect="1" noChangeArrowheads="1"/>
          </p:cNvPicPr>
          <p:nvPr/>
        </p:nvPicPr>
        <p:blipFill>
          <a:blip r:embed="rId2" cstate="print"/>
          <a:srcRect/>
          <a:stretch>
            <a:fillRect/>
          </a:stretch>
        </p:blipFill>
        <p:spPr bwMode="auto">
          <a:xfrm>
            <a:off x="990600" y="1295400"/>
            <a:ext cx="6267373" cy="2681288"/>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68362"/>
          </a:xfrm>
        </p:spPr>
        <p:txBody>
          <a:bodyPr>
            <a:normAutofit/>
          </a:bodyPr>
          <a:lstStyle/>
          <a:p>
            <a:r>
              <a:rPr lang="en-US" sz="3600" dirty="0" smtClean="0"/>
              <a:t>Main Blocks of the HTML Documents</a:t>
            </a:r>
            <a:endParaRPr lang="en-US" sz="3600" dirty="0"/>
          </a:p>
        </p:txBody>
      </p:sp>
      <p:pic>
        <p:nvPicPr>
          <p:cNvPr id="9218" name="Picture 2"/>
          <p:cNvPicPr>
            <a:picLocks noChangeAspect="1" noChangeArrowheads="1"/>
          </p:cNvPicPr>
          <p:nvPr/>
        </p:nvPicPr>
        <p:blipFill>
          <a:blip r:embed="rId2" cstate="print"/>
          <a:srcRect/>
          <a:stretch>
            <a:fillRect/>
          </a:stretch>
        </p:blipFill>
        <p:spPr bwMode="auto">
          <a:xfrm>
            <a:off x="645706" y="1752600"/>
            <a:ext cx="6107520" cy="404812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Main Blocks of the HTML Documents</a:t>
            </a:r>
            <a:endParaRPr lang="en-US" sz="3600" dirty="0"/>
          </a:p>
        </p:txBody>
      </p:sp>
      <p:pic>
        <p:nvPicPr>
          <p:cNvPr id="10242" name="Picture 2"/>
          <p:cNvPicPr>
            <a:picLocks noChangeAspect="1" noChangeArrowheads="1"/>
          </p:cNvPicPr>
          <p:nvPr/>
        </p:nvPicPr>
        <p:blipFill>
          <a:blip r:embed="rId2" cstate="print"/>
          <a:srcRect/>
          <a:stretch>
            <a:fillRect/>
          </a:stretch>
        </p:blipFill>
        <p:spPr bwMode="auto">
          <a:xfrm>
            <a:off x="914400" y="1219200"/>
            <a:ext cx="5895974" cy="5261597"/>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Main Blocks of the HTML Documents</a:t>
            </a:r>
            <a:endParaRPr lang="en-US" sz="3600" dirty="0"/>
          </a:p>
        </p:txBody>
      </p:sp>
      <p:pic>
        <p:nvPicPr>
          <p:cNvPr id="34818" name="Picture 2"/>
          <p:cNvPicPr>
            <a:picLocks noChangeAspect="1" noChangeArrowheads="1"/>
          </p:cNvPicPr>
          <p:nvPr/>
        </p:nvPicPr>
        <p:blipFill>
          <a:blip r:embed="rId2" cstate="print"/>
          <a:srcRect/>
          <a:stretch>
            <a:fillRect/>
          </a:stretch>
        </p:blipFill>
        <p:spPr bwMode="auto">
          <a:xfrm>
            <a:off x="457200" y="1295400"/>
            <a:ext cx="8434497" cy="44196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Autofit/>
          </a:bodyPr>
          <a:lstStyle/>
          <a:p>
            <a:r>
              <a:rPr lang="en-US" sz="3600" dirty="0" smtClean="0"/>
              <a:t>Developing LLD code</a:t>
            </a:r>
          </a:p>
        </p:txBody>
      </p:sp>
      <p:sp>
        <p:nvSpPr>
          <p:cNvPr id="3" name="Content Placeholder 2"/>
          <p:cNvSpPr>
            <a:spLocks noGrp="1"/>
          </p:cNvSpPr>
          <p:nvPr>
            <p:ph idx="1"/>
          </p:nvPr>
        </p:nvSpPr>
        <p:spPr>
          <a:xfrm>
            <a:off x="381000" y="1371600"/>
            <a:ext cx="8229600" cy="5181600"/>
          </a:xfrm>
        </p:spPr>
        <p:txBody>
          <a:bodyPr>
            <a:normAutofit/>
          </a:bodyPr>
          <a:lstStyle/>
          <a:p>
            <a:r>
              <a:rPr lang="en-US" sz="2800" dirty="0" smtClean="0"/>
              <a:t>Get a resource (open, create)</a:t>
            </a:r>
          </a:p>
          <a:p>
            <a:pPr lvl="1"/>
            <a:r>
              <a:rPr lang="en-US" sz="2400" dirty="0" smtClean="0"/>
              <a:t>Resource management</a:t>
            </a:r>
          </a:p>
          <a:p>
            <a:r>
              <a:rPr lang="en-US" sz="2800" dirty="0" smtClean="0"/>
              <a:t>Configure the resource (one core, each core)</a:t>
            </a:r>
          </a:p>
          <a:p>
            <a:pPr lvl="1"/>
            <a:r>
              <a:rPr lang="en-US" sz="2400" dirty="0" smtClean="0"/>
              <a:t>Understand the structure of the parameters of the configuration function (example soon)</a:t>
            </a:r>
          </a:p>
          <a:p>
            <a:r>
              <a:rPr lang="en-US" sz="2800" dirty="0" smtClean="0"/>
              <a:t>Configure dependencies (Navigator)</a:t>
            </a:r>
            <a:endParaRPr lang="en-US" sz="2400" dirty="0" smtClean="0"/>
          </a:p>
          <a:p>
            <a:r>
              <a:rPr lang="en-US" sz="2800" dirty="0" smtClean="0"/>
              <a:t>Use in run time</a:t>
            </a:r>
          </a:p>
          <a:p>
            <a:r>
              <a:rPr lang="en-US" sz="2800" dirty="0" smtClean="0"/>
              <a:t>Follow MCSDK example to understand what needs to be done (Reverse Engineering the C code)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Autofit/>
          </a:bodyPr>
          <a:lstStyle/>
          <a:p>
            <a:r>
              <a:rPr lang="en-US" sz="3600" dirty="0" smtClean="0"/>
              <a:t>PDK Example – using SRIO  Direct IO</a:t>
            </a:r>
          </a:p>
        </p:txBody>
      </p:sp>
      <p:sp>
        <p:nvSpPr>
          <p:cNvPr id="4" name="Rectangle 3"/>
          <p:cNvSpPr/>
          <p:nvPr/>
        </p:nvSpPr>
        <p:spPr>
          <a:xfrm>
            <a:off x="381000" y="1164134"/>
            <a:ext cx="8001000" cy="4924425"/>
          </a:xfrm>
          <a:prstGeom prst="rect">
            <a:avLst/>
          </a:prstGeom>
        </p:spPr>
        <p:txBody>
          <a:bodyPr wrap="square">
            <a:spAutoFit/>
          </a:bodyPr>
          <a:lstStyle/>
          <a:p>
            <a:r>
              <a:rPr lang="en-US" sz="1400" dirty="0" smtClean="0"/>
              <a:t> </a:t>
            </a:r>
            <a:r>
              <a:rPr lang="en-US" sz="1200" b="1" dirty="0" smtClean="0"/>
              <a:t>if (coreNum == CORE_SYS_INIT)</a:t>
            </a:r>
          </a:p>
          <a:p>
            <a:r>
              <a:rPr lang="en-US" sz="1200" dirty="0" smtClean="0"/>
              <a:t>    {</a:t>
            </a:r>
          </a:p>
          <a:p>
            <a:r>
              <a:rPr lang="en-US" sz="1200" dirty="0" smtClean="0"/>
              <a:t>        System_printf ("Debug(Core %d): System Initialization for CPPI &amp; QMSS\n", coreNum);</a:t>
            </a:r>
          </a:p>
          <a:p>
            <a:endParaRPr lang="en-US" sz="1200" dirty="0" smtClean="0"/>
          </a:p>
          <a:p>
            <a:r>
              <a:rPr lang="en-US" sz="1200" dirty="0" smtClean="0"/>
              <a:t>        /* System Initialization */</a:t>
            </a:r>
          </a:p>
          <a:p>
            <a:r>
              <a:rPr lang="en-US" sz="1200" dirty="0" smtClean="0"/>
              <a:t>        </a:t>
            </a:r>
            <a:r>
              <a:rPr lang="en-US" sz="1200" b="1" dirty="0" smtClean="0"/>
              <a:t>if (system_init() &lt; 0)</a:t>
            </a:r>
          </a:p>
          <a:p>
            <a:r>
              <a:rPr lang="en-US" sz="1200" dirty="0" smtClean="0"/>
              <a:t>            </a:t>
            </a:r>
            <a:r>
              <a:rPr lang="en-US" sz="1200" b="1" dirty="0" smtClean="0"/>
              <a:t>return;</a:t>
            </a:r>
          </a:p>
          <a:p>
            <a:r>
              <a:rPr lang="en-US" sz="1200" dirty="0" smtClean="0"/>
              <a:t>        </a:t>
            </a:r>
          </a:p>
          <a:p>
            <a:r>
              <a:rPr lang="en-US" sz="1200" dirty="0" smtClean="0"/>
              <a:t>        /* Power on SRIO peripheral before using it */</a:t>
            </a:r>
          </a:p>
          <a:p>
            <a:r>
              <a:rPr lang="en-US" sz="1200" dirty="0" smtClean="0"/>
              <a:t>        </a:t>
            </a:r>
            <a:r>
              <a:rPr lang="en-US" sz="1200" b="1" dirty="0" smtClean="0"/>
              <a:t>if (enable_srio () &lt; 0)</a:t>
            </a:r>
          </a:p>
          <a:p>
            <a:r>
              <a:rPr lang="en-US" sz="1200" dirty="0" smtClean="0"/>
              <a:t>        {</a:t>
            </a:r>
          </a:p>
          <a:p>
            <a:r>
              <a:rPr lang="en-US" sz="1200" dirty="0" smtClean="0"/>
              <a:t>            System_printf ("Error: SRIO PSC Initialization Failed\n");</a:t>
            </a:r>
          </a:p>
          <a:p>
            <a:r>
              <a:rPr lang="en-US" sz="1200" dirty="0" smtClean="0"/>
              <a:t>            </a:t>
            </a:r>
            <a:r>
              <a:rPr lang="en-US" sz="1200" b="1" dirty="0" smtClean="0"/>
              <a:t>return;</a:t>
            </a:r>
          </a:p>
          <a:p>
            <a:r>
              <a:rPr lang="en-US" sz="1200" dirty="0" smtClean="0"/>
              <a:t>        }</a:t>
            </a:r>
          </a:p>
          <a:p>
            <a:r>
              <a:rPr lang="en-US" sz="1200" dirty="0" smtClean="0"/>
              <a:t>        </a:t>
            </a:r>
          </a:p>
          <a:p>
            <a:r>
              <a:rPr lang="en-US" sz="1200" dirty="0" smtClean="0"/>
              <a:t>    /* Device Specific SRIO Initializations: This should always be called before</a:t>
            </a:r>
          </a:p>
          <a:p>
            <a:r>
              <a:rPr lang="en-US" sz="1200" dirty="0" smtClean="0"/>
              <a:t>         * initializing the SRIO Driver. */</a:t>
            </a:r>
          </a:p>
          <a:p>
            <a:r>
              <a:rPr lang="en-US" sz="1200" dirty="0" smtClean="0"/>
              <a:t>    </a:t>
            </a:r>
            <a:r>
              <a:rPr lang="en-US" sz="1200" b="1" dirty="0" smtClean="0"/>
              <a:t>if (SrioDevice_init() &lt; 0)</a:t>
            </a:r>
          </a:p>
          <a:p>
            <a:r>
              <a:rPr lang="en-US" sz="1200" dirty="0" smtClean="0"/>
              <a:t>        </a:t>
            </a:r>
            <a:r>
              <a:rPr lang="en-US" sz="1200" b="1" dirty="0" smtClean="0"/>
              <a:t>return;        </a:t>
            </a:r>
          </a:p>
          <a:p>
            <a:endParaRPr lang="en-US" sz="1200" dirty="0" smtClean="0"/>
          </a:p>
          <a:p>
            <a:r>
              <a:rPr lang="en-US" sz="1200" dirty="0" smtClean="0"/>
              <a:t>        /* Initialize the SRIO Driver */</a:t>
            </a:r>
          </a:p>
          <a:p>
            <a:r>
              <a:rPr lang="en-US" sz="1200" dirty="0" smtClean="0"/>
              <a:t>        </a:t>
            </a:r>
            <a:r>
              <a:rPr lang="en-US" sz="1200" b="1" dirty="0" smtClean="0"/>
              <a:t>if (Srio_init () &lt; 0)</a:t>
            </a:r>
          </a:p>
          <a:p>
            <a:r>
              <a:rPr lang="en-US" sz="1200" dirty="0" smtClean="0"/>
              <a:t>        {</a:t>
            </a:r>
          </a:p>
          <a:p>
            <a:r>
              <a:rPr lang="en-US" sz="1200" dirty="0" smtClean="0"/>
              <a:t>            System_printf ("Error: SRIO Driver Initialization Failed\n");</a:t>
            </a:r>
          </a:p>
          <a:p>
            <a:r>
              <a:rPr lang="en-US" sz="1200" dirty="0" smtClean="0"/>
              <a:t>            </a:t>
            </a:r>
            <a:r>
              <a:rPr lang="en-US" sz="1200" b="1" dirty="0" smtClean="0"/>
              <a:t>return;</a:t>
            </a:r>
          </a:p>
          <a:p>
            <a:r>
              <a:rPr lang="en-US" sz="1200" dirty="0" smtClean="0"/>
              <a:t>        }</a:t>
            </a:r>
            <a:endParaRPr lang="en-US" sz="12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dirty="0" smtClean="0"/>
              <a:t>This example uses the QMSS – Inside qmss_init </a:t>
            </a:r>
          </a:p>
        </p:txBody>
      </p:sp>
      <p:sp>
        <p:nvSpPr>
          <p:cNvPr id="6" name="Rectangle 5"/>
          <p:cNvSpPr/>
          <p:nvPr/>
        </p:nvSpPr>
        <p:spPr>
          <a:xfrm>
            <a:off x="152400" y="1143000"/>
            <a:ext cx="8686800" cy="4708981"/>
          </a:xfrm>
          <a:prstGeom prst="rect">
            <a:avLst/>
          </a:prstGeom>
        </p:spPr>
        <p:txBody>
          <a:bodyPr wrap="square">
            <a:spAutoFit/>
          </a:bodyPr>
          <a:lstStyle/>
          <a:p>
            <a:endParaRPr lang="en-US" sz="1200" dirty="0" smtClean="0"/>
          </a:p>
          <a:p>
            <a:r>
              <a:rPr lang="de-DE" sz="1200" dirty="0" smtClean="0"/>
              <a:t>    /* Initialize Queue Manager Sub System */</a:t>
            </a:r>
          </a:p>
          <a:p>
            <a:r>
              <a:rPr lang="en-US" sz="1200" dirty="0" smtClean="0"/>
              <a:t>    result = </a:t>
            </a:r>
            <a:r>
              <a:rPr lang="en-US" sz="1200" b="1" dirty="0" smtClean="0"/>
              <a:t>Qmss_init (&amp;qmssInitConfig, &amp;qmssGblCfgParams);</a:t>
            </a:r>
          </a:p>
          <a:p>
            <a:r>
              <a:rPr lang="en-US" sz="1200" dirty="0" smtClean="0"/>
              <a:t>    if (result != QMSS_SOK)</a:t>
            </a:r>
          </a:p>
          <a:p>
            <a:r>
              <a:rPr lang="en-US" sz="1200" dirty="0" smtClean="0"/>
              <a:t>    {</a:t>
            </a:r>
          </a:p>
          <a:p>
            <a:r>
              <a:rPr lang="en-US" sz="1200" dirty="0" smtClean="0"/>
              <a:t>        System_printf ("Error initializing Queue Manager SubSystem error code : %d\n", result);</a:t>
            </a:r>
          </a:p>
          <a:p>
            <a:r>
              <a:rPr lang="en-US" sz="1200" dirty="0" smtClean="0"/>
              <a:t>        return -1;</a:t>
            </a:r>
          </a:p>
          <a:p>
            <a:r>
              <a:rPr lang="en-US" sz="1200" dirty="0" smtClean="0"/>
              <a:t>    }</a:t>
            </a:r>
          </a:p>
          <a:p>
            <a:endParaRPr lang="en-US" sz="1200" dirty="0" smtClean="0"/>
          </a:p>
          <a:p>
            <a:r>
              <a:rPr lang="en-US" sz="1200" dirty="0" smtClean="0"/>
              <a:t>    /* Start the QMSS. */</a:t>
            </a:r>
          </a:p>
          <a:p>
            <a:r>
              <a:rPr lang="en-US" sz="1200" dirty="0" smtClean="0"/>
              <a:t>    </a:t>
            </a:r>
            <a:r>
              <a:rPr lang="en-US" sz="1200" b="1" dirty="0" smtClean="0"/>
              <a:t>if (Qmss_start() != QMSS_SOK)</a:t>
            </a:r>
          </a:p>
          <a:p>
            <a:r>
              <a:rPr lang="en-US" sz="1200" dirty="0" smtClean="0"/>
              <a:t>    {</a:t>
            </a:r>
          </a:p>
          <a:p>
            <a:r>
              <a:rPr lang="en-US" sz="1200" dirty="0" smtClean="0"/>
              <a:t>        System_printf ("Error: Unable to start the QMSS\n");</a:t>
            </a:r>
          </a:p>
          <a:p>
            <a:r>
              <a:rPr lang="en-US" sz="1200" dirty="0" smtClean="0"/>
              <a:t>        return -1;</a:t>
            </a:r>
          </a:p>
          <a:p>
            <a:r>
              <a:rPr lang="en-US" sz="1200" dirty="0" smtClean="0"/>
              <a:t>    }</a:t>
            </a:r>
          </a:p>
          <a:p>
            <a:endParaRPr lang="en-US" sz="1200" dirty="0" smtClean="0"/>
          </a:p>
          <a:p>
            <a:r>
              <a:rPr lang="en-US" sz="1200" dirty="0" smtClean="0"/>
              <a:t>    /* Memory Region 0 Configuration */</a:t>
            </a:r>
          </a:p>
          <a:p>
            <a:r>
              <a:rPr lang="en-US" sz="1200" dirty="0" smtClean="0"/>
              <a:t>    memRegInfo.descBase         = (UInt32 *)l2_global_address((UInt32)host_region);</a:t>
            </a:r>
          </a:p>
          <a:p>
            <a:r>
              <a:rPr lang="en-US" sz="1200" dirty="0" smtClean="0"/>
              <a:t>    memRegInfo.descSize         = SIZE_HOST_DESC;</a:t>
            </a:r>
          </a:p>
          <a:p>
            <a:r>
              <a:rPr lang="en-US" sz="1200" dirty="0" smtClean="0"/>
              <a:t>    memRegInfo.descNum          = NUM_HOST_DESC;</a:t>
            </a:r>
          </a:p>
          <a:p>
            <a:r>
              <a:rPr lang="en-US" sz="1200" dirty="0" smtClean="0"/>
              <a:t>    memRegInfo.manageDescFlag   = </a:t>
            </a:r>
            <a:r>
              <a:rPr lang="en-US" sz="1200" i="1" dirty="0" smtClean="0"/>
              <a:t>Qmss_ManageDesc_MANAGE_DESCRIPTOR;</a:t>
            </a:r>
          </a:p>
          <a:p>
            <a:r>
              <a:rPr lang="en-US" sz="1200" dirty="0" smtClean="0"/>
              <a:t>    memRegInfo.memRegion        = </a:t>
            </a:r>
            <a:r>
              <a:rPr lang="en-US" sz="1200" i="1" dirty="0" smtClean="0"/>
              <a:t>Qmss_MemRegion_MEMORY_REGION_NOT_SPECIFIED;    </a:t>
            </a:r>
          </a:p>
          <a:p>
            <a:endParaRPr lang="en-US" sz="1200" dirty="0" smtClean="0"/>
          </a:p>
          <a:p>
            <a:r>
              <a:rPr lang="en-US" sz="1200" dirty="0" smtClean="0"/>
              <a:t>    /* Initialize and </a:t>
            </a:r>
            <a:r>
              <a:rPr lang="en-US" sz="1200" u="sng" dirty="0" smtClean="0"/>
              <a:t>inset the memory region. */</a:t>
            </a:r>
          </a:p>
          <a:p>
            <a:r>
              <a:rPr lang="en-US" sz="1200" b="1" dirty="0" smtClean="0"/>
              <a:t>    result = Qmss_insertMemoryRegion (&amp;memRegInfo); </a:t>
            </a:r>
            <a:endParaRPr lang="en-US" sz="1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Peripherals and Coprocessors (1/3)</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High Bit Rate Interfaces</a:t>
            </a:r>
          </a:p>
          <a:p>
            <a:pPr lvl="1"/>
            <a:r>
              <a:rPr lang="en-US" dirty="0" smtClean="0"/>
              <a:t>HyperLink</a:t>
            </a:r>
          </a:p>
          <a:p>
            <a:pPr lvl="1"/>
            <a:r>
              <a:rPr lang="en-US" dirty="0" smtClean="0"/>
              <a:t>SRIO</a:t>
            </a:r>
          </a:p>
          <a:p>
            <a:pPr lvl="1"/>
            <a:r>
              <a:rPr lang="en-US" dirty="0" smtClean="0"/>
              <a:t>PCIe</a:t>
            </a:r>
          </a:p>
          <a:p>
            <a:pPr lvl="1"/>
            <a:r>
              <a:rPr lang="en-US" dirty="0" smtClean="0"/>
              <a:t>10/100/1G SGMII</a:t>
            </a:r>
          </a:p>
          <a:p>
            <a:pPr lvl="1"/>
            <a:r>
              <a:rPr lang="en-US" dirty="0" smtClean="0"/>
              <a:t>10G  SGMII</a:t>
            </a:r>
          </a:p>
          <a:p>
            <a:pPr lvl="1"/>
            <a:r>
              <a:rPr lang="en-US" dirty="0" smtClean="0"/>
              <a:t>USB3</a:t>
            </a:r>
          </a:p>
          <a:p>
            <a:pPr lvl="1"/>
            <a:r>
              <a:rPr lang="en-US" dirty="0" smtClean="0"/>
              <a:t>AIF2</a:t>
            </a:r>
          </a:p>
          <a:p>
            <a:pPr lvl="1"/>
            <a:r>
              <a:rPr lang="en-US" dirty="0" smtClean="0"/>
              <a:t>TSIP</a:t>
            </a:r>
          </a:p>
          <a:p>
            <a:pPr lvl="1"/>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fontScale="90000"/>
          </a:bodyPr>
          <a:lstStyle/>
          <a:p>
            <a:r>
              <a:rPr lang="en-US" sz="3600" dirty="0" smtClean="0"/>
              <a:t>Looking for qmss_init in the doc directory (of qmss)</a:t>
            </a:r>
            <a:endParaRPr lang="en-US" sz="3600" dirty="0"/>
          </a:p>
        </p:txBody>
      </p:sp>
      <p:pic>
        <p:nvPicPr>
          <p:cNvPr id="35842" name="Picture 2"/>
          <p:cNvPicPr>
            <a:picLocks noChangeAspect="1" noChangeArrowheads="1"/>
          </p:cNvPicPr>
          <p:nvPr/>
        </p:nvPicPr>
        <p:blipFill>
          <a:blip r:embed="rId2" cstate="print"/>
          <a:srcRect/>
          <a:stretch>
            <a:fillRect/>
          </a:stretch>
        </p:blipFill>
        <p:spPr bwMode="auto">
          <a:xfrm>
            <a:off x="126939" y="1828800"/>
            <a:ext cx="8712262" cy="3456687"/>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cstate="print"/>
          <a:srcRect/>
          <a:stretch>
            <a:fillRect/>
          </a:stretch>
        </p:blipFill>
        <p:spPr bwMode="auto">
          <a:xfrm>
            <a:off x="457200" y="365760"/>
            <a:ext cx="7848600" cy="627888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a:bodyPr>
          <a:lstStyle/>
          <a:p>
            <a:r>
              <a:rPr lang="en-US" sz="3600" dirty="0" smtClean="0"/>
              <a:t>Enable SRIO</a:t>
            </a:r>
            <a:endParaRPr lang="en-US" sz="3600" dirty="0"/>
          </a:p>
        </p:txBody>
      </p:sp>
      <p:sp>
        <p:nvSpPr>
          <p:cNvPr id="5" name="Rectangle 4"/>
          <p:cNvSpPr/>
          <p:nvPr/>
        </p:nvSpPr>
        <p:spPr>
          <a:xfrm>
            <a:off x="762000" y="2057400"/>
            <a:ext cx="7391400" cy="3139321"/>
          </a:xfrm>
          <a:prstGeom prst="rect">
            <a:avLst/>
          </a:prstGeom>
        </p:spPr>
        <p:txBody>
          <a:bodyPr wrap="square">
            <a:spAutoFit/>
          </a:bodyPr>
          <a:lstStyle/>
          <a:p>
            <a:r>
              <a:rPr lang="en-US" b="1" dirty="0" smtClean="0"/>
              <a:t>static </a:t>
            </a:r>
            <a:r>
              <a:rPr lang="en-US" sz="1200" b="1" dirty="0" smtClean="0"/>
              <a:t>Int32 enable_srio (void)</a:t>
            </a:r>
          </a:p>
          <a:p>
            <a:r>
              <a:rPr lang="en-US" sz="1200" dirty="0" smtClean="0"/>
              <a:t>{</a:t>
            </a:r>
          </a:p>
          <a:p>
            <a:endParaRPr lang="en-US" sz="1200" b="1" dirty="0" smtClean="0"/>
          </a:p>
          <a:p>
            <a:r>
              <a:rPr lang="en-US" sz="1200" dirty="0" smtClean="0"/>
              <a:t>    /* SRIO power domain is turned OFF by default. It needs to be turned on before doing any </a:t>
            </a:r>
          </a:p>
          <a:p>
            <a:r>
              <a:rPr lang="en-US" sz="1200" dirty="0" smtClean="0"/>
              <a:t>     * SRIO device register access. This not required for the simulator. */</a:t>
            </a:r>
          </a:p>
          <a:p>
            <a:endParaRPr lang="en-US" sz="1200" dirty="0" smtClean="0"/>
          </a:p>
          <a:p>
            <a:r>
              <a:rPr lang="en-US" sz="1200" dirty="0" smtClean="0"/>
              <a:t>    /* Set SRIO Power domain to ON */        </a:t>
            </a:r>
          </a:p>
          <a:p>
            <a:r>
              <a:rPr lang="en-US" sz="1200" dirty="0" smtClean="0"/>
              <a:t>    CSL_PSC_enablePowerDomain (CSL_PSC_PD_SRIO);</a:t>
            </a:r>
          </a:p>
          <a:p>
            <a:endParaRPr lang="en-US" sz="1200" dirty="0" smtClean="0"/>
          </a:p>
          <a:p>
            <a:r>
              <a:rPr lang="en-US" sz="1200" dirty="0" smtClean="0"/>
              <a:t>    /* Enable the clocks too for SRIO */</a:t>
            </a:r>
          </a:p>
          <a:p>
            <a:r>
              <a:rPr lang="en-US" sz="1200" dirty="0" smtClean="0"/>
              <a:t>    CSL_PSC_setModuleNextState (CSL_PSC_LPSC_SRIO, </a:t>
            </a:r>
            <a:r>
              <a:rPr lang="en-US" sz="1200" i="1" dirty="0" smtClean="0"/>
              <a:t>PSC_MODSTATE_ENABLE);</a:t>
            </a:r>
          </a:p>
          <a:p>
            <a:endParaRPr lang="en-US" sz="1200" dirty="0" smtClean="0"/>
          </a:p>
          <a:p>
            <a:r>
              <a:rPr lang="en-US" sz="1200" dirty="0" smtClean="0"/>
              <a:t>    /* Start the state transition */</a:t>
            </a:r>
          </a:p>
          <a:p>
            <a:r>
              <a:rPr lang="en-US" sz="1200" dirty="0" smtClean="0"/>
              <a:t>    CSL_PSC_startStateTransition (CSL_PSC_PD_SRIO);</a:t>
            </a:r>
          </a:p>
          <a:p>
            <a:endParaRPr lang="en-US" sz="1200" dirty="0" smtClean="0"/>
          </a:p>
          <a:p>
            <a:r>
              <a:rPr lang="en-US" sz="1200" dirty="0" smtClean="0"/>
              <a:t>    /* Wait until the state transition process is completed. */</a:t>
            </a:r>
            <a:endParaRPr lang="en-US" sz="12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a:bodyPr>
          <a:lstStyle/>
          <a:p>
            <a:r>
              <a:rPr lang="en-US" sz="3600" dirty="0" smtClean="0"/>
              <a:t>SRIO handle to the instance</a:t>
            </a:r>
            <a:endParaRPr lang="en-US" sz="3600" dirty="0"/>
          </a:p>
        </p:txBody>
      </p:sp>
      <p:sp>
        <p:nvSpPr>
          <p:cNvPr id="8" name="Rectangle 7"/>
          <p:cNvSpPr/>
          <p:nvPr/>
        </p:nvSpPr>
        <p:spPr>
          <a:xfrm>
            <a:off x="1219200" y="1447800"/>
            <a:ext cx="5933216" cy="369332"/>
          </a:xfrm>
          <a:prstGeom prst="rect">
            <a:avLst/>
          </a:prstGeom>
        </p:spPr>
        <p:txBody>
          <a:bodyPr wrap="square">
            <a:spAutoFit/>
          </a:bodyPr>
          <a:lstStyle/>
          <a:p>
            <a:r>
              <a:rPr lang="en-US" dirty="0" smtClean="0"/>
              <a:t> hDrvManagedSrioDrv = </a:t>
            </a:r>
            <a:r>
              <a:rPr lang="en-US" b="1" dirty="0" smtClean="0"/>
              <a:t>Srio_start(&amp;drvCfg);</a:t>
            </a:r>
            <a:endParaRPr lang="en-US" dirty="0"/>
          </a:p>
        </p:txBody>
      </p:sp>
      <p:pic>
        <p:nvPicPr>
          <p:cNvPr id="37890" name="Picture 2"/>
          <p:cNvPicPr>
            <a:picLocks noChangeAspect="1" noChangeArrowheads="1"/>
          </p:cNvPicPr>
          <p:nvPr/>
        </p:nvPicPr>
        <p:blipFill>
          <a:blip r:embed="rId2" cstate="print"/>
          <a:srcRect/>
          <a:stretch>
            <a:fillRect/>
          </a:stretch>
        </p:blipFill>
        <p:spPr bwMode="auto">
          <a:xfrm>
            <a:off x="228600" y="1905000"/>
            <a:ext cx="8639175" cy="2643147"/>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dirty="0" smtClean="0"/>
              <a:t>Agenda</a:t>
            </a:r>
            <a:endParaRPr lang="en-US" sz="3600" dirty="0"/>
          </a:p>
        </p:txBody>
      </p:sp>
      <p:sp>
        <p:nvSpPr>
          <p:cNvPr id="3" name="Content Placeholder 2"/>
          <p:cNvSpPr>
            <a:spLocks noGrp="1"/>
          </p:cNvSpPr>
          <p:nvPr>
            <p:ph idx="1"/>
          </p:nvPr>
        </p:nvSpPr>
        <p:spPr>
          <a:xfrm>
            <a:off x="457200" y="685800"/>
            <a:ext cx="8229600" cy="5867400"/>
          </a:xfrm>
        </p:spPr>
        <p:txBody>
          <a:bodyPr>
            <a:noAutofit/>
          </a:bodyPr>
          <a:lstStyle/>
          <a:p>
            <a:pPr lvl="0"/>
            <a:r>
              <a:rPr lang="en-US" sz="2800" dirty="0" smtClean="0"/>
              <a:t>KeyStone II peripherals </a:t>
            </a:r>
            <a:r>
              <a:rPr lang="en-US" sz="2800" dirty="0"/>
              <a:t>and </a:t>
            </a:r>
            <a:r>
              <a:rPr lang="en-US" sz="2800" dirty="0" smtClean="0"/>
              <a:t>coprocessors</a:t>
            </a:r>
            <a:endParaRPr lang="en-US" sz="2800" dirty="0"/>
          </a:p>
          <a:p>
            <a:pPr lvl="0"/>
            <a:r>
              <a:rPr lang="en-US" sz="2800" dirty="0" smtClean="0"/>
              <a:t>Resource Management</a:t>
            </a:r>
            <a:endParaRPr lang="en-US" sz="2800" dirty="0"/>
          </a:p>
          <a:p>
            <a:pPr lvl="0"/>
            <a:r>
              <a:rPr lang="en-US" sz="2800" dirty="0" smtClean="0"/>
              <a:t>DSP CorePac CSL layer</a:t>
            </a:r>
          </a:p>
          <a:p>
            <a:pPr lvl="0"/>
            <a:r>
              <a:rPr lang="en-US" sz="2800" dirty="0" smtClean="0"/>
              <a:t>DSP CorePac LLD layer</a:t>
            </a:r>
          </a:p>
          <a:p>
            <a:pPr lvl="1"/>
            <a:r>
              <a:rPr lang="en-US" dirty="0" smtClean="0"/>
              <a:t>LLD functions</a:t>
            </a:r>
            <a:endParaRPr lang="en-US" dirty="0"/>
          </a:p>
          <a:p>
            <a:pPr lvl="1"/>
            <a:r>
              <a:rPr lang="en-US" dirty="0"/>
              <a:t>What peripherals and coprocessors have </a:t>
            </a:r>
            <a:r>
              <a:rPr lang="en-US" dirty="0" smtClean="0"/>
              <a:t>LLD</a:t>
            </a:r>
          </a:p>
          <a:p>
            <a:pPr lvl="1"/>
            <a:r>
              <a:rPr lang="en-US" dirty="0" smtClean="0"/>
              <a:t>LLD Usage</a:t>
            </a:r>
            <a:endParaRPr lang="en-US" dirty="0"/>
          </a:p>
          <a:p>
            <a:pPr lvl="1"/>
            <a:r>
              <a:rPr lang="en-US" b="1" dirty="0" smtClean="0"/>
              <a:t>NWAL</a:t>
            </a:r>
            <a:endParaRPr lang="en-US" b="1" dirty="0"/>
          </a:p>
          <a:p>
            <a:pPr lvl="0"/>
            <a:r>
              <a:rPr lang="en-US" sz="2800" dirty="0" smtClean="0"/>
              <a:t>ARM Kernel Drivers</a:t>
            </a:r>
            <a:r>
              <a:rPr lang="en-US" sz="2800" dirty="0"/>
              <a:t> </a:t>
            </a:r>
          </a:p>
          <a:p>
            <a:pPr lvl="0"/>
            <a:r>
              <a:rPr lang="en-US" sz="2800" dirty="0"/>
              <a:t> </a:t>
            </a:r>
            <a:r>
              <a:rPr lang="en-US" sz="2800" dirty="0" smtClean="0"/>
              <a:t> ARM – DSP Inter Process Communications</a:t>
            </a:r>
            <a:endParaRPr lang="en-US" sz="28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NetCp Configuration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NetCp is very sophisticated device that can offload all networking processing from CPU, but needs (of course) configuration</a:t>
            </a:r>
          </a:p>
          <a:p>
            <a:r>
              <a:rPr lang="en-US" dirty="0" smtClean="0"/>
              <a:t>The DSP LLD did not hide all the implementation details from the application, they required multiple LLD calls and explicit usage of the navigator to configure the NetCp</a:t>
            </a:r>
          </a:p>
          <a:p>
            <a:r>
              <a:rPr lang="en-US" dirty="0" smtClean="0"/>
              <a:t>WNAL (Network Adaptation Layer) is higher layer driver library for easy configuration of the NetCp device</a:t>
            </a:r>
          </a:p>
          <a:p>
            <a:r>
              <a:rPr lang="en-US" dirty="0" smtClean="0"/>
              <a:t>NETAPI is a user’s space library that supports networking  </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NWAL </a:t>
            </a:r>
            <a:endParaRPr lang="en-US" sz="3600" dirty="0"/>
          </a:p>
        </p:txBody>
      </p:sp>
      <p:sp>
        <p:nvSpPr>
          <p:cNvPr id="3" name="Content Placeholder 2"/>
          <p:cNvSpPr>
            <a:spLocks noGrp="1"/>
          </p:cNvSpPr>
          <p:nvPr>
            <p:ph idx="1"/>
          </p:nvPr>
        </p:nvSpPr>
        <p:spPr/>
        <p:txBody>
          <a:bodyPr>
            <a:normAutofit fontScale="85000" lnSpcReduction="10000"/>
          </a:bodyPr>
          <a:lstStyle/>
          <a:p>
            <a:r>
              <a:rPr lang="en-US" dirty="0" smtClean="0"/>
              <a:t>The network adaptation layer provides high level driver functionality abstracting NetCP LLDs PA and SA.</a:t>
            </a:r>
          </a:p>
          <a:p>
            <a:r>
              <a:rPr lang="en-US" dirty="0" smtClean="0"/>
              <a:t>NAL Supports the NetCp functionality</a:t>
            </a:r>
          </a:p>
          <a:p>
            <a:pPr lvl="1"/>
            <a:r>
              <a:rPr lang="en-US" dirty="0" smtClean="0"/>
              <a:t>Classification and Routing  of ingress packages based on L2 (MAC), L3 (IP) and L4 (UDP - port) or L5 (GTPU ID)  </a:t>
            </a:r>
          </a:p>
          <a:p>
            <a:pPr lvl="1"/>
            <a:r>
              <a:rPr lang="en-US" dirty="0" smtClean="0"/>
              <a:t>MAC/IPSec/IP/UDP header generation for outgoing packets</a:t>
            </a:r>
          </a:p>
          <a:p>
            <a:r>
              <a:rPr lang="en-US" dirty="0" smtClean="0"/>
              <a:t>NWAL APIs provides both blocking/Synchronous and non blocking/Asynchronous support for the NetCp configuration</a:t>
            </a:r>
          </a:p>
          <a:p>
            <a:r>
              <a:rPr lang="en-US" dirty="0" smtClean="0"/>
              <a:t>NWAL is part of pdk release </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NWAL  - Security Accelerator configuration</a:t>
            </a:r>
            <a:endParaRPr lang="en-US" sz="3600" dirty="0"/>
          </a:p>
        </p:txBody>
      </p:sp>
      <p:sp>
        <p:nvSpPr>
          <p:cNvPr id="3" name="Content Placeholder 2"/>
          <p:cNvSpPr>
            <a:spLocks noGrp="1"/>
          </p:cNvSpPr>
          <p:nvPr>
            <p:ph idx="1"/>
          </p:nvPr>
        </p:nvSpPr>
        <p:spPr/>
        <p:txBody>
          <a:bodyPr>
            <a:normAutofit/>
          </a:bodyPr>
          <a:lstStyle/>
          <a:p>
            <a:endParaRPr lang="en-US" dirty="0" smtClean="0"/>
          </a:p>
          <a:p>
            <a:r>
              <a:rPr lang="en-US" dirty="0" smtClean="0"/>
              <a:t>Unidirectional IPSec SA creation and deletion </a:t>
            </a:r>
          </a:p>
          <a:p>
            <a:r>
              <a:rPr lang="en-US" dirty="0" smtClean="0"/>
              <a:t>Unidirectional IPSec Security Policy creation and deletion </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NWAL Dependencies </a:t>
            </a:r>
            <a:endParaRPr lang="en-US" sz="3600" dirty="0"/>
          </a:p>
        </p:txBody>
      </p:sp>
      <p:sp>
        <p:nvSpPr>
          <p:cNvPr id="3" name="Content Placeholder 2"/>
          <p:cNvSpPr>
            <a:spLocks noGrp="1"/>
          </p:cNvSpPr>
          <p:nvPr>
            <p:ph idx="1"/>
          </p:nvPr>
        </p:nvSpPr>
        <p:spPr/>
        <p:txBody>
          <a:bodyPr>
            <a:normAutofit/>
          </a:bodyPr>
          <a:lstStyle/>
          <a:p>
            <a:r>
              <a:rPr lang="en-US" dirty="0" smtClean="0"/>
              <a:t>Initialization of Queue Manager Subsystem </a:t>
            </a:r>
          </a:p>
          <a:p>
            <a:r>
              <a:rPr lang="en-US" dirty="0" smtClean="0"/>
              <a:t>Initialization of memory buffer pool with packet DMA resources including descriptors. </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11362"/>
          </a:xfrm>
        </p:spPr>
        <p:txBody>
          <a:bodyPr>
            <a:normAutofit/>
          </a:bodyPr>
          <a:lstStyle/>
          <a:p>
            <a:r>
              <a:rPr lang="en-US" sz="3600" dirty="0" smtClean="0"/>
              <a:t>NWAL Documentation - </a:t>
            </a:r>
            <a:r>
              <a:rPr lang="en-US" sz="2000" dirty="0" smtClean="0"/>
              <a:t>T:\pdk_keystone2_1_00_00_09\packages\ti\drv\nwal\docs\doxygen\html </a:t>
            </a:r>
            <a:endParaRPr lang="en-US" sz="2000" dirty="0"/>
          </a:p>
        </p:txBody>
      </p:sp>
      <p:pic>
        <p:nvPicPr>
          <p:cNvPr id="36866" name="Picture 2"/>
          <p:cNvPicPr>
            <a:picLocks noChangeAspect="1" noChangeArrowheads="1"/>
          </p:cNvPicPr>
          <p:nvPr/>
        </p:nvPicPr>
        <p:blipFill>
          <a:blip r:embed="rId2" cstate="print"/>
          <a:srcRect/>
          <a:stretch>
            <a:fillRect/>
          </a:stretch>
        </p:blipFill>
        <p:spPr bwMode="auto">
          <a:xfrm>
            <a:off x="1066800" y="2209800"/>
            <a:ext cx="5057775" cy="42100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Peripherals and Coprocessors (2/3)</a:t>
            </a:r>
            <a:endParaRPr lang="en-US" sz="4000" dirty="0"/>
          </a:p>
        </p:txBody>
      </p:sp>
      <p:sp>
        <p:nvSpPr>
          <p:cNvPr id="3" name="Content Placeholder 2"/>
          <p:cNvSpPr>
            <a:spLocks noGrp="1"/>
          </p:cNvSpPr>
          <p:nvPr>
            <p:ph idx="1"/>
          </p:nvPr>
        </p:nvSpPr>
        <p:spPr>
          <a:xfrm>
            <a:off x="381000" y="1143000"/>
            <a:ext cx="8229600" cy="4953000"/>
          </a:xfrm>
        </p:spPr>
        <p:txBody>
          <a:bodyPr>
            <a:normAutofit lnSpcReduction="10000"/>
          </a:bodyPr>
          <a:lstStyle/>
          <a:p>
            <a:r>
              <a:rPr lang="en-US" dirty="0" smtClean="0"/>
              <a:t>Low Bit Rate Interfaces</a:t>
            </a:r>
          </a:p>
          <a:p>
            <a:pPr lvl="1"/>
            <a:r>
              <a:rPr lang="en-US" dirty="0" smtClean="0"/>
              <a:t>UART</a:t>
            </a:r>
          </a:p>
          <a:p>
            <a:pPr lvl="1"/>
            <a:r>
              <a:rPr lang="en-US" dirty="0" smtClean="0"/>
              <a:t>I2C</a:t>
            </a:r>
          </a:p>
          <a:p>
            <a:pPr lvl="1"/>
            <a:r>
              <a:rPr lang="en-US" dirty="0" smtClean="0"/>
              <a:t>SPI</a:t>
            </a:r>
          </a:p>
          <a:p>
            <a:pPr lvl="1"/>
            <a:r>
              <a:rPr lang="en-US" dirty="0" smtClean="0"/>
              <a:t>GPIO</a:t>
            </a:r>
          </a:p>
          <a:p>
            <a:r>
              <a:rPr lang="en-US" dirty="0" smtClean="0"/>
              <a:t>IP that support multicore co-operation</a:t>
            </a:r>
          </a:p>
          <a:p>
            <a:pPr lvl="1"/>
            <a:r>
              <a:rPr lang="en-US" dirty="0" smtClean="0"/>
              <a:t>Navigator</a:t>
            </a:r>
          </a:p>
          <a:p>
            <a:pPr lvl="1"/>
            <a:r>
              <a:rPr lang="en-US" dirty="0" smtClean="0"/>
              <a:t>EDMA</a:t>
            </a:r>
          </a:p>
          <a:p>
            <a:pPr lvl="1"/>
            <a:r>
              <a:rPr lang="en-US" dirty="0" smtClean="0"/>
              <a:t>Semaphore</a:t>
            </a:r>
          </a:p>
          <a:p>
            <a:pPr lvl="1"/>
            <a:r>
              <a:rPr lang="en-US" dirty="0" smtClean="0"/>
              <a:t>Timers</a:t>
            </a:r>
          </a:p>
          <a:p>
            <a:pPr lvl="1"/>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a:bodyPr>
          <a:lstStyle/>
          <a:p>
            <a:r>
              <a:rPr lang="en-US" sz="3600" dirty="0" smtClean="0"/>
              <a:t>NWAL Functions (partial list)</a:t>
            </a:r>
            <a:endParaRPr lang="en-US" sz="3600" dirty="0"/>
          </a:p>
        </p:txBody>
      </p:sp>
      <p:pic>
        <p:nvPicPr>
          <p:cNvPr id="37890" name="Picture 2"/>
          <p:cNvPicPr>
            <a:picLocks noChangeAspect="1" noChangeArrowheads="1"/>
          </p:cNvPicPr>
          <p:nvPr/>
        </p:nvPicPr>
        <p:blipFill>
          <a:blip r:embed="rId2" cstate="print"/>
          <a:srcRect/>
          <a:stretch>
            <a:fillRect/>
          </a:stretch>
        </p:blipFill>
        <p:spPr bwMode="auto">
          <a:xfrm>
            <a:off x="0" y="1295400"/>
            <a:ext cx="8610600" cy="476295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dirty="0" smtClean="0"/>
              <a:t>Agenda</a:t>
            </a:r>
            <a:endParaRPr lang="en-US" sz="3600" dirty="0"/>
          </a:p>
        </p:txBody>
      </p:sp>
      <p:sp>
        <p:nvSpPr>
          <p:cNvPr id="3" name="Content Placeholder 2"/>
          <p:cNvSpPr>
            <a:spLocks noGrp="1"/>
          </p:cNvSpPr>
          <p:nvPr>
            <p:ph idx="1"/>
          </p:nvPr>
        </p:nvSpPr>
        <p:spPr>
          <a:xfrm>
            <a:off x="457200" y="685800"/>
            <a:ext cx="8229600" cy="5867400"/>
          </a:xfrm>
        </p:spPr>
        <p:txBody>
          <a:bodyPr>
            <a:noAutofit/>
          </a:bodyPr>
          <a:lstStyle/>
          <a:p>
            <a:pPr lvl="0"/>
            <a:r>
              <a:rPr lang="en-US" sz="2800" dirty="0" smtClean="0"/>
              <a:t>KeyStone II peripherals </a:t>
            </a:r>
            <a:r>
              <a:rPr lang="en-US" sz="2800" dirty="0"/>
              <a:t>and </a:t>
            </a:r>
            <a:r>
              <a:rPr lang="en-US" sz="2800" dirty="0" smtClean="0"/>
              <a:t>coprocessors</a:t>
            </a:r>
            <a:endParaRPr lang="en-US" sz="2800" dirty="0"/>
          </a:p>
          <a:p>
            <a:pPr lvl="0"/>
            <a:r>
              <a:rPr lang="en-US" sz="2800" dirty="0" smtClean="0"/>
              <a:t>Resource Management</a:t>
            </a:r>
            <a:endParaRPr lang="en-US" sz="2800" dirty="0"/>
          </a:p>
          <a:p>
            <a:pPr lvl="0"/>
            <a:r>
              <a:rPr lang="en-US" sz="2800" dirty="0" smtClean="0"/>
              <a:t>DSP CorePac CSL layer</a:t>
            </a:r>
          </a:p>
          <a:p>
            <a:pPr lvl="0"/>
            <a:r>
              <a:rPr lang="en-US" sz="2800" dirty="0" smtClean="0"/>
              <a:t>DSP CorePac LLD layer</a:t>
            </a:r>
          </a:p>
          <a:p>
            <a:pPr lvl="1"/>
            <a:r>
              <a:rPr lang="en-US" dirty="0" smtClean="0"/>
              <a:t>LLD functions</a:t>
            </a:r>
            <a:endParaRPr lang="en-US" dirty="0"/>
          </a:p>
          <a:p>
            <a:pPr lvl="1"/>
            <a:r>
              <a:rPr lang="en-US" dirty="0"/>
              <a:t>What peripherals and coprocessors have </a:t>
            </a:r>
            <a:r>
              <a:rPr lang="en-US" dirty="0" smtClean="0"/>
              <a:t>LLD</a:t>
            </a:r>
          </a:p>
          <a:p>
            <a:pPr lvl="1"/>
            <a:r>
              <a:rPr lang="en-US" dirty="0" smtClean="0"/>
              <a:t>LLD Usage</a:t>
            </a:r>
            <a:endParaRPr lang="en-US" dirty="0"/>
          </a:p>
          <a:p>
            <a:pPr lvl="1"/>
            <a:r>
              <a:rPr lang="en-US" dirty="0" smtClean="0"/>
              <a:t>NWAL</a:t>
            </a:r>
            <a:endParaRPr lang="en-US" dirty="0"/>
          </a:p>
          <a:p>
            <a:pPr lvl="0"/>
            <a:r>
              <a:rPr lang="en-US" sz="2800" b="1" dirty="0" smtClean="0"/>
              <a:t>ARM Kernel Drivers</a:t>
            </a:r>
            <a:r>
              <a:rPr lang="en-US" sz="2800" dirty="0"/>
              <a:t> </a:t>
            </a:r>
          </a:p>
          <a:p>
            <a:pPr lvl="0"/>
            <a:r>
              <a:rPr lang="en-US" sz="2800" dirty="0"/>
              <a:t> </a:t>
            </a:r>
            <a:r>
              <a:rPr lang="en-US" sz="2800" dirty="0" smtClean="0"/>
              <a:t> ARM – DSP Inter Process Communications</a:t>
            </a:r>
            <a:endParaRPr lang="en-US" sz="28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39762"/>
          </a:xfrm>
        </p:spPr>
        <p:txBody>
          <a:bodyPr>
            <a:noAutofit/>
          </a:bodyPr>
          <a:lstStyle/>
          <a:p>
            <a:r>
              <a:rPr lang="en-US" sz="3600" dirty="0" smtClean="0"/>
              <a:t>What about Linux</a:t>
            </a:r>
            <a:endParaRPr lang="en-US" sz="3600" dirty="0"/>
          </a:p>
        </p:txBody>
      </p:sp>
      <p:sp>
        <p:nvSpPr>
          <p:cNvPr id="4" name="Content Placeholder 3"/>
          <p:cNvSpPr>
            <a:spLocks noGrp="1"/>
          </p:cNvSpPr>
          <p:nvPr>
            <p:ph idx="1"/>
          </p:nvPr>
        </p:nvSpPr>
        <p:spPr/>
        <p:txBody>
          <a:bodyPr/>
          <a:lstStyle/>
          <a:p>
            <a:r>
              <a:rPr lang="en-US" dirty="0" smtClean="0"/>
              <a:t>Device Tree and Resource manager</a:t>
            </a:r>
          </a:p>
          <a:p>
            <a:r>
              <a:rPr lang="en-US" dirty="0" smtClean="0"/>
              <a:t>Linux device driver </a:t>
            </a:r>
          </a:p>
          <a:p>
            <a:pPr lvl="1"/>
            <a:r>
              <a:rPr lang="en-US" dirty="0" smtClean="0"/>
              <a:t>Modularity</a:t>
            </a:r>
          </a:p>
          <a:p>
            <a:pPr lvl="1"/>
            <a:r>
              <a:rPr lang="en-US" dirty="0" smtClean="0"/>
              <a:t>Standard interface</a:t>
            </a:r>
          </a:p>
          <a:p>
            <a:pPr lvl="1"/>
            <a:r>
              <a:rPr lang="en-US" dirty="0" smtClean="0"/>
              <a:t>Standard structure</a:t>
            </a:r>
          </a:p>
          <a:p>
            <a:pPr lvl="1"/>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smtClean="0"/>
              <a:t>What are Linux Device Driver</a:t>
            </a:r>
            <a:endParaRPr lang="en-US" sz="3600" dirty="0"/>
          </a:p>
        </p:txBody>
      </p:sp>
      <p:sp>
        <p:nvSpPr>
          <p:cNvPr id="3" name="Content Placeholder 2"/>
          <p:cNvSpPr>
            <a:spLocks noGrp="1"/>
          </p:cNvSpPr>
          <p:nvPr>
            <p:ph idx="1"/>
          </p:nvPr>
        </p:nvSpPr>
        <p:spPr>
          <a:xfrm>
            <a:off x="457200" y="1600200"/>
            <a:ext cx="8229600" cy="4953000"/>
          </a:xfrm>
        </p:spPr>
        <p:txBody>
          <a:bodyPr>
            <a:normAutofit/>
          </a:bodyPr>
          <a:lstStyle/>
          <a:p>
            <a:r>
              <a:rPr lang="en-US" sz="2800" dirty="0" smtClean="0"/>
              <a:t>Link between standard interface and the hardware</a:t>
            </a:r>
          </a:p>
          <a:p>
            <a:r>
              <a:rPr lang="en-US" sz="2800" dirty="0" smtClean="0"/>
              <a:t>Hide the complexity of the device working from the user</a:t>
            </a:r>
          </a:p>
          <a:p>
            <a:r>
              <a:rPr lang="en-US" sz="2800" dirty="0" smtClean="0"/>
              <a:t>Standard API to use the device </a:t>
            </a:r>
          </a:p>
          <a:p>
            <a:r>
              <a:rPr lang="en-US" sz="2800" dirty="0" smtClean="0"/>
              <a:t>The device driver maps the API to one or more functions that manipulate the specific hardware device</a:t>
            </a:r>
          </a:p>
          <a:p>
            <a:r>
              <a:rPr lang="en-US" sz="2800" dirty="0" smtClean="0"/>
              <a:t>Linux kernel modularity scheme enables easy plugging of new device drive to a kernel</a:t>
            </a:r>
          </a:p>
          <a:p>
            <a:endParaRPr lang="en-US" dirty="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smtClean="0"/>
              <a:t>Linux Application API</a:t>
            </a:r>
            <a:endParaRPr lang="en-US" sz="3600" dirty="0"/>
          </a:p>
        </p:txBody>
      </p:sp>
      <p:sp>
        <p:nvSpPr>
          <p:cNvPr id="5" name="TextBox 4"/>
          <p:cNvSpPr txBox="1"/>
          <p:nvPr/>
        </p:nvSpPr>
        <p:spPr>
          <a:xfrm>
            <a:off x="4953000" y="2133600"/>
            <a:ext cx="3657600" cy="3693319"/>
          </a:xfrm>
          <a:prstGeom prst="rect">
            <a:avLst/>
          </a:prstGeom>
          <a:noFill/>
        </p:spPr>
        <p:txBody>
          <a:bodyPr wrap="square" rtlCol="0">
            <a:spAutoFit/>
          </a:bodyPr>
          <a:lstStyle/>
          <a:p>
            <a:pPr marL="342900" indent="-342900">
              <a:buAutoNum type="arabicPeriod"/>
            </a:pPr>
            <a:r>
              <a:rPr lang="en-US" dirty="0" smtClean="0"/>
              <a:t>Device drivers can be loaded during boot time or loaded (as modules) during run time</a:t>
            </a:r>
          </a:p>
          <a:p>
            <a:pPr marL="342900" indent="-342900">
              <a:buAutoNum type="arabicPeriod"/>
            </a:pPr>
            <a:r>
              <a:rPr lang="en-US" dirty="0" smtClean="0"/>
              <a:t>Driver classification:</a:t>
            </a:r>
          </a:p>
          <a:p>
            <a:pPr marL="800100" lvl="1" indent="-342900">
              <a:buAutoNum type="arabicPeriod"/>
            </a:pPr>
            <a:r>
              <a:rPr lang="en-US" dirty="0" smtClean="0"/>
              <a:t>Character device</a:t>
            </a:r>
          </a:p>
          <a:p>
            <a:pPr marL="800100" lvl="1" indent="-342900">
              <a:buAutoNum type="arabicPeriod"/>
            </a:pPr>
            <a:r>
              <a:rPr lang="en-US" dirty="0" smtClean="0"/>
              <a:t>Block device</a:t>
            </a:r>
          </a:p>
          <a:p>
            <a:pPr marL="800100" lvl="1" indent="-342900">
              <a:buAutoNum type="arabicPeriod"/>
            </a:pPr>
            <a:r>
              <a:rPr lang="en-US" dirty="0" smtClean="0"/>
              <a:t>Network  interface</a:t>
            </a:r>
          </a:p>
          <a:p>
            <a:pPr marL="342900" indent="-342900">
              <a:buAutoNum type="arabicPeriod"/>
            </a:pPr>
            <a:r>
              <a:rPr lang="en-US" dirty="0" smtClean="0"/>
              <a:t>Each type of drivers have standard API, for example, character devices will have open and close, read and write functions.</a:t>
            </a:r>
          </a:p>
          <a:p>
            <a:endParaRPr lang="en-US" dirty="0"/>
          </a:p>
        </p:txBody>
      </p:sp>
      <p:graphicFrame>
        <p:nvGraphicFramePr>
          <p:cNvPr id="7" name="Object 6"/>
          <p:cNvGraphicFramePr>
            <a:graphicFrameLocks noChangeAspect="1"/>
          </p:cNvGraphicFramePr>
          <p:nvPr/>
        </p:nvGraphicFramePr>
        <p:xfrm>
          <a:off x="304800" y="1143000"/>
          <a:ext cx="4008438" cy="5225637"/>
        </p:xfrm>
        <a:graphic>
          <a:graphicData uri="http://schemas.openxmlformats.org/presentationml/2006/ole">
            <p:oleObj spid="_x0000_s34820" name="Visio" r:id="rId3" imgW="4511040" imgH="5882420" progId="Visio.Drawing.11">
              <p:embed/>
            </p:oleObj>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Autofit/>
          </a:bodyPr>
          <a:lstStyle/>
          <a:p>
            <a:r>
              <a:rPr lang="en-US" sz="3600" dirty="0" smtClean="0"/>
              <a:t>KeyStone Drivers Structure</a:t>
            </a:r>
            <a:br>
              <a:rPr lang="en-US" sz="3600" dirty="0" smtClean="0"/>
            </a:br>
            <a:r>
              <a:rPr lang="en-US" sz="3600" dirty="0" smtClean="0"/>
              <a:t>Example - SRIO</a:t>
            </a:r>
            <a:endParaRPr lang="en-US" sz="3600" dirty="0"/>
          </a:p>
        </p:txBody>
      </p:sp>
      <p:graphicFrame>
        <p:nvGraphicFramePr>
          <p:cNvPr id="6" name="Object 5"/>
          <p:cNvGraphicFramePr>
            <a:graphicFrameLocks noChangeAspect="1"/>
          </p:cNvGraphicFramePr>
          <p:nvPr/>
        </p:nvGraphicFramePr>
        <p:xfrm>
          <a:off x="533400" y="2743200"/>
          <a:ext cx="5311775" cy="3481387"/>
        </p:xfrm>
        <a:graphic>
          <a:graphicData uri="http://schemas.openxmlformats.org/presentationml/2006/ole">
            <p:oleObj spid="_x0000_s35843" name="Visio" r:id="rId3" imgW="5311073" imgH="3482116" progId="Visio.Drawing.11">
              <p:embed/>
            </p:oleObj>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12"/>
          </p:nvPr>
        </p:nvSpPr>
        <p:spPr>
          <a:noFill/>
        </p:spPr>
        <p:txBody>
          <a:bodyPr/>
          <a:lstStyle/>
          <a:p>
            <a:fld id="{016D914D-62B6-455B-A4C2-36E03A8FD93C}" type="slidenum">
              <a:rPr lang="en-US" smtClean="0"/>
              <a:pPr/>
              <a:t>66</a:t>
            </a:fld>
            <a:endParaRPr lang="en-US" smtClean="0"/>
          </a:p>
        </p:txBody>
      </p:sp>
      <p:sp>
        <p:nvSpPr>
          <p:cNvPr id="20483" name="Rectangle 2"/>
          <p:cNvSpPr>
            <a:spLocks noGrp="1" noChangeArrowheads="1"/>
          </p:cNvSpPr>
          <p:nvPr>
            <p:ph type="title"/>
          </p:nvPr>
        </p:nvSpPr>
        <p:spPr>
          <a:xfrm>
            <a:off x="304800" y="304800"/>
            <a:ext cx="8458200" cy="990600"/>
          </a:xfrm>
        </p:spPr>
        <p:txBody>
          <a:bodyPr>
            <a:normAutofit fontScale="90000"/>
          </a:bodyPr>
          <a:lstStyle/>
          <a:p>
            <a:r>
              <a:rPr lang="en-US" sz="3600" dirty="0" smtClean="0"/>
              <a:t>Linux </a:t>
            </a:r>
            <a:r>
              <a:rPr lang="en-US" sz="3600" dirty="0" smtClean="0"/>
              <a:t>Drivers</a:t>
            </a:r>
            <a:br>
              <a:rPr lang="en-US" sz="3600" dirty="0" smtClean="0"/>
            </a:br>
            <a:r>
              <a:rPr lang="en-US" sz="3100" dirty="0" smtClean="0"/>
              <a:t>mcsdk_03_00_00_09/linux-keystone/drivers</a:t>
            </a:r>
            <a:br>
              <a:rPr lang="en-US" sz="3100" dirty="0" smtClean="0"/>
            </a:br>
            <a:endParaRPr lang="en-US" sz="3100" dirty="0" smtClean="0"/>
          </a:p>
        </p:txBody>
      </p:sp>
      <p:sp>
        <p:nvSpPr>
          <p:cNvPr id="20484" name="Content Placeholder 1"/>
          <p:cNvSpPr>
            <a:spLocks noGrp="1"/>
          </p:cNvSpPr>
          <p:nvPr>
            <p:ph idx="1"/>
          </p:nvPr>
        </p:nvSpPr>
        <p:spPr>
          <a:xfrm>
            <a:off x="457200" y="1447800"/>
            <a:ext cx="8467725" cy="4800600"/>
          </a:xfrm>
        </p:spPr>
        <p:txBody>
          <a:bodyPr>
            <a:normAutofit lnSpcReduction="10000"/>
          </a:bodyPr>
          <a:lstStyle/>
          <a:p>
            <a:pPr>
              <a:buFont typeface="Wingdings" pitchFamily="2" charset="2"/>
              <a:buChar char="q"/>
            </a:pPr>
            <a:r>
              <a:rPr lang="en-US" sz="1800" dirty="0" smtClean="0"/>
              <a:t>GIC IRQ chip driver</a:t>
            </a:r>
          </a:p>
          <a:p>
            <a:pPr>
              <a:buFont typeface="Wingdings" pitchFamily="2" charset="2"/>
              <a:buChar char="q"/>
            </a:pPr>
            <a:r>
              <a:rPr lang="en-US" sz="1800" dirty="0" smtClean="0"/>
              <a:t>Keystone IPC IRQ chip driver</a:t>
            </a:r>
          </a:p>
          <a:p>
            <a:pPr>
              <a:buFont typeface="Wingdings" pitchFamily="2" charset="2"/>
              <a:buChar char="q"/>
            </a:pPr>
            <a:r>
              <a:rPr lang="en-US" sz="1800" dirty="0" smtClean="0"/>
              <a:t>SMP</a:t>
            </a:r>
          </a:p>
          <a:p>
            <a:pPr>
              <a:buFont typeface="Wingdings" pitchFamily="2" charset="2"/>
              <a:buChar char="q"/>
            </a:pPr>
            <a:r>
              <a:rPr lang="en-US" sz="1800" dirty="0" smtClean="0"/>
              <a:t>AEMIF driver</a:t>
            </a:r>
          </a:p>
          <a:p>
            <a:pPr>
              <a:buFont typeface="Wingdings" pitchFamily="2" charset="2"/>
              <a:buChar char="q"/>
            </a:pPr>
            <a:r>
              <a:rPr lang="en-US" sz="1800" dirty="0" smtClean="0"/>
              <a:t>NAND driver</a:t>
            </a:r>
          </a:p>
          <a:p>
            <a:pPr>
              <a:buFont typeface="Wingdings" pitchFamily="2" charset="2"/>
              <a:buChar char="q"/>
            </a:pPr>
            <a:r>
              <a:rPr lang="en-US" sz="1800" dirty="0" smtClean="0"/>
              <a:t>SPI and SPI NOR flash drivers</a:t>
            </a:r>
          </a:p>
          <a:p>
            <a:pPr>
              <a:buFont typeface="Wingdings" pitchFamily="2" charset="2"/>
              <a:buChar char="q"/>
            </a:pPr>
            <a:r>
              <a:rPr lang="en-US" sz="1800" dirty="0" smtClean="0"/>
              <a:t>I2C and EEPROM drivers</a:t>
            </a:r>
          </a:p>
          <a:p>
            <a:pPr>
              <a:buFont typeface="Wingdings" pitchFamily="2" charset="2"/>
              <a:buChar char="q"/>
            </a:pPr>
            <a:r>
              <a:rPr lang="en-US" sz="1800" dirty="0" smtClean="0"/>
              <a:t>Keystone GPIO driver</a:t>
            </a:r>
          </a:p>
          <a:p>
            <a:pPr>
              <a:buFont typeface="Wingdings" pitchFamily="2" charset="2"/>
              <a:buChar char="q"/>
            </a:pPr>
            <a:r>
              <a:rPr lang="en-US" sz="1800" dirty="0" smtClean="0"/>
              <a:t>Keystone IPC GPIO driver</a:t>
            </a:r>
          </a:p>
          <a:p>
            <a:pPr>
              <a:buFont typeface="Wingdings" pitchFamily="2" charset="2"/>
              <a:buChar char="q"/>
            </a:pPr>
            <a:r>
              <a:rPr lang="en-US" sz="1800" dirty="0" smtClean="0"/>
              <a:t>Network driver (NetCP), PktDMA, Packet Accelerator</a:t>
            </a:r>
          </a:p>
          <a:p>
            <a:pPr>
              <a:buFont typeface="Wingdings" pitchFamily="2" charset="2"/>
              <a:buChar char="q"/>
            </a:pPr>
            <a:r>
              <a:rPr lang="en-US" sz="1800" dirty="0" smtClean="0"/>
              <a:t>SGMII driver</a:t>
            </a:r>
          </a:p>
          <a:p>
            <a:pPr>
              <a:buFont typeface="Wingdings" pitchFamily="2" charset="2"/>
              <a:buChar char="q"/>
            </a:pPr>
            <a:r>
              <a:rPr lang="en-US" sz="1800" dirty="0" smtClean="0"/>
              <a:t>QoS driver</a:t>
            </a:r>
          </a:p>
          <a:p>
            <a:pPr>
              <a:buFont typeface="Wingdings" pitchFamily="2" charset="2"/>
              <a:buChar char="q"/>
            </a:pPr>
            <a:r>
              <a:rPr lang="en-US" sz="1800" dirty="0" smtClean="0"/>
              <a:t>USB driver</a:t>
            </a:r>
          </a:p>
          <a:p>
            <a:pPr>
              <a:buFont typeface="Wingdings" pitchFamily="2" charset="2"/>
              <a:buChar char="q"/>
            </a:pPr>
            <a:r>
              <a:rPr lang="en-US" sz="1800" dirty="0" smtClean="0"/>
              <a:t>10Gig Ethernet driver (not validated due to test hardware)</a:t>
            </a:r>
          </a:p>
          <a:p>
            <a:pPr>
              <a:buFont typeface="Wingdings" pitchFamily="2" charset="2"/>
              <a:buChar char="q"/>
            </a:pPr>
            <a:r>
              <a:rPr lang="en-US" sz="1800" dirty="0" smtClean="0"/>
              <a:t>PCIe driver</a:t>
            </a:r>
          </a:p>
          <a:p>
            <a:pPr>
              <a:buFont typeface="Wingdings" pitchFamily="2" charset="2"/>
              <a:buChar char="q"/>
            </a:pPr>
            <a:endParaRPr lang="en-US" sz="2000" dirty="0" smtClean="0"/>
          </a:p>
          <a:p>
            <a:pPr>
              <a:buFontTx/>
              <a:buNone/>
            </a:pPr>
            <a:endParaRPr lang="en-US" sz="2000" dirty="0" smtClean="0"/>
          </a:p>
          <a:p>
            <a:pPr>
              <a:buFont typeface="Wingdings" pitchFamily="2" charset="2"/>
              <a:buChar char="q"/>
            </a:pPr>
            <a:endParaRPr lang="en-US" sz="2400" dirty="0"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dirty="0" smtClean="0"/>
              <a:t>Agenda</a:t>
            </a:r>
            <a:endParaRPr lang="en-US" sz="3600" dirty="0"/>
          </a:p>
        </p:txBody>
      </p:sp>
      <p:sp>
        <p:nvSpPr>
          <p:cNvPr id="3" name="Content Placeholder 2"/>
          <p:cNvSpPr>
            <a:spLocks noGrp="1"/>
          </p:cNvSpPr>
          <p:nvPr>
            <p:ph idx="1"/>
          </p:nvPr>
        </p:nvSpPr>
        <p:spPr>
          <a:xfrm>
            <a:off x="457200" y="685800"/>
            <a:ext cx="8229600" cy="5867400"/>
          </a:xfrm>
        </p:spPr>
        <p:txBody>
          <a:bodyPr>
            <a:noAutofit/>
          </a:bodyPr>
          <a:lstStyle/>
          <a:p>
            <a:pPr lvl="0"/>
            <a:r>
              <a:rPr lang="en-US" sz="2800" dirty="0" smtClean="0"/>
              <a:t>KeyStone II peripherals </a:t>
            </a:r>
            <a:r>
              <a:rPr lang="en-US" sz="2800" dirty="0"/>
              <a:t>and </a:t>
            </a:r>
            <a:r>
              <a:rPr lang="en-US" sz="2800" dirty="0" smtClean="0"/>
              <a:t>coprocessors</a:t>
            </a:r>
            <a:endParaRPr lang="en-US" sz="2800" dirty="0"/>
          </a:p>
          <a:p>
            <a:pPr lvl="0"/>
            <a:r>
              <a:rPr lang="en-US" sz="2800" dirty="0" smtClean="0"/>
              <a:t>Resource Management</a:t>
            </a:r>
            <a:endParaRPr lang="en-US" sz="2800" dirty="0"/>
          </a:p>
          <a:p>
            <a:pPr lvl="0"/>
            <a:r>
              <a:rPr lang="en-US" sz="2800" dirty="0" smtClean="0"/>
              <a:t>DSP CorePac CSL layer</a:t>
            </a:r>
          </a:p>
          <a:p>
            <a:pPr lvl="0"/>
            <a:r>
              <a:rPr lang="en-US" sz="2800" dirty="0" smtClean="0"/>
              <a:t>DSP CorePac LLD layer</a:t>
            </a:r>
          </a:p>
          <a:p>
            <a:pPr lvl="1"/>
            <a:r>
              <a:rPr lang="en-US" dirty="0" smtClean="0"/>
              <a:t>LLD functions</a:t>
            </a:r>
            <a:endParaRPr lang="en-US" dirty="0"/>
          </a:p>
          <a:p>
            <a:pPr lvl="1"/>
            <a:r>
              <a:rPr lang="en-US" dirty="0"/>
              <a:t>What peripherals and coprocessors have </a:t>
            </a:r>
            <a:r>
              <a:rPr lang="en-US" dirty="0" smtClean="0"/>
              <a:t>LLD</a:t>
            </a:r>
          </a:p>
          <a:p>
            <a:pPr lvl="1"/>
            <a:r>
              <a:rPr lang="en-US" dirty="0" smtClean="0"/>
              <a:t>LLD Usage</a:t>
            </a:r>
            <a:endParaRPr lang="en-US" dirty="0"/>
          </a:p>
          <a:p>
            <a:pPr lvl="1"/>
            <a:r>
              <a:rPr lang="en-US" dirty="0" smtClean="0"/>
              <a:t>NWAL</a:t>
            </a:r>
            <a:endParaRPr lang="en-US" dirty="0"/>
          </a:p>
          <a:p>
            <a:pPr lvl="0"/>
            <a:r>
              <a:rPr lang="en-US" sz="2800" dirty="0" smtClean="0"/>
              <a:t>ARM Kernel Drivers</a:t>
            </a:r>
            <a:r>
              <a:rPr lang="en-US" sz="2800" dirty="0"/>
              <a:t> </a:t>
            </a:r>
          </a:p>
          <a:p>
            <a:pPr lvl="0"/>
            <a:r>
              <a:rPr lang="en-US" sz="2800" b="1" dirty="0"/>
              <a:t> </a:t>
            </a:r>
            <a:r>
              <a:rPr lang="en-US" sz="2800" b="1" dirty="0" smtClean="0"/>
              <a:t> ARM – DSP Inter Process Communications</a:t>
            </a:r>
            <a:endParaRPr lang="en-US" sz="2800"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User Space Libraries</a:t>
            </a:r>
            <a:endParaRPr lang="en-US" sz="3600" dirty="0"/>
          </a:p>
        </p:txBody>
      </p:sp>
      <p:sp>
        <p:nvSpPr>
          <p:cNvPr id="3" name="Content Placeholder 2"/>
          <p:cNvSpPr>
            <a:spLocks noGrp="1"/>
          </p:cNvSpPr>
          <p:nvPr>
            <p:ph idx="1"/>
          </p:nvPr>
        </p:nvSpPr>
        <p:spPr>
          <a:xfrm>
            <a:off x="457200" y="1143000"/>
            <a:ext cx="8229600" cy="4983163"/>
          </a:xfrm>
        </p:spPr>
        <p:txBody>
          <a:bodyPr>
            <a:normAutofit/>
          </a:bodyPr>
          <a:lstStyle/>
          <a:p>
            <a:r>
              <a:rPr lang="en-US" sz="2800" dirty="0" smtClean="0"/>
              <a:t>Part of the MCSDK release</a:t>
            </a:r>
          </a:p>
          <a:p>
            <a:r>
              <a:rPr lang="en-US" sz="2800" dirty="0" smtClean="0"/>
              <a:t>Set of libraries:</a:t>
            </a:r>
          </a:p>
          <a:p>
            <a:pPr lvl="1"/>
            <a:r>
              <a:rPr lang="en-US" sz="2400" dirty="0" smtClean="0"/>
              <a:t>IPC – Communication between cores (ARM to DSP, between DSP, between devices)</a:t>
            </a:r>
          </a:p>
          <a:p>
            <a:pPr lvl="1"/>
            <a:r>
              <a:rPr lang="en-US" sz="2400" dirty="0" smtClean="0"/>
              <a:t>MSGCOM   - An IPC mechanism to communicate between cores (either C66 or ARM)</a:t>
            </a:r>
          </a:p>
          <a:p>
            <a:pPr lvl="1"/>
            <a:r>
              <a:rPr lang="en-US" sz="2400" dirty="0" smtClean="0"/>
              <a:t>Ethernet Driver – As the name applied </a:t>
            </a:r>
          </a:p>
          <a:p>
            <a:endParaRPr lang="en-US" sz="28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160867" y="1752600"/>
            <a:ext cx="2895600" cy="1828800"/>
          </a:xfrm>
          <a:prstGeom prst="rect">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3238500" y="1752600"/>
            <a:ext cx="2895600" cy="1828800"/>
          </a:xfrm>
          <a:prstGeom prst="rect">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p:cNvSpPr/>
          <p:nvPr/>
        </p:nvSpPr>
        <p:spPr>
          <a:xfrm>
            <a:off x="3238500" y="3581400"/>
            <a:ext cx="2895600" cy="1371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42900" y="0"/>
            <a:ext cx="8458200" cy="838200"/>
          </a:xfrm>
        </p:spPr>
        <p:txBody>
          <a:bodyPr/>
          <a:lstStyle/>
          <a:p>
            <a:r>
              <a:rPr lang="en-US" dirty="0" smtClean="0"/>
              <a:t>IPC Scenarios</a:t>
            </a:r>
            <a:endParaRPr lang="en-US" dirty="0"/>
          </a:p>
        </p:txBody>
      </p:sp>
      <p:sp>
        <p:nvSpPr>
          <p:cNvPr id="4" name="Rectangle 3"/>
          <p:cNvSpPr/>
          <p:nvPr/>
        </p:nvSpPr>
        <p:spPr>
          <a:xfrm>
            <a:off x="152400" y="3581400"/>
            <a:ext cx="2895600" cy="1371600"/>
          </a:xfrm>
          <a:prstGeom prst="rect">
            <a:avLst/>
          </a:prstGeom>
          <a:solidFill>
            <a:schemeClr val="tx2">
              <a:lumMod val="20000"/>
              <a:lumOff val="80000"/>
              <a:alpha val="6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6324600" y="1752600"/>
            <a:ext cx="2667000" cy="3200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219200" y="5029200"/>
            <a:ext cx="436338" cy="261610"/>
          </a:xfrm>
          <a:prstGeom prst="rect">
            <a:avLst/>
          </a:prstGeom>
          <a:noFill/>
        </p:spPr>
        <p:txBody>
          <a:bodyPr wrap="none" rtlCol="0">
            <a:spAutoFit/>
          </a:bodyPr>
          <a:lstStyle/>
          <a:p>
            <a:r>
              <a:rPr lang="en-US" sz="1050" b="1" dirty="0" smtClean="0"/>
              <a:t>A15</a:t>
            </a:r>
            <a:endParaRPr lang="en-US" sz="1050" b="1" dirty="0"/>
          </a:p>
        </p:txBody>
      </p:sp>
      <p:sp>
        <p:nvSpPr>
          <p:cNvPr id="8" name="TextBox 7"/>
          <p:cNvSpPr txBox="1"/>
          <p:nvPr/>
        </p:nvSpPr>
        <p:spPr>
          <a:xfrm>
            <a:off x="4419600" y="5029200"/>
            <a:ext cx="436338" cy="261610"/>
          </a:xfrm>
          <a:prstGeom prst="rect">
            <a:avLst/>
          </a:prstGeom>
          <a:noFill/>
        </p:spPr>
        <p:txBody>
          <a:bodyPr wrap="none" rtlCol="0">
            <a:spAutoFit/>
          </a:bodyPr>
          <a:lstStyle/>
          <a:p>
            <a:r>
              <a:rPr lang="en-US" sz="1050" b="1" dirty="0" smtClean="0"/>
              <a:t>A15</a:t>
            </a:r>
            <a:endParaRPr lang="en-US" sz="1050" b="1" dirty="0"/>
          </a:p>
        </p:txBody>
      </p:sp>
      <p:sp>
        <p:nvSpPr>
          <p:cNvPr id="9" name="TextBox 8"/>
          <p:cNvSpPr txBox="1"/>
          <p:nvPr/>
        </p:nvSpPr>
        <p:spPr>
          <a:xfrm>
            <a:off x="7516131" y="5029200"/>
            <a:ext cx="461986" cy="253916"/>
          </a:xfrm>
          <a:prstGeom prst="rect">
            <a:avLst/>
          </a:prstGeom>
          <a:noFill/>
        </p:spPr>
        <p:txBody>
          <a:bodyPr wrap="none" rtlCol="0">
            <a:spAutoFit/>
          </a:bodyPr>
          <a:lstStyle/>
          <a:p>
            <a:r>
              <a:rPr lang="en-US" sz="1050" b="1" dirty="0" smtClean="0"/>
              <a:t>DSP</a:t>
            </a:r>
            <a:endParaRPr lang="en-US" sz="1050" b="1" dirty="0"/>
          </a:p>
        </p:txBody>
      </p:sp>
      <p:cxnSp>
        <p:nvCxnSpPr>
          <p:cNvPr id="11" name="Straight Connector 10"/>
          <p:cNvCxnSpPr/>
          <p:nvPr/>
        </p:nvCxnSpPr>
        <p:spPr>
          <a:xfrm>
            <a:off x="152400" y="3581400"/>
            <a:ext cx="28956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238500" y="3581400"/>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80" idx="3"/>
          </p:cNvCxnSpPr>
          <p:nvPr/>
        </p:nvCxnSpPr>
        <p:spPr>
          <a:xfrm flipV="1">
            <a:off x="1534431" y="4374922"/>
            <a:ext cx="2828476" cy="1917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38998" y="2133600"/>
            <a:ext cx="7620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IPC 3.x</a:t>
            </a:r>
          </a:p>
          <a:p>
            <a:pPr algn="ctr"/>
            <a:r>
              <a:rPr lang="en-US" sz="900" dirty="0" smtClean="0">
                <a:solidFill>
                  <a:schemeClr val="tx1"/>
                </a:solidFill>
              </a:rPr>
              <a:t>msgQ</a:t>
            </a:r>
            <a:endParaRPr lang="en-US" sz="900" dirty="0">
              <a:solidFill>
                <a:schemeClr val="tx1"/>
              </a:solidFill>
            </a:endParaRPr>
          </a:p>
        </p:txBody>
      </p:sp>
      <p:sp>
        <p:nvSpPr>
          <p:cNvPr id="20" name="Rectangle 19"/>
          <p:cNvSpPr/>
          <p:nvPr/>
        </p:nvSpPr>
        <p:spPr>
          <a:xfrm>
            <a:off x="5360068" y="2133600"/>
            <a:ext cx="7620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IPC 3.x</a:t>
            </a:r>
          </a:p>
          <a:p>
            <a:pPr algn="ctr"/>
            <a:r>
              <a:rPr lang="en-US" sz="900" dirty="0" smtClean="0">
                <a:solidFill>
                  <a:schemeClr val="tx1"/>
                </a:solidFill>
              </a:rPr>
              <a:t>msgQ</a:t>
            </a:r>
            <a:endParaRPr lang="en-US" sz="900" dirty="0">
              <a:solidFill>
                <a:schemeClr val="tx1"/>
              </a:solidFill>
            </a:endParaRPr>
          </a:p>
        </p:txBody>
      </p:sp>
      <p:sp>
        <p:nvSpPr>
          <p:cNvPr id="21" name="Rectangle 20"/>
          <p:cNvSpPr/>
          <p:nvPr/>
        </p:nvSpPr>
        <p:spPr>
          <a:xfrm>
            <a:off x="8085221" y="2120900"/>
            <a:ext cx="7620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IPC 3.x</a:t>
            </a:r>
          </a:p>
          <a:p>
            <a:pPr algn="ctr"/>
            <a:r>
              <a:rPr lang="en-US" sz="900" dirty="0">
                <a:solidFill>
                  <a:schemeClr val="tx1"/>
                </a:solidFill>
              </a:rPr>
              <a:t>msgQ</a:t>
            </a:r>
          </a:p>
        </p:txBody>
      </p:sp>
      <p:cxnSp>
        <p:nvCxnSpPr>
          <p:cNvPr id="27" name="Straight Connector 26"/>
          <p:cNvCxnSpPr/>
          <p:nvPr/>
        </p:nvCxnSpPr>
        <p:spPr>
          <a:xfrm>
            <a:off x="5829300" y="2438400"/>
            <a:ext cx="0" cy="1277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1" idx="2"/>
            <a:endCxn id="75" idx="0"/>
          </p:cNvCxnSpPr>
          <p:nvPr/>
        </p:nvCxnSpPr>
        <p:spPr>
          <a:xfrm>
            <a:off x="8466221" y="2425700"/>
            <a:ext cx="8021" cy="13080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67000" y="3850105"/>
            <a:ext cx="54864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28600" y="2133600"/>
            <a:ext cx="7620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PKT I/O</a:t>
            </a:r>
            <a:endParaRPr lang="en-US" sz="900" dirty="0">
              <a:solidFill>
                <a:schemeClr val="tx1"/>
              </a:solidFill>
            </a:endParaRPr>
          </a:p>
        </p:txBody>
      </p:sp>
      <p:sp>
        <p:nvSpPr>
          <p:cNvPr id="38" name="Rectangle 37"/>
          <p:cNvSpPr/>
          <p:nvPr/>
        </p:nvSpPr>
        <p:spPr>
          <a:xfrm>
            <a:off x="3352800" y="2133600"/>
            <a:ext cx="7620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PKT I/O</a:t>
            </a:r>
          </a:p>
        </p:txBody>
      </p:sp>
      <p:sp>
        <p:nvSpPr>
          <p:cNvPr id="39" name="Rectangle 38"/>
          <p:cNvSpPr/>
          <p:nvPr/>
        </p:nvSpPr>
        <p:spPr>
          <a:xfrm>
            <a:off x="6477000" y="2133600"/>
            <a:ext cx="7620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MSGCOM</a:t>
            </a:r>
            <a:endParaRPr lang="en-US" sz="900" dirty="0">
              <a:solidFill>
                <a:schemeClr val="tx1"/>
              </a:solidFill>
            </a:endParaRPr>
          </a:p>
        </p:txBody>
      </p:sp>
      <p:cxnSp>
        <p:nvCxnSpPr>
          <p:cNvPr id="40" name="Straight Connector 39"/>
          <p:cNvCxnSpPr/>
          <p:nvPr/>
        </p:nvCxnSpPr>
        <p:spPr>
          <a:xfrm>
            <a:off x="3238500" y="3581400"/>
            <a:ext cx="28956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228600" y="2971800"/>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QMLLD</a:t>
            </a:r>
            <a:endParaRPr lang="en-US" sz="900" b="1" dirty="0">
              <a:solidFill>
                <a:schemeClr val="tx1"/>
              </a:solidFill>
            </a:endParaRPr>
          </a:p>
        </p:txBody>
      </p:sp>
      <p:sp>
        <p:nvSpPr>
          <p:cNvPr id="43" name="Rectangle 42"/>
          <p:cNvSpPr/>
          <p:nvPr/>
        </p:nvSpPr>
        <p:spPr>
          <a:xfrm>
            <a:off x="6553200" y="3035299"/>
            <a:ext cx="6096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QMLLD</a:t>
            </a:r>
            <a:endParaRPr lang="en-US" sz="900" b="1" dirty="0">
              <a:solidFill>
                <a:schemeClr val="tx1"/>
              </a:solidFill>
            </a:endParaRPr>
          </a:p>
        </p:txBody>
      </p:sp>
      <p:cxnSp>
        <p:nvCxnSpPr>
          <p:cNvPr id="44" name="Straight Connector 43"/>
          <p:cNvCxnSpPr/>
          <p:nvPr/>
        </p:nvCxnSpPr>
        <p:spPr>
          <a:xfrm>
            <a:off x="556836" y="2451100"/>
            <a:ext cx="0" cy="52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62923" y="3111500"/>
            <a:ext cx="258036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42" idx="0"/>
          </p:cNvCxnSpPr>
          <p:nvPr/>
        </p:nvCxnSpPr>
        <p:spPr>
          <a:xfrm>
            <a:off x="3740303" y="2438400"/>
            <a:ext cx="7789" cy="594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858000" y="2474383"/>
            <a:ext cx="0" cy="558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914400" y="3429000"/>
            <a:ext cx="609600" cy="228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Socket</a:t>
            </a:r>
            <a:endParaRPr lang="en-US" sz="900" b="1" dirty="0">
              <a:solidFill>
                <a:schemeClr val="tx1"/>
              </a:solidFill>
            </a:endParaRPr>
          </a:p>
        </p:txBody>
      </p:sp>
      <p:sp>
        <p:nvSpPr>
          <p:cNvPr id="60" name="Rectangle 59"/>
          <p:cNvSpPr/>
          <p:nvPr/>
        </p:nvSpPr>
        <p:spPr>
          <a:xfrm>
            <a:off x="4267200" y="3429000"/>
            <a:ext cx="609600" cy="228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Socket</a:t>
            </a:r>
            <a:endParaRPr lang="en-US" sz="900" b="1" dirty="0">
              <a:solidFill>
                <a:schemeClr val="tx1"/>
              </a:solidFill>
            </a:endParaRPr>
          </a:p>
        </p:txBody>
      </p:sp>
      <p:sp>
        <p:nvSpPr>
          <p:cNvPr id="68" name="Rectangle 67"/>
          <p:cNvSpPr/>
          <p:nvPr/>
        </p:nvSpPr>
        <p:spPr>
          <a:xfrm>
            <a:off x="4362906" y="5863952"/>
            <a:ext cx="1051062"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chemeClr val="tx1"/>
                </a:solidFill>
              </a:rPr>
              <a:t>IPC Deliverables</a:t>
            </a:r>
            <a:endParaRPr lang="en-US" sz="900" dirty="0">
              <a:solidFill>
                <a:schemeClr val="tx1"/>
              </a:solidFill>
            </a:endParaRPr>
          </a:p>
        </p:txBody>
      </p:sp>
      <p:sp>
        <p:nvSpPr>
          <p:cNvPr id="69" name="Rectangle 68"/>
          <p:cNvSpPr/>
          <p:nvPr/>
        </p:nvSpPr>
        <p:spPr>
          <a:xfrm>
            <a:off x="1834867" y="5863952"/>
            <a:ext cx="1113802"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Transport Net Lib</a:t>
            </a:r>
            <a:endParaRPr lang="en-US" sz="900" dirty="0">
              <a:solidFill>
                <a:schemeClr val="tx1"/>
              </a:solidFill>
            </a:endParaRPr>
          </a:p>
        </p:txBody>
      </p:sp>
      <p:sp>
        <p:nvSpPr>
          <p:cNvPr id="72" name="Rounded Rectangle 71"/>
          <p:cNvSpPr/>
          <p:nvPr/>
        </p:nvSpPr>
        <p:spPr>
          <a:xfrm>
            <a:off x="2291885" y="914400"/>
            <a:ext cx="727110" cy="597568"/>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Control </a:t>
            </a:r>
          </a:p>
          <a:p>
            <a:pPr algn="ctr"/>
            <a:r>
              <a:rPr lang="en-US" sz="800" dirty="0" smtClean="0">
                <a:solidFill>
                  <a:schemeClr val="tx1"/>
                </a:solidFill>
              </a:rPr>
              <a:t>Path</a:t>
            </a:r>
            <a:endParaRPr lang="en-US" sz="800" dirty="0">
              <a:solidFill>
                <a:schemeClr val="tx1"/>
              </a:solidFill>
            </a:endParaRPr>
          </a:p>
        </p:txBody>
      </p:sp>
      <p:cxnSp>
        <p:nvCxnSpPr>
          <p:cNvPr id="74" name="Straight Connector 73"/>
          <p:cNvCxnSpPr/>
          <p:nvPr/>
        </p:nvCxnSpPr>
        <p:spPr>
          <a:xfrm flipH="1">
            <a:off x="1158100" y="1511968"/>
            <a:ext cx="16042" cy="1887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rot="10800000" flipV="1">
            <a:off x="990600" y="4321962"/>
            <a:ext cx="497569" cy="14248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vEth</a:t>
            </a:r>
            <a:endParaRPr lang="en-US" sz="800" b="1" dirty="0">
              <a:solidFill>
                <a:schemeClr val="tx1"/>
              </a:solidFill>
            </a:endParaRPr>
          </a:p>
        </p:txBody>
      </p:sp>
      <p:sp>
        <p:nvSpPr>
          <p:cNvPr id="70" name="Rectangle 69"/>
          <p:cNvSpPr/>
          <p:nvPr/>
        </p:nvSpPr>
        <p:spPr>
          <a:xfrm>
            <a:off x="2438400" y="3733800"/>
            <a:ext cx="609600" cy="228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VirtIO</a:t>
            </a:r>
            <a:endParaRPr lang="en-US" sz="900" b="1" dirty="0">
              <a:solidFill>
                <a:schemeClr val="tx1"/>
              </a:solidFill>
            </a:endParaRPr>
          </a:p>
        </p:txBody>
      </p:sp>
      <p:sp>
        <p:nvSpPr>
          <p:cNvPr id="75" name="Rectangle 74"/>
          <p:cNvSpPr/>
          <p:nvPr/>
        </p:nvSpPr>
        <p:spPr>
          <a:xfrm>
            <a:off x="8169442" y="3733799"/>
            <a:ext cx="6096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VirtIO</a:t>
            </a:r>
            <a:endParaRPr lang="en-US" sz="900" b="1" dirty="0">
              <a:solidFill>
                <a:schemeClr val="tx1"/>
              </a:solidFill>
            </a:endParaRPr>
          </a:p>
        </p:txBody>
      </p:sp>
      <p:sp>
        <p:nvSpPr>
          <p:cNvPr id="77" name="Rectangle 76"/>
          <p:cNvSpPr/>
          <p:nvPr/>
        </p:nvSpPr>
        <p:spPr>
          <a:xfrm>
            <a:off x="5524500" y="3735805"/>
            <a:ext cx="609600" cy="228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VirtIO</a:t>
            </a:r>
            <a:endParaRPr lang="en-US" sz="900" b="1" dirty="0">
              <a:solidFill>
                <a:schemeClr val="tx1"/>
              </a:solidFill>
            </a:endParaRPr>
          </a:p>
        </p:txBody>
      </p:sp>
      <p:sp>
        <p:nvSpPr>
          <p:cNvPr id="80" name="Rectangle 79"/>
          <p:cNvSpPr/>
          <p:nvPr/>
        </p:nvSpPr>
        <p:spPr>
          <a:xfrm rot="10800000" flipV="1">
            <a:off x="4362907" y="4303682"/>
            <a:ext cx="497569" cy="14248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vEth</a:t>
            </a:r>
            <a:endParaRPr lang="en-US" sz="800" b="1" dirty="0">
              <a:solidFill>
                <a:schemeClr val="tx1"/>
              </a:solidFill>
            </a:endParaRPr>
          </a:p>
        </p:txBody>
      </p:sp>
      <p:sp>
        <p:nvSpPr>
          <p:cNvPr id="81" name="Rectangle 80"/>
          <p:cNvSpPr/>
          <p:nvPr/>
        </p:nvSpPr>
        <p:spPr>
          <a:xfrm>
            <a:off x="3060427" y="5872865"/>
            <a:ext cx="1130573"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PDK Deliverables</a:t>
            </a:r>
            <a:endParaRPr lang="en-US" sz="900" dirty="0">
              <a:solidFill>
                <a:schemeClr val="tx1"/>
              </a:solidFill>
            </a:endParaRPr>
          </a:p>
        </p:txBody>
      </p:sp>
      <p:cxnSp>
        <p:nvCxnSpPr>
          <p:cNvPr id="91" name="Straight Connector 90"/>
          <p:cNvCxnSpPr/>
          <p:nvPr/>
        </p:nvCxnSpPr>
        <p:spPr>
          <a:xfrm>
            <a:off x="6539025" y="58674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539025" y="6096000"/>
            <a:ext cx="5334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224824" y="6032956"/>
            <a:ext cx="647934" cy="215444"/>
          </a:xfrm>
          <a:prstGeom prst="rect">
            <a:avLst/>
          </a:prstGeom>
          <a:noFill/>
        </p:spPr>
        <p:txBody>
          <a:bodyPr wrap="none" rtlCol="0">
            <a:spAutoFit/>
          </a:bodyPr>
          <a:lstStyle/>
          <a:p>
            <a:r>
              <a:rPr lang="en-US" sz="800" dirty="0" smtClean="0"/>
              <a:t>Data Flow</a:t>
            </a:r>
            <a:endParaRPr lang="en-US" sz="800" dirty="0"/>
          </a:p>
        </p:txBody>
      </p:sp>
      <p:sp>
        <p:nvSpPr>
          <p:cNvPr id="94" name="TextBox 93"/>
          <p:cNvSpPr txBox="1"/>
          <p:nvPr/>
        </p:nvSpPr>
        <p:spPr>
          <a:xfrm>
            <a:off x="7148625" y="5728156"/>
            <a:ext cx="776175" cy="215444"/>
          </a:xfrm>
          <a:prstGeom prst="rect">
            <a:avLst/>
          </a:prstGeom>
          <a:noFill/>
        </p:spPr>
        <p:txBody>
          <a:bodyPr wrap="none" rtlCol="0">
            <a:spAutoFit/>
          </a:bodyPr>
          <a:lstStyle/>
          <a:p>
            <a:r>
              <a:rPr lang="en-US" sz="800" dirty="0" smtClean="0"/>
              <a:t>API Bindings</a:t>
            </a:r>
            <a:endParaRPr lang="en-US" sz="800" dirty="0"/>
          </a:p>
        </p:txBody>
      </p:sp>
      <p:sp>
        <p:nvSpPr>
          <p:cNvPr id="96" name="Rectangle 95"/>
          <p:cNvSpPr/>
          <p:nvPr/>
        </p:nvSpPr>
        <p:spPr>
          <a:xfrm>
            <a:off x="228600" y="4724400"/>
            <a:ext cx="609600" cy="228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Eth</a:t>
            </a:r>
            <a:endParaRPr lang="en-US" sz="900" b="1" dirty="0">
              <a:solidFill>
                <a:schemeClr val="tx1"/>
              </a:solidFill>
            </a:endParaRPr>
          </a:p>
        </p:txBody>
      </p:sp>
      <p:cxnSp>
        <p:nvCxnSpPr>
          <p:cNvPr id="97" name="Straight Connector 96"/>
          <p:cNvCxnSpPr>
            <a:stCxn id="41" idx="2"/>
            <a:endCxn id="96" idx="0"/>
          </p:cNvCxnSpPr>
          <p:nvPr/>
        </p:nvCxnSpPr>
        <p:spPr>
          <a:xfrm>
            <a:off x="533400" y="3200400"/>
            <a:ext cx="0" cy="1524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1295400" y="2146300"/>
            <a:ext cx="7620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MSGCOM</a:t>
            </a:r>
            <a:endParaRPr lang="en-US" sz="900" dirty="0">
              <a:solidFill>
                <a:schemeClr val="tx1"/>
              </a:solidFill>
            </a:endParaRPr>
          </a:p>
        </p:txBody>
      </p:sp>
      <p:sp>
        <p:nvSpPr>
          <p:cNvPr id="105" name="Rectangle 104"/>
          <p:cNvSpPr/>
          <p:nvPr/>
        </p:nvSpPr>
        <p:spPr>
          <a:xfrm>
            <a:off x="2438400" y="4572000"/>
            <a:ext cx="609600" cy="228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UDMA</a:t>
            </a:r>
            <a:endParaRPr lang="en-US" sz="900" b="1" dirty="0">
              <a:solidFill>
                <a:schemeClr val="tx1"/>
              </a:solidFill>
            </a:endParaRPr>
          </a:p>
        </p:txBody>
      </p:sp>
      <p:sp>
        <p:nvSpPr>
          <p:cNvPr id="113" name="Rounded Rectangle 112"/>
          <p:cNvSpPr/>
          <p:nvPr/>
        </p:nvSpPr>
        <p:spPr>
          <a:xfrm>
            <a:off x="137300" y="914400"/>
            <a:ext cx="777100" cy="641684"/>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Data Plane</a:t>
            </a:r>
          </a:p>
          <a:p>
            <a:pPr algn="ctr"/>
            <a:r>
              <a:rPr lang="en-US" sz="800" dirty="0" smtClean="0">
                <a:solidFill>
                  <a:schemeClr val="tx1"/>
                </a:solidFill>
              </a:rPr>
              <a:t>Fast Path</a:t>
            </a:r>
            <a:endParaRPr lang="en-US" sz="600" dirty="0">
              <a:solidFill>
                <a:schemeClr val="tx1"/>
              </a:solidFill>
            </a:endParaRPr>
          </a:p>
        </p:txBody>
      </p:sp>
      <p:cxnSp>
        <p:nvCxnSpPr>
          <p:cNvPr id="114" name="Straight Connector 113"/>
          <p:cNvCxnSpPr/>
          <p:nvPr/>
        </p:nvCxnSpPr>
        <p:spPr>
          <a:xfrm>
            <a:off x="533400" y="1556084"/>
            <a:ext cx="0" cy="5648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050937" y="4648200"/>
            <a:ext cx="3823105" cy="186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43" idx="2"/>
          </p:cNvCxnSpPr>
          <p:nvPr/>
        </p:nvCxnSpPr>
        <p:spPr>
          <a:xfrm>
            <a:off x="6858000" y="3263899"/>
            <a:ext cx="16042" cy="14224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1672861" y="1511968"/>
            <a:ext cx="4734" cy="634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676400" y="2463020"/>
            <a:ext cx="0" cy="2223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05" idx="1"/>
          </p:cNvCxnSpPr>
          <p:nvPr/>
        </p:nvCxnSpPr>
        <p:spPr>
          <a:xfrm>
            <a:off x="1677595" y="4686300"/>
            <a:ext cx="7608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158100" y="3662279"/>
            <a:ext cx="0" cy="659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4599132" y="3662279"/>
            <a:ext cx="0" cy="659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517283" y="5880556"/>
            <a:ext cx="1130573" cy="304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Linux/Kernel</a:t>
            </a:r>
            <a:endParaRPr lang="en-US" sz="900" b="1" dirty="0">
              <a:solidFill>
                <a:schemeClr val="tx1"/>
              </a:solidFill>
            </a:endParaRPr>
          </a:p>
        </p:txBody>
      </p:sp>
      <p:cxnSp>
        <p:nvCxnSpPr>
          <p:cNvPr id="147" name="Straight Connector 146"/>
          <p:cNvCxnSpPr/>
          <p:nvPr/>
        </p:nvCxnSpPr>
        <p:spPr>
          <a:xfrm>
            <a:off x="2683042" y="2425691"/>
            <a:ext cx="0" cy="13025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72" idx="2"/>
          </p:cNvCxnSpPr>
          <p:nvPr/>
        </p:nvCxnSpPr>
        <p:spPr>
          <a:xfrm>
            <a:off x="2655440" y="1511968"/>
            <a:ext cx="0" cy="634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990600" y="914400"/>
            <a:ext cx="982731" cy="641684"/>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Data Plane</a:t>
            </a:r>
          </a:p>
          <a:p>
            <a:pPr algn="ctr"/>
            <a:r>
              <a:rPr lang="en-US" sz="900" dirty="0" smtClean="0">
                <a:solidFill>
                  <a:schemeClr val="tx1"/>
                </a:solidFill>
              </a:rPr>
              <a:t>Non Fast Path</a:t>
            </a:r>
            <a:endParaRPr lang="en-US" sz="900" dirty="0">
              <a:solidFill>
                <a:schemeClr val="tx1"/>
              </a:solidFill>
            </a:endParaRPr>
          </a:p>
        </p:txBody>
      </p:sp>
      <p:sp>
        <p:nvSpPr>
          <p:cNvPr id="159" name="Rounded Rectangle 158"/>
          <p:cNvSpPr/>
          <p:nvPr/>
        </p:nvSpPr>
        <p:spPr>
          <a:xfrm>
            <a:off x="5465745" y="914400"/>
            <a:ext cx="727110" cy="597568"/>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Control </a:t>
            </a:r>
          </a:p>
          <a:p>
            <a:pPr algn="ctr"/>
            <a:r>
              <a:rPr lang="en-US" sz="800" dirty="0" smtClean="0">
                <a:solidFill>
                  <a:schemeClr val="tx1"/>
                </a:solidFill>
              </a:rPr>
              <a:t>Path</a:t>
            </a:r>
            <a:endParaRPr lang="en-US" sz="800" dirty="0">
              <a:solidFill>
                <a:schemeClr val="tx1"/>
              </a:solidFill>
            </a:endParaRPr>
          </a:p>
        </p:txBody>
      </p:sp>
      <p:sp>
        <p:nvSpPr>
          <p:cNvPr id="160" name="Rounded Rectangle 159"/>
          <p:cNvSpPr/>
          <p:nvPr/>
        </p:nvSpPr>
        <p:spPr>
          <a:xfrm>
            <a:off x="3318710" y="892342"/>
            <a:ext cx="777100" cy="641684"/>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Data Plane</a:t>
            </a:r>
          </a:p>
          <a:p>
            <a:pPr algn="ctr"/>
            <a:r>
              <a:rPr lang="en-US" sz="800" dirty="0" smtClean="0">
                <a:solidFill>
                  <a:schemeClr val="tx1"/>
                </a:solidFill>
              </a:rPr>
              <a:t>Fast Path</a:t>
            </a:r>
            <a:endParaRPr lang="en-US" sz="600" dirty="0">
              <a:solidFill>
                <a:schemeClr val="tx1"/>
              </a:solidFill>
            </a:endParaRPr>
          </a:p>
        </p:txBody>
      </p:sp>
      <p:cxnSp>
        <p:nvCxnSpPr>
          <p:cNvPr id="161" name="Straight Connector 160"/>
          <p:cNvCxnSpPr/>
          <p:nvPr/>
        </p:nvCxnSpPr>
        <p:spPr>
          <a:xfrm>
            <a:off x="3707260" y="1556084"/>
            <a:ext cx="0" cy="5648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stCxn id="159" idx="2"/>
          </p:cNvCxnSpPr>
          <p:nvPr/>
        </p:nvCxnSpPr>
        <p:spPr>
          <a:xfrm>
            <a:off x="5829300" y="1511968"/>
            <a:ext cx="0" cy="634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Rounded Rectangle 162"/>
          <p:cNvSpPr/>
          <p:nvPr/>
        </p:nvSpPr>
        <p:spPr>
          <a:xfrm>
            <a:off x="8084016" y="864937"/>
            <a:ext cx="727110" cy="597568"/>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Control </a:t>
            </a:r>
          </a:p>
          <a:p>
            <a:pPr algn="ctr"/>
            <a:r>
              <a:rPr lang="en-US" sz="800" dirty="0" smtClean="0">
                <a:solidFill>
                  <a:schemeClr val="tx1"/>
                </a:solidFill>
              </a:rPr>
              <a:t>Path</a:t>
            </a:r>
            <a:endParaRPr lang="en-US" sz="800" dirty="0">
              <a:solidFill>
                <a:schemeClr val="tx1"/>
              </a:solidFill>
            </a:endParaRPr>
          </a:p>
        </p:txBody>
      </p:sp>
      <p:cxnSp>
        <p:nvCxnSpPr>
          <p:cNvPr id="164" name="Straight Connector 163"/>
          <p:cNvCxnSpPr/>
          <p:nvPr/>
        </p:nvCxnSpPr>
        <p:spPr>
          <a:xfrm flipH="1">
            <a:off x="6874042" y="1486568"/>
            <a:ext cx="4734" cy="634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163" idx="2"/>
          </p:cNvCxnSpPr>
          <p:nvPr/>
        </p:nvCxnSpPr>
        <p:spPr>
          <a:xfrm>
            <a:off x="8447571" y="1462505"/>
            <a:ext cx="0" cy="634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Rounded Rectangle 165"/>
          <p:cNvSpPr/>
          <p:nvPr/>
        </p:nvSpPr>
        <p:spPr>
          <a:xfrm>
            <a:off x="6477000" y="870284"/>
            <a:ext cx="881412" cy="641684"/>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Data Plane</a:t>
            </a:r>
          </a:p>
          <a:p>
            <a:pPr algn="ctr"/>
            <a:r>
              <a:rPr lang="en-US" sz="900" dirty="0" smtClean="0">
                <a:solidFill>
                  <a:schemeClr val="tx1"/>
                </a:solidFill>
              </a:rPr>
              <a:t>Non Fast Path</a:t>
            </a:r>
            <a:endParaRPr lang="en-US" sz="900" dirty="0">
              <a:solidFill>
                <a:schemeClr val="tx1"/>
              </a:solidFill>
            </a:endParaRPr>
          </a:p>
        </p:txBody>
      </p:sp>
      <p:sp>
        <p:nvSpPr>
          <p:cNvPr id="167" name="Rectangle 166"/>
          <p:cNvSpPr/>
          <p:nvPr/>
        </p:nvSpPr>
        <p:spPr>
          <a:xfrm>
            <a:off x="525850" y="5531078"/>
            <a:ext cx="1082817" cy="304800"/>
          </a:xfrm>
          <a:prstGeom prst="rect">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User Space</a:t>
            </a:r>
          </a:p>
        </p:txBody>
      </p:sp>
      <p:sp>
        <p:nvSpPr>
          <p:cNvPr id="168" name="Rectangle 167"/>
          <p:cNvSpPr/>
          <p:nvPr/>
        </p:nvSpPr>
        <p:spPr>
          <a:xfrm>
            <a:off x="3435503" y="4724399"/>
            <a:ext cx="609600" cy="22859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Eth</a:t>
            </a:r>
            <a:endParaRPr lang="en-US" sz="900" b="1" dirty="0">
              <a:solidFill>
                <a:schemeClr val="tx1"/>
              </a:solidFill>
            </a:endParaRPr>
          </a:p>
        </p:txBody>
      </p:sp>
      <p:cxnSp>
        <p:nvCxnSpPr>
          <p:cNvPr id="169" name="Straight Connector 168"/>
          <p:cNvCxnSpPr>
            <a:stCxn id="42" idx="2"/>
            <a:endCxn id="168" idx="0"/>
          </p:cNvCxnSpPr>
          <p:nvPr/>
        </p:nvCxnSpPr>
        <p:spPr>
          <a:xfrm flipH="1">
            <a:off x="3740303" y="3261783"/>
            <a:ext cx="7789" cy="146261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443292" y="3033183"/>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QMLLD</a:t>
            </a:r>
            <a:endParaRPr lang="en-US" sz="900" b="1" dirty="0">
              <a:solidFill>
                <a:schemeClr val="tx1"/>
              </a:solidFill>
            </a:endParaRPr>
          </a:p>
        </p:txBody>
      </p:sp>
    </p:spTree>
    <p:extLst>
      <p:ext uri="{BB962C8B-B14F-4D97-AF65-F5344CB8AC3E}">
        <p14:creationId xmlns:p14="http://schemas.microsoft.com/office/powerpoint/2010/main" xmlns="" val="3215712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Peripherals and Coprocessors (3/3)</a:t>
            </a:r>
            <a:endParaRPr lang="en-US" sz="4000" dirty="0"/>
          </a:p>
        </p:txBody>
      </p:sp>
      <p:sp>
        <p:nvSpPr>
          <p:cNvPr id="3" name="Content Placeholder 2"/>
          <p:cNvSpPr>
            <a:spLocks noGrp="1"/>
          </p:cNvSpPr>
          <p:nvPr>
            <p:ph idx="1"/>
          </p:nvPr>
        </p:nvSpPr>
        <p:spPr>
          <a:xfrm>
            <a:off x="381000" y="1143000"/>
            <a:ext cx="8229600" cy="4953000"/>
          </a:xfrm>
        </p:spPr>
        <p:txBody>
          <a:bodyPr>
            <a:normAutofit/>
          </a:bodyPr>
          <a:lstStyle/>
          <a:p>
            <a:r>
              <a:rPr lang="en-US" dirty="0" smtClean="0"/>
              <a:t>Coprocessors</a:t>
            </a:r>
          </a:p>
          <a:p>
            <a:pPr lvl="1"/>
            <a:r>
              <a:rPr lang="en-US" dirty="0" smtClean="0"/>
              <a:t>VCP</a:t>
            </a:r>
          </a:p>
          <a:p>
            <a:pPr lvl="1"/>
            <a:r>
              <a:rPr lang="en-US" dirty="0" smtClean="0"/>
              <a:t>TCPE</a:t>
            </a:r>
          </a:p>
          <a:p>
            <a:pPr lvl="1"/>
            <a:r>
              <a:rPr lang="en-US" dirty="0" smtClean="0"/>
              <a:t>TCPD</a:t>
            </a:r>
          </a:p>
          <a:p>
            <a:pPr lvl="1"/>
            <a:r>
              <a:rPr lang="en-US" dirty="0" smtClean="0"/>
              <a:t>FFTC</a:t>
            </a:r>
          </a:p>
          <a:p>
            <a:pPr lvl="1"/>
            <a:r>
              <a:rPr lang="en-US" dirty="0" smtClean="0"/>
              <a:t>BCP</a:t>
            </a:r>
          </a:p>
          <a:p>
            <a:pPr lvl="1"/>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5008" y="-14778"/>
            <a:ext cx="8229600" cy="762000"/>
          </a:xfrm>
        </p:spPr>
        <p:txBody>
          <a:bodyPr wrap="none" anchorCtr="1"/>
          <a:lstStyle/>
          <a:p>
            <a:r>
              <a:rPr lang="en-US" dirty="0" smtClean="0"/>
              <a:t>IPC Services</a:t>
            </a:r>
          </a:p>
        </p:txBody>
      </p:sp>
      <p:sp>
        <p:nvSpPr>
          <p:cNvPr id="7" name="TextBox 6"/>
          <p:cNvSpPr txBox="1"/>
          <p:nvPr/>
        </p:nvSpPr>
        <p:spPr>
          <a:xfrm>
            <a:off x="419100" y="669895"/>
            <a:ext cx="8374380" cy="1392369"/>
          </a:xfrm>
          <a:prstGeom prst="rect">
            <a:avLst/>
          </a:prstGeom>
          <a:noFill/>
        </p:spPr>
        <p:txBody>
          <a:bodyPr wrap="square" rtlCol="0" anchor="ctr" anchorCtr="0">
            <a:spAutoFit/>
          </a:bodyPr>
          <a:lstStyle/>
          <a:p>
            <a:pPr marL="342900" indent="-342900" algn="l">
              <a:lnSpc>
                <a:spcPct val="120000"/>
              </a:lnSpc>
              <a:buClr>
                <a:schemeClr val="tx2"/>
              </a:buClr>
              <a:buSzPct val="75000"/>
              <a:buFont typeface="Wingdings"/>
              <a:buChar char=""/>
            </a:pPr>
            <a:r>
              <a:rPr lang="en-US" dirty="0" smtClean="0">
                <a:solidFill>
                  <a:schemeClr val="dk1"/>
                </a:solidFill>
                <a:latin typeface="Calibri" pitchFamily="34" charset="0"/>
              </a:rPr>
              <a:t>The IPC package is a set of APIs </a:t>
            </a:r>
          </a:p>
          <a:p>
            <a:pPr marL="342900" indent="-342900" algn="l">
              <a:lnSpc>
                <a:spcPct val="120000"/>
              </a:lnSpc>
              <a:buClr>
                <a:schemeClr val="tx2"/>
              </a:buClr>
              <a:buSzPct val="75000"/>
              <a:buFont typeface="Wingdings"/>
              <a:buChar char=""/>
            </a:pPr>
            <a:r>
              <a:rPr lang="en-US" dirty="0" smtClean="0">
                <a:solidFill>
                  <a:schemeClr val="dk1"/>
                </a:solidFill>
                <a:latin typeface="Calibri" pitchFamily="34" charset="0"/>
              </a:rPr>
              <a:t>MessageQ uses the modules below …</a:t>
            </a:r>
          </a:p>
          <a:p>
            <a:pPr marL="342900" indent="-342900" algn="l">
              <a:lnSpc>
                <a:spcPct val="120000"/>
              </a:lnSpc>
              <a:buClr>
                <a:schemeClr val="tx2"/>
              </a:buClr>
              <a:buSzPct val="75000"/>
              <a:buFont typeface="Wingdings"/>
              <a:buChar char=""/>
            </a:pPr>
            <a:r>
              <a:rPr lang="en-US" dirty="0" smtClean="0">
                <a:solidFill>
                  <a:schemeClr val="dk1"/>
                </a:solidFill>
                <a:latin typeface="Calibri" pitchFamily="34" charset="0"/>
              </a:rPr>
              <a:t>But each module can also be used independently.</a:t>
            </a:r>
          </a:p>
        </p:txBody>
      </p:sp>
      <p:sp>
        <p:nvSpPr>
          <p:cNvPr id="5" name="Rectangle 4"/>
          <p:cNvSpPr/>
          <p:nvPr/>
        </p:nvSpPr>
        <p:spPr bwMode="auto">
          <a:xfrm>
            <a:off x="441960" y="2103120"/>
            <a:ext cx="8328660" cy="54102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5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Application</a:t>
            </a:r>
          </a:p>
        </p:txBody>
      </p:sp>
      <p:cxnSp>
        <p:nvCxnSpPr>
          <p:cNvPr id="8" name="Straight Arrow Connector 7"/>
          <p:cNvCxnSpPr/>
          <p:nvPr/>
        </p:nvCxnSpPr>
        <p:spPr bwMode="auto">
          <a:xfrm>
            <a:off x="2217420" y="26822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9" name="Straight Arrow Connector 8"/>
          <p:cNvCxnSpPr/>
          <p:nvPr/>
        </p:nvCxnSpPr>
        <p:spPr bwMode="auto">
          <a:xfrm>
            <a:off x="3642360" y="26822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0" name="Straight Arrow Connector 9"/>
          <p:cNvCxnSpPr/>
          <p:nvPr/>
        </p:nvCxnSpPr>
        <p:spPr bwMode="auto">
          <a:xfrm>
            <a:off x="4922520" y="268986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6240780" y="269748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a:off x="7787640" y="270510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aphicFrame>
        <p:nvGraphicFramePr>
          <p:cNvPr id="13" name="Object 12"/>
          <p:cNvGraphicFramePr>
            <a:graphicFrameLocks noChangeAspect="1"/>
          </p:cNvGraphicFramePr>
          <p:nvPr/>
        </p:nvGraphicFramePr>
        <p:xfrm>
          <a:off x="407353" y="3005773"/>
          <a:ext cx="8283575" cy="3482975"/>
        </p:xfrm>
        <a:graphic>
          <a:graphicData uri="http://schemas.openxmlformats.org/presentationml/2006/ole">
            <p:oleObj spid="_x0000_s97282" name="Visio" r:id="rId4" imgW="8282816" imgH="3482232" progId="Visio.Drawing.11">
              <p:embed/>
            </p:oleObj>
          </a:graphicData>
        </a:graphic>
      </p:graphicFrame>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0"/>
            <a:ext cx="8229600" cy="762000"/>
          </a:xfrm>
        </p:spPr>
        <p:txBody>
          <a:bodyPr wrap="none" anchorCtr="1"/>
          <a:lstStyle/>
          <a:p>
            <a:r>
              <a:rPr lang="en-US" dirty="0" smtClean="0"/>
              <a:t>Using MessageQ (1/3)</a:t>
            </a:r>
          </a:p>
        </p:txBody>
      </p:sp>
      <p:sp>
        <p:nvSpPr>
          <p:cNvPr id="33" name="Rounded Rectangle 32"/>
          <p:cNvSpPr/>
          <p:nvPr/>
        </p:nvSpPr>
        <p:spPr bwMode="auto">
          <a:xfrm>
            <a:off x="4014281" y="1018162"/>
            <a:ext cx="4302868"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*synchronizer);</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 timeout);</a:t>
            </a:r>
          </a:p>
          <a:p>
            <a:pPr marL="0" marR="0" indent="0" algn="l" defTabSz="914400" rtl="0" eaLnBrk="0" fontAlgn="base" latinLnBrk="0" hangingPunct="0">
              <a:spcBef>
                <a:spcPts val="1200"/>
              </a:spcBef>
              <a:spcAft>
                <a:spcPct val="0"/>
              </a:spcAft>
              <a:buClrTx/>
              <a:buSzTx/>
              <a:buFontTx/>
              <a:buNone/>
              <a:tabLst/>
            </a:pPr>
            <a:r>
              <a:rPr lang="en-US" sz="1800" b="0" i="1" dirty="0" smtClean="0">
                <a:solidFill>
                  <a:schemeClr val="dk1"/>
                </a:solidFill>
                <a:latin typeface="Arial Narrow" pitchFamily="34" charset="0"/>
              </a:rPr>
              <a:t>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endParaRPr lang="en-US" sz="1800" dirty="0" smtClean="0">
              <a:solidFill>
                <a:schemeClr val="dk1"/>
              </a:solidFill>
              <a:latin typeface="Arial Narrow" pitchFamily="34" charset="0"/>
            </a:endParaRP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5" name="TextBox 44"/>
          <p:cNvSpPr txBox="1"/>
          <p:nvPr/>
        </p:nvSpPr>
        <p:spPr>
          <a:xfrm>
            <a:off x="4649822" y="633540"/>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
        <p:nvSpPr>
          <p:cNvPr id="47" name="TextBox 46"/>
          <p:cNvSpPr txBox="1"/>
          <p:nvPr/>
        </p:nvSpPr>
        <p:spPr>
          <a:xfrm>
            <a:off x="304800" y="4578695"/>
            <a:ext cx="8661667" cy="1132618"/>
          </a:xfrm>
          <a:prstGeom prst="rect">
            <a:avLst/>
          </a:prstGeom>
          <a:noFill/>
        </p:spPr>
        <p:txBody>
          <a:bodyPr wrap="none" rtlCol="0" anchor="ctr" anchorCtr="0">
            <a:spAutoFit/>
          </a:bodyPr>
          <a:lstStyle/>
          <a:p>
            <a:pPr marL="342900" indent="-342900" algn="l">
              <a:lnSpc>
                <a:spcPct val="80000"/>
              </a:lnSpc>
              <a:spcBef>
                <a:spcPts val="1200"/>
              </a:spcBef>
              <a:buClr>
                <a:schemeClr val="tx2"/>
              </a:buClr>
              <a:buSzPct val="75000"/>
              <a:buFont typeface="Wingdings"/>
              <a:buChar char=""/>
            </a:pPr>
            <a:r>
              <a:rPr lang="en-US" b="0" dirty="0" smtClean="0">
                <a:solidFill>
                  <a:schemeClr val="dk1"/>
                </a:solidFill>
                <a:effectLst/>
                <a:latin typeface="Calibri" pitchFamily="34" charset="0"/>
              </a:rPr>
              <a:t>MessageQ transactions </a:t>
            </a:r>
            <a:r>
              <a:rPr lang="en-US" b="0" u="sng" dirty="0" smtClean="0">
                <a:solidFill>
                  <a:schemeClr val="dk1"/>
                </a:solidFill>
                <a:effectLst/>
                <a:latin typeface="Calibri" pitchFamily="34" charset="0"/>
              </a:rPr>
              <a:t>begin</a:t>
            </a:r>
            <a:r>
              <a:rPr lang="en-US" b="0" dirty="0" smtClean="0">
                <a:solidFill>
                  <a:schemeClr val="dk1"/>
                </a:solidFill>
                <a:effectLst/>
                <a:latin typeface="Calibri" pitchFamily="34" charset="0"/>
              </a:rPr>
              <a:t> with </a:t>
            </a: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creating a MessageQ.</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READER’s</a:t>
            </a:r>
            <a:r>
              <a:rPr lang="en-US" b="0" dirty="0" smtClean="0">
                <a:solidFill>
                  <a:schemeClr val="dk1"/>
                </a:solidFill>
                <a:latin typeface="Calibri" pitchFamily="34" charset="0"/>
              </a:rPr>
              <a:t> attempt to get a message results in a block (unless</a:t>
            </a:r>
            <a:br>
              <a:rPr lang="en-US" b="0" dirty="0" smtClean="0">
                <a:solidFill>
                  <a:schemeClr val="dk1"/>
                </a:solidFill>
                <a:latin typeface="Calibri" pitchFamily="34" charset="0"/>
              </a:rPr>
            </a:br>
            <a:r>
              <a:rPr lang="en-US" b="0" dirty="0" smtClean="0">
                <a:solidFill>
                  <a:schemeClr val="dk1"/>
                </a:solidFill>
                <a:latin typeface="Calibri" pitchFamily="34" charset="0"/>
              </a:rPr>
              <a:t>timeout was specifie</a:t>
            </a:r>
            <a:r>
              <a:rPr lang="en-US" dirty="0" smtClean="0">
                <a:solidFill>
                  <a:schemeClr val="dk1"/>
                </a:solidFill>
                <a:latin typeface="Calibri" pitchFamily="34" charset="0"/>
              </a:rPr>
              <a:t>d</a:t>
            </a:r>
            <a:r>
              <a:rPr lang="en-US" b="0" dirty="0" smtClean="0">
                <a:solidFill>
                  <a:schemeClr val="dk1"/>
                </a:solidFill>
                <a:latin typeface="Calibri" pitchFamily="34" charset="0"/>
              </a:rPr>
              <a:t>), since no messages are in the queue yet.</a:t>
            </a:r>
            <a:endParaRPr lang="en-US" b="0" dirty="0" smtClean="0">
              <a:solidFill>
                <a:schemeClr val="dk1"/>
              </a:solidFill>
              <a:effectLst/>
              <a:latin typeface="Calibri" pitchFamily="34" charset="0"/>
            </a:endParaRPr>
          </a:p>
        </p:txBody>
      </p:sp>
      <p:sp>
        <p:nvSpPr>
          <p:cNvPr id="48" name="Flowchart: Magnetic Disk 47"/>
          <p:cNvSpPr/>
          <p:nvPr/>
        </p:nvSpPr>
        <p:spPr bwMode="auto">
          <a:xfrm>
            <a:off x="2875808" y="1320246"/>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9" name="Leading Question"/>
          <p:cNvSpPr txBox="1"/>
          <p:nvPr/>
        </p:nvSpPr>
        <p:spPr>
          <a:xfrm>
            <a:off x="6879970" y="6196012"/>
            <a:ext cx="1928413" cy="246221"/>
          </a:xfrm>
          <a:prstGeom prst="rect">
            <a:avLst/>
          </a:prstGeom>
          <a:noFill/>
        </p:spPr>
        <p:txBody>
          <a:bodyPr vert="horz" wrap="none" lIns="0" tIns="0" rIns="0" bIns="0" rtlCol="0" anchor="b" anchorCtr="0">
            <a:spAutoFit/>
          </a:bodyPr>
          <a:lstStyle/>
          <a:p>
            <a:pPr algn="r">
              <a:lnSpc>
                <a:spcPct val="80000"/>
              </a:lnSpc>
            </a:pPr>
            <a:r>
              <a:rPr lang="en-US" sz="2000" b="0" dirty="0" smtClean="0">
                <a:solidFill>
                  <a:schemeClr val="tx2"/>
                </a:solidFill>
                <a:latin typeface="Arial Narrow"/>
              </a:rPr>
              <a:t>What happens next?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7" y="0"/>
            <a:ext cx="8229600" cy="762000"/>
          </a:xfrm>
        </p:spPr>
        <p:txBody>
          <a:bodyPr wrap="none" anchorCtr="1"/>
          <a:lstStyle/>
          <a:p>
            <a:r>
              <a:rPr lang="en-US" dirty="0" smtClean="0"/>
              <a:t>Using MessageQ (2/3)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a:t>
            </a:r>
          </a:p>
          <a:p>
            <a:pPr marL="0" marR="0" indent="0" algn="l" defTabSz="914400" rtl="0" eaLnBrk="0" fontAlgn="base" latinLnBrk="0" hangingPunct="0">
              <a:spcBef>
                <a:spcPts val="1200"/>
              </a:spcBef>
              <a:spcAft>
                <a:spcPct val="0"/>
              </a:spcAft>
              <a:buClrTx/>
              <a:buSzTx/>
              <a:buFontTx/>
              <a:buNone/>
              <a:tabLst/>
            </a:pPr>
            <a:r>
              <a:rPr lang="en-US" sz="1800" b="0" i="1" dirty="0" smtClean="0">
                <a:solidFill>
                  <a:schemeClr val="dk1"/>
                </a:solidFill>
                <a:latin typeface="Arial Narrow" pitchFamily="34" charset="0"/>
              </a:rPr>
              <a:t>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endParaRPr lang="en-US" sz="1800" dirty="0" smtClean="0">
              <a:solidFill>
                <a:schemeClr val="dk1"/>
              </a:solidFill>
              <a:latin typeface="Arial Narrow" pitchFamily="34" charset="0"/>
            </a:endParaRP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MessageQ_open (“myQ”,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msg = MessageQ_alloc (heap, size,…);</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MessageQ_put</a:t>
            </a:r>
            <a:r>
              <a:rPr lang="en-US" sz="1800" dirty="0" smtClean="0">
                <a:solidFill>
                  <a:schemeClr val="dk1"/>
                </a:solidFill>
                <a:latin typeface="Arial Narrow" pitchFamily="34" charset="0"/>
              </a:rPr>
              <a:t>(“myQ”, msg,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4" name="TextBox 43"/>
          <p:cNvSpPr txBox="1"/>
          <p:nvPr/>
        </p:nvSpPr>
        <p:spPr>
          <a:xfrm>
            <a:off x="902333" y="643268"/>
            <a:ext cx="267906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1 - WRITER</a:t>
            </a:r>
          </a:p>
        </p:txBody>
      </p:sp>
      <p:sp>
        <p:nvSpPr>
          <p:cNvPr id="11" name="TextBox 10"/>
          <p:cNvSpPr txBox="1"/>
          <p:nvPr/>
        </p:nvSpPr>
        <p:spPr>
          <a:xfrm>
            <a:off x="302416" y="4879040"/>
            <a:ext cx="8573437" cy="1286506"/>
          </a:xfrm>
          <a:prstGeom prst="rect">
            <a:avLst/>
          </a:prstGeom>
          <a:noFill/>
        </p:spPr>
        <p:txBody>
          <a:bodyPr wrap="none" rtlCol="0" anchor="ctr" anchorCtr="0">
            <a:spAutoFit/>
          </a:bodyPr>
          <a:lstStyle/>
          <a:p>
            <a:pPr marL="342900" indent="-342900" algn="l">
              <a:lnSpc>
                <a:spcPct val="80000"/>
              </a:lnSpc>
              <a:spcBef>
                <a:spcPts val="1200"/>
              </a:spcBef>
              <a:buClr>
                <a:schemeClr val="tx2"/>
              </a:buClr>
              <a:buSzPct val="75000"/>
              <a:buFont typeface="Wingdings"/>
              <a:buChar char=""/>
            </a:pPr>
            <a:r>
              <a:rPr lang="en-US" dirty="0" smtClean="0">
                <a:solidFill>
                  <a:schemeClr val="tx2"/>
                </a:solidFill>
                <a:effectLst/>
                <a:latin typeface="Calibri" pitchFamily="34" charset="0"/>
              </a:rPr>
              <a:t>WRITER</a:t>
            </a:r>
            <a:r>
              <a:rPr lang="en-US" b="0" dirty="0" smtClean="0">
                <a:solidFill>
                  <a:schemeClr val="dk1"/>
                </a:solidFill>
                <a:effectLst/>
                <a:latin typeface="Calibri" pitchFamily="34" charset="0"/>
              </a:rPr>
              <a:t> begins by opening MessageQ created by </a:t>
            </a:r>
            <a:r>
              <a:rPr lang="en-US" dirty="0" smtClean="0">
                <a:solidFill>
                  <a:schemeClr val="tx2"/>
                </a:solidFill>
                <a:effectLst/>
                <a:latin typeface="Calibri" pitchFamily="34" charset="0"/>
              </a:rPr>
              <a:t>READER</a:t>
            </a:r>
            <a:r>
              <a:rPr lang="en-US" b="0" dirty="0" smtClean="0">
                <a:effectLst/>
                <a:latin typeface="Calibri" pitchFamily="34" charset="0"/>
              </a:rPr>
              <a:t>.</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WRITER</a:t>
            </a:r>
            <a:r>
              <a:rPr lang="en-US" b="0" dirty="0" smtClean="0">
                <a:solidFill>
                  <a:schemeClr val="dk1"/>
                </a:solidFill>
                <a:latin typeface="Calibri" pitchFamily="34" charset="0"/>
              </a:rPr>
              <a:t> gets a message block from a heap and fills it, as desired.</a:t>
            </a:r>
          </a:p>
          <a:p>
            <a:pPr marL="342900" indent="-342900" algn="l">
              <a:lnSpc>
                <a:spcPct val="80000"/>
              </a:lnSpc>
              <a:spcBef>
                <a:spcPts val="1200"/>
              </a:spcBef>
              <a:buClr>
                <a:schemeClr val="tx2"/>
              </a:buClr>
              <a:buSzPct val="75000"/>
              <a:buFont typeface="Wingdings"/>
              <a:buChar char=""/>
            </a:pPr>
            <a:r>
              <a:rPr lang="en-US" dirty="0" smtClean="0">
                <a:solidFill>
                  <a:schemeClr val="tx2"/>
                </a:solidFill>
                <a:effectLst/>
                <a:latin typeface="Calibri" pitchFamily="34" charset="0"/>
              </a:rPr>
              <a:t>WRITER</a:t>
            </a:r>
            <a:r>
              <a:rPr lang="en-US" b="0" dirty="0" smtClean="0">
                <a:solidFill>
                  <a:schemeClr val="dk1"/>
                </a:solidFill>
                <a:effectLst/>
                <a:latin typeface="Calibri" pitchFamily="34" charset="0"/>
              </a:rPr>
              <a:t> puts the message into the MessageQ.</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27" name="Leading Question"/>
          <p:cNvSpPr txBox="1"/>
          <p:nvPr/>
        </p:nvSpPr>
        <p:spPr>
          <a:xfrm>
            <a:off x="5105400" y="6198394"/>
            <a:ext cx="3707745" cy="246221"/>
          </a:xfrm>
          <a:prstGeom prst="rect">
            <a:avLst/>
          </a:prstGeom>
          <a:noFill/>
        </p:spPr>
        <p:txBody>
          <a:bodyPr vert="horz" wrap="none" lIns="0" tIns="0" rIns="0" bIns="0" rtlCol="0" anchor="b" anchorCtr="0">
            <a:spAutoFit/>
          </a:bodyPr>
          <a:lstStyle/>
          <a:p>
            <a:pPr algn="r">
              <a:lnSpc>
                <a:spcPct val="80000"/>
              </a:lnSpc>
            </a:pPr>
            <a:r>
              <a:rPr lang="en-US" sz="2000" b="0" dirty="0" smtClean="0">
                <a:solidFill>
                  <a:schemeClr val="tx2"/>
                </a:solidFill>
                <a:latin typeface="Arial Narrow"/>
              </a:rPr>
              <a:t>How does the READER get unblocked?</a:t>
            </a:r>
          </a:p>
        </p:txBody>
      </p:sp>
      <p:sp>
        <p:nvSpPr>
          <p:cNvPr id="30" name="TextBox 29"/>
          <p:cNvSpPr txBox="1"/>
          <p:nvPr/>
        </p:nvSpPr>
        <p:spPr>
          <a:xfrm>
            <a:off x="5943600" y="643268"/>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4343" y="0"/>
            <a:ext cx="8229600" cy="762000"/>
          </a:xfrm>
        </p:spPr>
        <p:txBody>
          <a:bodyPr wrap="none" anchorCtr="1"/>
          <a:lstStyle/>
          <a:p>
            <a:r>
              <a:rPr lang="en-US" dirty="0" smtClean="0"/>
              <a:t>Using MessageQ (3/3)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a:t>
            </a:r>
          </a:p>
          <a:p>
            <a:pPr algn="l" eaLnBrk="0" hangingPunct="0">
              <a:spcBef>
                <a:spcPts val="1200"/>
              </a:spcBef>
            </a:pPr>
            <a:r>
              <a:rPr lang="en-US" sz="1800" b="0" i="1" dirty="0" smtClean="0">
                <a:solidFill>
                  <a:schemeClr val="dk1"/>
                </a:solidFill>
                <a:latin typeface="Arial Narrow" pitchFamily="34" charset="0"/>
              </a:rPr>
              <a:t>*** PROCESS MSG ***</a:t>
            </a:r>
          </a:p>
          <a:p>
            <a:pPr algn="l" eaLnBrk="0" hangingPunct="0">
              <a:spcBef>
                <a:spcPts val="1200"/>
              </a:spcBef>
            </a:pPr>
            <a:r>
              <a:rPr lang="en-US" sz="1800" dirty="0" smtClean="0">
                <a:solidFill>
                  <a:schemeClr val="dk1"/>
                </a:solidFill>
                <a:latin typeface="Arial Narrow" pitchFamily="34" charset="0"/>
              </a:rPr>
              <a:t>MessageQ_free(“myQ”, …);</a:t>
            </a:r>
          </a:p>
          <a:p>
            <a:pPr algn="l" eaLnBrk="0" hangingPunct="0">
              <a:spcBef>
                <a:spcPts val="1200"/>
              </a:spcBef>
            </a:pPr>
            <a:r>
              <a:rPr lang="en-US" sz="1800" dirty="0" smtClean="0">
                <a:solidFill>
                  <a:schemeClr val="dk1"/>
                </a:solidFill>
                <a:latin typeface="Arial Narrow" pitchFamily="34" charset="0"/>
              </a:rPr>
              <a:t>MessageQ_delete(“myQ”,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MessageQ_open (“myQ”,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msg = MessageQ_alloc (heap, size,…);</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MessageQ_put</a:t>
            </a:r>
            <a:r>
              <a:rPr lang="en-US" sz="1800" dirty="0" smtClean="0">
                <a:solidFill>
                  <a:schemeClr val="dk1"/>
                </a:solidFill>
                <a:latin typeface="Arial Narrow" pitchFamily="34" charset="0"/>
              </a:rPr>
              <a:t>(“myQ”, msg, …);</a:t>
            </a:r>
          </a:p>
          <a:p>
            <a:pPr algn="l" eaLnBrk="0" hangingPunct="0">
              <a:spcBef>
                <a:spcPts val="1200"/>
              </a:spcBef>
            </a:pPr>
            <a:r>
              <a:rPr lang="en-US" sz="1800" dirty="0" smtClean="0">
                <a:solidFill>
                  <a:schemeClr val="dk1"/>
                </a:solidFill>
                <a:latin typeface="Arial Narrow" pitchFamily="34" charset="0"/>
              </a:rPr>
              <a:t>MessageQ_close(“myQ”, …);</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0" name="TextBox 29"/>
          <p:cNvSpPr txBox="1"/>
          <p:nvPr/>
        </p:nvSpPr>
        <p:spPr>
          <a:xfrm>
            <a:off x="308869" y="4784842"/>
            <a:ext cx="8514510" cy="1735860"/>
          </a:xfrm>
          <a:prstGeom prst="rect">
            <a:avLst/>
          </a:prstGeom>
          <a:noFill/>
        </p:spPr>
        <p:txBody>
          <a:bodyPr wrap="none" rtlCol="0" anchor="ctr" anchorCtr="0">
            <a:spAutoFit/>
          </a:bodyPr>
          <a:lstStyle/>
          <a:p>
            <a:pPr marL="342900" indent="-342900" algn="l">
              <a:lnSpc>
                <a:spcPct val="80000"/>
              </a:lnSpc>
              <a:spcBef>
                <a:spcPts val="1200"/>
              </a:spcBef>
              <a:buClr>
                <a:schemeClr val="tx2"/>
              </a:buClr>
              <a:buSzPct val="75000"/>
              <a:buFont typeface="Wingdings"/>
              <a:buChar char=""/>
            </a:pPr>
            <a:r>
              <a:rPr lang="en-US" b="0" dirty="0" smtClean="0">
                <a:solidFill>
                  <a:schemeClr val="dk1"/>
                </a:solidFill>
                <a:effectLst/>
                <a:latin typeface="Calibri" pitchFamily="34" charset="0"/>
              </a:rPr>
              <a:t>Once </a:t>
            </a:r>
            <a:r>
              <a:rPr lang="en-US" dirty="0" smtClean="0">
                <a:solidFill>
                  <a:schemeClr val="tx2"/>
                </a:solidFill>
                <a:effectLst/>
                <a:latin typeface="Calibri" pitchFamily="34" charset="0"/>
              </a:rPr>
              <a:t>WRITER</a:t>
            </a:r>
            <a:r>
              <a:rPr lang="en-US" b="0" dirty="0" smtClean="0">
                <a:solidFill>
                  <a:schemeClr val="dk1"/>
                </a:solidFill>
                <a:effectLst/>
                <a:latin typeface="Calibri" pitchFamily="34" charset="0"/>
              </a:rPr>
              <a:t> puts msg in MessageQ, </a:t>
            </a: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is unblocked.</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READER</a:t>
            </a:r>
            <a:r>
              <a:rPr lang="en-US" b="0" dirty="0" smtClean="0">
                <a:solidFill>
                  <a:schemeClr val="dk1"/>
                </a:solidFill>
                <a:latin typeface="Calibri" pitchFamily="34" charset="0"/>
              </a:rPr>
              <a:t> can now read/process the received message.</a:t>
            </a:r>
          </a:p>
          <a:p>
            <a:pPr marL="342900" indent="-342900" algn="l">
              <a:lnSpc>
                <a:spcPct val="80000"/>
              </a:lnSpc>
              <a:spcBef>
                <a:spcPts val="1200"/>
              </a:spcBef>
              <a:buClr>
                <a:schemeClr val="tx2"/>
              </a:buClr>
              <a:buSzPct val="75000"/>
              <a:buFont typeface="Wingdings"/>
              <a:buChar char=""/>
            </a:pP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frees message back to Heap.</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READER</a:t>
            </a:r>
            <a:r>
              <a:rPr lang="en-US" b="0" dirty="0" smtClean="0">
                <a:solidFill>
                  <a:schemeClr val="dk1"/>
                </a:solidFill>
                <a:latin typeface="Calibri" pitchFamily="34" charset="0"/>
              </a:rPr>
              <a:t> can optionally delete the created MessageQ, if desired.</a:t>
            </a:r>
            <a:endParaRPr lang="en-US" b="0" dirty="0" smtClean="0">
              <a:solidFill>
                <a:schemeClr val="dk1"/>
              </a:solidFill>
              <a:effectLst/>
              <a:latin typeface="Calibri" pitchFamily="34" charset="0"/>
            </a:endParaRPr>
          </a:p>
        </p:txBody>
      </p:sp>
      <p:cxnSp>
        <p:nvCxnSpPr>
          <p:cNvPr id="36" name="Elbow Connector 35"/>
          <p:cNvCxnSpPr>
            <a:stCxn id="17" idx="3"/>
          </p:cNvCxnSpPr>
          <p:nvPr/>
        </p:nvCxnSpPr>
        <p:spPr bwMode="auto">
          <a:xfrm flipV="1">
            <a:off x="4136066" y="2743200"/>
            <a:ext cx="1655134" cy="1415901"/>
          </a:xfrm>
          <a:prstGeom prst="bentConnector3">
            <a:avLst>
              <a:gd name="adj1" fmla="val 50000"/>
            </a:avLst>
          </a:prstGeom>
          <a:solidFill>
            <a:schemeClr val="accent1"/>
          </a:solidFill>
          <a:ln w="19050" cap="flat" cmpd="sng" algn="ctr">
            <a:solidFill>
              <a:schemeClr val="tx1"/>
            </a:solidFill>
            <a:prstDash val="dash"/>
            <a:round/>
            <a:headEnd type="triangle" w="med" len="med"/>
            <a:tailEnd type="none" w="med" len="med"/>
          </a:ln>
          <a:effectLst/>
        </p:spPr>
      </p:cxnSp>
      <p:sp>
        <p:nvSpPr>
          <p:cNvPr id="34" name="TextBox 33"/>
          <p:cNvSpPr txBox="1"/>
          <p:nvPr/>
        </p:nvSpPr>
        <p:spPr>
          <a:xfrm>
            <a:off x="902333" y="643268"/>
            <a:ext cx="267906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1 - WRITER</a:t>
            </a:r>
          </a:p>
        </p:txBody>
      </p:sp>
      <p:sp>
        <p:nvSpPr>
          <p:cNvPr id="37" name="TextBox 36"/>
          <p:cNvSpPr txBox="1"/>
          <p:nvPr/>
        </p:nvSpPr>
        <p:spPr>
          <a:xfrm>
            <a:off x="5943600" y="643268"/>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MsgCom Library</a:t>
            </a:r>
            <a:endParaRPr lang="en-US" sz="3600" dirty="0"/>
          </a:p>
        </p:txBody>
      </p:sp>
      <p:sp>
        <p:nvSpPr>
          <p:cNvPr id="3" name="Content Placeholder 2"/>
          <p:cNvSpPr>
            <a:spLocks noGrp="1"/>
          </p:cNvSpPr>
          <p:nvPr>
            <p:ph idx="1"/>
          </p:nvPr>
        </p:nvSpPr>
        <p:spPr>
          <a:xfrm>
            <a:off x="304800" y="1143000"/>
            <a:ext cx="8229600" cy="5257800"/>
          </a:xfrm>
        </p:spPr>
        <p:txBody>
          <a:bodyPr/>
          <a:lstStyle/>
          <a:p>
            <a:r>
              <a:rPr lang="en-US" dirty="0" smtClean="0"/>
              <a:t>Purpose: To exchange messages between a reader and writer.</a:t>
            </a:r>
          </a:p>
          <a:p>
            <a:r>
              <a:rPr lang="en-US" dirty="0" smtClean="0"/>
              <a:t>Read/write applications can reside:</a:t>
            </a:r>
          </a:p>
          <a:p>
            <a:pPr lvl="1"/>
            <a:r>
              <a:rPr lang="en-US" dirty="0" smtClean="0"/>
              <a:t>On the same DSP core</a:t>
            </a:r>
          </a:p>
          <a:p>
            <a:pPr lvl="1"/>
            <a:r>
              <a:rPr lang="en-US" dirty="0" smtClean="0"/>
              <a:t>On different DSP cores</a:t>
            </a:r>
          </a:p>
          <a:p>
            <a:pPr lvl="1"/>
            <a:r>
              <a:rPr lang="en-US" dirty="0" smtClean="0"/>
              <a:t>On both the ARM and DSP core</a:t>
            </a:r>
          </a:p>
          <a:p>
            <a:r>
              <a:rPr lang="en-US" dirty="0" smtClean="0"/>
              <a:t>Channel and Interrupt-based communication:</a:t>
            </a:r>
          </a:p>
          <a:p>
            <a:pPr lvl="1"/>
            <a:r>
              <a:rPr lang="en-US" dirty="0" smtClean="0"/>
              <a:t>Channel is defined by the reader (message destination) side</a:t>
            </a:r>
          </a:p>
          <a:p>
            <a:pPr lvl="1"/>
            <a:r>
              <a:rPr lang="en-US" dirty="0" smtClean="0"/>
              <a:t>Supports multiple writers (message sources)</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Channel Types</a:t>
            </a:r>
            <a:endParaRPr lang="en-US" sz="3600" dirty="0"/>
          </a:p>
        </p:txBody>
      </p:sp>
      <p:sp>
        <p:nvSpPr>
          <p:cNvPr id="3" name="Content Placeholder 2"/>
          <p:cNvSpPr>
            <a:spLocks noGrp="1"/>
          </p:cNvSpPr>
          <p:nvPr>
            <p:ph idx="1"/>
          </p:nvPr>
        </p:nvSpPr>
        <p:spPr>
          <a:xfrm>
            <a:off x="304800" y="1143000"/>
            <a:ext cx="8229600" cy="5334000"/>
          </a:xfrm>
        </p:spPr>
        <p:txBody>
          <a:bodyPr/>
          <a:lstStyle/>
          <a:p>
            <a:r>
              <a:rPr lang="en-US" sz="2600" dirty="0" smtClean="0"/>
              <a:t>Simple Queue Channels: Messages are placed directly into a destination hardware queue that is associated with a reader. </a:t>
            </a:r>
          </a:p>
          <a:p>
            <a:r>
              <a:rPr lang="en-US" sz="2600" dirty="0" smtClean="0"/>
              <a:t>Virtual Channels: Multiple virtual channels are associated with the same hardware queue.</a:t>
            </a:r>
          </a:p>
          <a:p>
            <a:r>
              <a:rPr lang="en-US" sz="2600" dirty="0" smtClean="0"/>
              <a:t>Queue DMA Channels: Messages are copied using infrastructure PKTDMA between the writer and the reader.</a:t>
            </a:r>
          </a:p>
          <a:p>
            <a:r>
              <a:rPr lang="en-US" sz="2600" dirty="0" smtClean="0"/>
              <a:t>Proxy Queue Channels – Indirect channels work over BSD sockets; Enable communications between writer and reader that are not connected to the same Navigator.</a:t>
            </a:r>
            <a:endParaRPr lang="en-US" sz="26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Interrupt Types</a:t>
            </a:r>
            <a:endParaRPr lang="en-US" sz="3600" dirty="0"/>
          </a:p>
        </p:txBody>
      </p:sp>
      <p:sp>
        <p:nvSpPr>
          <p:cNvPr id="3" name="Content Placeholder 2"/>
          <p:cNvSpPr>
            <a:spLocks noGrp="1"/>
          </p:cNvSpPr>
          <p:nvPr>
            <p:ph idx="1"/>
          </p:nvPr>
        </p:nvSpPr>
        <p:spPr>
          <a:xfrm>
            <a:off x="304800" y="1143000"/>
            <a:ext cx="8229600" cy="5181600"/>
          </a:xfrm>
        </p:spPr>
        <p:txBody>
          <a:bodyPr/>
          <a:lstStyle/>
          <a:p>
            <a:r>
              <a:rPr lang="en-US" sz="2800" dirty="0" smtClean="0"/>
              <a:t>No interrupt: Reader polls until a message arrives.</a:t>
            </a:r>
          </a:p>
          <a:p>
            <a:r>
              <a:rPr lang="en-US" sz="2800" dirty="0" smtClean="0"/>
              <a:t>Direct Interrupt: Low-delay system; Special queues must be used.</a:t>
            </a:r>
          </a:p>
          <a:p>
            <a:r>
              <a:rPr lang="en-US" sz="2800" dirty="0" smtClean="0"/>
              <a:t>Accumulated Interrupts: Special queues are used;  Reader receives an interrupt when the number of messages crosses a defined threshold.</a:t>
            </a:r>
            <a:endParaRPr lang="en-US" sz="28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and Non-Blocking</a:t>
            </a:r>
            <a:endParaRPr lang="en-US" dirty="0"/>
          </a:p>
        </p:txBody>
      </p:sp>
      <p:sp>
        <p:nvSpPr>
          <p:cNvPr id="3" name="Content Placeholder 2"/>
          <p:cNvSpPr>
            <a:spLocks noGrp="1"/>
          </p:cNvSpPr>
          <p:nvPr>
            <p:ph idx="1"/>
          </p:nvPr>
        </p:nvSpPr>
        <p:spPr>
          <a:xfrm>
            <a:off x="333375" y="1185862"/>
            <a:ext cx="8467725" cy="5099051"/>
          </a:xfrm>
        </p:spPr>
        <p:txBody>
          <a:bodyPr>
            <a:normAutofit/>
          </a:bodyPr>
          <a:lstStyle/>
          <a:p>
            <a:r>
              <a:rPr lang="en-US" dirty="0" smtClean="0"/>
              <a:t>Blocking: The Reader can be blocked until message is available.</a:t>
            </a:r>
          </a:p>
          <a:p>
            <a:r>
              <a:rPr lang="en-US" dirty="0" smtClean="0"/>
              <a:t>Non-blocking: The Reader polls for a message.  If there is no message, it continues execution.</a:t>
            </a:r>
          </a:p>
        </p:txBody>
      </p:sp>
    </p:spTree>
    <p:extLst>
      <p:ext uri="{BB962C8B-B14F-4D97-AF65-F5344CB8AC3E}">
        <p14:creationId xmlns:p14="http://schemas.microsoft.com/office/powerpoint/2010/main" xmlns="" val="32344345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200" b="1" dirty="0" smtClean="0"/>
              <a:t>Case 1: Generic Channel Communication</a:t>
            </a:r>
            <a:br>
              <a:rPr lang="en-US" sz="3200" b="1" dirty="0" smtClean="0"/>
            </a:br>
            <a:r>
              <a:rPr lang="en-US" sz="2400" dirty="0" smtClean="0"/>
              <a:t/>
            </a:r>
            <a:br>
              <a:rPr lang="en-US" sz="2400" dirty="0" smtClean="0"/>
            </a:br>
            <a:r>
              <a:rPr lang="en-US" sz="2400" dirty="0" smtClean="0"/>
              <a:t>Zero Copy-based Constructions: Core-to-Core</a:t>
            </a:r>
            <a:endParaRPr lang="en-US" sz="2400" dirty="0"/>
          </a:p>
        </p:txBody>
      </p:sp>
      <p:sp>
        <p:nvSpPr>
          <p:cNvPr id="259074" name="Rectangle 2"/>
          <p:cNvSpPr>
            <a:spLocks noChangeArrowheads="1"/>
          </p:cNvSpPr>
          <p:nvPr/>
        </p:nvSpPr>
        <p:spPr bwMode="auto">
          <a:xfrm>
            <a:off x="8223250" y="20574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22098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Writer</a:t>
            </a:r>
            <a:endParaRPr lang="en-US" dirty="0">
              <a:solidFill>
                <a:srgbClr val="000000"/>
              </a:solidFill>
              <a:latin typeface="+mj-lt"/>
            </a:endParaRPr>
          </a:p>
        </p:txBody>
      </p:sp>
      <p:sp>
        <p:nvSpPr>
          <p:cNvPr id="259076" name="Rectangle 4"/>
          <p:cNvSpPr>
            <a:spLocks noChangeArrowheads="1"/>
          </p:cNvSpPr>
          <p:nvPr/>
        </p:nvSpPr>
        <p:spPr bwMode="auto">
          <a:xfrm>
            <a:off x="2736850" y="2285999"/>
            <a:ext cx="914400" cy="77962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mj-lt"/>
                <a:cs typeface="Calibri" pitchFamily="34" charset="0"/>
              </a:rPr>
              <a:t>MyCh1</a:t>
            </a:r>
          </a:p>
        </p:txBody>
      </p:sp>
      <p:cxnSp>
        <p:nvCxnSpPr>
          <p:cNvPr id="259081" name="AutoShape 9"/>
          <p:cNvCxnSpPr>
            <a:cxnSpLocks noChangeShapeType="1"/>
            <a:endCxn id="259082" idx="3"/>
          </p:cNvCxnSpPr>
          <p:nvPr/>
        </p:nvCxnSpPr>
        <p:spPr bwMode="auto">
          <a:xfrm>
            <a:off x="930275" y="2701290"/>
            <a:ext cx="2349500" cy="1588"/>
          </a:xfrm>
          <a:prstGeom prst="straightConnector1">
            <a:avLst/>
          </a:prstGeom>
          <a:noFill/>
          <a:ln w="9525">
            <a:solidFill>
              <a:schemeClr val="tx1"/>
            </a:solidFill>
            <a:round/>
            <a:headEnd/>
            <a:tailEnd type="triangle" w="med" len="med"/>
          </a:ln>
          <a:effectLst/>
        </p:spPr>
      </p:cxnSp>
      <p:sp>
        <p:nvSpPr>
          <p:cNvPr id="259082" name="Rectangle 82"/>
          <p:cNvSpPr>
            <a:spLocks noChangeArrowheads="1"/>
          </p:cNvSpPr>
          <p:nvPr/>
        </p:nvSpPr>
        <p:spPr bwMode="auto">
          <a:xfrm flipH="1">
            <a:off x="3279775" y="2567146"/>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879725" y="2527459"/>
            <a:ext cx="574675" cy="346075"/>
            <a:chOff x="752" y="1556"/>
            <a:chExt cx="362" cy="218"/>
          </a:xfrm>
        </p:grpSpPr>
        <p:cxnSp>
          <p:nvCxnSpPr>
            <p:cNvPr id="25908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25908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25908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259093" name="AutoShape 21"/>
          <p:cNvCxnSpPr>
            <a:cxnSpLocks noChangeShapeType="1"/>
            <a:stCxn id="259082" idx="1"/>
          </p:cNvCxnSpPr>
          <p:nvPr/>
        </p:nvCxnSpPr>
        <p:spPr bwMode="auto">
          <a:xfrm>
            <a:off x="3395663" y="2701290"/>
            <a:ext cx="4827587" cy="1588"/>
          </a:xfrm>
          <a:prstGeom prst="bentConnector3">
            <a:avLst>
              <a:gd name="adj1" fmla="val 50000"/>
            </a:avLst>
          </a:prstGeom>
          <a:noFill/>
          <a:ln w="9525">
            <a:solidFill>
              <a:schemeClr val="tx1"/>
            </a:solidFill>
            <a:miter lim="800000"/>
            <a:headEnd/>
            <a:tailEnd type="triangle" w="med" len="med"/>
          </a:ln>
          <a:effectLst/>
        </p:spPr>
      </p:cxnSp>
      <p:sp>
        <p:nvSpPr>
          <p:cNvPr id="259230" name="Text Box 28"/>
          <p:cNvSpPr txBox="1">
            <a:spLocks noChangeArrowheads="1"/>
          </p:cNvSpPr>
          <p:nvPr/>
        </p:nvSpPr>
        <p:spPr bwMode="auto">
          <a:xfrm>
            <a:off x="869950" y="2514600"/>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Put(hCh,msg);</a:t>
            </a:r>
          </a:p>
        </p:txBody>
      </p:sp>
      <p:sp>
        <p:nvSpPr>
          <p:cNvPr id="227" name="Text Box 28"/>
          <p:cNvSpPr txBox="1">
            <a:spLocks noChangeArrowheads="1"/>
          </p:cNvSpPr>
          <p:nvPr/>
        </p:nvSpPr>
        <p:spPr bwMode="auto">
          <a:xfrm>
            <a:off x="869950" y="2347086"/>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Tibuf *msg = PktLibAlloc(hHeap);</a:t>
            </a:r>
          </a:p>
        </p:txBody>
      </p:sp>
      <p:sp>
        <p:nvSpPr>
          <p:cNvPr id="230" name="Text Box 28"/>
          <p:cNvSpPr txBox="1">
            <a:spLocks noChangeArrowheads="1"/>
          </p:cNvSpPr>
          <p:nvPr/>
        </p:nvSpPr>
        <p:spPr bwMode="auto">
          <a:xfrm>
            <a:off x="6975475" y="26670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231" name="Text Box 28"/>
          <p:cNvSpPr txBox="1">
            <a:spLocks noChangeArrowheads="1"/>
          </p:cNvSpPr>
          <p:nvPr/>
        </p:nvSpPr>
        <p:spPr bwMode="auto">
          <a:xfrm>
            <a:off x="6670677" y="2492534"/>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Tibuf *msg =Get(hCh);</a:t>
            </a:r>
          </a:p>
        </p:txBody>
      </p:sp>
      <p:sp>
        <p:nvSpPr>
          <p:cNvPr id="233" name="Text Box 28"/>
          <p:cNvSpPr txBox="1">
            <a:spLocks noChangeArrowheads="1"/>
          </p:cNvSpPr>
          <p:nvPr/>
        </p:nvSpPr>
        <p:spPr bwMode="auto">
          <a:xfrm>
            <a:off x="884172" y="21717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hCh=Find(“MyCh1”);</a:t>
            </a:r>
          </a:p>
        </p:txBody>
      </p:sp>
      <p:cxnSp>
        <p:nvCxnSpPr>
          <p:cNvPr id="239" name="AutoShape 9"/>
          <p:cNvCxnSpPr>
            <a:cxnSpLocks noChangeShapeType="1"/>
          </p:cNvCxnSpPr>
          <p:nvPr/>
        </p:nvCxnSpPr>
        <p:spPr bwMode="auto">
          <a:xfrm rot="10800000" flipV="1">
            <a:off x="3651252" y="2285998"/>
            <a:ext cx="4572001" cy="2"/>
          </a:xfrm>
          <a:prstGeom prst="straightConnector1">
            <a:avLst/>
          </a:prstGeom>
          <a:noFill/>
          <a:ln w="9525">
            <a:solidFill>
              <a:schemeClr val="tx1"/>
            </a:solidFill>
            <a:round/>
            <a:headEnd/>
            <a:tailEnd type="triangle" w="med" len="med"/>
          </a:ln>
          <a:effectLst/>
        </p:spPr>
      </p:cxnSp>
      <p:sp>
        <p:nvSpPr>
          <p:cNvPr id="240" name="Text Box 28"/>
          <p:cNvSpPr txBox="1">
            <a:spLocks noChangeArrowheads="1"/>
          </p:cNvSpPr>
          <p:nvPr/>
        </p:nvSpPr>
        <p:spPr bwMode="auto">
          <a:xfrm>
            <a:off x="6584950" y="2095500"/>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Create(“MyCh1”);</a:t>
            </a:r>
          </a:p>
        </p:txBody>
      </p:sp>
      <p:cxnSp>
        <p:nvCxnSpPr>
          <p:cNvPr id="244" name="AutoShape 21"/>
          <p:cNvCxnSpPr>
            <a:cxnSpLocks noChangeShapeType="1"/>
          </p:cNvCxnSpPr>
          <p:nvPr/>
        </p:nvCxnSpPr>
        <p:spPr bwMode="auto">
          <a:xfrm>
            <a:off x="3651252" y="3065620"/>
            <a:ext cx="4571998" cy="1589"/>
          </a:xfrm>
          <a:prstGeom prst="bentConnector3">
            <a:avLst>
              <a:gd name="adj1" fmla="val 50000"/>
            </a:avLst>
          </a:prstGeom>
          <a:noFill/>
          <a:ln w="9525">
            <a:solidFill>
              <a:schemeClr val="tx1"/>
            </a:solidFill>
            <a:miter lim="800000"/>
            <a:headEnd/>
            <a:tailEnd type="triangle" w="med" len="med"/>
          </a:ln>
          <a:effectLst/>
        </p:spPr>
      </p:cxnSp>
      <p:sp>
        <p:nvSpPr>
          <p:cNvPr id="245" name="Text Box 28"/>
          <p:cNvSpPr txBox="1">
            <a:spLocks noChangeArrowheads="1"/>
          </p:cNvSpPr>
          <p:nvPr/>
        </p:nvSpPr>
        <p:spPr bwMode="auto">
          <a:xfrm>
            <a:off x="7339011" y="28779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Delete(hCh);</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fontAlgn="base">
              <a:spcBef>
                <a:spcPct val="0"/>
              </a:spcBef>
              <a:spcAft>
                <a:spcPct val="0"/>
              </a:spcAft>
            </a:pPr>
            <a:r>
              <a:rPr lang="en-US" sz="1200" b="1" dirty="0" smtClean="0">
                <a:solidFill>
                  <a:srgbClr val="000000"/>
                </a:solidFill>
                <a:latin typeface="+mj-lt"/>
              </a:rPr>
              <a:t>NOTE: Logical function only</a:t>
            </a:r>
            <a:endParaRPr lang="en-US" sz="1200" b="1" dirty="0">
              <a:solidFill>
                <a:srgbClr val="000000"/>
              </a:solidFill>
              <a:latin typeface="+mj-lt"/>
            </a:endParaRPr>
          </a:p>
        </p:txBody>
      </p:sp>
      <p:sp>
        <p:nvSpPr>
          <p:cNvPr id="86" name="Text Box 28"/>
          <p:cNvSpPr txBox="1">
            <a:spLocks noChangeArrowheads="1"/>
          </p:cNvSpPr>
          <p:nvPr/>
        </p:nvSpPr>
        <p:spPr bwMode="auto">
          <a:xfrm>
            <a:off x="1295400" y="3733800"/>
            <a:ext cx="6400800" cy="1384995"/>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400" dirty="0" smtClean="0">
                <a:solidFill>
                  <a:srgbClr val="000000"/>
                </a:solidFill>
                <a:latin typeface="+mj-lt"/>
              </a:rPr>
              <a:t>Reader creates a channel ahead of time with a given name (e.g., MyCh1).</a:t>
            </a:r>
          </a:p>
          <a:p>
            <a:pPr marL="228600" indent="-228600" fontAlgn="base">
              <a:spcBef>
                <a:spcPct val="0"/>
              </a:spcBef>
              <a:spcAft>
                <a:spcPct val="0"/>
              </a:spcAft>
              <a:buAutoNum type="arabicPeriod"/>
            </a:pPr>
            <a:r>
              <a:rPr lang="en-US" sz="1400" dirty="0" smtClean="0">
                <a:solidFill>
                  <a:srgbClr val="000000"/>
                </a:solidFill>
                <a:latin typeface="+mj-lt"/>
              </a:rPr>
              <a:t>When the Writer has information to write, it looks for the channel (find).</a:t>
            </a:r>
          </a:p>
          <a:p>
            <a:pPr marL="228600" indent="-228600" fontAlgn="base">
              <a:spcBef>
                <a:spcPct val="0"/>
              </a:spcBef>
              <a:spcAft>
                <a:spcPct val="0"/>
              </a:spcAft>
              <a:buAutoNum type="arabicPeriod"/>
            </a:pPr>
            <a:r>
              <a:rPr lang="en-US" sz="1400" dirty="0" smtClean="0">
                <a:solidFill>
                  <a:srgbClr val="000000"/>
                </a:solidFill>
                <a:latin typeface="+mj-lt"/>
              </a:rPr>
              <a:t>Writer asks for a buffer and writes the message into the buffer.</a:t>
            </a:r>
          </a:p>
          <a:p>
            <a:pPr marL="228600" indent="-228600">
              <a:buAutoNum type="arabicPeriod"/>
            </a:pPr>
            <a:r>
              <a:rPr lang="en-US" sz="1400" dirty="0" smtClean="0">
                <a:solidFill>
                  <a:srgbClr val="000000"/>
                </a:solidFill>
                <a:latin typeface="Calibri" pitchFamily="34" charset="0"/>
              </a:rPr>
              <a:t>Writer does a “put” to the buffer. </a:t>
            </a:r>
            <a:r>
              <a:rPr lang="en-US" sz="1400" dirty="0" smtClean="0">
                <a:solidFill>
                  <a:srgbClr val="000000"/>
                </a:solidFill>
                <a:latin typeface="+mj-lt"/>
              </a:rPr>
              <a:t>The Navigator does it – magic!</a:t>
            </a:r>
          </a:p>
          <a:p>
            <a:pPr marL="228600" indent="-228600" fontAlgn="base">
              <a:spcBef>
                <a:spcPct val="0"/>
              </a:spcBef>
              <a:spcAft>
                <a:spcPct val="0"/>
              </a:spcAft>
              <a:buAutoNum type="arabicPeriod"/>
            </a:pPr>
            <a:r>
              <a:rPr lang="en-US" sz="1400" dirty="0" smtClean="0">
                <a:solidFill>
                  <a:srgbClr val="000000"/>
                </a:solidFill>
                <a:latin typeface="+mj-lt"/>
              </a:rPr>
              <a:t>When the Reader calls “get,” it receives the message.</a:t>
            </a:r>
          </a:p>
          <a:p>
            <a:pPr marL="228600" indent="-228600" fontAlgn="base">
              <a:spcBef>
                <a:spcPct val="0"/>
              </a:spcBef>
              <a:spcAft>
                <a:spcPct val="0"/>
              </a:spcAft>
              <a:buAutoNum type="arabicPeriod"/>
            </a:pPr>
            <a:r>
              <a:rPr lang="en-US" sz="1400" dirty="0" smtClean="0">
                <a:solidFill>
                  <a:srgbClr val="000000"/>
                </a:solidFill>
                <a:latin typeface="+mj-lt"/>
              </a:rPr>
              <a:t>The Reader must “free” the message after it is done reading.</a:t>
            </a:r>
            <a:endParaRPr lang="en-US" sz="1400" dirty="0">
              <a:solidFill>
                <a:srgbClr val="000000"/>
              </a:solidFill>
              <a:latin typeface="+mj-lt"/>
            </a:endParaRPr>
          </a:p>
        </p:txBody>
      </p: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normAutofit fontScale="90000"/>
          </a:bodyPr>
          <a:lstStyle/>
          <a:p>
            <a:r>
              <a:rPr lang="en-US" sz="3200" b="1" dirty="0" smtClean="0"/>
              <a:t>Case 2: Low-Latency Channel Communication</a:t>
            </a:r>
            <a:br>
              <a:rPr lang="en-US" sz="3200" b="1" dirty="0" smtClean="0"/>
            </a:br>
            <a:r>
              <a:rPr lang="en-US" sz="3200" b="1" dirty="0" smtClean="0"/>
              <a:t>Single and Virtual Channel</a:t>
            </a:r>
            <a:br>
              <a:rPr lang="en-US" sz="3200" b="1" dirty="0" smtClean="0"/>
            </a:br>
            <a:r>
              <a:rPr lang="en-US" sz="2400" dirty="0" smtClean="0"/>
              <a:t/>
            </a:r>
            <a:br>
              <a:rPr lang="en-US" sz="2400" dirty="0" smtClean="0"/>
            </a:br>
            <a:r>
              <a:rPr lang="en-US" sz="2400" dirty="0" smtClean="0"/>
              <a:t>Zero Copy-based Construction: Core-to-Core</a:t>
            </a:r>
            <a:endParaRPr lang="en-US" sz="2400" dirty="0"/>
          </a:p>
        </p:txBody>
      </p:sp>
      <p:sp>
        <p:nvSpPr>
          <p:cNvPr id="259074" name="Rectangle 2"/>
          <p:cNvSpPr>
            <a:spLocks noChangeArrowheads="1"/>
          </p:cNvSpPr>
          <p:nvPr/>
        </p:nvSpPr>
        <p:spPr bwMode="auto">
          <a:xfrm>
            <a:off x="8223250" y="20574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22098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a:r>
              <a:rPr lang="en-US" dirty="0" smtClean="0">
                <a:solidFill>
                  <a:srgbClr val="000000"/>
                </a:solidFill>
                <a:latin typeface="+mj-lt"/>
              </a:rPr>
              <a:t>Writer</a:t>
            </a:r>
            <a:endParaRPr lang="en-US" dirty="0">
              <a:solidFill>
                <a:srgbClr val="000000"/>
              </a:solidFill>
              <a:latin typeface="+mj-lt"/>
            </a:endParaRP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mj-lt"/>
              </a:rPr>
              <a:t>NOTE: Logical function only</a:t>
            </a:r>
            <a:endParaRPr lang="en-US" sz="1200" b="1" dirty="0">
              <a:solidFill>
                <a:srgbClr val="000000"/>
              </a:solidFill>
              <a:latin typeface="+mj-lt"/>
            </a:endParaRPr>
          </a:p>
        </p:txBody>
      </p:sp>
      <p:sp>
        <p:nvSpPr>
          <p:cNvPr id="86" name="Text Box 28"/>
          <p:cNvSpPr txBox="1">
            <a:spLocks noChangeArrowheads="1"/>
          </p:cNvSpPr>
          <p:nvPr/>
        </p:nvSpPr>
        <p:spPr bwMode="auto">
          <a:xfrm>
            <a:off x="1066800" y="4001631"/>
            <a:ext cx="7010400" cy="2246769"/>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400" dirty="0" smtClean="0">
                <a:solidFill>
                  <a:srgbClr val="000000"/>
                </a:solidFill>
                <a:latin typeface="Calibri" pitchFamily="34" charset="0"/>
              </a:rPr>
              <a:t>Reader creates a channel based on a pending queue.  The channel is created ahead of time with a given name (e.g., MyCh2).</a:t>
            </a:r>
          </a:p>
          <a:p>
            <a:pPr marL="228600" indent="-228600" fontAlgn="base">
              <a:spcBef>
                <a:spcPct val="0"/>
              </a:spcBef>
              <a:spcAft>
                <a:spcPct val="0"/>
              </a:spcAft>
              <a:buAutoNum type="arabicPeriod"/>
            </a:pPr>
            <a:r>
              <a:rPr lang="en-US" sz="1400" dirty="0" smtClean="0">
                <a:solidFill>
                  <a:srgbClr val="000000"/>
                </a:solidFill>
                <a:latin typeface="Calibri" pitchFamily="34" charset="0"/>
              </a:rPr>
              <a:t>Reader waits for the message by pending on a (software) semaphore.</a:t>
            </a:r>
          </a:p>
          <a:p>
            <a:pPr marL="228600" indent="-228600" fontAlgn="base">
              <a:spcBef>
                <a:spcPct val="0"/>
              </a:spcBef>
              <a:spcAft>
                <a:spcPct val="0"/>
              </a:spcAft>
              <a:buAutoNum type="arabicPeriod"/>
            </a:pPr>
            <a:r>
              <a:rPr lang="en-US" sz="1400" dirty="0" smtClean="0">
                <a:solidFill>
                  <a:srgbClr val="000000"/>
                </a:solidFill>
                <a:latin typeface="Calibri" pitchFamily="34" charset="0"/>
              </a:rPr>
              <a:t>When Writer has information to write, it looks for the channel (find).</a:t>
            </a:r>
          </a:p>
          <a:p>
            <a:pPr marL="228600" indent="-228600" fontAlgn="base">
              <a:spcBef>
                <a:spcPct val="0"/>
              </a:spcBef>
              <a:spcAft>
                <a:spcPct val="0"/>
              </a:spcAft>
              <a:buAutoNum type="arabicPeriod"/>
            </a:pPr>
            <a:r>
              <a:rPr lang="en-US" sz="1400" dirty="0" smtClean="0">
                <a:solidFill>
                  <a:srgbClr val="000000"/>
                </a:solidFill>
                <a:latin typeface="Calibri" pitchFamily="34" charset="0"/>
              </a:rPr>
              <a:t>Writer asks for buffer and writes the message into the buffer.</a:t>
            </a:r>
          </a:p>
          <a:p>
            <a:pPr marL="228600" indent="-228600" fontAlgn="base">
              <a:spcBef>
                <a:spcPct val="0"/>
              </a:spcBef>
              <a:spcAft>
                <a:spcPct val="0"/>
              </a:spcAft>
              <a:buAutoNum type="arabicPeriod"/>
            </a:pPr>
            <a:r>
              <a:rPr lang="en-US" sz="1400" dirty="0" smtClean="0">
                <a:solidFill>
                  <a:srgbClr val="000000"/>
                </a:solidFill>
                <a:latin typeface="Calibri" pitchFamily="34" charset="0"/>
              </a:rPr>
              <a:t>Writer does a “put” to the buffer. The Navigator generates an interrupt . The ISR posts the semaphore to the correct channel.</a:t>
            </a:r>
          </a:p>
          <a:p>
            <a:pPr marL="228600" indent="-228600" fontAlgn="base">
              <a:spcBef>
                <a:spcPct val="0"/>
              </a:spcBef>
              <a:spcAft>
                <a:spcPct val="0"/>
              </a:spcAft>
              <a:buAutoNum type="arabicPeriod"/>
            </a:pPr>
            <a:r>
              <a:rPr lang="en-US" sz="1400" dirty="0" smtClean="0">
                <a:solidFill>
                  <a:srgbClr val="000000"/>
                </a:solidFill>
                <a:latin typeface="Calibri" pitchFamily="34" charset="0"/>
              </a:rPr>
              <a:t>The Reader starts processing the message.</a:t>
            </a:r>
          </a:p>
          <a:p>
            <a:pPr marL="228600" indent="-228600" fontAlgn="base">
              <a:spcBef>
                <a:spcPct val="0"/>
              </a:spcBef>
              <a:spcAft>
                <a:spcPct val="0"/>
              </a:spcAft>
              <a:buAutoNum type="arabicPeriod"/>
            </a:pPr>
            <a:r>
              <a:rPr lang="en-US" sz="1400" dirty="0" smtClean="0">
                <a:solidFill>
                  <a:srgbClr val="000000"/>
                </a:solidFill>
                <a:latin typeface="Calibri" pitchFamily="34" charset="0"/>
              </a:rPr>
              <a:t>Virtual channel structure enables usage of a single interrupt to post semaphore to one of many channels.</a:t>
            </a:r>
            <a:endParaRPr lang="en-US" sz="1400" dirty="0">
              <a:solidFill>
                <a:srgbClr val="000000"/>
              </a:solidFill>
              <a:latin typeface="Calibri" pitchFamily="34" charset="0"/>
            </a:endParaRPr>
          </a:p>
        </p:txBody>
      </p:sp>
      <p:sp>
        <p:nvSpPr>
          <p:cNvPr id="24" name="Rectangle 4"/>
          <p:cNvSpPr>
            <a:spLocks noChangeArrowheads="1"/>
          </p:cNvSpPr>
          <p:nvPr/>
        </p:nvSpPr>
        <p:spPr bwMode="auto">
          <a:xfrm>
            <a:off x="3481388" y="3316287"/>
            <a:ext cx="1128714" cy="571500"/>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mj-lt"/>
                <a:cs typeface="Calibri" pitchFamily="34" charset="0"/>
              </a:rPr>
              <a:t>MyCh3</a:t>
            </a:r>
          </a:p>
        </p:txBody>
      </p:sp>
      <p:sp>
        <p:nvSpPr>
          <p:cNvPr id="25" name="Rectangle 4"/>
          <p:cNvSpPr>
            <a:spLocks noChangeArrowheads="1"/>
          </p:cNvSpPr>
          <p:nvPr/>
        </p:nvSpPr>
        <p:spPr bwMode="auto">
          <a:xfrm>
            <a:off x="2778125" y="2401888"/>
            <a:ext cx="1831976" cy="858678"/>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mj-lt"/>
                <a:cs typeface="Calibri" pitchFamily="34" charset="0"/>
              </a:rPr>
              <a:t>MyCh2</a:t>
            </a:r>
          </a:p>
        </p:txBody>
      </p:sp>
      <p:sp>
        <p:nvSpPr>
          <p:cNvPr id="26" name="Text Box 28"/>
          <p:cNvSpPr txBox="1">
            <a:spLocks noChangeArrowheads="1"/>
          </p:cNvSpPr>
          <p:nvPr/>
        </p:nvSpPr>
        <p:spPr bwMode="auto">
          <a:xfrm>
            <a:off x="6629400" y="2211387"/>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Create(“MyCh2”);</a:t>
            </a:r>
          </a:p>
        </p:txBody>
      </p:sp>
      <p:cxnSp>
        <p:nvCxnSpPr>
          <p:cNvPr id="27" name="AutoShape 21"/>
          <p:cNvCxnSpPr>
            <a:cxnSpLocks noChangeShapeType="1"/>
            <a:stCxn id="29" idx="6"/>
            <a:endCxn id="43" idx="1"/>
          </p:cNvCxnSpPr>
          <p:nvPr/>
        </p:nvCxnSpPr>
        <p:spPr bwMode="auto">
          <a:xfrm flipV="1">
            <a:off x="4381500" y="2735977"/>
            <a:ext cx="2298697" cy="1925"/>
          </a:xfrm>
          <a:prstGeom prst="bentConnector3">
            <a:avLst>
              <a:gd name="adj1" fmla="val 50000"/>
            </a:avLst>
          </a:prstGeom>
          <a:noFill/>
          <a:ln w="9525">
            <a:solidFill>
              <a:srgbClr val="FF0000"/>
            </a:solidFill>
            <a:miter lim="800000"/>
            <a:headEnd/>
            <a:tailEnd type="triangle" w="med" len="med"/>
          </a:ln>
          <a:effectLst/>
        </p:spPr>
      </p:cxnSp>
      <p:sp>
        <p:nvSpPr>
          <p:cNvPr id="28" name="Text Box 28"/>
          <p:cNvSpPr txBox="1">
            <a:spLocks noChangeArrowheads="1"/>
          </p:cNvSpPr>
          <p:nvPr/>
        </p:nvSpPr>
        <p:spPr bwMode="auto">
          <a:xfrm>
            <a:off x="4343400" y="2478087"/>
            <a:ext cx="2979738"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FF0000"/>
                </a:solidFill>
                <a:latin typeface="+mj-lt"/>
              </a:rPr>
              <a:t>Posts internal Sem and/or callback posts MySem;</a:t>
            </a:r>
          </a:p>
        </p:txBody>
      </p:sp>
      <p:sp>
        <p:nvSpPr>
          <p:cNvPr id="29" name="Oval 37"/>
          <p:cNvSpPr>
            <a:spLocks noChangeArrowheads="1"/>
          </p:cNvSpPr>
          <p:nvPr/>
        </p:nvSpPr>
        <p:spPr bwMode="auto">
          <a:xfrm>
            <a:off x="3848100" y="256486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chRx</a:t>
            </a:r>
          </a:p>
          <a:p>
            <a:pPr algn="ctr" fontAlgn="base">
              <a:spcBef>
                <a:spcPct val="0"/>
              </a:spcBef>
              <a:spcAft>
                <a:spcPct val="0"/>
              </a:spcAft>
            </a:pPr>
            <a:r>
              <a:rPr lang="en-US" sz="1000" dirty="0">
                <a:solidFill>
                  <a:srgbClr val="000000"/>
                </a:solidFill>
                <a:latin typeface="+mj-lt"/>
              </a:rPr>
              <a:t>(driver)</a:t>
            </a:r>
          </a:p>
        </p:txBody>
      </p:sp>
      <p:cxnSp>
        <p:nvCxnSpPr>
          <p:cNvPr id="30" name="AutoShape 48"/>
          <p:cNvCxnSpPr>
            <a:cxnSpLocks noChangeShapeType="1"/>
            <a:stCxn id="32" idx="0"/>
            <a:endCxn id="29" idx="2"/>
          </p:cNvCxnSpPr>
          <p:nvPr/>
        </p:nvCxnSpPr>
        <p:spPr bwMode="auto">
          <a:xfrm rot="5400000" flipH="1" flipV="1">
            <a:off x="3548906" y="2612440"/>
            <a:ext cx="173731" cy="424657"/>
          </a:xfrm>
          <a:prstGeom prst="bentConnector2">
            <a:avLst/>
          </a:prstGeom>
          <a:noFill/>
          <a:ln w="9525">
            <a:solidFill>
              <a:schemeClr val="tx1"/>
            </a:solidFill>
            <a:miter lim="800000"/>
            <a:headEnd/>
            <a:tailEnd type="triangle" w="med" len="med"/>
          </a:ln>
          <a:effectLst/>
        </p:spPr>
      </p:cxnSp>
      <p:cxnSp>
        <p:nvCxnSpPr>
          <p:cNvPr id="31" name="AutoShape 9"/>
          <p:cNvCxnSpPr>
            <a:cxnSpLocks noChangeShapeType="1"/>
            <a:endCxn id="32" idx="3"/>
          </p:cNvCxnSpPr>
          <p:nvPr/>
        </p:nvCxnSpPr>
        <p:spPr bwMode="auto">
          <a:xfrm>
            <a:off x="949324" y="3045777"/>
            <a:ext cx="2416175" cy="1588"/>
          </a:xfrm>
          <a:prstGeom prst="straightConnector1">
            <a:avLst/>
          </a:prstGeom>
          <a:noFill/>
          <a:ln w="9525">
            <a:solidFill>
              <a:schemeClr val="tx1"/>
            </a:solidFill>
            <a:round/>
            <a:headEnd/>
            <a:tailEnd type="triangle" w="med" len="med"/>
          </a:ln>
          <a:effectLst/>
        </p:spPr>
      </p:cxnSp>
      <p:sp>
        <p:nvSpPr>
          <p:cNvPr id="32" name="Rectangle 82"/>
          <p:cNvSpPr>
            <a:spLocks noChangeArrowheads="1"/>
          </p:cNvSpPr>
          <p:nvPr/>
        </p:nvSpPr>
        <p:spPr bwMode="auto">
          <a:xfrm flipH="1">
            <a:off x="3365499" y="291163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965449" y="2871946"/>
            <a:ext cx="574675" cy="346075"/>
            <a:chOff x="752" y="1556"/>
            <a:chExt cx="362" cy="218"/>
          </a:xfrm>
        </p:grpSpPr>
        <p:cxnSp>
          <p:nvCxnSpPr>
            <p:cNvPr id="3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37" name="Text Box 28"/>
          <p:cNvSpPr txBox="1">
            <a:spLocks noChangeArrowheads="1"/>
          </p:cNvSpPr>
          <p:nvPr/>
        </p:nvSpPr>
        <p:spPr bwMode="auto">
          <a:xfrm>
            <a:off x="914400" y="2857500"/>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Put(hCh,msg);</a:t>
            </a:r>
          </a:p>
        </p:txBody>
      </p:sp>
      <p:sp>
        <p:nvSpPr>
          <p:cNvPr id="38" name="Text Box 28"/>
          <p:cNvSpPr txBox="1">
            <a:spLocks noChangeArrowheads="1"/>
          </p:cNvSpPr>
          <p:nvPr/>
        </p:nvSpPr>
        <p:spPr bwMode="auto">
          <a:xfrm>
            <a:off x="914400" y="2705100"/>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Tibuf *msg = PktLibAlloc(hHeap);</a:t>
            </a:r>
          </a:p>
        </p:txBody>
      </p:sp>
      <p:sp>
        <p:nvSpPr>
          <p:cNvPr id="39" name="Text Box 28"/>
          <p:cNvSpPr txBox="1">
            <a:spLocks noChangeArrowheads="1"/>
          </p:cNvSpPr>
          <p:nvPr/>
        </p:nvSpPr>
        <p:spPr bwMode="auto">
          <a:xfrm>
            <a:off x="7019925" y="3011487"/>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40" name="Text Box 28"/>
          <p:cNvSpPr txBox="1">
            <a:spLocks noChangeArrowheads="1"/>
          </p:cNvSpPr>
          <p:nvPr/>
        </p:nvSpPr>
        <p:spPr bwMode="auto">
          <a:xfrm>
            <a:off x="914400" y="25527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hCh=Find(“MyCh2”);</a:t>
            </a:r>
          </a:p>
        </p:txBody>
      </p:sp>
      <p:cxnSp>
        <p:nvCxnSpPr>
          <p:cNvPr id="41" name="AutoShape 9"/>
          <p:cNvCxnSpPr>
            <a:cxnSpLocks noChangeShapeType="1"/>
          </p:cNvCxnSpPr>
          <p:nvPr/>
        </p:nvCxnSpPr>
        <p:spPr bwMode="auto">
          <a:xfrm rot="10800000">
            <a:off x="4610100" y="2400301"/>
            <a:ext cx="3641726" cy="1"/>
          </a:xfrm>
          <a:prstGeom prst="straightConnector1">
            <a:avLst/>
          </a:prstGeom>
          <a:noFill/>
          <a:ln w="9525">
            <a:solidFill>
              <a:schemeClr val="tx1"/>
            </a:solidFill>
            <a:round/>
            <a:headEnd/>
            <a:tailEnd type="triangle" w="med" len="med"/>
          </a:ln>
          <a:effectLst/>
        </p:spPr>
      </p:cxnSp>
      <p:cxnSp>
        <p:nvCxnSpPr>
          <p:cNvPr id="42" name="Straight Connector 41"/>
          <p:cNvCxnSpPr/>
          <p:nvPr/>
        </p:nvCxnSpPr>
        <p:spPr>
          <a:xfrm rot="5400000">
            <a:off x="8101648" y="2897188"/>
            <a:ext cx="300358"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43" name="Text Box 28"/>
          <p:cNvSpPr txBox="1">
            <a:spLocks noChangeArrowheads="1"/>
          </p:cNvSpPr>
          <p:nvPr/>
        </p:nvSpPr>
        <p:spPr bwMode="auto">
          <a:xfrm>
            <a:off x="6680197" y="2612866"/>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Get(hCh); or Pend(MySem);</a:t>
            </a:r>
          </a:p>
        </p:txBody>
      </p:sp>
      <p:sp>
        <p:nvSpPr>
          <p:cNvPr id="44" name="AutoShape 45" descr="Dark horizontal"/>
          <p:cNvSpPr>
            <a:spLocks noChangeArrowheads="1"/>
          </p:cNvSpPr>
          <p:nvPr/>
        </p:nvSpPr>
        <p:spPr bwMode="auto">
          <a:xfrm>
            <a:off x="4267200" y="3444716"/>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cxnSp>
        <p:nvCxnSpPr>
          <p:cNvPr id="45" name="Elbow Connector 125"/>
          <p:cNvCxnSpPr>
            <a:stCxn id="29" idx="4"/>
            <a:endCxn id="44" idx="1"/>
          </p:cNvCxnSpPr>
          <p:nvPr/>
        </p:nvCxnSpPr>
        <p:spPr>
          <a:xfrm rot="16200000" flipH="1">
            <a:off x="3837593" y="3188146"/>
            <a:ext cx="706815" cy="1524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 Box 28"/>
          <p:cNvSpPr txBox="1">
            <a:spLocks noChangeArrowheads="1"/>
          </p:cNvSpPr>
          <p:nvPr/>
        </p:nvSpPr>
        <p:spPr bwMode="auto">
          <a:xfrm>
            <a:off x="6629400" y="322246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Create(“MyCh3”);</a:t>
            </a:r>
          </a:p>
        </p:txBody>
      </p:sp>
      <p:cxnSp>
        <p:nvCxnSpPr>
          <p:cNvPr id="47" name="AutoShape 9"/>
          <p:cNvCxnSpPr>
            <a:cxnSpLocks noChangeShapeType="1"/>
          </p:cNvCxnSpPr>
          <p:nvPr/>
        </p:nvCxnSpPr>
        <p:spPr bwMode="auto">
          <a:xfrm rot="10800000">
            <a:off x="4610102" y="3417332"/>
            <a:ext cx="3656013" cy="4"/>
          </a:xfrm>
          <a:prstGeom prst="straightConnector1">
            <a:avLst/>
          </a:prstGeom>
          <a:noFill/>
          <a:ln w="9525">
            <a:solidFill>
              <a:schemeClr val="tx1"/>
            </a:solidFill>
            <a:round/>
            <a:headEnd/>
            <a:tailEnd type="triangle" w="med" len="med"/>
          </a:ln>
          <a:effectLst/>
        </p:spPr>
      </p:cxnSp>
      <p:cxnSp>
        <p:nvCxnSpPr>
          <p:cNvPr id="48" name="AutoShape 21"/>
          <p:cNvCxnSpPr>
            <a:cxnSpLocks noChangeShapeType="1"/>
            <a:stCxn id="44" idx="3"/>
          </p:cNvCxnSpPr>
          <p:nvPr/>
        </p:nvCxnSpPr>
        <p:spPr bwMode="auto">
          <a:xfrm>
            <a:off x="4535488" y="3617754"/>
            <a:ext cx="3732212" cy="173037"/>
          </a:xfrm>
          <a:prstGeom prst="bentConnector3">
            <a:avLst>
              <a:gd name="adj1" fmla="val 50000"/>
            </a:avLst>
          </a:prstGeom>
          <a:noFill/>
          <a:ln w="9525">
            <a:solidFill>
              <a:schemeClr val="tx1"/>
            </a:solidFill>
            <a:miter lim="800000"/>
            <a:headEnd/>
            <a:tailEnd type="triangle" w="med" len="med"/>
          </a:ln>
          <a:effectLst/>
        </p:spPr>
      </p:cxnSp>
      <p:cxnSp>
        <p:nvCxnSpPr>
          <p:cNvPr id="49" name="AutoShape 21"/>
          <p:cNvCxnSpPr>
            <a:cxnSpLocks noChangeShapeType="1"/>
            <a:stCxn id="29" idx="6"/>
            <a:endCxn id="52" idx="1"/>
          </p:cNvCxnSpPr>
          <p:nvPr/>
        </p:nvCxnSpPr>
        <p:spPr bwMode="auto">
          <a:xfrm>
            <a:off x="4381500" y="2737902"/>
            <a:ext cx="2286000" cy="798175"/>
          </a:xfrm>
          <a:prstGeom prst="bentConnector3">
            <a:avLst>
              <a:gd name="adj1" fmla="val 50000"/>
            </a:avLst>
          </a:prstGeom>
          <a:noFill/>
          <a:ln w="9525">
            <a:solidFill>
              <a:srgbClr val="FF0000"/>
            </a:solidFill>
            <a:miter lim="800000"/>
            <a:headEnd/>
            <a:tailEnd type="triangle" w="med" len="med"/>
          </a:ln>
          <a:effectLst/>
        </p:spPr>
      </p:cxnSp>
      <p:cxnSp>
        <p:nvCxnSpPr>
          <p:cNvPr id="50" name="Straight Connector 49"/>
          <p:cNvCxnSpPr/>
          <p:nvPr/>
        </p:nvCxnSpPr>
        <p:spPr>
          <a:xfrm rot="5400000">
            <a:off x="8163796" y="3686889"/>
            <a:ext cx="207807"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AutoShape 21"/>
          <p:cNvCxnSpPr>
            <a:cxnSpLocks noChangeShapeType="1"/>
            <a:stCxn id="32" idx="1"/>
          </p:cNvCxnSpPr>
          <p:nvPr/>
        </p:nvCxnSpPr>
        <p:spPr bwMode="auto">
          <a:xfrm>
            <a:off x="3481387" y="3045777"/>
            <a:ext cx="4786313" cy="1588"/>
          </a:xfrm>
          <a:prstGeom prst="bentConnector3">
            <a:avLst>
              <a:gd name="adj1" fmla="val 50000"/>
            </a:avLst>
          </a:prstGeom>
          <a:noFill/>
          <a:ln w="9525">
            <a:solidFill>
              <a:schemeClr val="tx1"/>
            </a:solidFill>
            <a:miter lim="800000"/>
            <a:headEnd/>
            <a:tailEnd type="triangle" w="med" len="med"/>
          </a:ln>
          <a:effectLst/>
        </p:spPr>
      </p:cxnSp>
      <p:sp>
        <p:nvSpPr>
          <p:cNvPr id="52" name="Text Box 28"/>
          <p:cNvSpPr txBox="1">
            <a:spLocks noChangeArrowheads="1"/>
          </p:cNvSpPr>
          <p:nvPr/>
        </p:nvSpPr>
        <p:spPr bwMode="auto">
          <a:xfrm>
            <a:off x="6667500" y="3412966"/>
            <a:ext cx="16478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Get(hCh); or Pend(MySem);</a:t>
            </a:r>
          </a:p>
        </p:txBody>
      </p:sp>
      <p:sp>
        <p:nvSpPr>
          <p:cNvPr id="53" name="Text Box 28"/>
          <p:cNvSpPr txBox="1">
            <a:spLocks noChangeArrowheads="1"/>
          </p:cNvSpPr>
          <p:nvPr/>
        </p:nvSpPr>
        <p:spPr bwMode="auto">
          <a:xfrm>
            <a:off x="7019925" y="37558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54" name="Text Box 28"/>
          <p:cNvSpPr txBox="1">
            <a:spLocks noChangeArrowheads="1"/>
          </p:cNvSpPr>
          <p:nvPr/>
        </p:nvSpPr>
        <p:spPr bwMode="auto">
          <a:xfrm>
            <a:off x="914400" y="3621087"/>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Put(hCh,msg);</a:t>
            </a:r>
          </a:p>
        </p:txBody>
      </p:sp>
      <p:sp>
        <p:nvSpPr>
          <p:cNvPr id="55" name="Text Box 28"/>
          <p:cNvSpPr txBox="1">
            <a:spLocks noChangeArrowheads="1"/>
          </p:cNvSpPr>
          <p:nvPr/>
        </p:nvSpPr>
        <p:spPr bwMode="auto">
          <a:xfrm>
            <a:off x="914400" y="3468687"/>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Tibuf *msg = PktLibAlloc(hHeap);</a:t>
            </a:r>
          </a:p>
        </p:txBody>
      </p:sp>
      <p:sp>
        <p:nvSpPr>
          <p:cNvPr id="56" name="Text Box 28"/>
          <p:cNvSpPr txBox="1">
            <a:spLocks noChangeArrowheads="1"/>
          </p:cNvSpPr>
          <p:nvPr/>
        </p:nvSpPr>
        <p:spPr bwMode="auto">
          <a:xfrm>
            <a:off x="914400" y="3316287"/>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hCh=Find(“MyCh3”);</a:t>
            </a:r>
          </a:p>
        </p:txBody>
      </p:sp>
      <p:cxnSp>
        <p:nvCxnSpPr>
          <p:cNvPr id="57" name="Elbow Connector 56"/>
          <p:cNvCxnSpPr>
            <a:endCxn id="32" idx="3"/>
          </p:cNvCxnSpPr>
          <p:nvPr/>
        </p:nvCxnSpPr>
        <p:spPr>
          <a:xfrm flipV="1">
            <a:off x="974725" y="3045777"/>
            <a:ext cx="2390774" cy="807720"/>
          </a:xfrm>
          <a:prstGeom prst="bentConnector3">
            <a:avLst>
              <a:gd name="adj1" fmla="val 801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82"/>
          <p:cNvSpPr>
            <a:spLocks noChangeArrowheads="1"/>
          </p:cNvSpPr>
          <p:nvPr/>
        </p:nvSpPr>
        <p:spPr bwMode="auto">
          <a:xfrm flipH="1">
            <a:off x="4267201" y="3551237"/>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92500"/>
          </a:bodyPr>
          <a:lstStyle/>
          <a:p>
            <a:r>
              <a:rPr lang="en-US" dirty="0" smtClean="0"/>
              <a:t>How to share resources between different cores</a:t>
            </a:r>
          </a:p>
          <a:p>
            <a:pPr lvl="1"/>
            <a:r>
              <a:rPr lang="en-US" dirty="0" smtClean="0"/>
              <a:t>Protect resources from “race” conditions</a:t>
            </a:r>
          </a:p>
          <a:p>
            <a:pPr lvl="1"/>
            <a:r>
              <a:rPr lang="en-US" dirty="0" smtClean="0"/>
              <a:t>ARM runs Linux, C66 runs BIOS</a:t>
            </a:r>
          </a:p>
          <a:p>
            <a:pPr lvl="1"/>
            <a:r>
              <a:rPr lang="en-US" dirty="0" smtClean="0">
                <a:solidFill>
                  <a:srgbClr val="FF0000"/>
                </a:solidFill>
              </a:rPr>
              <a:t>Solution: Resource Management</a:t>
            </a:r>
            <a:endParaRPr lang="en-US" dirty="0" smtClean="0"/>
          </a:p>
          <a:p>
            <a:r>
              <a:rPr lang="en-US" dirty="0" smtClean="0"/>
              <a:t>How to use these peripherals and IP</a:t>
            </a:r>
          </a:p>
          <a:p>
            <a:pPr lvl="1"/>
            <a:r>
              <a:rPr lang="en-US" dirty="0" smtClean="0"/>
              <a:t>Configuration</a:t>
            </a:r>
          </a:p>
          <a:p>
            <a:pPr lvl="1"/>
            <a:r>
              <a:rPr lang="en-US" dirty="0" smtClean="0"/>
              <a:t>Run time usage</a:t>
            </a:r>
          </a:p>
          <a:p>
            <a:pPr lvl="1"/>
            <a:r>
              <a:rPr lang="en-US" dirty="0" smtClean="0">
                <a:solidFill>
                  <a:srgbClr val="FF0000"/>
                </a:solidFill>
              </a:rPr>
              <a:t>Solution: Chip Support Library (CSL) and Low Level Drivers (LLD) on DSP, LINUX drivers on the ARM</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200" b="1" dirty="0" smtClean="0"/>
              <a:t>Case 3: Reduce Context Switching </a:t>
            </a:r>
            <a:br>
              <a:rPr lang="en-US" sz="3200" b="1" dirty="0" smtClean="0"/>
            </a:br>
            <a:r>
              <a:rPr lang="en-US" sz="2400" dirty="0" smtClean="0"/>
              <a:t/>
            </a:r>
            <a:br>
              <a:rPr lang="en-US" sz="2400" dirty="0" smtClean="0"/>
            </a:br>
            <a:r>
              <a:rPr lang="en-US" sz="2400" dirty="0" smtClean="0"/>
              <a:t>Zero Copy-based Constructions: Core-to-Core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a:r>
              <a:rPr lang="en-US" dirty="0" smtClean="0">
                <a:solidFill>
                  <a:srgbClr val="000000"/>
                </a:solidFill>
                <a:latin typeface="+mj-lt"/>
              </a:rPr>
              <a:t>Writer</a:t>
            </a:r>
            <a:endParaRPr lang="en-US" dirty="0">
              <a:solidFill>
                <a:srgbClr val="000000"/>
              </a:solidFill>
              <a:latin typeface="+mj-lt"/>
            </a:endParaRPr>
          </a:p>
        </p:txBody>
      </p:sp>
      <p:sp>
        <p:nvSpPr>
          <p:cNvPr id="86" name="Text Box 28"/>
          <p:cNvSpPr txBox="1">
            <a:spLocks noChangeArrowheads="1"/>
          </p:cNvSpPr>
          <p:nvPr/>
        </p:nvSpPr>
        <p:spPr bwMode="auto">
          <a:xfrm>
            <a:off x="1066800" y="3695700"/>
            <a:ext cx="7010400" cy="1815882"/>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400" dirty="0" smtClean="0">
                <a:solidFill>
                  <a:srgbClr val="000000"/>
                </a:solidFill>
                <a:latin typeface="+mj-lt"/>
              </a:rPr>
              <a:t>Reader creates a channel based on an accumulator queue.  The channel is created ahead of time with a given name (e.g., MyCh4).</a:t>
            </a:r>
          </a:p>
          <a:p>
            <a:pPr marL="228600" indent="-228600">
              <a:buAutoNum type="arabicPeriod"/>
            </a:pPr>
            <a:r>
              <a:rPr lang="en-US" sz="1400" dirty="0" smtClean="0">
                <a:solidFill>
                  <a:srgbClr val="000000"/>
                </a:solidFill>
                <a:latin typeface="+mj-lt"/>
              </a:rPr>
              <a:t>When Writer has information to write, it looks for the channel (find).</a:t>
            </a:r>
          </a:p>
          <a:p>
            <a:pPr marL="228600" indent="-228600">
              <a:buAutoNum type="arabicPeriod"/>
            </a:pPr>
            <a:r>
              <a:rPr lang="en-US" sz="1400" dirty="0" smtClean="0">
                <a:solidFill>
                  <a:srgbClr val="000000"/>
                </a:solidFill>
                <a:latin typeface="+mj-lt"/>
              </a:rPr>
              <a:t>Writer asks for buffer and writes the message into the buffer.</a:t>
            </a:r>
          </a:p>
          <a:p>
            <a:pPr marL="228600" indent="-228600" fontAlgn="base">
              <a:spcBef>
                <a:spcPct val="0"/>
              </a:spcBef>
              <a:spcAft>
                <a:spcPct val="0"/>
              </a:spcAft>
              <a:buAutoNum type="arabicPeriod"/>
            </a:pPr>
            <a:r>
              <a:rPr lang="en-US" sz="1400" dirty="0" smtClean="0">
                <a:solidFill>
                  <a:srgbClr val="000000"/>
                </a:solidFill>
                <a:latin typeface="+mj-lt"/>
              </a:rPr>
              <a:t>The writer put the buffer. The Navigator adds the message to an accumulator queue.</a:t>
            </a:r>
          </a:p>
          <a:p>
            <a:pPr marL="228600" indent="-228600" fontAlgn="base">
              <a:spcBef>
                <a:spcPct val="0"/>
              </a:spcBef>
              <a:spcAft>
                <a:spcPct val="0"/>
              </a:spcAft>
              <a:buAutoNum type="arabicPeriod"/>
            </a:pPr>
            <a:r>
              <a:rPr lang="en-US" sz="1400" dirty="0" smtClean="0">
                <a:solidFill>
                  <a:srgbClr val="000000"/>
                </a:solidFill>
                <a:latin typeface="+mj-lt"/>
              </a:rPr>
              <a:t>When the number of messages reaches a water mark, or after a pre-defined time out, the accumulator sends an interrupt to the core.</a:t>
            </a:r>
          </a:p>
          <a:p>
            <a:pPr marL="228600" indent="-228600" fontAlgn="base">
              <a:spcBef>
                <a:spcPct val="0"/>
              </a:spcBef>
              <a:spcAft>
                <a:spcPct val="0"/>
              </a:spcAft>
              <a:buAutoNum type="arabicPeriod"/>
            </a:pPr>
            <a:r>
              <a:rPr lang="en-US" sz="1400" dirty="0" smtClean="0">
                <a:solidFill>
                  <a:srgbClr val="000000"/>
                </a:solidFill>
                <a:latin typeface="+mj-lt"/>
              </a:rPr>
              <a:t>Reader starts processing the message and makes it “free” after it is done.</a:t>
            </a:r>
          </a:p>
        </p:txBody>
      </p:sp>
      <p:sp>
        <p:nvSpPr>
          <p:cNvPr id="59" name="Rectangle 4"/>
          <p:cNvSpPr>
            <a:spLocks noChangeArrowheads="1"/>
          </p:cNvSpPr>
          <p:nvPr/>
        </p:nvSpPr>
        <p:spPr bwMode="auto">
          <a:xfrm>
            <a:off x="2781300" y="2400300"/>
            <a:ext cx="2895600" cy="101108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mj-lt"/>
                <a:cs typeface="Calibri" pitchFamily="34" charset="0"/>
              </a:rPr>
              <a:t>MyCh4</a:t>
            </a:r>
          </a:p>
        </p:txBody>
      </p:sp>
      <p:sp>
        <p:nvSpPr>
          <p:cNvPr id="60" name="Rectangle 82"/>
          <p:cNvSpPr>
            <a:spLocks noChangeArrowheads="1"/>
          </p:cNvSpPr>
          <p:nvPr/>
        </p:nvSpPr>
        <p:spPr bwMode="auto">
          <a:xfrm flipH="1">
            <a:off x="3368674" y="2973387"/>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968624" y="2933700"/>
            <a:ext cx="574675" cy="346075"/>
            <a:chOff x="752" y="1556"/>
            <a:chExt cx="362" cy="218"/>
          </a:xfrm>
        </p:grpSpPr>
        <p:cxnSp>
          <p:nvCxnSpPr>
            <p:cNvPr id="6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65" name="AutoShape 9"/>
          <p:cNvCxnSpPr>
            <a:cxnSpLocks noChangeShapeType="1"/>
          </p:cNvCxnSpPr>
          <p:nvPr/>
        </p:nvCxnSpPr>
        <p:spPr bwMode="auto">
          <a:xfrm rot="10800000">
            <a:off x="5676901" y="2400301"/>
            <a:ext cx="2590800" cy="1591"/>
          </a:xfrm>
          <a:prstGeom prst="straightConnector1">
            <a:avLst/>
          </a:prstGeom>
          <a:noFill/>
          <a:ln w="9525">
            <a:solidFill>
              <a:schemeClr val="tx1"/>
            </a:solidFill>
            <a:round/>
            <a:headEnd/>
            <a:tailEnd type="triangle" w="med" len="med"/>
          </a:ln>
          <a:effectLst/>
        </p:spPr>
      </p:cxnSp>
      <p:cxnSp>
        <p:nvCxnSpPr>
          <p:cNvPr id="66" name="AutoShape 47"/>
          <p:cNvCxnSpPr>
            <a:cxnSpLocks noChangeShapeType="1"/>
            <a:stCxn id="60" idx="1"/>
            <a:endCxn id="68" idx="2"/>
          </p:cNvCxnSpPr>
          <p:nvPr/>
        </p:nvCxnSpPr>
        <p:spPr bwMode="auto">
          <a:xfrm flipV="1">
            <a:off x="3484562" y="3106738"/>
            <a:ext cx="211138" cy="793"/>
          </a:xfrm>
          <a:prstGeom prst="bentConnector3">
            <a:avLst>
              <a:gd name="adj1" fmla="val 50000"/>
            </a:avLst>
          </a:prstGeom>
          <a:noFill/>
          <a:ln w="9525">
            <a:solidFill>
              <a:schemeClr val="tx1"/>
            </a:solidFill>
            <a:miter lim="800000"/>
            <a:headEnd/>
            <a:tailEnd type="triangle" w="med" len="med"/>
          </a:ln>
          <a:effectLst/>
        </p:spPr>
      </p:cxnSp>
      <p:sp>
        <p:nvSpPr>
          <p:cNvPr id="67" name="AutoShape 45" descr="Dark horizontal"/>
          <p:cNvSpPr>
            <a:spLocks noChangeArrowheads="1"/>
          </p:cNvSpPr>
          <p:nvPr/>
        </p:nvSpPr>
        <p:spPr bwMode="auto">
          <a:xfrm>
            <a:off x="4829175" y="30099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sp>
        <p:nvSpPr>
          <p:cNvPr id="68" name="Oval 37"/>
          <p:cNvSpPr>
            <a:spLocks noChangeArrowheads="1"/>
          </p:cNvSpPr>
          <p:nvPr/>
        </p:nvSpPr>
        <p:spPr bwMode="auto">
          <a:xfrm>
            <a:off x="3695700" y="2933700"/>
            <a:ext cx="88265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Accumulator</a:t>
            </a:r>
          </a:p>
        </p:txBody>
      </p:sp>
      <p:sp>
        <p:nvSpPr>
          <p:cNvPr id="69" name="AutoShape 45" descr="Dark horizontal"/>
          <p:cNvSpPr>
            <a:spLocks noChangeArrowheads="1"/>
          </p:cNvSpPr>
          <p:nvPr/>
        </p:nvSpPr>
        <p:spPr bwMode="auto">
          <a:xfrm>
            <a:off x="4752975" y="29337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cxnSp>
        <p:nvCxnSpPr>
          <p:cNvPr id="70" name="AutoShape 44"/>
          <p:cNvCxnSpPr>
            <a:cxnSpLocks noChangeShapeType="1"/>
            <a:stCxn id="68" idx="6"/>
            <a:endCxn id="69" idx="1"/>
          </p:cNvCxnSpPr>
          <p:nvPr/>
        </p:nvCxnSpPr>
        <p:spPr bwMode="auto">
          <a:xfrm>
            <a:off x="4578350" y="3106738"/>
            <a:ext cx="174625" cy="1588"/>
          </a:xfrm>
          <a:prstGeom prst="straightConnector1">
            <a:avLst/>
          </a:prstGeom>
          <a:noFill/>
          <a:ln w="9525">
            <a:solidFill>
              <a:schemeClr val="tx1"/>
            </a:solidFill>
            <a:round/>
            <a:headEnd/>
            <a:tailEnd type="triangle" w="med" len="med"/>
          </a:ln>
          <a:effectLst/>
        </p:spPr>
      </p:cxnSp>
      <p:sp>
        <p:nvSpPr>
          <p:cNvPr id="71" name="Oval 37"/>
          <p:cNvSpPr>
            <a:spLocks noChangeArrowheads="1"/>
          </p:cNvSpPr>
          <p:nvPr/>
        </p:nvSpPr>
        <p:spPr bwMode="auto">
          <a:xfrm>
            <a:off x="5057775" y="26289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chRx</a:t>
            </a:r>
          </a:p>
          <a:p>
            <a:pPr algn="ctr" fontAlgn="base">
              <a:spcBef>
                <a:spcPct val="0"/>
              </a:spcBef>
              <a:spcAft>
                <a:spcPct val="0"/>
              </a:spcAft>
            </a:pPr>
            <a:r>
              <a:rPr lang="en-US" sz="1000" dirty="0">
                <a:solidFill>
                  <a:srgbClr val="000000"/>
                </a:solidFill>
                <a:latin typeface="+mj-lt"/>
              </a:rPr>
              <a:t>(driver)</a:t>
            </a:r>
          </a:p>
        </p:txBody>
      </p:sp>
      <p:cxnSp>
        <p:nvCxnSpPr>
          <p:cNvPr id="72" name="AutoShape 47"/>
          <p:cNvCxnSpPr>
            <a:cxnSpLocks noChangeShapeType="1"/>
            <a:stCxn id="68" idx="0"/>
            <a:endCxn id="71" idx="2"/>
          </p:cNvCxnSpPr>
          <p:nvPr/>
        </p:nvCxnSpPr>
        <p:spPr bwMode="auto">
          <a:xfrm rot="5400000" flipH="1" flipV="1">
            <a:off x="4531519" y="2407444"/>
            <a:ext cx="131762" cy="920750"/>
          </a:xfrm>
          <a:prstGeom prst="bentConnector2">
            <a:avLst/>
          </a:prstGeom>
          <a:noFill/>
          <a:ln w="9525">
            <a:solidFill>
              <a:schemeClr val="tx1"/>
            </a:solidFill>
            <a:miter lim="800000"/>
            <a:headEnd/>
            <a:tailEnd type="triangle" w="med" len="med"/>
          </a:ln>
          <a:effectLst/>
        </p:spPr>
      </p:cxnSp>
      <p:cxnSp>
        <p:nvCxnSpPr>
          <p:cNvPr id="73" name="AutoShape 48"/>
          <p:cNvCxnSpPr>
            <a:cxnSpLocks noChangeShapeType="1"/>
            <a:stCxn id="69" idx="3"/>
            <a:endCxn id="71" idx="4"/>
          </p:cNvCxnSpPr>
          <p:nvPr/>
        </p:nvCxnSpPr>
        <p:spPr bwMode="auto">
          <a:xfrm flipV="1">
            <a:off x="5021263" y="2974975"/>
            <a:ext cx="303212" cy="131763"/>
          </a:xfrm>
          <a:prstGeom prst="bentConnector2">
            <a:avLst/>
          </a:prstGeom>
          <a:noFill/>
          <a:ln w="9525">
            <a:solidFill>
              <a:schemeClr val="tx1"/>
            </a:solidFill>
            <a:miter lim="800000"/>
            <a:headEnd/>
            <a:tailEnd type="triangle" w="med" len="med"/>
          </a:ln>
          <a:effectLst/>
        </p:spPr>
      </p:cxnSp>
      <p:cxnSp>
        <p:nvCxnSpPr>
          <p:cNvPr id="74" name="AutoShape 49"/>
          <p:cNvCxnSpPr>
            <a:cxnSpLocks noChangeShapeType="1"/>
            <a:stCxn id="71" idx="6"/>
          </p:cNvCxnSpPr>
          <p:nvPr/>
        </p:nvCxnSpPr>
        <p:spPr bwMode="auto">
          <a:xfrm>
            <a:off x="5591175" y="2801938"/>
            <a:ext cx="2663825" cy="1588"/>
          </a:xfrm>
          <a:prstGeom prst="straightConnector1">
            <a:avLst/>
          </a:prstGeom>
          <a:noFill/>
          <a:ln w="9525">
            <a:solidFill>
              <a:srgbClr val="C00000"/>
            </a:solidFill>
            <a:round/>
            <a:headEnd/>
            <a:tailEnd type="triangle" w="med" len="med"/>
          </a:ln>
          <a:effectLst/>
        </p:spPr>
      </p:cxnSp>
      <p:sp>
        <p:nvSpPr>
          <p:cNvPr id="75" name="Rectangle 82"/>
          <p:cNvSpPr>
            <a:spLocks noChangeArrowheads="1"/>
          </p:cNvSpPr>
          <p:nvPr/>
        </p:nvSpPr>
        <p:spPr bwMode="auto">
          <a:xfrm flipH="1">
            <a:off x="4752975" y="2971800"/>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sp>
        <p:nvSpPr>
          <p:cNvPr id="76" name="AutoShape 55"/>
          <p:cNvSpPr>
            <a:spLocks noChangeArrowheads="1"/>
          </p:cNvSpPr>
          <p:nvPr/>
        </p:nvSpPr>
        <p:spPr bwMode="auto">
          <a:xfrm>
            <a:off x="4137025" y="3125788"/>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latin typeface="+mj-lt"/>
            </a:endParaRPr>
          </a:p>
        </p:txBody>
      </p:sp>
      <p:sp>
        <p:nvSpPr>
          <p:cNvPr id="77" name="Text Box 28"/>
          <p:cNvSpPr txBox="1">
            <a:spLocks noChangeArrowheads="1"/>
          </p:cNvSpPr>
          <p:nvPr/>
        </p:nvSpPr>
        <p:spPr bwMode="auto">
          <a:xfrm>
            <a:off x="7019925" y="28398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78" name="Text Box 28"/>
          <p:cNvSpPr txBox="1">
            <a:spLocks noChangeArrowheads="1"/>
          </p:cNvSpPr>
          <p:nvPr/>
        </p:nvSpPr>
        <p:spPr bwMode="auto">
          <a:xfrm>
            <a:off x="6837362" y="2436813"/>
            <a:ext cx="1477963"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Tibuf *msg =Get(hCh);</a:t>
            </a:r>
          </a:p>
        </p:txBody>
      </p:sp>
      <p:sp>
        <p:nvSpPr>
          <p:cNvPr id="79" name="Text Box 28"/>
          <p:cNvSpPr txBox="1">
            <a:spLocks noChangeArrowheads="1"/>
          </p:cNvSpPr>
          <p:nvPr/>
        </p:nvSpPr>
        <p:spPr bwMode="auto">
          <a:xfrm>
            <a:off x="7383461" y="32208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Delete(hCh);</a:t>
            </a:r>
          </a:p>
        </p:txBody>
      </p:sp>
      <p:cxnSp>
        <p:nvCxnSpPr>
          <p:cNvPr id="80" name="AutoShape 21"/>
          <p:cNvCxnSpPr>
            <a:cxnSpLocks noChangeShapeType="1"/>
          </p:cNvCxnSpPr>
          <p:nvPr/>
        </p:nvCxnSpPr>
        <p:spPr bwMode="auto">
          <a:xfrm>
            <a:off x="5676901" y="3411381"/>
            <a:ext cx="2590799" cy="1588"/>
          </a:xfrm>
          <a:prstGeom prst="bentConnector3">
            <a:avLst>
              <a:gd name="adj1" fmla="val 50000"/>
            </a:avLst>
          </a:prstGeom>
          <a:noFill/>
          <a:ln w="9525">
            <a:solidFill>
              <a:schemeClr val="tx1"/>
            </a:solidFill>
            <a:miter lim="800000"/>
            <a:headEnd/>
            <a:tailEnd type="triangle" w="med" len="med"/>
          </a:ln>
          <a:effectLst/>
        </p:spPr>
      </p:cxnSp>
      <p:sp>
        <p:nvSpPr>
          <p:cNvPr id="81" name="Text Box 28"/>
          <p:cNvSpPr txBox="1">
            <a:spLocks noChangeArrowheads="1"/>
          </p:cNvSpPr>
          <p:nvPr/>
        </p:nvSpPr>
        <p:spPr bwMode="auto">
          <a:xfrm>
            <a:off x="914400" y="2916079"/>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Put(hCh,msg);</a:t>
            </a:r>
          </a:p>
        </p:txBody>
      </p:sp>
      <p:sp>
        <p:nvSpPr>
          <p:cNvPr id="82" name="Text Box 28"/>
          <p:cNvSpPr txBox="1">
            <a:spLocks noChangeArrowheads="1"/>
          </p:cNvSpPr>
          <p:nvPr/>
        </p:nvSpPr>
        <p:spPr bwMode="auto">
          <a:xfrm>
            <a:off x="914400" y="2746058"/>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Tibuf *msg = PktLibAlloc(hHeap);</a:t>
            </a:r>
          </a:p>
        </p:txBody>
      </p:sp>
      <p:sp>
        <p:nvSpPr>
          <p:cNvPr id="83" name="Text Box 28"/>
          <p:cNvSpPr txBox="1">
            <a:spLocks noChangeArrowheads="1"/>
          </p:cNvSpPr>
          <p:nvPr/>
        </p:nvSpPr>
        <p:spPr bwMode="auto">
          <a:xfrm>
            <a:off x="914400" y="24765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hCh=Find(“MyCh4”);</a:t>
            </a:r>
          </a:p>
        </p:txBody>
      </p:sp>
      <p:cxnSp>
        <p:nvCxnSpPr>
          <p:cNvPr id="84" name="AutoShape 9"/>
          <p:cNvCxnSpPr>
            <a:cxnSpLocks noChangeShapeType="1"/>
            <a:endCxn id="60" idx="3"/>
          </p:cNvCxnSpPr>
          <p:nvPr/>
        </p:nvCxnSpPr>
        <p:spPr bwMode="auto">
          <a:xfrm flipV="1">
            <a:off x="952500" y="3107531"/>
            <a:ext cx="2416174" cy="796"/>
          </a:xfrm>
          <a:prstGeom prst="straightConnector1">
            <a:avLst/>
          </a:prstGeom>
          <a:noFill/>
          <a:ln w="9525">
            <a:solidFill>
              <a:schemeClr val="tx1"/>
            </a:solidFill>
            <a:round/>
            <a:headEnd/>
            <a:tailEnd type="triangle" w="med" len="med"/>
          </a:ln>
          <a:effectLst/>
        </p:spPr>
      </p:cxnSp>
      <p:cxnSp>
        <p:nvCxnSpPr>
          <p:cNvPr id="87" name="Straight Connector 86"/>
          <p:cNvCxnSpPr/>
          <p:nvPr/>
        </p:nvCxnSpPr>
        <p:spPr>
          <a:xfrm>
            <a:off x="8267698" y="2544049"/>
            <a:ext cx="2" cy="257889"/>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88" name="Text Box 28"/>
          <p:cNvSpPr txBox="1">
            <a:spLocks noChangeArrowheads="1"/>
          </p:cNvSpPr>
          <p:nvPr/>
        </p:nvSpPr>
        <p:spPr bwMode="auto">
          <a:xfrm>
            <a:off x="6629400" y="2190512"/>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Create(“MyCh4”);</a:t>
            </a:r>
          </a:p>
        </p:txBody>
      </p:sp>
      <p:sp>
        <p:nvSpPr>
          <p:cNvPr id="3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AutoShape 9"/>
          <p:cNvCxnSpPr>
            <a:cxnSpLocks noChangeShapeType="1"/>
          </p:cNvCxnSpPr>
          <p:nvPr/>
        </p:nvCxnSpPr>
        <p:spPr bwMode="auto">
          <a:xfrm rot="10800000">
            <a:off x="5632451" y="3545809"/>
            <a:ext cx="2673348" cy="1"/>
          </a:xfrm>
          <a:prstGeom prst="straightConnector1">
            <a:avLst/>
          </a:prstGeom>
          <a:noFill/>
          <a:ln w="9525">
            <a:solidFill>
              <a:schemeClr val="tx1"/>
            </a:solidFill>
            <a:round/>
            <a:headEnd/>
            <a:tailEnd type="triangle" w="med" len="med"/>
          </a:ln>
          <a:effectLst/>
        </p:spPr>
      </p:cxnSp>
      <p:sp>
        <p:nvSpPr>
          <p:cNvPr id="234" name="Title 233"/>
          <p:cNvSpPr>
            <a:spLocks noGrp="1"/>
          </p:cNvSpPr>
          <p:nvPr>
            <p:ph type="title"/>
          </p:nvPr>
        </p:nvSpPr>
        <p:spPr>
          <a:xfrm>
            <a:off x="304800" y="0"/>
            <a:ext cx="8458200" cy="1609725"/>
          </a:xfrm>
        </p:spPr>
        <p:txBody>
          <a:bodyPr/>
          <a:lstStyle/>
          <a:p>
            <a:r>
              <a:rPr lang="en-US" sz="3200" b="1" dirty="0" smtClean="0"/>
              <a:t>Case 4: Generic Channel Communication</a:t>
            </a:r>
            <a:br>
              <a:rPr lang="en-US" sz="3200" b="1" dirty="0" smtClean="0"/>
            </a:br>
            <a:r>
              <a:rPr lang="en-US" sz="2400" dirty="0" smtClean="0"/>
              <a:t/>
            </a:r>
            <a:br>
              <a:rPr lang="en-US" sz="2400" dirty="0" smtClean="0"/>
            </a:br>
            <a:r>
              <a:rPr lang="en-US" sz="2400" dirty="0" smtClean="0"/>
              <a:t>ARM-to-DSP Communications via Linux Kernel VirtQueue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6" name="Text Box 28"/>
          <p:cNvSpPr txBox="1">
            <a:spLocks noChangeArrowheads="1"/>
          </p:cNvSpPr>
          <p:nvPr/>
        </p:nvSpPr>
        <p:spPr bwMode="auto">
          <a:xfrm>
            <a:off x="1066800" y="3657600"/>
            <a:ext cx="6934200" cy="1938992"/>
          </a:xfrm>
          <a:prstGeom prst="rect">
            <a:avLst/>
          </a:prstGeom>
          <a:noFill/>
          <a:ln w="9525">
            <a:noFill/>
            <a:miter lim="800000"/>
            <a:headEnd/>
            <a:tailEnd/>
          </a:ln>
        </p:spPr>
        <p:txBody>
          <a:bodyPr wrap="square">
            <a:spAutoFit/>
          </a:bodyPr>
          <a:lstStyle/>
          <a:p>
            <a:pPr marL="228600" indent="-228600">
              <a:buAutoNum type="arabicPeriod"/>
            </a:pPr>
            <a:r>
              <a:rPr lang="en-US" sz="1200" dirty="0" smtClean="0">
                <a:solidFill>
                  <a:srgbClr val="000000"/>
                </a:solidFill>
                <a:latin typeface="+mn-lt"/>
              </a:rPr>
              <a:t>Reader creates a channel ahead of time with a given name (e.g., MyCh5).</a:t>
            </a:r>
          </a:p>
          <a:p>
            <a:pPr marL="228600" indent="-228600">
              <a:buAutoNum type="arabicPeriod"/>
            </a:pPr>
            <a:r>
              <a:rPr lang="en-US" sz="1200" dirty="0" smtClean="0">
                <a:solidFill>
                  <a:srgbClr val="000000"/>
                </a:solidFill>
                <a:latin typeface="+mn-lt"/>
              </a:rPr>
              <a:t>When the Writer has information to write, it looks for the channel (find). The kernel is aware of the user space handle.</a:t>
            </a:r>
          </a:p>
          <a:p>
            <a:pPr marL="228600" indent="-228600">
              <a:buAutoNum type="arabicPeriod"/>
            </a:pPr>
            <a:r>
              <a:rPr lang="en-US" sz="1200" dirty="0" smtClean="0">
                <a:solidFill>
                  <a:srgbClr val="000000"/>
                </a:solidFill>
                <a:latin typeface="+mn-lt"/>
              </a:rPr>
              <a:t>Writer asks for a buffer. The kernel dedicates a descriptor to the channel and provides the Writer with a pointer to a buffer that is associated with the descriptor. The Writer writes the message into the buffer. </a:t>
            </a:r>
          </a:p>
          <a:p>
            <a:pPr marL="228600" indent="-228600">
              <a:buAutoNum type="arabicPeriod"/>
            </a:pPr>
            <a:r>
              <a:rPr lang="en-US" sz="1200" dirty="0" smtClean="0">
                <a:solidFill>
                  <a:srgbClr val="000000"/>
                </a:solidFill>
                <a:latin typeface="+mn-lt"/>
              </a:rPr>
              <a:t>Writer does a “put” to the buffer. The kernel pushes the descriptor into the right queue. The Navigator does a loopback (copies the descriptor data) and frees the Kernel queue. The Navigator loads the data into another descriptor and sends it to the appropriate core.</a:t>
            </a:r>
          </a:p>
          <a:p>
            <a:pPr marL="228600" indent="-228600">
              <a:buAutoNum type="arabicPeriod"/>
            </a:pPr>
            <a:r>
              <a:rPr lang="en-US" sz="1200" dirty="0" smtClean="0">
                <a:solidFill>
                  <a:srgbClr val="000000"/>
                </a:solidFill>
                <a:latin typeface="+mn-lt"/>
              </a:rPr>
              <a:t>When the Reader calls “get,” it receives the message.</a:t>
            </a:r>
          </a:p>
          <a:p>
            <a:pPr marL="228600" indent="-228600">
              <a:buAutoNum type="arabicPeriod"/>
            </a:pPr>
            <a:r>
              <a:rPr lang="en-US" sz="1200" dirty="0" smtClean="0">
                <a:solidFill>
                  <a:srgbClr val="000000"/>
                </a:solidFill>
                <a:latin typeface="+mn-lt"/>
              </a:rPr>
              <a:t>The Reader must “free” the message after it is done reading.</a:t>
            </a:r>
          </a:p>
        </p:txBody>
      </p:sp>
      <p:sp>
        <p:nvSpPr>
          <p:cNvPr id="24" name="Rectangle 4"/>
          <p:cNvSpPr>
            <a:spLocks noChangeArrowheads="1"/>
          </p:cNvSpPr>
          <p:nvPr/>
        </p:nvSpPr>
        <p:spPr bwMode="auto">
          <a:xfrm>
            <a:off x="2901950" y="2216508"/>
            <a:ext cx="2743200" cy="132679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mn-lt"/>
                <a:cs typeface="Calibri" pitchFamily="34" charset="0"/>
              </a:rPr>
              <a:t>MyCh5</a:t>
            </a:r>
            <a:endParaRPr lang="en-US" b="1" dirty="0">
              <a:solidFill>
                <a:srgbClr val="000000"/>
              </a:solidFill>
              <a:latin typeface="+mn-lt"/>
              <a:cs typeface="Calibri" pitchFamily="34" charset="0"/>
            </a:endParaRPr>
          </a:p>
        </p:txBody>
      </p:sp>
      <p:cxnSp>
        <p:nvCxnSpPr>
          <p:cNvPr id="25" name="AutoShape 21"/>
          <p:cNvCxnSpPr>
            <a:cxnSpLocks noChangeShapeType="1"/>
          </p:cNvCxnSpPr>
          <p:nvPr/>
        </p:nvCxnSpPr>
        <p:spPr bwMode="auto">
          <a:xfrm>
            <a:off x="5321997" y="2534444"/>
            <a:ext cx="2913061" cy="1588"/>
          </a:xfrm>
          <a:prstGeom prst="bentConnector3">
            <a:avLst>
              <a:gd name="adj1" fmla="val 50000"/>
            </a:avLst>
          </a:prstGeom>
          <a:noFill/>
          <a:ln w="9525">
            <a:solidFill>
              <a:schemeClr val="tx1"/>
            </a:solidFill>
            <a:miter lim="800000"/>
            <a:headEnd/>
            <a:tailEnd type="triangle" w="med" len="med"/>
          </a:ln>
          <a:effectLst/>
        </p:spPr>
      </p:cxnSp>
      <p:sp>
        <p:nvSpPr>
          <p:cNvPr id="26" name="Text Box 28"/>
          <p:cNvSpPr txBox="1">
            <a:spLocks noChangeArrowheads="1"/>
          </p:cNvSpPr>
          <p:nvPr/>
        </p:nvSpPr>
        <p:spPr bwMode="auto">
          <a:xfrm>
            <a:off x="914400" y="2590800"/>
            <a:ext cx="952500" cy="246220"/>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Put(hCh,msg);</a:t>
            </a:r>
          </a:p>
        </p:txBody>
      </p:sp>
      <p:sp>
        <p:nvSpPr>
          <p:cNvPr id="27" name="Text Box 28"/>
          <p:cNvSpPr txBox="1">
            <a:spLocks noChangeArrowheads="1"/>
          </p:cNvSpPr>
          <p:nvPr/>
        </p:nvSpPr>
        <p:spPr bwMode="auto">
          <a:xfrm>
            <a:off x="914400" y="2447052"/>
            <a:ext cx="1516061"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msg = PktLibAlloc(hHeap);</a:t>
            </a:r>
          </a:p>
        </p:txBody>
      </p:sp>
      <p:sp>
        <p:nvSpPr>
          <p:cNvPr id="28" name="Text Box 28"/>
          <p:cNvSpPr txBox="1">
            <a:spLocks noChangeArrowheads="1"/>
          </p:cNvSpPr>
          <p:nvPr/>
        </p:nvSpPr>
        <p:spPr bwMode="auto">
          <a:xfrm>
            <a:off x="7010400" y="27636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29" name="Text Box 28"/>
          <p:cNvSpPr txBox="1">
            <a:spLocks noChangeArrowheads="1"/>
          </p:cNvSpPr>
          <p:nvPr/>
        </p:nvSpPr>
        <p:spPr bwMode="auto">
          <a:xfrm>
            <a:off x="6680200" y="2324100"/>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Tibuf *msg =Get(hCh);</a:t>
            </a:r>
          </a:p>
        </p:txBody>
      </p:sp>
      <p:sp>
        <p:nvSpPr>
          <p:cNvPr id="30" name="Text Box 28"/>
          <p:cNvSpPr txBox="1">
            <a:spLocks noChangeArrowheads="1"/>
          </p:cNvSpPr>
          <p:nvPr/>
        </p:nvSpPr>
        <p:spPr bwMode="auto">
          <a:xfrm>
            <a:off x="914400" y="2171700"/>
            <a:ext cx="1525587"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hCh=Find(“MyCh5”);</a:t>
            </a:r>
          </a:p>
        </p:txBody>
      </p:sp>
      <p:cxnSp>
        <p:nvCxnSpPr>
          <p:cNvPr id="31" name="AutoShape 9"/>
          <p:cNvCxnSpPr>
            <a:cxnSpLocks noChangeShapeType="1"/>
          </p:cNvCxnSpPr>
          <p:nvPr/>
        </p:nvCxnSpPr>
        <p:spPr bwMode="auto">
          <a:xfrm flipH="1">
            <a:off x="5645153" y="2209800"/>
            <a:ext cx="2584447" cy="6708"/>
          </a:xfrm>
          <a:prstGeom prst="straightConnector1">
            <a:avLst/>
          </a:prstGeom>
          <a:noFill/>
          <a:ln w="9525">
            <a:solidFill>
              <a:schemeClr val="tx1"/>
            </a:solidFill>
            <a:round/>
            <a:headEnd/>
            <a:tailEnd type="triangle" w="med" len="med"/>
          </a:ln>
          <a:effectLst/>
        </p:spPr>
      </p:cxnSp>
      <p:sp>
        <p:nvSpPr>
          <p:cNvPr id="32" name="Text Box 28"/>
          <p:cNvSpPr txBox="1">
            <a:spLocks noChangeArrowheads="1"/>
          </p:cNvSpPr>
          <p:nvPr/>
        </p:nvSpPr>
        <p:spPr bwMode="auto">
          <a:xfrm>
            <a:off x="6619874" y="20016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Create(“MyCh5”);</a:t>
            </a:r>
          </a:p>
        </p:txBody>
      </p:sp>
      <p:sp>
        <p:nvSpPr>
          <p:cNvPr id="33" name="Text Box 28"/>
          <p:cNvSpPr txBox="1">
            <a:spLocks noChangeArrowheads="1"/>
          </p:cNvSpPr>
          <p:nvPr/>
        </p:nvSpPr>
        <p:spPr bwMode="auto">
          <a:xfrm>
            <a:off x="7391400" y="3358165"/>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sp>
        <p:nvSpPr>
          <p:cNvPr id="34" name="Oval 37"/>
          <p:cNvSpPr>
            <a:spLocks noChangeArrowheads="1"/>
          </p:cNvSpPr>
          <p:nvPr/>
        </p:nvSpPr>
        <p:spPr bwMode="auto">
          <a:xfrm>
            <a:off x="4252913" y="2758282"/>
            <a:ext cx="576262" cy="352425"/>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Rx</a:t>
            </a:r>
          </a:p>
          <a:p>
            <a:pPr algn="ctr"/>
            <a:r>
              <a:rPr lang="en-US" sz="1000" dirty="0" smtClean="0">
                <a:solidFill>
                  <a:srgbClr val="000000"/>
                </a:solidFill>
                <a:latin typeface="+mn-lt"/>
              </a:rPr>
              <a:t>PKTDMA</a:t>
            </a:r>
            <a:endParaRPr lang="en-US" sz="1000" dirty="0">
              <a:solidFill>
                <a:srgbClr val="000000"/>
              </a:solidFill>
              <a:latin typeface="+mn-lt"/>
            </a:endParaRPr>
          </a:p>
        </p:txBody>
      </p:sp>
      <p:sp>
        <p:nvSpPr>
          <p:cNvPr id="35" name="Rectangle 82"/>
          <p:cNvSpPr>
            <a:spLocks noChangeArrowheads="1"/>
          </p:cNvSpPr>
          <p:nvPr/>
        </p:nvSpPr>
        <p:spPr bwMode="auto">
          <a:xfrm flipH="1">
            <a:off x="4886325" y="3124993"/>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57751" y="2359025"/>
            <a:ext cx="574675" cy="346075"/>
            <a:chOff x="752" y="1556"/>
            <a:chExt cx="362" cy="218"/>
          </a:xfrm>
        </p:grpSpPr>
        <p:cxnSp>
          <p:nvCxnSpPr>
            <p:cNvPr id="37"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8"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9"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29175" y="3086100"/>
            <a:ext cx="574675" cy="346075"/>
            <a:chOff x="752" y="1556"/>
            <a:chExt cx="362" cy="218"/>
          </a:xfrm>
        </p:grpSpPr>
        <p:cxnSp>
          <p:nvCxnSpPr>
            <p:cNvPr id="41"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2"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3"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4" name="Rectangle 82"/>
          <p:cNvSpPr>
            <a:spLocks noChangeArrowheads="1"/>
          </p:cNvSpPr>
          <p:nvPr/>
        </p:nvSpPr>
        <p:spPr bwMode="auto">
          <a:xfrm flipH="1">
            <a:off x="5251451" y="2400300"/>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45" name="AutoShape 39"/>
          <p:cNvCxnSpPr>
            <a:cxnSpLocks noChangeShapeType="1"/>
            <a:stCxn id="35" idx="3"/>
            <a:endCxn id="34" idx="4"/>
          </p:cNvCxnSpPr>
          <p:nvPr/>
        </p:nvCxnSpPr>
        <p:spPr bwMode="auto">
          <a:xfrm rot="10800000">
            <a:off x="4541045" y="3110707"/>
            <a:ext cx="345281" cy="148430"/>
          </a:xfrm>
          <a:prstGeom prst="bentConnector2">
            <a:avLst/>
          </a:prstGeom>
          <a:noFill/>
          <a:ln w="9525">
            <a:solidFill>
              <a:schemeClr val="tx1"/>
            </a:solidFill>
            <a:miter lim="800000"/>
            <a:headEnd/>
            <a:tailEnd type="triangle" w="med" len="med"/>
          </a:ln>
          <a:effectLst/>
        </p:spPr>
      </p:cxnSp>
      <p:cxnSp>
        <p:nvCxnSpPr>
          <p:cNvPr id="46" name="AutoShape 40"/>
          <p:cNvCxnSpPr>
            <a:cxnSpLocks noChangeShapeType="1"/>
            <a:stCxn id="34" idx="0"/>
            <a:endCxn id="44" idx="3"/>
          </p:cNvCxnSpPr>
          <p:nvPr/>
        </p:nvCxnSpPr>
        <p:spPr bwMode="auto">
          <a:xfrm rot="5400000" flipH="1" flipV="1">
            <a:off x="4784328" y="2291160"/>
            <a:ext cx="223838" cy="710407"/>
          </a:xfrm>
          <a:prstGeom prst="bentConnector2">
            <a:avLst/>
          </a:prstGeom>
          <a:noFill/>
          <a:ln w="9525">
            <a:solidFill>
              <a:schemeClr val="tx1"/>
            </a:solidFill>
            <a:miter lim="800000"/>
            <a:headEnd/>
            <a:tailEnd type="triangle" w="med" len="med"/>
          </a:ln>
          <a:effectLst/>
        </p:spPr>
      </p:cxnSp>
      <p:sp>
        <p:nvSpPr>
          <p:cNvPr id="47" name="Rectangle 82"/>
          <p:cNvSpPr>
            <a:spLocks noChangeArrowheads="1"/>
          </p:cNvSpPr>
          <p:nvPr/>
        </p:nvSpPr>
        <p:spPr bwMode="auto">
          <a:xfrm flipH="1">
            <a:off x="3368675" y="313134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68625" y="3091656"/>
            <a:ext cx="574675" cy="346075"/>
            <a:chOff x="752" y="1556"/>
            <a:chExt cx="362" cy="218"/>
          </a:xfrm>
        </p:grpSpPr>
        <p:cxnSp>
          <p:nvCxnSpPr>
            <p:cNvPr id="49"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0"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1"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2" name="Oval 37"/>
          <p:cNvSpPr>
            <a:spLocks noChangeArrowheads="1"/>
          </p:cNvSpPr>
          <p:nvPr/>
        </p:nvSpPr>
        <p:spPr bwMode="auto">
          <a:xfrm>
            <a:off x="3484562" y="2747963"/>
            <a:ext cx="576263" cy="373062"/>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Tx</a:t>
            </a:r>
          </a:p>
          <a:p>
            <a:pPr algn="ct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76562" y="2397125"/>
            <a:ext cx="574675" cy="346075"/>
            <a:chOff x="752" y="1556"/>
            <a:chExt cx="362" cy="218"/>
          </a:xfrm>
        </p:grpSpPr>
        <p:cxnSp>
          <p:nvCxnSpPr>
            <p:cNvPr id="54"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5"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6"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7" name="Rectangle 82"/>
          <p:cNvSpPr>
            <a:spLocks noChangeArrowheads="1"/>
          </p:cNvSpPr>
          <p:nvPr/>
        </p:nvSpPr>
        <p:spPr bwMode="auto">
          <a:xfrm flipH="1">
            <a:off x="3009900" y="2436019"/>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58" name="AutoShape 21"/>
          <p:cNvCxnSpPr>
            <a:cxnSpLocks noChangeShapeType="1"/>
            <a:stCxn id="47" idx="1"/>
            <a:endCxn id="52" idx="4"/>
          </p:cNvCxnSpPr>
          <p:nvPr/>
        </p:nvCxnSpPr>
        <p:spPr bwMode="auto">
          <a:xfrm flipV="1">
            <a:off x="3484563" y="3121025"/>
            <a:ext cx="288131" cy="144462"/>
          </a:xfrm>
          <a:prstGeom prst="bentConnector2">
            <a:avLst/>
          </a:prstGeom>
          <a:noFill/>
          <a:ln w="9525">
            <a:solidFill>
              <a:schemeClr val="tx1"/>
            </a:solidFill>
            <a:miter lim="800000"/>
            <a:headEnd/>
            <a:tailEnd type="triangle" w="med" len="med"/>
          </a:ln>
          <a:effectLst/>
        </p:spPr>
      </p:cxnSp>
      <p:cxnSp>
        <p:nvCxnSpPr>
          <p:cNvPr id="59" name="AutoShape 23"/>
          <p:cNvCxnSpPr>
            <a:cxnSpLocks noChangeShapeType="1"/>
            <a:stCxn id="52" idx="0"/>
            <a:endCxn id="57" idx="1"/>
          </p:cNvCxnSpPr>
          <p:nvPr/>
        </p:nvCxnSpPr>
        <p:spPr bwMode="auto">
          <a:xfrm rot="16200000" flipV="1">
            <a:off x="3360341" y="2335610"/>
            <a:ext cx="177800" cy="646906"/>
          </a:xfrm>
          <a:prstGeom prst="bentConnector2">
            <a:avLst/>
          </a:prstGeom>
          <a:noFill/>
          <a:ln w="9525">
            <a:solidFill>
              <a:schemeClr val="tx1"/>
            </a:solidFill>
            <a:miter lim="800000"/>
            <a:headEnd/>
            <a:tailEnd type="triangle" w="med" len="med"/>
          </a:ln>
          <a:effectLst/>
        </p:spPr>
      </p:cxnSp>
      <p:cxnSp>
        <p:nvCxnSpPr>
          <p:cNvPr id="60" name="AutoShape 21"/>
          <p:cNvCxnSpPr>
            <a:cxnSpLocks noChangeShapeType="1"/>
            <a:stCxn id="52" idx="6"/>
            <a:endCxn id="34" idx="2"/>
          </p:cNvCxnSpPr>
          <p:nvPr/>
        </p:nvCxnSpPr>
        <p:spPr bwMode="auto">
          <a:xfrm>
            <a:off x="4060825" y="2934494"/>
            <a:ext cx="192088" cy="1"/>
          </a:xfrm>
          <a:prstGeom prst="bentConnector3">
            <a:avLst>
              <a:gd name="adj1" fmla="val 50000"/>
            </a:avLst>
          </a:prstGeom>
          <a:noFill/>
          <a:ln w="38100">
            <a:solidFill>
              <a:schemeClr val="tx1"/>
            </a:solidFill>
            <a:miter lim="800000"/>
            <a:headEnd/>
            <a:tailEnd type="triangle" w="med" len="med"/>
          </a:ln>
          <a:effectLst/>
        </p:spPr>
      </p:cxnSp>
      <p:cxnSp>
        <p:nvCxnSpPr>
          <p:cNvPr id="61" name="Shape 60"/>
          <p:cNvCxnSpPr>
            <a:stCxn id="28" idx="2"/>
            <a:endCxn id="35" idx="1"/>
          </p:cNvCxnSpPr>
          <p:nvPr/>
        </p:nvCxnSpPr>
        <p:spPr>
          <a:xfrm rot="5400000">
            <a:off x="6205538" y="1806574"/>
            <a:ext cx="249237" cy="26558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hape 201"/>
          <p:cNvCxnSpPr>
            <a:stCxn id="57" idx="3"/>
            <a:endCxn id="27" idx="3"/>
          </p:cNvCxnSpPr>
          <p:nvPr/>
        </p:nvCxnSpPr>
        <p:spPr>
          <a:xfrm rot="10800000">
            <a:off x="2430462" y="2570163"/>
            <a:ext cx="579439"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hape 201"/>
          <p:cNvCxnSpPr>
            <a:stCxn id="26" idx="3"/>
            <a:endCxn id="47" idx="3"/>
          </p:cNvCxnSpPr>
          <p:nvPr/>
        </p:nvCxnSpPr>
        <p:spPr>
          <a:xfrm>
            <a:off x="1866900" y="2713910"/>
            <a:ext cx="1501775" cy="55157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200" b="1" dirty="0" smtClean="0"/>
              <a:t>Case 5: Low-Latency Channel Communication</a:t>
            </a:r>
            <a:br>
              <a:rPr lang="en-US" sz="3200" b="1" dirty="0" smtClean="0"/>
            </a:br>
            <a:r>
              <a:rPr lang="en-US" sz="2400" dirty="0" smtClean="0"/>
              <a:t/>
            </a:r>
            <a:br>
              <a:rPr lang="en-US" sz="2400" dirty="0" smtClean="0"/>
            </a:br>
            <a:r>
              <a:rPr lang="en-US" sz="2400" dirty="0" smtClean="0"/>
              <a:t> ARM-to-DSP Communications via Linux Kernel VirtQueue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6" name="Text Box 28"/>
          <p:cNvSpPr txBox="1">
            <a:spLocks noChangeArrowheads="1"/>
          </p:cNvSpPr>
          <p:nvPr/>
        </p:nvSpPr>
        <p:spPr bwMode="auto">
          <a:xfrm>
            <a:off x="1082544" y="3741042"/>
            <a:ext cx="6934200" cy="2492990"/>
          </a:xfrm>
          <a:prstGeom prst="rect">
            <a:avLst/>
          </a:prstGeom>
          <a:noFill/>
          <a:ln w="9525">
            <a:noFill/>
            <a:miter lim="800000"/>
            <a:headEnd/>
            <a:tailEnd/>
          </a:ln>
        </p:spPr>
        <p:txBody>
          <a:bodyPr wrap="square">
            <a:spAutoFit/>
          </a:bodyPr>
          <a:lstStyle/>
          <a:p>
            <a:pPr marL="228600" indent="-228600">
              <a:buAutoNum type="arabicPeriod"/>
            </a:pPr>
            <a:r>
              <a:rPr lang="en-US" sz="1200" dirty="0" smtClean="0">
                <a:solidFill>
                  <a:srgbClr val="000000"/>
                </a:solidFill>
                <a:latin typeface="+mn-lt"/>
              </a:rPr>
              <a:t>Reader creates a channel based on a pending queue. The channel is created ahead of time with a given name (e.g., MyCh6).</a:t>
            </a:r>
          </a:p>
          <a:p>
            <a:pPr marL="228600" indent="-228600">
              <a:buAutoNum type="arabicPeriod"/>
            </a:pPr>
            <a:r>
              <a:rPr lang="en-US" sz="1200" dirty="0" smtClean="0">
                <a:solidFill>
                  <a:srgbClr val="000000"/>
                </a:solidFill>
                <a:latin typeface="+mn-lt"/>
              </a:rPr>
              <a:t>Reader waits for the message by pending on a (software) semaphore.</a:t>
            </a:r>
          </a:p>
          <a:p>
            <a:pPr marL="228600" indent="-228600">
              <a:buAutoNum type="arabicPeriod"/>
            </a:pPr>
            <a:r>
              <a:rPr lang="en-US" sz="1200" dirty="0" smtClean="0">
                <a:solidFill>
                  <a:srgbClr val="000000"/>
                </a:solidFill>
                <a:latin typeface="+mn-lt"/>
              </a:rPr>
              <a:t>When Writer has information to write, it looks for the channel (find). The kernel space is aware of the handle.</a:t>
            </a:r>
          </a:p>
          <a:p>
            <a:pPr marL="228600" indent="-228600">
              <a:buAutoNum type="arabicPeriod"/>
            </a:pPr>
            <a:r>
              <a:rPr lang="en-US" sz="1200" dirty="0" smtClean="0">
                <a:solidFill>
                  <a:srgbClr val="000000"/>
                </a:solidFill>
                <a:latin typeface="+mn-lt"/>
              </a:rPr>
              <a:t>Writer asks for buffer. The kernel dedicates a descriptor to the channel and provides the Writer with a pointer to a buffer that is associated with the descriptor. The Writer writes the message into the buffer. </a:t>
            </a:r>
          </a:p>
          <a:p>
            <a:pPr marL="228600" indent="-228600">
              <a:buAutoNum type="arabicPeriod"/>
            </a:pPr>
            <a:r>
              <a:rPr lang="en-US" sz="1200" dirty="0" smtClean="0">
                <a:solidFill>
                  <a:srgbClr val="000000"/>
                </a:solidFill>
                <a:latin typeface="+mn-lt"/>
              </a:rPr>
              <a:t>Writer does a “put” to the buffer. The kernel pushes the descriptor into the right queue. The Navigator does a loopback (copies the descriptor data) and frees the Kernel queue. The Navigator loads the data into another descriptor, moves it to the right queue, and generates an interrupt. The ISR posts the semaphore to the correct channel</a:t>
            </a:r>
          </a:p>
          <a:p>
            <a:pPr marL="228600" indent="-228600">
              <a:buAutoNum type="arabicPeriod"/>
            </a:pPr>
            <a:r>
              <a:rPr lang="en-US" sz="1200" dirty="0" smtClean="0">
                <a:solidFill>
                  <a:srgbClr val="000000"/>
                </a:solidFill>
                <a:latin typeface="+mn-lt"/>
              </a:rPr>
              <a:t>Reader starts processing the message.</a:t>
            </a:r>
          </a:p>
          <a:p>
            <a:pPr marL="228600" indent="-228600">
              <a:buAutoNum type="arabicPeriod"/>
            </a:pPr>
            <a:r>
              <a:rPr lang="en-US" sz="1200" dirty="0" smtClean="0">
                <a:solidFill>
                  <a:srgbClr val="000000"/>
                </a:solidFill>
                <a:latin typeface="+mn-lt"/>
              </a:rPr>
              <a:t>Virtual channel structure enables usage of a single interrupt to post semaphore to one of many channels.</a:t>
            </a:r>
          </a:p>
        </p:txBody>
      </p:sp>
      <p:sp>
        <p:nvSpPr>
          <p:cNvPr id="53" name="Text Box 28"/>
          <p:cNvSpPr txBox="1">
            <a:spLocks noChangeArrowheads="1"/>
          </p:cNvSpPr>
          <p:nvPr/>
        </p:nvSpPr>
        <p:spPr bwMode="auto">
          <a:xfrm>
            <a:off x="7019925" y="35272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59" name="Rectangle 4"/>
          <p:cNvSpPr>
            <a:spLocks noChangeArrowheads="1"/>
          </p:cNvSpPr>
          <p:nvPr/>
        </p:nvSpPr>
        <p:spPr bwMode="auto">
          <a:xfrm>
            <a:off x="2901950" y="2133600"/>
            <a:ext cx="3267076"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mn-lt"/>
                <a:cs typeface="Calibri" pitchFamily="34" charset="0"/>
              </a:rPr>
              <a:t>MyCh6</a:t>
            </a:r>
          </a:p>
        </p:txBody>
      </p:sp>
      <p:sp>
        <p:nvSpPr>
          <p:cNvPr id="60" name="Text Box 28"/>
          <p:cNvSpPr txBox="1">
            <a:spLocks noChangeArrowheads="1"/>
          </p:cNvSpPr>
          <p:nvPr/>
        </p:nvSpPr>
        <p:spPr bwMode="auto">
          <a:xfrm>
            <a:off x="7086600" y="28017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cxnSp>
        <p:nvCxnSpPr>
          <p:cNvPr id="61" name="AutoShape 9"/>
          <p:cNvCxnSpPr>
            <a:cxnSpLocks noChangeShapeType="1"/>
          </p:cNvCxnSpPr>
          <p:nvPr/>
        </p:nvCxnSpPr>
        <p:spPr bwMode="auto">
          <a:xfrm rot="10800000">
            <a:off x="6169026" y="2173288"/>
            <a:ext cx="2136778" cy="1588"/>
          </a:xfrm>
          <a:prstGeom prst="straightConnector1">
            <a:avLst/>
          </a:prstGeom>
          <a:noFill/>
          <a:ln w="9525">
            <a:solidFill>
              <a:schemeClr val="tx1"/>
            </a:solidFill>
            <a:round/>
            <a:headEnd/>
            <a:tailEnd type="triangle" w="med" len="med"/>
          </a:ln>
          <a:effectLst/>
        </p:spPr>
      </p:cxnSp>
      <p:sp>
        <p:nvSpPr>
          <p:cNvPr id="62" name="Text Box 28"/>
          <p:cNvSpPr txBox="1">
            <a:spLocks noChangeArrowheads="1"/>
          </p:cNvSpPr>
          <p:nvPr/>
        </p:nvSpPr>
        <p:spPr bwMode="auto">
          <a:xfrm>
            <a:off x="6667500" y="19635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Create(“MyCh6”);</a:t>
            </a:r>
          </a:p>
        </p:txBody>
      </p:sp>
      <p:sp>
        <p:nvSpPr>
          <p:cNvPr id="63" name="Oval 37"/>
          <p:cNvSpPr>
            <a:spLocks noChangeArrowheads="1"/>
          </p:cNvSpPr>
          <p:nvPr/>
        </p:nvSpPr>
        <p:spPr bwMode="auto">
          <a:xfrm>
            <a:off x="4252913" y="283765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Rx</a:t>
            </a:r>
          </a:p>
          <a:p>
            <a:pPr algn="ctr"/>
            <a:r>
              <a:rPr lang="en-US" sz="1000" dirty="0" smtClean="0">
                <a:solidFill>
                  <a:srgbClr val="000000"/>
                </a:solidFill>
                <a:latin typeface="+mn-lt"/>
              </a:rPr>
              <a:t>PKTDMA</a:t>
            </a:r>
          </a:p>
        </p:txBody>
      </p:sp>
      <p:sp>
        <p:nvSpPr>
          <p:cNvPr id="64" name="Rectangle 82"/>
          <p:cNvSpPr>
            <a:spLocks noChangeArrowheads="1"/>
          </p:cNvSpPr>
          <p:nvPr/>
        </p:nvSpPr>
        <p:spPr bwMode="auto">
          <a:xfrm flipH="1">
            <a:off x="4886325" y="320436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57751" y="2438400"/>
            <a:ext cx="574675" cy="346075"/>
            <a:chOff x="752" y="1556"/>
            <a:chExt cx="362" cy="218"/>
          </a:xfrm>
        </p:grpSpPr>
        <p:cxnSp>
          <p:nvCxnSpPr>
            <p:cNvPr id="66"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7"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8"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29175" y="3165475"/>
            <a:ext cx="574675" cy="346075"/>
            <a:chOff x="752" y="1556"/>
            <a:chExt cx="362" cy="218"/>
          </a:xfrm>
        </p:grpSpPr>
        <p:cxnSp>
          <p:nvCxnSpPr>
            <p:cNvPr id="70"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71"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72"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73" name="Rectangle 82"/>
          <p:cNvSpPr>
            <a:spLocks noChangeArrowheads="1"/>
          </p:cNvSpPr>
          <p:nvPr/>
        </p:nvSpPr>
        <p:spPr bwMode="auto">
          <a:xfrm flipH="1">
            <a:off x="5251451" y="2479675"/>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74" name="AutoShape 39"/>
          <p:cNvCxnSpPr>
            <a:cxnSpLocks noChangeShapeType="1"/>
            <a:stCxn id="64" idx="3"/>
            <a:endCxn id="63" idx="4"/>
          </p:cNvCxnSpPr>
          <p:nvPr/>
        </p:nvCxnSpPr>
        <p:spPr bwMode="auto">
          <a:xfrm rot="10800000">
            <a:off x="4541045" y="3190082"/>
            <a:ext cx="345281" cy="148430"/>
          </a:xfrm>
          <a:prstGeom prst="bentConnector2">
            <a:avLst/>
          </a:prstGeom>
          <a:noFill/>
          <a:ln w="9525">
            <a:solidFill>
              <a:schemeClr val="tx1"/>
            </a:solidFill>
            <a:miter lim="800000"/>
            <a:headEnd/>
            <a:tailEnd type="triangle" w="med" len="med"/>
          </a:ln>
          <a:effectLst/>
        </p:spPr>
      </p:cxnSp>
      <p:cxnSp>
        <p:nvCxnSpPr>
          <p:cNvPr id="75" name="AutoShape 40"/>
          <p:cNvCxnSpPr>
            <a:cxnSpLocks noChangeShapeType="1"/>
            <a:stCxn id="63" idx="0"/>
            <a:endCxn id="73" idx="3"/>
          </p:cNvCxnSpPr>
          <p:nvPr/>
        </p:nvCxnSpPr>
        <p:spPr bwMode="auto">
          <a:xfrm rot="5400000" flipH="1" flipV="1">
            <a:off x="4784328" y="2370535"/>
            <a:ext cx="223838" cy="710407"/>
          </a:xfrm>
          <a:prstGeom prst="bentConnector2">
            <a:avLst/>
          </a:prstGeom>
          <a:noFill/>
          <a:ln w="9525">
            <a:solidFill>
              <a:schemeClr val="tx1"/>
            </a:solidFill>
            <a:miter lim="800000"/>
            <a:headEnd/>
            <a:tailEnd type="triangle" w="med" len="med"/>
          </a:ln>
          <a:effectLst/>
        </p:spPr>
      </p:cxnSp>
      <p:cxnSp>
        <p:nvCxnSpPr>
          <p:cNvPr id="76" name="AutoShape 21"/>
          <p:cNvCxnSpPr>
            <a:cxnSpLocks noChangeShapeType="1"/>
            <a:stCxn id="91" idx="6"/>
            <a:endCxn id="63" idx="2"/>
          </p:cNvCxnSpPr>
          <p:nvPr/>
        </p:nvCxnSpPr>
        <p:spPr bwMode="auto">
          <a:xfrm flipV="1">
            <a:off x="4064000" y="3013870"/>
            <a:ext cx="188913" cy="8889"/>
          </a:xfrm>
          <a:prstGeom prst="bentConnector3">
            <a:avLst>
              <a:gd name="adj1" fmla="val 50000"/>
            </a:avLst>
          </a:prstGeom>
          <a:noFill/>
          <a:ln w="38100">
            <a:solidFill>
              <a:schemeClr val="tx1"/>
            </a:solidFill>
            <a:miter lim="800000"/>
            <a:headEnd/>
            <a:tailEnd type="triangle" w="med" len="med"/>
          </a:ln>
          <a:effectLst/>
        </p:spPr>
      </p:cxnSp>
      <p:sp>
        <p:nvSpPr>
          <p:cNvPr id="77" name="Oval 37"/>
          <p:cNvSpPr>
            <a:spLocks noChangeArrowheads="1"/>
          </p:cNvSpPr>
          <p:nvPr/>
        </p:nvSpPr>
        <p:spPr bwMode="auto">
          <a:xfrm>
            <a:off x="5562600" y="21717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chIRx</a:t>
            </a:r>
          </a:p>
          <a:p>
            <a:pPr algn="ctr" fontAlgn="base">
              <a:spcBef>
                <a:spcPct val="0"/>
              </a:spcBef>
              <a:spcAft>
                <a:spcPct val="0"/>
              </a:spcAft>
            </a:pPr>
            <a:r>
              <a:rPr lang="en-US" sz="1000" dirty="0">
                <a:solidFill>
                  <a:srgbClr val="000000"/>
                </a:solidFill>
                <a:latin typeface="+mn-lt"/>
              </a:rPr>
              <a:t>(driver)</a:t>
            </a:r>
          </a:p>
        </p:txBody>
      </p:sp>
      <p:cxnSp>
        <p:nvCxnSpPr>
          <p:cNvPr id="78" name="AutoShape 48"/>
          <p:cNvCxnSpPr>
            <a:cxnSpLocks noChangeShapeType="1"/>
            <a:stCxn id="73" idx="0"/>
            <a:endCxn id="77" idx="2"/>
          </p:cNvCxnSpPr>
          <p:nvPr/>
        </p:nvCxnSpPr>
        <p:spPr bwMode="auto">
          <a:xfrm rot="5400000" flipH="1" flipV="1">
            <a:off x="5368529" y="2285605"/>
            <a:ext cx="134937" cy="253205"/>
          </a:xfrm>
          <a:prstGeom prst="bentConnector2">
            <a:avLst/>
          </a:prstGeom>
          <a:noFill/>
          <a:ln w="9525">
            <a:solidFill>
              <a:schemeClr val="tx1"/>
            </a:solidFill>
            <a:miter lim="800000"/>
            <a:headEnd/>
            <a:tailEnd type="triangle" w="med" len="med"/>
          </a:ln>
          <a:effectLst/>
        </p:spPr>
      </p:cxnSp>
      <p:cxnSp>
        <p:nvCxnSpPr>
          <p:cNvPr id="79" name="Straight Connector 78"/>
          <p:cNvCxnSpPr/>
          <p:nvPr/>
        </p:nvCxnSpPr>
        <p:spPr>
          <a:xfrm rot="16200000" flipH="1">
            <a:off x="8134032" y="2610167"/>
            <a:ext cx="343532"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AutoShape 21"/>
          <p:cNvCxnSpPr>
            <a:cxnSpLocks noChangeShapeType="1"/>
            <a:stCxn id="77" idx="6"/>
            <a:endCxn id="81" idx="1"/>
          </p:cNvCxnSpPr>
          <p:nvPr/>
        </p:nvCxnSpPr>
        <p:spPr bwMode="auto">
          <a:xfrm>
            <a:off x="6096000" y="2344738"/>
            <a:ext cx="609602" cy="64373"/>
          </a:xfrm>
          <a:prstGeom prst="bentConnector3">
            <a:avLst>
              <a:gd name="adj1" fmla="val 50000"/>
            </a:avLst>
          </a:prstGeom>
          <a:noFill/>
          <a:ln w="9525">
            <a:solidFill>
              <a:srgbClr val="FF0000"/>
            </a:solidFill>
            <a:miter lim="800000"/>
            <a:headEnd/>
            <a:tailEnd type="triangle" w="med" len="med"/>
          </a:ln>
          <a:effectLst/>
        </p:spPr>
      </p:cxnSp>
      <p:sp>
        <p:nvSpPr>
          <p:cNvPr id="81" name="Text Box 28"/>
          <p:cNvSpPr txBox="1">
            <a:spLocks noChangeArrowheads="1"/>
          </p:cNvSpPr>
          <p:nvPr/>
        </p:nvSpPr>
        <p:spPr bwMode="auto">
          <a:xfrm>
            <a:off x="6705602" y="2286000"/>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Get(hCh); or Pend(MySem);</a:t>
            </a:r>
          </a:p>
        </p:txBody>
      </p:sp>
      <p:cxnSp>
        <p:nvCxnSpPr>
          <p:cNvPr id="82" name="AutoShape 21"/>
          <p:cNvCxnSpPr>
            <a:cxnSpLocks noChangeShapeType="1"/>
            <a:stCxn id="73" idx="1"/>
          </p:cNvCxnSpPr>
          <p:nvPr/>
        </p:nvCxnSpPr>
        <p:spPr bwMode="auto">
          <a:xfrm>
            <a:off x="5367339" y="2613819"/>
            <a:ext cx="2913059" cy="167719"/>
          </a:xfrm>
          <a:prstGeom prst="bentConnector3">
            <a:avLst>
              <a:gd name="adj1" fmla="val 50000"/>
            </a:avLst>
          </a:prstGeom>
          <a:noFill/>
          <a:ln w="9525">
            <a:solidFill>
              <a:schemeClr val="tx1"/>
            </a:solidFill>
            <a:miter lim="800000"/>
            <a:headEnd/>
            <a:tailEnd type="triangle" w="med" len="med"/>
          </a:ln>
          <a:effectLst/>
        </p:spPr>
      </p:cxnSp>
      <p:cxnSp>
        <p:nvCxnSpPr>
          <p:cNvPr id="83" name="Shape 82"/>
          <p:cNvCxnSpPr/>
          <p:nvPr/>
        </p:nvCxnSpPr>
        <p:spPr>
          <a:xfrm rot="5400000">
            <a:off x="6213476" y="1813877"/>
            <a:ext cx="328612" cy="27320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2"/>
          <p:cNvSpPr>
            <a:spLocks noChangeArrowheads="1"/>
          </p:cNvSpPr>
          <p:nvPr/>
        </p:nvSpPr>
        <p:spPr bwMode="auto">
          <a:xfrm flipH="1">
            <a:off x="3371850" y="32196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71800" y="3179921"/>
            <a:ext cx="574675" cy="346075"/>
            <a:chOff x="752" y="1556"/>
            <a:chExt cx="362" cy="218"/>
          </a:xfrm>
        </p:grpSpPr>
        <p:cxnSp>
          <p:nvCxnSpPr>
            <p:cNvPr id="8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8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1" name="Oval 37"/>
          <p:cNvSpPr>
            <a:spLocks noChangeArrowheads="1"/>
          </p:cNvSpPr>
          <p:nvPr/>
        </p:nvSpPr>
        <p:spPr bwMode="auto">
          <a:xfrm>
            <a:off x="3487737" y="2836228"/>
            <a:ext cx="576263" cy="373062"/>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Tx</a:t>
            </a:r>
            <a:endParaRPr lang="en-US" sz="1000" dirty="0">
              <a:solidFill>
                <a:srgbClr val="000000"/>
              </a:solidFill>
              <a:latin typeface="+mn-lt"/>
            </a:endParaRPr>
          </a:p>
          <a:p>
            <a:pPr algn="ct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79737" y="2485390"/>
            <a:ext cx="574675" cy="346075"/>
            <a:chOff x="752" y="1556"/>
            <a:chExt cx="362" cy="218"/>
          </a:xfrm>
        </p:grpSpPr>
        <p:cxnSp>
          <p:nvCxnSpPr>
            <p:cNvPr id="9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6" name="Rectangle 82"/>
          <p:cNvSpPr>
            <a:spLocks noChangeArrowheads="1"/>
          </p:cNvSpPr>
          <p:nvPr/>
        </p:nvSpPr>
        <p:spPr bwMode="auto">
          <a:xfrm flipH="1">
            <a:off x="3013075" y="25242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97" name="AutoShape 21"/>
          <p:cNvCxnSpPr>
            <a:cxnSpLocks noChangeShapeType="1"/>
            <a:stCxn id="84" idx="1"/>
            <a:endCxn id="91" idx="4"/>
          </p:cNvCxnSpPr>
          <p:nvPr/>
        </p:nvCxnSpPr>
        <p:spPr bwMode="auto">
          <a:xfrm flipV="1">
            <a:off x="3487738" y="3209290"/>
            <a:ext cx="288131" cy="144462"/>
          </a:xfrm>
          <a:prstGeom prst="bentConnector2">
            <a:avLst/>
          </a:prstGeom>
          <a:noFill/>
          <a:ln w="9525">
            <a:solidFill>
              <a:schemeClr val="tx1"/>
            </a:solidFill>
            <a:miter lim="800000"/>
            <a:headEnd/>
            <a:tailEnd type="triangle" w="med" len="med"/>
          </a:ln>
          <a:effectLst/>
        </p:spPr>
      </p:cxnSp>
      <p:cxnSp>
        <p:nvCxnSpPr>
          <p:cNvPr id="98" name="AutoShape 23"/>
          <p:cNvCxnSpPr>
            <a:cxnSpLocks noChangeShapeType="1"/>
            <a:stCxn id="91" idx="0"/>
            <a:endCxn id="96" idx="1"/>
          </p:cNvCxnSpPr>
          <p:nvPr/>
        </p:nvCxnSpPr>
        <p:spPr bwMode="auto">
          <a:xfrm rot="16200000" flipV="1">
            <a:off x="3363516" y="2423875"/>
            <a:ext cx="177800" cy="646906"/>
          </a:xfrm>
          <a:prstGeom prst="bentConnector2">
            <a:avLst/>
          </a:prstGeom>
          <a:noFill/>
          <a:ln w="9525">
            <a:solidFill>
              <a:schemeClr val="tx1"/>
            </a:solidFill>
            <a:miter lim="800000"/>
            <a:headEnd/>
            <a:tailEnd type="triangle" w="med" len="med"/>
          </a:ln>
          <a:effectLst/>
        </p:spPr>
      </p:cxnSp>
      <p:sp>
        <p:nvSpPr>
          <p:cNvPr id="99" name="Text Box 28"/>
          <p:cNvSpPr txBox="1">
            <a:spLocks noChangeArrowheads="1"/>
          </p:cNvSpPr>
          <p:nvPr/>
        </p:nvSpPr>
        <p:spPr bwMode="auto">
          <a:xfrm>
            <a:off x="914400" y="2705100"/>
            <a:ext cx="952500" cy="246220"/>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Put(hCh,msg);</a:t>
            </a:r>
          </a:p>
        </p:txBody>
      </p:sp>
      <p:sp>
        <p:nvSpPr>
          <p:cNvPr id="100" name="Text Box 28"/>
          <p:cNvSpPr txBox="1">
            <a:spLocks noChangeArrowheads="1"/>
          </p:cNvSpPr>
          <p:nvPr/>
        </p:nvSpPr>
        <p:spPr bwMode="auto">
          <a:xfrm>
            <a:off x="914400" y="2535317"/>
            <a:ext cx="1516061"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msg = PktLibAlloc(hHeap);</a:t>
            </a:r>
          </a:p>
        </p:txBody>
      </p:sp>
      <p:sp>
        <p:nvSpPr>
          <p:cNvPr id="101" name="Text Box 28"/>
          <p:cNvSpPr txBox="1">
            <a:spLocks noChangeArrowheads="1"/>
          </p:cNvSpPr>
          <p:nvPr/>
        </p:nvSpPr>
        <p:spPr bwMode="auto">
          <a:xfrm>
            <a:off x="914400" y="2247900"/>
            <a:ext cx="1525587"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hCh=Find(“MyCh6”);</a:t>
            </a:r>
          </a:p>
        </p:txBody>
      </p:sp>
      <p:cxnSp>
        <p:nvCxnSpPr>
          <p:cNvPr id="102" name="Shape 201"/>
          <p:cNvCxnSpPr>
            <a:stCxn id="96" idx="3"/>
            <a:endCxn id="100" idx="3"/>
          </p:cNvCxnSpPr>
          <p:nvPr/>
        </p:nvCxnSpPr>
        <p:spPr>
          <a:xfrm rot="10800000">
            <a:off x="2430461" y="26584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hape 201"/>
          <p:cNvCxnSpPr>
            <a:stCxn id="99" idx="3"/>
            <a:endCxn id="84" idx="3"/>
          </p:cNvCxnSpPr>
          <p:nvPr/>
        </p:nvCxnSpPr>
        <p:spPr>
          <a:xfrm>
            <a:off x="1866900" y="2828210"/>
            <a:ext cx="1504950" cy="5255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 Box 28"/>
          <p:cNvSpPr txBox="1">
            <a:spLocks noChangeArrowheads="1"/>
          </p:cNvSpPr>
          <p:nvPr/>
        </p:nvSpPr>
        <p:spPr bwMode="auto">
          <a:xfrm>
            <a:off x="7373936" y="3390900"/>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cxnSp>
        <p:nvCxnSpPr>
          <p:cNvPr id="105" name="AutoShape 9"/>
          <p:cNvCxnSpPr>
            <a:cxnSpLocks noChangeShapeType="1"/>
          </p:cNvCxnSpPr>
          <p:nvPr/>
        </p:nvCxnSpPr>
        <p:spPr bwMode="auto">
          <a:xfrm rot="10800000">
            <a:off x="6169026" y="3581400"/>
            <a:ext cx="2136774" cy="1"/>
          </a:xfrm>
          <a:prstGeom prst="straightConnector1">
            <a:avLst/>
          </a:prstGeom>
          <a:noFill/>
          <a:ln w="9525">
            <a:solidFill>
              <a:schemeClr val="tx1"/>
            </a:solidFill>
            <a:round/>
            <a:headEnd/>
            <a:tailEnd type="triangle" w="med" len="med"/>
          </a:ln>
          <a:effectLst/>
        </p:spPr>
      </p:cxnSp>
      <p:sp>
        <p:nvSpPr>
          <p:cNvPr id="54"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5" name="AutoShape 9"/>
          <p:cNvCxnSpPr>
            <a:cxnSpLocks noChangeShapeType="1"/>
          </p:cNvCxnSpPr>
          <p:nvPr/>
        </p:nvCxnSpPr>
        <p:spPr bwMode="auto">
          <a:xfrm rot="10800000" flipV="1">
            <a:off x="7054850" y="3527268"/>
            <a:ext cx="1219200" cy="1"/>
          </a:xfrm>
          <a:prstGeom prst="straightConnector1">
            <a:avLst/>
          </a:prstGeom>
          <a:noFill/>
          <a:ln w="9525">
            <a:solidFill>
              <a:schemeClr val="tx1"/>
            </a:solidFill>
            <a:round/>
            <a:headEnd/>
            <a:tailEnd type="triangle" w="med" len="med"/>
          </a:ln>
          <a:effectLst/>
        </p:spPr>
      </p:cxnSp>
      <p:cxnSp>
        <p:nvCxnSpPr>
          <p:cNvPr id="90" name="AutoShape 9"/>
          <p:cNvCxnSpPr>
            <a:cxnSpLocks noChangeShapeType="1"/>
          </p:cNvCxnSpPr>
          <p:nvPr/>
        </p:nvCxnSpPr>
        <p:spPr bwMode="auto">
          <a:xfrm rot="10800000">
            <a:off x="7054852" y="2095500"/>
            <a:ext cx="1236663" cy="1"/>
          </a:xfrm>
          <a:prstGeom prst="straightConnector1">
            <a:avLst/>
          </a:prstGeom>
          <a:noFill/>
          <a:ln w="9525">
            <a:solidFill>
              <a:schemeClr val="tx1"/>
            </a:solidFill>
            <a:round/>
            <a:headEnd/>
            <a:tailEnd type="triangle" w="med" len="med"/>
          </a:ln>
          <a:effectLst/>
        </p:spPr>
      </p:cxnSp>
      <p:sp>
        <p:nvSpPr>
          <p:cNvPr id="234" name="Title 233"/>
          <p:cNvSpPr>
            <a:spLocks noGrp="1"/>
          </p:cNvSpPr>
          <p:nvPr>
            <p:ph type="title"/>
          </p:nvPr>
        </p:nvSpPr>
        <p:spPr>
          <a:xfrm>
            <a:off x="231775" y="0"/>
            <a:ext cx="8458200" cy="1609725"/>
          </a:xfrm>
        </p:spPr>
        <p:txBody>
          <a:bodyPr/>
          <a:lstStyle/>
          <a:p>
            <a:r>
              <a:rPr lang="en-US" sz="3200" b="1" dirty="0" smtClean="0"/>
              <a:t>Case 6: Reduce Context Switching </a:t>
            </a:r>
            <a:br>
              <a:rPr lang="en-US" sz="3200" b="1" dirty="0" smtClean="0"/>
            </a:br>
            <a:r>
              <a:rPr lang="en-US" sz="2400" dirty="0" smtClean="0"/>
              <a:t/>
            </a:r>
            <a:br>
              <a:rPr lang="en-US" sz="2400" dirty="0" smtClean="0"/>
            </a:br>
            <a:r>
              <a:rPr lang="en-US" sz="2400" dirty="0" smtClean="0"/>
              <a:t> ARM-to-DSP Communications via Linux Kernel VirtQueue</a:t>
            </a:r>
            <a:endParaRPr lang="en-US" sz="2400" dirty="0"/>
          </a:p>
        </p:txBody>
      </p:sp>
      <p:sp>
        <p:nvSpPr>
          <p:cNvPr id="259074" name="Rectangle 2"/>
          <p:cNvSpPr>
            <a:spLocks noChangeArrowheads="1"/>
          </p:cNvSpPr>
          <p:nvPr/>
        </p:nvSpPr>
        <p:spPr bwMode="auto">
          <a:xfrm>
            <a:off x="8229600" y="19050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7200" y="20574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104008" y="3771900"/>
            <a:ext cx="6934200" cy="2308324"/>
          </a:xfrm>
          <a:prstGeom prst="rect">
            <a:avLst/>
          </a:prstGeom>
          <a:noFill/>
          <a:ln w="9525">
            <a:noFill/>
            <a:miter lim="800000"/>
            <a:headEnd/>
            <a:tailEnd/>
          </a:ln>
        </p:spPr>
        <p:txBody>
          <a:bodyPr wrap="square">
            <a:spAutoFit/>
          </a:bodyPr>
          <a:lstStyle/>
          <a:p>
            <a:pPr marL="228600" indent="-228600">
              <a:buAutoNum type="arabicPeriod"/>
            </a:pPr>
            <a:r>
              <a:rPr lang="en-US" sz="1200" dirty="0" smtClean="0">
                <a:solidFill>
                  <a:srgbClr val="000000"/>
                </a:solidFill>
                <a:latin typeface="+mn-lt"/>
              </a:rPr>
              <a:t>Reader creates a channel based on one of the accumulator queues. The channel is created ahead of time with a given name (e.g., MyCh7). </a:t>
            </a:r>
          </a:p>
          <a:p>
            <a:pPr marL="228600" indent="-228600">
              <a:buAutoNum type="arabicPeriod"/>
            </a:pPr>
            <a:r>
              <a:rPr lang="en-US" sz="1200" dirty="0" smtClean="0">
                <a:solidFill>
                  <a:srgbClr val="000000"/>
                </a:solidFill>
                <a:latin typeface="+mn-lt"/>
              </a:rPr>
              <a:t>When Writer has information to write, it looks for the channel (find). The Kernel space is aware of the handle.</a:t>
            </a:r>
          </a:p>
          <a:p>
            <a:pPr marL="228600" indent="-228600">
              <a:buAutoNum type="arabicPeriod"/>
            </a:pPr>
            <a:r>
              <a:rPr lang="en-US" sz="1200" dirty="0" smtClean="0">
                <a:solidFill>
                  <a:srgbClr val="000000"/>
                </a:solidFill>
                <a:latin typeface="+mn-lt"/>
              </a:rPr>
              <a:t>The Writer asks for a buffer. The kernel dedicates a descriptor to the channel and gives the Write a pointer to a buffer that is associated with the descriptor. The Writer writes the message into the buffer. </a:t>
            </a:r>
          </a:p>
          <a:p>
            <a:pPr marL="228600" indent="-228600">
              <a:buAutoNum type="arabicPeriod"/>
            </a:pPr>
            <a:r>
              <a:rPr lang="en-US" sz="1200" dirty="0" smtClean="0">
                <a:solidFill>
                  <a:srgbClr val="000000"/>
                </a:solidFill>
                <a:latin typeface="+mn-lt"/>
              </a:rPr>
              <a:t>The Writer puts the buffer. The Kernel pushes the descriptor into the right queue. The Navigator does a loopback (copies the descriptor data) and frees the Kernel queue. Then the Navigator loads the data into another descriptor. Then the Navigator adds the message to an accumulator queue.</a:t>
            </a:r>
          </a:p>
          <a:p>
            <a:pPr marL="228600" indent="-228600" fontAlgn="base">
              <a:spcBef>
                <a:spcPct val="0"/>
              </a:spcBef>
              <a:spcAft>
                <a:spcPct val="0"/>
              </a:spcAft>
              <a:buAutoNum type="arabicPeriod"/>
            </a:pPr>
            <a:r>
              <a:rPr lang="en-US" sz="1200" dirty="0" smtClean="0">
                <a:solidFill>
                  <a:srgbClr val="000000"/>
                </a:solidFill>
                <a:latin typeface="+mn-lt"/>
              </a:rPr>
              <a:t>When the number of messages reaches a watermark, or after a pre-defined time out, the accumulator sends an interrupt to the core.</a:t>
            </a:r>
          </a:p>
          <a:p>
            <a:pPr marL="228600" indent="-228600" fontAlgn="base">
              <a:spcBef>
                <a:spcPct val="0"/>
              </a:spcBef>
              <a:spcAft>
                <a:spcPct val="0"/>
              </a:spcAft>
              <a:buAutoNum type="arabicPeriod"/>
            </a:pPr>
            <a:r>
              <a:rPr lang="en-US" sz="1200" dirty="0" smtClean="0">
                <a:solidFill>
                  <a:srgbClr val="000000"/>
                </a:solidFill>
                <a:latin typeface="+mn-lt"/>
              </a:rPr>
              <a:t>Reader starts processing the message and frees it after it is complete.</a:t>
            </a:r>
          </a:p>
        </p:txBody>
      </p:sp>
      <p:sp>
        <p:nvSpPr>
          <p:cNvPr id="35" name="Rectangle 4"/>
          <p:cNvSpPr>
            <a:spLocks noChangeArrowheads="1"/>
          </p:cNvSpPr>
          <p:nvPr/>
        </p:nvSpPr>
        <p:spPr bwMode="auto">
          <a:xfrm>
            <a:off x="2870198" y="2095502"/>
            <a:ext cx="4184653"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mn-lt"/>
                <a:cs typeface="Calibri" pitchFamily="34" charset="0"/>
              </a:rPr>
              <a:t>MyCh7</a:t>
            </a:r>
          </a:p>
        </p:txBody>
      </p:sp>
      <p:sp>
        <p:nvSpPr>
          <p:cNvPr id="36" name="Text Box 28"/>
          <p:cNvSpPr txBox="1">
            <a:spLocks noChangeArrowheads="1"/>
          </p:cNvSpPr>
          <p:nvPr/>
        </p:nvSpPr>
        <p:spPr bwMode="auto">
          <a:xfrm>
            <a:off x="6978650" y="28956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37" name="Text Box 28"/>
          <p:cNvSpPr txBox="1">
            <a:spLocks noChangeArrowheads="1"/>
          </p:cNvSpPr>
          <p:nvPr/>
        </p:nvSpPr>
        <p:spPr bwMode="auto">
          <a:xfrm>
            <a:off x="7054851" y="2115979"/>
            <a:ext cx="1219199"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Msg = Get(hCh);</a:t>
            </a:r>
          </a:p>
        </p:txBody>
      </p:sp>
      <p:sp>
        <p:nvSpPr>
          <p:cNvPr id="38" name="Text Box 28"/>
          <p:cNvSpPr txBox="1">
            <a:spLocks noChangeArrowheads="1"/>
          </p:cNvSpPr>
          <p:nvPr/>
        </p:nvSpPr>
        <p:spPr bwMode="auto">
          <a:xfrm>
            <a:off x="6635750" y="188988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Create(“MyCh7”);</a:t>
            </a:r>
          </a:p>
        </p:txBody>
      </p:sp>
      <p:sp>
        <p:nvSpPr>
          <p:cNvPr id="39" name="Oval 37"/>
          <p:cNvSpPr>
            <a:spLocks noChangeArrowheads="1"/>
          </p:cNvSpPr>
          <p:nvPr/>
        </p:nvSpPr>
        <p:spPr bwMode="auto">
          <a:xfrm>
            <a:off x="4275138" y="260270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Rx</a:t>
            </a:r>
            <a:endParaRPr lang="en-US" sz="1000" dirty="0">
              <a:solidFill>
                <a:srgbClr val="000000"/>
              </a:solidFill>
              <a:latin typeface="+mn-lt"/>
            </a:endParaRPr>
          </a:p>
          <a:p>
            <a:pPr algn="ctr" fontAlgn="base">
              <a:spcBef>
                <a:spcPct val="0"/>
              </a:spcBef>
              <a:spcAft>
                <a:spcPct val="0"/>
              </a:spcAft>
            </a:pPr>
            <a:r>
              <a:rPr lang="en-US" sz="1000" dirty="0" smtClean="0">
                <a:solidFill>
                  <a:srgbClr val="000000"/>
                </a:solidFill>
                <a:latin typeface="+mn-lt"/>
              </a:rPr>
              <a:t>PKTDMA</a:t>
            </a:r>
            <a:endParaRPr lang="en-US" sz="1000" dirty="0">
              <a:solidFill>
                <a:srgbClr val="000000"/>
              </a:solidFill>
              <a:latin typeface="+mn-lt"/>
            </a:endParaRPr>
          </a:p>
        </p:txBody>
      </p:sp>
      <p:sp>
        <p:nvSpPr>
          <p:cNvPr id="40" name="Rectangle 82"/>
          <p:cNvSpPr>
            <a:spLocks noChangeArrowheads="1"/>
          </p:cNvSpPr>
          <p:nvPr/>
        </p:nvSpPr>
        <p:spPr bwMode="auto">
          <a:xfrm flipH="1">
            <a:off x="4864100" y="296941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35526" y="2194798"/>
            <a:ext cx="574675" cy="346075"/>
            <a:chOff x="752" y="1556"/>
            <a:chExt cx="362" cy="218"/>
          </a:xfrm>
        </p:grpSpPr>
        <p:cxnSp>
          <p:nvCxnSpPr>
            <p:cNvPr id="4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06950" y="2930525"/>
            <a:ext cx="574675" cy="346075"/>
            <a:chOff x="752" y="1556"/>
            <a:chExt cx="362" cy="218"/>
          </a:xfrm>
        </p:grpSpPr>
        <p:cxnSp>
          <p:nvCxnSpPr>
            <p:cNvPr id="46"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7"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8"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9" name="Rectangle 82"/>
          <p:cNvSpPr>
            <a:spLocks noChangeArrowheads="1"/>
          </p:cNvSpPr>
          <p:nvPr/>
        </p:nvSpPr>
        <p:spPr bwMode="auto">
          <a:xfrm flipH="1">
            <a:off x="5229226" y="2233691"/>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50" name="AutoShape 39"/>
          <p:cNvCxnSpPr>
            <a:cxnSpLocks noChangeShapeType="1"/>
            <a:stCxn id="40" idx="3"/>
          </p:cNvCxnSpPr>
          <p:nvPr/>
        </p:nvCxnSpPr>
        <p:spPr bwMode="auto">
          <a:xfrm rot="10800000">
            <a:off x="4518820" y="2955132"/>
            <a:ext cx="345281" cy="148430"/>
          </a:xfrm>
          <a:prstGeom prst="bentConnector2">
            <a:avLst/>
          </a:prstGeom>
          <a:noFill/>
          <a:ln w="9525">
            <a:solidFill>
              <a:schemeClr val="tx1"/>
            </a:solidFill>
            <a:miter lim="800000"/>
            <a:headEnd/>
            <a:tailEnd type="triangle" w="med" len="med"/>
          </a:ln>
          <a:effectLst/>
        </p:spPr>
      </p:cxnSp>
      <p:cxnSp>
        <p:nvCxnSpPr>
          <p:cNvPr id="51" name="AutoShape 40"/>
          <p:cNvCxnSpPr>
            <a:cxnSpLocks noChangeShapeType="1"/>
            <a:stCxn id="39" idx="0"/>
            <a:endCxn id="49" idx="3"/>
          </p:cNvCxnSpPr>
          <p:nvPr/>
        </p:nvCxnSpPr>
        <p:spPr bwMode="auto">
          <a:xfrm rot="5400000" flipH="1" flipV="1">
            <a:off x="4778811" y="2152293"/>
            <a:ext cx="234872" cy="665957"/>
          </a:xfrm>
          <a:prstGeom prst="bentConnector2">
            <a:avLst/>
          </a:prstGeom>
          <a:noFill/>
          <a:ln w="9525">
            <a:solidFill>
              <a:schemeClr val="tx1"/>
            </a:solidFill>
            <a:miter lim="800000"/>
            <a:headEnd/>
            <a:tailEnd type="triangle" w="med" len="med"/>
          </a:ln>
          <a:effectLst/>
        </p:spPr>
      </p:cxnSp>
      <p:cxnSp>
        <p:nvCxnSpPr>
          <p:cNvPr id="52" name="AutoShape 47"/>
          <p:cNvCxnSpPr>
            <a:cxnSpLocks noChangeShapeType="1"/>
            <a:stCxn id="49" idx="1"/>
            <a:endCxn id="54" idx="2"/>
          </p:cNvCxnSpPr>
          <p:nvPr/>
        </p:nvCxnSpPr>
        <p:spPr bwMode="auto">
          <a:xfrm>
            <a:off x="5345114" y="2367835"/>
            <a:ext cx="255587" cy="477680"/>
          </a:xfrm>
          <a:prstGeom prst="bentConnector3">
            <a:avLst>
              <a:gd name="adj1" fmla="val 50000"/>
            </a:avLst>
          </a:prstGeom>
          <a:noFill/>
          <a:ln w="9525">
            <a:solidFill>
              <a:schemeClr val="tx1"/>
            </a:solidFill>
            <a:miter lim="800000"/>
            <a:headEnd/>
            <a:tailEnd type="triangle" w="med" len="med"/>
          </a:ln>
          <a:effectLst/>
        </p:spPr>
      </p:cxnSp>
      <p:sp>
        <p:nvSpPr>
          <p:cNvPr id="53" name="AutoShape 45" descr="Dark horizontal"/>
          <p:cNvSpPr>
            <a:spLocks noChangeArrowheads="1"/>
          </p:cNvSpPr>
          <p:nvPr/>
        </p:nvSpPr>
        <p:spPr bwMode="auto">
          <a:xfrm>
            <a:off x="6734176" y="2740025"/>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n-lt"/>
            </a:endParaRPr>
          </a:p>
        </p:txBody>
      </p:sp>
      <p:sp>
        <p:nvSpPr>
          <p:cNvPr id="54" name="Oval 37"/>
          <p:cNvSpPr>
            <a:spLocks noChangeArrowheads="1"/>
          </p:cNvSpPr>
          <p:nvPr/>
        </p:nvSpPr>
        <p:spPr bwMode="auto">
          <a:xfrm>
            <a:off x="5600701" y="2672477"/>
            <a:ext cx="91916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Accumulator</a:t>
            </a:r>
          </a:p>
        </p:txBody>
      </p:sp>
      <p:sp>
        <p:nvSpPr>
          <p:cNvPr id="55" name="AutoShape 45" descr="Dark horizontal"/>
          <p:cNvSpPr>
            <a:spLocks noChangeArrowheads="1"/>
          </p:cNvSpPr>
          <p:nvPr/>
        </p:nvSpPr>
        <p:spPr bwMode="auto">
          <a:xfrm>
            <a:off x="6657976" y="2672477"/>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n-lt"/>
            </a:endParaRPr>
          </a:p>
        </p:txBody>
      </p:sp>
      <p:cxnSp>
        <p:nvCxnSpPr>
          <p:cNvPr id="56" name="AutoShape 44"/>
          <p:cNvCxnSpPr>
            <a:cxnSpLocks noChangeShapeType="1"/>
            <a:stCxn id="54" idx="6"/>
            <a:endCxn id="55" idx="1"/>
          </p:cNvCxnSpPr>
          <p:nvPr/>
        </p:nvCxnSpPr>
        <p:spPr bwMode="auto">
          <a:xfrm>
            <a:off x="6519861" y="2845515"/>
            <a:ext cx="138115" cy="1588"/>
          </a:xfrm>
          <a:prstGeom prst="straightConnector1">
            <a:avLst/>
          </a:prstGeom>
          <a:noFill/>
          <a:ln w="9525">
            <a:solidFill>
              <a:schemeClr val="tx1"/>
            </a:solidFill>
            <a:round/>
            <a:headEnd/>
            <a:tailEnd type="triangle" w="med" len="med"/>
          </a:ln>
          <a:effectLst/>
        </p:spPr>
      </p:cxnSp>
      <p:sp>
        <p:nvSpPr>
          <p:cNvPr id="57" name="Oval 37"/>
          <p:cNvSpPr>
            <a:spLocks noChangeArrowheads="1"/>
          </p:cNvSpPr>
          <p:nvPr/>
        </p:nvSpPr>
        <p:spPr bwMode="auto">
          <a:xfrm>
            <a:off x="6254750" y="215590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chRx</a:t>
            </a:r>
          </a:p>
          <a:p>
            <a:pPr algn="ctr" fontAlgn="base">
              <a:spcBef>
                <a:spcPct val="0"/>
              </a:spcBef>
              <a:spcAft>
                <a:spcPct val="0"/>
              </a:spcAft>
            </a:pPr>
            <a:r>
              <a:rPr lang="en-US" sz="1000" dirty="0">
                <a:solidFill>
                  <a:srgbClr val="000000"/>
                </a:solidFill>
                <a:latin typeface="+mn-lt"/>
              </a:rPr>
              <a:t>(driver)</a:t>
            </a:r>
          </a:p>
        </p:txBody>
      </p:sp>
      <p:cxnSp>
        <p:nvCxnSpPr>
          <p:cNvPr id="58" name="AutoShape 47"/>
          <p:cNvCxnSpPr>
            <a:cxnSpLocks noChangeShapeType="1"/>
            <a:stCxn id="54" idx="0"/>
            <a:endCxn id="57" idx="2"/>
          </p:cNvCxnSpPr>
          <p:nvPr/>
        </p:nvCxnSpPr>
        <p:spPr bwMode="auto">
          <a:xfrm rot="5400000" flipH="1" flipV="1">
            <a:off x="5985748" y="2403476"/>
            <a:ext cx="343535" cy="194469"/>
          </a:xfrm>
          <a:prstGeom prst="bentConnector2">
            <a:avLst/>
          </a:prstGeom>
          <a:noFill/>
          <a:ln w="9525">
            <a:solidFill>
              <a:schemeClr val="tx1"/>
            </a:solidFill>
            <a:miter lim="800000"/>
            <a:headEnd/>
            <a:tailEnd type="triangle" w="med" len="med"/>
          </a:ln>
          <a:effectLst/>
        </p:spPr>
      </p:cxnSp>
      <p:sp>
        <p:nvSpPr>
          <p:cNvPr id="61" name="Rectangle 82"/>
          <p:cNvSpPr>
            <a:spLocks noChangeArrowheads="1"/>
          </p:cNvSpPr>
          <p:nvPr/>
        </p:nvSpPr>
        <p:spPr bwMode="auto">
          <a:xfrm flipH="1">
            <a:off x="6657976" y="2701925"/>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sp>
        <p:nvSpPr>
          <p:cNvPr id="89" name="AutoShape 55"/>
          <p:cNvSpPr>
            <a:spLocks noChangeArrowheads="1"/>
          </p:cNvSpPr>
          <p:nvPr/>
        </p:nvSpPr>
        <p:spPr bwMode="auto">
          <a:xfrm>
            <a:off x="6042026" y="2855913"/>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latin typeface="+mn-lt"/>
            </a:endParaRPr>
          </a:p>
        </p:txBody>
      </p:sp>
      <p:cxnSp>
        <p:nvCxnSpPr>
          <p:cNvPr id="91" name="Straight Connector 90"/>
          <p:cNvCxnSpPr>
            <a:stCxn id="37" idx="3"/>
          </p:cNvCxnSpPr>
          <p:nvPr/>
        </p:nvCxnSpPr>
        <p:spPr>
          <a:xfrm flipH="1">
            <a:off x="8274048" y="2239090"/>
            <a:ext cx="2" cy="32543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Shape 91"/>
          <p:cNvCxnSpPr>
            <a:stCxn id="36" idx="2"/>
            <a:endCxn id="40" idx="1"/>
          </p:cNvCxnSpPr>
          <p:nvPr/>
        </p:nvCxnSpPr>
        <p:spPr>
          <a:xfrm rot="5400000" flipH="1">
            <a:off x="6284039" y="1799511"/>
            <a:ext cx="38259" cy="2646363"/>
          </a:xfrm>
          <a:prstGeom prst="bentConnector4">
            <a:avLst>
              <a:gd name="adj1" fmla="val -597506"/>
              <a:gd name="adj2" fmla="val 6223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57" idx="6"/>
          </p:cNvCxnSpPr>
          <p:nvPr/>
        </p:nvCxnSpPr>
        <p:spPr>
          <a:xfrm flipV="1">
            <a:off x="6788150" y="2256790"/>
            <a:ext cx="419100" cy="72152"/>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AutoShape 21"/>
          <p:cNvCxnSpPr>
            <a:cxnSpLocks noChangeShapeType="1"/>
          </p:cNvCxnSpPr>
          <p:nvPr/>
        </p:nvCxnSpPr>
        <p:spPr bwMode="auto">
          <a:xfrm flipV="1">
            <a:off x="6888479" y="2574767"/>
            <a:ext cx="1347783" cy="270748"/>
          </a:xfrm>
          <a:prstGeom prst="bentConnector3">
            <a:avLst>
              <a:gd name="adj1" fmla="val 50000"/>
            </a:avLst>
          </a:prstGeom>
          <a:noFill/>
          <a:ln w="9525">
            <a:solidFill>
              <a:schemeClr val="tx1"/>
            </a:solidFill>
            <a:miter lim="800000"/>
            <a:headEnd/>
            <a:tailEnd type="triangle" w="med" len="med"/>
          </a:ln>
          <a:effectLst/>
        </p:spPr>
      </p:cxnSp>
      <p:cxnSp>
        <p:nvCxnSpPr>
          <p:cNvPr id="95" name="AutoShape 21"/>
          <p:cNvCxnSpPr>
            <a:cxnSpLocks noChangeShapeType="1"/>
            <a:stCxn id="101" idx="6"/>
            <a:endCxn id="39" idx="2"/>
          </p:cNvCxnSpPr>
          <p:nvPr/>
        </p:nvCxnSpPr>
        <p:spPr bwMode="auto">
          <a:xfrm flipV="1">
            <a:off x="4070350" y="2778920"/>
            <a:ext cx="204788" cy="15239"/>
          </a:xfrm>
          <a:prstGeom prst="bentConnector3">
            <a:avLst>
              <a:gd name="adj1" fmla="val 50000"/>
            </a:avLst>
          </a:prstGeom>
          <a:noFill/>
          <a:ln w="38100">
            <a:solidFill>
              <a:schemeClr val="tx1"/>
            </a:solidFill>
            <a:miter lim="800000"/>
            <a:headEnd/>
            <a:tailEnd type="triangle" w="med" len="med"/>
          </a:ln>
          <a:effectLst/>
        </p:spPr>
      </p:cxnSp>
      <p:sp>
        <p:nvSpPr>
          <p:cNvPr id="96" name="Rectangle 82"/>
          <p:cNvSpPr>
            <a:spLocks noChangeArrowheads="1"/>
          </p:cNvSpPr>
          <p:nvPr/>
        </p:nvSpPr>
        <p:spPr bwMode="auto">
          <a:xfrm flipH="1">
            <a:off x="3378200" y="29910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78150" y="2951321"/>
            <a:ext cx="574675" cy="346075"/>
            <a:chOff x="752" y="1556"/>
            <a:chExt cx="362" cy="218"/>
          </a:xfrm>
        </p:grpSpPr>
        <p:cxnSp>
          <p:nvCxnSpPr>
            <p:cNvPr id="9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1" name="Oval 37"/>
          <p:cNvSpPr>
            <a:spLocks noChangeArrowheads="1"/>
          </p:cNvSpPr>
          <p:nvPr/>
        </p:nvSpPr>
        <p:spPr bwMode="auto">
          <a:xfrm>
            <a:off x="3494087" y="2607628"/>
            <a:ext cx="576263" cy="373062"/>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Tx</a:t>
            </a:r>
            <a:endParaRPr lang="en-US" sz="1000" dirty="0">
              <a:solidFill>
                <a:srgbClr val="000000"/>
              </a:solidFill>
              <a:latin typeface="+mn-lt"/>
            </a:endParaRPr>
          </a:p>
          <a:p>
            <a:pPr algn="ctr" fontAlgn="base">
              <a:spcBef>
                <a:spcPct val="0"/>
              </a:spcBef>
              <a:spcAft>
                <a:spcPct val="0"/>
              </a:spcAft>
            </a:pP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86087" y="2256790"/>
            <a:ext cx="574675" cy="346075"/>
            <a:chOff x="752" y="1556"/>
            <a:chExt cx="362" cy="218"/>
          </a:xfrm>
        </p:grpSpPr>
        <p:cxnSp>
          <p:nvCxnSpPr>
            <p:cNvPr id="10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10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6" name="Rectangle 82"/>
          <p:cNvSpPr>
            <a:spLocks noChangeArrowheads="1"/>
          </p:cNvSpPr>
          <p:nvPr/>
        </p:nvSpPr>
        <p:spPr bwMode="auto">
          <a:xfrm flipH="1">
            <a:off x="3019425" y="22956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107" name="AutoShape 21"/>
          <p:cNvCxnSpPr>
            <a:cxnSpLocks noChangeShapeType="1"/>
            <a:stCxn id="96" idx="1"/>
            <a:endCxn id="101" idx="4"/>
          </p:cNvCxnSpPr>
          <p:nvPr/>
        </p:nvCxnSpPr>
        <p:spPr bwMode="auto">
          <a:xfrm flipV="1">
            <a:off x="3494088" y="2980690"/>
            <a:ext cx="288131" cy="144462"/>
          </a:xfrm>
          <a:prstGeom prst="bentConnector2">
            <a:avLst/>
          </a:prstGeom>
          <a:noFill/>
          <a:ln w="9525">
            <a:solidFill>
              <a:schemeClr val="tx1"/>
            </a:solidFill>
            <a:miter lim="800000"/>
            <a:headEnd/>
            <a:tailEnd type="triangle" w="med" len="med"/>
          </a:ln>
          <a:effectLst/>
        </p:spPr>
      </p:cxnSp>
      <p:cxnSp>
        <p:nvCxnSpPr>
          <p:cNvPr id="108" name="AutoShape 23"/>
          <p:cNvCxnSpPr>
            <a:cxnSpLocks noChangeShapeType="1"/>
            <a:stCxn id="101" idx="0"/>
            <a:endCxn id="106" idx="1"/>
          </p:cNvCxnSpPr>
          <p:nvPr/>
        </p:nvCxnSpPr>
        <p:spPr bwMode="auto">
          <a:xfrm rot="16200000" flipV="1">
            <a:off x="3369866" y="2195275"/>
            <a:ext cx="177800" cy="646906"/>
          </a:xfrm>
          <a:prstGeom prst="bentConnector2">
            <a:avLst/>
          </a:prstGeom>
          <a:noFill/>
          <a:ln w="9525">
            <a:solidFill>
              <a:schemeClr val="tx1"/>
            </a:solidFill>
            <a:miter lim="800000"/>
            <a:headEnd/>
            <a:tailEnd type="triangle" w="med" len="med"/>
          </a:ln>
          <a:effectLst/>
        </p:spPr>
      </p:cxnSp>
      <p:sp>
        <p:nvSpPr>
          <p:cNvPr id="109" name="Text Box 28"/>
          <p:cNvSpPr txBox="1">
            <a:spLocks noChangeArrowheads="1"/>
          </p:cNvSpPr>
          <p:nvPr/>
        </p:nvSpPr>
        <p:spPr bwMode="auto">
          <a:xfrm>
            <a:off x="920750" y="2514600"/>
            <a:ext cx="952500" cy="246220"/>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Put(hCh,msg);</a:t>
            </a:r>
          </a:p>
        </p:txBody>
      </p:sp>
      <p:sp>
        <p:nvSpPr>
          <p:cNvPr id="110" name="Text Box 28"/>
          <p:cNvSpPr txBox="1">
            <a:spLocks noChangeArrowheads="1"/>
          </p:cNvSpPr>
          <p:nvPr/>
        </p:nvSpPr>
        <p:spPr bwMode="auto">
          <a:xfrm>
            <a:off x="920750" y="2306717"/>
            <a:ext cx="1516061"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msg = PktLibAlloc(hHeap);</a:t>
            </a:r>
          </a:p>
        </p:txBody>
      </p:sp>
      <p:sp>
        <p:nvSpPr>
          <p:cNvPr id="111" name="Text Box 28"/>
          <p:cNvSpPr txBox="1">
            <a:spLocks noChangeArrowheads="1"/>
          </p:cNvSpPr>
          <p:nvPr/>
        </p:nvSpPr>
        <p:spPr bwMode="auto">
          <a:xfrm>
            <a:off x="920750" y="2019300"/>
            <a:ext cx="1525587"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hCh=Find(“MyCh7”);</a:t>
            </a:r>
          </a:p>
        </p:txBody>
      </p:sp>
      <p:cxnSp>
        <p:nvCxnSpPr>
          <p:cNvPr id="112" name="Shape 201"/>
          <p:cNvCxnSpPr>
            <a:stCxn id="106" idx="3"/>
            <a:endCxn id="110" idx="3"/>
          </p:cNvCxnSpPr>
          <p:nvPr/>
        </p:nvCxnSpPr>
        <p:spPr>
          <a:xfrm rot="10800000">
            <a:off x="2436811" y="24298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hape 201"/>
          <p:cNvCxnSpPr>
            <a:stCxn id="109" idx="3"/>
            <a:endCxn id="96" idx="3"/>
          </p:cNvCxnSpPr>
          <p:nvPr/>
        </p:nvCxnSpPr>
        <p:spPr>
          <a:xfrm>
            <a:off x="1873250" y="2637710"/>
            <a:ext cx="1504950" cy="4874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Text Box 28"/>
          <p:cNvSpPr txBox="1">
            <a:spLocks noChangeArrowheads="1"/>
          </p:cNvSpPr>
          <p:nvPr/>
        </p:nvSpPr>
        <p:spPr bwMode="auto">
          <a:xfrm>
            <a:off x="7383461" y="33351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Code Example</a:t>
            </a:r>
            <a:endParaRPr lang="en-US" sz="3600" dirty="0"/>
          </a:p>
        </p:txBody>
      </p:sp>
      <p:sp>
        <p:nvSpPr>
          <p:cNvPr id="5" name="Content Placeholder 2"/>
          <p:cNvSpPr txBox="1">
            <a:spLocks/>
          </p:cNvSpPr>
          <p:nvPr/>
        </p:nvSpPr>
        <p:spPr bwMode="auto">
          <a:xfrm>
            <a:off x="381000" y="1676400"/>
            <a:ext cx="8123730" cy="3276600"/>
          </a:xfrm>
          <a:prstGeom prst="rect">
            <a:avLst/>
          </a:prstGeom>
          <a:solidFill>
            <a:schemeClr val="bg1">
              <a:lumMod val="85000"/>
            </a:schemeClr>
          </a:solidFill>
          <a:ln w="9525" algn="ctr">
            <a:solidFill>
              <a:schemeClr val="dk1">
                <a:shade val="95000"/>
                <a:satMod val="105000"/>
              </a:schemeClr>
            </a:solidFill>
            <a:miter lim="800000"/>
            <a:headEnd/>
            <a:tailEnd/>
          </a:ln>
        </p:spPr>
        <p:txBody>
          <a:bodyPr vert="horz" wrap="square" lIns="91440" tIns="0" rIns="91440" bIns="0" numCol="1" anchor="ctr" anchorCtr="0" compatLnSpc="1">
            <a:prstTxWarp prst="textNoShape">
              <a:avLst/>
            </a:prstTxWarp>
            <a:normAutofit fontScale="62500" lnSpcReduction="20000"/>
          </a:bodyPr>
          <a:lstStyle/>
          <a:p>
            <a:pPr marL="227013" indent="-227013" eaLnBrk="0" fontAlgn="base" hangingPunct="0">
              <a:spcBef>
                <a:spcPct val="65000"/>
              </a:spcBef>
              <a:spcAft>
                <a:spcPct val="0"/>
              </a:spcAft>
              <a:defRPr/>
            </a:pPr>
            <a:r>
              <a:rPr lang="en-US" sz="2000" b="1" u="sng" kern="0" dirty="0">
                <a:solidFill>
                  <a:srgbClr val="000000"/>
                </a:solidFill>
              </a:rPr>
              <a:t>Reader</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hCh = </a:t>
            </a:r>
            <a:r>
              <a:rPr lang="en-US" b="1" kern="0" dirty="0">
                <a:solidFill>
                  <a:srgbClr val="FF0000"/>
                </a:solidFill>
                <a:latin typeface="Calibri" pitchFamily="34" charset="0"/>
              </a:rPr>
              <a:t>Create</a:t>
            </a:r>
            <a:r>
              <a:rPr lang="en-US" kern="0" dirty="0">
                <a:solidFill>
                  <a:srgbClr val="000000"/>
                </a:solidFill>
                <a:latin typeface="Calibri" pitchFamily="34" charset="0"/>
              </a:rPr>
              <a:t>(“MyChannel”, ChannelType, struct *ChannelConfig); </a:t>
            </a:r>
            <a:r>
              <a:rPr lang="en-US" kern="0" dirty="0">
                <a:solidFill>
                  <a:srgbClr val="00B050"/>
                </a:solidFill>
                <a:latin typeface="Calibri" pitchFamily="34" charset="0"/>
              </a:rPr>
              <a:t>// Reader specifies what channel it wants to create</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kern="0" dirty="0">
                <a:solidFill>
                  <a:srgbClr val="00B050"/>
                </a:solidFill>
                <a:latin typeface="Calibri" pitchFamily="34" charset="0"/>
              </a:rPr>
              <a:t>// For each message</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b="1" kern="0" dirty="0">
                <a:solidFill>
                  <a:srgbClr val="FF0000"/>
                </a:solidFill>
                <a:latin typeface="Calibri" pitchFamily="34" charset="0"/>
              </a:rPr>
              <a:t>Get</a:t>
            </a:r>
            <a:r>
              <a:rPr lang="en-US" kern="0" dirty="0">
                <a:solidFill>
                  <a:srgbClr val="000000"/>
                </a:solidFill>
                <a:latin typeface="Calibri" pitchFamily="34" charset="0"/>
              </a:rPr>
              <a:t>(hCh, &amp;msg) </a:t>
            </a:r>
            <a:r>
              <a:rPr lang="en-US" kern="0" dirty="0">
                <a:solidFill>
                  <a:srgbClr val="00B050"/>
                </a:solidFill>
                <a:latin typeface="Calibri" pitchFamily="34" charset="0"/>
              </a:rPr>
              <a:t>// Either Blocking or Non-blocking call,</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b="1" kern="0" dirty="0">
                <a:solidFill>
                  <a:srgbClr val="00B0F0"/>
                </a:solidFill>
                <a:latin typeface="Calibri" pitchFamily="34" charset="0"/>
              </a:rPr>
              <a:t>pktLibFreeMsg(</a:t>
            </a:r>
            <a:r>
              <a:rPr lang="en-US" kern="0" dirty="0">
                <a:solidFill>
                  <a:srgbClr val="000000"/>
                </a:solidFill>
                <a:latin typeface="Calibri" pitchFamily="34" charset="0"/>
              </a:rPr>
              <a:t>msg); </a:t>
            </a:r>
            <a:r>
              <a:rPr lang="en-US" kern="0" dirty="0">
                <a:solidFill>
                  <a:srgbClr val="00B050"/>
                </a:solidFill>
                <a:latin typeface="Calibri" pitchFamily="34" charset="0"/>
              </a:rPr>
              <a:t>// Not part of IPC API, the way reader frees the message can be application specific</a:t>
            </a:r>
          </a:p>
          <a:p>
            <a:pPr marL="574675" lvl="1" indent="-233363" eaLnBrk="0" fontAlgn="base" hangingPunct="0">
              <a:spcBef>
                <a:spcPct val="20000"/>
              </a:spcBef>
              <a:spcAft>
                <a:spcPct val="0"/>
              </a:spcAft>
              <a:defRPr/>
            </a:pPr>
            <a:r>
              <a:rPr lang="en-US" b="1" kern="0" dirty="0">
                <a:solidFill>
                  <a:srgbClr val="FF0000"/>
                </a:solidFill>
                <a:latin typeface="Calibri" pitchFamily="34" charset="0"/>
              </a:rPr>
              <a:t>Delete</a:t>
            </a:r>
            <a:r>
              <a:rPr lang="en-US" kern="0" dirty="0">
                <a:solidFill>
                  <a:srgbClr val="000000"/>
                </a:solidFill>
                <a:latin typeface="Calibri" pitchFamily="34" charset="0"/>
              </a:rPr>
              <a:t>(hCh);</a:t>
            </a:r>
          </a:p>
          <a:p>
            <a:pPr marL="227013" indent="-227013" eaLnBrk="0" fontAlgn="base" hangingPunct="0">
              <a:spcBef>
                <a:spcPct val="65000"/>
              </a:spcBef>
              <a:spcAft>
                <a:spcPct val="0"/>
              </a:spcAft>
              <a:defRPr/>
            </a:pPr>
            <a:r>
              <a:rPr lang="en-US" sz="2000" b="1" u="sng" kern="0" dirty="0">
                <a:solidFill>
                  <a:srgbClr val="000000"/>
                </a:solidFill>
              </a:rPr>
              <a:t>Writer</a:t>
            </a:r>
            <a:r>
              <a:rPr lang="en-US" sz="2000" kern="0" dirty="0">
                <a:solidFill>
                  <a:srgbClr val="000000"/>
                </a:solidFill>
              </a:rPr>
              <a:t>:</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hHeap = </a:t>
            </a:r>
            <a:r>
              <a:rPr lang="en-US" b="1" kern="0" dirty="0">
                <a:solidFill>
                  <a:srgbClr val="00B0F0"/>
                </a:solidFill>
                <a:latin typeface="Calibri" pitchFamily="34" charset="0"/>
              </a:rPr>
              <a:t>pktLibCreateHeap</a:t>
            </a:r>
            <a:r>
              <a:rPr lang="en-US" kern="0" dirty="0">
                <a:solidFill>
                  <a:srgbClr val="000000"/>
                </a:solidFill>
                <a:latin typeface="Calibri" pitchFamily="34" charset="0"/>
              </a:rPr>
              <a:t>(“MyHeap); </a:t>
            </a:r>
            <a:r>
              <a:rPr lang="en-US" kern="0" dirty="0">
                <a:solidFill>
                  <a:srgbClr val="00B050"/>
                </a:solidFill>
                <a:latin typeface="Calibri" pitchFamily="34" charset="0"/>
              </a:rPr>
              <a:t>// Not part of IPC API, the way  writer allocates the message can be application specific</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hCh = </a:t>
            </a:r>
            <a:r>
              <a:rPr lang="en-US" b="1" kern="0" dirty="0">
                <a:solidFill>
                  <a:srgbClr val="FF0000"/>
                </a:solidFill>
                <a:latin typeface="Calibri" pitchFamily="34" charset="0"/>
              </a:rPr>
              <a:t>Find</a:t>
            </a:r>
            <a:r>
              <a:rPr lang="en-US" kern="0" dirty="0">
                <a:solidFill>
                  <a:srgbClr val="000000"/>
                </a:solidFill>
                <a:latin typeface="Calibri" pitchFamily="34" charset="0"/>
              </a:rPr>
              <a:t>(“MyChannel”);</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kern="0" dirty="0">
                <a:solidFill>
                  <a:srgbClr val="00B050"/>
                </a:solidFill>
                <a:latin typeface="Calibri" pitchFamily="34" charset="0"/>
              </a:rPr>
              <a:t>//For each message</a:t>
            </a:r>
            <a:r>
              <a:rPr lang="en-US" kern="0" dirty="0">
                <a:solidFill>
                  <a:srgbClr val="000000"/>
                </a:solidFill>
                <a:latin typeface="Calibri" pitchFamily="34" charset="0"/>
              </a:rPr>
              <a:t>	</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msg = </a:t>
            </a:r>
            <a:r>
              <a:rPr lang="en-US" b="1" kern="0" dirty="0">
                <a:solidFill>
                  <a:srgbClr val="00B0F0"/>
                </a:solidFill>
                <a:latin typeface="Calibri" pitchFamily="34" charset="0"/>
              </a:rPr>
              <a:t>pktLibAlloc</a:t>
            </a:r>
            <a:r>
              <a:rPr lang="en-US" kern="0" dirty="0">
                <a:solidFill>
                  <a:srgbClr val="000000"/>
                </a:solidFill>
                <a:latin typeface="Calibri" pitchFamily="34" charset="0"/>
              </a:rPr>
              <a:t>(hHeap); </a:t>
            </a:r>
            <a:r>
              <a:rPr lang="en-US" kern="0" dirty="0">
                <a:solidFill>
                  <a:srgbClr val="00B050"/>
                </a:solidFill>
                <a:latin typeface="Calibri" pitchFamily="34" charset="0"/>
              </a:rPr>
              <a:t>// Not part of IPC API, the way reader frees the message can be application specific</a:t>
            </a:r>
          </a:p>
          <a:p>
            <a:pPr marL="574675" lvl="1" indent="-233363" eaLnBrk="0" fontAlgn="base" hangingPunct="0">
              <a:spcBef>
                <a:spcPct val="20000"/>
              </a:spcBef>
              <a:spcAft>
                <a:spcPct val="0"/>
              </a:spcAft>
              <a:defRPr/>
            </a:pPr>
            <a:r>
              <a:rPr lang="en-US" b="1" kern="0" dirty="0">
                <a:solidFill>
                  <a:srgbClr val="FF0000"/>
                </a:solidFill>
                <a:latin typeface="Calibri" pitchFamily="34" charset="0"/>
              </a:rPr>
              <a:t>	Put</a:t>
            </a:r>
            <a:r>
              <a:rPr lang="en-US" kern="0" dirty="0">
                <a:solidFill>
                  <a:srgbClr val="000000"/>
                </a:solidFill>
                <a:latin typeface="Calibri" pitchFamily="34" charset="0"/>
              </a:rPr>
              <a:t>(hCh, msg); </a:t>
            </a:r>
            <a:r>
              <a:rPr lang="en-US" kern="0" dirty="0">
                <a:solidFill>
                  <a:srgbClr val="00B050"/>
                </a:solidFill>
                <a:latin typeface="Calibri" pitchFamily="34" charset="0"/>
              </a:rPr>
              <a:t>// Note: if Copy=PacketDMA, msg is freed my Tx DMA.</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msg = </a:t>
            </a:r>
            <a:r>
              <a:rPr lang="en-US" b="1" kern="0" dirty="0">
                <a:solidFill>
                  <a:srgbClr val="00B0F0"/>
                </a:solidFill>
                <a:latin typeface="Calibri" pitchFamily="34" charset="0"/>
              </a:rPr>
              <a:t>pktLibAlloc</a:t>
            </a:r>
            <a:r>
              <a:rPr lang="en-US" kern="0" dirty="0">
                <a:solidFill>
                  <a:srgbClr val="000000"/>
                </a:solidFill>
                <a:latin typeface="Calibri" pitchFamily="34" charset="0"/>
              </a:rPr>
              <a:t>(hHeap); </a:t>
            </a:r>
            <a:r>
              <a:rPr lang="en-US" kern="0" dirty="0">
                <a:solidFill>
                  <a:srgbClr val="00B050"/>
                </a:solidFill>
                <a:latin typeface="Calibri" pitchFamily="34" charset="0"/>
              </a:rPr>
              <a:t>// Not part of IPC API, the way reader frees the message can be application specific</a:t>
            </a:r>
          </a:p>
          <a:p>
            <a:pPr marL="574675" lvl="1" indent="-233363" eaLnBrk="0" fontAlgn="base" hangingPunct="0">
              <a:spcBef>
                <a:spcPct val="20000"/>
              </a:spcBef>
              <a:spcAft>
                <a:spcPct val="0"/>
              </a:spcAft>
              <a:defRPr/>
            </a:pPr>
            <a:r>
              <a:rPr lang="en-US" b="1" kern="0" dirty="0">
                <a:solidFill>
                  <a:srgbClr val="FF0000"/>
                </a:solidFill>
                <a:latin typeface="Calibri" pitchFamily="34" charset="0"/>
              </a:rPr>
              <a:t>	Put</a:t>
            </a:r>
            <a:r>
              <a:rPr lang="en-US" kern="0" dirty="0">
                <a:solidFill>
                  <a:srgbClr val="000000"/>
                </a:solidFill>
                <a:latin typeface="Calibri" pitchFamily="34" charset="0"/>
              </a:rPr>
              <a:t>(hCh, msg);</a:t>
            </a:r>
          </a:p>
        </p:txBody>
      </p:sp>
    </p:spTree>
    <p:extLst>
      <p:ext uri="{BB962C8B-B14F-4D97-AF65-F5344CB8AC3E}">
        <p14:creationId xmlns:p14="http://schemas.microsoft.com/office/powerpoint/2010/main" xmlns="" val="419883240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944562"/>
          </a:xfrm>
        </p:spPr>
        <p:txBody>
          <a:bodyPr>
            <a:normAutofit/>
          </a:bodyPr>
          <a:lstStyle/>
          <a:p>
            <a:r>
              <a:rPr lang="en-US" sz="3600" dirty="0" smtClean="0"/>
              <a:t>Backup – PktLib Utility Libraries</a:t>
            </a:r>
            <a:endParaRPr lang="en-US" sz="36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Packet Library (PktLib)</a:t>
            </a:r>
            <a:endParaRPr lang="en-US" sz="3600" dirty="0"/>
          </a:p>
        </p:txBody>
      </p:sp>
      <p:sp>
        <p:nvSpPr>
          <p:cNvPr id="3" name="Content Placeholder 2"/>
          <p:cNvSpPr>
            <a:spLocks noGrp="1"/>
          </p:cNvSpPr>
          <p:nvPr>
            <p:ph idx="1"/>
          </p:nvPr>
        </p:nvSpPr>
        <p:spPr>
          <a:xfrm>
            <a:off x="304800" y="1905000"/>
            <a:ext cx="8229600" cy="3429000"/>
          </a:xfrm>
        </p:spPr>
        <p:txBody>
          <a:bodyPr/>
          <a:lstStyle/>
          <a:p>
            <a:r>
              <a:rPr lang="en-US" dirty="0" smtClean="0"/>
              <a:t>Purpose: High-level library to allocate packets and manipulate packets used by different types of channels.</a:t>
            </a:r>
          </a:p>
          <a:p>
            <a:r>
              <a:rPr lang="en-US" dirty="0" smtClean="0"/>
              <a:t>Enhance capabilities of packet manipulation</a:t>
            </a:r>
          </a:p>
          <a:p>
            <a:r>
              <a:rPr lang="en-US" dirty="0" smtClean="0"/>
              <a:t>Enhance Heap manipulation</a:t>
            </a:r>
          </a:p>
          <a:p>
            <a:pPr>
              <a:buNone/>
            </a:pPr>
            <a:endParaRPr lang="en-US" dirty="0" smtClean="0"/>
          </a:p>
          <a:p>
            <a:pPr lvl="1"/>
            <a:endParaRPr lang="en-US" dirty="0" smtClean="0"/>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Heap Allocation</a:t>
            </a:r>
            <a:endParaRPr lang="en-US" sz="3600" dirty="0"/>
          </a:p>
        </p:txBody>
      </p:sp>
      <p:sp>
        <p:nvSpPr>
          <p:cNvPr id="3" name="Content Placeholder 2"/>
          <p:cNvSpPr>
            <a:spLocks noGrp="1"/>
          </p:cNvSpPr>
          <p:nvPr>
            <p:ph idx="1"/>
          </p:nvPr>
        </p:nvSpPr>
        <p:spPr>
          <a:xfrm>
            <a:off x="228600" y="1066800"/>
            <a:ext cx="8229600" cy="5029200"/>
          </a:xfrm>
        </p:spPr>
        <p:txBody>
          <a:bodyPr/>
          <a:lstStyle/>
          <a:p>
            <a:r>
              <a:rPr lang="en-US" dirty="0" smtClean="0"/>
              <a:t>Heap creation supports shared heaps and private heaps.</a:t>
            </a:r>
          </a:p>
          <a:p>
            <a:r>
              <a:rPr lang="en-US" dirty="0" smtClean="0"/>
              <a:t>Heap is identified by name. It contains Data buffer Packets or Zero Buffer Packets</a:t>
            </a:r>
          </a:p>
          <a:p>
            <a:r>
              <a:rPr lang="en-US" dirty="0" smtClean="0"/>
              <a:t>Heap size is determined by application.</a:t>
            </a:r>
          </a:p>
          <a:p>
            <a:r>
              <a:rPr lang="en-US" dirty="0" smtClean="0"/>
              <a:t>Typical pktlib functions:</a:t>
            </a:r>
          </a:p>
          <a:p>
            <a:pPr lvl="1"/>
            <a:r>
              <a:rPr lang="en-US" dirty="0" smtClean="0"/>
              <a:t>Pktlib_createHeap</a:t>
            </a:r>
          </a:p>
          <a:p>
            <a:pPr lvl="1"/>
            <a:r>
              <a:rPr lang="en-US" dirty="0" smtClean="0"/>
              <a:t>Pktlib_findHeapbyName</a:t>
            </a:r>
          </a:p>
          <a:p>
            <a:pPr lvl="1"/>
            <a:r>
              <a:rPr lang="en-US" dirty="0" smtClean="0"/>
              <a:t>Pktlib_allocPacket</a:t>
            </a:r>
          </a:p>
          <a:p>
            <a:pPr lvl="1">
              <a:buNone/>
            </a:pPr>
            <a:endParaRPr lang="en-US" dirty="0" smtClean="0"/>
          </a:p>
          <a:p>
            <a:pPr>
              <a:buNone/>
            </a:pPr>
            <a:endParaRPr lang="en-US" dirty="0" smtClean="0"/>
          </a:p>
          <a:p>
            <a:pPr lvl="1"/>
            <a:endParaRPr lang="en-US" dirty="0" smtClean="0"/>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Packet Manipulations</a:t>
            </a:r>
            <a:endParaRPr lang="en-US" sz="3600" dirty="0"/>
          </a:p>
        </p:txBody>
      </p:sp>
      <p:sp>
        <p:nvSpPr>
          <p:cNvPr id="3" name="Content Placeholder 2"/>
          <p:cNvSpPr>
            <a:spLocks noGrp="1"/>
          </p:cNvSpPr>
          <p:nvPr>
            <p:ph idx="1"/>
          </p:nvPr>
        </p:nvSpPr>
        <p:spPr>
          <a:xfrm>
            <a:off x="228600" y="1066800"/>
            <a:ext cx="8229600" cy="5029200"/>
          </a:xfrm>
        </p:spPr>
        <p:txBody>
          <a:bodyPr/>
          <a:lstStyle/>
          <a:p>
            <a:r>
              <a:rPr lang="en-US" dirty="0" smtClean="0"/>
              <a:t>Merge multiple packets into one (linked) packet</a:t>
            </a:r>
          </a:p>
          <a:p>
            <a:r>
              <a:rPr lang="en-US" dirty="0" smtClean="0"/>
              <a:t>Clone packet</a:t>
            </a:r>
          </a:p>
          <a:p>
            <a:r>
              <a:rPr lang="en-US" dirty="0" smtClean="0"/>
              <a:t>Split Packet into multiple packets</a:t>
            </a:r>
          </a:p>
          <a:p>
            <a:r>
              <a:rPr lang="en-US" dirty="0" smtClean="0"/>
              <a:t>Typical pktlib functions:</a:t>
            </a:r>
          </a:p>
          <a:p>
            <a:pPr lvl="1"/>
            <a:r>
              <a:rPr lang="en-US" dirty="0" smtClean="0"/>
              <a:t>Pktlib_packetMerge</a:t>
            </a:r>
          </a:p>
          <a:p>
            <a:pPr lvl="1"/>
            <a:r>
              <a:rPr lang="en-US" dirty="0" smtClean="0"/>
              <a:t>Pktlib_clonePacket</a:t>
            </a:r>
          </a:p>
          <a:p>
            <a:pPr lvl="1"/>
            <a:r>
              <a:rPr lang="en-US" dirty="0" smtClean="0"/>
              <a:t>Pktlib_splitPacket</a:t>
            </a:r>
          </a:p>
          <a:p>
            <a:endParaRPr lang="en-US" dirty="0" smtClean="0"/>
          </a:p>
          <a:p>
            <a:pPr>
              <a:buNone/>
            </a:pPr>
            <a:endParaRPr lang="en-US" dirty="0" smtClean="0"/>
          </a:p>
          <a:p>
            <a:pPr lvl="1"/>
            <a:endParaRPr lang="en-US" dirty="0" smtClean="0"/>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PktLib: Additional Features</a:t>
            </a:r>
            <a:endParaRPr lang="en-US" sz="3600" dirty="0"/>
          </a:p>
        </p:txBody>
      </p:sp>
      <p:sp>
        <p:nvSpPr>
          <p:cNvPr id="3" name="Content Placeholder 2"/>
          <p:cNvSpPr>
            <a:spLocks noGrp="1"/>
          </p:cNvSpPr>
          <p:nvPr>
            <p:ph idx="1"/>
          </p:nvPr>
        </p:nvSpPr>
        <p:spPr>
          <a:xfrm>
            <a:off x="228600" y="1905000"/>
            <a:ext cx="8229600" cy="4191000"/>
          </a:xfrm>
        </p:spPr>
        <p:txBody>
          <a:bodyPr/>
          <a:lstStyle/>
          <a:p>
            <a:r>
              <a:rPr lang="en-US" dirty="0" smtClean="0"/>
              <a:t>Clean up and garbage collection (especially for clone packets and split packets)</a:t>
            </a:r>
          </a:p>
          <a:p>
            <a:r>
              <a:rPr lang="en-US" dirty="0" smtClean="0"/>
              <a:t>Heap statistics</a:t>
            </a:r>
          </a:p>
          <a:p>
            <a:r>
              <a:rPr lang="en-US" dirty="0" smtClean="0"/>
              <a:t>Cache coherency</a:t>
            </a:r>
          </a:p>
          <a:p>
            <a:endParaRPr lang="en-US" dirty="0" smtClean="0"/>
          </a:p>
          <a:p>
            <a:endParaRPr lang="en-US" dirty="0" smtClean="0"/>
          </a:p>
          <a:p>
            <a:pPr>
              <a:buNone/>
            </a:pPr>
            <a:endParaRPr lang="en-US" dirty="0" smtClean="0"/>
          </a:p>
          <a:p>
            <a:pPr lvl="1"/>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dirty="0" smtClean="0"/>
              <a:t>Agenda</a:t>
            </a:r>
            <a:endParaRPr lang="en-US" sz="3600" dirty="0"/>
          </a:p>
        </p:txBody>
      </p:sp>
      <p:sp>
        <p:nvSpPr>
          <p:cNvPr id="3" name="Content Placeholder 2"/>
          <p:cNvSpPr>
            <a:spLocks noGrp="1"/>
          </p:cNvSpPr>
          <p:nvPr>
            <p:ph idx="1"/>
          </p:nvPr>
        </p:nvSpPr>
        <p:spPr>
          <a:xfrm>
            <a:off x="457200" y="685800"/>
            <a:ext cx="8229600" cy="5867400"/>
          </a:xfrm>
        </p:spPr>
        <p:txBody>
          <a:bodyPr>
            <a:noAutofit/>
          </a:bodyPr>
          <a:lstStyle/>
          <a:p>
            <a:pPr lvl="0"/>
            <a:r>
              <a:rPr lang="en-US" sz="2800" dirty="0" smtClean="0"/>
              <a:t>KeyStone II peripherals </a:t>
            </a:r>
            <a:r>
              <a:rPr lang="en-US" sz="2800" dirty="0"/>
              <a:t>and </a:t>
            </a:r>
            <a:r>
              <a:rPr lang="en-US" sz="2800" dirty="0" smtClean="0"/>
              <a:t>coprocessors</a:t>
            </a:r>
            <a:endParaRPr lang="en-US" sz="2800" dirty="0"/>
          </a:p>
          <a:p>
            <a:pPr lvl="0"/>
            <a:r>
              <a:rPr lang="en-US" sz="2800" b="1" dirty="0" smtClean="0"/>
              <a:t>Resource Management</a:t>
            </a:r>
            <a:endParaRPr lang="en-US" sz="2800" b="1" dirty="0"/>
          </a:p>
          <a:p>
            <a:pPr lvl="0"/>
            <a:r>
              <a:rPr lang="en-US" sz="2800" dirty="0" smtClean="0"/>
              <a:t>DSP CorePac CSL layer</a:t>
            </a:r>
          </a:p>
          <a:p>
            <a:pPr lvl="0"/>
            <a:r>
              <a:rPr lang="en-US" sz="2800" dirty="0" smtClean="0"/>
              <a:t>DSP CorePac LLD layer</a:t>
            </a:r>
          </a:p>
          <a:p>
            <a:pPr lvl="1"/>
            <a:r>
              <a:rPr lang="en-US" dirty="0" smtClean="0"/>
              <a:t>LLD functions</a:t>
            </a:r>
            <a:endParaRPr lang="en-US" dirty="0"/>
          </a:p>
          <a:p>
            <a:pPr lvl="1"/>
            <a:r>
              <a:rPr lang="en-US" dirty="0"/>
              <a:t>What peripherals and coprocessors have </a:t>
            </a:r>
            <a:r>
              <a:rPr lang="en-US" dirty="0" smtClean="0"/>
              <a:t>LLD</a:t>
            </a:r>
          </a:p>
          <a:p>
            <a:pPr lvl="1"/>
            <a:r>
              <a:rPr lang="en-US" dirty="0" smtClean="0"/>
              <a:t>LLD Usage</a:t>
            </a:r>
            <a:endParaRPr lang="en-US" dirty="0"/>
          </a:p>
          <a:p>
            <a:pPr lvl="1"/>
            <a:r>
              <a:rPr lang="en-US" dirty="0" smtClean="0"/>
              <a:t>NWAL</a:t>
            </a:r>
            <a:endParaRPr lang="en-US" dirty="0"/>
          </a:p>
          <a:p>
            <a:pPr lvl="0"/>
            <a:r>
              <a:rPr lang="en-US" sz="2800" dirty="0" smtClean="0"/>
              <a:t>ARM Kernel Drivers</a:t>
            </a:r>
            <a:r>
              <a:rPr lang="en-US" sz="2800" dirty="0"/>
              <a:t> </a:t>
            </a:r>
          </a:p>
          <a:p>
            <a:pPr lvl="0"/>
            <a:r>
              <a:rPr lang="en-US" sz="2800" dirty="0"/>
              <a:t> </a:t>
            </a:r>
            <a:r>
              <a:rPr lang="en-US" sz="2800" dirty="0" smtClean="0"/>
              <a:t> ARM – DSP Inter Process Communications</a:t>
            </a:r>
            <a:endParaRPr lang="en-US" sz="28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2"/>
  <p:tag name="ARTICULATE_PLAYLIST_ID" val="-1"/>
  <p:tag name="ARTICULATE_LOCK_SLIDE" val="0"/>
  <p:tag name="ARTICULATE_SLIDE_GUID" val="07960e40-759b-4659-a27e-243490fe21ed"/>
  <p:tag name="ARTICULATE_SLIDE_NAV" val="2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6468</TotalTime>
  <Words>5540</Words>
  <Application>Microsoft Office PowerPoint</Application>
  <PresentationFormat>On-screen Show (4:3)</PresentationFormat>
  <Paragraphs>1043</Paragraphs>
  <Slides>89</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89</vt:i4>
      </vt:variant>
    </vt:vector>
  </HeadingPairs>
  <TitlesOfParts>
    <vt:vector size="91" baseType="lpstr">
      <vt:lpstr>Office Theme</vt:lpstr>
      <vt:lpstr>Visio</vt:lpstr>
      <vt:lpstr>KeyStone Peripherals Usage</vt:lpstr>
      <vt:lpstr>Agenda</vt:lpstr>
      <vt:lpstr>Agenda</vt:lpstr>
      <vt:lpstr>KeyStone I Device Architecture</vt:lpstr>
      <vt:lpstr>Peripherals and Coprocessors (1/3)</vt:lpstr>
      <vt:lpstr>Peripherals and Coprocessors (2/3)</vt:lpstr>
      <vt:lpstr>Peripherals and Coprocessors (3/3)</vt:lpstr>
      <vt:lpstr>Questions:</vt:lpstr>
      <vt:lpstr>Agenda</vt:lpstr>
      <vt:lpstr>Resource Management – A little bit of History</vt:lpstr>
      <vt:lpstr>Keystone I Resource Manager (RM) LLD</vt:lpstr>
      <vt:lpstr>Keystone I Resource Manager (RM) LLD (cont’d)</vt:lpstr>
      <vt:lpstr>Keystone I RM Lessons Learned</vt:lpstr>
      <vt:lpstr>Keystone II RM – Major Requirements</vt:lpstr>
      <vt:lpstr>Keystone II RM – Overview (1/2)</vt:lpstr>
      <vt:lpstr>Keystone II RM – Overview (2/2)</vt:lpstr>
      <vt:lpstr>Keystone II RM - Overview</vt:lpstr>
      <vt:lpstr>Keystone II RM - Instances</vt:lpstr>
      <vt:lpstr>Keystone II RM – Instance Topology Example</vt:lpstr>
      <vt:lpstr>Keystone II RM - Services</vt:lpstr>
      <vt:lpstr>Keystone II RM - Global Resource List (GRL)</vt:lpstr>
      <vt:lpstr>Keystone II RM - Policy Example</vt:lpstr>
      <vt:lpstr>Agenda</vt:lpstr>
      <vt:lpstr>CSL Overview</vt:lpstr>
      <vt:lpstr>CSL Registers #define</vt:lpstr>
      <vt:lpstr> Looking into cslr_device.h </vt:lpstr>
      <vt:lpstr>Registers Definition  - the cslr_XXX.h files</vt:lpstr>
      <vt:lpstr>Slide 28</vt:lpstr>
      <vt:lpstr>CSL Function Layer- the csl_XXX.h and CSL_XXXAux.h files</vt:lpstr>
      <vt:lpstr>Slide 30</vt:lpstr>
      <vt:lpstr>Slide 31</vt:lpstr>
      <vt:lpstr>CSL layer Summary</vt:lpstr>
      <vt:lpstr>Slide 33</vt:lpstr>
      <vt:lpstr>Agenda</vt:lpstr>
      <vt:lpstr>LLD Overview</vt:lpstr>
      <vt:lpstr>KeyStone I -Interface via LLD and CSL Layers</vt:lpstr>
      <vt:lpstr>Understanding the LLD</vt:lpstr>
      <vt:lpstr>Slide 38</vt:lpstr>
      <vt:lpstr>Slide 39</vt:lpstr>
      <vt:lpstr>Directory Structure of LLD Drivers (2/3)</vt:lpstr>
      <vt:lpstr>Directory Structure of LLD Drivers (3/3)</vt:lpstr>
      <vt:lpstr>The DOCS directory</vt:lpstr>
      <vt:lpstr>Main Blocks of the HTML Documents</vt:lpstr>
      <vt:lpstr>Main Blocks of the HTML Documents</vt:lpstr>
      <vt:lpstr>Main Blocks of the HTML Documents</vt:lpstr>
      <vt:lpstr>Main Blocks of the HTML Documents</vt:lpstr>
      <vt:lpstr>Developing LLD code</vt:lpstr>
      <vt:lpstr>PDK Example – using SRIO  Direct IO</vt:lpstr>
      <vt:lpstr>This example uses the QMSS – Inside qmss_init </vt:lpstr>
      <vt:lpstr>Looking for qmss_init in the doc directory (of qmss)</vt:lpstr>
      <vt:lpstr>Slide 51</vt:lpstr>
      <vt:lpstr>Enable SRIO</vt:lpstr>
      <vt:lpstr>SRIO handle to the instance</vt:lpstr>
      <vt:lpstr>Agenda</vt:lpstr>
      <vt:lpstr>NetCp Configuration</vt:lpstr>
      <vt:lpstr>NWAL </vt:lpstr>
      <vt:lpstr>NWAL  - Security Accelerator configuration</vt:lpstr>
      <vt:lpstr>NWAL Dependencies </vt:lpstr>
      <vt:lpstr>NWAL Documentation - T:\pdk_keystone2_1_00_00_09\packages\ti\drv\nwal\docs\doxygen\html </vt:lpstr>
      <vt:lpstr>NWAL Functions (partial list)</vt:lpstr>
      <vt:lpstr>Agenda</vt:lpstr>
      <vt:lpstr>What about Linux</vt:lpstr>
      <vt:lpstr>What are Linux Device Driver</vt:lpstr>
      <vt:lpstr>Linux Application API</vt:lpstr>
      <vt:lpstr>KeyStone Drivers Structure Example - SRIO</vt:lpstr>
      <vt:lpstr>Linux Drivers mcsdk_03_00_00_09/linux-keystone/drivers </vt:lpstr>
      <vt:lpstr>Agenda</vt:lpstr>
      <vt:lpstr>User Space Libraries</vt:lpstr>
      <vt:lpstr>IPC Scenarios</vt:lpstr>
      <vt:lpstr>IPC Services</vt:lpstr>
      <vt:lpstr>Using MessageQ (1/3)</vt:lpstr>
      <vt:lpstr>Using MessageQ (2/3)</vt:lpstr>
      <vt:lpstr>Using MessageQ (3/3)</vt:lpstr>
      <vt:lpstr>MsgCom Library</vt:lpstr>
      <vt:lpstr>Channel Types</vt:lpstr>
      <vt:lpstr>Interrupt Types</vt:lpstr>
      <vt:lpstr>Blocking and Non-Blocking</vt:lpstr>
      <vt:lpstr>Case 1: Generic Channel Communication  Zero Copy-based Constructions: Core-to-Core</vt:lpstr>
      <vt:lpstr>Case 2: Low-Latency Channel Communication Single and Virtual Channel  Zero Copy-based Construction: Core-to-Core</vt:lpstr>
      <vt:lpstr>Case 3: Reduce Context Switching   Zero Copy-based Constructions: Core-to-Core</vt:lpstr>
      <vt:lpstr>Case 4: Generic Channel Communication  ARM-to-DSP Communications via Linux Kernel VirtQueue</vt:lpstr>
      <vt:lpstr>Case 5: Low-Latency Channel Communication   ARM-to-DSP Communications via Linux Kernel VirtQueue</vt:lpstr>
      <vt:lpstr>Case 6: Reduce Context Switching    ARM-to-DSP Communications via Linux Kernel VirtQueue</vt:lpstr>
      <vt:lpstr>Code Example</vt:lpstr>
      <vt:lpstr>Backup – PktLib Utility Libraries</vt:lpstr>
      <vt:lpstr>Packet Library (PktLib)</vt:lpstr>
      <vt:lpstr>Heap Allocation</vt:lpstr>
      <vt:lpstr>Packet Manipulations</vt:lpstr>
      <vt:lpstr>PktLib: Additional Features</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KeyStone Peripherals Usage</dc:title>
  <dc:creator>Ran Katzur</dc:creator>
  <cp:lastModifiedBy>Ran Katzur</cp:lastModifiedBy>
  <cp:revision>309</cp:revision>
  <dcterms:created xsi:type="dcterms:W3CDTF">2013-04-04T12:34:11Z</dcterms:created>
  <dcterms:modified xsi:type="dcterms:W3CDTF">2013-04-23T12:08:40Z</dcterms:modified>
</cp:coreProperties>
</file>