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8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7ECD0D-0D06-434A-8648-B41C07177325}" type="datetimeFigureOut">
              <a:rPr lang="en-US" smtClean="0"/>
              <a:pPr/>
              <a:t>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98C9A7-7B53-4A15-8E6E-78EBF730A68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7ECD0D-0D06-434A-8648-B41C07177325}" type="datetimeFigureOut">
              <a:rPr lang="en-US" smtClean="0"/>
              <a:pPr/>
              <a:t>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98C9A7-7B53-4A15-8E6E-78EBF730A68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7ECD0D-0D06-434A-8648-B41C07177325}" type="datetimeFigureOut">
              <a:rPr lang="en-US" smtClean="0"/>
              <a:pPr/>
              <a:t>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98C9A7-7B53-4A15-8E6E-78EBF730A68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7ECD0D-0D06-434A-8648-B41C07177325}" type="datetimeFigureOut">
              <a:rPr lang="en-US" smtClean="0"/>
              <a:pPr/>
              <a:t>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98C9A7-7B53-4A15-8E6E-78EBF730A68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7ECD0D-0D06-434A-8648-B41C07177325}" type="datetimeFigureOut">
              <a:rPr lang="en-US" smtClean="0"/>
              <a:pPr/>
              <a:t>12/3/2013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98C9A7-7B53-4A15-8E6E-78EBF730A68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7ECD0D-0D06-434A-8648-B41C07177325}" type="datetimeFigureOut">
              <a:rPr lang="en-US" smtClean="0"/>
              <a:pPr/>
              <a:t>12/3/2013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98C9A7-7B53-4A15-8E6E-78EBF730A68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7ECD0D-0D06-434A-8648-B41C07177325}" type="datetimeFigureOut">
              <a:rPr lang="en-US" smtClean="0"/>
              <a:pPr/>
              <a:t>12/3/2013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98C9A7-7B53-4A15-8E6E-78EBF730A68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7ECD0D-0D06-434A-8648-B41C07177325}" type="datetimeFigureOut">
              <a:rPr lang="en-US" smtClean="0"/>
              <a:pPr/>
              <a:t>12/3/2013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998C9A7-7B53-4A15-8E6E-78EBF730A68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7ECD0D-0D06-434A-8648-B41C07177325}" type="datetimeFigureOut">
              <a:rPr lang="en-US" smtClean="0"/>
              <a:pPr/>
              <a:t>12/3/2013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998C9A7-7B53-4A15-8E6E-78EBF730A68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7ECD0D-0D06-434A-8648-B41C07177325}" type="datetimeFigureOut">
              <a:rPr lang="en-US" smtClean="0"/>
              <a:pPr/>
              <a:t>12/3/2013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98C9A7-7B53-4A15-8E6E-78EBF730A68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7ECD0D-0D06-434A-8648-B41C07177325}" type="datetimeFigureOut">
              <a:rPr lang="en-US" smtClean="0"/>
              <a:pPr/>
              <a:t>12/3/2013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98C9A7-7B53-4A15-8E6E-78EBF730A68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ECD0D-0D06-434A-8648-B41C07177325}" type="datetimeFigureOut">
              <a:rPr lang="en-US" smtClean="0"/>
              <a:pPr/>
              <a:t>12/3/2013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8C9A7-7B53-4A15-8E6E-78EBF730A68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Challenges  in KeyStone Workshop</a:t>
            </a:r>
            <a:endParaRPr lang="en-US" dirty="0"/>
          </a:p>
        </p:txBody>
      </p:sp>
      <p:sp>
        <p:nvSpPr>
          <p:cNvPr id="3" name="Subtitle 2"/>
          <p:cNvSpPr>
            <a:spLocks noGrp="1"/>
          </p:cNvSpPr>
          <p:nvPr>
            <p:ph type="subTitle" idx="1"/>
          </p:nvPr>
        </p:nvSpPr>
        <p:spPr/>
        <p:txBody>
          <a:bodyPr/>
          <a:lstStyle/>
          <a:p>
            <a:r>
              <a:rPr lang="en-US" dirty="0" smtClean="0">
                <a:solidFill>
                  <a:schemeClr val="tx1"/>
                </a:solidFill>
              </a:rPr>
              <a:t>Getting Ready for Hawking, Moonshot and Edison</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fontScale="90000"/>
          </a:bodyPr>
          <a:lstStyle/>
          <a:p>
            <a:pPr algn="ctr"/>
            <a:r>
              <a:rPr lang="en-US" sz="3600" dirty="0" smtClean="0"/>
              <a:t>Challenges Moving into Open Enrollment KeyStone II </a:t>
            </a:r>
            <a:endParaRPr lang="en-US" sz="3600" dirty="0"/>
          </a:p>
        </p:txBody>
      </p:sp>
      <p:sp>
        <p:nvSpPr>
          <p:cNvPr id="3" name="Subtitle 2"/>
          <p:cNvSpPr>
            <a:spLocks noGrp="1"/>
          </p:cNvSpPr>
          <p:nvPr>
            <p:ph type="subTitle" idx="1"/>
          </p:nvPr>
        </p:nvSpPr>
        <p:spPr>
          <a:xfrm>
            <a:off x="381000" y="1600200"/>
            <a:ext cx="8412956" cy="4419600"/>
          </a:xfrm>
        </p:spPr>
        <p:txBody>
          <a:bodyPr>
            <a:normAutofit fontScale="62500" lnSpcReduction="20000"/>
          </a:bodyPr>
          <a:lstStyle/>
          <a:p>
            <a:pPr marL="514350" indent="-514350" algn="l">
              <a:buFont typeface="Arial" pitchFamily="34" charset="0"/>
              <a:buChar char="•"/>
            </a:pPr>
            <a:r>
              <a:rPr lang="en-US" dirty="0" smtClean="0">
                <a:solidFill>
                  <a:schemeClr val="tx1"/>
                </a:solidFill>
              </a:rPr>
              <a:t>How to partition the presentations and the contains between DSP discussion and Linux User mode and Kernel Mode discussion</a:t>
            </a:r>
          </a:p>
          <a:p>
            <a:pPr marL="514350" indent="-514350" algn="l">
              <a:buFont typeface="Arial" pitchFamily="34" charset="0"/>
              <a:buChar char="•"/>
            </a:pPr>
            <a:r>
              <a:rPr lang="en-US" dirty="0" smtClean="0">
                <a:solidFill>
                  <a:schemeClr val="tx1"/>
                </a:solidFill>
              </a:rPr>
              <a:t>What is consider device information and thus needs to be presented, and what is consider standard Linux information that is not covered by TI</a:t>
            </a:r>
          </a:p>
          <a:p>
            <a:pPr marL="514350" indent="-514350" algn="l">
              <a:buFont typeface="Arial" pitchFamily="34" charset="0"/>
              <a:buChar char="•"/>
            </a:pPr>
            <a:r>
              <a:rPr lang="en-US" dirty="0" smtClean="0">
                <a:solidFill>
                  <a:schemeClr val="tx1"/>
                </a:solidFill>
              </a:rPr>
              <a:t>What if we are explicitly asked about standard Linux information – what depth we should go</a:t>
            </a:r>
          </a:p>
          <a:p>
            <a:pPr marL="514350" indent="-514350" algn="l">
              <a:buFont typeface="Arial" pitchFamily="34" charset="0"/>
              <a:buChar char="•"/>
            </a:pPr>
            <a:r>
              <a:rPr lang="en-US" dirty="0" smtClean="0">
                <a:solidFill>
                  <a:schemeClr val="tx1"/>
                </a:solidFill>
              </a:rPr>
              <a:t>How to partition the Labs between DSP and ARM/ what level of competency we expect from mixed group of people? Can we run two different Labs for DSP engineers and to ARM engineers?</a:t>
            </a:r>
          </a:p>
          <a:p>
            <a:pPr marL="514350" indent="-514350" algn="l">
              <a:buFont typeface="Arial" pitchFamily="34" charset="0"/>
              <a:buChar char="•"/>
            </a:pPr>
            <a:r>
              <a:rPr lang="en-US" dirty="0" smtClean="0">
                <a:solidFill>
                  <a:schemeClr val="tx1"/>
                </a:solidFill>
              </a:rPr>
              <a:t>How to explain simple DSP concept to ARM people without insulting the intelligence of the engineers? How to explain simple LINUX concept to the DSP guys without insulting the intelligence of the engineers?</a:t>
            </a:r>
          </a:p>
          <a:p>
            <a:pPr marL="514350" indent="-514350" algn="l">
              <a:buFont typeface="Arial" pitchFamily="34" charset="0"/>
              <a:buChar char="•"/>
            </a:pPr>
            <a:r>
              <a:rPr lang="en-US" dirty="0" smtClean="0">
                <a:solidFill>
                  <a:schemeClr val="tx1"/>
                </a:solidFill>
              </a:rPr>
              <a:t>More so, in a diverse group, how to gauge what is obvious and what is not, what to explain and what can be taken for grounded as common knowledge</a:t>
            </a:r>
            <a:endParaRPr lang="en-US" dirty="0" smtClean="0">
              <a:solidFill>
                <a:schemeClr val="tx1"/>
              </a:solidFill>
              <a:latin typeface="Calibri" pitchFamily="34" charset="0"/>
              <a:cs typeface="Calibri" pitchFamily="34" charset="0"/>
            </a:endParaRPr>
          </a:p>
          <a:p>
            <a:pPr marL="514350" indent="-514350" algn="l">
              <a:buFont typeface="Arial" pitchFamily="34" charset="0"/>
              <a:buChar char="•"/>
            </a:pPr>
            <a:endParaRPr lang="en-US" sz="2400" dirty="0">
              <a:solidFill>
                <a:schemeClr val="tx1"/>
              </a:solidFill>
              <a:latin typeface="Calibri" pitchFamily="34" charset="0"/>
              <a:cs typeface="Calibri" pitchFamily="34" charset="0"/>
            </a:endParaRPr>
          </a:p>
        </p:txBody>
      </p:sp>
      <p:sp>
        <p:nvSpPr>
          <p:cNvPr id="4" name="Slide Number Placeholder 3"/>
          <p:cNvSpPr>
            <a:spLocks noGrp="1"/>
          </p:cNvSpPr>
          <p:nvPr>
            <p:ph type="sldNum" sz="quarter" idx="10"/>
          </p:nvPr>
        </p:nvSpPr>
        <p:spPr/>
        <p:txBody>
          <a:bodyPr/>
          <a:lstStyle/>
          <a:p>
            <a:fld id="{B1006088-BF21-4FD5-870B-675EAADE47BD}"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Germantown Workshop Observations  </a:t>
            </a:r>
            <a:endParaRPr lang="en-US" sz="3600" dirty="0"/>
          </a:p>
        </p:txBody>
      </p:sp>
      <p:sp>
        <p:nvSpPr>
          <p:cNvPr id="3" name="Subtitle 2"/>
          <p:cNvSpPr>
            <a:spLocks noGrp="1"/>
          </p:cNvSpPr>
          <p:nvPr>
            <p:ph type="subTitle" idx="1"/>
          </p:nvPr>
        </p:nvSpPr>
        <p:spPr>
          <a:xfrm>
            <a:off x="381000" y="1143000"/>
            <a:ext cx="8412956" cy="4876800"/>
          </a:xfrm>
        </p:spPr>
        <p:txBody>
          <a:bodyPr>
            <a:normAutofit fontScale="32500" lnSpcReduction="20000"/>
          </a:bodyPr>
          <a:lstStyle/>
          <a:p>
            <a:pPr marL="514350" indent="-514350" algn="l"/>
            <a:r>
              <a:rPr lang="en-US" sz="6000" dirty="0" smtClean="0">
                <a:solidFill>
                  <a:schemeClr val="tx1"/>
                </a:solidFill>
              </a:rPr>
              <a:t>The 10 people group was divided between DSP engineers and general purpose (ARM) engineers.  As it turned out, the ARM guys were more vocal and tried to push the conversation toward LINUX.  Several interesting issues were discussed:</a:t>
            </a:r>
          </a:p>
          <a:p>
            <a:pPr marL="514350" indent="-514350" algn="l">
              <a:buFont typeface="Arial" pitchFamily="34" charset="0"/>
              <a:buChar char="•"/>
            </a:pPr>
            <a:r>
              <a:rPr lang="en-US" sz="4900" dirty="0" smtClean="0">
                <a:solidFill>
                  <a:schemeClr val="tx1"/>
                </a:solidFill>
              </a:rPr>
              <a:t>What are the limitations of the Linux system on the target?  Can we compile LISP code on the cross compiler? On the target? Can we re-compile the compiler and run it on the target?  What else we can do on the target?  Are all of the above standard LINUX questions or we should have to answer? </a:t>
            </a:r>
          </a:p>
          <a:p>
            <a:pPr marL="514350" indent="-514350" algn="l">
              <a:buFont typeface="Arial" pitchFamily="34" charset="0"/>
              <a:buChar char="•"/>
            </a:pPr>
            <a:r>
              <a:rPr lang="en-US" sz="4900" dirty="0" smtClean="0">
                <a:solidFill>
                  <a:schemeClr val="tx1"/>
                </a:solidFill>
              </a:rPr>
              <a:t>When it comes to LINUX programming of the peripherals and IP we send mixed messages. On one hand we want to show TI advantages by having IP so we want to cover the architecture and the capabilities of the IP, on the other hand, we tell the participates that all configuration is done easily using Linux API and kernel functions.  The immediate question is: Why do you teach us the IP features instead of just showing us an example how to use it?</a:t>
            </a:r>
          </a:p>
          <a:p>
            <a:pPr marL="514350" indent="-514350" algn="l">
              <a:buFont typeface="Arial" pitchFamily="34" charset="0"/>
              <a:buChar char="•"/>
            </a:pPr>
            <a:r>
              <a:rPr lang="en-US" sz="4900" dirty="0" smtClean="0">
                <a:solidFill>
                  <a:schemeClr val="tx1"/>
                </a:solidFill>
              </a:rPr>
              <a:t>How does the mpm server and client work?  Can we have the source code and add features to the mpm server? Can we have example where the mpm sends data across from the ARM to the DSP and back?  The MPM Lab that we had only sends messages from the DSP to the ARM and not exchange data, can we have a Lab that actually exchange data and use the MPM?</a:t>
            </a:r>
          </a:p>
          <a:p>
            <a:pPr marL="514350" indent="-514350" algn="l">
              <a:buFont typeface="Arial" pitchFamily="34" charset="0"/>
              <a:buChar char="•"/>
            </a:pPr>
            <a:r>
              <a:rPr lang="en-US" sz="4900" dirty="0" smtClean="0">
                <a:solidFill>
                  <a:schemeClr val="tx1"/>
                </a:solidFill>
              </a:rPr>
              <a:t>How the IP configuration is done when the application uses Library that uses IP? For example, where is the QMSS configuration done when msgCom library is used on the LINUX? Does all the configuration is hidden from the application? Is it done by the system?</a:t>
            </a:r>
            <a:endParaRPr lang="en-US" sz="4900" dirty="0">
              <a:solidFill>
                <a:schemeClr val="tx1"/>
              </a:solidFill>
              <a:latin typeface="Calibri" pitchFamily="34" charset="0"/>
              <a:cs typeface="Calibri" pitchFamily="34" charset="0"/>
            </a:endParaRPr>
          </a:p>
        </p:txBody>
      </p:sp>
      <p:sp>
        <p:nvSpPr>
          <p:cNvPr id="4" name="Slide Number Placeholder 3"/>
          <p:cNvSpPr>
            <a:spLocks noGrp="1"/>
          </p:cNvSpPr>
          <p:nvPr>
            <p:ph type="sldNum" sz="quarter" idx="10"/>
          </p:nvPr>
        </p:nvSpPr>
        <p:spPr/>
        <p:txBody>
          <a:bodyPr/>
          <a:lstStyle/>
          <a:p>
            <a:fld id="{B1006088-BF21-4FD5-870B-675EAADE47BD}"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Gaps that we need to close</a:t>
            </a:r>
            <a:endParaRPr lang="en-US" sz="3600" dirty="0"/>
          </a:p>
        </p:txBody>
      </p:sp>
      <p:sp>
        <p:nvSpPr>
          <p:cNvPr id="3" name="Subtitle 2"/>
          <p:cNvSpPr>
            <a:spLocks noGrp="1"/>
          </p:cNvSpPr>
          <p:nvPr>
            <p:ph type="subTitle" idx="1"/>
          </p:nvPr>
        </p:nvSpPr>
        <p:spPr>
          <a:xfrm>
            <a:off x="381000" y="1447800"/>
            <a:ext cx="8412956" cy="4572000"/>
          </a:xfrm>
        </p:spPr>
        <p:txBody>
          <a:bodyPr>
            <a:normAutofit fontScale="32500" lnSpcReduction="20000"/>
          </a:bodyPr>
          <a:lstStyle/>
          <a:p>
            <a:pPr marL="514350" indent="-514350" algn="l">
              <a:buFont typeface="Arial" pitchFamily="34" charset="0"/>
              <a:buChar char="•"/>
            </a:pPr>
            <a:r>
              <a:rPr lang="en-US" sz="6800" dirty="0" smtClean="0">
                <a:solidFill>
                  <a:schemeClr val="tx1"/>
                </a:solidFill>
                <a:latin typeface="Calibri" pitchFamily="34" charset="0"/>
                <a:cs typeface="Calibri" pitchFamily="34" charset="0"/>
              </a:rPr>
              <a:t>Need to modify the peripherals presentations to emphasis Linux configuration including device drivers and high level APIs Libraries)</a:t>
            </a:r>
          </a:p>
          <a:p>
            <a:pPr marL="514350" indent="-514350" algn="l">
              <a:buFont typeface="Arial" pitchFamily="34" charset="0"/>
              <a:buChar char="•"/>
            </a:pPr>
            <a:r>
              <a:rPr lang="en-US" sz="6800" dirty="0" smtClean="0">
                <a:solidFill>
                  <a:schemeClr val="tx1"/>
                </a:solidFill>
              </a:rPr>
              <a:t>Need a discussion on MPM usage, including resource management, device tree, mpm configuration</a:t>
            </a:r>
            <a:r>
              <a:rPr lang="en-US" sz="6800" dirty="0" smtClean="0">
                <a:solidFill>
                  <a:schemeClr val="tx1"/>
                </a:solidFill>
                <a:latin typeface="Calibri" pitchFamily="34" charset="0"/>
                <a:cs typeface="Calibri" pitchFamily="34" charset="0"/>
              </a:rPr>
              <a:t> and U-BOOT to explain the dependencies when DSP and LINUX are working together. Give a clear understanding of all dependencies </a:t>
            </a:r>
          </a:p>
          <a:p>
            <a:pPr marL="514350" indent="-514350" algn="l">
              <a:buFont typeface="Arial" pitchFamily="34" charset="0"/>
              <a:buChar char="•"/>
            </a:pPr>
            <a:r>
              <a:rPr lang="en-US" sz="6800" dirty="0" smtClean="0">
                <a:solidFill>
                  <a:schemeClr val="tx1"/>
                </a:solidFill>
              </a:rPr>
              <a:t>We need ARM-DSP real communication Lab. I started working on msgCom lab  before the workshop but was unable to finish. The original code that we had runs on release 10 but not on release 12 or 14. Need to make msgCom example running on release 14 for me.</a:t>
            </a:r>
          </a:p>
          <a:p>
            <a:pPr marL="514350" indent="-514350" algn="l">
              <a:buFont typeface="Arial" pitchFamily="34" charset="0"/>
              <a:buChar char="•"/>
            </a:pPr>
            <a:r>
              <a:rPr lang="en-US" sz="6800" dirty="0" smtClean="0">
                <a:solidFill>
                  <a:schemeClr val="tx1"/>
                </a:solidFill>
              </a:rPr>
              <a:t>Need lab example to show </a:t>
            </a:r>
            <a:r>
              <a:rPr lang="en-US" sz="6800" dirty="0" smtClean="0">
                <a:solidFill>
                  <a:schemeClr val="tx1"/>
                </a:solidFill>
              </a:rPr>
              <a:t>IPC V3 </a:t>
            </a:r>
            <a:r>
              <a:rPr lang="en-US" sz="6800" dirty="0" smtClean="0">
                <a:solidFill>
                  <a:schemeClr val="tx1"/>
                </a:solidFill>
              </a:rPr>
              <a:t>exchange data and messages between ARM and DSP</a:t>
            </a:r>
          </a:p>
          <a:p>
            <a:pPr marL="514350" indent="-514350" algn="l">
              <a:buFont typeface="Arial" pitchFamily="34" charset="0"/>
              <a:buChar char="•"/>
            </a:pPr>
            <a:r>
              <a:rPr lang="en-US" sz="6800" dirty="0" smtClean="0">
                <a:solidFill>
                  <a:schemeClr val="tx1"/>
                </a:solidFill>
              </a:rPr>
              <a:t>Need to add a peripheral Lab, for example configure and build an Ethernet project </a:t>
            </a:r>
            <a:endParaRPr lang="en-US" sz="6800" dirty="0" smtClean="0">
              <a:solidFill>
                <a:schemeClr val="tx1"/>
              </a:solidFill>
              <a:latin typeface="Calibri" pitchFamily="34" charset="0"/>
              <a:cs typeface="Calibri" pitchFamily="34" charset="0"/>
            </a:endParaRPr>
          </a:p>
          <a:p>
            <a:pPr marL="514350" indent="-514350" algn="l">
              <a:buFont typeface="Arial" pitchFamily="34" charset="0"/>
              <a:buChar char="•"/>
            </a:pPr>
            <a:endParaRPr lang="en-US" sz="4900" dirty="0">
              <a:solidFill>
                <a:schemeClr val="tx1"/>
              </a:solidFill>
              <a:latin typeface="Calibri" pitchFamily="34" charset="0"/>
              <a:cs typeface="Calibri" pitchFamily="34" charset="0"/>
            </a:endParaRPr>
          </a:p>
        </p:txBody>
      </p:sp>
      <p:sp>
        <p:nvSpPr>
          <p:cNvPr id="4" name="Slide Number Placeholder 3"/>
          <p:cNvSpPr>
            <a:spLocks noGrp="1"/>
          </p:cNvSpPr>
          <p:nvPr>
            <p:ph type="sldNum" sz="quarter" idx="10"/>
          </p:nvPr>
        </p:nvSpPr>
        <p:spPr/>
        <p:txBody>
          <a:bodyPr/>
          <a:lstStyle/>
          <a:p>
            <a:fld id="{B1006088-BF21-4FD5-870B-675EAADE47BD}"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One </a:t>
            </a:r>
            <a:r>
              <a:rPr lang="en-US" sz="3600" smtClean="0"/>
              <a:t>Suggestion on MPM </a:t>
            </a:r>
            <a:r>
              <a:rPr lang="en-US" sz="3600" dirty="0" smtClean="0"/>
              <a:t>Functions</a:t>
            </a:r>
            <a:endParaRPr lang="en-US" sz="3600" dirty="0"/>
          </a:p>
        </p:txBody>
      </p:sp>
      <p:sp>
        <p:nvSpPr>
          <p:cNvPr id="3" name="Subtitle 2"/>
          <p:cNvSpPr>
            <a:spLocks noGrp="1"/>
          </p:cNvSpPr>
          <p:nvPr>
            <p:ph type="subTitle" idx="1"/>
          </p:nvPr>
        </p:nvSpPr>
        <p:spPr>
          <a:xfrm>
            <a:off x="381000" y="1600200"/>
            <a:ext cx="8412956" cy="4419600"/>
          </a:xfrm>
        </p:spPr>
        <p:txBody>
          <a:bodyPr>
            <a:normAutofit fontScale="92500" lnSpcReduction="10000"/>
          </a:bodyPr>
          <a:lstStyle/>
          <a:p>
            <a:pPr marL="514350" indent="-514350" algn="l">
              <a:buFont typeface="Arial" pitchFamily="34" charset="0"/>
              <a:buChar char="•"/>
            </a:pPr>
            <a:r>
              <a:rPr lang="en-US" sz="2800" b="0" dirty="0" smtClean="0">
                <a:solidFill>
                  <a:schemeClr val="tx1"/>
                </a:solidFill>
              </a:rPr>
              <a:t>Ping</a:t>
            </a:r>
          </a:p>
          <a:p>
            <a:pPr marL="514350" indent="-514350" algn="l">
              <a:buFont typeface="Arial" pitchFamily="34" charset="0"/>
              <a:buChar char="•"/>
            </a:pPr>
            <a:r>
              <a:rPr lang="en-US" sz="2800" b="0" dirty="0" smtClean="0">
                <a:solidFill>
                  <a:schemeClr val="tx1"/>
                </a:solidFill>
                <a:latin typeface="Calibri" pitchFamily="34" charset="0"/>
                <a:cs typeface="Calibri" pitchFamily="34" charset="0"/>
              </a:rPr>
              <a:t>Run</a:t>
            </a:r>
          </a:p>
          <a:p>
            <a:pPr marL="514350" indent="-514350" algn="l">
              <a:buFont typeface="Arial" pitchFamily="34" charset="0"/>
              <a:buChar char="•"/>
            </a:pPr>
            <a:r>
              <a:rPr lang="en-US" sz="2800" b="0" dirty="0" smtClean="0">
                <a:solidFill>
                  <a:schemeClr val="tx1"/>
                </a:solidFill>
              </a:rPr>
              <a:t>Reset</a:t>
            </a:r>
          </a:p>
          <a:p>
            <a:pPr marL="514350" indent="-514350" algn="l">
              <a:buFont typeface="Arial" pitchFamily="34" charset="0"/>
              <a:buChar char="•"/>
            </a:pPr>
            <a:r>
              <a:rPr lang="en-US" sz="2800" b="0" dirty="0" smtClean="0">
                <a:solidFill>
                  <a:schemeClr val="tx1"/>
                </a:solidFill>
                <a:latin typeface="Calibri" pitchFamily="34" charset="0"/>
                <a:cs typeface="Calibri" pitchFamily="34" charset="0"/>
              </a:rPr>
              <a:t>Load (program)</a:t>
            </a:r>
          </a:p>
          <a:p>
            <a:pPr marL="514350" indent="-514350" algn="l">
              <a:buFont typeface="Arial" pitchFamily="34" charset="0"/>
              <a:buChar char="•"/>
            </a:pPr>
            <a:r>
              <a:rPr lang="en-US" sz="2800" b="0" dirty="0" smtClean="0">
                <a:solidFill>
                  <a:schemeClr val="tx1"/>
                </a:solidFill>
              </a:rPr>
              <a:t>Core Dump</a:t>
            </a:r>
          </a:p>
          <a:p>
            <a:pPr marL="514350" indent="-514350" algn="l">
              <a:buFont typeface="Arial" pitchFamily="34" charset="0"/>
              <a:buChar char="•"/>
            </a:pPr>
            <a:r>
              <a:rPr lang="en-US" sz="2800" b="0" dirty="0" smtClean="0">
                <a:solidFill>
                  <a:schemeClr val="tx1"/>
                </a:solidFill>
              </a:rPr>
              <a:t>State</a:t>
            </a:r>
          </a:p>
          <a:p>
            <a:pPr marL="514350" indent="-514350" algn="l">
              <a:buFont typeface="Arial" pitchFamily="34" charset="0"/>
              <a:buChar char="•"/>
            </a:pPr>
            <a:r>
              <a:rPr lang="en-US" sz="2800" b="0" dirty="0" smtClean="0">
                <a:solidFill>
                  <a:srgbClr val="FF0000"/>
                </a:solidFill>
                <a:latin typeface="Calibri" pitchFamily="34" charset="0"/>
                <a:cs typeface="Calibri" pitchFamily="34" charset="0"/>
              </a:rPr>
              <a:t>I miss load data function</a:t>
            </a:r>
          </a:p>
          <a:p>
            <a:pPr marL="1089025" lvl="1" indent="-514350" algn="l">
              <a:buFont typeface="Arial" pitchFamily="34" charset="0"/>
              <a:buChar char="•"/>
            </a:pPr>
            <a:r>
              <a:rPr lang="en-US" sz="2400" dirty="0" smtClean="0">
                <a:solidFill>
                  <a:srgbClr val="FF0000"/>
                </a:solidFill>
                <a:latin typeface="Calibri" pitchFamily="34" charset="0"/>
                <a:cs typeface="Calibri" pitchFamily="34" charset="0"/>
              </a:rPr>
              <a:t>Looks like we almost have all the components</a:t>
            </a:r>
          </a:p>
          <a:p>
            <a:pPr marL="1089025" lvl="1" indent="-514350" algn="l">
              <a:buFont typeface="Arial" pitchFamily="34" charset="0"/>
              <a:buChar char="•"/>
            </a:pPr>
            <a:r>
              <a:rPr lang="en-US" sz="2400" dirty="0" smtClean="0">
                <a:solidFill>
                  <a:srgbClr val="FF0000"/>
                </a:solidFill>
                <a:latin typeface="Calibri" pitchFamily="34" charset="0"/>
                <a:cs typeface="Calibri" pitchFamily="34" charset="0"/>
              </a:rPr>
              <a:t>Load program moves out files from the file system to DSP memory. Cannot we use a similar mechanism to move data from user’s domain to DSP memory mapped? </a:t>
            </a:r>
            <a:endParaRPr lang="en-US" sz="2400" dirty="0">
              <a:solidFill>
                <a:srgbClr val="FF0000"/>
              </a:solidFill>
              <a:latin typeface="Calibri" pitchFamily="34" charset="0"/>
              <a:cs typeface="Calibri" pitchFamily="34" charset="0"/>
            </a:endParaRPr>
          </a:p>
        </p:txBody>
      </p:sp>
      <p:sp>
        <p:nvSpPr>
          <p:cNvPr id="4" name="Slide Number Placeholder 3"/>
          <p:cNvSpPr>
            <a:spLocks noGrp="1"/>
          </p:cNvSpPr>
          <p:nvPr>
            <p:ph type="sldNum" sz="quarter" idx="10"/>
          </p:nvPr>
        </p:nvSpPr>
        <p:spPr/>
        <p:txBody>
          <a:bodyPr/>
          <a:lstStyle/>
          <a:p>
            <a:fld id="{B1006088-BF21-4FD5-870B-675EAADE47BD}"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What about other IPC methods</a:t>
            </a:r>
            <a:endParaRPr lang="en-US" sz="3600" dirty="0"/>
          </a:p>
        </p:txBody>
      </p:sp>
      <p:sp>
        <p:nvSpPr>
          <p:cNvPr id="3" name="Subtitle 2"/>
          <p:cNvSpPr>
            <a:spLocks noGrp="1"/>
          </p:cNvSpPr>
          <p:nvPr>
            <p:ph type="subTitle" idx="1"/>
          </p:nvPr>
        </p:nvSpPr>
        <p:spPr>
          <a:xfrm>
            <a:off x="381000" y="1600200"/>
            <a:ext cx="8412956" cy="4419600"/>
          </a:xfrm>
        </p:spPr>
        <p:txBody>
          <a:bodyPr>
            <a:normAutofit/>
          </a:bodyPr>
          <a:lstStyle/>
          <a:p>
            <a:pPr marL="514350" indent="-514350" algn="l">
              <a:buFont typeface="Arial" pitchFamily="34" charset="0"/>
              <a:buChar char="•"/>
            </a:pPr>
            <a:r>
              <a:rPr lang="en-US" sz="2800" dirty="0" smtClean="0">
                <a:solidFill>
                  <a:schemeClr val="tx1"/>
                </a:solidFill>
              </a:rPr>
              <a:t>msgCom is part of SYSLIB.  IPC is part of ipc release</a:t>
            </a:r>
          </a:p>
          <a:p>
            <a:pPr marL="514350" indent="-514350" algn="l">
              <a:buFont typeface="Arial" pitchFamily="34" charset="0"/>
              <a:buChar char="•"/>
            </a:pPr>
            <a:r>
              <a:rPr lang="en-US" sz="2800" dirty="0" smtClean="0">
                <a:solidFill>
                  <a:schemeClr val="tx1"/>
                </a:solidFill>
              </a:rPr>
              <a:t>The instructions how to build SYSLIB unit test are very hard to follow, no instructions how to run the tests (or at least I have not found)</a:t>
            </a:r>
          </a:p>
          <a:p>
            <a:pPr marL="514350" indent="-514350" algn="l">
              <a:buFont typeface="Arial" pitchFamily="34" charset="0"/>
              <a:buChar char="•"/>
            </a:pPr>
            <a:r>
              <a:rPr lang="en-US" sz="2800" dirty="0" smtClean="0">
                <a:solidFill>
                  <a:schemeClr val="tx1"/>
                </a:solidFill>
              </a:rPr>
              <a:t>We miss a name next to every module. A person that can answer questions about the module</a:t>
            </a:r>
          </a:p>
          <a:p>
            <a:pPr marL="514350" indent="-514350" algn="l">
              <a:buFont typeface="Arial" pitchFamily="34" charset="0"/>
              <a:buChar char="•"/>
            </a:pPr>
            <a:r>
              <a:rPr lang="en-US" sz="2800" dirty="0" smtClean="0">
                <a:solidFill>
                  <a:schemeClr val="tx1"/>
                </a:solidFill>
              </a:rPr>
              <a:t>Unclear to me who tested the modules and why the unit tests are not part of </a:t>
            </a:r>
            <a:r>
              <a:rPr lang="en-US" sz="2800" smtClean="0">
                <a:solidFill>
                  <a:schemeClr val="tx1"/>
                </a:solidFill>
              </a:rPr>
              <a:t>the release</a:t>
            </a:r>
            <a:endParaRPr lang="en-US" sz="2800" dirty="0" smtClean="0">
              <a:solidFill>
                <a:schemeClr val="tx1"/>
              </a:solidFill>
            </a:endParaRPr>
          </a:p>
          <a:p>
            <a:pPr marL="514350" indent="-514350" algn="l">
              <a:buFont typeface="Arial" pitchFamily="34" charset="0"/>
              <a:buChar char="•"/>
            </a:pPr>
            <a:endParaRPr lang="en-US" sz="2800" b="0" dirty="0" smtClean="0">
              <a:solidFill>
                <a:schemeClr val="tx1"/>
              </a:solidFill>
            </a:endParaRPr>
          </a:p>
        </p:txBody>
      </p:sp>
      <p:sp>
        <p:nvSpPr>
          <p:cNvPr id="4" name="Slide Number Placeholder 3"/>
          <p:cNvSpPr>
            <a:spLocks noGrp="1"/>
          </p:cNvSpPr>
          <p:nvPr>
            <p:ph type="sldNum" sz="quarter" idx="10"/>
          </p:nvPr>
        </p:nvSpPr>
        <p:spPr/>
        <p:txBody>
          <a:bodyPr/>
          <a:lstStyle/>
          <a:p>
            <a:fld id="{B1006088-BF21-4FD5-870B-675EAADE47BD}" type="slidenum">
              <a:rPr lang="en-US" smtClean="0"/>
              <a:pPr/>
              <a:t>14</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dirty="0" smtClean="0"/>
              <a:t>In the old days…</a:t>
            </a:r>
            <a:br>
              <a:rPr lang="en-US" dirty="0" smtClean="0"/>
            </a:br>
            <a:r>
              <a:rPr lang="en-US" dirty="0" smtClean="0"/>
              <a:t> A single player</a:t>
            </a:r>
            <a:endParaRPr lang="en-US" dirty="0"/>
          </a:p>
        </p:txBody>
      </p:sp>
      <p:sp>
        <p:nvSpPr>
          <p:cNvPr id="3" name="Content Placeholder 2"/>
          <p:cNvSpPr>
            <a:spLocks noGrp="1"/>
          </p:cNvSpPr>
          <p:nvPr>
            <p:ph idx="1"/>
          </p:nvPr>
        </p:nvSpPr>
        <p:spPr>
          <a:xfrm>
            <a:off x="4343400" y="2590800"/>
            <a:ext cx="4419600" cy="3505200"/>
          </a:xfrm>
        </p:spPr>
        <p:txBody>
          <a:bodyPr>
            <a:normAutofit fontScale="92500" lnSpcReduction="20000"/>
          </a:bodyPr>
          <a:lstStyle/>
          <a:p>
            <a:r>
              <a:rPr lang="en-US" sz="2400" dirty="0" smtClean="0"/>
              <a:t>Classic DSP engineering (i.e. Shannon)</a:t>
            </a:r>
          </a:p>
          <a:p>
            <a:pPr lvl="1"/>
            <a:r>
              <a:rPr lang="en-US" sz="2000" dirty="0" smtClean="0"/>
              <a:t>System architect is part of the team</a:t>
            </a:r>
          </a:p>
          <a:p>
            <a:pPr lvl="1"/>
            <a:r>
              <a:rPr lang="en-US" sz="2000" dirty="0" smtClean="0"/>
              <a:t>Resource management is explicit </a:t>
            </a:r>
          </a:p>
          <a:p>
            <a:pPr lvl="1"/>
            <a:r>
              <a:rPr lang="en-US" sz="1600" dirty="0" smtClean="0"/>
              <a:t> </a:t>
            </a:r>
            <a:r>
              <a:rPr lang="en-US" sz="2000" dirty="0" smtClean="0"/>
              <a:t>application configures everything</a:t>
            </a:r>
          </a:p>
          <a:p>
            <a:pPr lvl="1"/>
            <a:r>
              <a:rPr lang="en-US" sz="2000" dirty="0" smtClean="0"/>
              <a:t>Open, init, configure is part of the application</a:t>
            </a:r>
          </a:p>
          <a:p>
            <a:pPr lvl="1"/>
            <a:r>
              <a:rPr lang="en-US" sz="2000" dirty="0" smtClean="0"/>
              <a:t>A good engineer knows everything and does everything</a:t>
            </a:r>
          </a:p>
          <a:p>
            <a:pPr lvl="1"/>
            <a:r>
              <a:rPr lang="en-US" sz="2000" dirty="0" smtClean="0"/>
              <a:t>A good engineer must knows how to debug using CCS and using other debug features in the applications</a:t>
            </a:r>
          </a:p>
          <a:p>
            <a:pPr lvl="1"/>
            <a:endParaRPr lang="en-US" sz="2000" dirty="0" smtClean="0"/>
          </a:p>
          <a:p>
            <a:pPr lvl="1"/>
            <a:endParaRPr lang="en-US" sz="1600" dirty="0"/>
          </a:p>
        </p:txBody>
      </p:sp>
      <p:pic>
        <p:nvPicPr>
          <p:cNvPr id="1027" name="Picture 3" descr="C:\Users\a0270985\Pictures\ClassicDSPEngineer.jpg"/>
          <p:cNvPicPr>
            <a:picLocks noChangeAspect="1" noChangeArrowheads="1"/>
          </p:cNvPicPr>
          <p:nvPr/>
        </p:nvPicPr>
        <p:blipFill>
          <a:blip r:embed="rId2" cstate="print"/>
          <a:srcRect/>
          <a:stretch>
            <a:fillRect/>
          </a:stretch>
        </p:blipFill>
        <p:spPr bwMode="auto">
          <a:xfrm>
            <a:off x="152400" y="1676400"/>
            <a:ext cx="4112029" cy="40386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KeyStone I training approach</a:t>
            </a:r>
            <a:endParaRPr lang="en-US" dirty="0"/>
          </a:p>
        </p:txBody>
      </p:sp>
      <p:sp>
        <p:nvSpPr>
          <p:cNvPr id="3" name="Content Placeholder 2"/>
          <p:cNvSpPr>
            <a:spLocks noGrp="1"/>
          </p:cNvSpPr>
          <p:nvPr>
            <p:ph idx="1"/>
          </p:nvPr>
        </p:nvSpPr>
        <p:spPr>
          <a:xfrm>
            <a:off x="4267200" y="1600200"/>
            <a:ext cx="4419600" cy="4648199"/>
          </a:xfrm>
        </p:spPr>
        <p:txBody>
          <a:bodyPr>
            <a:normAutofit/>
          </a:bodyPr>
          <a:lstStyle/>
          <a:p>
            <a:r>
              <a:rPr lang="en-US" sz="2400" dirty="0" smtClean="0"/>
              <a:t>Overviews on the system architecture and the core</a:t>
            </a:r>
          </a:p>
          <a:p>
            <a:r>
              <a:rPr lang="en-US" sz="2400" dirty="0" smtClean="0"/>
              <a:t>Overview of important peripherals and IP (NetCP, Navigator, HyperLink, and more)</a:t>
            </a:r>
          </a:p>
          <a:p>
            <a:r>
              <a:rPr lang="en-US" sz="2400" dirty="0" smtClean="0"/>
              <a:t>Overview of the software </a:t>
            </a:r>
          </a:p>
          <a:p>
            <a:r>
              <a:rPr lang="en-US" sz="2400" dirty="0" smtClean="0"/>
              <a:t>A little how to use – mostly LLD and CSL interfaces</a:t>
            </a:r>
          </a:p>
          <a:p>
            <a:r>
              <a:rPr lang="en-US" sz="2400" dirty="0" smtClean="0"/>
              <a:t>Even less on high level libraries</a:t>
            </a:r>
          </a:p>
          <a:p>
            <a:r>
              <a:rPr lang="en-US" sz="2400" dirty="0" smtClean="0"/>
              <a:t>BIOS, CCS and Advanced Debug</a:t>
            </a:r>
          </a:p>
          <a:p>
            <a:endParaRPr lang="en-US" sz="1600" dirty="0" smtClean="0"/>
          </a:p>
          <a:p>
            <a:pPr lvl="1"/>
            <a:endParaRPr lang="en-US" sz="1600" dirty="0"/>
          </a:p>
        </p:txBody>
      </p:sp>
      <p:pic>
        <p:nvPicPr>
          <p:cNvPr id="1027" name="Picture 3" descr="C:\Users\a0270985\Pictures\ClassicDSPEngineer.jpg"/>
          <p:cNvPicPr>
            <a:picLocks noChangeAspect="1" noChangeArrowheads="1"/>
          </p:cNvPicPr>
          <p:nvPr/>
        </p:nvPicPr>
        <p:blipFill>
          <a:blip r:embed="rId2" cstate="print"/>
          <a:srcRect/>
          <a:stretch>
            <a:fillRect/>
          </a:stretch>
        </p:blipFill>
        <p:spPr bwMode="auto">
          <a:xfrm>
            <a:off x="152400" y="1676400"/>
            <a:ext cx="4112029" cy="4038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96962"/>
          </a:xfrm>
        </p:spPr>
        <p:txBody>
          <a:bodyPr>
            <a:normAutofit/>
          </a:bodyPr>
          <a:lstStyle/>
          <a:p>
            <a:r>
              <a:rPr lang="en-US" dirty="0" smtClean="0"/>
              <a:t>Now there are multiple players</a:t>
            </a:r>
            <a:endParaRPr lang="en-US" dirty="0"/>
          </a:p>
        </p:txBody>
      </p:sp>
      <p:pic>
        <p:nvPicPr>
          <p:cNvPr id="2050" name="Picture 2" descr="C:\Users\a0270985\Pictures\Architect.jpg"/>
          <p:cNvPicPr>
            <a:picLocks noChangeAspect="1" noChangeArrowheads="1"/>
          </p:cNvPicPr>
          <p:nvPr/>
        </p:nvPicPr>
        <p:blipFill>
          <a:blip r:embed="rId2" cstate="print"/>
          <a:srcRect/>
          <a:stretch>
            <a:fillRect/>
          </a:stretch>
        </p:blipFill>
        <p:spPr bwMode="auto">
          <a:xfrm>
            <a:off x="3352800" y="1295400"/>
            <a:ext cx="1047750" cy="1600200"/>
          </a:xfrm>
          <a:prstGeom prst="rect">
            <a:avLst/>
          </a:prstGeom>
          <a:noFill/>
        </p:spPr>
      </p:pic>
      <p:sp>
        <p:nvSpPr>
          <p:cNvPr id="7" name="TextBox 6"/>
          <p:cNvSpPr txBox="1"/>
          <p:nvPr/>
        </p:nvSpPr>
        <p:spPr>
          <a:xfrm>
            <a:off x="3124200" y="2895600"/>
            <a:ext cx="1371600" cy="584775"/>
          </a:xfrm>
          <a:prstGeom prst="rect">
            <a:avLst/>
          </a:prstGeom>
          <a:noFill/>
        </p:spPr>
        <p:txBody>
          <a:bodyPr wrap="square" rtlCol="0">
            <a:spAutoFit/>
          </a:bodyPr>
          <a:lstStyle/>
          <a:p>
            <a:r>
              <a:rPr lang="en-US" sz="1600" dirty="0" smtClean="0"/>
              <a:t>System Architect</a:t>
            </a:r>
            <a:endParaRPr lang="en-US" sz="1600" dirty="0"/>
          </a:p>
        </p:txBody>
      </p:sp>
      <p:pic>
        <p:nvPicPr>
          <p:cNvPr id="2051" name="Picture 3" descr="C:\Users\a0270985\Pictures\LinuxSystemEngineer.jpg"/>
          <p:cNvPicPr>
            <a:picLocks noChangeAspect="1" noChangeArrowheads="1"/>
          </p:cNvPicPr>
          <p:nvPr/>
        </p:nvPicPr>
        <p:blipFill>
          <a:blip r:embed="rId3" cstate="print"/>
          <a:srcRect/>
          <a:stretch>
            <a:fillRect/>
          </a:stretch>
        </p:blipFill>
        <p:spPr bwMode="auto">
          <a:xfrm>
            <a:off x="1066800" y="3733800"/>
            <a:ext cx="1076325" cy="1600200"/>
          </a:xfrm>
          <a:prstGeom prst="rect">
            <a:avLst/>
          </a:prstGeom>
          <a:noFill/>
        </p:spPr>
      </p:pic>
      <p:sp>
        <p:nvSpPr>
          <p:cNvPr id="9" name="TextBox 8"/>
          <p:cNvSpPr txBox="1"/>
          <p:nvPr/>
        </p:nvSpPr>
        <p:spPr>
          <a:xfrm>
            <a:off x="914400" y="5410200"/>
            <a:ext cx="1447800" cy="830997"/>
          </a:xfrm>
          <a:prstGeom prst="rect">
            <a:avLst/>
          </a:prstGeom>
          <a:noFill/>
        </p:spPr>
        <p:txBody>
          <a:bodyPr wrap="square" rtlCol="0">
            <a:spAutoFit/>
          </a:bodyPr>
          <a:lstStyle/>
          <a:p>
            <a:r>
              <a:rPr lang="en-US" sz="1600" dirty="0" smtClean="0"/>
              <a:t>Linux Kernel/System engineer</a:t>
            </a:r>
            <a:endParaRPr lang="en-US" sz="1600" dirty="0"/>
          </a:p>
        </p:txBody>
      </p:sp>
      <p:pic>
        <p:nvPicPr>
          <p:cNvPr id="2052" name="Picture 4" descr="C:\Users\a0270985\Pictures\LinuxApplicationDevelopmentTeam.jpg"/>
          <p:cNvPicPr>
            <a:picLocks noChangeAspect="1" noChangeArrowheads="1"/>
          </p:cNvPicPr>
          <p:nvPr/>
        </p:nvPicPr>
        <p:blipFill>
          <a:blip r:embed="rId4" cstate="print"/>
          <a:srcRect/>
          <a:stretch>
            <a:fillRect/>
          </a:stretch>
        </p:blipFill>
        <p:spPr bwMode="auto">
          <a:xfrm>
            <a:off x="2819400" y="4114800"/>
            <a:ext cx="1600200" cy="1076325"/>
          </a:xfrm>
          <a:prstGeom prst="rect">
            <a:avLst/>
          </a:prstGeom>
          <a:noFill/>
        </p:spPr>
      </p:pic>
      <p:sp>
        <p:nvSpPr>
          <p:cNvPr id="11" name="TextBox 10"/>
          <p:cNvSpPr txBox="1"/>
          <p:nvPr/>
        </p:nvSpPr>
        <p:spPr>
          <a:xfrm>
            <a:off x="2895600" y="5334000"/>
            <a:ext cx="1447800" cy="1077218"/>
          </a:xfrm>
          <a:prstGeom prst="rect">
            <a:avLst/>
          </a:prstGeom>
          <a:noFill/>
        </p:spPr>
        <p:txBody>
          <a:bodyPr wrap="square" rtlCol="0">
            <a:spAutoFit/>
          </a:bodyPr>
          <a:lstStyle/>
          <a:p>
            <a:r>
              <a:rPr lang="en-US" sz="1600" dirty="0" smtClean="0"/>
              <a:t>Linux applications development team</a:t>
            </a:r>
            <a:endParaRPr lang="en-US" sz="1600" dirty="0"/>
          </a:p>
        </p:txBody>
      </p:sp>
      <p:pic>
        <p:nvPicPr>
          <p:cNvPr id="2053" name="Picture 5" descr="C:\Users\a0270985\Pictures\DSPEngineer.jpg"/>
          <p:cNvPicPr>
            <a:picLocks noChangeAspect="1" noChangeArrowheads="1"/>
          </p:cNvPicPr>
          <p:nvPr/>
        </p:nvPicPr>
        <p:blipFill>
          <a:blip r:embed="rId5" cstate="print"/>
          <a:srcRect/>
          <a:stretch>
            <a:fillRect/>
          </a:stretch>
        </p:blipFill>
        <p:spPr bwMode="auto">
          <a:xfrm>
            <a:off x="6096000" y="3657600"/>
            <a:ext cx="1066800" cy="1600200"/>
          </a:xfrm>
          <a:prstGeom prst="rect">
            <a:avLst/>
          </a:prstGeom>
          <a:noFill/>
        </p:spPr>
      </p:pic>
      <p:sp>
        <p:nvSpPr>
          <p:cNvPr id="13" name="TextBox 12"/>
          <p:cNvSpPr txBox="1"/>
          <p:nvPr/>
        </p:nvSpPr>
        <p:spPr>
          <a:xfrm>
            <a:off x="5943600" y="5410200"/>
            <a:ext cx="1447800" cy="338554"/>
          </a:xfrm>
          <a:prstGeom prst="rect">
            <a:avLst/>
          </a:prstGeom>
          <a:noFill/>
        </p:spPr>
        <p:txBody>
          <a:bodyPr wrap="square" rtlCol="0">
            <a:spAutoFit/>
          </a:bodyPr>
          <a:lstStyle/>
          <a:p>
            <a:r>
              <a:rPr lang="en-US" sz="1600" dirty="0" smtClean="0"/>
              <a:t>DSP  Engineer</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dirty="0" smtClean="0"/>
              <a:t>And what they are interested in?</a:t>
            </a:r>
            <a:br>
              <a:rPr lang="en-US" dirty="0" smtClean="0"/>
            </a:br>
            <a:r>
              <a:rPr lang="en-US" dirty="0" smtClean="0"/>
              <a:t>Not the same topics</a:t>
            </a:r>
            <a:endParaRPr lang="en-US" dirty="0"/>
          </a:p>
        </p:txBody>
      </p:sp>
      <p:pic>
        <p:nvPicPr>
          <p:cNvPr id="6" name="Picture 2" descr="C:\Users\a0270985\Pictures\Architect.jpg"/>
          <p:cNvPicPr>
            <a:picLocks noChangeAspect="1" noChangeArrowheads="1"/>
          </p:cNvPicPr>
          <p:nvPr/>
        </p:nvPicPr>
        <p:blipFill>
          <a:blip r:embed="rId2" cstate="print"/>
          <a:srcRect/>
          <a:stretch>
            <a:fillRect/>
          </a:stretch>
        </p:blipFill>
        <p:spPr bwMode="auto">
          <a:xfrm>
            <a:off x="3352800" y="1905000"/>
            <a:ext cx="1047750" cy="1600200"/>
          </a:xfrm>
          <a:prstGeom prst="rect">
            <a:avLst/>
          </a:prstGeom>
          <a:noFill/>
        </p:spPr>
      </p:pic>
      <p:pic>
        <p:nvPicPr>
          <p:cNvPr id="7" name="Picture 3" descr="C:\Users\a0270985\Pictures\LinuxSystemEngineer.jpg"/>
          <p:cNvPicPr>
            <a:picLocks noChangeAspect="1" noChangeArrowheads="1"/>
          </p:cNvPicPr>
          <p:nvPr/>
        </p:nvPicPr>
        <p:blipFill>
          <a:blip r:embed="rId3" cstate="print"/>
          <a:srcRect/>
          <a:stretch>
            <a:fillRect/>
          </a:stretch>
        </p:blipFill>
        <p:spPr bwMode="auto">
          <a:xfrm>
            <a:off x="1066800" y="4343400"/>
            <a:ext cx="1076325" cy="1600200"/>
          </a:xfrm>
          <a:prstGeom prst="rect">
            <a:avLst/>
          </a:prstGeom>
          <a:noFill/>
        </p:spPr>
      </p:pic>
      <p:pic>
        <p:nvPicPr>
          <p:cNvPr id="8" name="Picture 4" descr="C:\Users\a0270985\Pictures\LinuxApplicationDevelopmentTeam.jpg"/>
          <p:cNvPicPr>
            <a:picLocks noChangeAspect="1" noChangeArrowheads="1"/>
          </p:cNvPicPr>
          <p:nvPr/>
        </p:nvPicPr>
        <p:blipFill>
          <a:blip r:embed="rId4" cstate="print"/>
          <a:srcRect/>
          <a:stretch>
            <a:fillRect/>
          </a:stretch>
        </p:blipFill>
        <p:spPr bwMode="auto">
          <a:xfrm>
            <a:off x="2819400" y="4724400"/>
            <a:ext cx="1600200" cy="1076325"/>
          </a:xfrm>
          <a:prstGeom prst="rect">
            <a:avLst/>
          </a:prstGeom>
          <a:noFill/>
        </p:spPr>
      </p:pic>
      <p:pic>
        <p:nvPicPr>
          <p:cNvPr id="9" name="Picture 5" descr="C:\Users\a0270985\Pictures\DSPEngineer.jpg"/>
          <p:cNvPicPr>
            <a:picLocks noChangeAspect="1" noChangeArrowheads="1"/>
          </p:cNvPicPr>
          <p:nvPr/>
        </p:nvPicPr>
        <p:blipFill>
          <a:blip r:embed="rId5" cstate="print"/>
          <a:srcRect/>
          <a:stretch>
            <a:fillRect/>
          </a:stretch>
        </p:blipFill>
        <p:spPr bwMode="auto">
          <a:xfrm>
            <a:off x="6096000" y="4267200"/>
            <a:ext cx="1066800" cy="16002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US" dirty="0" smtClean="0"/>
              <a:t>Architect</a:t>
            </a:r>
            <a:endParaRPr lang="en-US" dirty="0"/>
          </a:p>
        </p:txBody>
      </p:sp>
      <p:sp>
        <p:nvSpPr>
          <p:cNvPr id="3" name="Content Placeholder 2"/>
          <p:cNvSpPr>
            <a:spLocks noGrp="1"/>
          </p:cNvSpPr>
          <p:nvPr>
            <p:ph idx="1"/>
          </p:nvPr>
        </p:nvSpPr>
        <p:spPr>
          <a:xfrm>
            <a:off x="2514600" y="1524000"/>
            <a:ext cx="6248400" cy="4572000"/>
          </a:xfrm>
        </p:spPr>
        <p:txBody>
          <a:bodyPr>
            <a:normAutofit/>
          </a:bodyPr>
          <a:lstStyle/>
          <a:p>
            <a:r>
              <a:rPr lang="en-US" sz="2400" dirty="0" smtClean="0"/>
              <a:t>Understanding the device capabilities</a:t>
            </a:r>
          </a:p>
          <a:p>
            <a:r>
              <a:rPr lang="en-US" sz="2400" dirty="0" smtClean="0"/>
              <a:t>Partition of the problem between DSP and ARM</a:t>
            </a:r>
          </a:p>
          <a:p>
            <a:r>
              <a:rPr lang="en-US" sz="2400" dirty="0" smtClean="0">
                <a:solidFill>
                  <a:srgbClr val="FF0000"/>
                </a:solidFill>
              </a:rPr>
              <a:t>Resource management, memory management, peripheral management</a:t>
            </a:r>
          </a:p>
          <a:p>
            <a:pPr lvl="1"/>
            <a:r>
              <a:rPr lang="en-US" sz="2000" dirty="0" smtClean="0">
                <a:solidFill>
                  <a:srgbClr val="FF0000"/>
                </a:solidFill>
              </a:rPr>
              <a:t>Who configure the SRIO?</a:t>
            </a:r>
          </a:p>
          <a:p>
            <a:pPr lvl="1"/>
            <a:r>
              <a:rPr lang="en-US" sz="2000" dirty="0" smtClean="0">
                <a:solidFill>
                  <a:srgbClr val="FF0000"/>
                </a:solidFill>
              </a:rPr>
              <a:t>Can we use the SRIO to transfer data to the ARM and the DSP</a:t>
            </a:r>
          </a:p>
          <a:p>
            <a:r>
              <a:rPr lang="en-US" sz="2400" dirty="0" smtClean="0">
                <a:solidFill>
                  <a:srgbClr val="FF0000"/>
                </a:solidFill>
              </a:rPr>
              <a:t>Inter processor communications</a:t>
            </a:r>
          </a:p>
          <a:p>
            <a:pPr lvl="1"/>
            <a:r>
              <a:rPr lang="en-US" sz="2000" dirty="0" smtClean="0">
                <a:solidFill>
                  <a:srgbClr val="FF0000"/>
                </a:solidFill>
              </a:rPr>
              <a:t>msgCom? IPC?, MPM?, PKTIO?</a:t>
            </a:r>
          </a:p>
          <a:p>
            <a:pPr lvl="1"/>
            <a:endParaRPr lang="en-US" sz="1600" dirty="0"/>
          </a:p>
        </p:txBody>
      </p:sp>
      <p:pic>
        <p:nvPicPr>
          <p:cNvPr id="5" name="Picture 2" descr="C:\Users\a0270985\Pictures\Architect.jpg"/>
          <p:cNvPicPr>
            <a:picLocks noChangeAspect="1" noChangeArrowheads="1"/>
          </p:cNvPicPr>
          <p:nvPr/>
        </p:nvPicPr>
        <p:blipFill>
          <a:blip r:embed="rId2" cstate="print"/>
          <a:srcRect/>
          <a:stretch>
            <a:fillRect/>
          </a:stretch>
        </p:blipFill>
        <p:spPr bwMode="auto">
          <a:xfrm>
            <a:off x="304800" y="2057400"/>
            <a:ext cx="2133600" cy="325858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US" dirty="0" smtClean="0"/>
              <a:t>Linux Kernel – System Engineer</a:t>
            </a:r>
            <a:endParaRPr lang="en-US" dirty="0"/>
          </a:p>
        </p:txBody>
      </p:sp>
      <p:sp>
        <p:nvSpPr>
          <p:cNvPr id="3" name="Content Placeholder 2"/>
          <p:cNvSpPr>
            <a:spLocks noGrp="1"/>
          </p:cNvSpPr>
          <p:nvPr>
            <p:ph idx="1"/>
          </p:nvPr>
        </p:nvSpPr>
        <p:spPr>
          <a:xfrm>
            <a:off x="2514600" y="1524000"/>
            <a:ext cx="6248400" cy="4572000"/>
          </a:xfrm>
        </p:spPr>
        <p:txBody>
          <a:bodyPr>
            <a:normAutofit fontScale="85000" lnSpcReduction="20000"/>
          </a:bodyPr>
          <a:lstStyle/>
          <a:p>
            <a:r>
              <a:rPr lang="en-US" sz="2400" dirty="0" smtClean="0"/>
              <a:t>Reboot, U-BOOT </a:t>
            </a:r>
          </a:p>
          <a:p>
            <a:pPr lvl="1"/>
            <a:r>
              <a:rPr lang="en-US" sz="2000" dirty="0" smtClean="0"/>
              <a:t>Lab</a:t>
            </a:r>
          </a:p>
          <a:p>
            <a:r>
              <a:rPr lang="en-US" sz="2400" dirty="0" smtClean="0"/>
              <a:t>How to manage the resources</a:t>
            </a:r>
          </a:p>
          <a:p>
            <a:pPr lvl="1"/>
            <a:r>
              <a:rPr lang="en-US" sz="2000" dirty="0" smtClean="0"/>
              <a:t>Device tree?  Considerations to what resources the LINUX use</a:t>
            </a:r>
          </a:p>
          <a:p>
            <a:r>
              <a:rPr lang="en-US" sz="2400" dirty="0" smtClean="0">
                <a:solidFill>
                  <a:srgbClr val="FF0000"/>
                </a:solidFill>
              </a:rPr>
              <a:t>How to manage the memory</a:t>
            </a:r>
          </a:p>
          <a:p>
            <a:pPr lvl="1"/>
            <a:r>
              <a:rPr lang="en-US" sz="2000" dirty="0" smtClean="0">
                <a:solidFill>
                  <a:srgbClr val="FF0000"/>
                </a:solidFill>
              </a:rPr>
              <a:t>Device tree, mpm config, resource management, resource policies  </a:t>
            </a:r>
          </a:p>
          <a:p>
            <a:r>
              <a:rPr lang="en-US" sz="2400" dirty="0" smtClean="0">
                <a:solidFill>
                  <a:srgbClr val="FF0000"/>
                </a:solidFill>
              </a:rPr>
              <a:t> peripheral management</a:t>
            </a:r>
          </a:p>
          <a:p>
            <a:pPr lvl="1"/>
            <a:r>
              <a:rPr lang="en-US" sz="2000" dirty="0" smtClean="0">
                <a:solidFill>
                  <a:srgbClr val="FF0000"/>
                </a:solidFill>
              </a:rPr>
              <a:t>What needs to be developed?</a:t>
            </a:r>
          </a:p>
          <a:p>
            <a:pPr lvl="1"/>
            <a:r>
              <a:rPr lang="en-US" sz="2000" dirty="0" smtClean="0">
                <a:solidFill>
                  <a:srgbClr val="FF0000"/>
                </a:solidFill>
              </a:rPr>
              <a:t>Do TI functions and APIs configure everything?</a:t>
            </a:r>
          </a:p>
          <a:p>
            <a:pPr lvl="1"/>
            <a:r>
              <a:rPr lang="en-US" sz="2000" dirty="0" smtClean="0">
                <a:solidFill>
                  <a:srgbClr val="FF0000"/>
                </a:solidFill>
              </a:rPr>
              <a:t>What do we need to develop (if any thing)</a:t>
            </a:r>
          </a:p>
          <a:p>
            <a:r>
              <a:rPr lang="en-US" sz="2400" dirty="0" smtClean="0">
                <a:solidFill>
                  <a:srgbClr val="FF0000"/>
                </a:solidFill>
              </a:rPr>
              <a:t>How to implement the IPC</a:t>
            </a:r>
          </a:p>
          <a:p>
            <a:pPr lvl="1"/>
            <a:r>
              <a:rPr lang="en-US" sz="2000" dirty="0" smtClean="0">
                <a:solidFill>
                  <a:srgbClr val="FF0000"/>
                </a:solidFill>
              </a:rPr>
              <a:t>What needs to be developed?</a:t>
            </a:r>
          </a:p>
          <a:p>
            <a:pPr lvl="1"/>
            <a:r>
              <a:rPr lang="en-US" sz="2000" dirty="0" smtClean="0">
                <a:solidFill>
                  <a:srgbClr val="FF0000"/>
                </a:solidFill>
              </a:rPr>
              <a:t>Do TI functions and APIs configure everything?</a:t>
            </a:r>
          </a:p>
          <a:p>
            <a:pPr lvl="1"/>
            <a:r>
              <a:rPr lang="en-US" sz="2000" dirty="0" smtClean="0">
                <a:solidFill>
                  <a:srgbClr val="FF0000"/>
                </a:solidFill>
              </a:rPr>
              <a:t>What do we need to develop (if any thing)</a:t>
            </a:r>
          </a:p>
          <a:p>
            <a:pPr lvl="1"/>
            <a:endParaRPr lang="en-US" sz="1600" dirty="0"/>
          </a:p>
        </p:txBody>
      </p:sp>
      <p:pic>
        <p:nvPicPr>
          <p:cNvPr id="6" name="Picture 3" descr="C:\Users\a0270985\Pictures\LinuxSystemEngineer.jpg"/>
          <p:cNvPicPr>
            <a:picLocks noChangeAspect="1" noChangeArrowheads="1"/>
          </p:cNvPicPr>
          <p:nvPr/>
        </p:nvPicPr>
        <p:blipFill>
          <a:blip r:embed="rId2" cstate="print"/>
          <a:srcRect/>
          <a:stretch>
            <a:fillRect/>
          </a:stretch>
        </p:blipFill>
        <p:spPr bwMode="auto">
          <a:xfrm>
            <a:off x="381000" y="2438400"/>
            <a:ext cx="2306411" cy="3429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US" dirty="0" smtClean="0"/>
              <a:t>Linux Application Engineer</a:t>
            </a:r>
            <a:endParaRPr lang="en-US" dirty="0"/>
          </a:p>
        </p:txBody>
      </p:sp>
      <p:sp>
        <p:nvSpPr>
          <p:cNvPr id="3" name="Content Placeholder 2"/>
          <p:cNvSpPr>
            <a:spLocks noGrp="1"/>
          </p:cNvSpPr>
          <p:nvPr>
            <p:ph idx="1"/>
          </p:nvPr>
        </p:nvSpPr>
        <p:spPr>
          <a:xfrm>
            <a:off x="3505200" y="1524000"/>
            <a:ext cx="5257800" cy="4572000"/>
          </a:xfrm>
        </p:spPr>
        <p:txBody>
          <a:bodyPr>
            <a:normAutofit fontScale="92500" lnSpcReduction="10000"/>
          </a:bodyPr>
          <a:lstStyle/>
          <a:p>
            <a:r>
              <a:rPr lang="en-US" sz="2400" dirty="0" smtClean="0"/>
              <a:t>ARM core architecture and ARM’s software support</a:t>
            </a:r>
          </a:p>
          <a:p>
            <a:r>
              <a:rPr lang="en-US" sz="2400" dirty="0" smtClean="0"/>
              <a:t>What libraries and API TI provides </a:t>
            </a:r>
          </a:p>
          <a:p>
            <a:r>
              <a:rPr lang="en-US" sz="2400" dirty="0" smtClean="0"/>
              <a:t>What tools I can use?</a:t>
            </a:r>
          </a:p>
          <a:p>
            <a:pPr lvl="1"/>
            <a:r>
              <a:rPr lang="en-US" sz="2000" dirty="0" smtClean="0"/>
              <a:t>Example Labs</a:t>
            </a:r>
          </a:p>
          <a:p>
            <a:r>
              <a:rPr lang="en-US" sz="2400" dirty="0" smtClean="0">
                <a:solidFill>
                  <a:srgbClr val="FF0000"/>
                </a:solidFill>
              </a:rPr>
              <a:t>Do I need to configure anything</a:t>
            </a:r>
          </a:p>
          <a:p>
            <a:pPr lvl="1"/>
            <a:r>
              <a:rPr lang="en-US" sz="2000" dirty="0" smtClean="0">
                <a:solidFill>
                  <a:srgbClr val="FF0000"/>
                </a:solidFill>
              </a:rPr>
              <a:t>If so, how?</a:t>
            </a:r>
          </a:p>
          <a:p>
            <a:r>
              <a:rPr lang="en-US" sz="2400" dirty="0" smtClean="0"/>
              <a:t>How do I debug my code</a:t>
            </a:r>
          </a:p>
          <a:p>
            <a:pPr lvl="1"/>
            <a:r>
              <a:rPr lang="en-US" sz="2000" dirty="0" smtClean="0"/>
              <a:t>Example Labs</a:t>
            </a:r>
          </a:p>
          <a:p>
            <a:r>
              <a:rPr lang="en-US" sz="2400" dirty="0" smtClean="0"/>
              <a:t>Communication</a:t>
            </a:r>
          </a:p>
          <a:p>
            <a:pPr lvl="1"/>
            <a:r>
              <a:rPr lang="en-US" sz="2000" dirty="0" smtClean="0"/>
              <a:t>With the DSP and other IP on the device</a:t>
            </a:r>
          </a:p>
          <a:p>
            <a:pPr lvl="1"/>
            <a:r>
              <a:rPr lang="en-US" sz="2000" dirty="0" smtClean="0"/>
              <a:t>Outside of the device</a:t>
            </a:r>
          </a:p>
          <a:p>
            <a:pPr lvl="1"/>
            <a:r>
              <a:rPr lang="en-US" sz="2000" dirty="0" smtClean="0">
                <a:solidFill>
                  <a:srgbClr val="FF0000"/>
                </a:solidFill>
              </a:rPr>
              <a:t>Examples and Labs </a:t>
            </a:r>
            <a:endParaRPr lang="en-US" sz="2000" dirty="0">
              <a:solidFill>
                <a:srgbClr val="FF0000"/>
              </a:solidFill>
            </a:endParaRPr>
          </a:p>
        </p:txBody>
      </p:sp>
      <p:pic>
        <p:nvPicPr>
          <p:cNvPr id="5" name="Picture 4" descr="C:\Users\a0270985\Pictures\LinuxApplicationDevelopmentTeam.jpg"/>
          <p:cNvPicPr>
            <a:picLocks noChangeAspect="1" noChangeArrowheads="1"/>
          </p:cNvPicPr>
          <p:nvPr/>
        </p:nvPicPr>
        <p:blipFill>
          <a:blip r:embed="rId2" cstate="print"/>
          <a:srcRect/>
          <a:stretch>
            <a:fillRect/>
          </a:stretch>
        </p:blipFill>
        <p:spPr bwMode="auto">
          <a:xfrm>
            <a:off x="381000" y="2057400"/>
            <a:ext cx="2959662" cy="199072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US" dirty="0" smtClean="0"/>
              <a:t>DSP Engineer</a:t>
            </a:r>
            <a:endParaRPr lang="en-US" dirty="0"/>
          </a:p>
        </p:txBody>
      </p:sp>
      <p:sp>
        <p:nvSpPr>
          <p:cNvPr id="3" name="Content Placeholder 2"/>
          <p:cNvSpPr>
            <a:spLocks noGrp="1"/>
          </p:cNvSpPr>
          <p:nvPr>
            <p:ph idx="1"/>
          </p:nvPr>
        </p:nvSpPr>
        <p:spPr>
          <a:xfrm>
            <a:off x="3505200" y="1524000"/>
            <a:ext cx="5257800" cy="4572000"/>
          </a:xfrm>
        </p:spPr>
        <p:txBody>
          <a:bodyPr>
            <a:normAutofit lnSpcReduction="10000"/>
          </a:bodyPr>
          <a:lstStyle/>
          <a:p>
            <a:r>
              <a:rPr lang="en-US" sz="2400" dirty="0" smtClean="0"/>
              <a:t>DSP Core, code development, BIOS, CCS</a:t>
            </a:r>
          </a:p>
          <a:p>
            <a:r>
              <a:rPr lang="en-US" sz="2400" dirty="0" smtClean="0">
                <a:solidFill>
                  <a:srgbClr val="FF0000"/>
                </a:solidFill>
              </a:rPr>
              <a:t>Resource management – what are available for me, how do I get it, how do I cooperate with the ARM team</a:t>
            </a:r>
          </a:p>
          <a:p>
            <a:r>
              <a:rPr lang="en-US" sz="2000" dirty="0" smtClean="0">
                <a:solidFill>
                  <a:srgbClr val="FF0000"/>
                </a:solidFill>
              </a:rPr>
              <a:t>What do I need to configure?</a:t>
            </a:r>
          </a:p>
          <a:p>
            <a:pPr lvl="1"/>
            <a:r>
              <a:rPr lang="en-US" sz="2000" dirty="0" smtClean="0"/>
              <a:t>LLS and CSL</a:t>
            </a:r>
          </a:p>
          <a:p>
            <a:r>
              <a:rPr lang="en-US" sz="2400" dirty="0" smtClean="0"/>
              <a:t>Communication</a:t>
            </a:r>
          </a:p>
          <a:p>
            <a:pPr lvl="1"/>
            <a:r>
              <a:rPr lang="en-US" sz="2000" dirty="0" smtClean="0"/>
              <a:t>With the ARM or other IP on the device</a:t>
            </a:r>
          </a:p>
          <a:p>
            <a:pPr lvl="1"/>
            <a:r>
              <a:rPr lang="en-US" sz="2000" dirty="0" smtClean="0"/>
              <a:t>External to the device</a:t>
            </a:r>
          </a:p>
          <a:p>
            <a:pPr lvl="1"/>
            <a:r>
              <a:rPr lang="en-US" sz="2000" dirty="0" smtClean="0">
                <a:solidFill>
                  <a:srgbClr val="FF0000"/>
                </a:solidFill>
              </a:rPr>
              <a:t>Do I need to configure, and if so how</a:t>
            </a:r>
          </a:p>
          <a:p>
            <a:pPr lvl="1"/>
            <a:r>
              <a:rPr lang="en-US" sz="2000" dirty="0" smtClean="0"/>
              <a:t>Examples</a:t>
            </a:r>
            <a:r>
              <a:rPr lang="en-US" sz="2000" dirty="0" smtClean="0">
                <a:solidFill>
                  <a:srgbClr val="C00000"/>
                </a:solidFill>
              </a:rPr>
              <a:t> and Labs </a:t>
            </a:r>
            <a:endParaRPr lang="en-US" sz="2000" dirty="0">
              <a:solidFill>
                <a:srgbClr val="C00000"/>
              </a:solidFill>
            </a:endParaRPr>
          </a:p>
        </p:txBody>
      </p:sp>
      <p:pic>
        <p:nvPicPr>
          <p:cNvPr id="6" name="Picture 5" descr="C:\Users\a0270985\Pictures\DSPEngineer.jpg"/>
          <p:cNvPicPr>
            <a:picLocks noChangeAspect="1" noChangeArrowheads="1"/>
          </p:cNvPicPr>
          <p:nvPr/>
        </p:nvPicPr>
        <p:blipFill>
          <a:blip r:embed="rId2" cstate="print"/>
          <a:srcRect/>
          <a:stretch>
            <a:fillRect/>
          </a:stretch>
        </p:blipFill>
        <p:spPr bwMode="auto">
          <a:xfrm>
            <a:off x="304800" y="1371600"/>
            <a:ext cx="2794000" cy="41910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914</Words>
  <Application>Microsoft Office PowerPoint</Application>
  <PresentationFormat>On-screen Show (4:3)</PresentationFormat>
  <Paragraphs>108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Challenges  in KeyStone Workshop</vt:lpstr>
      <vt:lpstr>In the old days…  A single player</vt:lpstr>
      <vt:lpstr>KeyStone I training approach</vt:lpstr>
      <vt:lpstr>Now there are multiple players</vt:lpstr>
      <vt:lpstr>And what they are interested in? Not the same topics</vt:lpstr>
      <vt:lpstr>Architect</vt:lpstr>
      <vt:lpstr>Linux Kernel – System Engineer</vt:lpstr>
      <vt:lpstr>Linux Application Engineer</vt:lpstr>
      <vt:lpstr>DSP Engineer</vt:lpstr>
      <vt:lpstr>Challenges Moving into Open Enrollment KeyStone II </vt:lpstr>
      <vt:lpstr>Germantown Workshop Observations  </vt:lpstr>
      <vt:lpstr>Gaps that we need to close</vt:lpstr>
      <vt:lpstr>One Suggestion on MPM Functions</vt:lpstr>
      <vt:lpstr>What about other IPC methods</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Gaps in KeyStone Workshop</dc:title>
  <dc:creator>Ran Katzur</dc:creator>
  <cp:lastModifiedBy>Ran Katzur</cp:lastModifiedBy>
  <cp:revision>18</cp:revision>
  <dcterms:created xsi:type="dcterms:W3CDTF">2013-11-20T13:40:42Z</dcterms:created>
  <dcterms:modified xsi:type="dcterms:W3CDTF">2013-12-03T20:27:17Z</dcterms:modified>
</cp:coreProperties>
</file>