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65" r:id="rId2"/>
    <p:sldId id="272" r:id="rId3"/>
    <p:sldId id="293" r:id="rId4"/>
    <p:sldId id="292" r:id="rId5"/>
    <p:sldId id="294" r:id="rId6"/>
    <p:sldId id="295" r:id="rId7"/>
    <p:sldId id="296" r:id="rId8"/>
    <p:sldId id="297" r:id="rId9"/>
    <p:sldId id="298" r:id="rId10"/>
    <p:sldId id="299" r:id="rId11"/>
    <p:sldId id="300" r:id="rId12"/>
  </p:sldIdLst>
  <p:sldSz cx="9144000" cy="6858000" type="screen4x3"/>
  <p:notesSz cx="7315200" cy="9601200"/>
  <p:custDataLst>
    <p:tags r:id="rId15"/>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DE00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79" autoAdjust="0"/>
    <p:restoredTop sz="94718" autoAdjust="0"/>
  </p:normalViewPr>
  <p:slideViewPr>
    <p:cSldViewPr snapToGrid="0">
      <p:cViewPr varScale="1">
        <p:scale>
          <a:sx n="105" d="100"/>
          <a:sy n="105" d="100"/>
        </p:scale>
        <p:origin x="-366" y="-96"/>
      </p:cViewPr>
      <p:guideLst>
        <p:guide orient="horz" pos="2160"/>
        <p:guide pos="287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2850" y="-96"/>
      </p:cViewPr>
      <p:guideLst>
        <p:guide orient="horz" pos="3024"/>
        <p:guide pos="2303"/>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3169530" cy="479399"/>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defRPr sz="1200"/>
            </a:lvl1pPr>
          </a:lstStyle>
          <a:p>
            <a:endParaRPr lang="en-US" dirty="0"/>
          </a:p>
        </p:txBody>
      </p:sp>
      <p:sp>
        <p:nvSpPr>
          <p:cNvPr id="122883" name="Rectangle 3"/>
          <p:cNvSpPr>
            <a:spLocks noGrp="1" noChangeArrowheads="1"/>
          </p:cNvSpPr>
          <p:nvPr>
            <p:ph type="dt" sz="quarter" idx="1"/>
          </p:nvPr>
        </p:nvSpPr>
        <p:spPr bwMode="auto">
          <a:xfrm>
            <a:off x="4143997" y="0"/>
            <a:ext cx="3169529" cy="479399"/>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lgn="r">
              <a:defRPr sz="1200"/>
            </a:lvl1pPr>
          </a:lstStyle>
          <a:p>
            <a:endParaRPr lang="en-US" dirty="0"/>
          </a:p>
        </p:txBody>
      </p:sp>
      <p:sp>
        <p:nvSpPr>
          <p:cNvPr id="122884" name="Rectangle 4"/>
          <p:cNvSpPr>
            <a:spLocks noGrp="1" noChangeArrowheads="1"/>
          </p:cNvSpPr>
          <p:nvPr>
            <p:ph type="ftr" sz="quarter" idx="2"/>
          </p:nvPr>
        </p:nvSpPr>
        <p:spPr bwMode="auto">
          <a:xfrm>
            <a:off x="0" y="9120150"/>
            <a:ext cx="3169530" cy="479399"/>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defRPr sz="1200"/>
            </a:lvl1pPr>
          </a:lstStyle>
          <a:p>
            <a:endParaRPr lang="en-US" dirty="0"/>
          </a:p>
        </p:txBody>
      </p:sp>
      <p:sp>
        <p:nvSpPr>
          <p:cNvPr id="122885" name="Rectangle 5"/>
          <p:cNvSpPr>
            <a:spLocks noGrp="1" noChangeArrowheads="1"/>
          </p:cNvSpPr>
          <p:nvPr>
            <p:ph type="sldNum" sz="quarter" idx="3"/>
          </p:nvPr>
        </p:nvSpPr>
        <p:spPr bwMode="auto">
          <a:xfrm>
            <a:off x="4143997" y="9120150"/>
            <a:ext cx="3169529" cy="479399"/>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lgn="r">
              <a:defRPr sz="1200"/>
            </a:lvl1pPr>
          </a:lstStyle>
          <a:p>
            <a:fld id="{103C7419-61D9-46C1-97E9-76E9D8F8C3E9}"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3169530" cy="479399"/>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defRPr sz="1200"/>
            </a:lvl1pPr>
          </a:lstStyle>
          <a:p>
            <a:endParaRPr lang="en-US" dirty="0"/>
          </a:p>
        </p:txBody>
      </p:sp>
      <p:sp>
        <p:nvSpPr>
          <p:cNvPr id="121859" name="Rectangle 3"/>
          <p:cNvSpPr>
            <a:spLocks noGrp="1" noChangeArrowheads="1"/>
          </p:cNvSpPr>
          <p:nvPr>
            <p:ph type="dt" idx="1"/>
          </p:nvPr>
        </p:nvSpPr>
        <p:spPr bwMode="auto">
          <a:xfrm>
            <a:off x="4143997" y="0"/>
            <a:ext cx="3169529" cy="479399"/>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lgn="r">
              <a:defRPr sz="1200"/>
            </a:lvl1pPr>
          </a:lstStyle>
          <a:p>
            <a:endParaRPr lang="en-US" dirty="0"/>
          </a:p>
        </p:txBody>
      </p:sp>
      <p:sp>
        <p:nvSpPr>
          <p:cNvPr id="1229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731688" y="4560902"/>
            <a:ext cx="5851824" cy="4319547"/>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1862" name="Rectangle 6"/>
          <p:cNvSpPr>
            <a:spLocks noGrp="1" noChangeArrowheads="1"/>
          </p:cNvSpPr>
          <p:nvPr>
            <p:ph type="ftr" sz="quarter" idx="4"/>
          </p:nvPr>
        </p:nvSpPr>
        <p:spPr bwMode="auto">
          <a:xfrm>
            <a:off x="0" y="9120150"/>
            <a:ext cx="3169530" cy="479399"/>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defRPr sz="1200"/>
            </a:lvl1pPr>
          </a:lstStyle>
          <a:p>
            <a:endParaRPr lang="en-US" dirty="0"/>
          </a:p>
        </p:txBody>
      </p:sp>
      <p:sp>
        <p:nvSpPr>
          <p:cNvPr id="121863" name="Rectangle 7"/>
          <p:cNvSpPr>
            <a:spLocks noGrp="1" noChangeArrowheads="1"/>
          </p:cNvSpPr>
          <p:nvPr>
            <p:ph type="sldNum" sz="quarter" idx="5"/>
          </p:nvPr>
        </p:nvSpPr>
        <p:spPr bwMode="auto">
          <a:xfrm>
            <a:off x="4143997" y="9120150"/>
            <a:ext cx="3169529" cy="479399"/>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lgn="r">
              <a:defRPr sz="1200"/>
            </a:lvl1pPr>
          </a:lstStyle>
          <a:p>
            <a:fld id="{F603C3B5-9CFC-4B60-AD1F-942309290D4C}"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943100"/>
            <a:ext cx="8458200" cy="1470025"/>
          </a:xfrm>
        </p:spPr>
        <p:txBody>
          <a:bodyPr/>
          <a:lstStyle>
            <a:lvl1pPr algn="l">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4" name="Rectangle 24"/>
          <p:cNvSpPr>
            <a:spLocks noGrp="1" noChangeArrowheads="1"/>
          </p:cNvSpPr>
          <p:nvPr>
            <p:ph type="sldNum" sz="quarter" idx="10"/>
          </p:nvPr>
        </p:nvSpPr>
        <p:spPr>
          <a:xfrm>
            <a:off x="6642100" y="6038850"/>
            <a:ext cx="2133600" cy="206375"/>
          </a:xfrm>
        </p:spPr>
        <p:txBody>
          <a:bodyPr/>
          <a:lstStyle>
            <a:lvl1pPr>
              <a:defRPr/>
            </a:lvl1pPr>
          </a:lstStyle>
          <a:p>
            <a:fld id="{B1006088-BF21-4FD5-870B-675EAADE47BD}"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4BD60626-1ACC-48B1-8201-AA7BD5684B54}"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3200" b="1">
                <a:solidFill>
                  <a:schemeClr val="tx2"/>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B1F5D59E-3020-483D-90FC-392986F41C50}"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800" b="1">
                <a:solidFill>
                  <a:schemeClr val="tx2"/>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cs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20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E2DB302-961D-41B7-BD2E-EA757E550C4C}"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89852D4D-CA63-4F5E-A04D-C043C1229BEE}"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142875"/>
            <a:ext cx="2141537" cy="5735638"/>
          </a:xfrm>
        </p:spPr>
        <p:txBody>
          <a:bodyPr vert="eaVert"/>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31775" y="142875"/>
            <a:ext cx="6275388" cy="5735638"/>
          </a:xfrm>
        </p:spPr>
        <p:txBody>
          <a:bodyPr vert="eaVert"/>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1C0706DD-24B8-4851-91EA-2616D1811F38}"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4" name="Picture 6" descr="selected_powerpoint_bg_2.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lgn="l">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B09843C0-6DAC-490D-A4BA-BCECDC8ED96F}" type="slidenum">
              <a:rPr lang="en-US"/>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lgn="l">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F2394529-A9B3-4A54-83EC-E61379E8334E}" type="slidenum">
              <a:rPr lang="en-US"/>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4"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78205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lgn="l">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91A5AC0A-F4BD-4464-80DC-A88E0D9F781D}"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375" y="1048468"/>
            <a:ext cx="8467725" cy="4945932"/>
          </a:xfrm>
        </p:spPr>
        <p:txBody>
          <a:bodyPr/>
          <a:lstStyle>
            <a:lvl1pPr>
              <a:spcBef>
                <a:spcPts val="800"/>
              </a:spcBef>
              <a:defRPr>
                <a:latin typeface="Calibri" pitchFamily="34" charset="0"/>
                <a:cs typeface="Calibri" pitchFamily="34" charset="0"/>
              </a:defRPr>
            </a:lvl1pPr>
            <a:lvl2pPr>
              <a:defRPr>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Rectangle 6"/>
          <p:cNvSpPr>
            <a:spLocks noGrp="1" noChangeArrowheads="1"/>
          </p:cNvSpPr>
          <p:nvPr>
            <p:ph type="sldNum" sz="quarter" idx="10"/>
          </p:nvPr>
        </p:nvSpPr>
        <p:spPr>
          <a:ln/>
        </p:spPr>
        <p:txBody>
          <a:bodyPr/>
          <a:lstStyle>
            <a:lvl1pPr>
              <a:defRPr/>
            </a:lvl1pPr>
          </a:lstStyle>
          <a:p>
            <a:fld id="{3B20521C-F793-4067-BB07-C7AF74E21EF3}"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cs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6"/>
          <p:cNvSpPr>
            <a:spLocks noGrp="1" noChangeArrowheads="1"/>
          </p:cNvSpPr>
          <p:nvPr>
            <p:ph type="sldNum" sz="quarter" idx="10"/>
          </p:nvPr>
        </p:nvSpPr>
        <p:spPr>
          <a:xfrm>
            <a:off x="6638925" y="6049963"/>
            <a:ext cx="2133600" cy="206375"/>
          </a:xfrm>
        </p:spPr>
        <p:txBody>
          <a:bodyPr/>
          <a:lstStyle>
            <a:lvl1pPr>
              <a:defRPr/>
            </a:lvl1pPr>
          </a:lstStyle>
          <a:p>
            <a:fld id="{156AB8A3-9FE4-4612-8857-687BFF70DD9F}"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33375" y="1185863"/>
            <a:ext cx="4157663" cy="4692650"/>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3438" y="1185863"/>
            <a:ext cx="4157662" cy="4692650"/>
          </a:xfrm>
          <a:noFill/>
          <a:ln w="9525" algn="ctr">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Aft>
                <a:spcPct val="0"/>
              </a:spcAft>
              <a:defRPr lang="en-US" sz="2000" smtClean="0">
                <a:solidFill>
                  <a:schemeClr val="tx1"/>
                </a:solidFill>
                <a:latin typeface="Calibri" pitchFamily="34" charset="0"/>
                <a:ea typeface="+mn-ea"/>
                <a:cs typeface="Calibri" pitchFamily="34" charset="0"/>
              </a:defRPr>
            </a:lvl1pPr>
            <a:lvl2pPr algn="l" rtl="0" eaLnBrk="0" fontAlgn="base" hangingPunct="0">
              <a:spcAft>
                <a:spcPct val="0"/>
              </a:spcAft>
              <a:defRPr lang="en-US" sz="1800" smtClean="0">
                <a:solidFill>
                  <a:schemeClr val="tx1"/>
                </a:solidFill>
                <a:latin typeface="Calibri" pitchFamily="34" charset="0"/>
                <a:ea typeface="+mn-ea"/>
                <a:cs typeface="Calibri" pitchFamily="34" charset="0"/>
              </a:defRPr>
            </a:lvl2pPr>
            <a:lvl3pPr algn="l" rtl="0" eaLnBrk="0" fontAlgn="base" hangingPunct="0">
              <a:spcAft>
                <a:spcPct val="0"/>
              </a:spcAft>
              <a:defRPr lang="en-US" sz="1800" smtClean="0">
                <a:solidFill>
                  <a:schemeClr val="tx1"/>
                </a:solidFill>
                <a:latin typeface="Calibri" pitchFamily="34" charset="0"/>
                <a:ea typeface="+mn-ea"/>
                <a:cs typeface="Calibri" pitchFamily="34" charset="0"/>
              </a:defRPr>
            </a:lvl3pPr>
            <a:lvl4pPr algn="l" rtl="0" eaLnBrk="0" fontAlgn="base" hangingPunct="0">
              <a:spcAft>
                <a:spcPct val="0"/>
              </a:spcAft>
              <a:defRPr lang="en-US" sz="1800" smtClean="0">
                <a:solidFill>
                  <a:schemeClr val="tx1"/>
                </a:solidFill>
                <a:latin typeface="Calibri" pitchFamily="34" charset="0"/>
                <a:ea typeface="+mn-ea"/>
                <a:cs typeface="Calibri" pitchFamily="34" charset="0"/>
              </a:defRPr>
            </a:lvl4pPr>
            <a:lvl5pPr algn="l" rtl="0" eaLnBrk="0" fontAlgn="base" hangingPunct="0">
              <a:spcAft>
                <a:spcPct val="0"/>
              </a:spcAft>
              <a:defRPr lang="en-US" sz="1800">
                <a:solidFill>
                  <a:schemeClr val="tx1"/>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fld id="{93A6A834-CC4A-4943-952A-D55BFAADAD59}"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cs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cs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a:spLocks noGrp="1" noChangeArrowheads="1"/>
          </p:cNvSpPr>
          <p:nvPr>
            <p:ph type="sldNum" sz="quarter" idx="10"/>
          </p:nvPr>
        </p:nvSpPr>
        <p:spPr>
          <a:ln/>
        </p:spPr>
        <p:txBody>
          <a:bodyPr/>
          <a:lstStyle>
            <a:lvl1pPr>
              <a:defRPr/>
            </a:lvl1pPr>
          </a:lstStyle>
          <a:p>
            <a:fld id="{2B3D8EEF-7576-4AB0-8518-088FB58AB734}"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fld id="{803D9FE4-F784-4A94-8F3E-54A098F0E8CC}"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srgbClr val="FFFFFF"/>
              </a:solidFill>
            </a:endParaRPr>
          </a:p>
        </p:txBody>
      </p:sp>
      <p:sp>
        <p:nvSpPr>
          <p:cNvPr id="19" name="Rectangle 18"/>
          <p:cNvSpPr/>
          <p:nvPr/>
        </p:nvSpPr>
        <p:spPr>
          <a:xfrm>
            <a:off x="41275" y="6324600"/>
            <a:ext cx="87407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srgbClr val="FFFFFF"/>
              </a:solidFill>
            </a:endParaRPr>
          </a:p>
        </p:txBody>
      </p:sp>
      <p:sp>
        <p:nvSpPr>
          <p:cNvPr id="22" name="Rectangle 21"/>
          <p:cNvSpPr/>
          <p:nvPr/>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8" descr="ti_logo_powerpoint_1_line.png"/>
          <p:cNvPicPr>
            <a:picLocks noChangeAspect="1"/>
          </p:cNvPicPr>
          <p:nvPr/>
        </p:nvPicPr>
        <p:blipFill>
          <a:blip r:embed="rId16" cstate="print"/>
          <a:srcRect/>
          <a:stretch>
            <a:fillRect/>
          </a:stretch>
        </p:blipFill>
        <p:spPr bwMode="auto">
          <a:xfrm>
            <a:off x="6675438" y="6440488"/>
            <a:ext cx="1874837" cy="231775"/>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3"/>
          <p:cNvSpPr>
            <a:spLocks noGrp="1" noChangeArrowheads="1"/>
          </p:cNvSpPr>
          <p:nvPr>
            <p:ph type="body" idx="1"/>
          </p:nvPr>
        </p:nvSpPr>
        <p:spPr bwMode="auto">
          <a:xfrm>
            <a:off x="333375" y="1058863"/>
            <a:ext cx="8467725" cy="493553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28" r:id="rId5"/>
    <p:sldLayoutId id="2147483741"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Lst>
  <p:timing>
    <p:tnLst>
      <p:par>
        <p:cTn id="1" dur="indefinite" restart="never" nodeType="tmRoot"/>
      </p:par>
    </p:tnLst>
  </p:timing>
  <p:hf hdr="0" ftr="0" dt="0"/>
  <p:txStyles>
    <p:titleStyle>
      <a:lvl1pPr algn="ctr" rtl="0" eaLnBrk="0" fontAlgn="base" hangingPunct="0">
        <a:lnSpc>
          <a:spcPct val="85000"/>
        </a:lnSpc>
        <a:spcBef>
          <a:spcPct val="0"/>
        </a:spcBef>
        <a:spcAft>
          <a:spcPct val="0"/>
        </a:spcAft>
        <a:defRPr sz="4000" b="1">
          <a:solidFill>
            <a:schemeClr val="tx2"/>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a:solidFill>
            <a:schemeClr val="tx1"/>
          </a:solidFill>
          <a:latin typeface="+mn-lt"/>
        </a:defRPr>
      </a:lvl3pPr>
      <a:lvl4pPr marL="1201738" indent="-233363" algn="l" rtl="0" eaLnBrk="0" fontAlgn="base" hangingPunct="0">
        <a:spcBef>
          <a:spcPct val="5000"/>
        </a:spcBef>
        <a:spcAft>
          <a:spcPct val="0"/>
        </a:spcAft>
        <a:buChar char="–"/>
        <a:defRPr>
          <a:solidFill>
            <a:schemeClr val="tx1"/>
          </a:solidFill>
          <a:latin typeface="+mn-lt"/>
        </a:defRPr>
      </a:lvl4pPr>
      <a:lvl5pPr marL="1489075" indent="-173038" algn="l" rtl="0" eaLnBrk="0" fontAlgn="base" hangingPunct="0">
        <a:spcBef>
          <a:spcPct val="0"/>
        </a:spcBef>
        <a:spcAft>
          <a:spcPct val="0"/>
        </a:spcAft>
        <a:buChar char="»"/>
        <a:defRPr>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en-US" dirty="0" smtClean="0"/>
              <a:t/>
            </a:r>
            <a:br>
              <a:rPr lang="en-US" dirty="0" smtClean="0"/>
            </a:br>
            <a:r>
              <a:rPr lang="en-US" dirty="0" smtClean="0"/>
              <a:t>SMP Basics</a:t>
            </a:r>
          </a:p>
        </p:txBody>
      </p:sp>
      <p:sp>
        <p:nvSpPr>
          <p:cNvPr id="9219" name="Rectangle 3"/>
          <p:cNvSpPr>
            <a:spLocks noGrp="1" noChangeArrowheads="1"/>
          </p:cNvSpPr>
          <p:nvPr>
            <p:ph type="subTitle" idx="1"/>
          </p:nvPr>
        </p:nvSpPr>
        <p:spPr/>
        <p:txBody>
          <a:bodyPr/>
          <a:lstStyle/>
          <a:p>
            <a:r>
              <a:rPr lang="en-US" dirty="0" smtClean="0"/>
              <a:t>KeyStone Training</a:t>
            </a:r>
          </a:p>
          <a:p>
            <a:r>
              <a:rPr lang="en-US" dirty="0" smtClean="0"/>
              <a:t>Multicore Applications</a:t>
            </a:r>
          </a:p>
          <a:p>
            <a:r>
              <a:rPr lang="en-US" dirty="0" smtClean="0"/>
              <a:t>Literature Number: SPRPxxx </a:t>
            </a:r>
            <a:endParaRPr lang="en-US" dirty="0"/>
          </a:p>
        </p:txBody>
      </p:sp>
      <p:sp>
        <p:nvSpPr>
          <p:cNvPr id="9220" name="Slide Number Placeholder 3"/>
          <p:cNvSpPr>
            <a:spLocks noGrp="1"/>
          </p:cNvSpPr>
          <p:nvPr>
            <p:ph type="sldNum" sz="quarter" idx="10"/>
          </p:nvPr>
        </p:nvSpPr>
        <p:spPr>
          <a:noFill/>
        </p:spPr>
        <p:txBody>
          <a:bodyPr/>
          <a:lstStyle/>
          <a:p>
            <a:fld id="{824F433E-C10F-4552-9AE4-5D3BF20D1F80}" type="slidenum">
              <a:rPr lang="en-US"/>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Condition Variables</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10</a:t>
            </a:fld>
            <a:endParaRPr lang="en-US" dirty="0"/>
          </a:p>
        </p:txBody>
      </p:sp>
      <p:sp>
        <p:nvSpPr>
          <p:cNvPr id="5" name="Rectangle 4"/>
          <p:cNvSpPr/>
          <p:nvPr/>
        </p:nvSpPr>
        <p:spPr>
          <a:xfrm>
            <a:off x="389299" y="1619702"/>
            <a:ext cx="7831248" cy="3139321"/>
          </a:xfrm>
          <a:prstGeom prst="rect">
            <a:avLst/>
          </a:prstGeom>
        </p:spPr>
        <p:txBody>
          <a:bodyPr wrap="square">
            <a:spAutoFit/>
          </a:bodyPr>
          <a:lstStyle/>
          <a:p>
            <a:r>
              <a:rPr lang="en-US" dirty="0" smtClean="0"/>
              <a:t>Condition variables behave like flags, they enable synchronization between threads based on variable value but without the needs to explicitly pull the flag value</a:t>
            </a:r>
          </a:p>
          <a:p>
            <a:endParaRPr lang="en-US" dirty="0" smtClean="0"/>
          </a:p>
          <a:p>
            <a:r>
              <a:rPr lang="en-US" dirty="0" smtClean="0"/>
              <a:t>The thread gives resources to other threads until the condition variable is ready </a:t>
            </a:r>
          </a:p>
          <a:p>
            <a:endParaRPr lang="en-US" dirty="0" smtClean="0"/>
          </a:p>
          <a:p>
            <a:r>
              <a:rPr lang="en-US" dirty="0" smtClean="0"/>
              <a:t>To prevent race condition (when </a:t>
            </a:r>
            <a:r>
              <a:rPr lang="en-US" dirty="0" smtClean="0"/>
              <a:t>two threads try to access the same conditional variable at the same time) </a:t>
            </a:r>
            <a:r>
              <a:rPr lang="en-US" dirty="0" smtClean="0"/>
              <a:t>a</a:t>
            </a:r>
            <a:r>
              <a:rPr lang="en-US" dirty="0" smtClean="0"/>
              <a:t> </a:t>
            </a:r>
            <a:r>
              <a:rPr lang="en-US" dirty="0" smtClean="0"/>
              <a:t>condition variable is always used in conjunction with a mutex lock.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SMP </a:t>
            </a:r>
            <a:r>
              <a:rPr lang="en-US" sz="3600" dirty="0" smtClean="0"/>
              <a:t>demo In MCSDK Release</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11</a:t>
            </a:fld>
            <a:endParaRPr lang="en-US" dirty="0"/>
          </a:p>
        </p:txBody>
      </p:sp>
      <p:sp>
        <p:nvSpPr>
          <p:cNvPr id="6" name="TextBox 5"/>
          <p:cNvSpPr txBox="1"/>
          <p:nvPr/>
        </p:nvSpPr>
        <p:spPr>
          <a:xfrm>
            <a:off x="371192" y="2181885"/>
            <a:ext cx="7813141" cy="3416320"/>
          </a:xfrm>
          <a:prstGeom prst="rect">
            <a:avLst/>
          </a:prstGeom>
          <a:noFill/>
        </p:spPr>
        <p:txBody>
          <a:bodyPr wrap="square" rtlCol="0">
            <a:spAutoFit/>
          </a:bodyPr>
          <a:lstStyle/>
          <a:p>
            <a:r>
              <a:rPr lang="en-US" dirty="0" smtClean="0"/>
              <a:t>Part of the release at </a:t>
            </a:r>
          </a:p>
          <a:p>
            <a:endParaRPr lang="en-US" dirty="0" smtClean="0"/>
          </a:p>
          <a:p>
            <a:r>
              <a:rPr lang="en-US" dirty="0" smtClean="0"/>
              <a:t>MCSDK_3_15\mcsdk_linux_3_00_03_15\example-applications\</a:t>
            </a:r>
            <a:r>
              <a:rPr lang="en-US" dirty="0" err="1" smtClean="0"/>
              <a:t>smp_test</a:t>
            </a:r>
            <a:endParaRPr lang="en-US" dirty="0" smtClean="0"/>
          </a:p>
          <a:p>
            <a:endParaRPr lang="en-US" dirty="0" smtClean="0"/>
          </a:p>
          <a:p>
            <a:r>
              <a:rPr lang="en-US" dirty="0" smtClean="0"/>
              <a:t>Need to add </a:t>
            </a:r>
          </a:p>
          <a:p>
            <a:r>
              <a:rPr lang="en-US" dirty="0" smtClean="0"/>
              <a:t>   #include &lt;</a:t>
            </a:r>
            <a:r>
              <a:rPr lang="en-US" dirty="0" err="1" smtClean="0"/>
              <a:t>time.h</a:t>
            </a:r>
            <a:r>
              <a:rPr lang="en-US" dirty="0" smtClean="0"/>
              <a:t>&gt;</a:t>
            </a:r>
          </a:p>
          <a:p>
            <a:r>
              <a:rPr lang="en-US" dirty="0" smtClean="0"/>
              <a:t> #include &lt;linux/</a:t>
            </a:r>
            <a:r>
              <a:rPr lang="en-US" dirty="0" err="1" smtClean="0"/>
              <a:t>sched.h</a:t>
            </a:r>
            <a:r>
              <a:rPr lang="en-US" dirty="0" smtClean="0"/>
              <a:t>&gt;</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Definition</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2</a:t>
            </a:fld>
            <a:endParaRPr lang="en-US" dirty="0"/>
          </a:p>
        </p:txBody>
      </p:sp>
      <p:sp>
        <p:nvSpPr>
          <p:cNvPr id="6" name="Rectangle 5"/>
          <p:cNvSpPr/>
          <p:nvPr/>
        </p:nvSpPr>
        <p:spPr>
          <a:xfrm>
            <a:off x="860079" y="1768030"/>
            <a:ext cx="6735778" cy="3970318"/>
          </a:xfrm>
          <a:prstGeom prst="rect">
            <a:avLst/>
          </a:prstGeom>
        </p:spPr>
        <p:txBody>
          <a:bodyPr wrap="square">
            <a:spAutoFit/>
          </a:bodyPr>
          <a:lstStyle/>
          <a:p>
            <a:r>
              <a:rPr lang="en-US" dirty="0" smtClean="0"/>
              <a:t>Definition  of SMP</a:t>
            </a:r>
          </a:p>
          <a:p>
            <a:r>
              <a:rPr lang="en-US" dirty="0" smtClean="0"/>
              <a:t/>
            </a:r>
            <a:br>
              <a:rPr lang="en-US" dirty="0" smtClean="0"/>
            </a:br>
            <a:r>
              <a:rPr lang="en-US" dirty="0" smtClean="0"/>
              <a:t>(</a:t>
            </a:r>
            <a:r>
              <a:rPr lang="en-US" b="1" dirty="0" smtClean="0"/>
              <a:t>S</a:t>
            </a:r>
            <a:r>
              <a:rPr lang="en-US" dirty="0" smtClean="0"/>
              <a:t>ymmetric </a:t>
            </a:r>
            <a:r>
              <a:rPr lang="en-US" b="1" dirty="0" smtClean="0"/>
              <a:t>M</a:t>
            </a:r>
            <a:r>
              <a:rPr lang="en-US" dirty="0" smtClean="0"/>
              <a:t>ulti</a:t>
            </a:r>
            <a:r>
              <a:rPr lang="en-US" b="1" dirty="0" smtClean="0"/>
              <a:t>P</a:t>
            </a:r>
            <a:r>
              <a:rPr lang="en-US" dirty="0" smtClean="0"/>
              <a:t>rocessing) A multiprocessing architecture in which multiple CPUs, residing in one cabinet, share the same memory. SMP systems provide scalability. As business increases, additional CPUs can be added to absorb the increased transaction volume.</a:t>
            </a:r>
            <a:br>
              <a:rPr lang="en-US" dirty="0" smtClean="0"/>
            </a:br>
            <a:r>
              <a:rPr lang="en-US" dirty="0" smtClean="0"/>
              <a:t/>
            </a:r>
            <a:br>
              <a:rPr lang="en-US" dirty="0" smtClean="0"/>
            </a:br>
            <a:r>
              <a:rPr lang="en-US" dirty="0" smtClean="0"/>
              <a:t>SMP systems range from two to as many as 32 or more processors. However, if one CPU fails, the entire SMP system is down. Clusters of two or more SMP systems can be used to provide high availability (fault resilience). If one SMP system fails, the others continue to operate.</a:t>
            </a:r>
            <a:br>
              <a:rPr lang="en-US" dirty="0" smtClean="0"/>
            </a:b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SMP work </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3</a:t>
            </a:fld>
            <a:endParaRPr lang="en-US" dirty="0"/>
          </a:p>
        </p:txBody>
      </p:sp>
      <p:sp>
        <p:nvSpPr>
          <p:cNvPr id="5" name="Rectangle 4"/>
          <p:cNvSpPr/>
          <p:nvPr/>
        </p:nvSpPr>
        <p:spPr>
          <a:xfrm>
            <a:off x="715223" y="1699261"/>
            <a:ext cx="7559644" cy="3970318"/>
          </a:xfrm>
          <a:prstGeom prst="rect">
            <a:avLst/>
          </a:prstGeom>
        </p:spPr>
        <p:txBody>
          <a:bodyPr wrap="square">
            <a:spAutoFit/>
          </a:bodyPr>
          <a:lstStyle/>
          <a:p>
            <a:r>
              <a:rPr lang="en-US" b="1" dirty="0" smtClean="0"/>
              <a:t>A Pool of Resources</a:t>
            </a:r>
            <a:r>
              <a:rPr lang="en-US" dirty="0" smtClean="0"/>
              <a:t/>
            </a:r>
            <a:br>
              <a:rPr lang="en-US" dirty="0" smtClean="0"/>
            </a:br>
            <a:r>
              <a:rPr lang="en-US" dirty="0" smtClean="0"/>
              <a:t>One of the CPUs boots the system and loads the SMP operating system, which brings the other CPUs online. There is only one instance of the operating system and one instance of </a:t>
            </a:r>
            <a:r>
              <a:rPr lang="en-US" dirty="0" smtClean="0"/>
              <a:t>an</a:t>
            </a:r>
            <a:r>
              <a:rPr lang="en-US" dirty="0" smtClean="0"/>
              <a:t> </a:t>
            </a:r>
            <a:r>
              <a:rPr lang="en-US" dirty="0" smtClean="0"/>
              <a:t>application in memory. The operating system uses the CPUs as a pool of processing resources, all executing simultaneously, either processing data or in an idle loop waiting to do something.</a:t>
            </a:r>
            <a:br>
              <a:rPr lang="en-US" dirty="0" smtClean="0"/>
            </a:br>
            <a:r>
              <a:rPr lang="en-US" dirty="0" smtClean="0"/>
              <a:t/>
            </a:r>
            <a:br>
              <a:rPr lang="en-US" dirty="0" smtClean="0"/>
            </a:br>
            <a:r>
              <a:rPr lang="en-US" b="1" dirty="0" smtClean="0"/>
              <a:t>Speed Up</a:t>
            </a:r>
            <a:r>
              <a:rPr lang="en-US" dirty="0" smtClean="0"/>
              <a:t/>
            </a:r>
            <a:br>
              <a:rPr lang="en-US" dirty="0" smtClean="0"/>
            </a:br>
            <a:r>
              <a:rPr lang="en-US" dirty="0" smtClean="0"/>
              <a:t>SMP speeds up the processes that can be overlapped such as running multiple applications simultaneously. If an application is multithreaded, which allows for concurrent operations within the application itself, then SMP can improve the performance of that single application.</a:t>
            </a: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SMP high points</a:t>
            </a:r>
            <a:endParaRPr lang="en-US" dirty="0"/>
          </a:p>
        </p:txBody>
      </p:sp>
      <p:sp>
        <p:nvSpPr>
          <p:cNvPr id="7" name="Content Placeholder 6"/>
          <p:cNvSpPr>
            <a:spLocks noGrp="1"/>
          </p:cNvSpPr>
          <p:nvPr>
            <p:ph idx="1"/>
          </p:nvPr>
        </p:nvSpPr>
        <p:spPr>
          <a:xfrm>
            <a:off x="333375" y="1928388"/>
            <a:ext cx="8467725" cy="4368503"/>
          </a:xfrm>
        </p:spPr>
        <p:txBody>
          <a:bodyPr/>
          <a:lstStyle/>
          <a:p>
            <a:r>
              <a:rPr lang="en-US" sz="2800" dirty="0" smtClean="0"/>
              <a:t>A single operating system</a:t>
            </a:r>
          </a:p>
          <a:p>
            <a:r>
              <a:rPr lang="en-US" sz="2800" dirty="0" smtClean="0"/>
              <a:t>An application can be distributed between multiple cores</a:t>
            </a:r>
          </a:p>
          <a:p>
            <a:r>
              <a:rPr lang="en-US" sz="2800" dirty="0" smtClean="0"/>
              <a:t>Memories can be global to all threads or local to each thread</a:t>
            </a:r>
          </a:p>
          <a:p>
            <a:r>
              <a:rPr lang="en-US" sz="2800" dirty="0" smtClean="0"/>
              <a:t>Pthreads provide the parallelism  </a:t>
            </a:r>
          </a:p>
          <a:p>
            <a:endParaRPr lang="en-US"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Threads</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5</a:t>
            </a:fld>
            <a:endParaRPr lang="en-US" dirty="0"/>
          </a:p>
        </p:txBody>
      </p:sp>
      <p:sp>
        <p:nvSpPr>
          <p:cNvPr id="5" name="Rectangle 4"/>
          <p:cNvSpPr/>
          <p:nvPr/>
        </p:nvSpPr>
        <p:spPr>
          <a:xfrm>
            <a:off x="389299" y="1619702"/>
            <a:ext cx="7831248" cy="4247317"/>
          </a:xfrm>
          <a:prstGeom prst="rect">
            <a:avLst/>
          </a:prstGeom>
        </p:spPr>
        <p:txBody>
          <a:bodyPr wrap="square">
            <a:spAutoFit/>
          </a:bodyPr>
          <a:lstStyle/>
          <a:p>
            <a:r>
              <a:rPr lang="en-US" dirty="0" smtClean="0"/>
              <a:t>A process is created by the operating system to run an application. Starting a process requires a great amount of overhead</a:t>
            </a:r>
          </a:p>
          <a:p>
            <a:endParaRPr lang="en-US" dirty="0" smtClean="0"/>
          </a:p>
          <a:p>
            <a:r>
              <a:rPr lang="en-US" dirty="0" smtClean="0"/>
              <a:t>A process might have multiple procedures each one is somewhat independent from other procedures. A system that can schedule these procedures in an efficient way is multi-thread system </a:t>
            </a:r>
          </a:p>
          <a:p>
            <a:endParaRPr lang="en-US" dirty="0" smtClean="0"/>
          </a:p>
          <a:p>
            <a:r>
              <a:rPr lang="en-US" dirty="0" smtClean="0"/>
              <a:t>A thread is defined as an independent stream of instructions that can be scheduled to run as such by the operating system and requires much less overhead than a process</a:t>
            </a:r>
          </a:p>
          <a:p>
            <a:endParaRPr lang="en-US" dirty="0" smtClean="0"/>
          </a:p>
          <a:p>
            <a:r>
              <a:rPr lang="en-US" dirty="0" smtClean="0"/>
              <a:t>POSIX threads (pthreads)  is an IEEE standard that defines portable (between different hardware) threads</a:t>
            </a:r>
          </a:p>
          <a:p>
            <a:endParaRPr lang="en-US" dirty="0" smtClean="0"/>
          </a:p>
          <a:p>
            <a:r>
              <a:rPr lang="en-US" dirty="0" smtClean="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Pthreads</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6</a:t>
            </a:fld>
            <a:endParaRPr lang="en-US" dirty="0"/>
          </a:p>
        </p:txBody>
      </p:sp>
      <p:sp>
        <p:nvSpPr>
          <p:cNvPr id="5" name="Rectangle 4"/>
          <p:cNvSpPr/>
          <p:nvPr/>
        </p:nvSpPr>
        <p:spPr>
          <a:xfrm>
            <a:off x="389299" y="1619702"/>
            <a:ext cx="7831248" cy="3693319"/>
          </a:xfrm>
          <a:prstGeom prst="rect">
            <a:avLst/>
          </a:prstGeom>
        </p:spPr>
        <p:txBody>
          <a:bodyPr wrap="square">
            <a:spAutoFit/>
          </a:bodyPr>
          <a:lstStyle/>
          <a:p>
            <a:r>
              <a:rPr lang="en-US" dirty="0" smtClean="0"/>
              <a:t>Pthreads are defined as a set of C language programming types and procedure calls, implemented with a pthread.h header/include file and a thread library</a:t>
            </a:r>
          </a:p>
          <a:p>
            <a:endParaRPr lang="en-US" dirty="0" smtClean="0"/>
          </a:p>
          <a:p>
            <a:r>
              <a:rPr lang="en-US" dirty="0" smtClean="0"/>
              <a:t>In terms of performance cost, pthreads require much less resources to be created and managed </a:t>
            </a:r>
          </a:p>
          <a:p>
            <a:endParaRPr lang="en-US" dirty="0" smtClean="0"/>
          </a:p>
          <a:p>
            <a:r>
              <a:rPr lang="en-US" dirty="0" smtClean="0"/>
              <a:t>All threads within a process share the same address space. Inter-thread communication is more efficient and easier than inter-process communication.</a:t>
            </a:r>
          </a:p>
          <a:p>
            <a:endParaRPr lang="en-US" dirty="0" smtClean="0"/>
          </a:p>
          <a:p>
            <a:endParaRPr lang="en-US" dirty="0" smtClean="0"/>
          </a:p>
          <a:p>
            <a:r>
              <a:rPr lang="en-US" dirty="0" smtClean="0"/>
              <a: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Parallel pthreads</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7</a:t>
            </a:fld>
            <a:endParaRPr lang="en-US" dirty="0"/>
          </a:p>
        </p:txBody>
      </p:sp>
      <p:sp>
        <p:nvSpPr>
          <p:cNvPr id="5" name="Rectangle 4"/>
          <p:cNvSpPr/>
          <p:nvPr/>
        </p:nvSpPr>
        <p:spPr>
          <a:xfrm>
            <a:off x="389299" y="1619702"/>
            <a:ext cx="7831248" cy="3693319"/>
          </a:xfrm>
          <a:prstGeom prst="rect">
            <a:avLst/>
          </a:prstGeom>
        </p:spPr>
        <p:txBody>
          <a:bodyPr wrap="square">
            <a:spAutoFit/>
          </a:bodyPr>
          <a:lstStyle/>
          <a:p>
            <a:r>
              <a:rPr lang="en-US" dirty="0" smtClean="0"/>
              <a:t>Several common models for threaded programs exist: </a:t>
            </a:r>
          </a:p>
          <a:p>
            <a:pPr lvl="1"/>
            <a:r>
              <a:rPr lang="en-US" b="1" i="1" dirty="0" smtClean="0"/>
              <a:t>Master/slaves:</a:t>
            </a:r>
            <a:r>
              <a:rPr lang="en-US" dirty="0" smtClean="0"/>
              <a:t> a single thread, the </a:t>
            </a:r>
            <a:r>
              <a:rPr lang="en-US" i="1" dirty="0" smtClean="0"/>
              <a:t>master</a:t>
            </a:r>
            <a:r>
              <a:rPr lang="en-US" dirty="0" smtClean="0"/>
              <a:t> assigns work to other threads, the </a:t>
            </a:r>
            <a:r>
              <a:rPr lang="en-US" i="1" dirty="0" smtClean="0"/>
              <a:t>slaves</a:t>
            </a:r>
            <a:r>
              <a:rPr lang="en-US" dirty="0" smtClean="0"/>
              <a:t>. Typically, the master handles all input and parcels out work to the other tasks. At least two forms of the master/slaves model are common: static slaves pool and dynamic slaves pool. </a:t>
            </a:r>
          </a:p>
          <a:p>
            <a:pPr lvl="1"/>
            <a:r>
              <a:rPr lang="en-US" b="1" i="1" dirty="0" smtClean="0"/>
              <a:t>Pipeline:</a:t>
            </a:r>
            <a:r>
              <a:rPr lang="en-US" dirty="0" smtClean="0"/>
              <a:t> a task is broken into a series of sub-operations, each of which is handled in series, but concurrently, by a different thread. An automobile assembly line best describes this model. </a:t>
            </a:r>
          </a:p>
          <a:p>
            <a:pPr lvl="1"/>
            <a:r>
              <a:rPr lang="en-US" b="1" i="1" dirty="0" smtClean="0"/>
              <a:t>Peer:</a:t>
            </a:r>
            <a:r>
              <a:rPr lang="en-US" dirty="0" smtClean="0"/>
              <a:t> similar to the master/slave model, but after the main thread creates other threads, it participates in the work. </a:t>
            </a:r>
          </a:p>
          <a:p>
            <a:endParaRPr lang="en-US" dirty="0" smtClean="0"/>
          </a:p>
          <a:p>
            <a:endParaRPr lang="en-US" dirty="0" smtClean="0"/>
          </a:p>
          <a:p>
            <a:r>
              <a:rPr lang="en-US" dirty="0" smtClean="0"/>
              <a: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Memory Model</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8</a:t>
            </a:fld>
            <a:endParaRPr lang="en-US" dirty="0"/>
          </a:p>
        </p:txBody>
      </p:sp>
      <p:sp>
        <p:nvSpPr>
          <p:cNvPr id="5" name="Rectangle 4"/>
          <p:cNvSpPr/>
          <p:nvPr/>
        </p:nvSpPr>
        <p:spPr>
          <a:xfrm>
            <a:off x="334978" y="958799"/>
            <a:ext cx="7831248" cy="2308324"/>
          </a:xfrm>
          <a:prstGeom prst="rect">
            <a:avLst/>
          </a:prstGeom>
        </p:spPr>
        <p:txBody>
          <a:bodyPr wrap="square">
            <a:spAutoFit/>
          </a:bodyPr>
          <a:lstStyle/>
          <a:p>
            <a:pPr>
              <a:buFont typeface="Arial" pitchFamily="34" charset="0"/>
              <a:buChar char="•"/>
            </a:pPr>
            <a:r>
              <a:rPr lang="en-US" dirty="0" smtClean="0"/>
              <a:t> All threads have access to the same global, shared memory </a:t>
            </a:r>
          </a:p>
          <a:p>
            <a:pPr>
              <a:buFont typeface="Arial" pitchFamily="34" charset="0"/>
              <a:buChar char="•"/>
            </a:pPr>
            <a:endParaRPr lang="en-US" dirty="0" smtClean="0"/>
          </a:p>
          <a:p>
            <a:pPr>
              <a:buFont typeface="Arial" pitchFamily="34" charset="0"/>
              <a:buChar char="•"/>
            </a:pPr>
            <a:r>
              <a:rPr lang="en-US" dirty="0" smtClean="0"/>
              <a:t> Threads also have their own private data </a:t>
            </a:r>
          </a:p>
          <a:p>
            <a:pPr>
              <a:buFont typeface="Arial" pitchFamily="34" charset="0"/>
              <a:buChar char="•"/>
            </a:pPr>
            <a:endParaRPr lang="en-US" dirty="0" smtClean="0"/>
          </a:p>
          <a:p>
            <a:pPr>
              <a:buFont typeface="Arial" pitchFamily="34" charset="0"/>
              <a:buChar char="•"/>
            </a:pPr>
            <a:r>
              <a:rPr lang="en-US" dirty="0" smtClean="0"/>
              <a:t> Programmers are responsible for synchronizing access (protecting) globally shared data. </a:t>
            </a:r>
          </a:p>
          <a:p>
            <a:endParaRPr lang="en-US" dirty="0" smtClean="0"/>
          </a:p>
          <a:p>
            <a:r>
              <a:rPr lang="en-US" dirty="0" smtClean="0"/>
              <a:t> </a:t>
            </a:r>
            <a:endParaRPr lang="en-US" dirty="0"/>
          </a:p>
        </p:txBody>
      </p:sp>
      <p:graphicFrame>
        <p:nvGraphicFramePr>
          <p:cNvPr id="6" name="Object 5"/>
          <p:cNvGraphicFramePr>
            <a:graphicFrameLocks noChangeAspect="1"/>
          </p:cNvGraphicFramePr>
          <p:nvPr/>
        </p:nvGraphicFramePr>
        <p:xfrm>
          <a:off x="2109456" y="2793776"/>
          <a:ext cx="4689696" cy="3444880"/>
        </p:xfrm>
        <a:graphic>
          <a:graphicData uri="http://schemas.openxmlformats.org/presentationml/2006/ole">
            <p:oleObj spid="_x0000_s56322" name="Visio" r:id="rId3" imgW="6453938" imgH="4739547" progId="Visio.Drawing.11">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Memory protection MUTEX</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9</a:t>
            </a:fld>
            <a:endParaRPr lang="en-US" dirty="0"/>
          </a:p>
        </p:txBody>
      </p:sp>
      <p:sp>
        <p:nvSpPr>
          <p:cNvPr id="5" name="Rectangle 4"/>
          <p:cNvSpPr/>
          <p:nvPr/>
        </p:nvSpPr>
        <p:spPr>
          <a:xfrm>
            <a:off x="389299" y="1619702"/>
            <a:ext cx="7831248" cy="2585323"/>
          </a:xfrm>
          <a:prstGeom prst="rect">
            <a:avLst/>
          </a:prstGeom>
        </p:spPr>
        <p:txBody>
          <a:bodyPr wrap="square">
            <a:spAutoFit/>
          </a:bodyPr>
          <a:lstStyle/>
          <a:p>
            <a:r>
              <a:rPr lang="en-US" dirty="0" smtClean="0"/>
              <a:t>Mutex is an abbreviation for "mutual exclusion"</a:t>
            </a:r>
          </a:p>
          <a:p>
            <a:endParaRPr lang="en-US" dirty="0" smtClean="0"/>
          </a:p>
          <a:p>
            <a:r>
              <a:rPr lang="en-US" dirty="0" smtClean="0"/>
              <a:t>A mutex variable is a "lock" (a semaphore), protecting access to a shared data resource to prevent “race” conditions</a:t>
            </a:r>
          </a:p>
          <a:p>
            <a:endParaRPr lang="en-US" dirty="0" smtClean="0"/>
          </a:p>
          <a:p>
            <a:r>
              <a:rPr lang="en-US" dirty="0" smtClean="0"/>
              <a:t>Using MUTEX ensures that when a thread lock a mutex variable, no other thread can access the same variable until the mutex is released</a:t>
            </a:r>
          </a:p>
          <a:p>
            <a:endParaRPr lang="en-US" dirty="0" smtClean="0"/>
          </a:p>
          <a:p>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23629</TotalTime>
  <Words>535</Words>
  <Application>Microsoft Office PowerPoint</Application>
  <PresentationFormat>On-screen Show (4:3)</PresentationFormat>
  <Paragraphs>83</Paragraphs>
  <Slides>11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FinalPowerpoint</vt:lpstr>
      <vt:lpstr>Visio</vt:lpstr>
      <vt:lpstr> SMP Basics</vt:lpstr>
      <vt:lpstr>Definition</vt:lpstr>
      <vt:lpstr>SMP work </vt:lpstr>
      <vt:lpstr>SMP high points</vt:lpstr>
      <vt:lpstr>Threads</vt:lpstr>
      <vt:lpstr>Pthreads</vt:lpstr>
      <vt:lpstr>Parallel pthreads</vt:lpstr>
      <vt:lpstr>Memory Model</vt:lpstr>
      <vt:lpstr>Memory protection MUTEX</vt:lpstr>
      <vt:lpstr>Condition Variables</vt:lpstr>
      <vt:lpstr>SMP demo In MCSDK Release</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Greene, Matt</dc:creator>
  <cp:lastModifiedBy>Ran Katzur</cp:lastModifiedBy>
  <cp:revision>724</cp:revision>
  <dcterms:created xsi:type="dcterms:W3CDTF">2007-12-19T20:51:45Z</dcterms:created>
  <dcterms:modified xsi:type="dcterms:W3CDTF">2014-01-29T13:26:26Z</dcterms:modified>
</cp:coreProperties>
</file>