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43"/>
  </p:notesMasterIdLst>
  <p:handoutMasterIdLst>
    <p:handoutMasterId r:id="rId44"/>
  </p:handoutMasterIdLst>
  <p:sldIdLst>
    <p:sldId id="827" r:id="rId7"/>
    <p:sldId id="829" r:id="rId8"/>
    <p:sldId id="905" r:id="rId9"/>
    <p:sldId id="976" r:id="rId10"/>
    <p:sldId id="836" r:id="rId11"/>
    <p:sldId id="837" r:id="rId12"/>
    <p:sldId id="838" r:id="rId13"/>
    <p:sldId id="979" r:id="rId14"/>
    <p:sldId id="839" r:id="rId15"/>
    <p:sldId id="840" r:id="rId16"/>
    <p:sldId id="841" r:id="rId17"/>
    <p:sldId id="977" r:id="rId18"/>
    <p:sldId id="842" r:id="rId19"/>
    <p:sldId id="843" r:id="rId20"/>
    <p:sldId id="844" r:id="rId21"/>
    <p:sldId id="970" r:id="rId22"/>
    <p:sldId id="971" r:id="rId23"/>
    <p:sldId id="975" r:id="rId24"/>
    <p:sldId id="974" r:id="rId25"/>
    <p:sldId id="972" r:id="rId26"/>
    <p:sldId id="973" r:id="rId27"/>
    <p:sldId id="930" r:id="rId28"/>
    <p:sldId id="959" r:id="rId29"/>
    <p:sldId id="931" r:id="rId30"/>
    <p:sldId id="936" r:id="rId31"/>
    <p:sldId id="941" r:id="rId32"/>
    <p:sldId id="934" r:id="rId33"/>
    <p:sldId id="860" r:id="rId34"/>
    <p:sldId id="951" r:id="rId35"/>
    <p:sldId id="956" r:id="rId36"/>
    <p:sldId id="953" r:id="rId37"/>
    <p:sldId id="948" r:id="rId38"/>
    <p:sldId id="980" r:id="rId39"/>
    <p:sldId id="890" r:id="rId40"/>
    <p:sldId id="892" r:id="rId41"/>
    <p:sldId id="904" r:id="rId42"/>
  </p:sldIdLst>
  <p:sldSz cx="9144000" cy="6858000" type="screen4x3"/>
  <p:notesSz cx="7010400" cy="9296400"/>
  <p:custDataLst>
    <p:tags r:id="rId45"/>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777" autoAdjust="0"/>
    <p:restoredTop sz="95078" autoAdjust="0"/>
  </p:normalViewPr>
  <p:slideViewPr>
    <p:cSldViewPr snapToGrid="0">
      <p:cViewPr varScale="1">
        <p:scale>
          <a:sx n="97" d="100"/>
          <a:sy n="97" d="100"/>
        </p:scale>
        <p:origin x="-102" y="-348"/>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6/12/2012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11</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13</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14</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15</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16</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17</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19</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20</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22</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25</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27</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28</a:t>
            </a:fld>
            <a:endParaRPr lang="en-US" smtClean="0">
              <a:solidFill>
                <a:srgbClr val="000000"/>
              </a:solidFill>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30</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32</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34</a:t>
            </a:fld>
            <a:endParaRPr lang="en-US" sz="120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18F51E07-E2DD-4EDB-AE16-3BDE0BF3882D}" type="slidenum">
              <a:rPr lang="en-US" sz="1200">
                <a:solidFill>
                  <a:srgbClr val="000000"/>
                </a:solidFill>
                <a:cs typeface="Arial" pitchFamily="34" charset="0"/>
              </a:rPr>
              <a:pPr defTabSz="917575"/>
              <a:t>35</a:t>
            </a:fld>
            <a:endParaRPr lang="en-US" sz="1200">
              <a:solidFill>
                <a:srgbClr val="000000"/>
              </a:solidFill>
              <a:cs typeface="Arial" pitchFamily="34" charset="0"/>
            </a:endParaRPr>
          </a:p>
        </p:txBody>
      </p:sp>
      <p:sp>
        <p:nvSpPr>
          <p:cNvPr id="165891" name="Rectangle 2"/>
          <p:cNvSpPr>
            <a:spLocks noGrp="1" noRot="1" noChangeAspect="1" noChangeArrowheads="1" noTextEdit="1"/>
          </p:cNvSpPr>
          <p:nvPr>
            <p:ph type="sldImg"/>
          </p:nvPr>
        </p:nvSpPr>
        <p:spPr>
          <a:xfrm>
            <a:off x="1182688" y="695325"/>
            <a:ext cx="4648200" cy="3486150"/>
          </a:xfrm>
          <a:ln/>
        </p:spPr>
      </p:sp>
      <p:sp>
        <p:nvSpPr>
          <p:cNvPr id="165892" name="Rectangle 3"/>
          <p:cNvSpPr>
            <a:spLocks noGrp="1" noChangeArrowheads="1"/>
          </p:cNvSpPr>
          <p:nvPr>
            <p:ph type="body" idx="1"/>
          </p:nvPr>
        </p:nvSpPr>
        <p:spPr>
          <a:xfrm>
            <a:off x="701675" y="4416425"/>
            <a:ext cx="5607050" cy="4184650"/>
          </a:xfrm>
          <a:noFill/>
          <a:ln/>
        </p:spPr>
        <p:txBody>
          <a:bodyPr lIns="91925" tIns="45962" rIns="91925" bIns="45962"/>
          <a:lstStyle/>
          <a:p>
            <a:pPr eaLnBrk="1" hangingPunct="1"/>
            <a:r>
              <a:rPr lang="en-US" smtClean="0">
                <a:latin typeface="Arial" pitchFamily="34" charset="0"/>
              </a:rPr>
              <a:t>REUSABLE – nothing here needs to be rerecorded</a:t>
            </a:r>
          </a:p>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3</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36</a:t>
            </a:fld>
            <a:endParaRPr lang="en-US" smtClean="0">
              <a:solidFill>
                <a:srgbClr val="000000"/>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5</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6</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7</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9</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10</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19" r:id="rId4"/>
    <p:sldLayoutId id="214748602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5.wm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png"/><Relationship Id="rId5" Type="http://schemas.openxmlformats.org/officeDocument/2006/relationships/notesSlide" Target="../notesSlides/notesSlide25.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37.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err="1" smtClean="0">
                <a:latin typeface="+mj-lt"/>
              </a:rPr>
              <a:t>SoC</a:t>
            </a:r>
            <a:r>
              <a:rPr lang="en-US" sz="4400" dirty="0" smtClean="0">
                <a:latin typeface="+mj-lt"/>
              </a:rPr>
              <a:t>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136106"/>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Kbps</a:t>
            </a:r>
          </a:p>
          <a:p>
            <a:pPr marL="227013" indent="-227013" eaLnBrk="1" hangingPunct="1">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900" y="2303463"/>
            <a:ext cx="3599656" cy="314721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 individual events for better debugging</a:t>
            </a:r>
          </a:p>
          <a:p>
            <a:pPr marL="227013" indent="-227013">
              <a:lnSpc>
                <a:spcPct val="80000"/>
              </a:lnSpc>
            </a:pPr>
            <a:r>
              <a:rPr lang="en-US" sz="1600" dirty="0" smtClean="0"/>
              <a:t>Monitor transactions to both memory end point and Memory-Mapped Registers (MMR)</a:t>
            </a:r>
          </a:p>
          <a:p>
            <a:pPr marL="227013" indent="-227013">
              <a:lnSpc>
                <a:spcPct val="80000"/>
              </a:lnSpc>
            </a:pPr>
            <a:r>
              <a:rPr lang="en-US" sz="1600" dirty="0" smtClean="0"/>
              <a:t>Configurable monitor filtering 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39231"/>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Management</a:t>
            </a:r>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a:t>
            </a:r>
            <a:r>
              <a:rPr lang="en-US" sz="1600" dirty="0" err="1" smtClean="0"/>
              <a:t>CorePacs</a:t>
            </a:r>
            <a:endParaRPr lang="en-US" sz="1600" dirty="0" smtClean="0"/>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Registers</a:t>
            </a:r>
          </a:p>
        </p:txBody>
      </p:sp>
      <p:sp>
        <p:nvSpPr>
          <p:cNvPr id="59396" name="AutoShape 6"/>
          <p:cNvSpPr>
            <a:spLocks noChangeArrowheads="1"/>
          </p:cNvSpPr>
          <p:nvPr/>
        </p:nvSpPr>
        <p:spPr bwMode="auto">
          <a:xfrm>
            <a:off x="5451475" y="3406775"/>
            <a:ext cx="3585369" cy="26797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Coprocessors:</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Interfaces:</a:t>
            </a: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p>
          <a:p>
            <a:pPr marL="742950" lvl="1" indent="-285750" algn="l">
              <a:lnSpc>
                <a:spcPct val="80000"/>
              </a:lnSpc>
              <a:spcAft>
                <a:spcPct val="10000"/>
              </a:spcAft>
              <a:buFont typeface="Arial" pitchFamily="34" charset="0"/>
              <a:buChar char="–"/>
            </a:pPr>
            <a:r>
              <a:rPr lang="en-US" sz="1600" dirty="0" smtClean="0">
                <a:latin typeface="+mn-lt"/>
              </a:rPr>
              <a:t>2x R</a:t>
            </a:r>
            <a:r>
              <a:rPr lang="en-US" sz="1500" dirty="0" smtClean="0">
                <a:latin typeface="+mn-lt"/>
              </a:rPr>
              <a:t>ake </a:t>
            </a:r>
            <a:r>
              <a:rPr lang="en-US" sz="1600" dirty="0" smtClean="0">
                <a:latin typeface="+mn-lt"/>
              </a:rPr>
              <a:t>S</a:t>
            </a:r>
            <a:r>
              <a:rPr lang="en-US" sz="1500" dirty="0" smtClean="0">
                <a:latin typeface="+mn-lt"/>
              </a:rPr>
              <a:t>earch </a:t>
            </a:r>
            <a:r>
              <a:rPr lang="en-US" sz="1600" dirty="0" smtClean="0">
                <a:latin typeface="+mn-lt"/>
              </a:rPr>
              <a:t>A</a:t>
            </a:r>
            <a:r>
              <a:rPr lang="en-US" sz="1500" dirty="0" smtClean="0">
                <a:latin typeface="+mn-lt"/>
              </a:rPr>
              <a:t>ccelerator </a:t>
            </a:r>
            <a:r>
              <a:rPr lang="en-US" sz="1600" dirty="0" smtClean="0">
                <a:latin typeface="+mn-lt"/>
              </a:rPr>
              <a:t>(RSA)</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Purpose Application Interfaces:</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Three EMIF 16 (EMIF-A) modes:</a:t>
            </a:r>
          </a:p>
          <a:p>
            <a:pPr marL="685800" lvl="1" indent="-228600" algn="l">
              <a:lnSpc>
                <a:spcPct val="85000"/>
              </a:lnSpc>
              <a:spcBef>
                <a:spcPct val="20000"/>
              </a:spcBef>
              <a:buFontTx/>
              <a:buChar char="•"/>
            </a:pPr>
            <a:r>
              <a:rPr lang="en-US" sz="1600" dirty="0" smtClean="0">
                <a:solidFill>
                  <a:srgbClr val="000000"/>
                </a:solidFill>
                <a:latin typeface="Calibri" pitchFamily="34" charset="0"/>
              </a:rPr>
              <a:t>Synchronized SRAM</a:t>
            </a:r>
          </a:p>
          <a:p>
            <a:pPr marL="685800" lvl="1" indent="-228600" algn="l">
              <a:lnSpc>
                <a:spcPct val="85000"/>
              </a:lnSpc>
              <a:spcBef>
                <a:spcPct val="20000"/>
              </a:spcBef>
              <a:buFontTx/>
              <a:buChar char="•"/>
            </a:pPr>
            <a:r>
              <a:rPr lang="en-US" sz="1600" dirty="0" smtClean="0">
                <a:solidFill>
                  <a:srgbClr val="000000"/>
                </a:solidFill>
                <a:latin typeface="Calibri" pitchFamily="34" charset="0"/>
              </a:rPr>
              <a:t>NAND flash</a:t>
            </a:r>
          </a:p>
          <a:p>
            <a:pPr marL="685800" lvl="1" indent="-228600" algn="l">
              <a:lnSpc>
                <a:spcPct val="85000"/>
              </a:lnSpc>
              <a:spcBef>
                <a:spcPct val="20000"/>
              </a:spcBef>
              <a:buFontTx/>
              <a:buChar char="•"/>
            </a:pPr>
            <a:r>
              <a:rPr lang="en-US" sz="1600" dirty="0" smtClean="0">
                <a:solidFill>
                  <a:srgbClr val="000000"/>
                </a:solidFill>
                <a:latin typeface="Calibri" pitchFamily="34" charset="0"/>
              </a:rPr>
              <a:t>NOR flash</a:t>
            </a:r>
          </a:p>
          <a:p>
            <a:pPr marL="685800" lvl="1" indent="-228600" algn="l">
              <a:lnSpc>
                <a:spcPct val="85000"/>
              </a:lnSpc>
              <a:spcBef>
                <a:spcPct val="20000"/>
              </a:spcBef>
              <a:buFontTx/>
              <a:buChar char="•"/>
            </a:pPr>
            <a:r>
              <a:rPr lang="en-US" sz="1600" dirty="0" smtClean="0">
                <a:solidFill>
                  <a:srgbClr val="000000"/>
                </a:solidFill>
                <a:latin typeface="Calibri" pitchFamily="34" charset="0"/>
              </a:rPr>
              <a:t>Can be used to connect asynchronous memory (e.g., NAND flash) up to 256 MB.</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76200"/>
            <a:ext cx="8229600" cy="762000"/>
          </a:xfrm>
        </p:spPr>
        <p:txBody>
          <a:bodyPr/>
          <a:lstStyle/>
          <a:p>
            <a:pPr eaLnBrk="1" hangingPunct="1"/>
            <a:r>
              <a:rPr lang="en-US" b="0" smtClean="0"/>
              <a:t>KeyStone Overview</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r>
              <a:rPr lang="en-US" b="1" dirty="0" err="1" smtClean="0"/>
              <a:t>KeyStone</a:t>
            </a:r>
            <a:r>
              <a:rPr lang="en-US" b="1" dirty="0" smtClean="0"/>
              <a:t> Architecture </a:t>
            </a:r>
          </a:p>
          <a:p>
            <a:pPr eaLnBrk="1" hangingPunct="1"/>
            <a:r>
              <a:rPr lang="en-US" dirty="0" err="1" smtClean="0"/>
              <a:t>CorePac</a:t>
            </a:r>
            <a:r>
              <a:rPr lang="en-US" dirty="0" smtClean="0"/>
              <a:t> &amp; Memory Subsystem</a:t>
            </a:r>
          </a:p>
          <a:p>
            <a:pPr eaLnBrk="1" hangingPunct="1"/>
            <a:r>
              <a:rPr lang="en-US" dirty="0" smtClean="0"/>
              <a:t>Interfaces and Peripherals </a:t>
            </a:r>
          </a:p>
          <a:p>
            <a:pPr eaLnBrk="1" hangingPunct="1"/>
            <a:r>
              <a:rPr lang="en-US" dirty="0" smtClean="0"/>
              <a:t>Coprocessors and Accelerators</a:t>
            </a:r>
          </a:p>
          <a:p>
            <a:pPr eaLnBrk="1" hangingPunct="1"/>
            <a:r>
              <a:rPr lang="en-US" dirty="0" smtClean="0"/>
              <a:t>Debug</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
        <p:nvSpPr>
          <p:cNvPr id="62469" name="Content Placeholder 4"/>
          <p:cNvSpPr>
            <a:spLocks noGrp="1"/>
          </p:cNvSpPr>
          <p:nvPr>
            <p:ph idx="4294967295"/>
          </p:nvPr>
        </p:nvSpPr>
        <p:spPr>
          <a:xfrm>
            <a:off x="471504" y="990600"/>
            <a:ext cx="8229600" cy="3188494"/>
          </a:xfrm>
          <a:solidFill>
            <a:schemeClr val="bg1"/>
          </a:solidFill>
        </p:spPr>
        <p:txBody>
          <a:bodyPr/>
          <a:lstStyle/>
          <a:p>
            <a:pPr eaLnBrk="1" hangingPunct="1"/>
            <a:endParaRPr lang="en-US" dirty="0" smtClean="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3000" y="1447799"/>
            <a:ext cx="6400800" cy="4710239"/>
          </a:xfrm>
        </p:spPr>
        <p:txBody>
          <a:bodyPr rtlCol="0">
            <a:noAutofit/>
          </a:bodyPr>
          <a:lstStyle/>
          <a:p>
            <a:pPr marL="342900" indent="-342900" algn="l" eaLnBrk="1" fontAlgn="auto" hangingPunct="1">
              <a:spcAft>
                <a:spcPts val="0"/>
              </a:spcAft>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18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18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Register Sets:</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mj-lt"/>
              <a:buAutoNum type="arabicPeriod"/>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Each core has its own set of MPAX and MAR registers !</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cs typeface="Arial" pitchFamily="34" charset="0"/>
              </a:rPr>
              <a:t>EMIF 16 (256MB)</a:t>
            </a:r>
          </a:p>
          <a:p>
            <a:pPr marL="576263" lvl="1" indent="-119063" algn="l">
              <a:spcAft>
                <a:spcPct val="10000"/>
              </a:spcAft>
            </a:pPr>
            <a:r>
              <a:rPr lang="en-US" sz="1000" dirty="0" err="1" smtClean="0">
                <a:solidFill>
                  <a:srgbClr val="000000"/>
                </a:solidFill>
                <a:latin typeface="+mj-lt"/>
                <a:cs typeface="Arial" pitchFamily="34" charset="0"/>
              </a:rPr>
              <a:t>Nand</a:t>
            </a:r>
            <a:endParaRPr lang="en-US" sz="1000" dirty="0" smtClean="0">
              <a:solidFill>
                <a:srgbClr val="000000"/>
              </a:solidFill>
              <a:latin typeface="+mj-lt"/>
              <a:cs typeface="Arial" pitchFamily="34" charset="0"/>
            </a:endParaRPr>
          </a:p>
          <a:p>
            <a:pPr marL="576263" lvl="1" indent="-119063" algn="l">
              <a:spcAft>
                <a:spcPct val="10000"/>
              </a:spcAft>
            </a:pPr>
            <a:r>
              <a:rPr lang="en-US" sz="1000" dirty="0" smtClean="0">
                <a:solidFill>
                  <a:srgbClr val="000000"/>
                </a:solidFill>
                <a:latin typeface="+mj-lt"/>
                <a:cs typeface="Arial" pitchFamily="34" charset="0"/>
              </a:rPr>
              <a:t>NOR</a:t>
            </a:r>
          </a:p>
          <a:p>
            <a:pPr marL="576263" lvl="1" indent="-119063" algn="l">
              <a:spcAft>
                <a:spcPct val="10000"/>
              </a:spcAft>
            </a:pPr>
            <a:r>
              <a:rPr lang="en-US" sz="1000" dirty="0" smtClean="0">
                <a:solidFill>
                  <a:srgbClr val="000000"/>
                </a:solidFill>
                <a:latin typeface="+mj-lt"/>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0" y="76200"/>
            <a:ext cx="8229600" cy="762000"/>
          </a:xfrm>
        </p:spPr>
        <p:txBody>
          <a:bodyPr/>
          <a:lstStyle/>
          <a:p>
            <a:pPr eaLnBrk="1" hangingPunct="1"/>
            <a:r>
              <a:rPr lang="en-US" sz="3600" b="0" dirty="0" smtClean="0"/>
              <a:t>External Interfaces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RapidIO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457200" y="76200"/>
            <a:ext cx="8229600" cy="907026"/>
          </a:xfrm>
        </p:spPr>
        <p:txBody>
          <a:bodyPr/>
          <a:lstStyle/>
          <a:p>
            <a:pPr eaLnBrk="1" hangingPunct="1"/>
            <a:r>
              <a:rPr lang="en-US" sz="36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 – 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097"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099"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8910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8910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10"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89115"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17"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22"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5"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8"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1"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6"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89143"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8914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89148"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22"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2"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8"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171"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7"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89173"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0"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89178"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1"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4"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smtClean="0"/>
              <a:t>FFT Coprocessor (FFTC) Additional Information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a:solidFill>
                <a:schemeClr val="bg1"/>
              </a:solidFill>
            </a:endParaRPr>
          </a:p>
          <a:p>
            <a:pPr algn="ctr"/>
            <a:endParaRPr lang="en-US" sz="1000">
              <a:solidFill>
                <a:schemeClr val="bg1"/>
              </a:solidFill>
            </a:endParaRPr>
          </a:p>
          <a:p>
            <a:pPr algn="ctr"/>
            <a:endParaRPr lang="en-US" sz="1000">
              <a:solidFill>
                <a:schemeClr val="bg1"/>
              </a:solidFill>
            </a:endParaRPr>
          </a:p>
          <a:p>
            <a:pPr algn="ctr"/>
            <a:endParaRPr lang="en-US" sz="1000">
              <a:solidFill>
                <a:schemeClr val="bg1"/>
              </a:solidFill>
            </a:endParaRPr>
          </a:p>
          <a:p>
            <a:pPr algn="ctr"/>
            <a:endParaRPr lang="en-US" sz="1000">
              <a:solidFill>
                <a:schemeClr val="bg1"/>
              </a:solidFill>
            </a:endParaRPr>
          </a:p>
          <a:p>
            <a:pPr algn="ctr"/>
            <a:r>
              <a:rPr lang="en-US" sz="1000">
                <a:solidFill>
                  <a:schemeClr val="bg1"/>
                </a:solidFill>
              </a:rPr>
              <a:t>100% upward object code compatible </a:t>
            </a:r>
          </a:p>
          <a:p>
            <a:pPr algn="ctr"/>
            <a:endParaRPr lang="en-US" sz="1000">
              <a:solidFill>
                <a:schemeClr val="bg1"/>
              </a:solidFill>
            </a:endParaRPr>
          </a:p>
          <a:p>
            <a:pPr algn="ctr"/>
            <a:r>
              <a:rPr lang="en-US" sz="1000">
                <a:solidFill>
                  <a:schemeClr val="bg1"/>
                </a:solidFill>
              </a:rPr>
              <a:t>4x performance improvement for multiply operation</a:t>
            </a:r>
          </a:p>
          <a:p>
            <a:pPr algn="ctr"/>
            <a:endParaRPr lang="en-US" sz="1000">
              <a:solidFill>
                <a:schemeClr val="bg1"/>
              </a:solidFill>
            </a:endParaRPr>
          </a:p>
          <a:p>
            <a:pPr algn="ctr"/>
            <a:r>
              <a:rPr lang="en-US" sz="1000">
                <a:solidFill>
                  <a:schemeClr val="bg1"/>
                </a:solidFill>
              </a:rPr>
              <a:t>32 16-bit MACs</a:t>
            </a:r>
          </a:p>
          <a:p>
            <a:pPr algn="ctr"/>
            <a:endParaRPr lang="en-US" sz="1000">
              <a:solidFill>
                <a:schemeClr val="bg1"/>
              </a:solidFill>
            </a:endParaRPr>
          </a:p>
          <a:p>
            <a:pPr algn="ctr"/>
            <a:r>
              <a:rPr lang="en-US" sz="1000">
                <a:solidFill>
                  <a:schemeClr val="bg1"/>
                </a:solidFill>
              </a:rPr>
              <a:t>Improved support for complex arithmetic and matrix</a:t>
            </a:r>
            <a:r>
              <a:rPr lang="en-US" sz="1200">
                <a:solidFill>
                  <a:schemeClr val="bg1"/>
                </a:solidFill>
              </a:rPr>
              <a:t> </a:t>
            </a:r>
            <a:r>
              <a:rPr lang="en-US" sz="1000">
                <a:solidFill>
                  <a:schemeClr val="bg1"/>
                </a:solidFill>
              </a:rPr>
              <a:t>computation</a:t>
            </a: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a:solidFill>
                  <a:schemeClr val="bg1"/>
                </a:solidFill>
              </a:rPr>
              <a:t>Native instructions for IEEE 754, SP&amp;DP</a:t>
            </a:r>
          </a:p>
          <a:p>
            <a:pPr algn="ctr"/>
            <a:endParaRPr lang="en-US" sz="900">
              <a:solidFill>
                <a:schemeClr val="bg1"/>
              </a:solidFill>
            </a:endParaRPr>
          </a:p>
          <a:p>
            <a:pPr algn="ctr"/>
            <a:r>
              <a:rPr lang="en-US" sz="90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a:solidFill>
                  <a:schemeClr val="bg1"/>
                </a:solidFill>
              </a:rPr>
              <a:t>2x registers</a:t>
            </a: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r>
              <a:rPr lang="en-US" sz="90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a:solidFill>
                  <a:schemeClr val="bg1"/>
                </a:solidFill>
              </a:rPr>
              <a:t>100% upward object code compatible with C64x, C64x+, C67x and c67x+</a:t>
            </a:r>
          </a:p>
          <a:p>
            <a:pPr algn="ctr"/>
            <a:endParaRPr lang="en-US" sz="1000">
              <a:solidFill>
                <a:schemeClr val="bg1"/>
              </a:solidFill>
            </a:endParaRPr>
          </a:p>
          <a:p>
            <a:pPr algn="ctr"/>
            <a:r>
              <a:rPr lang="en-US" sz="100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a:solidFill>
                  <a:schemeClr val="bg1"/>
                </a:solidFill>
              </a:rPr>
              <a:t>Advanced fixed-point instructions</a:t>
            </a:r>
          </a:p>
          <a:p>
            <a:pPr algn="ctr"/>
            <a:endParaRPr lang="en-US" sz="900">
              <a:solidFill>
                <a:schemeClr val="bg1"/>
              </a:solidFill>
            </a:endParaRPr>
          </a:p>
          <a:p>
            <a:pPr algn="ctr"/>
            <a:r>
              <a:rPr lang="en-US" sz="900">
                <a:solidFill>
                  <a:schemeClr val="bg1"/>
                </a:solidFill>
              </a:rPr>
              <a:t>Four 16-bit or eight 8-bit MACs</a:t>
            </a:r>
          </a:p>
          <a:p>
            <a:pPr algn="ctr"/>
            <a:endParaRPr lang="en-US" sz="900">
              <a:solidFill>
                <a:schemeClr val="bg1"/>
              </a:solidFill>
            </a:endParaRPr>
          </a:p>
          <a:p>
            <a:pPr algn="ctr"/>
            <a:r>
              <a:rPr lang="en-US" sz="90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r>
              <a:rPr lang="en-US" sz="900">
                <a:solidFill>
                  <a:schemeClr val="bg1"/>
                </a:solidFill>
              </a:rPr>
              <a:t>SPLOOP and 16-bit instructions for smaller code size</a:t>
            </a:r>
          </a:p>
          <a:p>
            <a:pPr algn="ctr"/>
            <a:endParaRPr lang="en-US" sz="900">
              <a:solidFill>
                <a:schemeClr val="bg1"/>
              </a:solidFill>
            </a:endParaRPr>
          </a:p>
          <a:p>
            <a:pPr algn="ctr"/>
            <a:r>
              <a:rPr lang="en-US" sz="900">
                <a:solidFill>
                  <a:schemeClr val="bg1"/>
                </a:solidFill>
              </a:rPr>
              <a:t>Flexible level one memory architecture</a:t>
            </a:r>
          </a:p>
          <a:p>
            <a:pPr algn="ctr"/>
            <a:endParaRPr lang="en-US" sz="900">
              <a:solidFill>
                <a:schemeClr val="bg1"/>
              </a:solidFill>
            </a:endParaRPr>
          </a:p>
          <a:p>
            <a:pPr algn="ctr"/>
            <a:r>
              <a:rPr lang="en-US" sz="900">
                <a:solidFill>
                  <a:schemeClr val="bg1"/>
                </a:solidFill>
              </a:rPr>
              <a:t>iDMA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buFont typeface="Arial" charset="0"/>
              <a:buNone/>
              <a:defRPr/>
            </a:pPr>
            <a:r>
              <a:rPr lang="en-US" sz="2000" dirty="0" smtClean="0"/>
              <a:t>The Bit Rate Coprocessor (BCP) is a programmable peripheral for baseband bit</a:t>
            </a:r>
          </a:p>
          <a:p>
            <a:pPr>
              <a:buFont typeface="Arial" charset="0"/>
              <a:buNone/>
              <a:defRPr/>
            </a:pPr>
            <a:r>
              <a:rPr lang="en-US" sz="2000" dirty="0" smtClean="0"/>
              <a:t>processing. Integrated into the Texas Instruments DSP, it supports FDD LTE, TDD LTE, WCDMA, TD-SCDMA, HSPA, HSPA+, WiMAX 802.16-2009 (802.16e), and monitoring/planning for LTE-A.</a:t>
            </a:r>
          </a:p>
          <a:p>
            <a:pPr>
              <a:buFont typeface="Arial" charset="0"/>
              <a:buNone/>
              <a:defRPr/>
            </a:pPr>
            <a:r>
              <a:rPr lang="en-US" sz="2000" dirty="0" smtClean="0"/>
              <a:t>Primary functionalities of the BCP peripheral include the following:</a:t>
            </a:r>
          </a:p>
          <a:p>
            <a:pPr lvl="1">
              <a:buFont typeface="Arial" pitchFamily="34" charset="0"/>
              <a:buChar char="•"/>
              <a:defRPr/>
            </a:pPr>
            <a:r>
              <a:rPr lang="en-US" sz="1200" dirty="0" smtClean="0">
                <a:ea typeface="+mn-ea"/>
                <a:cs typeface="+mn-cs"/>
              </a:rPr>
              <a:t>CRC</a:t>
            </a:r>
          </a:p>
          <a:p>
            <a:pPr lvl="1">
              <a:buFont typeface="Arial" pitchFamily="34" charset="0"/>
              <a:buChar char="•"/>
              <a:defRPr/>
            </a:pPr>
            <a:r>
              <a:rPr lang="en-US" sz="1200" dirty="0" smtClean="0">
                <a:ea typeface="+mn-ea"/>
                <a:cs typeface="+mn-cs"/>
              </a:rPr>
              <a:t> Turbo / </a:t>
            </a:r>
            <a:r>
              <a:rPr lang="en-US" sz="1200" dirty="0" err="1" smtClean="0">
                <a:ea typeface="+mn-ea"/>
                <a:cs typeface="+mn-cs"/>
              </a:rPr>
              <a:t>convolutional</a:t>
            </a:r>
            <a:r>
              <a:rPr lang="en-US" sz="1200" dirty="0" smtClean="0">
                <a:ea typeface="+mn-ea"/>
                <a:cs typeface="+mn-cs"/>
              </a:rPr>
              <a:t> encoding</a:t>
            </a:r>
          </a:p>
          <a:p>
            <a:pPr lvl="1">
              <a:buFont typeface="Arial" pitchFamily="34" charset="0"/>
              <a:buChar char="•"/>
              <a:defRPr/>
            </a:pPr>
            <a:r>
              <a:rPr lang="en-US" sz="1200" dirty="0" smtClean="0">
                <a:ea typeface="+mn-ea"/>
                <a:cs typeface="+mn-cs"/>
              </a:rPr>
              <a:t> Rate Matching (hard and soft) / rate de-matching</a:t>
            </a:r>
          </a:p>
          <a:p>
            <a:pPr lvl="1">
              <a:buFont typeface="Arial" pitchFamily="34" charset="0"/>
              <a:buChar char="•"/>
              <a:defRPr/>
            </a:pPr>
            <a:r>
              <a:rPr lang="en-US" sz="1200" dirty="0" smtClean="0">
                <a:ea typeface="+mn-ea"/>
                <a:cs typeface="+mn-cs"/>
              </a:rPr>
              <a:t> LLR combining</a:t>
            </a:r>
          </a:p>
          <a:p>
            <a:pPr lvl="1">
              <a:buFont typeface="Arial" pitchFamily="34" charset="0"/>
              <a:buChar char="•"/>
              <a:defRPr/>
            </a:pPr>
            <a:r>
              <a:rPr lang="en-US" sz="1200" dirty="0" smtClean="0">
                <a:ea typeface="+mn-ea"/>
                <a:cs typeface="+mn-cs"/>
              </a:rPr>
              <a:t> Modulation (hard and soft)</a:t>
            </a:r>
          </a:p>
          <a:p>
            <a:pPr lvl="1">
              <a:buFont typeface="Arial" pitchFamily="34" charset="0"/>
              <a:buChar char="•"/>
              <a:defRPr/>
            </a:pPr>
            <a:r>
              <a:rPr lang="en-US" sz="1200" dirty="0" smtClean="0">
                <a:ea typeface="+mn-ea"/>
                <a:cs typeface="+mn-cs"/>
              </a:rPr>
              <a:t> Interleaving / de-interleaving</a:t>
            </a:r>
          </a:p>
          <a:p>
            <a:pPr lvl="1">
              <a:buFont typeface="Arial" pitchFamily="34" charset="0"/>
              <a:buChar char="•"/>
              <a:defRPr/>
            </a:pPr>
            <a:r>
              <a:rPr lang="en-US" sz="1200" dirty="0" smtClean="0">
                <a:ea typeface="+mn-ea"/>
                <a:cs typeface="+mn-cs"/>
              </a:rPr>
              <a:t> Scrambling / de-scrambling</a:t>
            </a:r>
          </a:p>
          <a:p>
            <a:pPr lvl="1">
              <a:buFont typeface="Arial" pitchFamily="34" charset="0"/>
              <a:buChar char="•"/>
              <a:defRPr/>
            </a:pPr>
            <a:r>
              <a:rPr lang="en-US" sz="1200" dirty="0" smtClean="0">
                <a:ea typeface="+mn-ea"/>
                <a:cs typeface="+mn-cs"/>
              </a:rPr>
              <a:t> Correlation (final de-spreading for WCDMA RX and PUCCH correlation)</a:t>
            </a:r>
          </a:p>
          <a:p>
            <a:pPr lvl="1">
              <a:buFont typeface="Arial" pitchFamily="34" charset="0"/>
              <a:buChar char="•"/>
              <a:defRPr/>
            </a:pPr>
            <a:r>
              <a:rPr lang="en-US" sz="1200" dirty="0" smtClean="0">
                <a:ea typeface="+mn-ea"/>
                <a:cs typeface="+mn-cs"/>
              </a:rPr>
              <a:t> Soft slicing (soft demodulation)</a:t>
            </a:r>
          </a:p>
          <a:p>
            <a:pPr lvl="1">
              <a:buFont typeface="Arial" pitchFamily="34" charset="0"/>
              <a:buChar char="•"/>
              <a:defRPr/>
            </a:pPr>
            <a:r>
              <a:rPr lang="en-US" sz="1200" dirty="0" smtClean="0">
                <a:ea typeface="+mn-ea"/>
                <a:cs typeface="+mn-cs"/>
              </a:rPr>
              <a:t> 128-bit Navigator interface</a:t>
            </a:r>
          </a:p>
          <a:p>
            <a:pPr lvl="1">
              <a:buFont typeface="Arial" pitchFamily="34" charset="0"/>
              <a:buChar char="•"/>
              <a:defRPr/>
            </a:pPr>
            <a:r>
              <a:rPr lang="en-US" sz="1200" dirty="0" smtClean="0">
                <a:ea typeface="+mn-ea"/>
                <a:cs typeface="+mn-cs"/>
              </a:rPr>
              <a:t> Two 128-bit direct I/O interfaces</a:t>
            </a:r>
          </a:p>
          <a:p>
            <a:pPr lvl="1">
              <a:buFont typeface="Arial" pitchFamily="34" charset="0"/>
              <a:buChar char="•"/>
              <a:defRPr/>
            </a:pPr>
            <a:r>
              <a:rPr lang="en-US" sz="1200" dirty="0" smtClean="0">
                <a:ea typeface="+mn-ea"/>
                <a:cs typeface="+mn-cs"/>
              </a:rPr>
              <a:t> Runs in parallel with DSP</a:t>
            </a:r>
          </a:p>
          <a:p>
            <a:pPr lvl="1">
              <a:buFont typeface="Arial" pitchFamily="34" charset="0"/>
              <a:buChar char="•"/>
              <a:defRPr/>
            </a:pPr>
            <a:r>
              <a:rPr lang="en-US" sz="1200" dirty="0" smtClean="0">
                <a:ea typeface="+mn-ea"/>
                <a:cs typeface="+mn-cs"/>
              </a:rPr>
              <a:t> Internal debug logging</a:t>
            </a:r>
            <a:endParaRPr lang="en-US" sz="1200" dirty="0" smtClean="0"/>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3600" b="0" dirty="0" err="1" smtClean="0"/>
              <a:t>Viterbi</a:t>
            </a:r>
            <a:r>
              <a:rPr lang="en-US" sz="3600" b="0" dirty="0" smtClean="0"/>
              <a:t> Decoder Coprocessor (VCP2) – additional Information</a:t>
            </a:r>
            <a:endParaRPr lang="en-US" sz="3600" b="0" dirty="0" smtClean="0"/>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0"/>
            <a:ext cx="8229600" cy="762000"/>
          </a:xfrm>
        </p:spPr>
        <p:txBody>
          <a:bodyPr/>
          <a:lstStyle/>
          <a:p>
            <a:pPr eaLnBrk="1" hangingPunct="1"/>
            <a:r>
              <a:rPr lang="en-US" sz="3600" b="0" dirty="0" smtClean="0"/>
              <a:t>Debug – </a:t>
            </a:r>
            <a:r>
              <a:rPr lang="en-US" sz="3600" b="0" dirty="0" smtClean="0"/>
              <a:t>A</a:t>
            </a:r>
            <a:r>
              <a:rPr lang="en-US" sz="3600" b="0" dirty="0" smtClean="0"/>
              <a:t>dditional Information</a:t>
            </a:r>
            <a:endParaRPr lang="en-US" sz="3600" b="0" dirty="0" smtClean="0"/>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a:t>
            </a:r>
            <a:r>
              <a:rPr lang="en-US" dirty="0">
                <a:solidFill>
                  <a:srgbClr val="000000"/>
                </a:solidFill>
                <a:latin typeface="Calibri" pitchFamily="34" charset="0"/>
                <a:cs typeface="Arial" pitchFamily="34" charset="0"/>
              </a:rPr>
              <a:t>tooling 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Adding third mode of running (halt but respond to interrupts)</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Core and system trace into different trace buffers (4K, 32K)</a:t>
            </a:r>
          </a:p>
          <a:p>
            <a:pPr marL="574675" lvl="1"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Location of trace buffers in the next slide</a:t>
            </a:r>
            <a:endParaRPr lang="en-US" dirty="0" smtClean="0">
              <a:solidFill>
                <a:srgbClr val="000000"/>
              </a:solidFill>
              <a:latin typeface="Calibri" pitchFamily="34" charset="0"/>
              <a:cs typeface="Arial" pitchFamily="34" charset="0"/>
            </a:endParaRP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drain trace buffers while getting data into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events of interest </a:t>
            </a:r>
            <a:r>
              <a:rPr lang="en-US" dirty="0" smtClean="0">
                <a:solidFill>
                  <a:srgbClr val="000000"/>
                </a:solidFill>
                <a:latin typeface="Calibri" pitchFamily="34" charset="0"/>
                <a:cs typeface="Arial" pitchFamily="34" charset="0"/>
              </a:rPr>
              <a:t>in the code or from emulation</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ability, streaming and resetting all over the device. Enables profiling, determining bottle-necks, and </a:t>
            </a:r>
            <a:r>
              <a:rPr lang="en-US" dirty="0" err="1" smtClean="0">
                <a:solidFill>
                  <a:srgbClr val="000000"/>
                </a:solidFill>
                <a:latin typeface="Calibri" pitchFamily="34" charset="0"/>
                <a:cs typeface="Arial" pitchFamily="34" charset="0"/>
              </a:rPr>
              <a:t>debigging</a:t>
            </a: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76200"/>
            <a:ext cx="8229600" cy="762000"/>
          </a:xfrm>
        </p:spPr>
        <p:txBody>
          <a:bodyPr/>
          <a:lstStyle/>
          <a:p>
            <a:pPr eaLnBrk="1" hangingPunct="1"/>
            <a:r>
              <a:rPr lang="en-US" b="0" smtClean="0"/>
              <a:t>Trace Subsystem (Simplified)</a:t>
            </a:r>
          </a:p>
        </p:txBody>
      </p:sp>
      <p:sp>
        <p:nvSpPr>
          <p:cNvPr id="108547" name="AutoShape 205"/>
          <p:cNvSpPr>
            <a:spLocks noChangeAspect="1" noChangeArrowheads="1" noTextEdit="1"/>
          </p:cNvSpPr>
          <p:nvPr/>
        </p:nvSpPr>
        <p:spPr bwMode="auto">
          <a:xfrm>
            <a:off x="1066800" y="990600"/>
            <a:ext cx="6858000" cy="5334000"/>
          </a:xfrm>
          <a:prstGeom prst="rect">
            <a:avLst/>
          </a:prstGeom>
          <a:noFill/>
          <a:ln w="9525">
            <a:noFill/>
            <a:miter lim="800000"/>
            <a:headEnd/>
            <a:tailEnd/>
          </a:ln>
        </p:spPr>
        <p:txBody>
          <a:bodyPr/>
          <a:lstStyle/>
          <a:p>
            <a:endParaRPr lang="en-US"/>
          </a:p>
        </p:txBody>
      </p:sp>
      <p:sp>
        <p:nvSpPr>
          <p:cNvPr id="108548" name="Rectangle 207"/>
          <p:cNvSpPr>
            <a:spLocks noChangeArrowheads="1"/>
          </p:cNvSpPr>
          <p:nvPr/>
        </p:nvSpPr>
        <p:spPr bwMode="auto">
          <a:xfrm>
            <a:off x="3890963" y="1887538"/>
            <a:ext cx="2517775" cy="2265362"/>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49" name="Rectangle 208"/>
          <p:cNvSpPr>
            <a:spLocks noChangeArrowheads="1"/>
          </p:cNvSpPr>
          <p:nvPr/>
        </p:nvSpPr>
        <p:spPr bwMode="auto">
          <a:xfrm>
            <a:off x="3890963" y="1887538"/>
            <a:ext cx="2517775" cy="2265362"/>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50" name="Rectangle 209"/>
          <p:cNvSpPr>
            <a:spLocks noChangeArrowheads="1"/>
          </p:cNvSpPr>
          <p:nvPr/>
        </p:nvSpPr>
        <p:spPr bwMode="auto">
          <a:xfrm>
            <a:off x="5005388" y="2838450"/>
            <a:ext cx="338137"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DMA</a:t>
            </a:r>
            <a:endParaRPr lang="en-US" sz="1800">
              <a:solidFill>
                <a:srgbClr val="000000"/>
              </a:solidFill>
              <a:cs typeface="Arial" pitchFamily="34" charset="0"/>
            </a:endParaRPr>
          </a:p>
        </p:txBody>
      </p:sp>
      <p:sp>
        <p:nvSpPr>
          <p:cNvPr id="108551" name="Rectangle 210"/>
          <p:cNvSpPr>
            <a:spLocks noChangeArrowheads="1"/>
          </p:cNvSpPr>
          <p:nvPr/>
        </p:nvSpPr>
        <p:spPr bwMode="auto">
          <a:xfrm>
            <a:off x="4762500" y="3021013"/>
            <a:ext cx="912813"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Switch Fabric</a:t>
            </a:r>
            <a:endParaRPr lang="en-US" sz="1800">
              <a:solidFill>
                <a:srgbClr val="000000"/>
              </a:solidFill>
              <a:cs typeface="Arial" pitchFamily="34" charset="0"/>
            </a:endParaRPr>
          </a:p>
        </p:txBody>
      </p:sp>
      <p:sp>
        <p:nvSpPr>
          <p:cNvPr id="108552" name="Rectangle 211"/>
          <p:cNvSpPr>
            <a:spLocks noChangeArrowheads="1"/>
          </p:cNvSpPr>
          <p:nvPr/>
        </p:nvSpPr>
        <p:spPr bwMode="auto">
          <a:xfrm>
            <a:off x="2632075" y="3078163"/>
            <a:ext cx="58102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53" name="Rectangle 212"/>
          <p:cNvSpPr>
            <a:spLocks noChangeArrowheads="1"/>
          </p:cNvSpPr>
          <p:nvPr/>
        </p:nvSpPr>
        <p:spPr bwMode="auto">
          <a:xfrm>
            <a:off x="2632075" y="3078163"/>
            <a:ext cx="58102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54" name="Line 214"/>
          <p:cNvSpPr>
            <a:spLocks noChangeShapeType="1"/>
          </p:cNvSpPr>
          <p:nvPr/>
        </p:nvSpPr>
        <p:spPr bwMode="auto">
          <a:xfrm flipH="1">
            <a:off x="3282950" y="3303588"/>
            <a:ext cx="538163" cy="0"/>
          </a:xfrm>
          <a:prstGeom prst="line">
            <a:avLst/>
          </a:prstGeom>
          <a:noFill/>
          <a:ln w="12700">
            <a:solidFill>
              <a:srgbClr val="000000"/>
            </a:solidFill>
            <a:round/>
            <a:headEnd/>
            <a:tailEnd/>
          </a:ln>
        </p:spPr>
        <p:txBody>
          <a:bodyPr/>
          <a:lstStyle/>
          <a:p>
            <a:endParaRPr lang="en-US"/>
          </a:p>
        </p:txBody>
      </p:sp>
      <p:sp>
        <p:nvSpPr>
          <p:cNvPr id="108555" name="Freeform 215"/>
          <p:cNvSpPr>
            <a:spLocks/>
          </p:cNvSpPr>
          <p:nvPr/>
        </p:nvSpPr>
        <p:spPr bwMode="auto">
          <a:xfrm>
            <a:off x="3811588" y="3257550"/>
            <a:ext cx="79375" cy="93663"/>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9"/>
                </a:lnTo>
                <a:lnTo>
                  <a:pt x="0" y="118"/>
                </a:lnTo>
                <a:lnTo>
                  <a:pt x="0" y="0"/>
                </a:lnTo>
                <a:close/>
              </a:path>
            </a:pathLst>
          </a:custGeom>
          <a:solidFill>
            <a:srgbClr val="000000"/>
          </a:solidFill>
          <a:ln w="9525">
            <a:noFill/>
            <a:round/>
            <a:headEnd/>
            <a:tailEnd/>
          </a:ln>
        </p:spPr>
        <p:txBody>
          <a:bodyPr/>
          <a:lstStyle/>
          <a:p>
            <a:endParaRPr lang="en-US"/>
          </a:p>
        </p:txBody>
      </p:sp>
      <p:sp>
        <p:nvSpPr>
          <p:cNvPr id="108556" name="Freeform 216"/>
          <p:cNvSpPr>
            <a:spLocks/>
          </p:cNvSpPr>
          <p:nvPr/>
        </p:nvSpPr>
        <p:spPr bwMode="auto">
          <a:xfrm>
            <a:off x="3213100" y="3257550"/>
            <a:ext cx="79375" cy="93663"/>
          </a:xfrm>
          <a:custGeom>
            <a:avLst/>
            <a:gdLst>
              <a:gd name="T0" fmla="*/ 2147483647 w 100"/>
              <a:gd name="T1" fmla="*/ 2147483647 h 118"/>
              <a:gd name="T2" fmla="*/ 0 w 100"/>
              <a:gd name="T3" fmla="*/ 2147483647 h 118"/>
              <a:gd name="T4" fmla="*/ 2147483647 w 100"/>
              <a:gd name="T5" fmla="*/ 0 h 118"/>
              <a:gd name="T6" fmla="*/ 2147483647 w 100"/>
              <a:gd name="T7" fmla="*/ 2147483647 h 118"/>
              <a:gd name="T8" fmla="*/ 0 60000 65536"/>
              <a:gd name="T9" fmla="*/ 0 60000 65536"/>
              <a:gd name="T10" fmla="*/ 0 60000 65536"/>
              <a:gd name="T11" fmla="*/ 0 60000 65536"/>
              <a:gd name="T12" fmla="*/ 0 w 100"/>
              <a:gd name="T13" fmla="*/ 0 h 118"/>
              <a:gd name="T14" fmla="*/ 100 w 100"/>
              <a:gd name="T15" fmla="*/ 118 h 118"/>
            </a:gdLst>
            <a:ahLst/>
            <a:cxnLst>
              <a:cxn ang="T8">
                <a:pos x="T0" y="T1"/>
              </a:cxn>
              <a:cxn ang="T9">
                <a:pos x="T2" y="T3"/>
              </a:cxn>
              <a:cxn ang="T10">
                <a:pos x="T4" y="T5"/>
              </a:cxn>
              <a:cxn ang="T11">
                <a:pos x="T6" y="T7"/>
              </a:cxn>
            </a:cxnLst>
            <a:rect l="T12" t="T13" r="T14" b="T15"/>
            <a:pathLst>
              <a:path w="100" h="118">
                <a:moveTo>
                  <a:pt x="100" y="118"/>
                </a:moveTo>
                <a:lnTo>
                  <a:pt x="0" y="59"/>
                </a:lnTo>
                <a:lnTo>
                  <a:pt x="100" y="0"/>
                </a:lnTo>
                <a:lnTo>
                  <a:pt x="100" y="118"/>
                </a:lnTo>
                <a:close/>
              </a:path>
            </a:pathLst>
          </a:custGeom>
          <a:solidFill>
            <a:srgbClr val="000000"/>
          </a:solidFill>
          <a:ln w="9525">
            <a:noFill/>
            <a:round/>
            <a:headEnd/>
            <a:tailEnd/>
          </a:ln>
        </p:spPr>
        <p:txBody>
          <a:bodyPr/>
          <a:lstStyle/>
          <a:p>
            <a:endParaRPr lang="en-US"/>
          </a:p>
        </p:txBody>
      </p:sp>
      <p:sp>
        <p:nvSpPr>
          <p:cNvPr id="108557" name="Rectangle 217"/>
          <p:cNvSpPr>
            <a:spLocks noChangeArrowheads="1"/>
          </p:cNvSpPr>
          <p:nvPr/>
        </p:nvSpPr>
        <p:spPr bwMode="auto">
          <a:xfrm>
            <a:off x="2632075" y="1944688"/>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58" name="Rectangle 218"/>
          <p:cNvSpPr>
            <a:spLocks noChangeArrowheads="1"/>
          </p:cNvSpPr>
          <p:nvPr/>
        </p:nvSpPr>
        <p:spPr bwMode="auto">
          <a:xfrm>
            <a:off x="2632075" y="1944688"/>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59" name="Rectangle 219"/>
          <p:cNvSpPr>
            <a:spLocks noChangeArrowheads="1"/>
          </p:cNvSpPr>
          <p:nvPr/>
        </p:nvSpPr>
        <p:spPr bwMode="auto">
          <a:xfrm>
            <a:off x="2670175" y="2012950"/>
            <a:ext cx="492125" cy="304800"/>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cs typeface="Arial" pitchFamily="34" charset="0"/>
              </a:rPr>
              <a:t>CorePac</a:t>
            </a:r>
          </a:p>
          <a:p>
            <a:pPr algn="ctr" eaLnBrk="0" hangingPunct="0"/>
            <a:r>
              <a:rPr lang="en-US" sz="1000">
                <a:solidFill>
                  <a:srgbClr val="000000"/>
                </a:solidFill>
                <a:cs typeface="Arial" pitchFamily="34" charset="0"/>
              </a:rPr>
              <a:t>0</a:t>
            </a:r>
          </a:p>
        </p:txBody>
      </p:sp>
      <p:sp>
        <p:nvSpPr>
          <p:cNvPr id="108560" name="Rectangle 220"/>
          <p:cNvSpPr>
            <a:spLocks noChangeArrowheads="1"/>
          </p:cNvSpPr>
          <p:nvPr/>
        </p:nvSpPr>
        <p:spPr bwMode="auto">
          <a:xfrm>
            <a:off x="3033713" y="2079625"/>
            <a:ext cx="1587" cy="27463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cs typeface="Arial" pitchFamily="34" charset="0"/>
            </a:endParaRPr>
          </a:p>
        </p:txBody>
      </p:sp>
      <p:sp>
        <p:nvSpPr>
          <p:cNvPr id="108561" name="Line 221"/>
          <p:cNvSpPr>
            <a:spLocks noChangeShapeType="1"/>
          </p:cNvSpPr>
          <p:nvPr/>
        </p:nvSpPr>
        <p:spPr bwMode="auto">
          <a:xfrm flipH="1">
            <a:off x="3282950" y="2171700"/>
            <a:ext cx="538163" cy="0"/>
          </a:xfrm>
          <a:prstGeom prst="line">
            <a:avLst/>
          </a:prstGeom>
          <a:noFill/>
          <a:ln w="12700">
            <a:solidFill>
              <a:srgbClr val="000000"/>
            </a:solidFill>
            <a:round/>
            <a:headEnd/>
            <a:tailEnd/>
          </a:ln>
        </p:spPr>
        <p:txBody>
          <a:bodyPr/>
          <a:lstStyle/>
          <a:p>
            <a:endParaRPr lang="en-US"/>
          </a:p>
        </p:txBody>
      </p:sp>
      <p:sp>
        <p:nvSpPr>
          <p:cNvPr id="108562" name="Freeform 222"/>
          <p:cNvSpPr>
            <a:spLocks/>
          </p:cNvSpPr>
          <p:nvPr/>
        </p:nvSpPr>
        <p:spPr bwMode="auto">
          <a:xfrm>
            <a:off x="3811588" y="2125663"/>
            <a:ext cx="79375" cy="93662"/>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9"/>
                </a:lnTo>
                <a:lnTo>
                  <a:pt x="0" y="118"/>
                </a:lnTo>
                <a:lnTo>
                  <a:pt x="0" y="0"/>
                </a:lnTo>
                <a:close/>
              </a:path>
            </a:pathLst>
          </a:custGeom>
          <a:solidFill>
            <a:srgbClr val="000000"/>
          </a:solidFill>
          <a:ln w="9525">
            <a:noFill/>
            <a:round/>
            <a:headEnd/>
            <a:tailEnd/>
          </a:ln>
        </p:spPr>
        <p:txBody>
          <a:bodyPr/>
          <a:lstStyle/>
          <a:p>
            <a:endParaRPr lang="en-US"/>
          </a:p>
        </p:txBody>
      </p:sp>
      <p:sp>
        <p:nvSpPr>
          <p:cNvPr id="108563" name="Freeform 223"/>
          <p:cNvSpPr>
            <a:spLocks/>
          </p:cNvSpPr>
          <p:nvPr/>
        </p:nvSpPr>
        <p:spPr bwMode="auto">
          <a:xfrm>
            <a:off x="3213100" y="2125663"/>
            <a:ext cx="79375" cy="93662"/>
          </a:xfrm>
          <a:custGeom>
            <a:avLst/>
            <a:gdLst>
              <a:gd name="T0" fmla="*/ 2147483647 w 100"/>
              <a:gd name="T1" fmla="*/ 2147483647 h 118"/>
              <a:gd name="T2" fmla="*/ 0 w 100"/>
              <a:gd name="T3" fmla="*/ 2147483647 h 118"/>
              <a:gd name="T4" fmla="*/ 2147483647 w 100"/>
              <a:gd name="T5" fmla="*/ 0 h 118"/>
              <a:gd name="T6" fmla="*/ 2147483647 w 100"/>
              <a:gd name="T7" fmla="*/ 2147483647 h 118"/>
              <a:gd name="T8" fmla="*/ 0 60000 65536"/>
              <a:gd name="T9" fmla="*/ 0 60000 65536"/>
              <a:gd name="T10" fmla="*/ 0 60000 65536"/>
              <a:gd name="T11" fmla="*/ 0 60000 65536"/>
              <a:gd name="T12" fmla="*/ 0 w 100"/>
              <a:gd name="T13" fmla="*/ 0 h 118"/>
              <a:gd name="T14" fmla="*/ 100 w 100"/>
              <a:gd name="T15" fmla="*/ 118 h 118"/>
            </a:gdLst>
            <a:ahLst/>
            <a:cxnLst>
              <a:cxn ang="T8">
                <a:pos x="T0" y="T1"/>
              </a:cxn>
              <a:cxn ang="T9">
                <a:pos x="T2" y="T3"/>
              </a:cxn>
              <a:cxn ang="T10">
                <a:pos x="T4" y="T5"/>
              </a:cxn>
              <a:cxn ang="T11">
                <a:pos x="T6" y="T7"/>
              </a:cxn>
            </a:cxnLst>
            <a:rect l="T12" t="T13" r="T14" b="T15"/>
            <a:pathLst>
              <a:path w="100" h="118">
                <a:moveTo>
                  <a:pt x="100" y="118"/>
                </a:moveTo>
                <a:lnTo>
                  <a:pt x="0" y="59"/>
                </a:lnTo>
                <a:lnTo>
                  <a:pt x="100" y="0"/>
                </a:lnTo>
                <a:lnTo>
                  <a:pt x="100" y="118"/>
                </a:lnTo>
                <a:close/>
              </a:path>
            </a:pathLst>
          </a:custGeom>
          <a:solidFill>
            <a:srgbClr val="000000"/>
          </a:solidFill>
          <a:ln w="9525">
            <a:noFill/>
            <a:round/>
            <a:headEnd/>
            <a:tailEnd/>
          </a:ln>
        </p:spPr>
        <p:txBody>
          <a:bodyPr/>
          <a:lstStyle/>
          <a:p>
            <a:endParaRPr lang="en-US"/>
          </a:p>
        </p:txBody>
      </p:sp>
      <p:sp>
        <p:nvSpPr>
          <p:cNvPr id="108564" name="Rectangle 224"/>
          <p:cNvSpPr>
            <a:spLocks noChangeArrowheads="1"/>
          </p:cNvSpPr>
          <p:nvPr/>
        </p:nvSpPr>
        <p:spPr bwMode="auto">
          <a:xfrm>
            <a:off x="7085013" y="2454275"/>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65" name="Rectangle 225"/>
          <p:cNvSpPr>
            <a:spLocks noChangeArrowheads="1"/>
          </p:cNvSpPr>
          <p:nvPr/>
        </p:nvSpPr>
        <p:spPr bwMode="auto">
          <a:xfrm>
            <a:off x="7085013" y="2454275"/>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66" name="Rectangle 226"/>
          <p:cNvSpPr>
            <a:spLocks noChangeArrowheads="1"/>
          </p:cNvSpPr>
          <p:nvPr/>
        </p:nvSpPr>
        <p:spPr bwMode="auto">
          <a:xfrm>
            <a:off x="7297738" y="2589213"/>
            <a:ext cx="1016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a:t>
            </a:r>
            <a:endParaRPr lang="en-US" sz="1800">
              <a:solidFill>
                <a:srgbClr val="000000"/>
              </a:solidFill>
              <a:cs typeface="Arial" pitchFamily="34" charset="0"/>
            </a:endParaRPr>
          </a:p>
        </p:txBody>
      </p:sp>
      <p:sp>
        <p:nvSpPr>
          <p:cNvPr id="108567" name="Rectangle 227"/>
          <p:cNvSpPr>
            <a:spLocks noChangeArrowheads="1"/>
          </p:cNvSpPr>
          <p:nvPr/>
        </p:nvSpPr>
        <p:spPr bwMode="auto">
          <a:xfrm>
            <a:off x="7383463" y="2589213"/>
            <a:ext cx="84137"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0</a:t>
            </a:r>
            <a:endParaRPr lang="en-US" sz="1800">
              <a:solidFill>
                <a:srgbClr val="000000"/>
              </a:solidFill>
              <a:cs typeface="Arial" pitchFamily="34" charset="0"/>
            </a:endParaRPr>
          </a:p>
        </p:txBody>
      </p:sp>
      <p:sp>
        <p:nvSpPr>
          <p:cNvPr id="108568" name="Line 228"/>
          <p:cNvSpPr>
            <a:spLocks noChangeShapeType="1"/>
          </p:cNvSpPr>
          <p:nvPr/>
        </p:nvSpPr>
        <p:spPr bwMode="auto">
          <a:xfrm flipH="1">
            <a:off x="6408738" y="2681288"/>
            <a:ext cx="19050" cy="0"/>
          </a:xfrm>
          <a:prstGeom prst="line">
            <a:avLst/>
          </a:prstGeom>
          <a:noFill/>
          <a:ln w="12700">
            <a:solidFill>
              <a:srgbClr val="000000"/>
            </a:solidFill>
            <a:round/>
            <a:headEnd/>
            <a:tailEnd/>
          </a:ln>
        </p:spPr>
        <p:txBody>
          <a:bodyPr/>
          <a:lstStyle/>
          <a:p>
            <a:endParaRPr lang="en-US"/>
          </a:p>
        </p:txBody>
      </p:sp>
      <p:sp>
        <p:nvSpPr>
          <p:cNvPr id="108569" name="Freeform 229"/>
          <p:cNvSpPr>
            <a:spLocks/>
          </p:cNvSpPr>
          <p:nvPr/>
        </p:nvSpPr>
        <p:spPr bwMode="auto">
          <a:xfrm>
            <a:off x="6408738" y="2635250"/>
            <a:ext cx="79375" cy="93663"/>
          </a:xfrm>
          <a:custGeom>
            <a:avLst/>
            <a:gdLst>
              <a:gd name="T0" fmla="*/ 2147483647 w 101"/>
              <a:gd name="T1" fmla="*/ 2147483647 h 117"/>
              <a:gd name="T2" fmla="*/ 0 w 101"/>
              <a:gd name="T3" fmla="*/ 2147483647 h 117"/>
              <a:gd name="T4" fmla="*/ 2147483647 w 101"/>
              <a:gd name="T5" fmla="*/ 0 h 117"/>
              <a:gd name="T6" fmla="*/ 2147483647 w 101"/>
              <a:gd name="T7" fmla="*/ 2147483647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101" y="117"/>
                </a:moveTo>
                <a:lnTo>
                  <a:pt x="0" y="58"/>
                </a:lnTo>
                <a:lnTo>
                  <a:pt x="101" y="0"/>
                </a:lnTo>
                <a:lnTo>
                  <a:pt x="101" y="117"/>
                </a:lnTo>
                <a:close/>
              </a:path>
            </a:pathLst>
          </a:custGeom>
          <a:solidFill>
            <a:srgbClr val="000000"/>
          </a:solidFill>
          <a:ln w="9525">
            <a:noFill/>
            <a:round/>
            <a:headEnd/>
            <a:tailEnd/>
          </a:ln>
        </p:spPr>
        <p:txBody>
          <a:bodyPr/>
          <a:lstStyle/>
          <a:p>
            <a:endParaRPr lang="en-US"/>
          </a:p>
        </p:txBody>
      </p:sp>
      <p:sp>
        <p:nvSpPr>
          <p:cNvPr id="108570" name="Rectangle 230"/>
          <p:cNvSpPr>
            <a:spLocks noChangeArrowheads="1"/>
          </p:cNvSpPr>
          <p:nvPr/>
        </p:nvSpPr>
        <p:spPr bwMode="auto">
          <a:xfrm>
            <a:off x="7085013" y="3021013"/>
            <a:ext cx="58102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71" name="Rectangle 231"/>
          <p:cNvSpPr>
            <a:spLocks noChangeArrowheads="1"/>
          </p:cNvSpPr>
          <p:nvPr/>
        </p:nvSpPr>
        <p:spPr bwMode="auto">
          <a:xfrm>
            <a:off x="7085013" y="3021013"/>
            <a:ext cx="58102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72" name="Rectangle 232"/>
          <p:cNvSpPr>
            <a:spLocks noChangeArrowheads="1"/>
          </p:cNvSpPr>
          <p:nvPr/>
        </p:nvSpPr>
        <p:spPr bwMode="auto">
          <a:xfrm>
            <a:off x="7278688" y="3155950"/>
            <a:ext cx="22860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Sm</a:t>
            </a:r>
            <a:endParaRPr lang="en-US" sz="1800">
              <a:solidFill>
                <a:srgbClr val="000000"/>
              </a:solidFill>
              <a:cs typeface="Arial" pitchFamily="34" charset="0"/>
            </a:endParaRPr>
          </a:p>
        </p:txBody>
      </p:sp>
      <p:sp>
        <p:nvSpPr>
          <p:cNvPr id="108573" name="Rectangle 233"/>
          <p:cNvSpPr>
            <a:spLocks noChangeArrowheads="1"/>
          </p:cNvSpPr>
          <p:nvPr/>
        </p:nvSpPr>
        <p:spPr bwMode="auto">
          <a:xfrm>
            <a:off x="2632075" y="3643313"/>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74" name="Rectangle 234"/>
          <p:cNvSpPr>
            <a:spLocks noChangeArrowheads="1"/>
          </p:cNvSpPr>
          <p:nvPr/>
        </p:nvSpPr>
        <p:spPr bwMode="auto">
          <a:xfrm>
            <a:off x="2632075" y="3643313"/>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75" name="Rectangle 235"/>
          <p:cNvSpPr>
            <a:spLocks noChangeArrowheads="1"/>
          </p:cNvSpPr>
          <p:nvPr/>
        </p:nvSpPr>
        <p:spPr bwMode="auto">
          <a:xfrm>
            <a:off x="2735263" y="3689350"/>
            <a:ext cx="4238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Other </a:t>
            </a:r>
            <a:endParaRPr lang="en-US" sz="1800">
              <a:solidFill>
                <a:srgbClr val="000000"/>
              </a:solidFill>
              <a:cs typeface="Arial" pitchFamily="34" charset="0"/>
            </a:endParaRPr>
          </a:p>
        </p:txBody>
      </p:sp>
      <p:sp>
        <p:nvSpPr>
          <p:cNvPr id="108576" name="Rectangle 236"/>
          <p:cNvSpPr>
            <a:spLocks noChangeArrowheads="1"/>
          </p:cNvSpPr>
          <p:nvPr/>
        </p:nvSpPr>
        <p:spPr bwMode="auto">
          <a:xfrm>
            <a:off x="2667000" y="3870325"/>
            <a:ext cx="5413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Masters</a:t>
            </a:r>
            <a:endParaRPr lang="en-US" sz="1800">
              <a:solidFill>
                <a:srgbClr val="000000"/>
              </a:solidFill>
              <a:cs typeface="Arial" pitchFamily="34" charset="0"/>
            </a:endParaRPr>
          </a:p>
        </p:txBody>
      </p:sp>
      <p:sp>
        <p:nvSpPr>
          <p:cNvPr id="108577" name="Line 237"/>
          <p:cNvSpPr>
            <a:spLocks noChangeShapeType="1"/>
          </p:cNvSpPr>
          <p:nvPr/>
        </p:nvSpPr>
        <p:spPr bwMode="auto">
          <a:xfrm flipH="1">
            <a:off x="3282950" y="3870325"/>
            <a:ext cx="538163" cy="0"/>
          </a:xfrm>
          <a:prstGeom prst="line">
            <a:avLst/>
          </a:prstGeom>
          <a:noFill/>
          <a:ln w="12700">
            <a:solidFill>
              <a:srgbClr val="000000"/>
            </a:solidFill>
            <a:round/>
            <a:headEnd/>
            <a:tailEnd/>
          </a:ln>
        </p:spPr>
        <p:txBody>
          <a:bodyPr/>
          <a:lstStyle/>
          <a:p>
            <a:endParaRPr lang="en-US"/>
          </a:p>
        </p:txBody>
      </p:sp>
      <p:sp>
        <p:nvSpPr>
          <p:cNvPr id="108578" name="Freeform 238"/>
          <p:cNvSpPr>
            <a:spLocks/>
          </p:cNvSpPr>
          <p:nvPr/>
        </p:nvSpPr>
        <p:spPr bwMode="auto">
          <a:xfrm>
            <a:off x="3811588" y="3824288"/>
            <a:ext cx="79375" cy="93662"/>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8"/>
                </a:lnTo>
                <a:lnTo>
                  <a:pt x="0" y="118"/>
                </a:lnTo>
                <a:lnTo>
                  <a:pt x="0" y="0"/>
                </a:lnTo>
                <a:close/>
              </a:path>
            </a:pathLst>
          </a:custGeom>
          <a:solidFill>
            <a:srgbClr val="000000"/>
          </a:solidFill>
          <a:ln w="9525">
            <a:noFill/>
            <a:round/>
            <a:headEnd/>
            <a:tailEnd/>
          </a:ln>
        </p:spPr>
        <p:txBody>
          <a:bodyPr/>
          <a:lstStyle/>
          <a:p>
            <a:endParaRPr lang="en-US"/>
          </a:p>
        </p:txBody>
      </p:sp>
      <p:sp>
        <p:nvSpPr>
          <p:cNvPr id="108579" name="Freeform 239"/>
          <p:cNvSpPr>
            <a:spLocks/>
          </p:cNvSpPr>
          <p:nvPr/>
        </p:nvSpPr>
        <p:spPr bwMode="auto">
          <a:xfrm>
            <a:off x="3213100" y="3824288"/>
            <a:ext cx="79375" cy="93662"/>
          </a:xfrm>
          <a:custGeom>
            <a:avLst/>
            <a:gdLst>
              <a:gd name="T0" fmla="*/ 2147483647 w 100"/>
              <a:gd name="T1" fmla="*/ 2147483647 h 118"/>
              <a:gd name="T2" fmla="*/ 0 w 100"/>
              <a:gd name="T3" fmla="*/ 2147483647 h 118"/>
              <a:gd name="T4" fmla="*/ 2147483647 w 100"/>
              <a:gd name="T5" fmla="*/ 0 h 118"/>
              <a:gd name="T6" fmla="*/ 2147483647 w 100"/>
              <a:gd name="T7" fmla="*/ 2147483647 h 118"/>
              <a:gd name="T8" fmla="*/ 0 60000 65536"/>
              <a:gd name="T9" fmla="*/ 0 60000 65536"/>
              <a:gd name="T10" fmla="*/ 0 60000 65536"/>
              <a:gd name="T11" fmla="*/ 0 60000 65536"/>
              <a:gd name="T12" fmla="*/ 0 w 100"/>
              <a:gd name="T13" fmla="*/ 0 h 118"/>
              <a:gd name="T14" fmla="*/ 100 w 100"/>
              <a:gd name="T15" fmla="*/ 118 h 118"/>
            </a:gdLst>
            <a:ahLst/>
            <a:cxnLst>
              <a:cxn ang="T8">
                <a:pos x="T0" y="T1"/>
              </a:cxn>
              <a:cxn ang="T9">
                <a:pos x="T2" y="T3"/>
              </a:cxn>
              <a:cxn ang="T10">
                <a:pos x="T4" y="T5"/>
              </a:cxn>
              <a:cxn ang="T11">
                <a:pos x="T6" y="T7"/>
              </a:cxn>
            </a:cxnLst>
            <a:rect l="T12" t="T13" r="T14" b="T15"/>
            <a:pathLst>
              <a:path w="100" h="118">
                <a:moveTo>
                  <a:pt x="100" y="118"/>
                </a:moveTo>
                <a:lnTo>
                  <a:pt x="0" y="58"/>
                </a:lnTo>
                <a:lnTo>
                  <a:pt x="100" y="0"/>
                </a:lnTo>
                <a:lnTo>
                  <a:pt x="100" y="118"/>
                </a:lnTo>
                <a:close/>
              </a:path>
            </a:pathLst>
          </a:custGeom>
          <a:solidFill>
            <a:srgbClr val="000000"/>
          </a:solidFill>
          <a:ln w="9525">
            <a:noFill/>
            <a:round/>
            <a:headEnd/>
            <a:tailEnd/>
          </a:ln>
        </p:spPr>
        <p:txBody>
          <a:bodyPr/>
          <a:lstStyle/>
          <a:p>
            <a:endParaRPr lang="en-US"/>
          </a:p>
        </p:txBody>
      </p:sp>
      <p:sp>
        <p:nvSpPr>
          <p:cNvPr id="108580" name="Rectangle 240"/>
          <p:cNvSpPr>
            <a:spLocks noChangeArrowheads="1"/>
          </p:cNvSpPr>
          <p:nvPr/>
        </p:nvSpPr>
        <p:spPr bwMode="auto">
          <a:xfrm>
            <a:off x="2705100" y="1322388"/>
            <a:ext cx="458788" cy="3397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1" name="Rectangle 241"/>
          <p:cNvSpPr>
            <a:spLocks noChangeArrowheads="1"/>
          </p:cNvSpPr>
          <p:nvPr/>
        </p:nvSpPr>
        <p:spPr bwMode="auto">
          <a:xfrm>
            <a:off x="2705100" y="1322388"/>
            <a:ext cx="458788" cy="3397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82" name="Rectangle 242"/>
          <p:cNvSpPr>
            <a:spLocks noChangeArrowheads="1"/>
          </p:cNvSpPr>
          <p:nvPr/>
        </p:nvSpPr>
        <p:spPr bwMode="auto">
          <a:xfrm>
            <a:off x="2762250" y="1323975"/>
            <a:ext cx="296863"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ETB</a:t>
            </a:r>
            <a:endParaRPr lang="en-US" sz="1800">
              <a:solidFill>
                <a:srgbClr val="000000"/>
              </a:solidFill>
              <a:cs typeface="Arial" pitchFamily="34" charset="0"/>
            </a:endParaRPr>
          </a:p>
        </p:txBody>
      </p:sp>
      <p:sp>
        <p:nvSpPr>
          <p:cNvPr id="108583" name="Rectangle 243"/>
          <p:cNvSpPr>
            <a:spLocks noChangeArrowheads="1"/>
          </p:cNvSpPr>
          <p:nvPr/>
        </p:nvSpPr>
        <p:spPr bwMode="auto">
          <a:xfrm>
            <a:off x="3057525" y="1323975"/>
            <a:ext cx="841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0</a:t>
            </a:r>
            <a:endParaRPr lang="en-US" sz="1800">
              <a:solidFill>
                <a:srgbClr val="000000"/>
              </a:solidFill>
              <a:cs typeface="Arial" pitchFamily="34" charset="0"/>
            </a:endParaRPr>
          </a:p>
        </p:txBody>
      </p:sp>
      <p:sp>
        <p:nvSpPr>
          <p:cNvPr id="108584" name="Rectangle 244"/>
          <p:cNvSpPr>
            <a:spLocks noChangeArrowheads="1"/>
          </p:cNvSpPr>
          <p:nvPr/>
        </p:nvSpPr>
        <p:spPr bwMode="auto">
          <a:xfrm>
            <a:off x="2825750" y="1497013"/>
            <a:ext cx="193675" cy="349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5" name="Rectangle 245"/>
          <p:cNvSpPr>
            <a:spLocks noChangeArrowheads="1"/>
          </p:cNvSpPr>
          <p:nvPr/>
        </p:nvSpPr>
        <p:spPr bwMode="auto">
          <a:xfrm>
            <a:off x="2825750" y="1497013"/>
            <a:ext cx="193675" cy="349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86" name="Rectangle 246"/>
          <p:cNvSpPr>
            <a:spLocks noChangeArrowheads="1"/>
          </p:cNvSpPr>
          <p:nvPr/>
        </p:nvSpPr>
        <p:spPr bwMode="auto">
          <a:xfrm>
            <a:off x="2825750" y="1531938"/>
            <a:ext cx="193675" cy="3333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7" name="Rectangle 247"/>
          <p:cNvSpPr>
            <a:spLocks noChangeArrowheads="1"/>
          </p:cNvSpPr>
          <p:nvPr/>
        </p:nvSpPr>
        <p:spPr bwMode="auto">
          <a:xfrm>
            <a:off x="2825750" y="1531938"/>
            <a:ext cx="193675" cy="333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88" name="Rectangle 248"/>
          <p:cNvSpPr>
            <a:spLocks noChangeArrowheads="1"/>
          </p:cNvSpPr>
          <p:nvPr/>
        </p:nvSpPr>
        <p:spPr bwMode="auto">
          <a:xfrm>
            <a:off x="2825750" y="1565275"/>
            <a:ext cx="193675" cy="349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9" name="Rectangle 249"/>
          <p:cNvSpPr>
            <a:spLocks noChangeArrowheads="1"/>
          </p:cNvSpPr>
          <p:nvPr/>
        </p:nvSpPr>
        <p:spPr bwMode="auto">
          <a:xfrm>
            <a:off x="2825750" y="1565275"/>
            <a:ext cx="193675" cy="349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0" name="Rectangle 250"/>
          <p:cNvSpPr>
            <a:spLocks noChangeArrowheads="1"/>
          </p:cNvSpPr>
          <p:nvPr/>
        </p:nvSpPr>
        <p:spPr bwMode="auto">
          <a:xfrm>
            <a:off x="2825750" y="1600200"/>
            <a:ext cx="193675" cy="3333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1" name="Rectangle 251"/>
          <p:cNvSpPr>
            <a:spLocks noChangeArrowheads="1"/>
          </p:cNvSpPr>
          <p:nvPr/>
        </p:nvSpPr>
        <p:spPr bwMode="auto">
          <a:xfrm>
            <a:off x="2825750" y="1600200"/>
            <a:ext cx="193675" cy="333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2" name="Rectangle 252"/>
          <p:cNvSpPr>
            <a:spLocks noChangeArrowheads="1"/>
          </p:cNvSpPr>
          <p:nvPr/>
        </p:nvSpPr>
        <p:spPr bwMode="auto">
          <a:xfrm>
            <a:off x="2679700" y="2511425"/>
            <a:ext cx="484188" cy="3397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3" name="Rectangle 253"/>
          <p:cNvSpPr>
            <a:spLocks noChangeArrowheads="1"/>
          </p:cNvSpPr>
          <p:nvPr/>
        </p:nvSpPr>
        <p:spPr bwMode="auto">
          <a:xfrm>
            <a:off x="2679700" y="2511425"/>
            <a:ext cx="484188" cy="3397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4" name="Rectangle 254"/>
          <p:cNvSpPr>
            <a:spLocks noChangeArrowheads="1"/>
          </p:cNvSpPr>
          <p:nvPr/>
        </p:nvSpPr>
        <p:spPr bwMode="auto">
          <a:xfrm>
            <a:off x="2701925" y="2525713"/>
            <a:ext cx="474663" cy="168275"/>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ETBn-1</a:t>
            </a:r>
          </a:p>
        </p:txBody>
      </p:sp>
      <p:sp>
        <p:nvSpPr>
          <p:cNvPr id="108595" name="Rectangle 257"/>
          <p:cNvSpPr>
            <a:spLocks noChangeArrowheads="1"/>
          </p:cNvSpPr>
          <p:nvPr/>
        </p:nvSpPr>
        <p:spPr bwMode="auto">
          <a:xfrm>
            <a:off x="2825750" y="2705100"/>
            <a:ext cx="193675" cy="301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6" name="Rectangle 258"/>
          <p:cNvSpPr>
            <a:spLocks noChangeArrowheads="1"/>
          </p:cNvSpPr>
          <p:nvPr/>
        </p:nvSpPr>
        <p:spPr bwMode="auto">
          <a:xfrm>
            <a:off x="2825750" y="2705100"/>
            <a:ext cx="193675" cy="30163"/>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7" name="Rectangle 259"/>
          <p:cNvSpPr>
            <a:spLocks noChangeArrowheads="1"/>
          </p:cNvSpPr>
          <p:nvPr/>
        </p:nvSpPr>
        <p:spPr bwMode="auto">
          <a:xfrm>
            <a:off x="2825750" y="2735263"/>
            <a:ext cx="193675" cy="30162"/>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8" name="Rectangle 260"/>
          <p:cNvSpPr>
            <a:spLocks noChangeArrowheads="1"/>
          </p:cNvSpPr>
          <p:nvPr/>
        </p:nvSpPr>
        <p:spPr bwMode="auto">
          <a:xfrm>
            <a:off x="2825750" y="2735263"/>
            <a:ext cx="193675" cy="30162"/>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9" name="Rectangle 261"/>
          <p:cNvSpPr>
            <a:spLocks noChangeArrowheads="1"/>
          </p:cNvSpPr>
          <p:nvPr/>
        </p:nvSpPr>
        <p:spPr bwMode="auto">
          <a:xfrm>
            <a:off x="2825750" y="2765425"/>
            <a:ext cx="193675" cy="301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00" name="Rectangle 262"/>
          <p:cNvSpPr>
            <a:spLocks noChangeArrowheads="1"/>
          </p:cNvSpPr>
          <p:nvPr/>
        </p:nvSpPr>
        <p:spPr bwMode="auto">
          <a:xfrm>
            <a:off x="2825750" y="2765425"/>
            <a:ext cx="193675" cy="30163"/>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01" name="Rectangle 263"/>
          <p:cNvSpPr>
            <a:spLocks noChangeArrowheads="1"/>
          </p:cNvSpPr>
          <p:nvPr/>
        </p:nvSpPr>
        <p:spPr bwMode="auto">
          <a:xfrm>
            <a:off x="2825750" y="2795588"/>
            <a:ext cx="193675" cy="30162"/>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02" name="Rectangle 264"/>
          <p:cNvSpPr>
            <a:spLocks noChangeArrowheads="1"/>
          </p:cNvSpPr>
          <p:nvPr/>
        </p:nvSpPr>
        <p:spPr bwMode="auto">
          <a:xfrm>
            <a:off x="2825750" y="2795588"/>
            <a:ext cx="193675" cy="30162"/>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03" name="Freeform 265"/>
          <p:cNvSpPr>
            <a:spLocks/>
          </p:cNvSpPr>
          <p:nvPr/>
        </p:nvSpPr>
        <p:spPr bwMode="auto">
          <a:xfrm>
            <a:off x="6388100" y="2659063"/>
            <a:ext cx="39688" cy="44450"/>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9"/>
                </a:lnTo>
                <a:lnTo>
                  <a:pt x="15" y="3"/>
                </a:lnTo>
                <a:lnTo>
                  <a:pt x="19" y="1"/>
                </a:lnTo>
                <a:lnTo>
                  <a:pt x="24" y="0"/>
                </a:lnTo>
                <a:lnTo>
                  <a:pt x="29" y="1"/>
                </a:lnTo>
                <a:lnTo>
                  <a:pt x="33" y="3"/>
                </a:lnTo>
                <a:lnTo>
                  <a:pt x="41" y="9"/>
                </a:lnTo>
                <a:lnTo>
                  <a:pt x="46" y="18"/>
                </a:lnTo>
                <a:lnTo>
                  <a:pt x="48" y="23"/>
                </a:lnTo>
                <a:lnTo>
                  <a:pt x="48" y="29"/>
                </a:lnTo>
                <a:lnTo>
                  <a:pt x="48" y="35"/>
                </a:lnTo>
                <a:lnTo>
                  <a:pt x="46" y="40"/>
                </a:lnTo>
                <a:lnTo>
                  <a:pt x="41" y="49"/>
                </a:lnTo>
                <a:lnTo>
                  <a:pt x="33" y="55"/>
                </a:lnTo>
                <a:lnTo>
                  <a:pt x="29" y="57"/>
                </a:lnTo>
                <a:lnTo>
                  <a:pt x="24" y="57"/>
                </a:lnTo>
                <a:lnTo>
                  <a:pt x="19" y="57"/>
                </a:lnTo>
                <a:lnTo>
                  <a:pt x="15" y="55"/>
                </a:lnTo>
                <a:lnTo>
                  <a:pt x="7" y="49"/>
                </a:lnTo>
                <a:lnTo>
                  <a:pt x="2" y="40"/>
                </a:lnTo>
                <a:lnTo>
                  <a:pt x="1" y="35"/>
                </a:lnTo>
                <a:lnTo>
                  <a:pt x="0" y="29"/>
                </a:lnTo>
                <a:close/>
              </a:path>
            </a:pathLst>
          </a:custGeom>
          <a:solidFill>
            <a:srgbClr val="000000"/>
          </a:solidFill>
          <a:ln w="9525">
            <a:noFill/>
            <a:round/>
            <a:headEnd/>
            <a:tailEnd/>
          </a:ln>
        </p:spPr>
        <p:txBody>
          <a:bodyPr/>
          <a:lstStyle/>
          <a:p>
            <a:endParaRPr lang="en-US"/>
          </a:p>
        </p:txBody>
      </p:sp>
      <p:sp>
        <p:nvSpPr>
          <p:cNvPr id="108604" name="Freeform 266"/>
          <p:cNvSpPr>
            <a:spLocks/>
          </p:cNvSpPr>
          <p:nvPr/>
        </p:nvSpPr>
        <p:spPr bwMode="auto">
          <a:xfrm>
            <a:off x="6388100" y="2659063"/>
            <a:ext cx="39688" cy="44450"/>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9"/>
                </a:lnTo>
                <a:lnTo>
                  <a:pt x="15" y="3"/>
                </a:lnTo>
                <a:lnTo>
                  <a:pt x="19" y="1"/>
                </a:lnTo>
                <a:lnTo>
                  <a:pt x="24" y="0"/>
                </a:lnTo>
                <a:lnTo>
                  <a:pt x="29" y="1"/>
                </a:lnTo>
                <a:lnTo>
                  <a:pt x="33" y="3"/>
                </a:lnTo>
                <a:lnTo>
                  <a:pt x="41" y="9"/>
                </a:lnTo>
                <a:lnTo>
                  <a:pt x="46" y="18"/>
                </a:lnTo>
                <a:lnTo>
                  <a:pt x="48" y="23"/>
                </a:lnTo>
                <a:lnTo>
                  <a:pt x="48" y="29"/>
                </a:lnTo>
                <a:lnTo>
                  <a:pt x="48" y="35"/>
                </a:lnTo>
                <a:lnTo>
                  <a:pt x="46" y="40"/>
                </a:lnTo>
                <a:lnTo>
                  <a:pt x="41" y="49"/>
                </a:lnTo>
                <a:lnTo>
                  <a:pt x="33" y="55"/>
                </a:lnTo>
                <a:lnTo>
                  <a:pt x="29" y="57"/>
                </a:lnTo>
                <a:lnTo>
                  <a:pt x="24" y="57"/>
                </a:lnTo>
                <a:lnTo>
                  <a:pt x="19" y="57"/>
                </a:lnTo>
                <a:lnTo>
                  <a:pt x="15" y="55"/>
                </a:lnTo>
                <a:lnTo>
                  <a:pt x="7" y="49"/>
                </a:lnTo>
                <a:lnTo>
                  <a:pt x="2" y="40"/>
                </a:lnTo>
                <a:lnTo>
                  <a:pt x="1" y="35"/>
                </a:lnTo>
                <a:lnTo>
                  <a:pt x="0" y="29"/>
                </a:lnTo>
              </a:path>
            </a:pathLst>
          </a:custGeom>
          <a:noFill/>
          <a:ln w="3175">
            <a:solidFill>
              <a:srgbClr val="000000"/>
            </a:solidFill>
            <a:prstDash val="solid"/>
            <a:round/>
            <a:headEnd/>
            <a:tailEnd/>
          </a:ln>
        </p:spPr>
        <p:txBody>
          <a:bodyPr/>
          <a:lstStyle/>
          <a:p>
            <a:endParaRPr lang="en-US"/>
          </a:p>
        </p:txBody>
      </p:sp>
      <p:sp>
        <p:nvSpPr>
          <p:cNvPr id="108605" name="Freeform 267"/>
          <p:cNvSpPr>
            <a:spLocks/>
          </p:cNvSpPr>
          <p:nvPr/>
        </p:nvSpPr>
        <p:spPr bwMode="auto">
          <a:xfrm>
            <a:off x="6388100" y="322421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8"/>
                </a:moveTo>
                <a:lnTo>
                  <a:pt x="1" y="22"/>
                </a:lnTo>
                <a:lnTo>
                  <a:pt x="2" y="18"/>
                </a:lnTo>
                <a:lnTo>
                  <a:pt x="7" y="8"/>
                </a:lnTo>
                <a:lnTo>
                  <a:pt x="15" y="2"/>
                </a:lnTo>
                <a:lnTo>
                  <a:pt x="19" y="1"/>
                </a:lnTo>
                <a:lnTo>
                  <a:pt x="24" y="0"/>
                </a:lnTo>
                <a:lnTo>
                  <a:pt x="29" y="1"/>
                </a:lnTo>
                <a:lnTo>
                  <a:pt x="33" y="2"/>
                </a:lnTo>
                <a:lnTo>
                  <a:pt x="41" y="8"/>
                </a:lnTo>
                <a:lnTo>
                  <a:pt x="46" y="18"/>
                </a:lnTo>
                <a:lnTo>
                  <a:pt x="48" y="22"/>
                </a:lnTo>
                <a:lnTo>
                  <a:pt x="48" y="28"/>
                </a:lnTo>
                <a:lnTo>
                  <a:pt x="48" y="34"/>
                </a:lnTo>
                <a:lnTo>
                  <a:pt x="46" y="39"/>
                </a:lnTo>
                <a:lnTo>
                  <a:pt x="41" y="49"/>
                </a:lnTo>
                <a:lnTo>
                  <a:pt x="33" y="54"/>
                </a:lnTo>
                <a:lnTo>
                  <a:pt x="29" y="57"/>
                </a:lnTo>
                <a:lnTo>
                  <a:pt x="24" y="57"/>
                </a:lnTo>
                <a:lnTo>
                  <a:pt x="19" y="57"/>
                </a:lnTo>
                <a:lnTo>
                  <a:pt x="15" y="54"/>
                </a:lnTo>
                <a:lnTo>
                  <a:pt x="7" y="49"/>
                </a:lnTo>
                <a:lnTo>
                  <a:pt x="2" y="39"/>
                </a:lnTo>
                <a:lnTo>
                  <a:pt x="1" y="34"/>
                </a:lnTo>
                <a:lnTo>
                  <a:pt x="0" y="28"/>
                </a:lnTo>
                <a:close/>
              </a:path>
            </a:pathLst>
          </a:custGeom>
          <a:solidFill>
            <a:srgbClr val="000000"/>
          </a:solidFill>
          <a:ln w="9525">
            <a:noFill/>
            <a:round/>
            <a:headEnd/>
            <a:tailEnd/>
          </a:ln>
        </p:spPr>
        <p:txBody>
          <a:bodyPr/>
          <a:lstStyle/>
          <a:p>
            <a:endParaRPr lang="en-US"/>
          </a:p>
        </p:txBody>
      </p:sp>
      <p:sp>
        <p:nvSpPr>
          <p:cNvPr id="108606" name="Freeform 268"/>
          <p:cNvSpPr>
            <a:spLocks/>
          </p:cNvSpPr>
          <p:nvPr/>
        </p:nvSpPr>
        <p:spPr bwMode="auto">
          <a:xfrm>
            <a:off x="6388100" y="322421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8"/>
                </a:moveTo>
                <a:lnTo>
                  <a:pt x="1" y="22"/>
                </a:lnTo>
                <a:lnTo>
                  <a:pt x="2" y="18"/>
                </a:lnTo>
                <a:lnTo>
                  <a:pt x="7" y="8"/>
                </a:lnTo>
                <a:lnTo>
                  <a:pt x="15" y="2"/>
                </a:lnTo>
                <a:lnTo>
                  <a:pt x="19" y="1"/>
                </a:lnTo>
                <a:lnTo>
                  <a:pt x="24" y="0"/>
                </a:lnTo>
                <a:lnTo>
                  <a:pt x="29" y="1"/>
                </a:lnTo>
                <a:lnTo>
                  <a:pt x="33" y="2"/>
                </a:lnTo>
                <a:lnTo>
                  <a:pt x="41" y="8"/>
                </a:lnTo>
                <a:lnTo>
                  <a:pt x="46" y="18"/>
                </a:lnTo>
                <a:lnTo>
                  <a:pt x="48" y="22"/>
                </a:lnTo>
                <a:lnTo>
                  <a:pt x="48" y="28"/>
                </a:lnTo>
                <a:lnTo>
                  <a:pt x="48" y="34"/>
                </a:lnTo>
                <a:lnTo>
                  <a:pt x="46" y="39"/>
                </a:lnTo>
                <a:lnTo>
                  <a:pt x="41" y="49"/>
                </a:lnTo>
                <a:lnTo>
                  <a:pt x="33" y="54"/>
                </a:lnTo>
                <a:lnTo>
                  <a:pt x="29" y="57"/>
                </a:lnTo>
                <a:lnTo>
                  <a:pt x="24" y="57"/>
                </a:lnTo>
                <a:lnTo>
                  <a:pt x="19" y="57"/>
                </a:lnTo>
                <a:lnTo>
                  <a:pt x="15" y="54"/>
                </a:lnTo>
                <a:lnTo>
                  <a:pt x="7" y="49"/>
                </a:lnTo>
                <a:lnTo>
                  <a:pt x="2" y="39"/>
                </a:lnTo>
                <a:lnTo>
                  <a:pt x="1" y="34"/>
                </a:lnTo>
                <a:lnTo>
                  <a:pt x="0" y="28"/>
                </a:lnTo>
              </a:path>
            </a:pathLst>
          </a:custGeom>
          <a:noFill/>
          <a:ln w="3175">
            <a:solidFill>
              <a:srgbClr val="000000"/>
            </a:solidFill>
            <a:prstDash val="solid"/>
            <a:round/>
            <a:headEnd/>
            <a:tailEnd/>
          </a:ln>
        </p:spPr>
        <p:txBody>
          <a:bodyPr/>
          <a:lstStyle/>
          <a:p>
            <a:endParaRPr lang="en-US"/>
          </a:p>
        </p:txBody>
      </p:sp>
      <p:sp>
        <p:nvSpPr>
          <p:cNvPr id="108607" name="Freeform 269"/>
          <p:cNvSpPr>
            <a:spLocks/>
          </p:cNvSpPr>
          <p:nvPr/>
        </p:nvSpPr>
        <p:spPr bwMode="auto">
          <a:xfrm>
            <a:off x="6775450" y="328136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8"/>
                </a:lnTo>
                <a:lnTo>
                  <a:pt x="15" y="2"/>
                </a:lnTo>
                <a:lnTo>
                  <a:pt x="19" y="1"/>
                </a:lnTo>
                <a:lnTo>
                  <a:pt x="24" y="0"/>
                </a:lnTo>
                <a:lnTo>
                  <a:pt x="29" y="1"/>
                </a:lnTo>
                <a:lnTo>
                  <a:pt x="33" y="2"/>
                </a:lnTo>
                <a:lnTo>
                  <a:pt x="41" y="8"/>
                </a:lnTo>
                <a:lnTo>
                  <a:pt x="46" y="18"/>
                </a:lnTo>
                <a:lnTo>
                  <a:pt x="48" y="23"/>
                </a:lnTo>
                <a:lnTo>
                  <a:pt x="48" y="29"/>
                </a:lnTo>
                <a:lnTo>
                  <a:pt x="48" y="35"/>
                </a:lnTo>
                <a:lnTo>
                  <a:pt x="46" y="39"/>
                </a:lnTo>
                <a:lnTo>
                  <a:pt x="41" y="49"/>
                </a:lnTo>
                <a:lnTo>
                  <a:pt x="33" y="55"/>
                </a:lnTo>
                <a:lnTo>
                  <a:pt x="29" y="57"/>
                </a:lnTo>
                <a:lnTo>
                  <a:pt x="24" y="57"/>
                </a:lnTo>
                <a:lnTo>
                  <a:pt x="19" y="57"/>
                </a:lnTo>
                <a:lnTo>
                  <a:pt x="15" y="55"/>
                </a:lnTo>
                <a:lnTo>
                  <a:pt x="7" y="49"/>
                </a:lnTo>
                <a:lnTo>
                  <a:pt x="2" y="39"/>
                </a:lnTo>
                <a:lnTo>
                  <a:pt x="1" y="35"/>
                </a:lnTo>
                <a:lnTo>
                  <a:pt x="0" y="29"/>
                </a:lnTo>
                <a:close/>
              </a:path>
            </a:pathLst>
          </a:custGeom>
          <a:solidFill>
            <a:srgbClr val="000000"/>
          </a:solidFill>
          <a:ln w="9525">
            <a:noFill/>
            <a:round/>
            <a:headEnd/>
            <a:tailEnd/>
          </a:ln>
        </p:spPr>
        <p:txBody>
          <a:bodyPr/>
          <a:lstStyle/>
          <a:p>
            <a:endParaRPr lang="en-US"/>
          </a:p>
        </p:txBody>
      </p:sp>
      <p:sp>
        <p:nvSpPr>
          <p:cNvPr id="108608" name="Freeform 270"/>
          <p:cNvSpPr>
            <a:spLocks/>
          </p:cNvSpPr>
          <p:nvPr/>
        </p:nvSpPr>
        <p:spPr bwMode="auto">
          <a:xfrm>
            <a:off x="6775450" y="328136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8"/>
                </a:lnTo>
                <a:lnTo>
                  <a:pt x="15" y="2"/>
                </a:lnTo>
                <a:lnTo>
                  <a:pt x="19" y="1"/>
                </a:lnTo>
                <a:lnTo>
                  <a:pt x="24" y="0"/>
                </a:lnTo>
                <a:lnTo>
                  <a:pt x="29" y="1"/>
                </a:lnTo>
                <a:lnTo>
                  <a:pt x="33" y="2"/>
                </a:lnTo>
                <a:lnTo>
                  <a:pt x="41" y="8"/>
                </a:lnTo>
                <a:lnTo>
                  <a:pt x="46" y="18"/>
                </a:lnTo>
                <a:lnTo>
                  <a:pt x="48" y="23"/>
                </a:lnTo>
                <a:lnTo>
                  <a:pt x="48" y="29"/>
                </a:lnTo>
                <a:lnTo>
                  <a:pt x="48" y="35"/>
                </a:lnTo>
                <a:lnTo>
                  <a:pt x="46" y="39"/>
                </a:lnTo>
                <a:lnTo>
                  <a:pt x="41" y="49"/>
                </a:lnTo>
                <a:lnTo>
                  <a:pt x="33" y="55"/>
                </a:lnTo>
                <a:lnTo>
                  <a:pt x="29" y="57"/>
                </a:lnTo>
                <a:lnTo>
                  <a:pt x="24" y="57"/>
                </a:lnTo>
                <a:lnTo>
                  <a:pt x="19" y="57"/>
                </a:lnTo>
                <a:lnTo>
                  <a:pt x="15" y="55"/>
                </a:lnTo>
                <a:lnTo>
                  <a:pt x="7" y="49"/>
                </a:lnTo>
                <a:lnTo>
                  <a:pt x="2" y="39"/>
                </a:lnTo>
                <a:lnTo>
                  <a:pt x="1" y="35"/>
                </a:lnTo>
                <a:lnTo>
                  <a:pt x="0" y="29"/>
                </a:lnTo>
              </a:path>
            </a:pathLst>
          </a:custGeom>
          <a:noFill/>
          <a:ln w="3175">
            <a:solidFill>
              <a:srgbClr val="000000"/>
            </a:solidFill>
            <a:prstDash val="solid"/>
            <a:round/>
            <a:headEnd/>
            <a:tailEnd/>
          </a:ln>
        </p:spPr>
        <p:txBody>
          <a:bodyPr/>
          <a:lstStyle/>
          <a:p>
            <a:endParaRPr lang="en-US"/>
          </a:p>
        </p:txBody>
      </p:sp>
      <p:sp>
        <p:nvSpPr>
          <p:cNvPr id="108609" name="Line 271"/>
          <p:cNvSpPr>
            <a:spLocks noChangeShapeType="1"/>
          </p:cNvSpPr>
          <p:nvPr/>
        </p:nvSpPr>
        <p:spPr bwMode="auto">
          <a:xfrm>
            <a:off x="6408738" y="2681288"/>
            <a:ext cx="606425" cy="0"/>
          </a:xfrm>
          <a:prstGeom prst="line">
            <a:avLst/>
          </a:prstGeom>
          <a:noFill/>
          <a:ln w="12700">
            <a:solidFill>
              <a:srgbClr val="000000"/>
            </a:solidFill>
            <a:round/>
            <a:headEnd/>
            <a:tailEnd/>
          </a:ln>
        </p:spPr>
        <p:txBody>
          <a:bodyPr/>
          <a:lstStyle/>
          <a:p>
            <a:endParaRPr lang="en-US"/>
          </a:p>
        </p:txBody>
      </p:sp>
      <p:sp>
        <p:nvSpPr>
          <p:cNvPr id="108610" name="Freeform 272"/>
          <p:cNvSpPr>
            <a:spLocks/>
          </p:cNvSpPr>
          <p:nvPr/>
        </p:nvSpPr>
        <p:spPr bwMode="auto">
          <a:xfrm>
            <a:off x="7005638" y="2635250"/>
            <a:ext cx="79375" cy="93663"/>
          </a:xfrm>
          <a:custGeom>
            <a:avLst/>
            <a:gdLst>
              <a:gd name="T0" fmla="*/ 0 w 101"/>
              <a:gd name="T1" fmla="*/ 0 h 117"/>
              <a:gd name="T2" fmla="*/ 2147483647 w 101"/>
              <a:gd name="T3" fmla="*/ 2147483647 h 117"/>
              <a:gd name="T4" fmla="*/ 0 w 101"/>
              <a:gd name="T5" fmla="*/ 2147483647 h 117"/>
              <a:gd name="T6" fmla="*/ 0 w 101"/>
              <a:gd name="T7" fmla="*/ 0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0" y="0"/>
                </a:moveTo>
                <a:lnTo>
                  <a:pt x="101" y="58"/>
                </a:lnTo>
                <a:lnTo>
                  <a:pt x="0" y="117"/>
                </a:lnTo>
                <a:lnTo>
                  <a:pt x="0" y="0"/>
                </a:lnTo>
                <a:close/>
              </a:path>
            </a:pathLst>
          </a:custGeom>
          <a:solidFill>
            <a:srgbClr val="000000"/>
          </a:solidFill>
          <a:ln w="9525">
            <a:noFill/>
            <a:round/>
            <a:headEnd/>
            <a:tailEnd/>
          </a:ln>
        </p:spPr>
        <p:txBody>
          <a:bodyPr/>
          <a:lstStyle/>
          <a:p>
            <a:endParaRPr lang="en-US"/>
          </a:p>
        </p:txBody>
      </p:sp>
      <p:sp>
        <p:nvSpPr>
          <p:cNvPr id="108611" name="Line 273"/>
          <p:cNvSpPr>
            <a:spLocks noChangeShapeType="1"/>
          </p:cNvSpPr>
          <p:nvPr/>
        </p:nvSpPr>
        <p:spPr bwMode="auto">
          <a:xfrm flipV="1">
            <a:off x="2922588" y="2933700"/>
            <a:ext cx="0" cy="144463"/>
          </a:xfrm>
          <a:prstGeom prst="line">
            <a:avLst/>
          </a:prstGeom>
          <a:noFill/>
          <a:ln w="12700">
            <a:solidFill>
              <a:srgbClr val="000000"/>
            </a:solidFill>
            <a:round/>
            <a:headEnd/>
            <a:tailEnd/>
          </a:ln>
        </p:spPr>
        <p:txBody>
          <a:bodyPr/>
          <a:lstStyle/>
          <a:p>
            <a:endParaRPr lang="en-US"/>
          </a:p>
        </p:txBody>
      </p:sp>
      <p:sp>
        <p:nvSpPr>
          <p:cNvPr id="108612" name="Freeform 274"/>
          <p:cNvSpPr>
            <a:spLocks/>
          </p:cNvSpPr>
          <p:nvPr/>
        </p:nvSpPr>
        <p:spPr bwMode="auto">
          <a:xfrm>
            <a:off x="2882900" y="2851150"/>
            <a:ext cx="79375" cy="93663"/>
          </a:xfrm>
          <a:custGeom>
            <a:avLst/>
            <a:gdLst>
              <a:gd name="T0" fmla="*/ 0 w 102"/>
              <a:gd name="T1" fmla="*/ 2147483647 h 118"/>
              <a:gd name="T2" fmla="*/ 2147483647 w 102"/>
              <a:gd name="T3" fmla="*/ 0 h 118"/>
              <a:gd name="T4" fmla="*/ 2147483647 w 102"/>
              <a:gd name="T5" fmla="*/ 2147483647 h 118"/>
              <a:gd name="T6" fmla="*/ 0 w 102"/>
              <a:gd name="T7" fmla="*/ 2147483647 h 118"/>
              <a:gd name="T8" fmla="*/ 0 60000 65536"/>
              <a:gd name="T9" fmla="*/ 0 60000 65536"/>
              <a:gd name="T10" fmla="*/ 0 60000 65536"/>
              <a:gd name="T11" fmla="*/ 0 60000 65536"/>
              <a:gd name="T12" fmla="*/ 0 w 102"/>
              <a:gd name="T13" fmla="*/ 0 h 118"/>
              <a:gd name="T14" fmla="*/ 102 w 102"/>
              <a:gd name="T15" fmla="*/ 118 h 118"/>
            </a:gdLst>
            <a:ahLst/>
            <a:cxnLst>
              <a:cxn ang="T8">
                <a:pos x="T0" y="T1"/>
              </a:cxn>
              <a:cxn ang="T9">
                <a:pos x="T2" y="T3"/>
              </a:cxn>
              <a:cxn ang="T10">
                <a:pos x="T4" y="T5"/>
              </a:cxn>
              <a:cxn ang="T11">
                <a:pos x="T6" y="T7"/>
              </a:cxn>
            </a:cxnLst>
            <a:rect l="T12" t="T13" r="T14" b="T15"/>
            <a:pathLst>
              <a:path w="102" h="118">
                <a:moveTo>
                  <a:pt x="0" y="118"/>
                </a:moveTo>
                <a:lnTo>
                  <a:pt x="51" y="0"/>
                </a:lnTo>
                <a:lnTo>
                  <a:pt x="102" y="118"/>
                </a:lnTo>
                <a:lnTo>
                  <a:pt x="0" y="118"/>
                </a:lnTo>
                <a:close/>
              </a:path>
            </a:pathLst>
          </a:custGeom>
          <a:solidFill>
            <a:srgbClr val="000000"/>
          </a:solidFill>
          <a:ln w="9525">
            <a:noFill/>
            <a:round/>
            <a:headEnd/>
            <a:tailEnd/>
          </a:ln>
        </p:spPr>
        <p:txBody>
          <a:bodyPr/>
          <a:lstStyle/>
          <a:p>
            <a:endParaRPr lang="en-US"/>
          </a:p>
        </p:txBody>
      </p:sp>
      <p:sp>
        <p:nvSpPr>
          <p:cNvPr id="108613" name="Freeform 275"/>
          <p:cNvSpPr>
            <a:spLocks/>
          </p:cNvSpPr>
          <p:nvPr/>
        </p:nvSpPr>
        <p:spPr bwMode="auto">
          <a:xfrm>
            <a:off x="2922588" y="1743075"/>
            <a:ext cx="12700" cy="201613"/>
          </a:xfrm>
          <a:custGeom>
            <a:avLst/>
            <a:gdLst>
              <a:gd name="T0" fmla="*/ 0 w 15"/>
              <a:gd name="T1" fmla="*/ 2147483647 h 253"/>
              <a:gd name="T2" fmla="*/ 0 w 15"/>
              <a:gd name="T3" fmla="*/ 2147483647 h 253"/>
              <a:gd name="T4" fmla="*/ 2147483647 w 15"/>
              <a:gd name="T5" fmla="*/ 2147483647 h 253"/>
              <a:gd name="T6" fmla="*/ 2147483647 w 15"/>
              <a:gd name="T7" fmla="*/ 0 h 253"/>
              <a:gd name="T8" fmla="*/ 0 60000 65536"/>
              <a:gd name="T9" fmla="*/ 0 60000 65536"/>
              <a:gd name="T10" fmla="*/ 0 60000 65536"/>
              <a:gd name="T11" fmla="*/ 0 60000 65536"/>
              <a:gd name="T12" fmla="*/ 0 w 15"/>
              <a:gd name="T13" fmla="*/ 0 h 253"/>
              <a:gd name="T14" fmla="*/ 15 w 15"/>
              <a:gd name="T15" fmla="*/ 253 h 253"/>
            </a:gdLst>
            <a:ahLst/>
            <a:cxnLst>
              <a:cxn ang="T8">
                <a:pos x="T0" y="T1"/>
              </a:cxn>
              <a:cxn ang="T9">
                <a:pos x="T2" y="T3"/>
              </a:cxn>
              <a:cxn ang="T10">
                <a:pos x="T4" y="T5"/>
              </a:cxn>
              <a:cxn ang="T11">
                <a:pos x="T6" y="T7"/>
              </a:cxn>
            </a:cxnLst>
            <a:rect l="T12" t="T13" r="T14" b="T15"/>
            <a:pathLst>
              <a:path w="15" h="253">
                <a:moveTo>
                  <a:pt x="0" y="253"/>
                </a:moveTo>
                <a:lnTo>
                  <a:pt x="0" y="68"/>
                </a:lnTo>
                <a:lnTo>
                  <a:pt x="15" y="68"/>
                </a:lnTo>
                <a:lnTo>
                  <a:pt x="15" y="0"/>
                </a:lnTo>
              </a:path>
            </a:pathLst>
          </a:custGeom>
          <a:noFill/>
          <a:ln w="12700">
            <a:solidFill>
              <a:srgbClr val="000000"/>
            </a:solidFill>
            <a:prstDash val="solid"/>
            <a:round/>
            <a:headEnd/>
            <a:tailEnd/>
          </a:ln>
        </p:spPr>
        <p:txBody>
          <a:bodyPr/>
          <a:lstStyle/>
          <a:p>
            <a:endParaRPr lang="en-US"/>
          </a:p>
        </p:txBody>
      </p:sp>
      <p:sp>
        <p:nvSpPr>
          <p:cNvPr id="108614" name="Freeform 276"/>
          <p:cNvSpPr>
            <a:spLocks/>
          </p:cNvSpPr>
          <p:nvPr/>
        </p:nvSpPr>
        <p:spPr bwMode="auto">
          <a:xfrm>
            <a:off x="2894013" y="1662113"/>
            <a:ext cx="80962" cy="93662"/>
          </a:xfrm>
          <a:custGeom>
            <a:avLst/>
            <a:gdLst>
              <a:gd name="T0" fmla="*/ 0 w 102"/>
              <a:gd name="T1" fmla="*/ 2147483647 h 118"/>
              <a:gd name="T2" fmla="*/ 2147483647 w 102"/>
              <a:gd name="T3" fmla="*/ 0 h 118"/>
              <a:gd name="T4" fmla="*/ 2147483647 w 102"/>
              <a:gd name="T5" fmla="*/ 2147483647 h 118"/>
              <a:gd name="T6" fmla="*/ 0 w 102"/>
              <a:gd name="T7" fmla="*/ 2147483647 h 118"/>
              <a:gd name="T8" fmla="*/ 0 60000 65536"/>
              <a:gd name="T9" fmla="*/ 0 60000 65536"/>
              <a:gd name="T10" fmla="*/ 0 60000 65536"/>
              <a:gd name="T11" fmla="*/ 0 60000 65536"/>
              <a:gd name="T12" fmla="*/ 0 w 102"/>
              <a:gd name="T13" fmla="*/ 0 h 118"/>
              <a:gd name="T14" fmla="*/ 102 w 102"/>
              <a:gd name="T15" fmla="*/ 118 h 118"/>
            </a:gdLst>
            <a:ahLst/>
            <a:cxnLst>
              <a:cxn ang="T8">
                <a:pos x="T0" y="T1"/>
              </a:cxn>
              <a:cxn ang="T9">
                <a:pos x="T2" y="T3"/>
              </a:cxn>
              <a:cxn ang="T10">
                <a:pos x="T4" y="T5"/>
              </a:cxn>
              <a:cxn ang="T11">
                <a:pos x="T6" y="T7"/>
              </a:cxn>
            </a:cxnLst>
            <a:rect l="T12" t="T13" r="T14" b="T15"/>
            <a:pathLst>
              <a:path w="102" h="118">
                <a:moveTo>
                  <a:pt x="0" y="118"/>
                </a:moveTo>
                <a:lnTo>
                  <a:pt x="51" y="0"/>
                </a:lnTo>
                <a:lnTo>
                  <a:pt x="102" y="118"/>
                </a:lnTo>
                <a:lnTo>
                  <a:pt x="0" y="118"/>
                </a:lnTo>
                <a:close/>
              </a:path>
            </a:pathLst>
          </a:custGeom>
          <a:solidFill>
            <a:srgbClr val="000000"/>
          </a:solidFill>
          <a:ln w="9525">
            <a:noFill/>
            <a:round/>
            <a:headEnd/>
            <a:tailEnd/>
          </a:ln>
        </p:spPr>
        <p:txBody>
          <a:bodyPr/>
          <a:lstStyle/>
          <a:p>
            <a:endParaRPr lang="en-US"/>
          </a:p>
        </p:txBody>
      </p:sp>
      <p:sp>
        <p:nvSpPr>
          <p:cNvPr id="108615" name="Rectangle 277"/>
          <p:cNvSpPr>
            <a:spLocks noChangeArrowheads="1"/>
          </p:cNvSpPr>
          <p:nvPr/>
        </p:nvSpPr>
        <p:spPr bwMode="auto">
          <a:xfrm>
            <a:off x="4236244" y="4379913"/>
            <a:ext cx="816769"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16" name="Rectangle 278"/>
          <p:cNvSpPr>
            <a:spLocks noChangeArrowheads="1"/>
          </p:cNvSpPr>
          <p:nvPr/>
        </p:nvSpPr>
        <p:spPr bwMode="auto">
          <a:xfrm>
            <a:off x="4236244" y="4379913"/>
            <a:ext cx="816769"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17" name="Rectangle 279"/>
          <p:cNvSpPr>
            <a:spLocks noChangeArrowheads="1"/>
          </p:cNvSpPr>
          <p:nvPr/>
        </p:nvSpPr>
        <p:spPr bwMode="auto">
          <a:xfrm>
            <a:off x="4243388" y="4543428"/>
            <a:ext cx="800100" cy="123111"/>
          </a:xfrm>
          <a:prstGeom prst="rect">
            <a:avLst/>
          </a:prstGeom>
          <a:noFill/>
          <a:ln w="9525">
            <a:noFill/>
            <a:miter lim="800000"/>
            <a:headEnd/>
            <a:tailEnd/>
          </a:ln>
        </p:spPr>
        <p:txBody>
          <a:bodyPr wrap="square" lIns="0" tIns="0" rIns="0" bIns="0">
            <a:spAutoFit/>
          </a:bodyPr>
          <a:lstStyle/>
          <a:p>
            <a:pPr algn="ctr" eaLnBrk="0" hangingPunct="0"/>
            <a:r>
              <a:rPr lang="en-US" sz="800" dirty="0" smtClean="0">
                <a:solidFill>
                  <a:srgbClr val="000000"/>
                </a:solidFill>
                <a:cs typeface="Arial" pitchFamily="34" charset="0"/>
              </a:rPr>
              <a:t>CP_MONITOR </a:t>
            </a:r>
            <a:r>
              <a:rPr lang="en-US" sz="800" dirty="0">
                <a:solidFill>
                  <a:srgbClr val="000000"/>
                </a:solidFill>
                <a:cs typeface="Arial" pitchFamily="34" charset="0"/>
              </a:rPr>
              <a:t>0</a:t>
            </a:r>
          </a:p>
        </p:txBody>
      </p:sp>
      <p:sp>
        <p:nvSpPr>
          <p:cNvPr id="108618" name="Rectangle 285"/>
          <p:cNvSpPr>
            <a:spLocks noChangeArrowheads="1"/>
          </p:cNvSpPr>
          <p:nvPr/>
        </p:nvSpPr>
        <p:spPr bwMode="auto">
          <a:xfrm>
            <a:off x="3890963" y="1944688"/>
            <a:ext cx="19367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19" name="Rectangle 286"/>
          <p:cNvSpPr>
            <a:spLocks noChangeArrowheads="1"/>
          </p:cNvSpPr>
          <p:nvPr/>
        </p:nvSpPr>
        <p:spPr bwMode="auto">
          <a:xfrm>
            <a:off x="3890963" y="1944688"/>
            <a:ext cx="19367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20" name="Rectangle 287"/>
          <p:cNvSpPr>
            <a:spLocks noChangeArrowheads="1"/>
          </p:cNvSpPr>
          <p:nvPr/>
        </p:nvSpPr>
        <p:spPr bwMode="auto">
          <a:xfrm>
            <a:off x="3890963" y="3078163"/>
            <a:ext cx="19367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21" name="Rectangle 288"/>
          <p:cNvSpPr>
            <a:spLocks noChangeArrowheads="1"/>
          </p:cNvSpPr>
          <p:nvPr/>
        </p:nvSpPr>
        <p:spPr bwMode="auto">
          <a:xfrm>
            <a:off x="3890963" y="3078163"/>
            <a:ext cx="19367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22" name="Rectangle 289"/>
          <p:cNvSpPr>
            <a:spLocks noChangeArrowheads="1"/>
          </p:cNvSpPr>
          <p:nvPr/>
        </p:nvSpPr>
        <p:spPr bwMode="auto">
          <a:xfrm>
            <a:off x="3890963" y="3643313"/>
            <a:ext cx="19367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23" name="Rectangle 290"/>
          <p:cNvSpPr>
            <a:spLocks noChangeArrowheads="1"/>
          </p:cNvSpPr>
          <p:nvPr/>
        </p:nvSpPr>
        <p:spPr bwMode="auto">
          <a:xfrm>
            <a:off x="3890963" y="3643313"/>
            <a:ext cx="19367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24" name="Freeform 291"/>
          <p:cNvSpPr>
            <a:spLocks/>
          </p:cNvSpPr>
          <p:nvPr/>
        </p:nvSpPr>
        <p:spPr bwMode="auto">
          <a:xfrm>
            <a:off x="4084638" y="2171700"/>
            <a:ext cx="677862" cy="2112963"/>
          </a:xfrm>
          <a:custGeom>
            <a:avLst/>
            <a:gdLst>
              <a:gd name="T0" fmla="*/ 0 w 853"/>
              <a:gd name="T1" fmla="*/ 0 h 2662"/>
              <a:gd name="T2" fmla="*/ 2147483647 w 853"/>
              <a:gd name="T3" fmla="*/ 0 h 2662"/>
              <a:gd name="T4" fmla="*/ 2147483647 w 853"/>
              <a:gd name="T5" fmla="*/ 2147483647 h 2662"/>
              <a:gd name="T6" fmla="*/ 0 60000 65536"/>
              <a:gd name="T7" fmla="*/ 0 60000 65536"/>
              <a:gd name="T8" fmla="*/ 0 60000 65536"/>
              <a:gd name="T9" fmla="*/ 0 w 853"/>
              <a:gd name="T10" fmla="*/ 0 h 2662"/>
              <a:gd name="T11" fmla="*/ 853 w 853"/>
              <a:gd name="T12" fmla="*/ 2662 h 2662"/>
            </a:gdLst>
            <a:ahLst/>
            <a:cxnLst>
              <a:cxn ang="T6">
                <a:pos x="T0" y="T1"/>
              </a:cxn>
              <a:cxn ang="T7">
                <a:pos x="T2" y="T3"/>
              </a:cxn>
              <a:cxn ang="T8">
                <a:pos x="T4" y="T5"/>
              </a:cxn>
            </a:cxnLst>
            <a:rect l="T9" t="T10" r="T11" b="T12"/>
            <a:pathLst>
              <a:path w="853" h="2662">
                <a:moveTo>
                  <a:pt x="0" y="0"/>
                </a:moveTo>
                <a:lnTo>
                  <a:pt x="853" y="0"/>
                </a:lnTo>
                <a:lnTo>
                  <a:pt x="853" y="2662"/>
                </a:lnTo>
              </a:path>
            </a:pathLst>
          </a:custGeom>
          <a:noFill/>
          <a:ln w="3175">
            <a:solidFill>
              <a:srgbClr val="000000"/>
            </a:solidFill>
            <a:prstDash val="solid"/>
            <a:round/>
            <a:headEnd/>
            <a:tailEnd/>
          </a:ln>
        </p:spPr>
        <p:txBody>
          <a:bodyPr/>
          <a:lstStyle/>
          <a:p>
            <a:endParaRPr lang="en-US"/>
          </a:p>
        </p:txBody>
      </p:sp>
      <p:sp>
        <p:nvSpPr>
          <p:cNvPr id="108625" name="Freeform 292"/>
          <p:cNvSpPr>
            <a:spLocks/>
          </p:cNvSpPr>
          <p:nvPr/>
        </p:nvSpPr>
        <p:spPr bwMode="auto">
          <a:xfrm>
            <a:off x="4732338"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26" name="Freeform 293"/>
          <p:cNvSpPr>
            <a:spLocks/>
          </p:cNvSpPr>
          <p:nvPr/>
        </p:nvSpPr>
        <p:spPr bwMode="auto">
          <a:xfrm>
            <a:off x="4084638" y="3303588"/>
            <a:ext cx="581025" cy="981075"/>
          </a:xfrm>
          <a:custGeom>
            <a:avLst/>
            <a:gdLst>
              <a:gd name="T0" fmla="*/ 0 w 731"/>
              <a:gd name="T1" fmla="*/ 0 h 1235"/>
              <a:gd name="T2" fmla="*/ 2147483647 w 731"/>
              <a:gd name="T3" fmla="*/ 0 h 1235"/>
              <a:gd name="T4" fmla="*/ 2147483647 w 731"/>
              <a:gd name="T5" fmla="*/ 2147483647 h 1235"/>
              <a:gd name="T6" fmla="*/ 0 60000 65536"/>
              <a:gd name="T7" fmla="*/ 0 60000 65536"/>
              <a:gd name="T8" fmla="*/ 0 60000 65536"/>
              <a:gd name="T9" fmla="*/ 0 w 731"/>
              <a:gd name="T10" fmla="*/ 0 h 1235"/>
              <a:gd name="T11" fmla="*/ 731 w 731"/>
              <a:gd name="T12" fmla="*/ 1235 h 1235"/>
            </a:gdLst>
            <a:ahLst/>
            <a:cxnLst>
              <a:cxn ang="T6">
                <a:pos x="T0" y="T1"/>
              </a:cxn>
              <a:cxn ang="T7">
                <a:pos x="T2" y="T3"/>
              </a:cxn>
              <a:cxn ang="T8">
                <a:pos x="T4" y="T5"/>
              </a:cxn>
            </a:cxnLst>
            <a:rect l="T9" t="T10" r="T11" b="T12"/>
            <a:pathLst>
              <a:path w="731" h="1235">
                <a:moveTo>
                  <a:pt x="0" y="0"/>
                </a:moveTo>
                <a:lnTo>
                  <a:pt x="731" y="0"/>
                </a:lnTo>
                <a:lnTo>
                  <a:pt x="731" y="1235"/>
                </a:lnTo>
              </a:path>
            </a:pathLst>
          </a:custGeom>
          <a:noFill/>
          <a:ln w="3175">
            <a:solidFill>
              <a:srgbClr val="000000"/>
            </a:solidFill>
            <a:prstDash val="solid"/>
            <a:round/>
            <a:headEnd/>
            <a:tailEnd/>
          </a:ln>
        </p:spPr>
        <p:txBody>
          <a:bodyPr/>
          <a:lstStyle/>
          <a:p>
            <a:endParaRPr lang="en-US"/>
          </a:p>
        </p:txBody>
      </p:sp>
      <p:sp>
        <p:nvSpPr>
          <p:cNvPr id="108627" name="Freeform 294"/>
          <p:cNvSpPr>
            <a:spLocks/>
          </p:cNvSpPr>
          <p:nvPr/>
        </p:nvSpPr>
        <p:spPr bwMode="auto">
          <a:xfrm>
            <a:off x="4635500"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28" name="Freeform 295"/>
          <p:cNvSpPr>
            <a:spLocks/>
          </p:cNvSpPr>
          <p:nvPr/>
        </p:nvSpPr>
        <p:spPr bwMode="auto">
          <a:xfrm>
            <a:off x="4084638" y="3870325"/>
            <a:ext cx="484187" cy="414338"/>
          </a:xfrm>
          <a:custGeom>
            <a:avLst/>
            <a:gdLst>
              <a:gd name="T0" fmla="*/ 0 w 609"/>
              <a:gd name="T1" fmla="*/ 0 h 522"/>
              <a:gd name="T2" fmla="*/ 2147483647 w 609"/>
              <a:gd name="T3" fmla="*/ 0 h 522"/>
              <a:gd name="T4" fmla="*/ 2147483647 w 609"/>
              <a:gd name="T5" fmla="*/ 2147483647 h 522"/>
              <a:gd name="T6" fmla="*/ 0 60000 65536"/>
              <a:gd name="T7" fmla="*/ 0 60000 65536"/>
              <a:gd name="T8" fmla="*/ 0 60000 65536"/>
              <a:gd name="T9" fmla="*/ 0 w 609"/>
              <a:gd name="T10" fmla="*/ 0 h 522"/>
              <a:gd name="T11" fmla="*/ 609 w 609"/>
              <a:gd name="T12" fmla="*/ 522 h 522"/>
            </a:gdLst>
            <a:ahLst/>
            <a:cxnLst>
              <a:cxn ang="T6">
                <a:pos x="T0" y="T1"/>
              </a:cxn>
              <a:cxn ang="T7">
                <a:pos x="T2" y="T3"/>
              </a:cxn>
              <a:cxn ang="T8">
                <a:pos x="T4" y="T5"/>
              </a:cxn>
            </a:cxnLst>
            <a:rect l="T9" t="T10" r="T11" b="T12"/>
            <a:pathLst>
              <a:path w="609" h="522">
                <a:moveTo>
                  <a:pt x="0" y="0"/>
                </a:moveTo>
                <a:lnTo>
                  <a:pt x="609" y="0"/>
                </a:lnTo>
                <a:lnTo>
                  <a:pt x="609" y="522"/>
                </a:lnTo>
              </a:path>
            </a:pathLst>
          </a:custGeom>
          <a:noFill/>
          <a:ln w="3175">
            <a:solidFill>
              <a:srgbClr val="000000"/>
            </a:solidFill>
            <a:prstDash val="solid"/>
            <a:round/>
            <a:headEnd/>
            <a:tailEnd/>
          </a:ln>
        </p:spPr>
        <p:txBody>
          <a:bodyPr/>
          <a:lstStyle/>
          <a:p>
            <a:endParaRPr lang="en-US"/>
          </a:p>
        </p:txBody>
      </p:sp>
      <p:sp>
        <p:nvSpPr>
          <p:cNvPr id="108629" name="Freeform 296"/>
          <p:cNvSpPr>
            <a:spLocks/>
          </p:cNvSpPr>
          <p:nvPr/>
        </p:nvSpPr>
        <p:spPr bwMode="auto">
          <a:xfrm>
            <a:off x="4538663"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30" name="Rectangle 297"/>
          <p:cNvSpPr>
            <a:spLocks noChangeArrowheads="1"/>
          </p:cNvSpPr>
          <p:nvPr/>
        </p:nvSpPr>
        <p:spPr bwMode="auto">
          <a:xfrm>
            <a:off x="4906963" y="5965825"/>
            <a:ext cx="484187" cy="3397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1" name="Rectangle 298"/>
          <p:cNvSpPr>
            <a:spLocks noChangeArrowheads="1"/>
          </p:cNvSpPr>
          <p:nvPr/>
        </p:nvSpPr>
        <p:spPr bwMode="auto">
          <a:xfrm>
            <a:off x="4906963" y="5965825"/>
            <a:ext cx="484187" cy="3397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2" name="Rectangle 299"/>
          <p:cNvSpPr>
            <a:spLocks noChangeArrowheads="1"/>
          </p:cNvSpPr>
          <p:nvPr/>
        </p:nvSpPr>
        <p:spPr bwMode="auto">
          <a:xfrm>
            <a:off x="4987925" y="5946775"/>
            <a:ext cx="38100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ETBn</a:t>
            </a:r>
            <a:endParaRPr lang="en-US" sz="1800">
              <a:solidFill>
                <a:srgbClr val="000000"/>
              </a:solidFill>
              <a:cs typeface="Arial" pitchFamily="34" charset="0"/>
            </a:endParaRPr>
          </a:p>
        </p:txBody>
      </p:sp>
      <p:sp>
        <p:nvSpPr>
          <p:cNvPr id="108633" name="Rectangle 300"/>
          <p:cNvSpPr>
            <a:spLocks noChangeArrowheads="1"/>
          </p:cNvSpPr>
          <p:nvPr/>
        </p:nvSpPr>
        <p:spPr bwMode="auto">
          <a:xfrm>
            <a:off x="5053013" y="6142038"/>
            <a:ext cx="193675" cy="3333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4" name="Rectangle 301"/>
          <p:cNvSpPr>
            <a:spLocks noChangeArrowheads="1"/>
          </p:cNvSpPr>
          <p:nvPr/>
        </p:nvSpPr>
        <p:spPr bwMode="auto">
          <a:xfrm>
            <a:off x="5053013" y="6142038"/>
            <a:ext cx="193675" cy="333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5" name="Rectangle 302"/>
          <p:cNvSpPr>
            <a:spLocks noChangeArrowheads="1"/>
          </p:cNvSpPr>
          <p:nvPr/>
        </p:nvSpPr>
        <p:spPr bwMode="auto">
          <a:xfrm>
            <a:off x="5053013" y="6175375"/>
            <a:ext cx="193675" cy="3333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6" name="Rectangle 303"/>
          <p:cNvSpPr>
            <a:spLocks noChangeArrowheads="1"/>
          </p:cNvSpPr>
          <p:nvPr/>
        </p:nvSpPr>
        <p:spPr bwMode="auto">
          <a:xfrm>
            <a:off x="5053013" y="6175375"/>
            <a:ext cx="193675" cy="333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7" name="Rectangle 304"/>
          <p:cNvSpPr>
            <a:spLocks noChangeArrowheads="1"/>
          </p:cNvSpPr>
          <p:nvPr/>
        </p:nvSpPr>
        <p:spPr bwMode="auto">
          <a:xfrm>
            <a:off x="5053013" y="6208713"/>
            <a:ext cx="193675" cy="349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8" name="Rectangle 305"/>
          <p:cNvSpPr>
            <a:spLocks noChangeArrowheads="1"/>
          </p:cNvSpPr>
          <p:nvPr/>
        </p:nvSpPr>
        <p:spPr bwMode="auto">
          <a:xfrm>
            <a:off x="5053013" y="6208713"/>
            <a:ext cx="193675" cy="349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9" name="Rectangle 306"/>
          <p:cNvSpPr>
            <a:spLocks noChangeArrowheads="1"/>
          </p:cNvSpPr>
          <p:nvPr/>
        </p:nvSpPr>
        <p:spPr bwMode="auto">
          <a:xfrm>
            <a:off x="5053013" y="6243638"/>
            <a:ext cx="193675" cy="3333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40" name="Rectangle 307"/>
          <p:cNvSpPr>
            <a:spLocks noChangeArrowheads="1"/>
          </p:cNvSpPr>
          <p:nvPr/>
        </p:nvSpPr>
        <p:spPr bwMode="auto">
          <a:xfrm>
            <a:off x="5053013" y="6243638"/>
            <a:ext cx="193675" cy="333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41" name="Line 308"/>
          <p:cNvSpPr>
            <a:spLocks noChangeShapeType="1"/>
          </p:cNvSpPr>
          <p:nvPr/>
        </p:nvSpPr>
        <p:spPr bwMode="auto">
          <a:xfrm>
            <a:off x="5149850" y="5795963"/>
            <a:ext cx="0" cy="87312"/>
          </a:xfrm>
          <a:prstGeom prst="line">
            <a:avLst/>
          </a:prstGeom>
          <a:noFill/>
          <a:ln w="12700">
            <a:solidFill>
              <a:srgbClr val="000000"/>
            </a:solidFill>
            <a:round/>
            <a:headEnd/>
            <a:tailEnd/>
          </a:ln>
        </p:spPr>
        <p:txBody>
          <a:bodyPr/>
          <a:lstStyle/>
          <a:p>
            <a:endParaRPr lang="en-US"/>
          </a:p>
        </p:txBody>
      </p:sp>
      <p:sp>
        <p:nvSpPr>
          <p:cNvPr id="108642" name="Freeform 309"/>
          <p:cNvSpPr>
            <a:spLocks/>
          </p:cNvSpPr>
          <p:nvPr/>
        </p:nvSpPr>
        <p:spPr bwMode="auto">
          <a:xfrm>
            <a:off x="5108575" y="5872163"/>
            <a:ext cx="80963" cy="93662"/>
          </a:xfrm>
          <a:custGeom>
            <a:avLst/>
            <a:gdLst>
              <a:gd name="T0" fmla="*/ 2147483647 w 101"/>
              <a:gd name="T1" fmla="*/ 0 h 118"/>
              <a:gd name="T2" fmla="*/ 2147483647 w 101"/>
              <a:gd name="T3" fmla="*/ 2147483647 h 118"/>
              <a:gd name="T4" fmla="*/ 0 w 101"/>
              <a:gd name="T5" fmla="*/ 0 h 118"/>
              <a:gd name="T6" fmla="*/ 2147483647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101" y="0"/>
                </a:moveTo>
                <a:lnTo>
                  <a:pt x="50" y="118"/>
                </a:lnTo>
                <a:lnTo>
                  <a:pt x="0" y="0"/>
                </a:lnTo>
                <a:lnTo>
                  <a:pt x="101" y="0"/>
                </a:lnTo>
                <a:close/>
              </a:path>
            </a:pathLst>
          </a:custGeom>
          <a:solidFill>
            <a:srgbClr val="000000"/>
          </a:solidFill>
          <a:ln w="9525">
            <a:noFill/>
            <a:round/>
            <a:headEnd/>
            <a:tailEnd/>
          </a:ln>
        </p:spPr>
        <p:txBody>
          <a:bodyPr/>
          <a:lstStyle/>
          <a:p>
            <a:endParaRPr lang="en-US"/>
          </a:p>
        </p:txBody>
      </p:sp>
      <p:sp>
        <p:nvSpPr>
          <p:cNvPr id="108643" name="Rectangle 310"/>
          <p:cNvSpPr>
            <a:spLocks noChangeArrowheads="1"/>
          </p:cNvSpPr>
          <p:nvPr/>
        </p:nvSpPr>
        <p:spPr bwMode="auto">
          <a:xfrm>
            <a:off x="1470025" y="2454275"/>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44" name="Rectangle 311"/>
          <p:cNvSpPr>
            <a:spLocks noChangeArrowheads="1"/>
          </p:cNvSpPr>
          <p:nvPr/>
        </p:nvSpPr>
        <p:spPr bwMode="auto">
          <a:xfrm>
            <a:off x="1470025" y="2454275"/>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45" name="Rectangle 312"/>
          <p:cNvSpPr>
            <a:spLocks noChangeArrowheads="1"/>
          </p:cNvSpPr>
          <p:nvPr/>
        </p:nvSpPr>
        <p:spPr bwMode="auto">
          <a:xfrm>
            <a:off x="1614488" y="2589213"/>
            <a:ext cx="346075"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DRM</a:t>
            </a:r>
            <a:endParaRPr lang="en-US" sz="1800">
              <a:solidFill>
                <a:srgbClr val="000000"/>
              </a:solidFill>
              <a:cs typeface="Arial" pitchFamily="34" charset="0"/>
            </a:endParaRPr>
          </a:p>
        </p:txBody>
      </p:sp>
      <p:sp>
        <p:nvSpPr>
          <p:cNvPr id="108646" name="Rectangle 313"/>
          <p:cNvSpPr>
            <a:spLocks noChangeArrowheads="1"/>
          </p:cNvSpPr>
          <p:nvPr/>
        </p:nvSpPr>
        <p:spPr bwMode="auto">
          <a:xfrm>
            <a:off x="4859338" y="5343525"/>
            <a:ext cx="581025" cy="452438"/>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47" name="Rectangle 314"/>
          <p:cNvSpPr>
            <a:spLocks noChangeArrowheads="1"/>
          </p:cNvSpPr>
          <p:nvPr/>
        </p:nvSpPr>
        <p:spPr bwMode="auto">
          <a:xfrm>
            <a:off x="4859338" y="5343525"/>
            <a:ext cx="581025" cy="4524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48" name="Rectangle 315"/>
          <p:cNvSpPr>
            <a:spLocks noChangeArrowheads="1"/>
          </p:cNvSpPr>
          <p:nvPr/>
        </p:nvSpPr>
        <p:spPr bwMode="auto">
          <a:xfrm>
            <a:off x="5013325" y="5478463"/>
            <a:ext cx="322263"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STM</a:t>
            </a:r>
            <a:endParaRPr lang="en-US" sz="1800">
              <a:solidFill>
                <a:srgbClr val="000000"/>
              </a:solidFill>
              <a:cs typeface="Arial" pitchFamily="34" charset="0"/>
            </a:endParaRPr>
          </a:p>
        </p:txBody>
      </p:sp>
      <p:sp>
        <p:nvSpPr>
          <p:cNvPr id="108649" name="Freeform 316"/>
          <p:cNvSpPr>
            <a:spLocks/>
          </p:cNvSpPr>
          <p:nvPr/>
        </p:nvSpPr>
        <p:spPr bwMode="auto">
          <a:xfrm>
            <a:off x="5053013" y="4606925"/>
            <a:ext cx="47625" cy="257175"/>
          </a:xfrm>
          <a:custGeom>
            <a:avLst/>
            <a:gdLst>
              <a:gd name="T0" fmla="*/ 0 w 61"/>
              <a:gd name="T1" fmla="*/ 0 h 324"/>
              <a:gd name="T2" fmla="*/ 2147483647 w 61"/>
              <a:gd name="T3" fmla="*/ 0 h 324"/>
              <a:gd name="T4" fmla="*/ 2147483647 w 61"/>
              <a:gd name="T5" fmla="*/ 2147483647 h 324"/>
              <a:gd name="T6" fmla="*/ 0 60000 65536"/>
              <a:gd name="T7" fmla="*/ 0 60000 65536"/>
              <a:gd name="T8" fmla="*/ 0 60000 65536"/>
              <a:gd name="T9" fmla="*/ 0 w 61"/>
              <a:gd name="T10" fmla="*/ 0 h 324"/>
              <a:gd name="T11" fmla="*/ 61 w 61"/>
              <a:gd name="T12" fmla="*/ 324 h 324"/>
            </a:gdLst>
            <a:ahLst/>
            <a:cxnLst>
              <a:cxn ang="T6">
                <a:pos x="T0" y="T1"/>
              </a:cxn>
              <a:cxn ang="T7">
                <a:pos x="T2" y="T3"/>
              </a:cxn>
              <a:cxn ang="T8">
                <a:pos x="T4" y="T5"/>
              </a:cxn>
            </a:cxnLst>
            <a:rect l="T9" t="T10" r="T11" b="T12"/>
            <a:pathLst>
              <a:path w="61" h="324">
                <a:moveTo>
                  <a:pt x="0" y="0"/>
                </a:moveTo>
                <a:lnTo>
                  <a:pt x="61" y="0"/>
                </a:lnTo>
                <a:lnTo>
                  <a:pt x="61" y="324"/>
                </a:lnTo>
              </a:path>
            </a:pathLst>
          </a:custGeom>
          <a:noFill/>
          <a:ln w="12700">
            <a:solidFill>
              <a:srgbClr val="000000"/>
            </a:solidFill>
            <a:prstDash val="solid"/>
            <a:round/>
            <a:headEnd/>
            <a:tailEnd/>
          </a:ln>
        </p:spPr>
        <p:txBody>
          <a:bodyPr/>
          <a:lstStyle/>
          <a:p>
            <a:endParaRPr lang="en-US"/>
          </a:p>
        </p:txBody>
      </p:sp>
      <p:sp>
        <p:nvSpPr>
          <p:cNvPr id="108650" name="Freeform 317"/>
          <p:cNvSpPr>
            <a:spLocks/>
          </p:cNvSpPr>
          <p:nvPr/>
        </p:nvSpPr>
        <p:spPr bwMode="auto">
          <a:xfrm>
            <a:off x="5060950" y="4852988"/>
            <a:ext cx="80963" cy="93662"/>
          </a:xfrm>
          <a:custGeom>
            <a:avLst/>
            <a:gdLst>
              <a:gd name="T0" fmla="*/ 2147483647 w 101"/>
              <a:gd name="T1" fmla="*/ 0 h 118"/>
              <a:gd name="T2" fmla="*/ 2147483647 w 101"/>
              <a:gd name="T3" fmla="*/ 2147483647 h 118"/>
              <a:gd name="T4" fmla="*/ 0 w 101"/>
              <a:gd name="T5" fmla="*/ 0 h 118"/>
              <a:gd name="T6" fmla="*/ 2147483647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101" y="0"/>
                </a:moveTo>
                <a:lnTo>
                  <a:pt x="50" y="118"/>
                </a:lnTo>
                <a:lnTo>
                  <a:pt x="0" y="0"/>
                </a:lnTo>
                <a:lnTo>
                  <a:pt x="101" y="0"/>
                </a:lnTo>
                <a:close/>
              </a:path>
            </a:pathLst>
          </a:custGeom>
          <a:solidFill>
            <a:srgbClr val="000000"/>
          </a:solidFill>
          <a:ln w="9525">
            <a:noFill/>
            <a:round/>
            <a:headEnd/>
            <a:tailEnd/>
          </a:ln>
        </p:spPr>
        <p:txBody>
          <a:bodyPr/>
          <a:lstStyle/>
          <a:p>
            <a:endParaRPr lang="en-US"/>
          </a:p>
        </p:txBody>
      </p:sp>
      <p:sp>
        <p:nvSpPr>
          <p:cNvPr id="108651" name="Freeform 318"/>
          <p:cNvSpPr>
            <a:spLocks/>
          </p:cNvSpPr>
          <p:nvPr/>
        </p:nvSpPr>
        <p:spPr bwMode="auto">
          <a:xfrm>
            <a:off x="2120900" y="2681288"/>
            <a:ext cx="801688" cy="396875"/>
          </a:xfrm>
          <a:custGeom>
            <a:avLst/>
            <a:gdLst>
              <a:gd name="T0" fmla="*/ 2147483647 w 1009"/>
              <a:gd name="T1" fmla="*/ 2147483647 h 499"/>
              <a:gd name="T2" fmla="*/ 2147483647 w 1009"/>
              <a:gd name="T3" fmla="*/ 2147483647 h 499"/>
              <a:gd name="T4" fmla="*/ 2147483647 w 1009"/>
              <a:gd name="T5" fmla="*/ 2147483647 h 499"/>
              <a:gd name="T6" fmla="*/ 2147483647 w 1009"/>
              <a:gd name="T7" fmla="*/ 0 h 499"/>
              <a:gd name="T8" fmla="*/ 0 w 1009"/>
              <a:gd name="T9" fmla="*/ 0 h 499"/>
              <a:gd name="T10" fmla="*/ 0 60000 65536"/>
              <a:gd name="T11" fmla="*/ 0 60000 65536"/>
              <a:gd name="T12" fmla="*/ 0 60000 65536"/>
              <a:gd name="T13" fmla="*/ 0 60000 65536"/>
              <a:gd name="T14" fmla="*/ 0 60000 65536"/>
              <a:gd name="T15" fmla="*/ 0 w 1009"/>
              <a:gd name="T16" fmla="*/ 0 h 499"/>
              <a:gd name="T17" fmla="*/ 1009 w 1009"/>
              <a:gd name="T18" fmla="*/ 499 h 499"/>
            </a:gdLst>
            <a:ahLst/>
            <a:cxnLst>
              <a:cxn ang="T10">
                <a:pos x="T0" y="T1"/>
              </a:cxn>
              <a:cxn ang="T11">
                <a:pos x="T2" y="T3"/>
              </a:cxn>
              <a:cxn ang="T12">
                <a:pos x="T4" y="T5"/>
              </a:cxn>
              <a:cxn ang="T13">
                <a:pos x="T6" y="T7"/>
              </a:cxn>
              <a:cxn ang="T14">
                <a:pos x="T8" y="T9"/>
              </a:cxn>
            </a:cxnLst>
            <a:rect l="T15" t="T16" r="T17" b="T18"/>
            <a:pathLst>
              <a:path w="1009" h="499">
                <a:moveTo>
                  <a:pt x="1009" y="499"/>
                </a:moveTo>
                <a:lnTo>
                  <a:pt x="1009" y="392"/>
                </a:lnTo>
                <a:lnTo>
                  <a:pt x="267" y="392"/>
                </a:lnTo>
                <a:lnTo>
                  <a:pt x="267" y="0"/>
                </a:lnTo>
                <a:lnTo>
                  <a:pt x="0" y="0"/>
                </a:lnTo>
              </a:path>
            </a:pathLst>
          </a:custGeom>
          <a:noFill/>
          <a:ln w="12700">
            <a:solidFill>
              <a:srgbClr val="000000"/>
            </a:solidFill>
            <a:prstDash val="solid"/>
            <a:round/>
            <a:headEnd/>
            <a:tailEnd/>
          </a:ln>
        </p:spPr>
        <p:txBody>
          <a:bodyPr/>
          <a:lstStyle/>
          <a:p>
            <a:endParaRPr lang="en-US"/>
          </a:p>
        </p:txBody>
      </p:sp>
      <p:sp>
        <p:nvSpPr>
          <p:cNvPr id="108652" name="Freeform 319"/>
          <p:cNvSpPr>
            <a:spLocks/>
          </p:cNvSpPr>
          <p:nvPr/>
        </p:nvSpPr>
        <p:spPr bwMode="auto">
          <a:xfrm>
            <a:off x="2051050" y="2633663"/>
            <a:ext cx="79375" cy="95250"/>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60"/>
                </a:lnTo>
                <a:lnTo>
                  <a:pt x="101" y="0"/>
                </a:lnTo>
                <a:lnTo>
                  <a:pt x="101" y="119"/>
                </a:lnTo>
                <a:close/>
              </a:path>
            </a:pathLst>
          </a:custGeom>
          <a:solidFill>
            <a:srgbClr val="000000"/>
          </a:solidFill>
          <a:ln w="9525">
            <a:noFill/>
            <a:round/>
            <a:headEnd/>
            <a:tailEnd/>
          </a:ln>
        </p:spPr>
        <p:txBody>
          <a:bodyPr/>
          <a:lstStyle/>
          <a:p>
            <a:endParaRPr lang="en-US"/>
          </a:p>
        </p:txBody>
      </p:sp>
      <p:sp>
        <p:nvSpPr>
          <p:cNvPr id="108653" name="Freeform 320"/>
          <p:cNvSpPr>
            <a:spLocks/>
          </p:cNvSpPr>
          <p:nvPr/>
        </p:nvSpPr>
        <p:spPr bwMode="auto">
          <a:xfrm>
            <a:off x="2120900" y="1857375"/>
            <a:ext cx="801688" cy="711200"/>
          </a:xfrm>
          <a:custGeom>
            <a:avLst/>
            <a:gdLst>
              <a:gd name="T0" fmla="*/ 2147483647 w 1009"/>
              <a:gd name="T1" fmla="*/ 2147483647 h 894"/>
              <a:gd name="T2" fmla="*/ 2147483647 w 1009"/>
              <a:gd name="T3" fmla="*/ 0 h 894"/>
              <a:gd name="T4" fmla="*/ 2147483647 w 1009"/>
              <a:gd name="T5" fmla="*/ 0 h 894"/>
              <a:gd name="T6" fmla="*/ 2147483647 w 1009"/>
              <a:gd name="T7" fmla="*/ 2147483647 h 894"/>
              <a:gd name="T8" fmla="*/ 0 w 1009"/>
              <a:gd name="T9" fmla="*/ 2147483647 h 894"/>
              <a:gd name="T10" fmla="*/ 0 60000 65536"/>
              <a:gd name="T11" fmla="*/ 0 60000 65536"/>
              <a:gd name="T12" fmla="*/ 0 60000 65536"/>
              <a:gd name="T13" fmla="*/ 0 60000 65536"/>
              <a:gd name="T14" fmla="*/ 0 60000 65536"/>
              <a:gd name="T15" fmla="*/ 0 w 1009"/>
              <a:gd name="T16" fmla="*/ 0 h 894"/>
              <a:gd name="T17" fmla="*/ 1009 w 1009"/>
              <a:gd name="T18" fmla="*/ 894 h 894"/>
            </a:gdLst>
            <a:ahLst/>
            <a:cxnLst>
              <a:cxn ang="T10">
                <a:pos x="T0" y="T1"/>
              </a:cxn>
              <a:cxn ang="T11">
                <a:pos x="T2" y="T3"/>
              </a:cxn>
              <a:cxn ang="T12">
                <a:pos x="T4" y="T5"/>
              </a:cxn>
              <a:cxn ang="T13">
                <a:pos x="T6" y="T7"/>
              </a:cxn>
              <a:cxn ang="T14">
                <a:pos x="T8" y="T9"/>
              </a:cxn>
            </a:cxnLst>
            <a:rect l="T15" t="T16" r="T17" b="T18"/>
            <a:pathLst>
              <a:path w="1009" h="894">
                <a:moveTo>
                  <a:pt x="1009" y="109"/>
                </a:moveTo>
                <a:lnTo>
                  <a:pt x="1009" y="0"/>
                </a:lnTo>
                <a:lnTo>
                  <a:pt x="277" y="0"/>
                </a:lnTo>
                <a:lnTo>
                  <a:pt x="277" y="894"/>
                </a:lnTo>
                <a:lnTo>
                  <a:pt x="0" y="894"/>
                </a:lnTo>
              </a:path>
            </a:pathLst>
          </a:custGeom>
          <a:noFill/>
          <a:ln w="12700">
            <a:solidFill>
              <a:srgbClr val="000000"/>
            </a:solidFill>
            <a:prstDash val="solid"/>
            <a:round/>
            <a:headEnd/>
            <a:tailEnd/>
          </a:ln>
        </p:spPr>
        <p:txBody>
          <a:bodyPr/>
          <a:lstStyle/>
          <a:p>
            <a:endParaRPr lang="en-US"/>
          </a:p>
        </p:txBody>
      </p:sp>
      <p:sp>
        <p:nvSpPr>
          <p:cNvPr id="108654" name="Freeform 321"/>
          <p:cNvSpPr>
            <a:spLocks/>
          </p:cNvSpPr>
          <p:nvPr/>
        </p:nvSpPr>
        <p:spPr bwMode="auto">
          <a:xfrm>
            <a:off x="2051050" y="2520950"/>
            <a:ext cx="79375" cy="93663"/>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59"/>
                </a:lnTo>
                <a:lnTo>
                  <a:pt x="101" y="0"/>
                </a:lnTo>
                <a:lnTo>
                  <a:pt x="101" y="119"/>
                </a:lnTo>
                <a:close/>
              </a:path>
            </a:pathLst>
          </a:custGeom>
          <a:solidFill>
            <a:srgbClr val="000000"/>
          </a:solidFill>
          <a:ln w="9525">
            <a:noFill/>
            <a:round/>
            <a:headEnd/>
            <a:tailEnd/>
          </a:ln>
        </p:spPr>
        <p:txBody>
          <a:bodyPr/>
          <a:lstStyle/>
          <a:p>
            <a:endParaRPr lang="en-US"/>
          </a:p>
        </p:txBody>
      </p:sp>
      <p:sp>
        <p:nvSpPr>
          <p:cNvPr id="108655" name="Freeform 322"/>
          <p:cNvSpPr>
            <a:spLocks/>
          </p:cNvSpPr>
          <p:nvPr/>
        </p:nvSpPr>
        <p:spPr bwMode="auto">
          <a:xfrm>
            <a:off x="2120900" y="2794000"/>
            <a:ext cx="2738438" cy="2774950"/>
          </a:xfrm>
          <a:custGeom>
            <a:avLst/>
            <a:gdLst>
              <a:gd name="T0" fmla="*/ 2147483647 w 3448"/>
              <a:gd name="T1" fmla="*/ 2147483647 h 3496"/>
              <a:gd name="T2" fmla="*/ 2147483647 w 3448"/>
              <a:gd name="T3" fmla="*/ 2147483647 h 3496"/>
              <a:gd name="T4" fmla="*/ 2147483647 w 3448"/>
              <a:gd name="T5" fmla="*/ 0 h 3496"/>
              <a:gd name="T6" fmla="*/ 0 w 3448"/>
              <a:gd name="T7" fmla="*/ 0 h 3496"/>
              <a:gd name="T8" fmla="*/ 0 60000 65536"/>
              <a:gd name="T9" fmla="*/ 0 60000 65536"/>
              <a:gd name="T10" fmla="*/ 0 60000 65536"/>
              <a:gd name="T11" fmla="*/ 0 60000 65536"/>
              <a:gd name="T12" fmla="*/ 0 w 3448"/>
              <a:gd name="T13" fmla="*/ 0 h 3496"/>
              <a:gd name="T14" fmla="*/ 3448 w 3448"/>
              <a:gd name="T15" fmla="*/ 3496 h 3496"/>
            </a:gdLst>
            <a:ahLst/>
            <a:cxnLst>
              <a:cxn ang="T8">
                <a:pos x="T0" y="T1"/>
              </a:cxn>
              <a:cxn ang="T9">
                <a:pos x="T2" y="T3"/>
              </a:cxn>
              <a:cxn ang="T10">
                <a:pos x="T4" y="T5"/>
              </a:cxn>
              <a:cxn ang="T11">
                <a:pos x="T6" y="T7"/>
              </a:cxn>
            </a:cxnLst>
            <a:rect l="T12" t="T13" r="T14" b="T15"/>
            <a:pathLst>
              <a:path w="3448" h="3496">
                <a:moveTo>
                  <a:pt x="3448" y="3496"/>
                </a:moveTo>
                <a:lnTo>
                  <a:pt x="155" y="3496"/>
                </a:lnTo>
                <a:lnTo>
                  <a:pt x="155" y="0"/>
                </a:lnTo>
                <a:lnTo>
                  <a:pt x="0" y="0"/>
                </a:lnTo>
              </a:path>
            </a:pathLst>
          </a:custGeom>
          <a:noFill/>
          <a:ln w="12700">
            <a:solidFill>
              <a:srgbClr val="000000"/>
            </a:solidFill>
            <a:prstDash val="solid"/>
            <a:round/>
            <a:headEnd/>
            <a:tailEnd/>
          </a:ln>
        </p:spPr>
        <p:txBody>
          <a:bodyPr/>
          <a:lstStyle/>
          <a:p>
            <a:endParaRPr lang="en-US"/>
          </a:p>
        </p:txBody>
      </p:sp>
      <p:sp>
        <p:nvSpPr>
          <p:cNvPr id="108656" name="Freeform 323"/>
          <p:cNvSpPr>
            <a:spLocks/>
          </p:cNvSpPr>
          <p:nvPr/>
        </p:nvSpPr>
        <p:spPr bwMode="auto">
          <a:xfrm>
            <a:off x="2051050" y="2747963"/>
            <a:ext cx="79375" cy="93662"/>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60"/>
                </a:lnTo>
                <a:lnTo>
                  <a:pt x="101" y="0"/>
                </a:lnTo>
                <a:lnTo>
                  <a:pt x="101" y="119"/>
                </a:lnTo>
                <a:close/>
              </a:path>
            </a:pathLst>
          </a:custGeom>
          <a:solidFill>
            <a:srgbClr val="000000"/>
          </a:solidFill>
          <a:ln w="9525">
            <a:noFill/>
            <a:round/>
            <a:headEnd/>
            <a:tailEnd/>
          </a:ln>
        </p:spPr>
        <p:txBody>
          <a:bodyPr/>
          <a:lstStyle/>
          <a:p>
            <a:endParaRPr lang="en-US"/>
          </a:p>
        </p:txBody>
      </p:sp>
      <p:sp>
        <p:nvSpPr>
          <p:cNvPr id="108657" name="Rectangle 324"/>
          <p:cNvSpPr>
            <a:spLocks noChangeArrowheads="1"/>
          </p:cNvSpPr>
          <p:nvPr/>
        </p:nvSpPr>
        <p:spPr bwMode="auto">
          <a:xfrm>
            <a:off x="1082675" y="2568575"/>
            <a:ext cx="193675" cy="2254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58" name="Rectangle 325"/>
          <p:cNvSpPr>
            <a:spLocks noChangeArrowheads="1"/>
          </p:cNvSpPr>
          <p:nvPr/>
        </p:nvSpPr>
        <p:spPr bwMode="auto">
          <a:xfrm>
            <a:off x="1082675" y="2568575"/>
            <a:ext cx="193675" cy="2254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59" name="Line 326"/>
          <p:cNvSpPr>
            <a:spLocks noChangeShapeType="1"/>
          </p:cNvSpPr>
          <p:nvPr/>
        </p:nvSpPr>
        <p:spPr bwMode="auto">
          <a:xfrm>
            <a:off x="1082675" y="2568575"/>
            <a:ext cx="193675" cy="225425"/>
          </a:xfrm>
          <a:prstGeom prst="line">
            <a:avLst/>
          </a:prstGeom>
          <a:noFill/>
          <a:ln w="7938">
            <a:solidFill>
              <a:srgbClr val="000000"/>
            </a:solidFill>
            <a:round/>
            <a:headEnd/>
            <a:tailEnd/>
          </a:ln>
        </p:spPr>
        <p:txBody>
          <a:bodyPr/>
          <a:lstStyle/>
          <a:p>
            <a:endParaRPr lang="en-US"/>
          </a:p>
        </p:txBody>
      </p:sp>
      <p:sp>
        <p:nvSpPr>
          <p:cNvPr id="108660" name="Line 327"/>
          <p:cNvSpPr>
            <a:spLocks noChangeShapeType="1"/>
          </p:cNvSpPr>
          <p:nvPr/>
        </p:nvSpPr>
        <p:spPr bwMode="auto">
          <a:xfrm flipH="1">
            <a:off x="1082675" y="2568575"/>
            <a:ext cx="193675" cy="225425"/>
          </a:xfrm>
          <a:prstGeom prst="line">
            <a:avLst/>
          </a:prstGeom>
          <a:noFill/>
          <a:ln w="7938">
            <a:solidFill>
              <a:srgbClr val="000000"/>
            </a:solidFill>
            <a:round/>
            <a:headEnd/>
            <a:tailEnd/>
          </a:ln>
        </p:spPr>
        <p:txBody>
          <a:bodyPr/>
          <a:lstStyle/>
          <a:p>
            <a:endParaRPr lang="en-US"/>
          </a:p>
        </p:txBody>
      </p:sp>
      <p:sp>
        <p:nvSpPr>
          <p:cNvPr id="108661" name="Line 328"/>
          <p:cNvSpPr>
            <a:spLocks noChangeShapeType="1"/>
          </p:cNvSpPr>
          <p:nvPr/>
        </p:nvSpPr>
        <p:spPr bwMode="auto">
          <a:xfrm flipH="1">
            <a:off x="1346200" y="2681288"/>
            <a:ext cx="123825" cy="0"/>
          </a:xfrm>
          <a:prstGeom prst="line">
            <a:avLst/>
          </a:prstGeom>
          <a:noFill/>
          <a:ln w="12700">
            <a:solidFill>
              <a:srgbClr val="000000"/>
            </a:solidFill>
            <a:round/>
            <a:headEnd/>
            <a:tailEnd/>
          </a:ln>
        </p:spPr>
        <p:txBody>
          <a:bodyPr/>
          <a:lstStyle/>
          <a:p>
            <a:endParaRPr lang="en-US"/>
          </a:p>
        </p:txBody>
      </p:sp>
      <p:sp>
        <p:nvSpPr>
          <p:cNvPr id="108662" name="Freeform 329"/>
          <p:cNvSpPr>
            <a:spLocks/>
          </p:cNvSpPr>
          <p:nvPr/>
        </p:nvSpPr>
        <p:spPr bwMode="auto">
          <a:xfrm>
            <a:off x="1276350" y="2633663"/>
            <a:ext cx="79375" cy="95250"/>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60"/>
                </a:lnTo>
                <a:lnTo>
                  <a:pt x="101" y="0"/>
                </a:lnTo>
                <a:lnTo>
                  <a:pt x="101" y="119"/>
                </a:lnTo>
                <a:close/>
              </a:path>
            </a:pathLst>
          </a:custGeom>
          <a:solidFill>
            <a:srgbClr val="000000"/>
          </a:solidFill>
          <a:ln w="9525">
            <a:noFill/>
            <a:round/>
            <a:headEnd/>
            <a:tailEnd/>
          </a:ln>
        </p:spPr>
        <p:txBody>
          <a:bodyPr/>
          <a:lstStyle/>
          <a:p>
            <a:endParaRPr lang="en-US"/>
          </a:p>
        </p:txBody>
      </p:sp>
      <p:sp>
        <p:nvSpPr>
          <p:cNvPr id="108663" name="Rectangle 330"/>
          <p:cNvSpPr>
            <a:spLocks noChangeArrowheads="1"/>
          </p:cNvSpPr>
          <p:nvPr/>
        </p:nvSpPr>
        <p:spPr bwMode="auto">
          <a:xfrm>
            <a:off x="6215063" y="3021013"/>
            <a:ext cx="19367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64" name="Rectangle 331"/>
          <p:cNvSpPr>
            <a:spLocks noChangeArrowheads="1"/>
          </p:cNvSpPr>
          <p:nvPr/>
        </p:nvSpPr>
        <p:spPr bwMode="auto">
          <a:xfrm>
            <a:off x="6215063" y="3021013"/>
            <a:ext cx="19367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65" name="Rectangle 332"/>
          <p:cNvSpPr>
            <a:spLocks noChangeArrowheads="1"/>
          </p:cNvSpPr>
          <p:nvPr/>
        </p:nvSpPr>
        <p:spPr bwMode="auto">
          <a:xfrm>
            <a:off x="6215063" y="2454275"/>
            <a:ext cx="19367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66" name="Rectangle 333"/>
          <p:cNvSpPr>
            <a:spLocks noChangeArrowheads="1"/>
          </p:cNvSpPr>
          <p:nvPr/>
        </p:nvSpPr>
        <p:spPr bwMode="auto">
          <a:xfrm>
            <a:off x="6215063" y="2454275"/>
            <a:ext cx="19367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67" name="Freeform 334"/>
          <p:cNvSpPr>
            <a:spLocks/>
          </p:cNvSpPr>
          <p:nvPr/>
        </p:nvSpPr>
        <p:spPr bwMode="auto">
          <a:xfrm>
            <a:off x="4859338" y="2643188"/>
            <a:ext cx="1355725" cy="1641475"/>
          </a:xfrm>
          <a:custGeom>
            <a:avLst/>
            <a:gdLst>
              <a:gd name="T0" fmla="*/ 2147483647 w 1708"/>
              <a:gd name="T1" fmla="*/ 2147483647 h 2068"/>
              <a:gd name="T2" fmla="*/ 2147483647 w 1708"/>
              <a:gd name="T3" fmla="*/ 2147483647 h 2068"/>
              <a:gd name="T4" fmla="*/ 2147483647 w 1708"/>
              <a:gd name="T5" fmla="*/ 2147483647 h 2068"/>
              <a:gd name="T6" fmla="*/ 2147483647 w 1708"/>
              <a:gd name="T7" fmla="*/ 2147483647 h 2068"/>
              <a:gd name="T8" fmla="*/ 2147483647 w 1708"/>
              <a:gd name="T9" fmla="*/ 2147483647 h 2068"/>
              <a:gd name="T10" fmla="*/ 2147483647 w 1708"/>
              <a:gd name="T11" fmla="*/ 2147483647 h 2068"/>
              <a:gd name="T12" fmla="*/ 2147483647 w 1708"/>
              <a:gd name="T13" fmla="*/ 2147483647 h 2068"/>
              <a:gd name="T14" fmla="*/ 2147483647 w 1708"/>
              <a:gd name="T15" fmla="*/ 2147483647 h 2068"/>
              <a:gd name="T16" fmla="*/ 2147483647 w 1708"/>
              <a:gd name="T17" fmla="*/ 2147483647 h 2068"/>
              <a:gd name="T18" fmla="*/ 2147483647 w 1708"/>
              <a:gd name="T19" fmla="*/ 0 h 2068"/>
              <a:gd name="T20" fmla="*/ 2147483647 w 1708"/>
              <a:gd name="T21" fmla="*/ 2147483647 h 2068"/>
              <a:gd name="T22" fmla="*/ 2147483647 w 1708"/>
              <a:gd name="T23" fmla="*/ 2147483647 h 2068"/>
              <a:gd name="T24" fmla="*/ 2147483647 w 1708"/>
              <a:gd name="T25" fmla="*/ 2147483647 h 2068"/>
              <a:gd name="T26" fmla="*/ 2147483647 w 1708"/>
              <a:gd name="T27" fmla="*/ 2147483647 h 2068"/>
              <a:gd name="T28" fmla="*/ 2147483647 w 1708"/>
              <a:gd name="T29" fmla="*/ 2147483647 h 2068"/>
              <a:gd name="T30" fmla="*/ 2147483647 w 1708"/>
              <a:gd name="T31" fmla="*/ 2147483647 h 2068"/>
              <a:gd name="T32" fmla="*/ 2147483647 w 1708"/>
              <a:gd name="T33" fmla="*/ 2147483647 h 2068"/>
              <a:gd name="T34" fmla="*/ 2147483647 w 1708"/>
              <a:gd name="T35" fmla="*/ 2147483647 h 2068"/>
              <a:gd name="T36" fmla="*/ 0 w 1708"/>
              <a:gd name="T37" fmla="*/ 2147483647 h 2068"/>
              <a:gd name="T38" fmla="*/ 0 w 1708"/>
              <a:gd name="T39" fmla="*/ 2147483647 h 20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08"/>
              <a:gd name="T61" fmla="*/ 0 h 2068"/>
              <a:gd name="T62" fmla="*/ 1708 w 1708"/>
              <a:gd name="T63" fmla="*/ 2068 h 20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08" h="2068">
                <a:moveTo>
                  <a:pt x="1708" y="48"/>
                </a:moveTo>
                <a:lnTo>
                  <a:pt x="956" y="48"/>
                </a:lnTo>
                <a:lnTo>
                  <a:pt x="955" y="38"/>
                </a:lnTo>
                <a:lnTo>
                  <a:pt x="953" y="30"/>
                </a:lnTo>
                <a:lnTo>
                  <a:pt x="949" y="22"/>
                </a:lnTo>
                <a:lnTo>
                  <a:pt x="944" y="15"/>
                </a:lnTo>
                <a:lnTo>
                  <a:pt x="938" y="9"/>
                </a:lnTo>
                <a:lnTo>
                  <a:pt x="931" y="4"/>
                </a:lnTo>
                <a:lnTo>
                  <a:pt x="923" y="1"/>
                </a:lnTo>
                <a:lnTo>
                  <a:pt x="915" y="0"/>
                </a:lnTo>
                <a:lnTo>
                  <a:pt x="907" y="1"/>
                </a:lnTo>
                <a:lnTo>
                  <a:pt x="900" y="4"/>
                </a:lnTo>
                <a:lnTo>
                  <a:pt x="893" y="9"/>
                </a:lnTo>
                <a:lnTo>
                  <a:pt x="887" y="15"/>
                </a:lnTo>
                <a:lnTo>
                  <a:pt x="882" y="22"/>
                </a:lnTo>
                <a:lnTo>
                  <a:pt x="878" y="30"/>
                </a:lnTo>
                <a:lnTo>
                  <a:pt x="876" y="38"/>
                </a:lnTo>
                <a:lnTo>
                  <a:pt x="875" y="48"/>
                </a:lnTo>
                <a:lnTo>
                  <a:pt x="0" y="48"/>
                </a:lnTo>
                <a:lnTo>
                  <a:pt x="0" y="2068"/>
                </a:lnTo>
              </a:path>
            </a:pathLst>
          </a:custGeom>
          <a:noFill/>
          <a:ln w="3175">
            <a:solidFill>
              <a:srgbClr val="000000"/>
            </a:solidFill>
            <a:prstDash val="solid"/>
            <a:round/>
            <a:headEnd/>
            <a:tailEnd/>
          </a:ln>
        </p:spPr>
        <p:txBody>
          <a:bodyPr/>
          <a:lstStyle/>
          <a:p>
            <a:endParaRPr lang="en-US"/>
          </a:p>
        </p:txBody>
      </p:sp>
      <p:sp>
        <p:nvSpPr>
          <p:cNvPr id="108668" name="Freeform 335"/>
          <p:cNvSpPr>
            <a:spLocks/>
          </p:cNvSpPr>
          <p:nvPr/>
        </p:nvSpPr>
        <p:spPr bwMode="auto">
          <a:xfrm>
            <a:off x="4829175"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69" name="Rectangle 336"/>
          <p:cNvSpPr>
            <a:spLocks noChangeArrowheads="1"/>
          </p:cNvSpPr>
          <p:nvPr/>
        </p:nvSpPr>
        <p:spPr bwMode="auto">
          <a:xfrm>
            <a:off x="5246688" y="4379913"/>
            <a:ext cx="868362"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70" name="Rectangle 337"/>
          <p:cNvSpPr>
            <a:spLocks noChangeArrowheads="1"/>
          </p:cNvSpPr>
          <p:nvPr/>
        </p:nvSpPr>
        <p:spPr bwMode="auto">
          <a:xfrm>
            <a:off x="5246688" y="4379913"/>
            <a:ext cx="861218"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71" name="Rectangle 338"/>
          <p:cNvSpPr>
            <a:spLocks noChangeArrowheads="1"/>
          </p:cNvSpPr>
          <p:nvPr/>
        </p:nvSpPr>
        <p:spPr bwMode="auto">
          <a:xfrm>
            <a:off x="5250656" y="4558510"/>
            <a:ext cx="850107" cy="123111"/>
          </a:xfrm>
          <a:prstGeom prst="rect">
            <a:avLst/>
          </a:prstGeom>
          <a:noFill/>
          <a:ln w="9525">
            <a:noFill/>
            <a:miter lim="800000"/>
            <a:headEnd/>
            <a:tailEnd/>
          </a:ln>
        </p:spPr>
        <p:txBody>
          <a:bodyPr wrap="square" lIns="0" tIns="0" rIns="0" bIns="0">
            <a:spAutoFit/>
          </a:bodyPr>
          <a:lstStyle/>
          <a:p>
            <a:pPr algn="ctr" eaLnBrk="0" hangingPunct="0"/>
            <a:r>
              <a:rPr lang="en-US" sz="800" dirty="0" smtClean="0">
                <a:solidFill>
                  <a:srgbClr val="000000"/>
                </a:solidFill>
                <a:cs typeface="Arial" pitchFamily="34" charset="0"/>
              </a:rPr>
              <a:t>CP_MONITOR_M</a:t>
            </a:r>
            <a:endParaRPr lang="en-US" sz="800" dirty="0">
              <a:solidFill>
                <a:srgbClr val="000000"/>
              </a:solidFill>
              <a:cs typeface="Arial" pitchFamily="34" charset="0"/>
            </a:endParaRPr>
          </a:p>
        </p:txBody>
      </p:sp>
      <p:sp>
        <p:nvSpPr>
          <p:cNvPr id="108672" name="Freeform 344"/>
          <p:cNvSpPr>
            <a:spLocks/>
          </p:cNvSpPr>
          <p:nvPr/>
        </p:nvSpPr>
        <p:spPr bwMode="auto">
          <a:xfrm>
            <a:off x="4084638" y="2066925"/>
            <a:ext cx="1500187" cy="2217738"/>
          </a:xfrm>
          <a:custGeom>
            <a:avLst/>
            <a:gdLst>
              <a:gd name="T0" fmla="*/ 0 w 1890"/>
              <a:gd name="T1" fmla="*/ 0 h 2793"/>
              <a:gd name="T2" fmla="*/ 2147483647 w 1890"/>
              <a:gd name="T3" fmla="*/ 0 h 2793"/>
              <a:gd name="T4" fmla="*/ 2147483647 w 1890"/>
              <a:gd name="T5" fmla="*/ 2147483647 h 2793"/>
              <a:gd name="T6" fmla="*/ 0 60000 65536"/>
              <a:gd name="T7" fmla="*/ 0 60000 65536"/>
              <a:gd name="T8" fmla="*/ 0 60000 65536"/>
              <a:gd name="T9" fmla="*/ 0 w 1890"/>
              <a:gd name="T10" fmla="*/ 0 h 2793"/>
              <a:gd name="T11" fmla="*/ 1890 w 1890"/>
              <a:gd name="T12" fmla="*/ 2793 h 2793"/>
            </a:gdLst>
            <a:ahLst/>
            <a:cxnLst>
              <a:cxn ang="T6">
                <a:pos x="T0" y="T1"/>
              </a:cxn>
              <a:cxn ang="T7">
                <a:pos x="T2" y="T3"/>
              </a:cxn>
              <a:cxn ang="T8">
                <a:pos x="T4" y="T5"/>
              </a:cxn>
            </a:cxnLst>
            <a:rect l="T9" t="T10" r="T11" b="T12"/>
            <a:pathLst>
              <a:path w="1890" h="2793">
                <a:moveTo>
                  <a:pt x="0" y="0"/>
                </a:moveTo>
                <a:lnTo>
                  <a:pt x="1890" y="0"/>
                </a:lnTo>
                <a:lnTo>
                  <a:pt x="1890" y="2793"/>
                </a:lnTo>
              </a:path>
            </a:pathLst>
          </a:custGeom>
          <a:noFill/>
          <a:ln w="3175">
            <a:solidFill>
              <a:srgbClr val="000000"/>
            </a:solidFill>
            <a:prstDash val="solid"/>
            <a:round/>
            <a:headEnd/>
            <a:tailEnd/>
          </a:ln>
        </p:spPr>
        <p:txBody>
          <a:bodyPr/>
          <a:lstStyle/>
          <a:p>
            <a:endParaRPr lang="en-US"/>
          </a:p>
        </p:txBody>
      </p:sp>
      <p:sp>
        <p:nvSpPr>
          <p:cNvPr id="108673" name="Freeform 345"/>
          <p:cNvSpPr>
            <a:spLocks/>
          </p:cNvSpPr>
          <p:nvPr/>
        </p:nvSpPr>
        <p:spPr bwMode="auto">
          <a:xfrm>
            <a:off x="5554663"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74" name="Freeform 346"/>
          <p:cNvSpPr>
            <a:spLocks/>
          </p:cNvSpPr>
          <p:nvPr/>
        </p:nvSpPr>
        <p:spPr bwMode="auto">
          <a:xfrm>
            <a:off x="4084638" y="3167063"/>
            <a:ext cx="1452562" cy="1117600"/>
          </a:xfrm>
          <a:custGeom>
            <a:avLst/>
            <a:gdLst>
              <a:gd name="T0" fmla="*/ 0 w 1829"/>
              <a:gd name="T1" fmla="*/ 2147483647 h 1408"/>
              <a:gd name="T2" fmla="*/ 2147483647 w 1829"/>
              <a:gd name="T3" fmla="*/ 2147483647 h 1408"/>
              <a:gd name="T4" fmla="*/ 2147483647 w 1829"/>
              <a:gd name="T5" fmla="*/ 2147483647 h 1408"/>
              <a:gd name="T6" fmla="*/ 2147483647 w 1829"/>
              <a:gd name="T7" fmla="*/ 2147483647 h 1408"/>
              <a:gd name="T8" fmla="*/ 2147483647 w 1829"/>
              <a:gd name="T9" fmla="*/ 2147483647 h 1408"/>
              <a:gd name="T10" fmla="*/ 2147483647 w 1829"/>
              <a:gd name="T11" fmla="*/ 2147483647 h 1408"/>
              <a:gd name="T12" fmla="*/ 2147483647 w 1829"/>
              <a:gd name="T13" fmla="*/ 2147483647 h 1408"/>
              <a:gd name="T14" fmla="*/ 2147483647 w 1829"/>
              <a:gd name="T15" fmla="*/ 2147483647 h 1408"/>
              <a:gd name="T16" fmla="*/ 2147483647 w 1829"/>
              <a:gd name="T17" fmla="*/ 2147483647 h 1408"/>
              <a:gd name="T18" fmla="*/ 2147483647 w 1829"/>
              <a:gd name="T19" fmla="*/ 0 h 1408"/>
              <a:gd name="T20" fmla="*/ 2147483647 w 1829"/>
              <a:gd name="T21" fmla="*/ 2147483647 h 1408"/>
              <a:gd name="T22" fmla="*/ 2147483647 w 1829"/>
              <a:gd name="T23" fmla="*/ 2147483647 h 1408"/>
              <a:gd name="T24" fmla="*/ 2147483647 w 1829"/>
              <a:gd name="T25" fmla="*/ 2147483647 h 1408"/>
              <a:gd name="T26" fmla="*/ 2147483647 w 1829"/>
              <a:gd name="T27" fmla="*/ 2147483647 h 1408"/>
              <a:gd name="T28" fmla="*/ 2147483647 w 1829"/>
              <a:gd name="T29" fmla="*/ 2147483647 h 1408"/>
              <a:gd name="T30" fmla="*/ 2147483647 w 1829"/>
              <a:gd name="T31" fmla="*/ 2147483647 h 1408"/>
              <a:gd name="T32" fmla="*/ 2147483647 w 1829"/>
              <a:gd name="T33" fmla="*/ 2147483647 h 1408"/>
              <a:gd name="T34" fmla="*/ 2147483647 w 1829"/>
              <a:gd name="T35" fmla="*/ 2147483647 h 1408"/>
              <a:gd name="T36" fmla="*/ 2147483647 w 1829"/>
              <a:gd name="T37" fmla="*/ 2147483647 h 1408"/>
              <a:gd name="T38" fmla="*/ 2147483647 w 1829"/>
              <a:gd name="T39" fmla="*/ 2147483647 h 1408"/>
              <a:gd name="T40" fmla="*/ 2147483647 w 1829"/>
              <a:gd name="T41" fmla="*/ 2147483647 h 1408"/>
              <a:gd name="T42" fmla="*/ 2147483647 w 1829"/>
              <a:gd name="T43" fmla="*/ 2147483647 h 1408"/>
              <a:gd name="T44" fmla="*/ 2147483647 w 1829"/>
              <a:gd name="T45" fmla="*/ 2147483647 h 1408"/>
              <a:gd name="T46" fmla="*/ 2147483647 w 1829"/>
              <a:gd name="T47" fmla="*/ 2147483647 h 1408"/>
              <a:gd name="T48" fmla="*/ 2147483647 w 1829"/>
              <a:gd name="T49" fmla="*/ 2147483647 h 1408"/>
              <a:gd name="T50" fmla="*/ 2147483647 w 1829"/>
              <a:gd name="T51" fmla="*/ 2147483647 h 1408"/>
              <a:gd name="T52" fmla="*/ 2147483647 w 1829"/>
              <a:gd name="T53" fmla="*/ 2147483647 h 1408"/>
              <a:gd name="T54" fmla="*/ 2147483647 w 1829"/>
              <a:gd name="T55" fmla="*/ 0 h 1408"/>
              <a:gd name="T56" fmla="*/ 2147483647 w 1829"/>
              <a:gd name="T57" fmla="*/ 2147483647 h 1408"/>
              <a:gd name="T58" fmla="*/ 2147483647 w 1829"/>
              <a:gd name="T59" fmla="*/ 2147483647 h 1408"/>
              <a:gd name="T60" fmla="*/ 2147483647 w 1829"/>
              <a:gd name="T61" fmla="*/ 2147483647 h 1408"/>
              <a:gd name="T62" fmla="*/ 2147483647 w 1829"/>
              <a:gd name="T63" fmla="*/ 2147483647 h 1408"/>
              <a:gd name="T64" fmla="*/ 2147483647 w 1829"/>
              <a:gd name="T65" fmla="*/ 2147483647 h 1408"/>
              <a:gd name="T66" fmla="*/ 2147483647 w 1829"/>
              <a:gd name="T67" fmla="*/ 2147483647 h 1408"/>
              <a:gd name="T68" fmla="*/ 2147483647 w 1829"/>
              <a:gd name="T69" fmla="*/ 2147483647 h 1408"/>
              <a:gd name="T70" fmla="*/ 2147483647 w 1829"/>
              <a:gd name="T71" fmla="*/ 2147483647 h 1408"/>
              <a:gd name="T72" fmla="*/ 2147483647 w 1829"/>
              <a:gd name="T73" fmla="*/ 2147483647 h 1408"/>
              <a:gd name="T74" fmla="*/ 2147483647 w 1829"/>
              <a:gd name="T75" fmla="*/ 2147483647 h 1408"/>
              <a:gd name="T76" fmla="*/ 2147483647 w 1829"/>
              <a:gd name="T77" fmla="*/ 2147483647 h 14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29"/>
              <a:gd name="T118" fmla="*/ 0 h 1408"/>
              <a:gd name="T119" fmla="*/ 1829 w 1829"/>
              <a:gd name="T120" fmla="*/ 1408 h 14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29" h="1408">
                <a:moveTo>
                  <a:pt x="0" y="48"/>
                </a:moveTo>
                <a:lnTo>
                  <a:pt x="813" y="48"/>
                </a:lnTo>
                <a:lnTo>
                  <a:pt x="814" y="38"/>
                </a:lnTo>
                <a:lnTo>
                  <a:pt x="816" y="30"/>
                </a:lnTo>
                <a:lnTo>
                  <a:pt x="820" y="22"/>
                </a:lnTo>
                <a:lnTo>
                  <a:pt x="825" y="14"/>
                </a:lnTo>
                <a:lnTo>
                  <a:pt x="831" y="9"/>
                </a:lnTo>
                <a:lnTo>
                  <a:pt x="838" y="4"/>
                </a:lnTo>
                <a:lnTo>
                  <a:pt x="845" y="1"/>
                </a:lnTo>
                <a:lnTo>
                  <a:pt x="853" y="0"/>
                </a:lnTo>
                <a:lnTo>
                  <a:pt x="862" y="1"/>
                </a:lnTo>
                <a:lnTo>
                  <a:pt x="870" y="4"/>
                </a:lnTo>
                <a:lnTo>
                  <a:pt x="876" y="9"/>
                </a:lnTo>
                <a:lnTo>
                  <a:pt x="882" y="14"/>
                </a:lnTo>
                <a:lnTo>
                  <a:pt x="887" y="22"/>
                </a:lnTo>
                <a:lnTo>
                  <a:pt x="891" y="30"/>
                </a:lnTo>
                <a:lnTo>
                  <a:pt x="893" y="38"/>
                </a:lnTo>
                <a:lnTo>
                  <a:pt x="894" y="48"/>
                </a:lnTo>
                <a:lnTo>
                  <a:pt x="935" y="48"/>
                </a:lnTo>
                <a:lnTo>
                  <a:pt x="936" y="38"/>
                </a:lnTo>
                <a:lnTo>
                  <a:pt x="938" y="30"/>
                </a:lnTo>
                <a:lnTo>
                  <a:pt x="942" y="22"/>
                </a:lnTo>
                <a:lnTo>
                  <a:pt x="947" y="14"/>
                </a:lnTo>
                <a:lnTo>
                  <a:pt x="953" y="9"/>
                </a:lnTo>
                <a:lnTo>
                  <a:pt x="960" y="4"/>
                </a:lnTo>
                <a:lnTo>
                  <a:pt x="967" y="1"/>
                </a:lnTo>
                <a:lnTo>
                  <a:pt x="975" y="0"/>
                </a:lnTo>
                <a:lnTo>
                  <a:pt x="984" y="1"/>
                </a:lnTo>
                <a:lnTo>
                  <a:pt x="992" y="4"/>
                </a:lnTo>
                <a:lnTo>
                  <a:pt x="998" y="9"/>
                </a:lnTo>
                <a:lnTo>
                  <a:pt x="1004" y="14"/>
                </a:lnTo>
                <a:lnTo>
                  <a:pt x="1009" y="22"/>
                </a:lnTo>
                <a:lnTo>
                  <a:pt x="1013" y="30"/>
                </a:lnTo>
                <a:lnTo>
                  <a:pt x="1015" y="38"/>
                </a:lnTo>
                <a:lnTo>
                  <a:pt x="1016" y="48"/>
                </a:lnTo>
                <a:lnTo>
                  <a:pt x="1829" y="48"/>
                </a:lnTo>
                <a:lnTo>
                  <a:pt x="1829" y="1408"/>
                </a:lnTo>
              </a:path>
            </a:pathLst>
          </a:custGeom>
          <a:noFill/>
          <a:ln w="3175">
            <a:solidFill>
              <a:srgbClr val="000000"/>
            </a:solidFill>
            <a:prstDash val="solid"/>
            <a:round/>
            <a:headEnd/>
            <a:tailEnd/>
          </a:ln>
        </p:spPr>
        <p:txBody>
          <a:bodyPr/>
          <a:lstStyle/>
          <a:p>
            <a:endParaRPr lang="en-US"/>
          </a:p>
        </p:txBody>
      </p:sp>
      <p:sp>
        <p:nvSpPr>
          <p:cNvPr id="108675" name="Freeform 347"/>
          <p:cNvSpPr>
            <a:spLocks/>
          </p:cNvSpPr>
          <p:nvPr/>
        </p:nvSpPr>
        <p:spPr bwMode="auto">
          <a:xfrm>
            <a:off x="5507038" y="4276725"/>
            <a:ext cx="58737"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76" name="Freeform 348"/>
          <p:cNvSpPr>
            <a:spLocks/>
          </p:cNvSpPr>
          <p:nvPr/>
        </p:nvSpPr>
        <p:spPr bwMode="auto">
          <a:xfrm>
            <a:off x="4084638" y="3776663"/>
            <a:ext cx="1355725" cy="508000"/>
          </a:xfrm>
          <a:custGeom>
            <a:avLst/>
            <a:gdLst>
              <a:gd name="T0" fmla="*/ 0 w 1707"/>
              <a:gd name="T1" fmla="*/ 2147483647 h 641"/>
              <a:gd name="T2" fmla="*/ 2147483647 w 1707"/>
              <a:gd name="T3" fmla="*/ 2147483647 h 641"/>
              <a:gd name="T4" fmla="*/ 2147483647 w 1707"/>
              <a:gd name="T5" fmla="*/ 2147483647 h 641"/>
              <a:gd name="T6" fmla="*/ 2147483647 w 1707"/>
              <a:gd name="T7" fmla="*/ 2147483647 h 641"/>
              <a:gd name="T8" fmla="*/ 2147483647 w 1707"/>
              <a:gd name="T9" fmla="*/ 2147483647 h 641"/>
              <a:gd name="T10" fmla="*/ 2147483647 w 1707"/>
              <a:gd name="T11" fmla="*/ 2147483647 h 641"/>
              <a:gd name="T12" fmla="*/ 2147483647 w 1707"/>
              <a:gd name="T13" fmla="*/ 2147483647 h 641"/>
              <a:gd name="T14" fmla="*/ 2147483647 w 1707"/>
              <a:gd name="T15" fmla="*/ 2147483647 h 641"/>
              <a:gd name="T16" fmla="*/ 2147483647 w 1707"/>
              <a:gd name="T17" fmla="*/ 2147483647 h 641"/>
              <a:gd name="T18" fmla="*/ 2147483647 w 1707"/>
              <a:gd name="T19" fmla="*/ 0 h 641"/>
              <a:gd name="T20" fmla="*/ 2147483647 w 1707"/>
              <a:gd name="T21" fmla="*/ 2147483647 h 641"/>
              <a:gd name="T22" fmla="*/ 2147483647 w 1707"/>
              <a:gd name="T23" fmla="*/ 2147483647 h 641"/>
              <a:gd name="T24" fmla="*/ 2147483647 w 1707"/>
              <a:gd name="T25" fmla="*/ 2147483647 h 641"/>
              <a:gd name="T26" fmla="*/ 2147483647 w 1707"/>
              <a:gd name="T27" fmla="*/ 2147483647 h 641"/>
              <a:gd name="T28" fmla="*/ 2147483647 w 1707"/>
              <a:gd name="T29" fmla="*/ 2147483647 h 641"/>
              <a:gd name="T30" fmla="*/ 2147483647 w 1707"/>
              <a:gd name="T31" fmla="*/ 2147483647 h 641"/>
              <a:gd name="T32" fmla="*/ 2147483647 w 1707"/>
              <a:gd name="T33" fmla="*/ 2147483647 h 641"/>
              <a:gd name="T34" fmla="*/ 2147483647 w 1707"/>
              <a:gd name="T35" fmla="*/ 2147483647 h 641"/>
              <a:gd name="T36" fmla="*/ 2147483647 w 1707"/>
              <a:gd name="T37" fmla="*/ 2147483647 h 641"/>
              <a:gd name="T38" fmla="*/ 2147483647 w 1707"/>
              <a:gd name="T39" fmla="*/ 2147483647 h 641"/>
              <a:gd name="T40" fmla="*/ 2147483647 w 1707"/>
              <a:gd name="T41" fmla="*/ 2147483647 h 641"/>
              <a:gd name="T42" fmla="*/ 2147483647 w 1707"/>
              <a:gd name="T43" fmla="*/ 2147483647 h 641"/>
              <a:gd name="T44" fmla="*/ 2147483647 w 1707"/>
              <a:gd name="T45" fmla="*/ 2147483647 h 641"/>
              <a:gd name="T46" fmla="*/ 2147483647 w 1707"/>
              <a:gd name="T47" fmla="*/ 2147483647 h 641"/>
              <a:gd name="T48" fmla="*/ 2147483647 w 1707"/>
              <a:gd name="T49" fmla="*/ 2147483647 h 641"/>
              <a:gd name="T50" fmla="*/ 2147483647 w 1707"/>
              <a:gd name="T51" fmla="*/ 2147483647 h 641"/>
              <a:gd name="T52" fmla="*/ 2147483647 w 1707"/>
              <a:gd name="T53" fmla="*/ 2147483647 h 641"/>
              <a:gd name="T54" fmla="*/ 2147483647 w 1707"/>
              <a:gd name="T55" fmla="*/ 0 h 641"/>
              <a:gd name="T56" fmla="*/ 2147483647 w 1707"/>
              <a:gd name="T57" fmla="*/ 2147483647 h 641"/>
              <a:gd name="T58" fmla="*/ 2147483647 w 1707"/>
              <a:gd name="T59" fmla="*/ 2147483647 h 641"/>
              <a:gd name="T60" fmla="*/ 2147483647 w 1707"/>
              <a:gd name="T61" fmla="*/ 2147483647 h 641"/>
              <a:gd name="T62" fmla="*/ 2147483647 w 1707"/>
              <a:gd name="T63" fmla="*/ 2147483647 h 641"/>
              <a:gd name="T64" fmla="*/ 2147483647 w 1707"/>
              <a:gd name="T65" fmla="*/ 2147483647 h 641"/>
              <a:gd name="T66" fmla="*/ 2147483647 w 1707"/>
              <a:gd name="T67" fmla="*/ 2147483647 h 641"/>
              <a:gd name="T68" fmla="*/ 2147483647 w 1707"/>
              <a:gd name="T69" fmla="*/ 2147483647 h 641"/>
              <a:gd name="T70" fmla="*/ 2147483647 w 1707"/>
              <a:gd name="T71" fmla="*/ 2147483647 h 641"/>
              <a:gd name="T72" fmla="*/ 2147483647 w 1707"/>
              <a:gd name="T73" fmla="*/ 2147483647 h 641"/>
              <a:gd name="T74" fmla="*/ 2147483647 w 1707"/>
              <a:gd name="T75" fmla="*/ 2147483647 h 641"/>
              <a:gd name="T76" fmla="*/ 2147483647 w 1707"/>
              <a:gd name="T77" fmla="*/ 2147483647 h 641"/>
              <a:gd name="T78" fmla="*/ 2147483647 w 1707"/>
              <a:gd name="T79" fmla="*/ 2147483647 h 641"/>
              <a:gd name="T80" fmla="*/ 2147483647 w 1707"/>
              <a:gd name="T81" fmla="*/ 2147483647 h 641"/>
              <a:gd name="T82" fmla="*/ 2147483647 w 1707"/>
              <a:gd name="T83" fmla="*/ 2147483647 h 641"/>
              <a:gd name="T84" fmla="*/ 2147483647 w 1707"/>
              <a:gd name="T85" fmla="*/ 2147483647 h 641"/>
              <a:gd name="T86" fmla="*/ 2147483647 w 1707"/>
              <a:gd name="T87" fmla="*/ 2147483647 h 641"/>
              <a:gd name="T88" fmla="*/ 2147483647 w 1707"/>
              <a:gd name="T89" fmla="*/ 2147483647 h 641"/>
              <a:gd name="T90" fmla="*/ 2147483647 w 1707"/>
              <a:gd name="T91" fmla="*/ 0 h 641"/>
              <a:gd name="T92" fmla="*/ 2147483647 w 1707"/>
              <a:gd name="T93" fmla="*/ 2147483647 h 641"/>
              <a:gd name="T94" fmla="*/ 2147483647 w 1707"/>
              <a:gd name="T95" fmla="*/ 2147483647 h 641"/>
              <a:gd name="T96" fmla="*/ 2147483647 w 1707"/>
              <a:gd name="T97" fmla="*/ 2147483647 h 641"/>
              <a:gd name="T98" fmla="*/ 2147483647 w 1707"/>
              <a:gd name="T99" fmla="*/ 2147483647 h 641"/>
              <a:gd name="T100" fmla="*/ 2147483647 w 1707"/>
              <a:gd name="T101" fmla="*/ 2147483647 h 641"/>
              <a:gd name="T102" fmla="*/ 2147483647 w 1707"/>
              <a:gd name="T103" fmla="*/ 2147483647 h 641"/>
              <a:gd name="T104" fmla="*/ 2147483647 w 1707"/>
              <a:gd name="T105" fmla="*/ 2147483647 h 641"/>
              <a:gd name="T106" fmla="*/ 2147483647 w 1707"/>
              <a:gd name="T107" fmla="*/ 2147483647 h 641"/>
              <a:gd name="T108" fmla="*/ 2147483647 w 1707"/>
              <a:gd name="T109" fmla="*/ 2147483647 h 641"/>
              <a:gd name="T110" fmla="*/ 2147483647 w 1707"/>
              <a:gd name="T111" fmla="*/ 2147483647 h 641"/>
              <a:gd name="T112" fmla="*/ 2147483647 w 1707"/>
              <a:gd name="T113" fmla="*/ 2147483647 h 6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07"/>
              <a:gd name="T172" fmla="*/ 0 h 641"/>
              <a:gd name="T173" fmla="*/ 1707 w 1707"/>
              <a:gd name="T174" fmla="*/ 641 h 6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07" h="641">
                <a:moveTo>
                  <a:pt x="0" y="48"/>
                </a:moveTo>
                <a:lnTo>
                  <a:pt x="691" y="48"/>
                </a:lnTo>
                <a:lnTo>
                  <a:pt x="692" y="38"/>
                </a:lnTo>
                <a:lnTo>
                  <a:pt x="694" y="30"/>
                </a:lnTo>
                <a:lnTo>
                  <a:pt x="698" y="22"/>
                </a:lnTo>
                <a:lnTo>
                  <a:pt x="703" y="15"/>
                </a:lnTo>
                <a:lnTo>
                  <a:pt x="709" y="9"/>
                </a:lnTo>
                <a:lnTo>
                  <a:pt x="716" y="4"/>
                </a:lnTo>
                <a:lnTo>
                  <a:pt x="723" y="1"/>
                </a:lnTo>
                <a:lnTo>
                  <a:pt x="731" y="0"/>
                </a:lnTo>
                <a:lnTo>
                  <a:pt x="740" y="1"/>
                </a:lnTo>
                <a:lnTo>
                  <a:pt x="748" y="4"/>
                </a:lnTo>
                <a:lnTo>
                  <a:pt x="754" y="9"/>
                </a:lnTo>
                <a:lnTo>
                  <a:pt x="760" y="15"/>
                </a:lnTo>
                <a:lnTo>
                  <a:pt x="765" y="22"/>
                </a:lnTo>
                <a:lnTo>
                  <a:pt x="769" y="30"/>
                </a:lnTo>
                <a:lnTo>
                  <a:pt x="771" y="38"/>
                </a:lnTo>
                <a:lnTo>
                  <a:pt x="772" y="48"/>
                </a:lnTo>
                <a:lnTo>
                  <a:pt x="813" y="48"/>
                </a:lnTo>
                <a:lnTo>
                  <a:pt x="814" y="38"/>
                </a:lnTo>
                <a:lnTo>
                  <a:pt x="816" y="30"/>
                </a:lnTo>
                <a:lnTo>
                  <a:pt x="820" y="22"/>
                </a:lnTo>
                <a:lnTo>
                  <a:pt x="825" y="15"/>
                </a:lnTo>
                <a:lnTo>
                  <a:pt x="831" y="9"/>
                </a:lnTo>
                <a:lnTo>
                  <a:pt x="838" y="4"/>
                </a:lnTo>
                <a:lnTo>
                  <a:pt x="845" y="1"/>
                </a:lnTo>
                <a:lnTo>
                  <a:pt x="853" y="0"/>
                </a:lnTo>
                <a:lnTo>
                  <a:pt x="862" y="1"/>
                </a:lnTo>
                <a:lnTo>
                  <a:pt x="870" y="4"/>
                </a:lnTo>
                <a:lnTo>
                  <a:pt x="876" y="9"/>
                </a:lnTo>
                <a:lnTo>
                  <a:pt x="882" y="15"/>
                </a:lnTo>
                <a:lnTo>
                  <a:pt x="887" y="22"/>
                </a:lnTo>
                <a:lnTo>
                  <a:pt x="891" y="30"/>
                </a:lnTo>
                <a:lnTo>
                  <a:pt x="893" y="38"/>
                </a:lnTo>
                <a:lnTo>
                  <a:pt x="894" y="48"/>
                </a:lnTo>
                <a:lnTo>
                  <a:pt x="935" y="48"/>
                </a:lnTo>
                <a:lnTo>
                  <a:pt x="936" y="38"/>
                </a:lnTo>
                <a:lnTo>
                  <a:pt x="938" y="30"/>
                </a:lnTo>
                <a:lnTo>
                  <a:pt x="942" y="22"/>
                </a:lnTo>
                <a:lnTo>
                  <a:pt x="947" y="15"/>
                </a:lnTo>
                <a:lnTo>
                  <a:pt x="953" y="9"/>
                </a:lnTo>
                <a:lnTo>
                  <a:pt x="960" y="4"/>
                </a:lnTo>
                <a:lnTo>
                  <a:pt x="967" y="1"/>
                </a:lnTo>
                <a:lnTo>
                  <a:pt x="975" y="0"/>
                </a:lnTo>
                <a:lnTo>
                  <a:pt x="984" y="1"/>
                </a:lnTo>
                <a:lnTo>
                  <a:pt x="992" y="4"/>
                </a:lnTo>
                <a:lnTo>
                  <a:pt x="998" y="9"/>
                </a:lnTo>
                <a:lnTo>
                  <a:pt x="1004" y="15"/>
                </a:lnTo>
                <a:lnTo>
                  <a:pt x="1009" y="22"/>
                </a:lnTo>
                <a:lnTo>
                  <a:pt x="1013" y="30"/>
                </a:lnTo>
                <a:lnTo>
                  <a:pt x="1015" y="38"/>
                </a:lnTo>
                <a:lnTo>
                  <a:pt x="1016" y="48"/>
                </a:lnTo>
                <a:lnTo>
                  <a:pt x="1707" y="48"/>
                </a:lnTo>
                <a:lnTo>
                  <a:pt x="1707" y="641"/>
                </a:lnTo>
              </a:path>
            </a:pathLst>
          </a:custGeom>
          <a:noFill/>
          <a:ln w="3175">
            <a:solidFill>
              <a:srgbClr val="000000"/>
            </a:solidFill>
            <a:prstDash val="solid"/>
            <a:round/>
            <a:headEnd/>
            <a:tailEnd/>
          </a:ln>
        </p:spPr>
        <p:txBody>
          <a:bodyPr/>
          <a:lstStyle/>
          <a:p>
            <a:endParaRPr lang="en-US"/>
          </a:p>
        </p:txBody>
      </p:sp>
      <p:sp>
        <p:nvSpPr>
          <p:cNvPr id="108677" name="Freeform 349"/>
          <p:cNvSpPr>
            <a:spLocks/>
          </p:cNvSpPr>
          <p:nvPr/>
        </p:nvSpPr>
        <p:spPr bwMode="auto">
          <a:xfrm>
            <a:off x="5410200" y="4276725"/>
            <a:ext cx="58738"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78" name="Freeform 350"/>
          <p:cNvSpPr>
            <a:spLocks/>
          </p:cNvSpPr>
          <p:nvPr/>
        </p:nvSpPr>
        <p:spPr bwMode="auto">
          <a:xfrm>
            <a:off x="5730875" y="3248025"/>
            <a:ext cx="484188" cy="1036638"/>
          </a:xfrm>
          <a:custGeom>
            <a:avLst/>
            <a:gdLst>
              <a:gd name="T0" fmla="*/ 2147483647 w 610"/>
              <a:gd name="T1" fmla="*/ 0 h 1307"/>
              <a:gd name="T2" fmla="*/ 0 w 610"/>
              <a:gd name="T3" fmla="*/ 0 h 1307"/>
              <a:gd name="T4" fmla="*/ 0 w 610"/>
              <a:gd name="T5" fmla="*/ 2147483647 h 1307"/>
              <a:gd name="T6" fmla="*/ 0 60000 65536"/>
              <a:gd name="T7" fmla="*/ 0 60000 65536"/>
              <a:gd name="T8" fmla="*/ 0 60000 65536"/>
              <a:gd name="T9" fmla="*/ 0 w 610"/>
              <a:gd name="T10" fmla="*/ 0 h 1307"/>
              <a:gd name="T11" fmla="*/ 610 w 610"/>
              <a:gd name="T12" fmla="*/ 1307 h 1307"/>
            </a:gdLst>
            <a:ahLst/>
            <a:cxnLst>
              <a:cxn ang="T6">
                <a:pos x="T0" y="T1"/>
              </a:cxn>
              <a:cxn ang="T7">
                <a:pos x="T2" y="T3"/>
              </a:cxn>
              <a:cxn ang="T8">
                <a:pos x="T4" y="T5"/>
              </a:cxn>
            </a:cxnLst>
            <a:rect l="T9" t="T10" r="T11" b="T12"/>
            <a:pathLst>
              <a:path w="610" h="1307">
                <a:moveTo>
                  <a:pt x="610" y="0"/>
                </a:moveTo>
                <a:lnTo>
                  <a:pt x="0" y="0"/>
                </a:lnTo>
                <a:lnTo>
                  <a:pt x="0" y="1307"/>
                </a:lnTo>
              </a:path>
            </a:pathLst>
          </a:custGeom>
          <a:noFill/>
          <a:ln w="3175">
            <a:solidFill>
              <a:srgbClr val="000000"/>
            </a:solidFill>
            <a:prstDash val="solid"/>
            <a:round/>
            <a:headEnd/>
            <a:tailEnd/>
          </a:ln>
        </p:spPr>
        <p:txBody>
          <a:bodyPr/>
          <a:lstStyle/>
          <a:p>
            <a:endParaRPr lang="en-US"/>
          </a:p>
        </p:txBody>
      </p:sp>
      <p:sp>
        <p:nvSpPr>
          <p:cNvPr id="108679" name="Freeform 351"/>
          <p:cNvSpPr>
            <a:spLocks/>
          </p:cNvSpPr>
          <p:nvPr/>
        </p:nvSpPr>
        <p:spPr bwMode="auto">
          <a:xfrm>
            <a:off x="5700713" y="4276725"/>
            <a:ext cx="58737"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80" name="Freeform 352"/>
          <p:cNvSpPr>
            <a:spLocks/>
          </p:cNvSpPr>
          <p:nvPr/>
        </p:nvSpPr>
        <p:spPr bwMode="auto">
          <a:xfrm>
            <a:off x="5197475" y="4606925"/>
            <a:ext cx="49213" cy="257175"/>
          </a:xfrm>
          <a:custGeom>
            <a:avLst/>
            <a:gdLst>
              <a:gd name="T0" fmla="*/ 2147483647 w 61"/>
              <a:gd name="T1" fmla="*/ 0 h 324"/>
              <a:gd name="T2" fmla="*/ 0 w 61"/>
              <a:gd name="T3" fmla="*/ 0 h 324"/>
              <a:gd name="T4" fmla="*/ 0 w 61"/>
              <a:gd name="T5" fmla="*/ 2147483647 h 324"/>
              <a:gd name="T6" fmla="*/ 0 60000 65536"/>
              <a:gd name="T7" fmla="*/ 0 60000 65536"/>
              <a:gd name="T8" fmla="*/ 0 60000 65536"/>
              <a:gd name="T9" fmla="*/ 0 w 61"/>
              <a:gd name="T10" fmla="*/ 0 h 324"/>
              <a:gd name="T11" fmla="*/ 61 w 61"/>
              <a:gd name="T12" fmla="*/ 324 h 324"/>
            </a:gdLst>
            <a:ahLst/>
            <a:cxnLst>
              <a:cxn ang="T6">
                <a:pos x="T0" y="T1"/>
              </a:cxn>
              <a:cxn ang="T7">
                <a:pos x="T2" y="T3"/>
              </a:cxn>
              <a:cxn ang="T8">
                <a:pos x="T4" y="T5"/>
              </a:cxn>
            </a:cxnLst>
            <a:rect l="T9" t="T10" r="T11" b="T12"/>
            <a:pathLst>
              <a:path w="61" h="324">
                <a:moveTo>
                  <a:pt x="61" y="0"/>
                </a:moveTo>
                <a:lnTo>
                  <a:pt x="0" y="0"/>
                </a:lnTo>
                <a:lnTo>
                  <a:pt x="0" y="324"/>
                </a:lnTo>
              </a:path>
            </a:pathLst>
          </a:custGeom>
          <a:noFill/>
          <a:ln w="12700">
            <a:solidFill>
              <a:srgbClr val="000000"/>
            </a:solidFill>
            <a:prstDash val="solid"/>
            <a:round/>
            <a:headEnd/>
            <a:tailEnd/>
          </a:ln>
        </p:spPr>
        <p:txBody>
          <a:bodyPr/>
          <a:lstStyle/>
          <a:p>
            <a:endParaRPr lang="en-US"/>
          </a:p>
        </p:txBody>
      </p:sp>
      <p:sp>
        <p:nvSpPr>
          <p:cNvPr id="108681" name="Freeform 353"/>
          <p:cNvSpPr>
            <a:spLocks/>
          </p:cNvSpPr>
          <p:nvPr/>
        </p:nvSpPr>
        <p:spPr bwMode="auto">
          <a:xfrm>
            <a:off x="5157788" y="4852988"/>
            <a:ext cx="80962" cy="93662"/>
          </a:xfrm>
          <a:custGeom>
            <a:avLst/>
            <a:gdLst>
              <a:gd name="T0" fmla="*/ 2147483647 w 101"/>
              <a:gd name="T1" fmla="*/ 0 h 118"/>
              <a:gd name="T2" fmla="*/ 2147483647 w 101"/>
              <a:gd name="T3" fmla="*/ 2147483647 h 118"/>
              <a:gd name="T4" fmla="*/ 0 w 101"/>
              <a:gd name="T5" fmla="*/ 0 h 118"/>
              <a:gd name="T6" fmla="*/ 2147483647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101" y="0"/>
                </a:moveTo>
                <a:lnTo>
                  <a:pt x="50" y="118"/>
                </a:lnTo>
                <a:lnTo>
                  <a:pt x="0" y="0"/>
                </a:lnTo>
                <a:lnTo>
                  <a:pt x="101" y="0"/>
                </a:lnTo>
                <a:close/>
              </a:path>
            </a:pathLst>
          </a:custGeom>
          <a:solidFill>
            <a:srgbClr val="000000"/>
          </a:solidFill>
          <a:ln w="9525">
            <a:noFill/>
            <a:round/>
            <a:headEnd/>
            <a:tailEnd/>
          </a:ln>
        </p:spPr>
        <p:txBody>
          <a:bodyPr/>
          <a:lstStyle/>
          <a:p>
            <a:endParaRPr lang="en-US"/>
          </a:p>
        </p:txBody>
      </p:sp>
      <p:sp>
        <p:nvSpPr>
          <p:cNvPr id="108682" name="Rectangle 354"/>
          <p:cNvSpPr>
            <a:spLocks noChangeArrowheads="1"/>
          </p:cNvSpPr>
          <p:nvPr/>
        </p:nvSpPr>
        <p:spPr bwMode="auto">
          <a:xfrm>
            <a:off x="4859338" y="4946650"/>
            <a:ext cx="581025" cy="227013"/>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83" name="Rectangle 355"/>
          <p:cNvSpPr>
            <a:spLocks noChangeArrowheads="1"/>
          </p:cNvSpPr>
          <p:nvPr/>
        </p:nvSpPr>
        <p:spPr bwMode="auto">
          <a:xfrm>
            <a:off x="4859338" y="4946650"/>
            <a:ext cx="581025" cy="227013"/>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84" name="Rectangle 356"/>
          <p:cNvSpPr>
            <a:spLocks noChangeArrowheads="1"/>
          </p:cNvSpPr>
          <p:nvPr/>
        </p:nvSpPr>
        <p:spPr bwMode="auto">
          <a:xfrm>
            <a:off x="4884738" y="4968875"/>
            <a:ext cx="538162" cy="184150"/>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TeraNet</a:t>
            </a:r>
            <a:endParaRPr lang="en-US" sz="1800">
              <a:solidFill>
                <a:srgbClr val="000000"/>
              </a:solidFill>
              <a:cs typeface="Arial" pitchFamily="34" charset="0"/>
            </a:endParaRPr>
          </a:p>
        </p:txBody>
      </p:sp>
      <p:sp>
        <p:nvSpPr>
          <p:cNvPr id="108685" name="Line 357"/>
          <p:cNvSpPr>
            <a:spLocks noChangeShapeType="1"/>
          </p:cNvSpPr>
          <p:nvPr/>
        </p:nvSpPr>
        <p:spPr bwMode="auto">
          <a:xfrm>
            <a:off x="5149850" y="5173663"/>
            <a:ext cx="0" cy="87312"/>
          </a:xfrm>
          <a:prstGeom prst="line">
            <a:avLst/>
          </a:prstGeom>
          <a:noFill/>
          <a:ln w="12700">
            <a:solidFill>
              <a:srgbClr val="000000"/>
            </a:solidFill>
            <a:round/>
            <a:headEnd/>
            <a:tailEnd/>
          </a:ln>
        </p:spPr>
        <p:txBody>
          <a:bodyPr/>
          <a:lstStyle/>
          <a:p>
            <a:endParaRPr lang="en-US"/>
          </a:p>
        </p:txBody>
      </p:sp>
      <p:sp>
        <p:nvSpPr>
          <p:cNvPr id="108686" name="Freeform 358"/>
          <p:cNvSpPr>
            <a:spLocks/>
          </p:cNvSpPr>
          <p:nvPr/>
        </p:nvSpPr>
        <p:spPr bwMode="auto">
          <a:xfrm>
            <a:off x="5108575" y="5249863"/>
            <a:ext cx="80963" cy="93662"/>
          </a:xfrm>
          <a:custGeom>
            <a:avLst/>
            <a:gdLst>
              <a:gd name="T0" fmla="*/ 2147483647 w 101"/>
              <a:gd name="T1" fmla="*/ 0 h 117"/>
              <a:gd name="T2" fmla="*/ 2147483647 w 101"/>
              <a:gd name="T3" fmla="*/ 2147483647 h 117"/>
              <a:gd name="T4" fmla="*/ 0 w 101"/>
              <a:gd name="T5" fmla="*/ 0 h 117"/>
              <a:gd name="T6" fmla="*/ 2147483647 w 101"/>
              <a:gd name="T7" fmla="*/ 0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101" y="0"/>
                </a:moveTo>
                <a:lnTo>
                  <a:pt x="50" y="117"/>
                </a:lnTo>
                <a:lnTo>
                  <a:pt x="0" y="0"/>
                </a:lnTo>
                <a:lnTo>
                  <a:pt x="101" y="0"/>
                </a:lnTo>
                <a:close/>
              </a:path>
            </a:pathLst>
          </a:custGeom>
          <a:solidFill>
            <a:srgbClr val="000000"/>
          </a:solidFill>
          <a:ln w="9525">
            <a:noFill/>
            <a:round/>
            <a:headEnd/>
            <a:tailEnd/>
          </a:ln>
        </p:spPr>
        <p:txBody>
          <a:bodyPr/>
          <a:lstStyle/>
          <a:p>
            <a:endParaRPr lang="en-US"/>
          </a:p>
        </p:txBody>
      </p:sp>
      <p:sp>
        <p:nvSpPr>
          <p:cNvPr id="108687" name="Rectangle 359"/>
          <p:cNvSpPr>
            <a:spLocks noChangeArrowheads="1"/>
          </p:cNvSpPr>
          <p:nvPr/>
        </p:nvSpPr>
        <p:spPr bwMode="auto">
          <a:xfrm>
            <a:off x="6215063" y="3587750"/>
            <a:ext cx="193675" cy="452438"/>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88" name="Rectangle 360"/>
          <p:cNvSpPr>
            <a:spLocks noChangeArrowheads="1"/>
          </p:cNvSpPr>
          <p:nvPr/>
        </p:nvSpPr>
        <p:spPr bwMode="auto">
          <a:xfrm>
            <a:off x="6215063" y="3587750"/>
            <a:ext cx="193675" cy="4524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89" name="Rectangle 361"/>
          <p:cNvSpPr>
            <a:spLocks noChangeArrowheads="1"/>
          </p:cNvSpPr>
          <p:nvPr/>
        </p:nvSpPr>
        <p:spPr bwMode="auto">
          <a:xfrm>
            <a:off x="7085013" y="3587750"/>
            <a:ext cx="581025" cy="452438"/>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90" name="Rectangle 362"/>
          <p:cNvSpPr>
            <a:spLocks noChangeArrowheads="1"/>
          </p:cNvSpPr>
          <p:nvPr/>
        </p:nvSpPr>
        <p:spPr bwMode="auto">
          <a:xfrm>
            <a:off x="7085013" y="3587750"/>
            <a:ext cx="581025" cy="4524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91" name="Rectangle 363"/>
          <p:cNvSpPr>
            <a:spLocks noChangeArrowheads="1"/>
          </p:cNvSpPr>
          <p:nvPr/>
        </p:nvSpPr>
        <p:spPr bwMode="auto">
          <a:xfrm>
            <a:off x="7215188" y="3632200"/>
            <a:ext cx="4238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Other </a:t>
            </a:r>
            <a:endParaRPr lang="en-US" sz="1800">
              <a:solidFill>
                <a:srgbClr val="000000"/>
              </a:solidFill>
              <a:cs typeface="Arial" pitchFamily="34" charset="0"/>
            </a:endParaRPr>
          </a:p>
        </p:txBody>
      </p:sp>
      <p:sp>
        <p:nvSpPr>
          <p:cNvPr id="108692" name="Rectangle 364"/>
          <p:cNvSpPr>
            <a:spLocks noChangeArrowheads="1"/>
          </p:cNvSpPr>
          <p:nvPr/>
        </p:nvSpPr>
        <p:spPr bwMode="auto">
          <a:xfrm>
            <a:off x="7181850" y="3813175"/>
            <a:ext cx="455613"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Slaves</a:t>
            </a:r>
            <a:endParaRPr lang="en-US" sz="1800">
              <a:solidFill>
                <a:srgbClr val="000000"/>
              </a:solidFill>
              <a:cs typeface="Arial" pitchFamily="34" charset="0"/>
            </a:endParaRPr>
          </a:p>
        </p:txBody>
      </p:sp>
      <p:sp>
        <p:nvSpPr>
          <p:cNvPr id="108693" name="Line 365"/>
          <p:cNvSpPr>
            <a:spLocks noChangeShapeType="1"/>
          </p:cNvSpPr>
          <p:nvPr/>
        </p:nvSpPr>
        <p:spPr bwMode="auto">
          <a:xfrm flipH="1">
            <a:off x="6478588" y="3813175"/>
            <a:ext cx="606425" cy="0"/>
          </a:xfrm>
          <a:prstGeom prst="line">
            <a:avLst/>
          </a:prstGeom>
          <a:noFill/>
          <a:ln w="12700">
            <a:solidFill>
              <a:srgbClr val="000000"/>
            </a:solidFill>
            <a:round/>
            <a:headEnd/>
            <a:tailEnd/>
          </a:ln>
        </p:spPr>
        <p:txBody>
          <a:bodyPr/>
          <a:lstStyle/>
          <a:p>
            <a:endParaRPr lang="en-US"/>
          </a:p>
        </p:txBody>
      </p:sp>
      <p:sp>
        <p:nvSpPr>
          <p:cNvPr id="108694" name="Freeform 366"/>
          <p:cNvSpPr>
            <a:spLocks/>
          </p:cNvSpPr>
          <p:nvPr/>
        </p:nvSpPr>
        <p:spPr bwMode="auto">
          <a:xfrm>
            <a:off x="6408738" y="3767138"/>
            <a:ext cx="79375" cy="93662"/>
          </a:xfrm>
          <a:custGeom>
            <a:avLst/>
            <a:gdLst>
              <a:gd name="T0" fmla="*/ 2147483647 w 101"/>
              <a:gd name="T1" fmla="*/ 2147483647 h 117"/>
              <a:gd name="T2" fmla="*/ 0 w 101"/>
              <a:gd name="T3" fmla="*/ 2147483647 h 117"/>
              <a:gd name="T4" fmla="*/ 2147483647 w 101"/>
              <a:gd name="T5" fmla="*/ 0 h 117"/>
              <a:gd name="T6" fmla="*/ 2147483647 w 101"/>
              <a:gd name="T7" fmla="*/ 2147483647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101" y="117"/>
                </a:moveTo>
                <a:lnTo>
                  <a:pt x="0" y="58"/>
                </a:lnTo>
                <a:lnTo>
                  <a:pt x="101" y="0"/>
                </a:lnTo>
                <a:lnTo>
                  <a:pt x="101" y="117"/>
                </a:lnTo>
                <a:close/>
              </a:path>
            </a:pathLst>
          </a:custGeom>
          <a:solidFill>
            <a:srgbClr val="000000"/>
          </a:solidFill>
          <a:ln w="9525">
            <a:noFill/>
            <a:round/>
            <a:headEnd/>
            <a:tailEnd/>
          </a:ln>
        </p:spPr>
        <p:txBody>
          <a:bodyPr/>
          <a:lstStyle/>
          <a:p>
            <a:endParaRPr lang="en-US"/>
          </a:p>
        </p:txBody>
      </p:sp>
      <p:sp>
        <p:nvSpPr>
          <p:cNvPr id="108695" name="Line 367"/>
          <p:cNvSpPr>
            <a:spLocks noChangeShapeType="1"/>
          </p:cNvSpPr>
          <p:nvPr/>
        </p:nvSpPr>
        <p:spPr bwMode="auto">
          <a:xfrm>
            <a:off x="6408738" y="3248025"/>
            <a:ext cx="606425" cy="0"/>
          </a:xfrm>
          <a:prstGeom prst="line">
            <a:avLst/>
          </a:prstGeom>
          <a:noFill/>
          <a:ln w="12700">
            <a:solidFill>
              <a:srgbClr val="000000"/>
            </a:solidFill>
            <a:round/>
            <a:headEnd/>
            <a:tailEnd/>
          </a:ln>
        </p:spPr>
        <p:txBody>
          <a:bodyPr/>
          <a:lstStyle/>
          <a:p>
            <a:endParaRPr lang="en-US"/>
          </a:p>
        </p:txBody>
      </p:sp>
      <p:sp>
        <p:nvSpPr>
          <p:cNvPr id="108696" name="Freeform 368"/>
          <p:cNvSpPr>
            <a:spLocks/>
          </p:cNvSpPr>
          <p:nvPr/>
        </p:nvSpPr>
        <p:spPr bwMode="auto">
          <a:xfrm>
            <a:off x="7005638" y="3201988"/>
            <a:ext cx="79375" cy="92075"/>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8"/>
                </a:lnTo>
                <a:lnTo>
                  <a:pt x="0" y="118"/>
                </a:lnTo>
                <a:lnTo>
                  <a:pt x="0" y="0"/>
                </a:lnTo>
                <a:close/>
              </a:path>
            </a:pathLst>
          </a:custGeom>
          <a:solidFill>
            <a:srgbClr val="000000"/>
          </a:solidFill>
          <a:ln w="9525">
            <a:noFill/>
            <a:round/>
            <a:headEnd/>
            <a:tailEnd/>
          </a:ln>
        </p:spPr>
        <p:txBody>
          <a:bodyPr/>
          <a:lstStyle/>
          <a:p>
            <a:endParaRPr lang="en-US"/>
          </a:p>
        </p:txBody>
      </p:sp>
      <p:sp>
        <p:nvSpPr>
          <p:cNvPr id="108697" name="Rectangle 369"/>
          <p:cNvSpPr>
            <a:spLocks noChangeArrowheads="1"/>
          </p:cNvSpPr>
          <p:nvPr/>
        </p:nvSpPr>
        <p:spPr bwMode="auto">
          <a:xfrm>
            <a:off x="6272213" y="4311650"/>
            <a:ext cx="16811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VBUS command signals </a:t>
            </a:r>
            <a:endParaRPr lang="en-US" sz="1800">
              <a:solidFill>
                <a:srgbClr val="000000"/>
              </a:solidFill>
              <a:cs typeface="Arial" pitchFamily="34" charset="0"/>
            </a:endParaRPr>
          </a:p>
        </p:txBody>
      </p:sp>
      <p:sp>
        <p:nvSpPr>
          <p:cNvPr id="108698" name="Rectangle 370"/>
          <p:cNvSpPr>
            <a:spLocks noChangeArrowheads="1"/>
          </p:cNvSpPr>
          <p:nvPr/>
        </p:nvSpPr>
        <p:spPr bwMode="auto">
          <a:xfrm>
            <a:off x="6164263" y="4492625"/>
            <a:ext cx="101441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exported to CP</a:t>
            </a:r>
            <a:endParaRPr lang="en-US" sz="1800">
              <a:solidFill>
                <a:srgbClr val="000000"/>
              </a:solidFill>
              <a:cs typeface="Arial" pitchFamily="34" charset="0"/>
            </a:endParaRPr>
          </a:p>
        </p:txBody>
      </p:sp>
      <p:sp>
        <p:nvSpPr>
          <p:cNvPr id="108699" name="Rectangle 371"/>
          <p:cNvSpPr>
            <a:spLocks noChangeArrowheads="1"/>
          </p:cNvSpPr>
          <p:nvPr/>
        </p:nvSpPr>
        <p:spPr bwMode="auto">
          <a:xfrm>
            <a:off x="7024688" y="4492625"/>
            <a:ext cx="84137"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_</a:t>
            </a:r>
            <a:endParaRPr lang="en-US" sz="1800">
              <a:solidFill>
                <a:srgbClr val="000000"/>
              </a:solidFill>
              <a:cs typeface="Arial" pitchFamily="34" charset="0"/>
            </a:endParaRPr>
          </a:p>
        </p:txBody>
      </p:sp>
      <p:sp>
        <p:nvSpPr>
          <p:cNvPr id="108700" name="Rectangle 372"/>
          <p:cNvSpPr>
            <a:spLocks noChangeArrowheads="1"/>
          </p:cNvSpPr>
          <p:nvPr/>
        </p:nvSpPr>
        <p:spPr bwMode="auto">
          <a:xfrm>
            <a:off x="7204075" y="4492625"/>
            <a:ext cx="796925"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MONITORs</a:t>
            </a:r>
            <a:endParaRPr lang="en-US" sz="1800">
              <a:solidFill>
                <a:srgbClr val="000000"/>
              </a:solidFill>
              <a:cs typeface="Arial" pitchFamily="34" charset="0"/>
            </a:endParaRPr>
          </a:p>
        </p:txBody>
      </p:sp>
      <p:sp>
        <p:nvSpPr>
          <p:cNvPr id="108701" name="Line 373"/>
          <p:cNvSpPr>
            <a:spLocks noChangeShapeType="1"/>
          </p:cNvSpPr>
          <p:nvPr/>
        </p:nvSpPr>
        <p:spPr bwMode="auto">
          <a:xfrm flipH="1" flipV="1">
            <a:off x="5929313" y="4341813"/>
            <a:ext cx="212725" cy="95250"/>
          </a:xfrm>
          <a:prstGeom prst="line">
            <a:avLst/>
          </a:prstGeom>
          <a:noFill/>
          <a:ln w="12700">
            <a:solidFill>
              <a:srgbClr val="0000FF"/>
            </a:solidFill>
            <a:round/>
            <a:headEnd/>
            <a:tailEnd/>
          </a:ln>
        </p:spPr>
        <p:txBody>
          <a:bodyPr/>
          <a:lstStyle/>
          <a:p>
            <a:endParaRPr lang="en-US"/>
          </a:p>
        </p:txBody>
      </p:sp>
      <p:sp>
        <p:nvSpPr>
          <p:cNvPr id="108702" name="Freeform 374"/>
          <p:cNvSpPr>
            <a:spLocks/>
          </p:cNvSpPr>
          <p:nvPr/>
        </p:nvSpPr>
        <p:spPr bwMode="auto">
          <a:xfrm>
            <a:off x="5827713" y="4295775"/>
            <a:ext cx="125412" cy="93663"/>
          </a:xfrm>
          <a:custGeom>
            <a:avLst/>
            <a:gdLst>
              <a:gd name="T0" fmla="*/ 2147483647 w 160"/>
              <a:gd name="T1" fmla="*/ 2147483647 h 119"/>
              <a:gd name="T2" fmla="*/ 0 w 160"/>
              <a:gd name="T3" fmla="*/ 0 h 119"/>
              <a:gd name="T4" fmla="*/ 2147483647 w 160"/>
              <a:gd name="T5" fmla="*/ 2147483647 h 119"/>
              <a:gd name="T6" fmla="*/ 2147483647 w 160"/>
              <a:gd name="T7" fmla="*/ 2147483647 h 119"/>
              <a:gd name="T8" fmla="*/ 0 60000 65536"/>
              <a:gd name="T9" fmla="*/ 0 60000 65536"/>
              <a:gd name="T10" fmla="*/ 0 60000 65536"/>
              <a:gd name="T11" fmla="*/ 0 60000 65536"/>
              <a:gd name="T12" fmla="*/ 0 w 160"/>
              <a:gd name="T13" fmla="*/ 0 h 119"/>
              <a:gd name="T14" fmla="*/ 160 w 160"/>
              <a:gd name="T15" fmla="*/ 119 h 119"/>
            </a:gdLst>
            <a:ahLst/>
            <a:cxnLst>
              <a:cxn ang="T8">
                <a:pos x="T0" y="T1"/>
              </a:cxn>
              <a:cxn ang="T9">
                <a:pos x="T2" y="T3"/>
              </a:cxn>
              <a:cxn ang="T10">
                <a:pos x="T4" y="T5"/>
              </a:cxn>
              <a:cxn ang="T11">
                <a:pos x="T6" y="T7"/>
              </a:cxn>
            </a:cxnLst>
            <a:rect l="T12" t="T13" r="T14" b="T15"/>
            <a:pathLst>
              <a:path w="160" h="119">
                <a:moveTo>
                  <a:pt x="123" y="119"/>
                </a:moveTo>
                <a:lnTo>
                  <a:pt x="0" y="0"/>
                </a:lnTo>
                <a:lnTo>
                  <a:pt x="160" y="9"/>
                </a:lnTo>
                <a:lnTo>
                  <a:pt x="123" y="119"/>
                </a:lnTo>
                <a:close/>
              </a:path>
            </a:pathLst>
          </a:custGeom>
          <a:solidFill>
            <a:srgbClr val="0000FF"/>
          </a:solidFill>
          <a:ln w="9525">
            <a:noFill/>
            <a:round/>
            <a:headEnd/>
            <a:tailEnd/>
          </a:ln>
        </p:spPr>
        <p:txBody>
          <a:bodyPr/>
          <a:lstStyle/>
          <a:p>
            <a:endParaRPr lang="en-US"/>
          </a:p>
        </p:txBody>
      </p:sp>
      <p:sp>
        <p:nvSpPr>
          <p:cNvPr id="108703" name="Rectangle 375"/>
          <p:cNvSpPr>
            <a:spLocks noChangeArrowheads="1"/>
          </p:cNvSpPr>
          <p:nvPr/>
        </p:nvSpPr>
        <p:spPr bwMode="auto">
          <a:xfrm>
            <a:off x="6383338" y="4991100"/>
            <a:ext cx="15287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Trace Logs generated </a:t>
            </a:r>
            <a:endParaRPr lang="en-US" sz="1800">
              <a:solidFill>
                <a:srgbClr val="000000"/>
              </a:solidFill>
              <a:cs typeface="Arial" pitchFamily="34" charset="0"/>
            </a:endParaRPr>
          </a:p>
        </p:txBody>
      </p:sp>
      <p:sp>
        <p:nvSpPr>
          <p:cNvPr id="108704" name="Rectangle 376"/>
          <p:cNvSpPr>
            <a:spLocks noChangeArrowheads="1"/>
          </p:cNvSpPr>
          <p:nvPr/>
        </p:nvSpPr>
        <p:spPr bwMode="auto">
          <a:xfrm>
            <a:off x="6343650" y="5172075"/>
            <a:ext cx="1577975"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through dedicated SCR</a:t>
            </a:r>
            <a:endParaRPr lang="en-US" sz="1800">
              <a:solidFill>
                <a:srgbClr val="000000"/>
              </a:solidFill>
              <a:cs typeface="Arial" pitchFamily="34" charset="0"/>
            </a:endParaRPr>
          </a:p>
        </p:txBody>
      </p:sp>
      <p:sp>
        <p:nvSpPr>
          <p:cNvPr id="108705" name="Line 377"/>
          <p:cNvSpPr>
            <a:spLocks noChangeShapeType="1"/>
          </p:cNvSpPr>
          <p:nvPr/>
        </p:nvSpPr>
        <p:spPr bwMode="auto">
          <a:xfrm flipH="1" flipV="1">
            <a:off x="5376863" y="4921250"/>
            <a:ext cx="838200" cy="252413"/>
          </a:xfrm>
          <a:prstGeom prst="line">
            <a:avLst/>
          </a:prstGeom>
          <a:noFill/>
          <a:ln w="12700">
            <a:solidFill>
              <a:srgbClr val="0000FF"/>
            </a:solidFill>
            <a:round/>
            <a:headEnd/>
            <a:tailEnd/>
          </a:ln>
        </p:spPr>
        <p:txBody>
          <a:bodyPr/>
          <a:lstStyle/>
          <a:p>
            <a:endParaRPr lang="en-US"/>
          </a:p>
        </p:txBody>
      </p:sp>
      <p:sp>
        <p:nvSpPr>
          <p:cNvPr id="108706" name="Freeform 378"/>
          <p:cNvSpPr>
            <a:spLocks/>
          </p:cNvSpPr>
          <p:nvPr/>
        </p:nvSpPr>
        <p:spPr bwMode="auto">
          <a:xfrm>
            <a:off x="5270500" y="4879975"/>
            <a:ext cx="125413" cy="90488"/>
          </a:xfrm>
          <a:custGeom>
            <a:avLst/>
            <a:gdLst>
              <a:gd name="T0" fmla="*/ 2147483647 w 158"/>
              <a:gd name="T1" fmla="*/ 2147483647 h 115"/>
              <a:gd name="T2" fmla="*/ 0 w 158"/>
              <a:gd name="T3" fmla="*/ 2147483647 h 115"/>
              <a:gd name="T4" fmla="*/ 2147483647 w 158"/>
              <a:gd name="T5" fmla="*/ 0 h 115"/>
              <a:gd name="T6" fmla="*/ 2147483647 w 158"/>
              <a:gd name="T7" fmla="*/ 2147483647 h 115"/>
              <a:gd name="T8" fmla="*/ 0 60000 65536"/>
              <a:gd name="T9" fmla="*/ 0 60000 65536"/>
              <a:gd name="T10" fmla="*/ 0 60000 65536"/>
              <a:gd name="T11" fmla="*/ 0 60000 65536"/>
              <a:gd name="T12" fmla="*/ 0 w 158"/>
              <a:gd name="T13" fmla="*/ 0 h 115"/>
              <a:gd name="T14" fmla="*/ 158 w 158"/>
              <a:gd name="T15" fmla="*/ 115 h 115"/>
            </a:gdLst>
            <a:ahLst/>
            <a:cxnLst>
              <a:cxn ang="T8">
                <a:pos x="T0" y="T1"/>
              </a:cxn>
              <a:cxn ang="T9">
                <a:pos x="T2" y="T3"/>
              </a:cxn>
              <a:cxn ang="T10">
                <a:pos x="T4" y="T5"/>
              </a:cxn>
              <a:cxn ang="T11">
                <a:pos x="T6" y="T7"/>
              </a:cxn>
            </a:cxnLst>
            <a:rect l="T12" t="T13" r="T14" b="T15"/>
            <a:pathLst>
              <a:path w="158" h="115">
                <a:moveTo>
                  <a:pt x="134" y="115"/>
                </a:moveTo>
                <a:lnTo>
                  <a:pt x="0" y="13"/>
                </a:lnTo>
                <a:lnTo>
                  <a:pt x="158" y="0"/>
                </a:lnTo>
                <a:lnTo>
                  <a:pt x="134" y="115"/>
                </a:lnTo>
                <a:close/>
              </a:path>
            </a:pathLst>
          </a:custGeom>
          <a:solidFill>
            <a:srgbClr val="0000FF"/>
          </a:solidFill>
          <a:ln w="9525">
            <a:noFill/>
            <a:round/>
            <a:headEnd/>
            <a:tailEnd/>
          </a:ln>
        </p:spPr>
        <p:txBody>
          <a:bodyPr/>
          <a:lstStyle/>
          <a:p>
            <a:endParaRPr lang="en-US"/>
          </a:p>
        </p:txBody>
      </p:sp>
      <p:sp>
        <p:nvSpPr>
          <p:cNvPr id="108707" name="Rectangle 379"/>
          <p:cNvSpPr>
            <a:spLocks noChangeArrowheads="1"/>
          </p:cNvSpPr>
          <p:nvPr/>
        </p:nvSpPr>
        <p:spPr bwMode="auto">
          <a:xfrm>
            <a:off x="2847975" y="5048250"/>
            <a:ext cx="5413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One CP</a:t>
            </a:r>
            <a:endParaRPr lang="en-US" sz="1800">
              <a:solidFill>
                <a:srgbClr val="000000"/>
              </a:solidFill>
              <a:cs typeface="Arial" pitchFamily="34" charset="0"/>
            </a:endParaRPr>
          </a:p>
        </p:txBody>
      </p:sp>
      <p:sp>
        <p:nvSpPr>
          <p:cNvPr id="108708" name="Rectangle 380"/>
          <p:cNvSpPr>
            <a:spLocks noChangeArrowheads="1"/>
          </p:cNvSpPr>
          <p:nvPr/>
        </p:nvSpPr>
        <p:spPr bwMode="auto">
          <a:xfrm>
            <a:off x="3308350" y="5048250"/>
            <a:ext cx="841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_</a:t>
            </a:r>
            <a:endParaRPr lang="en-US" sz="1800">
              <a:solidFill>
                <a:srgbClr val="000000"/>
              </a:solidFill>
              <a:cs typeface="Arial" pitchFamily="34" charset="0"/>
            </a:endParaRPr>
          </a:p>
        </p:txBody>
      </p:sp>
      <p:sp>
        <p:nvSpPr>
          <p:cNvPr id="108709" name="Rectangle 381"/>
          <p:cNvSpPr>
            <a:spLocks noChangeArrowheads="1"/>
          </p:cNvSpPr>
          <p:nvPr/>
        </p:nvSpPr>
        <p:spPr bwMode="auto">
          <a:xfrm>
            <a:off x="3379788" y="5048250"/>
            <a:ext cx="1025525"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MONITOR per </a:t>
            </a:r>
            <a:endParaRPr lang="en-US" sz="1800">
              <a:solidFill>
                <a:srgbClr val="000000"/>
              </a:solidFill>
              <a:cs typeface="Arial" pitchFamily="34" charset="0"/>
            </a:endParaRPr>
          </a:p>
        </p:txBody>
      </p:sp>
      <p:sp>
        <p:nvSpPr>
          <p:cNvPr id="108710" name="Rectangle 382"/>
          <p:cNvSpPr>
            <a:spLocks noChangeArrowheads="1"/>
          </p:cNvSpPr>
          <p:nvPr/>
        </p:nvSpPr>
        <p:spPr bwMode="auto">
          <a:xfrm>
            <a:off x="2808288" y="5229225"/>
            <a:ext cx="169545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monitored slave endpoint</a:t>
            </a:r>
            <a:endParaRPr lang="en-US" sz="1800">
              <a:solidFill>
                <a:srgbClr val="000000"/>
              </a:solidFill>
              <a:cs typeface="Arial" pitchFamily="34" charset="0"/>
            </a:endParaRPr>
          </a:p>
        </p:txBody>
      </p:sp>
      <p:sp>
        <p:nvSpPr>
          <p:cNvPr id="108711" name="Line 383"/>
          <p:cNvSpPr>
            <a:spLocks noChangeShapeType="1"/>
          </p:cNvSpPr>
          <p:nvPr/>
        </p:nvSpPr>
        <p:spPr bwMode="auto">
          <a:xfrm flipV="1">
            <a:off x="3987800" y="4791075"/>
            <a:ext cx="198438" cy="155575"/>
          </a:xfrm>
          <a:prstGeom prst="line">
            <a:avLst/>
          </a:prstGeom>
          <a:noFill/>
          <a:ln w="12700">
            <a:solidFill>
              <a:srgbClr val="0000FF"/>
            </a:solidFill>
            <a:round/>
            <a:headEnd/>
            <a:tailEnd/>
          </a:ln>
        </p:spPr>
        <p:txBody>
          <a:bodyPr/>
          <a:lstStyle/>
          <a:p>
            <a:endParaRPr lang="en-US"/>
          </a:p>
        </p:txBody>
      </p:sp>
      <p:sp>
        <p:nvSpPr>
          <p:cNvPr id="108712" name="Freeform 384"/>
          <p:cNvSpPr>
            <a:spLocks/>
          </p:cNvSpPr>
          <p:nvPr/>
        </p:nvSpPr>
        <p:spPr bwMode="auto">
          <a:xfrm>
            <a:off x="4156075" y="4719638"/>
            <a:ext cx="122238" cy="117475"/>
          </a:xfrm>
          <a:custGeom>
            <a:avLst/>
            <a:gdLst>
              <a:gd name="T0" fmla="*/ 0 w 154"/>
              <a:gd name="T1" fmla="*/ 2147483647 h 148"/>
              <a:gd name="T2" fmla="*/ 2147483647 w 154"/>
              <a:gd name="T3" fmla="*/ 0 h 148"/>
              <a:gd name="T4" fmla="*/ 2147483647 w 154"/>
              <a:gd name="T5" fmla="*/ 2147483647 h 148"/>
              <a:gd name="T6" fmla="*/ 0 w 154"/>
              <a:gd name="T7" fmla="*/ 2147483647 h 148"/>
              <a:gd name="T8" fmla="*/ 0 60000 65536"/>
              <a:gd name="T9" fmla="*/ 0 60000 65536"/>
              <a:gd name="T10" fmla="*/ 0 60000 65536"/>
              <a:gd name="T11" fmla="*/ 0 60000 65536"/>
              <a:gd name="T12" fmla="*/ 0 w 154"/>
              <a:gd name="T13" fmla="*/ 0 h 148"/>
              <a:gd name="T14" fmla="*/ 154 w 154"/>
              <a:gd name="T15" fmla="*/ 148 h 148"/>
            </a:gdLst>
            <a:ahLst/>
            <a:cxnLst>
              <a:cxn ang="T8">
                <a:pos x="T0" y="T1"/>
              </a:cxn>
              <a:cxn ang="T9">
                <a:pos x="T2" y="T3"/>
              </a:cxn>
              <a:cxn ang="T10">
                <a:pos x="T4" y="T5"/>
              </a:cxn>
              <a:cxn ang="T11">
                <a:pos x="T6" y="T7"/>
              </a:cxn>
            </a:cxnLst>
            <a:rect l="T12" t="T13" r="T14" b="T15"/>
            <a:pathLst>
              <a:path w="154" h="148">
                <a:moveTo>
                  <a:pt x="0" y="49"/>
                </a:moveTo>
                <a:lnTo>
                  <a:pt x="154" y="0"/>
                </a:lnTo>
                <a:lnTo>
                  <a:pt x="56" y="148"/>
                </a:lnTo>
                <a:lnTo>
                  <a:pt x="0" y="49"/>
                </a:lnTo>
                <a:close/>
              </a:path>
            </a:pathLst>
          </a:custGeom>
          <a:solidFill>
            <a:srgbClr val="0000FF"/>
          </a:solidFill>
          <a:ln w="9525">
            <a:noFill/>
            <a:round/>
            <a:headEnd/>
            <a:tailEnd/>
          </a:ln>
        </p:spPr>
        <p:txBody>
          <a:bodyPr/>
          <a:lstStyle/>
          <a:p>
            <a:endParaRPr lang="en-US"/>
          </a:p>
        </p:txBody>
      </p:sp>
      <p:sp>
        <p:nvSpPr>
          <p:cNvPr id="108713" name="Rectangle 385"/>
          <p:cNvSpPr>
            <a:spLocks noChangeArrowheads="1"/>
          </p:cNvSpPr>
          <p:nvPr/>
        </p:nvSpPr>
        <p:spPr bwMode="auto">
          <a:xfrm>
            <a:off x="3937000" y="1027113"/>
            <a:ext cx="198755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One Embedded Trace Buffer </a:t>
            </a:r>
            <a:endParaRPr lang="en-US" sz="1800">
              <a:solidFill>
                <a:srgbClr val="000000"/>
              </a:solidFill>
              <a:cs typeface="Arial" pitchFamily="34" charset="0"/>
            </a:endParaRPr>
          </a:p>
        </p:txBody>
      </p:sp>
      <p:sp>
        <p:nvSpPr>
          <p:cNvPr id="108714" name="Rectangle 386"/>
          <p:cNvSpPr>
            <a:spLocks noChangeArrowheads="1"/>
          </p:cNvSpPr>
          <p:nvPr/>
        </p:nvSpPr>
        <p:spPr bwMode="auto">
          <a:xfrm>
            <a:off x="4511675" y="1208088"/>
            <a:ext cx="860425" cy="184150"/>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per CorePac</a:t>
            </a:r>
            <a:endParaRPr lang="en-US" sz="1800">
              <a:solidFill>
                <a:srgbClr val="000000"/>
              </a:solidFill>
              <a:cs typeface="Arial" pitchFamily="34" charset="0"/>
            </a:endParaRPr>
          </a:p>
        </p:txBody>
      </p:sp>
      <p:sp>
        <p:nvSpPr>
          <p:cNvPr id="108715" name="Line 387"/>
          <p:cNvSpPr>
            <a:spLocks noChangeShapeType="1"/>
          </p:cNvSpPr>
          <p:nvPr/>
        </p:nvSpPr>
        <p:spPr bwMode="auto">
          <a:xfrm flipH="1">
            <a:off x="3367088" y="1208088"/>
            <a:ext cx="620712" cy="193675"/>
          </a:xfrm>
          <a:prstGeom prst="line">
            <a:avLst/>
          </a:prstGeom>
          <a:noFill/>
          <a:ln w="12700">
            <a:solidFill>
              <a:srgbClr val="0000FF"/>
            </a:solidFill>
            <a:round/>
            <a:headEnd/>
            <a:tailEnd/>
          </a:ln>
        </p:spPr>
        <p:txBody>
          <a:bodyPr/>
          <a:lstStyle/>
          <a:p>
            <a:endParaRPr lang="en-US"/>
          </a:p>
        </p:txBody>
      </p:sp>
      <p:sp>
        <p:nvSpPr>
          <p:cNvPr id="108716" name="Freeform 388"/>
          <p:cNvSpPr>
            <a:spLocks/>
          </p:cNvSpPr>
          <p:nvPr/>
        </p:nvSpPr>
        <p:spPr bwMode="auto">
          <a:xfrm>
            <a:off x="3260725" y="1354138"/>
            <a:ext cx="127000" cy="90487"/>
          </a:xfrm>
          <a:custGeom>
            <a:avLst/>
            <a:gdLst>
              <a:gd name="T0" fmla="*/ 2147483647 w 158"/>
              <a:gd name="T1" fmla="*/ 2147483647 h 114"/>
              <a:gd name="T2" fmla="*/ 0 w 158"/>
              <a:gd name="T3" fmla="*/ 2147483647 h 114"/>
              <a:gd name="T4" fmla="*/ 2147483647 w 158"/>
              <a:gd name="T5" fmla="*/ 0 h 114"/>
              <a:gd name="T6" fmla="*/ 2147483647 w 158"/>
              <a:gd name="T7" fmla="*/ 2147483647 h 114"/>
              <a:gd name="T8" fmla="*/ 0 60000 65536"/>
              <a:gd name="T9" fmla="*/ 0 60000 65536"/>
              <a:gd name="T10" fmla="*/ 0 60000 65536"/>
              <a:gd name="T11" fmla="*/ 0 60000 65536"/>
              <a:gd name="T12" fmla="*/ 0 w 158"/>
              <a:gd name="T13" fmla="*/ 0 h 114"/>
              <a:gd name="T14" fmla="*/ 158 w 158"/>
              <a:gd name="T15" fmla="*/ 114 h 114"/>
            </a:gdLst>
            <a:ahLst/>
            <a:cxnLst>
              <a:cxn ang="T8">
                <a:pos x="T0" y="T1"/>
              </a:cxn>
              <a:cxn ang="T9">
                <a:pos x="T2" y="T3"/>
              </a:cxn>
              <a:cxn ang="T10">
                <a:pos x="T4" y="T5"/>
              </a:cxn>
              <a:cxn ang="T11">
                <a:pos x="T6" y="T7"/>
              </a:cxn>
            </a:cxnLst>
            <a:rect l="T12" t="T13" r="T14" b="T15"/>
            <a:pathLst>
              <a:path w="158" h="114">
                <a:moveTo>
                  <a:pt x="158" y="114"/>
                </a:moveTo>
                <a:lnTo>
                  <a:pt x="0" y="102"/>
                </a:lnTo>
                <a:lnTo>
                  <a:pt x="133" y="0"/>
                </a:lnTo>
                <a:lnTo>
                  <a:pt x="158" y="114"/>
                </a:lnTo>
                <a:close/>
              </a:path>
            </a:pathLst>
          </a:custGeom>
          <a:solidFill>
            <a:srgbClr val="0000FF"/>
          </a:solidFill>
          <a:ln w="9525">
            <a:noFill/>
            <a:round/>
            <a:headEnd/>
            <a:tailEnd/>
          </a:ln>
        </p:spPr>
        <p:txBody>
          <a:bodyPr/>
          <a:lstStyle/>
          <a:p>
            <a:endParaRPr lang="en-US"/>
          </a:p>
        </p:txBody>
      </p:sp>
      <p:sp>
        <p:nvSpPr>
          <p:cNvPr id="108717" name="Line 389"/>
          <p:cNvSpPr>
            <a:spLocks noChangeShapeType="1"/>
          </p:cNvSpPr>
          <p:nvPr/>
        </p:nvSpPr>
        <p:spPr bwMode="auto">
          <a:xfrm flipH="1">
            <a:off x="3324225" y="1208088"/>
            <a:ext cx="663575" cy="1139825"/>
          </a:xfrm>
          <a:prstGeom prst="line">
            <a:avLst/>
          </a:prstGeom>
          <a:noFill/>
          <a:ln w="12700">
            <a:solidFill>
              <a:srgbClr val="0000FF"/>
            </a:solidFill>
            <a:round/>
            <a:headEnd/>
            <a:tailEnd/>
          </a:ln>
        </p:spPr>
        <p:txBody>
          <a:bodyPr/>
          <a:lstStyle/>
          <a:p>
            <a:endParaRPr lang="en-US"/>
          </a:p>
        </p:txBody>
      </p:sp>
      <p:sp>
        <p:nvSpPr>
          <p:cNvPr id="108718" name="Freeform 390"/>
          <p:cNvSpPr>
            <a:spLocks/>
          </p:cNvSpPr>
          <p:nvPr/>
        </p:nvSpPr>
        <p:spPr bwMode="auto">
          <a:xfrm>
            <a:off x="3260725" y="2311400"/>
            <a:ext cx="101600" cy="142875"/>
          </a:xfrm>
          <a:custGeom>
            <a:avLst/>
            <a:gdLst>
              <a:gd name="T0" fmla="*/ 2147483647 w 127"/>
              <a:gd name="T1" fmla="*/ 2147483647 h 179"/>
              <a:gd name="T2" fmla="*/ 0 w 127"/>
              <a:gd name="T3" fmla="*/ 2147483647 h 179"/>
              <a:gd name="T4" fmla="*/ 2147483647 w 127"/>
              <a:gd name="T5" fmla="*/ 0 h 179"/>
              <a:gd name="T6" fmla="*/ 2147483647 w 127"/>
              <a:gd name="T7" fmla="*/ 2147483647 h 179"/>
              <a:gd name="T8" fmla="*/ 0 60000 65536"/>
              <a:gd name="T9" fmla="*/ 0 60000 65536"/>
              <a:gd name="T10" fmla="*/ 0 60000 65536"/>
              <a:gd name="T11" fmla="*/ 0 60000 65536"/>
              <a:gd name="T12" fmla="*/ 0 w 127"/>
              <a:gd name="T13" fmla="*/ 0 h 179"/>
              <a:gd name="T14" fmla="*/ 127 w 127"/>
              <a:gd name="T15" fmla="*/ 179 h 179"/>
            </a:gdLst>
            <a:ahLst/>
            <a:cxnLst>
              <a:cxn ang="T8">
                <a:pos x="T0" y="T1"/>
              </a:cxn>
              <a:cxn ang="T9">
                <a:pos x="T2" y="T3"/>
              </a:cxn>
              <a:cxn ang="T10">
                <a:pos x="T4" y="T5"/>
              </a:cxn>
              <a:cxn ang="T11">
                <a:pos x="T6" y="T7"/>
              </a:cxn>
            </a:cxnLst>
            <a:rect l="T12" t="T13" r="T14" b="T15"/>
            <a:pathLst>
              <a:path w="127" h="179">
                <a:moveTo>
                  <a:pt x="127" y="66"/>
                </a:moveTo>
                <a:lnTo>
                  <a:pt x="0" y="179"/>
                </a:lnTo>
                <a:lnTo>
                  <a:pt x="44" y="0"/>
                </a:lnTo>
                <a:lnTo>
                  <a:pt x="127" y="66"/>
                </a:lnTo>
                <a:close/>
              </a:path>
            </a:pathLst>
          </a:custGeom>
          <a:solidFill>
            <a:srgbClr val="0000FF"/>
          </a:solidFill>
          <a:ln w="9525">
            <a:noFill/>
            <a:round/>
            <a:headEnd/>
            <a:tailEnd/>
          </a:ln>
        </p:spPr>
        <p:txBody>
          <a:bodyPr/>
          <a:lstStyle/>
          <a:p>
            <a:endParaRPr lang="en-US"/>
          </a:p>
        </p:txBody>
      </p:sp>
      <p:sp>
        <p:nvSpPr>
          <p:cNvPr id="108719" name="Rectangle 391"/>
          <p:cNvSpPr>
            <a:spLocks noChangeArrowheads="1"/>
          </p:cNvSpPr>
          <p:nvPr/>
        </p:nvSpPr>
        <p:spPr bwMode="auto">
          <a:xfrm>
            <a:off x="6419850" y="5784850"/>
            <a:ext cx="175895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One Embedded Trace for </a:t>
            </a:r>
            <a:endParaRPr lang="en-US" sz="1800">
              <a:solidFill>
                <a:srgbClr val="000000"/>
              </a:solidFill>
              <a:cs typeface="Arial" pitchFamily="34" charset="0"/>
            </a:endParaRPr>
          </a:p>
        </p:txBody>
      </p:sp>
      <p:sp>
        <p:nvSpPr>
          <p:cNvPr id="108720" name="Rectangle 392"/>
          <p:cNvSpPr>
            <a:spLocks noChangeArrowheads="1"/>
          </p:cNvSpPr>
          <p:nvPr/>
        </p:nvSpPr>
        <p:spPr bwMode="auto">
          <a:xfrm>
            <a:off x="6751638" y="5965825"/>
            <a:ext cx="93980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System Trace</a:t>
            </a:r>
            <a:endParaRPr lang="en-US" sz="1800">
              <a:solidFill>
                <a:srgbClr val="000000"/>
              </a:solidFill>
              <a:cs typeface="Arial" pitchFamily="34" charset="0"/>
            </a:endParaRPr>
          </a:p>
        </p:txBody>
      </p:sp>
      <p:sp>
        <p:nvSpPr>
          <p:cNvPr id="108721" name="Line 393"/>
          <p:cNvSpPr>
            <a:spLocks noChangeShapeType="1"/>
          </p:cNvSpPr>
          <p:nvPr/>
        </p:nvSpPr>
        <p:spPr bwMode="auto">
          <a:xfrm flipH="1">
            <a:off x="5595938" y="5965825"/>
            <a:ext cx="715962" cy="147638"/>
          </a:xfrm>
          <a:prstGeom prst="line">
            <a:avLst/>
          </a:prstGeom>
          <a:noFill/>
          <a:ln w="12700">
            <a:solidFill>
              <a:srgbClr val="0000FF"/>
            </a:solidFill>
            <a:round/>
            <a:headEnd/>
            <a:tailEnd/>
          </a:ln>
        </p:spPr>
        <p:txBody>
          <a:bodyPr/>
          <a:lstStyle/>
          <a:p>
            <a:endParaRPr lang="en-US"/>
          </a:p>
        </p:txBody>
      </p:sp>
      <p:sp>
        <p:nvSpPr>
          <p:cNvPr id="108722" name="Freeform 394"/>
          <p:cNvSpPr>
            <a:spLocks/>
          </p:cNvSpPr>
          <p:nvPr/>
        </p:nvSpPr>
        <p:spPr bwMode="auto">
          <a:xfrm>
            <a:off x="5487988" y="6065838"/>
            <a:ext cx="125412" cy="92075"/>
          </a:xfrm>
          <a:custGeom>
            <a:avLst/>
            <a:gdLst>
              <a:gd name="T0" fmla="*/ 2147483647 w 158"/>
              <a:gd name="T1" fmla="*/ 2147483647 h 116"/>
              <a:gd name="T2" fmla="*/ 0 w 158"/>
              <a:gd name="T3" fmla="*/ 2147483647 h 116"/>
              <a:gd name="T4" fmla="*/ 2147483647 w 158"/>
              <a:gd name="T5" fmla="*/ 0 h 116"/>
              <a:gd name="T6" fmla="*/ 2147483647 w 158"/>
              <a:gd name="T7" fmla="*/ 2147483647 h 116"/>
              <a:gd name="T8" fmla="*/ 0 60000 65536"/>
              <a:gd name="T9" fmla="*/ 0 60000 65536"/>
              <a:gd name="T10" fmla="*/ 0 60000 65536"/>
              <a:gd name="T11" fmla="*/ 0 60000 65536"/>
              <a:gd name="T12" fmla="*/ 0 w 158"/>
              <a:gd name="T13" fmla="*/ 0 h 116"/>
              <a:gd name="T14" fmla="*/ 158 w 158"/>
              <a:gd name="T15" fmla="*/ 116 h 116"/>
            </a:gdLst>
            <a:ahLst/>
            <a:cxnLst>
              <a:cxn ang="T8">
                <a:pos x="T0" y="T1"/>
              </a:cxn>
              <a:cxn ang="T9">
                <a:pos x="T2" y="T3"/>
              </a:cxn>
              <a:cxn ang="T10">
                <a:pos x="T4" y="T5"/>
              </a:cxn>
              <a:cxn ang="T11">
                <a:pos x="T6" y="T7"/>
              </a:cxn>
            </a:cxnLst>
            <a:rect l="T12" t="T13" r="T14" b="T15"/>
            <a:pathLst>
              <a:path w="158" h="116">
                <a:moveTo>
                  <a:pt x="158" y="116"/>
                </a:moveTo>
                <a:lnTo>
                  <a:pt x="0" y="88"/>
                </a:lnTo>
                <a:lnTo>
                  <a:pt x="141" y="0"/>
                </a:lnTo>
                <a:lnTo>
                  <a:pt x="158" y="116"/>
                </a:lnTo>
                <a:close/>
              </a:path>
            </a:pathLst>
          </a:custGeom>
          <a:solidFill>
            <a:srgbClr val="0000FF"/>
          </a:solidFill>
          <a:ln w="9525">
            <a:noFill/>
            <a:round/>
            <a:headEnd/>
            <a:tailEnd/>
          </a:ln>
        </p:spPr>
        <p:txBody>
          <a:bodyPr/>
          <a:lstStyle/>
          <a:p>
            <a:endParaRPr lang="en-US"/>
          </a:p>
        </p:txBody>
      </p:sp>
      <p:sp>
        <p:nvSpPr>
          <p:cNvPr id="108723" name="Freeform 395"/>
          <p:cNvSpPr>
            <a:spLocks/>
          </p:cNvSpPr>
          <p:nvPr/>
        </p:nvSpPr>
        <p:spPr bwMode="auto">
          <a:xfrm>
            <a:off x="2147888" y="2398713"/>
            <a:ext cx="96837" cy="565150"/>
          </a:xfrm>
          <a:custGeom>
            <a:avLst/>
            <a:gdLst>
              <a:gd name="T0" fmla="*/ 2147483647 w 122"/>
              <a:gd name="T1" fmla="*/ 2147483647 h 714"/>
              <a:gd name="T2" fmla="*/ 2147483647 w 122"/>
              <a:gd name="T3" fmla="*/ 2147483647 h 714"/>
              <a:gd name="T4" fmla="*/ 2147483647 w 122"/>
              <a:gd name="T5" fmla="*/ 2147483647 h 714"/>
              <a:gd name="T6" fmla="*/ 2147483647 w 122"/>
              <a:gd name="T7" fmla="*/ 2147483647 h 714"/>
              <a:gd name="T8" fmla="*/ 2147483647 w 122"/>
              <a:gd name="T9" fmla="*/ 2147483647 h 714"/>
              <a:gd name="T10" fmla="*/ 2147483647 w 122"/>
              <a:gd name="T11" fmla="*/ 2147483647 h 714"/>
              <a:gd name="T12" fmla="*/ 2147483647 w 122"/>
              <a:gd name="T13" fmla="*/ 2147483647 h 714"/>
              <a:gd name="T14" fmla="*/ 2147483647 w 122"/>
              <a:gd name="T15" fmla="*/ 2147483647 h 714"/>
              <a:gd name="T16" fmla="*/ 2147483647 w 122"/>
              <a:gd name="T17" fmla="*/ 2147483647 h 714"/>
              <a:gd name="T18" fmla="*/ 2147483647 w 122"/>
              <a:gd name="T19" fmla="*/ 2147483647 h 714"/>
              <a:gd name="T20" fmla="*/ 2147483647 w 122"/>
              <a:gd name="T21" fmla="*/ 2147483647 h 714"/>
              <a:gd name="T22" fmla="*/ 2147483647 w 122"/>
              <a:gd name="T23" fmla="*/ 2147483647 h 714"/>
              <a:gd name="T24" fmla="*/ 2147483647 w 122"/>
              <a:gd name="T25" fmla="*/ 2147483647 h 714"/>
              <a:gd name="T26" fmla="*/ 2147483647 w 122"/>
              <a:gd name="T27" fmla="*/ 2147483647 h 714"/>
              <a:gd name="T28" fmla="*/ 2147483647 w 122"/>
              <a:gd name="T29" fmla="*/ 2147483647 h 714"/>
              <a:gd name="T30" fmla="*/ 0 w 122"/>
              <a:gd name="T31" fmla="*/ 2147483647 h 714"/>
              <a:gd name="T32" fmla="*/ 0 w 122"/>
              <a:gd name="T33" fmla="*/ 2147483647 h 714"/>
              <a:gd name="T34" fmla="*/ 2147483647 w 122"/>
              <a:gd name="T35" fmla="*/ 2147483647 h 714"/>
              <a:gd name="T36" fmla="*/ 2147483647 w 122"/>
              <a:gd name="T37" fmla="*/ 2147483647 h 714"/>
              <a:gd name="T38" fmla="*/ 2147483647 w 122"/>
              <a:gd name="T39" fmla="*/ 2147483647 h 714"/>
              <a:gd name="T40" fmla="*/ 2147483647 w 122"/>
              <a:gd name="T41" fmla="*/ 2147483647 h 714"/>
              <a:gd name="T42" fmla="*/ 2147483647 w 122"/>
              <a:gd name="T43" fmla="*/ 2147483647 h 714"/>
              <a:gd name="T44" fmla="*/ 2147483647 w 122"/>
              <a:gd name="T45" fmla="*/ 2147483647 h 714"/>
              <a:gd name="T46" fmla="*/ 2147483647 w 122"/>
              <a:gd name="T47" fmla="*/ 2147483647 h 714"/>
              <a:gd name="T48" fmla="*/ 2147483647 w 122"/>
              <a:gd name="T49" fmla="*/ 2147483647 h 714"/>
              <a:gd name="T50" fmla="*/ 2147483647 w 122"/>
              <a:gd name="T51" fmla="*/ 2147483647 h 714"/>
              <a:gd name="T52" fmla="*/ 2147483647 w 122"/>
              <a:gd name="T53" fmla="*/ 2147483647 h 714"/>
              <a:gd name="T54" fmla="*/ 2147483647 w 122"/>
              <a:gd name="T55" fmla="*/ 2147483647 h 714"/>
              <a:gd name="T56" fmla="*/ 2147483647 w 122"/>
              <a:gd name="T57" fmla="*/ 2147483647 h 714"/>
              <a:gd name="T58" fmla="*/ 2147483647 w 122"/>
              <a:gd name="T59" fmla="*/ 2147483647 h 714"/>
              <a:gd name="T60" fmla="*/ 2147483647 w 122"/>
              <a:gd name="T61" fmla="*/ 2147483647 h 714"/>
              <a:gd name="T62" fmla="*/ 2147483647 w 122"/>
              <a:gd name="T63" fmla="*/ 2147483647 h 7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
              <a:gd name="T97" fmla="*/ 0 h 714"/>
              <a:gd name="T98" fmla="*/ 122 w 122"/>
              <a:gd name="T99" fmla="*/ 714 h 71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 h="714">
                <a:moveTo>
                  <a:pt x="122" y="357"/>
                </a:moveTo>
                <a:lnTo>
                  <a:pt x="122" y="320"/>
                </a:lnTo>
                <a:lnTo>
                  <a:pt x="121" y="285"/>
                </a:lnTo>
                <a:lnTo>
                  <a:pt x="119" y="251"/>
                </a:lnTo>
                <a:lnTo>
                  <a:pt x="117" y="218"/>
                </a:lnTo>
                <a:lnTo>
                  <a:pt x="115" y="187"/>
                </a:lnTo>
                <a:lnTo>
                  <a:pt x="112" y="157"/>
                </a:lnTo>
                <a:lnTo>
                  <a:pt x="108" y="130"/>
                </a:lnTo>
                <a:lnTo>
                  <a:pt x="104" y="105"/>
                </a:lnTo>
                <a:lnTo>
                  <a:pt x="100" y="82"/>
                </a:lnTo>
                <a:lnTo>
                  <a:pt x="96" y="61"/>
                </a:lnTo>
                <a:lnTo>
                  <a:pt x="91" y="43"/>
                </a:lnTo>
                <a:lnTo>
                  <a:pt x="84" y="29"/>
                </a:lnTo>
                <a:lnTo>
                  <a:pt x="79" y="17"/>
                </a:lnTo>
                <a:lnTo>
                  <a:pt x="73" y="7"/>
                </a:lnTo>
                <a:lnTo>
                  <a:pt x="67" y="2"/>
                </a:lnTo>
                <a:lnTo>
                  <a:pt x="61" y="0"/>
                </a:lnTo>
                <a:lnTo>
                  <a:pt x="55" y="2"/>
                </a:lnTo>
                <a:lnTo>
                  <a:pt x="49" y="7"/>
                </a:lnTo>
                <a:lnTo>
                  <a:pt x="43" y="17"/>
                </a:lnTo>
                <a:lnTo>
                  <a:pt x="38" y="29"/>
                </a:lnTo>
                <a:lnTo>
                  <a:pt x="32" y="43"/>
                </a:lnTo>
                <a:lnTo>
                  <a:pt x="26" y="61"/>
                </a:lnTo>
                <a:lnTo>
                  <a:pt x="22" y="82"/>
                </a:lnTo>
                <a:lnTo>
                  <a:pt x="18" y="105"/>
                </a:lnTo>
                <a:lnTo>
                  <a:pt x="14" y="130"/>
                </a:lnTo>
                <a:lnTo>
                  <a:pt x="10" y="157"/>
                </a:lnTo>
                <a:lnTo>
                  <a:pt x="7" y="187"/>
                </a:lnTo>
                <a:lnTo>
                  <a:pt x="5" y="218"/>
                </a:lnTo>
                <a:lnTo>
                  <a:pt x="3" y="251"/>
                </a:lnTo>
                <a:lnTo>
                  <a:pt x="1" y="285"/>
                </a:lnTo>
                <a:lnTo>
                  <a:pt x="0" y="320"/>
                </a:lnTo>
                <a:lnTo>
                  <a:pt x="0" y="357"/>
                </a:lnTo>
                <a:lnTo>
                  <a:pt x="0" y="394"/>
                </a:lnTo>
                <a:lnTo>
                  <a:pt x="1" y="429"/>
                </a:lnTo>
                <a:lnTo>
                  <a:pt x="3" y="463"/>
                </a:lnTo>
                <a:lnTo>
                  <a:pt x="5" y="496"/>
                </a:lnTo>
                <a:lnTo>
                  <a:pt x="7" y="527"/>
                </a:lnTo>
                <a:lnTo>
                  <a:pt x="10" y="557"/>
                </a:lnTo>
                <a:lnTo>
                  <a:pt x="14" y="584"/>
                </a:lnTo>
                <a:lnTo>
                  <a:pt x="18" y="609"/>
                </a:lnTo>
                <a:lnTo>
                  <a:pt x="22" y="633"/>
                </a:lnTo>
                <a:lnTo>
                  <a:pt x="26" y="653"/>
                </a:lnTo>
                <a:lnTo>
                  <a:pt x="32" y="671"/>
                </a:lnTo>
                <a:lnTo>
                  <a:pt x="38" y="686"/>
                </a:lnTo>
                <a:lnTo>
                  <a:pt x="43" y="698"/>
                </a:lnTo>
                <a:lnTo>
                  <a:pt x="49" y="706"/>
                </a:lnTo>
                <a:lnTo>
                  <a:pt x="55" y="712"/>
                </a:lnTo>
                <a:lnTo>
                  <a:pt x="61" y="714"/>
                </a:lnTo>
                <a:lnTo>
                  <a:pt x="67" y="712"/>
                </a:lnTo>
                <a:lnTo>
                  <a:pt x="73" y="706"/>
                </a:lnTo>
                <a:lnTo>
                  <a:pt x="79" y="698"/>
                </a:lnTo>
                <a:lnTo>
                  <a:pt x="84" y="686"/>
                </a:lnTo>
                <a:lnTo>
                  <a:pt x="91" y="671"/>
                </a:lnTo>
                <a:lnTo>
                  <a:pt x="96" y="653"/>
                </a:lnTo>
                <a:lnTo>
                  <a:pt x="100" y="633"/>
                </a:lnTo>
                <a:lnTo>
                  <a:pt x="104" y="609"/>
                </a:lnTo>
                <a:lnTo>
                  <a:pt x="108" y="584"/>
                </a:lnTo>
                <a:lnTo>
                  <a:pt x="112" y="557"/>
                </a:lnTo>
                <a:lnTo>
                  <a:pt x="115" y="527"/>
                </a:lnTo>
                <a:lnTo>
                  <a:pt x="117" y="496"/>
                </a:lnTo>
                <a:lnTo>
                  <a:pt x="119" y="463"/>
                </a:lnTo>
                <a:lnTo>
                  <a:pt x="121" y="429"/>
                </a:lnTo>
                <a:lnTo>
                  <a:pt x="122" y="394"/>
                </a:lnTo>
                <a:lnTo>
                  <a:pt x="122" y="357"/>
                </a:lnTo>
              </a:path>
            </a:pathLst>
          </a:custGeom>
          <a:noFill/>
          <a:ln w="23813">
            <a:solidFill>
              <a:srgbClr val="0000FF"/>
            </a:solidFill>
            <a:prstDash val="solid"/>
            <a:round/>
            <a:headEnd/>
            <a:tailEnd/>
          </a:ln>
        </p:spPr>
        <p:txBody>
          <a:bodyPr/>
          <a:lstStyle/>
          <a:p>
            <a:endParaRPr lang="en-US"/>
          </a:p>
        </p:txBody>
      </p:sp>
      <p:sp>
        <p:nvSpPr>
          <p:cNvPr id="108724" name="Rectangle 396"/>
          <p:cNvSpPr>
            <a:spLocks noChangeArrowheads="1"/>
          </p:cNvSpPr>
          <p:nvPr/>
        </p:nvSpPr>
        <p:spPr bwMode="auto">
          <a:xfrm>
            <a:off x="1381125" y="1185863"/>
            <a:ext cx="4318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Trace </a:t>
            </a:r>
            <a:endParaRPr lang="en-US" sz="1800">
              <a:solidFill>
                <a:srgbClr val="000000"/>
              </a:solidFill>
              <a:cs typeface="Arial" pitchFamily="34" charset="0"/>
            </a:endParaRPr>
          </a:p>
        </p:txBody>
      </p:sp>
      <p:sp>
        <p:nvSpPr>
          <p:cNvPr id="108725" name="Rectangle 397"/>
          <p:cNvSpPr>
            <a:spLocks noChangeArrowheads="1"/>
          </p:cNvSpPr>
          <p:nvPr/>
        </p:nvSpPr>
        <p:spPr bwMode="auto">
          <a:xfrm>
            <a:off x="1208088" y="1366838"/>
            <a:ext cx="490537"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Stream</a:t>
            </a:r>
            <a:endParaRPr lang="en-US" sz="1800">
              <a:solidFill>
                <a:srgbClr val="000000"/>
              </a:solidFill>
              <a:cs typeface="Arial" pitchFamily="34" charset="0"/>
            </a:endParaRPr>
          </a:p>
        </p:txBody>
      </p:sp>
      <p:sp>
        <p:nvSpPr>
          <p:cNvPr id="108726" name="Rectangle 398"/>
          <p:cNvSpPr>
            <a:spLocks noChangeArrowheads="1"/>
          </p:cNvSpPr>
          <p:nvPr/>
        </p:nvSpPr>
        <p:spPr bwMode="auto">
          <a:xfrm>
            <a:off x="1677988" y="1366838"/>
            <a:ext cx="508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a:t>
            </a:r>
            <a:endParaRPr lang="en-US" sz="1800">
              <a:solidFill>
                <a:srgbClr val="000000"/>
              </a:solidFill>
              <a:cs typeface="Arial" pitchFamily="34" charset="0"/>
            </a:endParaRPr>
          </a:p>
        </p:txBody>
      </p:sp>
      <p:sp>
        <p:nvSpPr>
          <p:cNvPr id="108727" name="Rectangle 399"/>
          <p:cNvSpPr>
            <a:spLocks noChangeArrowheads="1"/>
          </p:cNvSpPr>
          <p:nvPr/>
        </p:nvSpPr>
        <p:spPr bwMode="auto">
          <a:xfrm>
            <a:off x="1720850" y="1366838"/>
            <a:ext cx="762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a:t>
            </a:r>
            <a:endParaRPr lang="en-US" sz="1800">
              <a:solidFill>
                <a:srgbClr val="000000"/>
              </a:solidFill>
              <a:cs typeface="Arial" pitchFamily="34" charset="0"/>
            </a:endParaRPr>
          </a:p>
        </p:txBody>
      </p:sp>
      <p:sp>
        <p:nvSpPr>
          <p:cNvPr id="108728" name="Rectangle 400"/>
          <p:cNvSpPr>
            <a:spLocks noChangeArrowheads="1"/>
          </p:cNvSpPr>
          <p:nvPr/>
        </p:nvSpPr>
        <p:spPr bwMode="auto">
          <a:xfrm>
            <a:off x="1785938" y="1366838"/>
            <a:ext cx="93662"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 </a:t>
            </a:r>
            <a:endParaRPr lang="en-US" sz="1800">
              <a:solidFill>
                <a:srgbClr val="000000"/>
              </a:solidFill>
              <a:cs typeface="Arial" pitchFamily="34" charset="0"/>
            </a:endParaRPr>
          </a:p>
        </p:txBody>
      </p:sp>
      <p:sp>
        <p:nvSpPr>
          <p:cNvPr id="108729" name="Rectangle 401"/>
          <p:cNvSpPr>
            <a:spLocks noChangeArrowheads="1"/>
          </p:cNvSpPr>
          <p:nvPr/>
        </p:nvSpPr>
        <p:spPr bwMode="auto">
          <a:xfrm>
            <a:off x="1257300" y="1547813"/>
            <a:ext cx="71755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Optionally </a:t>
            </a:r>
            <a:endParaRPr lang="en-US" sz="1800">
              <a:solidFill>
                <a:srgbClr val="000000"/>
              </a:solidFill>
              <a:cs typeface="Arial" pitchFamily="34" charset="0"/>
            </a:endParaRPr>
          </a:p>
        </p:txBody>
      </p:sp>
      <p:sp>
        <p:nvSpPr>
          <p:cNvPr id="108730" name="Rectangle 402"/>
          <p:cNvSpPr>
            <a:spLocks noChangeArrowheads="1"/>
          </p:cNvSpPr>
          <p:nvPr/>
        </p:nvSpPr>
        <p:spPr bwMode="auto">
          <a:xfrm>
            <a:off x="1287463" y="1728788"/>
            <a:ext cx="608012"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Exported</a:t>
            </a:r>
            <a:endParaRPr lang="en-US" sz="1800">
              <a:solidFill>
                <a:srgbClr val="000000"/>
              </a:solidFill>
              <a:cs typeface="Arial" pitchFamily="34" charset="0"/>
            </a:endParaRPr>
          </a:p>
        </p:txBody>
      </p:sp>
      <p:sp>
        <p:nvSpPr>
          <p:cNvPr id="108731" name="Line 403"/>
          <p:cNvSpPr>
            <a:spLocks noChangeShapeType="1"/>
          </p:cNvSpPr>
          <p:nvPr/>
        </p:nvSpPr>
        <p:spPr bwMode="auto">
          <a:xfrm>
            <a:off x="1857375" y="1774825"/>
            <a:ext cx="233363" cy="446088"/>
          </a:xfrm>
          <a:prstGeom prst="line">
            <a:avLst/>
          </a:prstGeom>
          <a:noFill/>
          <a:ln w="12700">
            <a:solidFill>
              <a:srgbClr val="0000FF"/>
            </a:solidFill>
            <a:round/>
            <a:headEnd/>
            <a:tailEnd/>
          </a:ln>
        </p:spPr>
        <p:txBody>
          <a:bodyPr/>
          <a:lstStyle/>
          <a:p>
            <a:endParaRPr lang="en-US"/>
          </a:p>
        </p:txBody>
      </p:sp>
      <p:sp>
        <p:nvSpPr>
          <p:cNvPr id="108732" name="Freeform 404"/>
          <p:cNvSpPr>
            <a:spLocks/>
          </p:cNvSpPr>
          <p:nvPr/>
        </p:nvSpPr>
        <p:spPr bwMode="auto">
          <a:xfrm>
            <a:off x="2051050" y="2185988"/>
            <a:ext cx="96838" cy="144462"/>
          </a:xfrm>
          <a:custGeom>
            <a:avLst/>
            <a:gdLst>
              <a:gd name="T0" fmla="*/ 2147483647 w 122"/>
              <a:gd name="T1" fmla="*/ 0 h 182"/>
              <a:gd name="T2" fmla="*/ 2147483647 w 122"/>
              <a:gd name="T3" fmla="*/ 2147483647 h 182"/>
              <a:gd name="T4" fmla="*/ 0 w 122"/>
              <a:gd name="T5" fmla="*/ 2147483647 h 182"/>
              <a:gd name="T6" fmla="*/ 2147483647 w 122"/>
              <a:gd name="T7" fmla="*/ 0 h 182"/>
              <a:gd name="T8" fmla="*/ 0 60000 65536"/>
              <a:gd name="T9" fmla="*/ 0 60000 65536"/>
              <a:gd name="T10" fmla="*/ 0 60000 65536"/>
              <a:gd name="T11" fmla="*/ 0 60000 65536"/>
              <a:gd name="T12" fmla="*/ 0 w 122"/>
              <a:gd name="T13" fmla="*/ 0 h 182"/>
              <a:gd name="T14" fmla="*/ 122 w 122"/>
              <a:gd name="T15" fmla="*/ 182 h 182"/>
            </a:gdLst>
            <a:ahLst/>
            <a:cxnLst>
              <a:cxn ang="T8">
                <a:pos x="T0" y="T1"/>
              </a:cxn>
              <a:cxn ang="T9">
                <a:pos x="T2" y="T3"/>
              </a:cxn>
              <a:cxn ang="T10">
                <a:pos x="T4" y="T5"/>
              </a:cxn>
              <a:cxn ang="T11">
                <a:pos x="T6" y="T7"/>
              </a:cxn>
            </a:cxnLst>
            <a:rect l="T12" t="T13" r="T14" b="T15"/>
            <a:pathLst>
              <a:path w="122" h="182">
                <a:moveTo>
                  <a:pt x="86" y="0"/>
                </a:moveTo>
                <a:lnTo>
                  <a:pt x="122" y="182"/>
                </a:lnTo>
                <a:lnTo>
                  <a:pt x="0" y="62"/>
                </a:lnTo>
                <a:lnTo>
                  <a:pt x="86" y="0"/>
                </a:lnTo>
                <a:close/>
              </a:path>
            </a:pathLst>
          </a:custGeom>
          <a:solidFill>
            <a:srgbClr val="0000FF"/>
          </a:solidFill>
          <a:ln w="9525">
            <a:noFill/>
            <a:round/>
            <a:headEnd/>
            <a:tailEnd/>
          </a:ln>
        </p:spPr>
        <p:txBody>
          <a:bodyPr/>
          <a:lstStyle/>
          <a:p>
            <a:endParaRPr lang="en-US"/>
          </a:p>
        </p:txBody>
      </p:sp>
      <p:sp>
        <p:nvSpPr>
          <p:cNvPr id="108733" name="Rectangle 405"/>
          <p:cNvSpPr>
            <a:spLocks noChangeArrowheads="1"/>
          </p:cNvSpPr>
          <p:nvPr/>
        </p:nvSpPr>
        <p:spPr bwMode="auto">
          <a:xfrm>
            <a:off x="2655888" y="3178175"/>
            <a:ext cx="492125" cy="304800"/>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cs typeface="Arial" pitchFamily="34" charset="0"/>
              </a:rPr>
              <a:t>CorePac</a:t>
            </a:r>
          </a:p>
          <a:p>
            <a:pPr algn="ctr" eaLnBrk="0" hangingPunct="0"/>
            <a:r>
              <a:rPr lang="en-US" sz="1000">
                <a:solidFill>
                  <a:srgbClr val="000000"/>
                </a:solidFill>
                <a:cs typeface="Arial" pitchFamily="34" charset="0"/>
              </a:rPr>
              <a:t>n</a:t>
            </a:r>
          </a:p>
        </p:txBody>
      </p:sp>
    </p:spTree>
    <p:custDataLst>
      <p:tags r:id="rId1"/>
    </p:custData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CorePac</a:t>
            </a:r>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memory</a:t>
            </a:r>
            <a:r>
              <a:rPr lang="en-US" altLang="en-US" sz="1300" b="1" dirty="0" smtClean="0">
                <a:solidFill>
                  <a:srgbClr val="FF0000"/>
                </a:solidFill>
                <a:latin typeface="Calibri" pitchFamily="34" charset="0"/>
              </a:rPr>
              <a:t>???</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peripherals. “Fire 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Multicore Navigator Architecture</a:t>
            </a:r>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58370"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11.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2.xml><?xml version="1.0" encoding="utf-8"?>
<p:tagLst xmlns:a="http://schemas.openxmlformats.org/drawingml/2006/main" xmlns:r="http://schemas.openxmlformats.org/officeDocument/2006/relationships" xmlns:p="http://schemas.openxmlformats.org/presentationml/2006/main">
  <p:tag name="ELAPSEDTIME" val="3.473"/>
</p:tagLst>
</file>

<file path=ppt/tags/tag1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6.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9.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21.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6.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7.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28.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29.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32.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33.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4.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35.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36.xml><?xml version="1.0" encoding="utf-8"?>
<p:tagLst xmlns:a="http://schemas.openxmlformats.org/drawingml/2006/main" xmlns:r="http://schemas.openxmlformats.org/officeDocument/2006/relationships" xmlns:p="http://schemas.openxmlformats.org/presentationml/2006/main">
  <p:tag name="ELAPSEDTIME" val="55.218"/>
  <p:tag name="ARTICULATE_SLIDE_PAUSE" val="0"/>
  <p:tag name="ARTICULATE_NAV_LEVEL" val="2"/>
  <p:tag name="ARTICULATE_PLAYLIST_ID" val="-1"/>
  <p:tag name="ARTICULATE_LOCK_SLIDE" val="0"/>
  <p:tag name="ARTICULATE_SLIDE_GUID" val="7cf1bedc-6c64-485b-8af5-a0970fea505e"/>
  <p:tag name="ARTICULATE_SLIDE_NAV" val="59"/>
</p:tagLst>
</file>

<file path=ppt/tags/tag3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9.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39607</TotalTime>
  <Words>4501</Words>
  <Application>Microsoft Office PowerPoint</Application>
  <PresentationFormat>On-screen Show (4:3)</PresentationFormat>
  <Paragraphs>2045</Paragraphs>
  <Slides>36</Slides>
  <Notes>30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39" baseType="lpstr">
      <vt:lpstr>13_KeyStoneOLT</vt:lpstr>
      <vt:lpstr>14_KeyStoneOLT</vt:lpstr>
      <vt:lpstr>Visio</vt:lpstr>
      <vt:lpstr>Multicore Applications Team</vt:lpstr>
      <vt:lpstr>KeyStone Overview</vt:lpstr>
      <vt:lpstr>Enhanced DSP core</vt:lpstr>
      <vt:lpstr>KeyStone Device Architecture</vt:lpstr>
      <vt:lpstr>CorePac</vt:lpstr>
      <vt:lpstr>Memory Subsystem</vt:lpstr>
      <vt:lpstr>Multicore Navigator</vt:lpstr>
      <vt:lpstr>Multicore Navigator Architecture</vt:lpstr>
      <vt:lpstr>Network Coprocessor</vt:lpstr>
      <vt:lpstr>External Interfaces</vt:lpstr>
      <vt:lpstr>TeraNet Switch Fabric</vt:lpstr>
      <vt:lpstr>TeraNet Data Connections</vt:lpstr>
      <vt:lpstr>Diagnostic Enhancements</vt:lpstr>
      <vt:lpstr>HyperLink Bus</vt:lpstr>
      <vt:lpstr>Miscellaneous Elements</vt:lpstr>
      <vt:lpstr>App-Specific: Wireless Applications</vt:lpstr>
      <vt:lpstr>App-Specific: General Purpose</vt:lpstr>
      <vt:lpstr>Low-Power Low-Cost  KeyStone C665x Sub-family</vt:lpstr>
      <vt:lpstr>Slide 19</vt:lpstr>
      <vt:lpstr>Slide 20</vt:lpstr>
      <vt:lpstr>KeyStone C665x: Key HW Variations</vt:lpstr>
      <vt:lpstr>Additional Information</vt:lpstr>
      <vt:lpstr>Memory Subsystem – Additional Information</vt:lpstr>
      <vt:lpstr>EDMA – Additional Information</vt:lpstr>
      <vt:lpstr>External Interfaces Additional Information</vt:lpstr>
      <vt:lpstr>Serial RapidIO Additional Information</vt:lpstr>
      <vt:lpstr>Miscellaneous Elements –Additional Information</vt:lpstr>
      <vt:lpstr>Network Coprocessor (Logical) – Additional Information</vt:lpstr>
      <vt:lpstr>FFT Coprocessor (FFTC)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lpstr>Debug – Additional Information</vt:lpstr>
      <vt:lpstr>Trace Subsystem (Simplified)</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1501</cp:revision>
  <dcterms:created xsi:type="dcterms:W3CDTF">2007-12-19T20:51:45Z</dcterms:created>
  <dcterms:modified xsi:type="dcterms:W3CDTF">2012-06-12T14:48:44Z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F9657690-4429-47F8-8609-EC96252EE078</vt:lpwstr>
  </property>
  <property fmtid="{D5CDD505-2E9C-101B-9397-08002B2CF9AE}" pid="6" name="ArticulateProjectFull">
    <vt:lpwstr>C:\TEMP\KeyStone Overview Revised 060612.ppta</vt:lpwstr>
  </property>
</Properties>
</file>