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notesMasterIdLst>
    <p:notesMasterId r:id="rId25"/>
  </p:notesMasterIdLst>
  <p:handoutMasterIdLst>
    <p:handoutMasterId r:id="rId26"/>
  </p:handoutMasterIdLst>
  <p:sldIdLst>
    <p:sldId id="319" r:id="rId2"/>
    <p:sldId id="351" r:id="rId3"/>
    <p:sldId id="347" r:id="rId4"/>
    <p:sldId id="348" r:id="rId5"/>
    <p:sldId id="349" r:id="rId6"/>
    <p:sldId id="320" r:id="rId7"/>
    <p:sldId id="325" r:id="rId8"/>
    <p:sldId id="326" r:id="rId9"/>
    <p:sldId id="327" r:id="rId10"/>
    <p:sldId id="328" r:id="rId11"/>
    <p:sldId id="345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1" r:id="rId22"/>
    <p:sldId id="343" r:id="rId23"/>
    <p:sldId id="344" r:id="rId24"/>
  </p:sldIdLst>
  <p:sldSz cx="9144000" cy="6858000" type="screen4x3"/>
  <p:notesSz cx="7010400" cy="92964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3300"/>
    <a:srgbClr val="FF0066"/>
    <a:srgbClr val="FFFF00"/>
    <a:srgbClr val="C0D5EA"/>
    <a:srgbClr val="DDDDDD"/>
    <a:srgbClr val="FF8C19"/>
    <a:srgbClr val="FFB265"/>
    <a:srgbClr val="528CC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7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-984" y="66"/>
      </p:cViewPr>
      <p:guideLst>
        <p:guide orient="horz" pos="432"/>
        <p:guide pos="2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6"/>
    </p:cViewPr>
  </p:sorterViewPr>
  <p:notesViewPr>
    <p:cSldViewPr snapToGrid="0">
      <p:cViewPr varScale="1">
        <p:scale>
          <a:sx n="60" d="100"/>
          <a:sy n="60" d="100"/>
        </p:scale>
        <p:origin x="-2532" y="-78"/>
      </p:cViewPr>
      <p:guideLst>
        <p:guide orient="horz" pos="2928"/>
        <p:guide pos="2207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 b="0" i="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fld id="{20CE69B7-EBEF-4BD0-A708-19A6091E6C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>
            <a:lvl1pPr algn="r">
              <a:defRPr sz="1200" b="0" i="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90" tIns="46145" rIns="92290" bIns="46145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</a:defRPr>
            </a:lvl1pPr>
          </a:lstStyle>
          <a:p>
            <a:pPr>
              <a:defRPr/>
            </a:pPr>
            <a:fld id="{6B004454-7CC5-4A37-A0A4-6C8847FE28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8219A-3760-40B6-82A9-DF755C78E48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685800" y="609600"/>
            <a:ext cx="7772400" cy="14700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0" i="0" dirty="0">
                <a:solidFill>
                  <a:prstClr val="black"/>
                </a:solidFill>
                <a:latin typeface="Calibri"/>
              </a:rPr>
              <a:t>KeyStone Training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vance Organizer Between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A3155-C947-466D-B9A7-4949A07B341C}" type="datetimeFigureOut">
              <a:rPr lang="en-US"/>
              <a:pPr>
                <a:defRPr/>
              </a:pPr>
              <a:t>5/23/2012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7AD8D-4FD5-4254-85EC-94E240A7FA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338138" y="6477000"/>
            <a:ext cx="8462962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0" i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029" name="Picture 8" descr="ti_hz_1c_pos_rgb_jpg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950" y="6503988"/>
            <a:ext cx="11318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7930120" y="6498264"/>
            <a:ext cx="856260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i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prstClr val="black"/>
                </a:solidFill>
                <a:latin typeface="Calibri"/>
              </a:rPr>
              <a:t>CI Training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3" r:id="rId2"/>
    <p:sldLayoutId id="2147483914" r:id="rId3"/>
    <p:sldLayoutId id="2147483916" r:id="rId4"/>
    <p:sldLayoutId id="2147483917" r:id="rId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More About Cache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9144000" cy="762000"/>
          </a:xfrm>
        </p:spPr>
        <p:txBody>
          <a:bodyPr/>
          <a:lstStyle/>
          <a:p>
            <a:r>
              <a:rPr lang="en-US" sz="4000" dirty="0" smtClean="0"/>
              <a:t>Memory Write Performance - Summary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914400"/>
            <a:ext cx="7772400" cy="3763963"/>
          </a:xfrm>
        </p:spPr>
        <p:txBody>
          <a:bodyPr/>
          <a:lstStyle/>
          <a:p>
            <a:pPr marL="227013" indent="-227013"/>
            <a:r>
              <a:rPr lang="en-US" sz="2000" dirty="0" smtClean="0"/>
              <a:t>Improved write merging and optimized burst sizes reduce the stalls from/to external memory.</a:t>
            </a:r>
          </a:p>
          <a:p>
            <a:pPr marL="227013" lvl="1" indent="-227013">
              <a:spcBef>
                <a:spcPct val="65000"/>
              </a:spcBef>
              <a:buFontTx/>
              <a:buChar char="•"/>
            </a:pPr>
            <a:r>
              <a:rPr lang="en-US" sz="2000" dirty="0" smtClean="0"/>
              <a:t>DMC merges writes to any (not only L2 RAM) address that is allowed to be cached (MAR.PC==1).</a:t>
            </a:r>
          </a:p>
          <a:p>
            <a:pPr marL="227013" indent="-227013"/>
            <a:r>
              <a:rPr lang="en-US" sz="2000" dirty="0" smtClean="0"/>
              <a:t>One to four word writes do not have latency due to write merging.</a:t>
            </a:r>
          </a:p>
          <a:p>
            <a:pPr marL="227013" indent="-227013"/>
            <a:r>
              <a:rPr lang="en-US" sz="2000" dirty="0" smtClean="0"/>
              <a:t>MSMC </a:t>
            </a:r>
            <a:r>
              <a:rPr lang="en-US" sz="2000" dirty="0" err="1" smtClean="0"/>
              <a:t>prefetch</a:t>
            </a:r>
            <a:r>
              <a:rPr lang="en-US" sz="2000" dirty="0" smtClean="0"/>
              <a:t> does not have too much write performance impact.</a:t>
            </a:r>
          </a:p>
          <a:p>
            <a:pPr marL="227013" indent="-227013"/>
            <a:r>
              <a:rPr lang="en-US" sz="2000" dirty="0" smtClean="0"/>
              <a:t>Writes do not have major “double victim” performance impact.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Cache Coherency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ChangeArrowheads="1"/>
          </p:cNvSpPr>
          <p:nvPr/>
        </p:nvSpPr>
        <p:spPr bwMode="auto">
          <a:xfrm>
            <a:off x="5643563" y="1266825"/>
            <a:ext cx="1524000" cy="3352800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Coherency Issue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04800" y="962025"/>
            <a:ext cx="4572000" cy="335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048000" y="1495425"/>
            <a:ext cx="1524000" cy="2438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09600" y="2943225"/>
            <a:ext cx="1524000" cy="1006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CPU</a:t>
            </a:r>
          </a:p>
        </p:txBody>
      </p:sp>
      <p:sp>
        <p:nvSpPr>
          <p:cNvPr id="175111" name="Rectangle 7"/>
          <p:cNvSpPr>
            <a:spLocks noChangeArrowheads="1"/>
          </p:cNvSpPr>
          <p:nvPr/>
        </p:nvSpPr>
        <p:spPr bwMode="auto">
          <a:xfrm>
            <a:off x="609600" y="1495425"/>
            <a:ext cx="15240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i="0">
              <a:effectLst>
                <a:outerShdw blurRad="38100" dist="38100" dir="2700000" algn="tl">
                  <a:srgbClr val="FFFFFF"/>
                </a:outerShdw>
              </a:effectLst>
              <a:latin typeface="+mj-lt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200400" y="1095375"/>
            <a:ext cx="1066800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L2</a:t>
            </a: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5643563" y="15716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 dirty="0" err="1">
                <a:latin typeface="+mj-lt"/>
              </a:rPr>
              <a:t>RcvBuf</a:t>
            </a:r>
            <a:endParaRPr lang="en-US" sz="2800" i="0" dirty="0">
              <a:latin typeface="+mj-lt"/>
            </a:endParaRP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762000" y="1095375"/>
            <a:ext cx="1066800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 dirty="0">
                <a:latin typeface="+mj-lt"/>
              </a:rPr>
              <a:t>L1D</a:t>
            </a:r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609600" y="15716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RcvBuf</a:t>
            </a:r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3048000" y="15716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 dirty="0" err="1">
                <a:latin typeface="+mj-lt"/>
              </a:rPr>
              <a:t>RcvBuf</a:t>
            </a:r>
            <a:endParaRPr lang="en-US" sz="2800" i="0" dirty="0">
              <a:latin typeface="+mj-lt"/>
            </a:endParaRPr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3048000" y="29432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 dirty="0" err="1">
                <a:latin typeface="+mj-lt"/>
              </a:rPr>
              <a:t>XmtBuf</a:t>
            </a:r>
            <a:endParaRPr lang="en-US" sz="2800" i="0" dirty="0">
              <a:latin typeface="+mj-lt"/>
            </a:endParaRP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5643563" y="29432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XmtBuf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7450138" y="1220788"/>
            <a:ext cx="1066800" cy="3508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CorePac2</a:t>
            </a:r>
          </a:p>
        </p:txBody>
      </p:sp>
      <p:cxnSp>
        <p:nvCxnSpPr>
          <p:cNvPr id="11280" name="AutoShape 17"/>
          <p:cNvCxnSpPr>
            <a:cxnSpLocks noChangeShapeType="1"/>
            <a:stCxn id="11279" idx="2"/>
            <a:endCxn id="11274" idx="3"/>
          </p:cNvCxnSpPr>
          <p:nvPr/>
        </p:nvCxnSpPr>
        <p:spPr bwMode="auto">
          <a:xfrm rot="5400000">
            <a:off x="7461251" y="1277937"/>
            <a:ext cx="228600" cy="815975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</p:cxnSp>
      <p:cxnSp>
        <p:nvCxnSpPr>
          <p:cNvPr id="11281" name="AutoShape 18"/>
          <p:cNvCxnSpPr>
            <a:cxnSpLocks noChangeShapeType="1"/>
            <a:stCxn id="11274" idx="1"/>
            <a:endCxn id="11277" idx="3"/>
          </p:cNvCxnSpPr>
          <p:nvPr/>
        </p:nvCxnSpPr>
        <p:spPr bwMode="auto">
          <a:xfrm flipH="1">
            <a:off x="4572000" y="1800225"/>
            <a:ext cx="10715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1282" name="AutoShape 19"/>
          <p:cNvCxnSpPr>
            <a:cxnSpLocks noChangeShapeType="1"/>
            <a:stCxn id="11277" idx="1"/>
            <a:endCxn id="11276" idx="3"/>
          </p:cNvCxnSpPr>
          <p:nvPr/>
        </p:nvCxnSpPr>
        <p:spPr bwMode="auto">
          <a:xfrm flipH="1">
            <a:off x="2133600" y="1800225"/>
            <a:ext cx="914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1283" name="AutoShape 20"/>
          <p:cNvCxnSpPr>
            <a:cxnSpLocks noChangeShapeType="1"/>
            <a:stCxn id="11276" idx="2"/>
            <a:endCxn id="11270" idx="0"/>
          </p:cNvCxnSpPr>
          <p:nvPr/>
        </p:nvCxnSpPr>
        <p:spPr bwMode="auto">
          <a:xfrm>
            <a:off x="1371600" y="2028825"/>
            <a:ext cx="0" cy="914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1284" name="Line 21"/>
          <p:cNvSpPr>
            <a:spLocks noChangeShapeType="1"/>
          </p:cNvSpPr>
          <p:nvPr/>
        </p:nvSpPr>
        <p:spPr bwMode="auto">
          <a:xfrm>
            <a:off x="2133600" y="317182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 sz="2800" i="0">
              <a:latin typeface="+mj-lt"/>
            </a:endParaRPr>
          </a:p>
        </p:txBody>
      </p:sp>
      <p:sp>
        <p:nvSpPr>
          <p:cNvPr id="11286" name="Rectangle 23"/>
          <p:cNvSpPr>
            <a:spLocks noChangeArrowheads="1"/>
          </p:cNvSpPr>
          <p:nvPr/>
        </p:nvSpPr>
        <p:spPr bwMode="auto">
          <a:xfrm>
            <a:off x="7410450" y="3476625"/>
            <a:ext cx="1066800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CorePac2</a:t>
            </a:r>
          </a:p>
        </p:txBody>
      </p:sp>
      <p:cxnSp>
        <p:nvCxnSpPr>
          <p:cNvPr id="11287" name="AutoShape 24"/>
          <p:cNvCxnSpPr>
            <a:cxnSpLocks noChangeShapeType="1"/>
            <a:stCxn id="11286" idx="0"/>
          </p:cNvCxnSpPr>
          <p:nvPr/>
        </p:nvCxnSpPr>
        <p:spPr bwMode="auto">
          <a:xfrm rot="5400000" flipH="1">
            <a:off x="7403307" y="2936081"/>
            <a:ext cx="304800" cy="77628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/>
          </a:ln>
        </p:spPr>
      </p:cxnSp>
      <p:sp>
        <p:nvSpPr>
          <p:cNvPr id="11288" name="Text Box 25"/>
          <p:cNvSpPr txBox="1">
            <a:spLocks noChangeArrowheads="1"/>
          </p:cNvSpPr>
          <p:nvPr/>
        </p:nvSpPr>
        <p:spPr bwMode="auto">
          <a:xfrm>
            <a:off x="365125" y="4495800"/>
            <a:ext cx="842645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400" b="0" i="0" dirty="0">
                <a:latin typeface="+mn-lt"/>
              </a:rPr>
              <a:t>Another CorePac reads the buffer from shared </a:t>
            </a:r>
            <a:r>
              <a:rPr lang="en-US" sz="2400" b="0" i="0" dirty="0" smtClean="0">
                <a:latin typeface="+mn-lt"/>
              </a:rPr>
              <a:t>memory.</a:t>
            </a:r>
            <a:endParaRPr lang="en-US" sz="2400" b="0" i="0" dirty="0">
              <a:latin typeface="+mn-lt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400" b="0" i="0" dirty="0">
                <a:latin typeface="+mn-lt"/>
              </a:rPr>
              <a:t>The buffer resides in cache, </a:t>
            </a:r>
            <a:r>
              <a:rPr lang="en-US" sz="2400" b="0" i="0" dirty="0">
                <a:solidFill>
                  <a:schemeClr val="tx2"/>
                </a:solidFill>
                <a:latin typeface="+mn-lt"/>
              </a:rPr>
              <a:t>not</a:t>
            </a:r>
            <a:r>
              <a:rPr lang="en-US" sz="2400" b="0" i="0" dirty="0">
                <a:latin typeface="+mn-lt"/>
              </a:rPr>
              <a:t> in external </a:t>
            </a:r>
            <a:r>
              <a:rPr lang="en-US" sz="2400" b="0" i="0" dirty="0" smtClean="0">
                <a:latin typeface="+mn-lt"/>
              </a:rPr>
              <a:t>memory.</a:t>
            </a:r>
            <a:endParaRPr lang="en-US" sz="2400" b="0" i="0" dirty="0">
              <a:latin typeface="+mn-lt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400" b="0" i="0" dirty="0" smtClean="0">
                <a:latin typeface="+mn-lt"/>
              </a:rPr>
              <a:t>So </a:t>
            </a:r>
            <a:r>
              <a:rPr lang="en-US" sz="2400" b="0" i="0" dirty="0">
                <a:latin typeface="+mn-lt"/>
              </a:rPr>
              <a:t>the other CorePac reads whatever is in </a:t>
            </a:r>
            <a:r>
              <a:rPr lang="en-US" sz="2400" b="0" i="0" dirty="0" smtClean="0">
                <a:latin typeface="+mn-lt"/>
              </a:rPr>
              <a:t>external memory; </a:t>
            </a:r>
            <a:r>
              <a:rPr lang="en-US" sz="2400" b="0" i="0" dirty="0">
                <a:latin typeface="+mn-lt"/>
              </a:rPr>
              <a:t>probably not what you </a:t>
            </a:r>
            <a:r>
              <a:rPr lang="en-US" sz="2400" b="0" i="0" dirty="0" smtClean="0">
                <a:latin typeface="+mn-lt"/>
              </a:rPr>
              <a:t>wanted.</a:t>
            </a:r>
            <a:endParaRPr lang="en-US" sz="2400" b="0" i="0" dirty="0">
              <a:latin typeface="+mn-lt"/>
            </a:endParaRPr>
          </a:p>
        </p:txBody>
      </p:sp>
      <p:sp>
        <p:nvSpPr>
          <p:cNvPr id="175236" name="Leading Question"/>
          <p:cNvSpPr txBox="1">
            <a:spLocks noChangeArrowheads="1"/>
          </p:cNvSpPr>
          <p:nvPr/>
        </p:nvSpPr>
        <p:spPr bwMode="auto">
          <a:xfrm>
            <a:off x="2990851" y="6021943"/>
            <a:ext cx="58356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  <a:latin typeface="+mj-lt"/>
              </a:rPr>
              <a:t>There are two solutions to data coherency ...</a:t>
            </a:r>
          </a:p>
        </p:txBody>
      </p:sp>
      <p:sp>
        <p:nvSpPr>
          <p:cNvPr id="11290" name="Rectangle 9"/>
          <p:cNvSpPr>
            <a:spLocks noChangeArrowheads="1"/>
          </p:cNvSpPr>
          <p:nvPr/>
        </p:nvSpPr>
        <p:spPr bwMode="auto">
          <a:xfrm>
            <a:off x="5310188" y="750888"/>
            <a:ext cx="2174875" cy="5032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i="0" dirty="0">
                <a:latin typeface="+mj-lt"/>
              </a:rPr>
              <a:t>Shared (DDR3/ Shared Local)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387350" y="3946525"/>
            <a:ext cx="1066800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i="0" dirty="0">
                <a:latin typeface="+mj-lt"/>
              </a:rPr>
              <a:t>CorePac1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23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ChangeArrowheads="1"/>
          </p:cNvSpPr>
          <p:nvPr/>
        </p:nvSpPr>
        <p:spPr bwMode="auto">
          <a:xfrm>
            <a:off x="6469063" y="1266825"/>
            <a:ext cx="1524000" cy="2976563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71449" y="76200"/>
            <a:ext cx="8658225" cy="762000"/>
          </a:xfrm>
        </p:spPr>
        <p:txBody>
          <a:bodyPr/>
          <a:lstStyle/>
          <a:p>
            <a:r>
              <a:rPr lang="en-US" dirty="0" smtClean="0"/>
              <a:t>Solution 1:  Flush &amp; Clear the Cache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" y="962025"/>
            <a:ext cx="4572000" cy="335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3048000" y="1495425"/>
            <a:ext cx="1524000" cy="2438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09600" y="2943225"/>
            <a:ext cx="1524000" cy="1006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CPU</a:t>
            </a:r>
          </a:p>
        </p:txBody>
      </p:sp>
      <p:sp>
        <p:nvSpPr>
          <p:cNvPr id="173063" name="Rectangle 7"/>
          <p:cNvSpPr>
            <a:spLocks noChangeArrowheads="1"/>
          </p:cNvSpPr>
          <p:nvPr/>
        </p:nvSpPr>
        <p:spPr bwMode="auto">
          <a:xfrm>
            <a:off x="609600" y="1495425"/>
            <a:ext cx="15240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i="0">
              <a:effectLst>
                <a:outerShdw blurRad="38100" dist="38100" dir="2700000" algn="tl">
                  <a:srgbClr val="FFFFFF"/>
                </a:outerShdw>
              </a:effectLst>
              <a:latin typeface="+mj-lt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3200400" y="1095375"/>
            <a:ext cx="1066800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L2</a:t>
            </a:r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762000" y="1095375"/>
            <a:ext cx="1066800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 dirty="0">
                <a:latin typeface="+mj-lt"/>
              </a:rPr>
              <a:t>L1D</a:t>
            </a:r>
          </a:p>
        </p:txBody>
      </p:sp>
      <p:sp>
        <p:nvSpPr>
          <p:cNvPr id="12298" name="Rectangle 11"/>
          <p:cNvSpPr>
            <a:spLocks noChangeArrowheads="1"/>
          </p:cNvSpPr>
          <p:nvPr/>
        </p:nvSpPr>
        <p:spPr bwMode="auto">
          <a:xfrm>
            <a:off x="6469063" y="15716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RcvBuf</a:t>
            </a:r>
          </a:p>
        </p:txBody>
      </p:sp>
      <p:sp>
        <p:nvSpPr>
          <p:cNvPr id="12299" name="Rectangle 12"/>
          <p:cNvSpPr>
            <a:spLocks noChangeArrowheads="1"/>
          </p:cNvSpPr>
          <p:nvPr/>
        </p:nvSpPr>
        <p:spPr bwMode="auto">
          <a:xfrm>
            <a:off x="6469063" y="29432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XmtBuf</a:t>
            </a: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609600" y="15716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RcvBuf</a:t>
            </a: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3048000" y="15716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RcvBuf</a:t>
            </a:r>
          </a:p>
        </p:txBody>
      </p: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3048000" y="29432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XmtBuf</a:t>
            </a:r>
          </a:p>
        </p:txBody>
      </p:sp>
      <p:cxnSp>
        <p:nvCxnSpPr>
          <p:cNvPr id="12303" name="AutoShape 19"/>
          <p:cNvCxnSpPr>
            <a:cxnSpLocks noChangeShapeType="1"/>
            <a:endCxn id="12298" idx="3"/>
          </p:cNvCxnSpPr>
          <p:nvPr/>
        </p:nvCxnSpPr>
        <p:spPr bwMode="auto">
          <a:xfrm rot="5400000">
            <a:off x="8183563" y="1381125"/>
            <a:ext cx="228600" cy="6096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</p:cxnSp>
      <p:cxnSp>
        <p:nvCxnSpPr>
          <p:cNvPr id="12304" name="AutoShape 20"/>
          <p:cNvCxnSpPr>
            <a:cxnSpLocks noChangeShapeType="1"/>
            <a:stCxn id="12298" idx="1"/>
            <a:endCxn id="12301" idx="3"/>
          </p:cNvCxnSpPr>
          <p:nvPr/>
        </p:nvCxnSpPr>
        <p:spPr bwMode="auto">
          <a:xfrm flipH="1">
            <a:off x="4572000" y="1800225"/>
            <a:ext cx="18970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2305" name="AutoShape 21"/>
          <p:cNvCxnSpPr>
            <a:cxnSpLocks noChangeShapeType="1"/>
            <a:stCxn id="12301" idx="1"/>
            <a:endCxn id="12300" idx="3"/>
          </p:cNvCxnSpPr>
          <p:nvPr/>
        </p:nvCxnSpPr>
        <p:spPr bwMode="auto">
          <a:xfrm flipH="1">
            <a:off x="2133600" y="1800225"/>
            <a:ext cx="914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2306" name="AutoShape 22"/>
          <p:cNvCxnSpPr>
            <a:cxnSpLocks noChangeShapeType="1"/>
            <a:stCxn id="12300" idx="2"/>
            <a:endCxn id="12294" idx="0"/>
          </p:cNvCxnSpPr>
          <p:nvPr/>
        </p:nvCxnSpPr>
        <p:spPr bwMode="auto">
          <a:xfrm>
            <a:off x="1371600" y="2028825"/>
            <a:ext cx="0" cy="914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2307" name="Line 23"/>
          <p:cNvSpPr>
            <a:spLocks noChangeShapeType="1"/>
          </p:cNvSpPr>
          <p:nvPr/>
        </p:nvSpPr>
        <p:spPr bwMode="auto">
          <a:xfrm>
            <a:off x="2133600" y="3171825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 sz="2800" i="0">
              <a:latin typeface="+mj-lt"/>
            </a:endParaRPr>
          </a:p>
        </p:txBody>
      </p:sp>
      <p:cxnSp>
        <p:nvCxnSpPr>
          <p:cNvPr id="12308" name="AutoShape 30"/>
          <p:cNvCxnSpPr>
            <a:cxnSpLocks noChangeShapeType="1"/>
          </p:cNvCxnSpPr>
          <p:nvPr/>
        </p:nvCxnSpPr>
        <p:spPr bwMode="auto">
          <a:xfrm rot="5400000" flipH="1">
            <a:off x="8145463" y="3019425"/>
            <a:ext cx="304800" cy="6096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/>
          </a:ln>
        </p:spPr>
      </p:cxnSp>
      <p:cxnSp>
        <p:nvCxnSpPr>
          <p:cNvPr id="12309" name="AutoShape 32"/>
          <p:cNvCxnSpPr>
            <a:cxnSpLocks noChangeShapeType="1"/>
          </p:cNvCxnSpPr>
          <p:nvPr/>
        </p:nvCxnSpPr>
        <p:spPr bwMode="auto">
          <a:xfrm>
            <a:off x="4572000" y="3181350"/>
            <a:ext cx="1905000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triangle" w="med" len="med"/>
          </a:ln>
        </p:spPr>
      </p:cxnSp>
      <p:sp>
        <p:nvSpPr>
          <p:cNvPr id="12310" name="Text Box 99"/>
          <p:cNvSpPr txBox="1">
            <a:spLocks noChangeArrowheads="1"/>
          </p:cNvSpPr>
          <p:nvPr/>
        </p:nvSpPr>
        <p:spPr bwMode="auto">
          <a:xfrm>
            <a:off x="184150" y="4381500"/>
            <a:ext cx="8715375" cy="20867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b="0" i="0" dirty="0">
                <a:latin typeface="+mn-lt"/>
              </a:rPr>
              <a:t>When the CPU is finished with the data (and has written it to </a:t>
            </a:r>
            <a:r>
              <a:rPr lang="en-US" b="0" i="0" dirty="0" err="1">
                <a:latin typeface="+mn-lt"/>
              </a:rPr>
              <a:t>XmtBuf</a:t>
            </a:r>
            <a:r>
              <a:rPr lang="en-US" b="0" i="0" dirty="0">
                <a:latin typeface="+mn-lt"/>
              </a:rPr>
              <a:t> in L2), it can be sent to external memory with a cache </a:t>
            </a:r>
            <a:r>
              <a:rPr lang="en-US" b="0" i="0" dirty="0" err="1">
                <a:latin typeface="+mn-lt"/>
              </a:rPr>
              <a:t>writeback</a:t>
            </a:r>
            <a:r>
              <a:rPr lang="en-US" b="0" i="0" dirty="0">
                <a:latin typeface="+mn-lt"/>
              </a:rPr>
              <a:t>.</a:t>
            </a:r>
          </a:p>
          <a:p>
            <a:pPr marL="342900" indent="-3429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b="0" i="0" dirty="0">
                <a:latin typeface="+mn-lt"/>
              </a:rPr>
              <a:t>A </a:t>
            </a:r>
            <a:r>
              <a:rPr lang="en-US" b="0" i="0" dirty="0" err="1">
                <a:latin typeface="+mn-lt"/>
              </a:rPr>
              <a:t>writeback</a:t>
            </a:r>
            <a:r>
              <a:rPr lang="en-US" b="0" i="0" dirty="0">
                <a:latin typeface="+mn-lt"/>
              </a:rPr>
              <a:t> is a copy operation from cache to memory, writing back the modified (i.e. dirty) memory locations – all </a:t>
            </a:r>
            <a:r>
              <a:rPr lang="en-US" b="0" i="0" dirty="0" err="1">
                <a:latin typeface="+mn-lt"/>
              </a:rPr>
              <a:t>writebacks</a:t>
            </a:r>
            <a:r>
              <a:rPr lang="en-US" b="0" i="0" dirty="0">
                <a:latin typeface="+mn-lt"/>
              </a:rPr>
              <a:t> operate on full cache </a:t>
            </a:r>
            <a:r>
              <a:rPr lang="en-US" b="0" i="0" dirty="0" smtClean="0">
                <a:latin typeface="+mn-lt"/>
              </a:rPr>
              <a:t>lines.</a:t>
            </a:r>
            <a:endParaRPr lang="en-US" b="0" i="0" dirty="0">
              <a:latin typeface="+mn-lt"/>
            </a:endParaRPr>
          </a:p>
          <a:p>
            <a:pPr marL="342900" indent="-3429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b="0" i="0" dirty="0">
                <a:latin typeface="+mn-lt"/>
              </a:rPr>
              <a:t>Use CSL </a:t>
            </a:r>
            <a:r>
              <a:rPr lang="en-US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CACHE_wbL1d</a:t>
            </a:r>
            <a:r>
              <a:rPr lang="en-US" b="0" i="0" dirty="0">
                <a:latin typeface="+mn-lt"/>
              </a:rPr>
              <a:t> to force a </a:t>
            </a:r>
            <a:r>
              <a:rPr lang="en-US" b="0" i="0" dirty="0" err="1" smtClean="0">
                <a:latin typeface="+mn-lt"/>
              </a:rPr>
              <a:t>writeback</a:t>
            </a:r>
            <a:r>
              <a:rPr lang="en-US" b="0" i="0" dirty="0" smtClean="0">
                <a:latin typeface="+mn-lt"/>
              </a:rPr>
              <a:t>.</a:t>
            </a:r>
            <a:endParaRPr lang="en-US" b="0" i="0" dirty="0">
              <a:latin typeface="+mn-lt"/>
            </a:endParaRPr>
          </a:p>
          <a:p>
            <a:pPr marL="342900" indent="-3429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b="0" i="0" dirty="0">
                <a:latin typeface="+mn-lt"/>
              </a:rPr>
              <a:t>No </a:t>
            </a:r>
            <a:r>
              <a:rPr lang="en-US" b="0" i="0" dirty="0" err="1">
                <a:latin typeface="+mn-lt"/>
              </a:rPr>
              <a:t>writeback</a:t>
            </a:r>
            <a:r>
              <a:rPr lang="en-US" b="0" i="0" dirty="0">
                <a:latin typeface="+mn-lt"/>
              </a:rPr>
              <a:t> is required if the buffer is never read (L1 cache is read allocate only</a:t>
            </a:r>
            <a:r>
              <a:rPr lang="en-US" b="0" i="0" dirty="0" smtClean="0">
                <a:latin typeface="+mn-lt"/>
              </a:rPr>
              <a:t>).</a:t>
            </a:r>
            <a:endParaRPr lang="en-US" b="0" i="0" dirty="0">
              <a:latin typeface="+mn-lt"/>
            </a:endParaRPr>
          </a:p>
        </p:txBody>
      </p:sp>
      <p:sp>
        <p:nvSpPr>
          <p:cNvPr id="12311" name="Text Box 100"/>
          <p:cNvSpPr txBox="1">
            <a:spLocks noChangeArrowheads="1"/>
          </p:cNvSpPr>
          <p:nvPr/>
        </p:nvSpPr>
        <p:spPr bwMode="auto">
          <a:xfrm>
            <a:off x="4876800" y="3257550"/>
            <a:ext cx="1664686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r>
              <a:rPr lang="en-US" sz="2800" i="0">
                <a:solidFill>
                  <a:schemeClr val="tx2"/>
                </a:solidFill>
                <a:latin typeface="+mj-lt"/>
              </a:rPr>
              <a:t>writeback</a:t>
            </a:r>
          </a:p>
        </p:txBody>
      </p:sp>
      <p:sp>
        <p:nvSpPr>
          <p:cNvPr id="12313" name="Rectangle 16"/>
          <p:cNvSpPr>
            <a:spLocks noChangeArrowheads="1"/>
          </p:cNvSpPr>
          <p:nvPr/>
        </p:nvSpPr>
        <p:spPr bwMode="auto">
          <a:xfrm>
            <a:off x="8069263" y="1227138"/>
            <a:ext cx="1066800" cy="3508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Core2</a:t>
            </a:r>
          </a:p>
        </p:txBody>
      </p:sp>
      <p:sp>
        <p:nvSpPr>
          <p:cNvPr id="12314" name="Rectangle 16"/>
          <p:cNvSpPr>
            <a:spLocks noChangeArrowheads="1"/>
          </p:cNvSpPr>
          <p:nvPr/>
        </p:nvSpPr>
        <p:spPr bwMode="auto">
          <a:xfrm>
            <a:off x="8069263" y="3452813"/>
            <a:ext cx="1066800" cy="3508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Core2</a:t>
            </a:r>
          </a:p>
        </p:txBody>
      </p:sp>
      <p:sp>
        <p:nvSpPr>
          <p:cNvPr id="12315" name="Rectangle 9"/>
          <p:cNvSpPr>
            <a:spLocks noChangeArrowheads="1"/>
          </p:cNvSpPr>
          <p:nvPr/>
        </p:nvSpPr>
        <p:spPr bwMode="auto">
          <a:xfrm>
            <a:off x="6143625" y="722313"/>
            <a:ext cx="2174875" cy="5032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i="0" dirty="0" smtClean="0">
                <a:latin typeface="+mj-lt"/>
              </a:rPr>
              <a:t>Shared</a:t>
            </a:r>
            <a:br>
              <a:rPr lang="en-US" sz="2000" i="0" dirty="0" smtClean="0">
                <a:latin typeface="+mj-lt"/>
              </a:rPr>
            </a:br>
            <a:r>
              <a:rPr lang="en-US" sz="2000" i="0" dirty="0" smtClean="0">
                <a:latin typeface="+mj-lt"/>
              </a:rPr>
              <a:t>(DDR3/SL</a:t>
            </a:r>
            <a:r>
              <a:rPr lang="en-US" sz="2000" i="0" dirty="0">
                <a:latin typeface="+mj-lt"/>
              </a:rPr>
              <a:t>)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387350" y="3946525"/>
            <a:ext cx="1066800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i="0" dirty="0">
                <a:latin typeface="+mj-lt"/>
              </a:rPr>
              <a:t>CorePac1</a:t>
            </a:r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ChangeArrowheads="1"/>
          </p:cNvSpPr>
          <p:nvPr/>
        </p:nvSpPr>
        <p:spPr bwMode="auto">
          <a:xfrm>
            <a:off x="5611813" y="1346200"/>
            <a:ext cx="1524000" cy="3138488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Coherency Issue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4800" y="962025"/>
            <a:ext cx="4572000" cy="335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endParaRPr lang="en-US" sz="2800" i="0" dirty="0">
              <a:latin typeface="+mj-lt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048000" y="1495425"/>
            <a:ext cx="1524000" cy="2438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609600" y="2943225"/>
            <a:ext cx="1524000" cy="1006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CPU</a:t>
            </a: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609600" y="1495425"/>
            <a:ext cx="15240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i="0">
              <a:effectLst>
                <a:outerShdw blurRad="38100" dist="38100" dir="2700000" algn="tl">
                  <a:srgbClr val="FFFFFF"/>
                </a:outerShdw>
              </a:effectLst>
              <a:latin typeface="+mj-lt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200400" y="1095375"/>
            <a:ext cx="1066800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L2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5286375" y="790575"/>
            <a:ext cx="2174875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i="0" dirty="0" smtClean="0">
                <a:latin typeface="+mj-lt"/>
              </a:rPr>
              <a:t>Shared</a:t>
            </a:r>
            <a:br>
              <a:rPr lang="en-US" sz="2000" i="0" dirty="0" smtClean="0">
                <a:latin typeface="+mj-lt"/>
              </a:rPr>
            </a:br>
            <a:r>
              <a:rPr lang="en-US" sz="2000" i="0" dirty="0" smtClean="0">
                <a:latin typeface="+mj-lt"/>
              </a:rPr>
              <a:t>(DDR3/SL</a:t>
            </a:r>
            <a:r>
              <a:rPr lang="en-US" sz="2000" i="0" dirty="0">
                <a:latin typeface="+mj-lt"/>
              </a:rPr>
              <a:t>)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762000" y="1095375"/>
            <a:ext cx="1066800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 dirty="0">
                <a:latin typeface="+mj-lt"/>
              </a:rPr>
              <a:t>L1D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611813" y="1651000"/>
            <a:ext cx="1524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RcvBuf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611813" y="3022600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XmtBuf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609600" y="15716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 dirty="0" err="1">
                <a:latin typeface="+mj-lt"/>
              </a:rPr>
              <a:t>RcvBuf</a:t>
            </a:r>
            <a:endParaRPr lang="en-US" sz="2800" i="0" dirty="0">
              <a:latin typeface="+mj-lt"/>
            </a:endParaRPr>
          </a:p>
        </p:txBody>
      </p:sp>
      <p:sp>
        <p:nvSpPr>
          <p:cNvPr id="13326" name="Rectangle 15"/>
          <p:cNvSpPr>
            <a:spLocks noChangeArrowheads="1"/>
          </p:cNvSpPr>
          <p:nvPr/>
        </p:nvSpPr>
        <p:spPr bwMode="auto">
          <a:xfrm>
            <a:off x="3048000" y="15716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RcvBuf</a:t>
            </a:r>
          </a:p>
        </p:txBody>
      </p:sp>
      <p:sp>
        <p:nvSpPr>
          <p:cNvPr id="13327" name="Rectangle 16"/>
          <p:cNvSpPr>
            <a:spLocks noChangeArrowheads="1"/>
          </p:cNvSpPr>
          <p:nvPr/>
        </p:nvSpPr>
        <p:spPr bwMode="auto">
          <a:xfrm>
            <a:off x="3048000" y="29432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XmtBuf</a:t>
            </a:r>
          </a:p>
        </p:txBody>
      </p:sp>
      <p:sp>
        <p:nvSpPr>
          <p:cNvPr id="13328" name="Rectangle 18"/>
          <p:cNvSpPr>
            <a:spLocks noChangeArrowheads="1"/>
          </p:cNvSpPr>
          <p:nvPr/>
        </p:nvSpPr>
        <p:spPr bwMode="auto">
          <a:xfrm>
            <a:off x="7473950" y="1220788"/>
            <a:ext cx="1066800" cy="3508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CorePac2</a:t>
            </a:r>
          </a:p>
        </p:txBody>
      </p:sp>
      <p:cxnSp>
        <p:nvCxnSpPr>
          <p:cNvPr id="13329" name="AutoShape 19"/>
          <p:cNvCxnSpPr>
            <a:cxnSpLocks noChangeShapeType="1"/>
            <a:stCxn id="13328" idx="2"/>
            <a:endCxn id="13323" idx="3"/>
          </p:cNvCxnSpPr>
          <p:nvPr/>
        </p:nvCxnSpPr>
        <p:spPr bwMode="auto">
          <a:xfrm rot="5400000">
            <a:off x="7417594" y="1289844"/>
            <a:ext cx="307975" cy="871537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</p:cxnSp>
      <p:cxnSp>
        <p:nvCxnSpPr>
          <p:cNvPr id="13330" name="AutoShape 21"/>
          <p:cNvCxnSpPr>
            <a:cxnSpLocks noChangeShapeType="1"/>
            <a:stCxn id="13326" idx="1"/>
            <a:endCxn id="13325" idx="3"/>
          </p:cNvCxnSpPr>
          <p:nvPr/>
        </p:nvCxnSpPr>
        <p:spPr bwMode="auto">
          <a:xfrm flipH="1">
            <a:off x="2133600" y="1800225"/>
            <a:ext cx="914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3331" name="AutoShape 22"/>
          <p:cNvCxnSpPr>
            <a:cxnSpLocks noChangeShapeType="1"/>
            <a:stCxn id="13325" idx="2"/>
            <a:endCxn id="13318" idx="0"/>
          </p:cNvCxnSpPr>
          <p:nvPr/>
        </p:nvCxnSpPr>
        <p:spPr bwMode="auto">
          <a:xfrm>
            <a:off x="1371600" y="2028825"/>
            <a:ext cx="0" cy="914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3332" name="Text Box 28"/>
          <p:cNvSpPr txBox="1">
            <a:spLocks noChangeArrowheads="1"/>
          </p:cNvSpPr>
          <p:nvPr/>
        </p:nvSpPr>
        <p:spPr bwMode="auto">
          <a:xfrm>
            <a:off x="311150" y="4743450"/>
            <a:ext cx="8547100" cy="144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2000" b="0" i="0" dirty="0">
                <a:latin typeface="+mn-lt"/>
              </a:rPr>
              <a:t>Another CorePac writes a </a:t>
            </a:r>
            <a:r>
              <a:rPr lang="en-US" sz="2000" b="0" i="0" u="sng" dirty="0">
                <a:solidFill>
                  <a:schemeClr val="tx2"/>
                </a:solidFill>
                <a:latin typeface="+mn-lt"/>
              </a:rPr>
              <a:t>new</a:t>
            </a:r>
            <a:r>
              <a:rPr lang="en-US" sz="2000" b="0" i="0" dirty="0">
                <a:latin typeface="+mn-lt"/>
              </a:rPr>
              <a:t> </a:t>
            </a:r>
            <a:r>
              <a:rPr lang="en-US" sz="2000" b="0" i="0" dirty="0" err="1">
                <a:latin typeface="+mn-lt"/>
              </a:rPr>
              <a:t>RcvBuf</a:t>
            </a:r>
            <a:r>
              <a:rPr lang="en-US" sz="2000" b="0" i="0" dirty="0">
                <a:latin typeface="+mn-lt"/>
              </a:rPr>
              <a:t> buffer to shared memory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2000" b="0" i="0" dirty="0">
                <a:latin typeface="+mn-lt"/>
              </a:rPr>
              <a:t>When the current CorePac reads </a:t>
            </a:r>
            <a:r>
              <a:rPr lang="en-US" sz="2000" b="0" i="0" dirty="0" err="1">
                <a:latin typeface="+mn-lt"/>
              </a:rPr>
              <a:t>RcvBuf</a:t>
            </a:r>
            <a:r>
              <a:rPr lang="en-US" sz="2000" b="0" i="0" dirty="0">
                <a:latin typeface="+mn-lt"/>
              </a:rPr>
              <a:t> a cache hit occurs since the buffer (with old data) is still valid in cache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2000" b="0" i="0" dirty="0">
                <a:latin typeface="+mn-lt"/>
              </a:rPr>
              <a:t>Thus, the current CorePac reads the old data instead of the new data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87350" y="3946525"/>
            <a:ext cx="1066800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i="0" dirty="0">
                <a:latin typeface="+mj-lt"/>
              </a:rPr>
              <a:t>CorePac1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ChangeArrowheads="1"/>
          </p:cNvSpPr>
          <p:nvPr/>
        </p:nvSpPr>
        <p:spPr bwMode="auto">
          <a:xfrm>
            <a:off x="5588000" y="1266825"/>
            <a:ext cx="1524000" cy="2822575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23825" y="76200"/>
            <a:ext cx="8829675" cy="762000"/>
          </a:xfrm>
        </p:spPr>
        <p:txBody>
          <a:bodyPr/>
          <a:lstStyle/>
          <a:p>
            <a:r>
              <a:rPr lang="en-US" sz="4000" dirty="0" smtClean="0"/>
              <a:t>Another Coherency Solution (Using CSL)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04800" y="962025"/>
            <a:ext cx="4572000" cy="335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048000" y="1495425"/>
            <a:ext cx="1524000" cy="2438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609600" y="2943225"/>
            <a:ext cx="1524000" cy="1006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CPU</a:t>
            </a:r>
          </a:p>
        </p:txBody>
      </p:sp>
      <p:sp>
        <p:nvSpPr>
          <p:cNvPr id="542727" name="Rectangle 7"/>
          <p:cNvSpPr>
            <a:spLocks noChangeArrowheads="1"/>
          </p:cNvSpPr>
          <p:nvPr/>
        </p:nvSpPr>
        <p:spPr bwMode="auto">
          <a:xfrm>
            <a:off x="609600" y="1495425"/>
            <a:ext cx="15240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i="0">
              <a:effectLst>
                <a:outerShdw blurRad="38100" dist="38100" dir="2700000" algn="tl">
                  <a:srgbClr val="FFFFFF"/>
                </a:outerShdw>
              </a:effectLst>
              <a:latin typeface="+mj-lt"/>
            </a:endParaRP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200400" y="1095375"/>
            <a:ext cx="1066800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L2</a:t>
            </a:r>
          </a:p>
        </p:txBody>
      </p:sp>
      <p:sp>
        <p:nvSpPr>
          <p:cNvPr id="14345" name="Rectangle 10"/>
          <p:cNvSpPr>
            <a:spLocks noChangeArrowheads="1"/>
          </p:cNvSpPr>
          <p:nvPr/>
        </p:nvSpPr>
        <p:spPr bwMode="auto">
          <a:xfrm>
            <a:off x="762000" y="1095375"/>
            <a:ext cx="1066800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 dirty="0">
                <a:latin typeface="+mj-lt"/>
              </a:rPr>
              <a:t>L1D</a:t>
            </a:r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5588000" y="1571625"/>
            <a:ext cx="1524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 dirty="0" err="1">
                <a:latin typeface="+mj-lt"/>
              </a:rPr>
              <a:t>RcvBuf</a:t>
            </a:r>
            <a:endParaRPr lang="en-US" sz="2800" i="0" dirty="0">
              <a:latin typeface="+mj-lt"/>
            </a:endParaRPr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5588000" y="29432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XmtBuf</a:t>
            </a:r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609600" y="15716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RcvBuf</a:t>
            </a:r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auto">
          <a:xfrm>
            <a:off x="3048000" y="15716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 dirty="0" err="1">
                <a:latin typeface="+mj-lt"/>
              </a:rPr>
              <a:t>RcvBuf</a:t>
            </a:r>
            <a:endParaRPr lang="en-US" sz="2800" i="0" dirty="0">
              <a:latin typeface="+mj-lt"/>
            </a:endParaRPr>
          </a:p>
        </p:txBody>
      </p:sp>
      <p:sp>
        <p:nvSpPr>
          <p:cNvPr id="14350" name="Rectangle 15"/>
          <p:cNvSpPr>
            <a:spLocks noChangeArrowheads="1"/>
          </p:cNvSpPr>
          <p:nvPr/>
        </p:nvSpPr>
        <p:spPr bwMode="auto">
          <a:xfrm>
            <a:off x="3048000" y="29432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XmtBuf</a:t>
            </a:r>
          </a:p>
        </p:txBody>
      </p:sp>
      <p:cxnSp>
        <p:nvCxnSpPr>
          <p:cNvPr id="14351" name="AutoShape 17"/>
          <p:cNvCxnSpPr>
            <a:cxnSpLocks noChangeShapeType="1"/>
            <a:stCxn id="14358" idx="2"/>
            <a:endCxn id="14346" idx="3"/>
          </p:cNvCxnSpPr>
          <p:nvPr/>
        </p:nvCxnSpPr>
        <p:spPr bwMode="auto">
          <a:xfrm rot="5400000">
            <a:off x="7388226" y="1284287"/>
            <a:ext cx="239712" cy="7921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</p:cxnSp>
      <p:cxnSp>
        <p:nvCxnSpPr>
          <p:cNvPr id="14352" name="AutoShape 18"/>
          <p:cNvCxnSpPr>
            <a:cxnSpLocks noChangeShapeType="1"/>
            <a:stCxn id="14349" idx="1"/>
            <a:endCxn id="14348" idx="3"/>
          </p:cNvCxnSpPr>
          <p:nvPr/>
        </p:nvCxnSpPr>
        <p:spPr bwMode="auto">
          <a:xfrm flipH="1">
            <a:off x="2133600" y="1800225"/>
            <a:ext cx="914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4353" name="AutoShape 19"/>
          <p:cNvCxnSpPr>
            <a:cxnSpLocks noChangeShapeType="1"/>
            <a:stCxn id="14348" idx="2"/>
            <a:endCxn id="14342" idx="0"/>
          </p:cNvCxnSpPr>
          <p:nvPr/>
        </p:nvCxnSpPr>
        <p:spPr bwMode="auto">
          <a:xfrm>
            <a:off x="1371600" y="2028825"/>
            <a:ext cx="0" cy="914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4356" name="Text Box 22"/>
          <p:cNvSpPr txBox="1">
            <a:spLocks noChangeArrowheads="1"/>
          </p:cNvSpPr>
          <p:nvPr/>
        </p:nvSpPr>
        <p:spPr bwMode="auto">
          <a:xfrm>
            <a:off x="200025" y="4679950"/>
            <a:ext cx="8594725" cy="17820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b="0" i="0" dirty="0">
                <a:latin typeface="+mn-lt"/>
              </a:rPr>
              <a:t>To get the new data, you must first </a:t>
            </a:r>
            <a:r>
              <a:rPr lang="en-US" b="0" i="0" dirty="0">
                <a:solidFill>
                  <a:schemeClr val="tx2"/>
                </a:solidFill>
                <a:latin typeface="+mn-lt"/>
              </a:rPr>
              <a:t>invalidate</a:t>
            </a:r>
            <a:r>
              <a:rPr lang="en-US" b="0" i="0" dirty="0">
                <a:latin typeface="+mn-lt"/>
              </a:rPr>
              <a:t> the old data before trying to read the new data (clears cache line’s valid bits)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b="0" i="0" dirty="0">
                <a:latin typeface="+mn-lt"/>
              </a:rPr>
              <a:t>CSL provides an API to </a:t>
            </a:r>
            <a:r>
              <a:rPr lang="en-US" b="0" i="0" dirty="0" err="1">
                <a:solidFill>
                  <a:schemeClr val="tx2"/>
                </a:solidFill>
                <a:latin typeface="+mn-lt"/>
              </a:rPr>
              <a:t>writeback</a:t>
            </a:r>
            <a:r>
              <a:rPr lang="en-US" b="0" i="0" dirty="0">
                <a:solidFill>
                  <a:schemeClr val="tx2"/>
                </a:solidFill>
                <a:latin typeface="+mn-lt"/>
              </a:rPr>
              <a:t> with invalidate</a:t>
            </a:r>
            <a:r>
              <a:rPr lang="en-US" b="0" i="0" dirty="0">
                <a:latin typeface="+mn-lt"/>
              </a:rPr>
              <a:t>:</a:t>
            </a:r>
          </a:p>
          <a:p>
            <a:pPr marL="800100" lvl="1" indent="-342900">
              <a:buClr>
                <a:schemeClr val="tx2"/>
              </a:buClr>
              <a:buSzPct val="75000"/>
              <a:buFont typeface="Wingdings" pitchFamily="2" charset="2"/>
              <a:buChar char=""/>
              <a:tabLst>
                <a:tab pos="682625" algn="l"/>
              </a:tabLst>
            </a:pPr>
            <a:r>
              <a:rPr lang="en-US" b="0" i="0" dirty="0">
                <a:latin typeface="+mn-lt"/>
              </a:rPr>
              <a:t>It writes back modified (i.e. dirty) data, </a:t>
            </a:r>
          </a:p>
          <a:p>
            <a:pPr marL="800100" lvl="1" indent="-342900">
              <a:buClr>
                <a:schemeClr val="tx2"/>
              </a:buClr>
              <a:buSzPct val="75000"/>
              <a:buFont typeface="Wingdings" pitchFamily="2" charset="2"/>
              <a:buChar char=""/>
              <a:tabLst>
                <a:tab pos="682625" algn="l"/>
              </a:tabLst>
            </a:pPr>
            <a:r>
              <a:rPr lang="en-US" b="0" i="0" dirty="0">
                <a:latin typeface="+mn-lt"/>
              </a:rPr>
              <a:t>Then invalidates cache lines containing the buffer</a:t>
            </a:r>
            <a:br>
              <a:rPr lang="en-US" b="0" i="0" dirty="0">
                <a:latin typeface="+mn-lt"/>
              </a:rPr>
            </a:br>
            <a:r>
              <a:rPr lang="en-US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CACHE_wbInvL2((void *)</a:t>
            </a:r>
            <a:r>
              <a:rPr lang="en-US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RcvBuf</a:t>
            </a:r>
            <a:r>
              <a:rPr lang="en-US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0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bytecount</a:t>
            </a:r>
            <a:r>
              <a:rPr lang="en-US" i="0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, CACHE_WAIT);</a:t>
            </a:r>
          </a:p>
        </p:txBody>
      </p:sp>
      <p:sp>
        <p:nvSpPr>
          <p:cNvPr id="14358" name="Rectangle 16"/>
          <p:cNvSpPr>
            <a:spLocks noChangeArrowheads="1"/>
          </p:cNvSpPr>
          <p:nvPr/>
        </p:nvSpPr>
        <p:spPr bwMode="auto">
          <a:xfrm>
            <a:off x="7370763" y="1209675"/>
            <a:ext cx="1066800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CorePac2</a:t>
            </a:r>
          </a:p>
        </p:txBody>
      </p:sp>
      <p:sp>
        <p:nvSpPr>
          <p:cNvPr id="14359" name="Rectangle 9"/>
          <p:cNvSpPr>
            <a:spLocks noChangeArrowheads="1"/>
          </p:cNvSpPr>
          <p:nvPr/>
        </p:nvSpPr>
        <p:spPr bwMode="auto">
          <a:xfrm>
            <a:off x="5262563" y="769938"/>
            <a:ext cx="2174875" cy="5032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i="0" dirty="0" smtClean="0">
                <a:latin typeface="+mj-lt"/>
              </a:rPr>
              <a:t>Shared</a:t>
            </a:r>
            <a:br>
              <a:rPr lang="en-US" sz="2000" i="0" dirty="0" smtClean="0">
                <a:latin typeface="+mj-lt"/>
              </a:rPr>
            </a:br>
            <a:r>
              <a:rPr lang="en-US" sz="2000" i="0" dirty="0" smtClean="0">
                <a:latin typeface="+mj-lt"/>
              </a:rPr>
              <a:t>(DDR3/SL</a:t>
            </a:r>
            <a:r>
              <a:rPr lang="en-US" sz="2000" i="0" dirty="0">
                <a:latin typeface="+mj-lt"/>
              </a:rPr>
              <a:t>)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387350" y="3946525"/>
            <a:ext cx="1066800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i="0" dirty="0">
                <a:latin typeface="+mj-lt"/>
              </a:rPr>
              <a:t>CorePac1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ChangeArrowheads="1"/>
          </p:cNvSpPr>
          <p:nvPr/>
        </p:nvSpPr>
        <p:spPr bwMode="auto">
          <a:xfrm>
            <a:off x="6477000" y="1276350"/>
            <a:ext cx="1524000" cy="3352800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2:  Keep Buffers in L2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04800" y="971550"/>
            <a:ext cx="4572000" cy="335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048000" y="1504950"/>
            <a:ext cx="1524000" cy="2438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09600" y="2952750"/>
            <a:ext cx="1524000" cy="1006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CPU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609600" y="1504950"/>
            <a:ext cx="15240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i="0">
              <a:effectLst>
                <a:outerShdw blurRad="38100" dist="38100" dir="2700000" algn="tl">
                  <a:srgbClr val="FFFFFF"/>
                </a:outerShdw>
              </a:effectLst>
              <a:latin typeface="+mj-lt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200400" y="1104900"/>
            <a:ext cx="1066800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L2</a:t>
            </a:r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762000" y="1104900"/>
            <a:ext cx="1066800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 dirty="0">
                <a:latin typeface="+mj-lt"/>
              </a:rPr>
              <a:t>L1D</a:t>
            </a:r>
          </a:p>
        </p:txBody>
      </p:sp>
      <p:sp>
        <p:nvSpPr>
          <p:cNvPr id="15370" name="Rectangle 12"/>
          <p:cNvSpPr>
            <a:spLocks noChangeArrowheads="1"/>
          </p:cNvSpPr>
          <p:nvPr/>
        </p:nvSpPr>
        <p:spPr bwMode="auto">
          <a:xfrm>
            <a:off x="609600" y="1581150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RcvBuf</a:t>
            </a:r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3048000" y="1581150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RcvBuf</a:t>
            </a:r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3048000" y="2952750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XmtBuf</a:t>
            </a:r>
          </a:p>
        </p:txBody>
      </p:sp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4876800" y="1200150"/>
            <a:ext cx="1066800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EDMA</a:t>
            </a:r>
          </a:p>
        </p:txBody>
      </p:sp>
      <p:cxnSp>
        <p:nvCxnSpPr>
          <p:cNvPr id="15374" name="AutoShape 16"/>
          <p:cNvCxnSpPr>
            <a:cxnSpLocks noChangeShapeType="1"/>
            <a:stCxn id="15373" idx="2"/>
            <a:endCxn id="15371" idx="3"/>
          </p:cNvCxnSpPr>
          <p:nvPr/>
        </p:nvCxnSpPr>
        <p:spPr bwMode="auto">
          <a:xfrm rot="5400000">
            <a:off x="4861719" y="1261269"/>
            <a:ext cx="258762" cy="8382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</p:cxnSp>
      <p:cxnSp>
        <p:nvCxnSpPr>
          <p:cNvPr id="15375" name="AutoShape 18"/>
          <p:cNvCxnSpPr>
            <a:cxnSpLocks noChangeShapeType="1"/>
            <a:stCxn id="15371" idx="1"/>
            <a:endCxn id="15370" idx="3"/>
          </p:cNvCxnSpPr>
          <p:nvPr/>
        </p:nvCxnSpPr>
        <p:spPr bwMode="auto">
          <a:xfrm flipH="1">
            <a:off x="2133600" y="1809750"/>
            <a:ext cx="9144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5376" name="AutoShape 19"/>
          <p:cNvCxnSpPr>
            <a:cxnSpLocks noChangeShapeType="1"/>
            <a:stCxn id="15370" idx="2"/>
            <a:endCxn id="15366" idx="0"/>
          </p:cNvCxnSpPr>
          <p:nvPr/>
        </p:nvCxnSpPr>
        <p:spPr bwMode="auto">
          <a:xfrm>
            <a:off x="1371600" y="2038350"/>
            <a:ext cx="0" cy="914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377" name="Line 20"/>
          <p:cNvSpPr>
            <a:spLocks noChangeShapeType="1"/>
          </p:cNvSpPr>
          <p:nvPr/>
        </p:nvSpPr>
        <p:spPr bwMode="auto">
          <a:xfrm>
            <a:off x="2133600" y="318135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 sz="2800" i="0">
              <a:latin typeface="+mj-lt"/>
            </a:endParaRPr>
          </a:p>
        </p:txBody>
      </p:sp>
      <p:sp>
        <p:nvSpPr>
          <p:cNvPr id="15378" name="Text Box 21"/>
          <p:cNvSpPr txBox="1">
            <a:spLocks noChangeArrowheads="1"/>
          </p:cNvSpPr>
          <p:nvPr/>
        </p:nvSpPr>
        <p:spPr bwMode="auto">
          <a:xfrm>
            <a:off x="271463" y="4727575"/>
            <a:ext cx="8448675" cy="118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/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400" b="0" i="0" dirty="0">
                <a:latin typeface="+mn-lt"/>
              </a:rPr>
              <a:t>Configure some of L2 as </a:t>
            </a:r>
            <a:r>
              <a:rPr lang="en-US" sz="2400" b="0" i="0" dirty="0" smtClean="0">
                <a:latin typeface="+mn-lt"/>
              </a:rPr>
              <a:t>RAM.</a:t>
            </a:r>
            <a:endParaRPr lang="en-US" sz="2400" b="0" i="0" dirty="0">
              <a:latin typeface="+mn-lt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400" b="0" i="0" dirty="0">
                <a:latin typeface="+mn-lt"/>
              </a:rPr>
              <a:t>Use EDMA or </a:t>
            </a:r>
            <a:r>
              <a:rPr lang="en-US" sz="2400" b="0" i="0" dirty="0" smtClean="0">
                <a:latin typeface="+mn-lt"/>
              </a:rPr>
              <a:t>PKTDMA </a:t>
            </a:r>
            <a:r>
              <a:rPr lang="en-US" sz="2400" b="0" i="0" dirty="0">
                <a:latin typeface="+mn-lt"/>
              </a:rPr>
              <a:t>to transfer buffers in this RAM </a:t>
            </a:r>
            <a:r>
              <a:rPr lang="en-US" sz="2400" b="0" i="0" dirty="0" smtClean="0">
                <a:latin typeface="+mn-lt"/>
              </a:rPr>
              <a:t>space.</a:t>
            </a:r>
            <a:endParaRPr lang="en-US" sz="2400" b="0" i="0" dirty="0">
              <a:latin typeface="+mn-lt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sz="2400" b="0" i="0" dirty="0">
                <a:latin typeface="+mn-lt"/>
              </a:rPr>
              <a:t>Coherency issues do </a:t>
            </a:r>
            <a:r>
              <a:rPr lang="en-US" sz="2400" b="0" i="0" u="sng" dirty="0">
                <a:solidFill>
                  <a:schemeClr val="tx2"/>
                </a:solidFill>
                <a:latin typeface="+mn-lt"/>
              </a:rPr>
              <a:t>not</a:t>
            </a:r>
            <a:r>
              <a:rPr lang="en-US" sz="2400" b="0" i="0" dirty="0">
                <a:latin typeface="+mn-lt"/>
              </a:rPr>
              <a:t> exist between </a:t>
            </a:r>
            <a:r>
              <a:rPr lang="en-US" sz="2400" b="0" i="0" dirty="0">
                <a:solidFill>
                  <a:schemeClr val="tx2"/>
                </a:solidFill>
                <a:latin typeface="+mn-lt"/>
              </a:rPr>
              <a:t>L1D</a:t>
            </a:r>
            <a:r>
              <a:rPr lang="en-US" sz="2400" b="0" i="0" dirty="0">
                <a:latin typeface="+mn-lt"/>
              </a:rPr>
              <a:t> and </a:t>
            </a:r>
            <a:r>
              <a:rPr lang="en-US" sz="2400" b="0" i="0" dirty="0" smtClean="0">
                <a:latin typeface="+mn-lt"/>
              </a:rPr>
              <a:t>L2.</a:t>
            </a:r>
            <a:endParaRPr lang="en-US" sz="2400" b="0" i="0" dirty="0">
              <a:latin typeface="+mn-lt"/>
            </a:endParaRPr>
          </a:p>
        </p:txBody>
      </p:sp>
      <p:sp>
        <p:nvSpPr>
          <p:cNvPr id="15379" name="Rectangle 22"/>
          <p:cNvSpPr>
            <a:spLocks noChangeArrowheads="1"/>
          </p:cNvSpPr>
          <p:nvPr/>
        </p:nvSpPr>
        <p:spPr bwMode="auto">
          <a:xfrm>
            <a:off x="4953000" y="3440113"/>
            <a:ext cx="1066800" cy="3508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EDMA</a:t>
            </a:r>
          </a:p>
        </p:txBody>
      </p:sp>
      <p:cxnSp>
        <p:nvCxnSpPr>
          <p:cNvPr id="15380" name="AutoShape 23"/>
          <p:cNvCxnSpPr>
            <a:cxnSpLocks noChangeShapeType="1"/>
            <a:stCxn id="15379" idx="0"/>
            <a:endCxn id="15372" idx="3"/>
          </p:cNvCxnSpPr>
          <p:nvPr/>
        </p:nvCxnSpPr>
        <p:spPr bwMode="auto">
          <a:xfrm rot="5400000" flipH="1">
            <a:off x="4899818" y="2853532"/>
            <a:ext cx="258763" cy="9144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triangle" w="med" len="med"/>
            <a:tailEnd/>
          </a:ln>
        </p:spPr>
      </p:cxnSp>
      <p:sp>
        <p:nvSpPr>
          <p:cNvPr id="177405" name="Leading Question"/>
          <p:cNvSpPr txBox="1">
            <a:spLocks noChangeArrowheads="1"/>
          </p:cNvSpPr>
          <p:nvPr/>
        </p:nvSpPr>
        <p:spPr bwMode="auto">
          <a:xfrm>
            <a:off x="5038219" y="6040993"/>
            <a:ext cx="378828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 lIns="0" tIns="0" rIns="0" bIns="0" anchor="b">
            <a:spAutoFit/>
          </a:bodyPr>
          <a:lstStyle/>
          <a:p>
            <a:pPr algn="r"/>
            <a:r>
              <a:rPr lang="en-US" sz="2400" i="0" dirty="0">
                <a:solidFill>
                  <a:schemeClr val="tx2"/>
                </a:solidFill>
                <a:latin typeface="+mj-lt"/>
              </a:rPr>
              <a:t>Adding to  Cache Coherency...</a:t>
            </a:r>
          </a:p>
        </p:txBody>
      </p:sp>
      <p:sp>
        <p:nvSpPr>
          <p:cNvPr id="15382" name="Rectangle 16"/>
          <p:cNvSpPr>
            <a:spLocks noChangeArrowheads="1"/>
          </p:cNvSpPr>
          <p:nvPr/>
        </p:nvSpPr>
        <p:spPr bwMode="auto">
          <a:xfrm>
            <a:off x="387350" y="3946525"/>
            <a:ext cx="1066800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i="0" dirty="0">
                <a:latin typeface="+mj-lt"/>
              </a:rPr>
              <a:t>CorePac1</a:t>
            </a:r>
          </a:p>
        </p:txBody>
      </p:sp>
      <p:sp>
        <p:nvSpPr>
          <p:cNvPr id="15383" name="Rectangle 9"/>
          <p:cNvSpPr>
            <a:spLocks noChangeArrowheads="1"/>
          </p:cNvSpPr>
          <p:nvPr/>
        </p:nvSpPr>
        <p:spPr bwMode="auto">
          <a:xfrm>
            <a:off x="6172200" y="769938"/>
            <a:ext cx="2174875" cy="5032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i="0" dirty="0">
                <a:latin typeface="+mj-lt"/>
              </a:rPr>
              <a:t>Shared (DDR3/MSMC)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40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ChangeArrowheads="1"/>
          </p:cNvSpPr>
          <p:nvPr/>
        </p:nvSpPr>
        <p:spPr bwMode="auto">
          <a:xfrm>
            <a:off x="7059613" y="1346200"/>
            <a:ext cx="1524000" cy="3138488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Prefetching Coherency Issue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04800" y="962025"/>
            <a:ext cx="4572000" cy="335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b"/>
          <a:lstStyle/>
          <a:p>
            <a:endParaRPr lang="en-US" sz="2400" i="0" dirty="0">
              <a:latin typeface="+mj-lt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048000" y="1495425"/>
            <a:ext cx="1524000" cy="2438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609600" y="2943225"/>
            <a:ext cx="1524000" cy="1006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CPU</a:t>
            </a: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609600" y="1495425"/>
            <a:ext cx="1524000" cy="1066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i="0">
              <a:effectLst>
                <a:outerShdw blurRad="38100" dist="38100" dir="2700000" algn="tl">
                  <a:srgbClr val="FFFFFF"/>
                </a:outerShdw>
              </a:effectLst>
              <a:latin typeface="+mj-lt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3200400" y="1095375"/>
            <a:ext cx="1066800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L2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734175" y="809625"/>
            <a:ext cx="2174875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000" i="0" dirty="0" smtClean="0">
                <a:latin typeface="+mj-lt"/>
              </a:rPr>
              <a:t>Shared</a:t>
            </a:r>
            <a:br>
              <a:rPr lang="en-US" sz="2000" i="0" dirty="0" smtClean="0">
                <a:latin typeface="+mj-lt"/>
              </a:rPr>
            </a:br>
            <a:r>
              <a:rPr lang="en-US" sz="2000" i="0" dirty="0" smtClean="0">
                <a:latin typeface="+mj-lt"/>
              </a:rPr>
              <a:t>(DDR3/SL</a:t>
            </a:r>
            <a:r>
              <a:rPr lang="en-US" sz="2000" i="0" dirty="0">
                <a:latin typeface="+mj-lt"/>
              </a:rPr>
              <a:t>)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762000" y="1095375"/>
            <a:ext cx="1066800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L1D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7059613" y="2032000"/>
            <a:ext cx="1524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Buf</a:t>
            </a:r>
          </a:p>
        </p:txBody>
      </p:sp>
      <p:sp>
        <p:nvSpPr>
          <p:cNvPr id="16396" name="Rectangle 14"/>
          <p:cNvSpPr>
            <a:spLocks noChangeArrowheads="1"/>
          </p:cNvSpPr>
          <p:nvPr/>
        </p:nvSpPr>
        <p:spPr bwMode="auto">
          <a:xfrm>
            <a:off x="609600" y="15716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Buf</a:t>
            </a:r>
          </a:p>
        </p:txBody>
      </p:sp>
      <p:sp>
        <p:nvSpPr>
          <p:cNvPr id="16397" name="Rectangle 15"/>
          <p:cNvSpPr>
            <a:spLocks noChangeArrowheads="1"/>
          </p:cNvSpPr>
          <p:nvPr/>
        </p:nvSpPr>
        <p:spPr bwMode="auto">
          <a:xfrm>
            <a:off x="3048000" y="202882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Buf</a:t>
            </a:r>
          </a:p>
        </p:txBody>
      </p:sp>
      <p:cxnSp>
        <p:nvCxnSpPr>
          <p:cNvPr id="16398" name="AutoShape 21"/>
          <p:cNvCxnSpPr>
            <a:cxnSpLocks noChangeShapeType="1"/>
            <a:stCxn id="16397" idx="1"/>
            <a:endCxn id="16396" idx="3"/>
          </p:cNvCxnSpPr>
          <p:nvPr/>
        </p:nvCxnSpPr>
        <p:spPr bwMode="auto">
          <a:xfrm flipH="1" flipV="1">
            <a:off x="2133600" y="1800225"/>
            <a:ext cx="914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6399" name="AutoShape 22"/>
          <p:cNvCxnSpPr>
            <a:cxnSpLocks noChangeShapeType="1"/>
            <a:stCxn id="16396" idx="2"/>
            <a:endCxn id="16390" idx="0"/>
          </p:cNvCxnSpPr>
          <p:nvPr/>
        </p:nvCxnSpPr>
        <p:spPr bwMode="auto">
          <a:xfrm>
            <a:off x="1371600" y="2028825"/>
            <a:ext cx="0" cy="914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6400" name="Text Box 28"/>
          <p:cNvSpPr txBox="1">
            <a:spLocks noChangeArrowheads="1"/>
          </p:cNvSpPr>
          <p:nvPr/>
        </p:nvSpPr>
        <p:spPr bwMode="auto">
          <a:xfrm>
            <a:off x="311150" y="4448175"/>
            <a:ext cx="8832850" cy="172354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2000" b="0" i="0" dirty="0">
                <a:latin typeface="+mn-lt"/>
              </a:rPr>
              <a:t>The Expanded Memory Controller (XMC) contains a pre-fetch buffer(s), controlled by a bit in MAR, used for data reading speed-up 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2000" b="0" i="0" dirty="0">
                <a:latin typeface="+mn-lt"/>
              </a:rPr>
              <a:t>This buffer is not used for writing data</a:t>
            </a:r>
          </a:p>
          <a:p>
            <a:pPr marL="342900" indent="-342900">
              <a:lnSpc>
                <a:spcPct val="90000"/>
              </a:lnSpc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2000" b="0" i="0" dirty="0">
                <a:latin typeface="+mn-lt"/>
              </a:rPr>
              <a:t>A read/write/read sequence applied to the same buffer can cause the second read operation to read old data</a:t>
            </a:r>
          </a:p>
        </p:txBody>
      </p:sp>
      <p:sp>
        <p:nvSpPr>
          <p:cNvPr id="16401" name="Rectangle 11"/>
          <p:cNvSpPr>
            <a:spLocks noChangeArrowheads="1"/>
          </p:cNvSpPr>
          <p:nvPr/>
        </p:nvSpPr>
        <p:spPr bwMode="auto">
          <a:xfrm>
            <a:off x="5105400" y="1584325"/>
            <a:ext cx="1524000" cy="457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 dirty="0" err="1">
                <a:latin typeface="+mj-lt"/>
              </a:rPr>
              <a:t>preFetch</a:t>
            </a:r>
            <a:endParaRPr lang="en-US" sz="2800" i="0" dirty="0">
              <a:latin typeface="+mj-lt"/>
            </a:endParaRPr>
          </a:p>
        </p:txBody>
      </p:sp>
      <p:cxnSp>
        <p:nvCxnSpPr>
          <p:cNvPr id="16402" name="AutoShape 32"/>
          <p:cNvCxnSpPr>
            <a:cxnSpLocks noChangeShapeType="1"/>
            <a:stCxn id="16397" idx="3"/>
            <a:endCxn id="16395" idx="1"/>
          </p:cNvCxnSpPr>
          <p:nvPr/>
        </p:nvCxnSpPr>
        <p:spPr bwMode="auto">
          <a:xfrm>
            <a:off x="4572000" y="2257425"/>
            <a:ext cx="2487613" cy="31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 type="none" w="sm" len="sm"/>
            <a:tailEnd type="triangle" w="med" len="med"/>
          </a:ln>
        </p:spPr>
      </p:cxnSp>
      <p:sp>
        <p:nvSpPr>
          <p:cNvPr id="16403" name="Text Box 100"/>
          <p:cNvSpPr txBox="1">
            <a:spLocks noChangeArrowheads="1"/>
          </p:cNvSpPr>
          <p:nvPr/>
        </p:nvSpPr>
        <p:spPr bwMode="auto">
          <a:xfrm>
            <a:off x="5314950" y="2324100"/>
            <a:ext cx="97058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solidFill>
                  <a:schemeClr val="tx2"/>
                </a:solidFill>
                <a:latin typeface="+mj-lt"/>
              </a:rPr>
              <a:t>write</a:t>
            </a:r>
          </a:p>
        </p:txBody>
      </p:sp>
      <p:cxnSp>
        <p:nvCxnSpPr>
          <p:cNvPr id="16404" name="AutoShape 32"/>
          <p:cNvCxnSpPr>
            <a:cxnSpLocks noChangeShapeType="1"/>
            <a:stCxn id="16395" idx="1"/>
            <a:endCxn id="16401" idx="3"/>
          </p:cNvCxnSpPr>
          <p:nvPr/>
        </p:nvCxnSpPr>
        <p:spPr bwMode="auto">
          <a:xfrm flipH="1" flipV="1">
            <a:off x="6629400" y="1812925"/>
            <a:ext cx="430213" cy="447675"/>
          </a:xfrm>
          <a:prstGeom prst="straightConnector1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triangle" w="med" len="med"/>
          </a:ln>
        </p:spPr>
      </p:cxnSp>
      <p:cxnSp>
        <p:nvCxnSpPr>
          <p:cNvPr id="16405" name="AutoShape 32"/>
          <p:cNvCxnSpPr>
            <a:cxnSpLocks noChangeShapeType="1"/>
            <a:stCxn id="16401" idx="1"/>
            <a:endCxn id="16397" idx="3"/>
          </p:cNvCxnSpPr>
          <p:nvPr/>
        </p:nvCxnSpPr>
        <p:spPr bwMode="auto">
          <a:xfrm flipH="1">
            <a:off x="4572000" y="1812925"/>
            <a:ext cx="533400" cy="444500"/>
          </a:xfrm>
          <a:prstGeom prst="straightConnector1">
            <a:avLst/>
          </a:prstGeom>
          <a:noFill/>
          <a:ln w="76200">
            <a:solidFill>
              <a:srgbClr val="000099"/>
            </a:solidFill>
            <a:round/>
            <a:headEnd type="none" w="sm" len="sm"/>
            <a:tailEnd type="triangle" w="med" len="med"/>
          </a:ln>
        </p:spPr>
      </p:cxnSp>
      <p:sp>
        <p:nvSpPr>
          <p:cNvPr id="16406" name="Text Box 100"/>
          <p:cNvSpPr txBox="1">
            <a:spLocks noChangeArrowheads="1"/>
          </p:cNvSpPr>
          <p:nvPr/>
        </p:nvSpPr>
        <p:spPr bwMode="auto">
          <a:xfrm>
            <a:off x="5391150" y="1085850"/>
            <a:ext cx="8603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r>
              <a:rPr lang="en-US" sz="2800" i="0" dirty="0">
                <a:solidFill>
                  <a:schemeClr val="tx2"/>
                </a:solidFill>
                <a:latin typeface="+mj-lt"/>
              </a:rPr>
              <a:t>read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387350" y="3956050"/>
            <a:ext cx="1066800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400" i="0" dirty="0">
                <a:latin typeface="+mj-lt"/>
              </a:rPr>
              <a:t>CorePac1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Coherence Summary (1)</a:t>
            </a:r>
          </a:p>
        </p:txBody>
      </p:sp>
      <p:sp>
        <p:nvSpPr>
          <p:cNvPr id="380096" name="Rectangle 192"/>
          <p:cNvSpPr>
            <a:spLocks noChangeArrowheads="1"/>
          </p:cNvSpPr>
          <p:nvPr/>
        </p:nvSpPr>
        <p:spPr bwMode="auto">
          <a:xfrm>
            <a:off x="152400" y="895350"/>
            <a:ext cx="88392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2880" tIns="182880"/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i="0" dirty="0">
                <a:solidFill>
                  <a:schemeClr val="tx2"/>
                </a:solidFill>
                <a:latin typeface="+mn-lt"/>
              </a:rPr>
              <a:t>Internal (L1/L2) Cache Coherency is Maintained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  <a:defRPr/>
            </a:pPr>
            <a:r>
              <a:rPr lang="en-US" sz="2400" b="0" i="0" dirty="0">
                <a:latin typeface="+mn-lt"/>
              </a:rPr>
              <a:t>Coherence between L1D and L2 is maintained by cache </a:t>
            </a:r>
            <a:r>
              <a:rPr lang="en-US" sz="2400" b="0" i="0" dirty="0" smtClean="0">
                <a:latin typeface="+mn-lt"/>
              </a:rPr>
              <a:t>controller.</a:t>
            </a:r>
            <a:endParaRPr lang="en-US" sz="2400" b="0" i="0" dirty="0">
              <a:latin typeface="+mn-lt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  <a:defRPr/>
            </a:pPr>
            <a:r>
              <a:rPr lang="en-US" sz="2400" b="0" i="0" dirty="0">
                <a:latin typeface="+mn-lt"/>
              </a:rPr>
              <a:t>No CACHE operations needed for data stored in L1D or L2 </a:t>
            </a:r>
            <a:r>
              <a:rPr lang="en-US" sz="2400" b="0" i="0" u="sng" dirty="0" smtClean="0">
                <a:latin typeface="+mn-lt"/>
              </a:rPr>
              <a:t>RAM</a:t>
            </a:r>
            <a:r>
              <a:rPr lang="en-US" sz="2400" b="0" i="0" dirty="0" smtClean="0">
                <a:latin typeface="+mn-lt"/>
              </a:rPr>
              <a:t>.</a:t>
            </a:r>
            <a:endParaRPr lang="en-US" sz="2400" b="0" i="0" dirty="0">
              <a:latin typeface="+mn-lt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  <a:defRPr/>
            </a:pPr>
            <a:r>
              <a:rPr lang="en-US" sz="2400" b="0" i="0" dirty="0">
                <a:latin typeface="+mn-lt"/>
              </a:rPr>
              <a:t>L2 coherence operations implicitly operate upon </a:t>
            </a:r>
            <a:r>
              <a:rPr lang="en-US" sz="2400" b="0" i="0" dirty="0" smtClean="0">
                <a:latin typeface="+mn-lt"/>
              </a:rPr>
              <a:t>L1 </a:t>
            </a:r>
            <a:r>
              <a:rPr lang="en-US" sz="2400" b="0" i="0" dirty="0">
                <a:latin typeface="+mn-lt"/>
              </a:rPr>
              <a:t>as </a:t>
            </a:r>
            <a:r>
              <a:rPr lang="en-US" sz="2400" b="0" i="0" dirty="0" smtClean="0">
                <a:latin typeface="+mn-lt"/>
              </a:rPr>
              <a:t>well.</a:t>
            </a:r>
            <a:endParaRPr lang="en-US" sz="2400" b="0" i="0" dirty="0">
              <a:latin typeface="+mn-lt"/>
            </a:endParaRPr>
          </a:p>
        </p:txBody>
      </p:sp>
      <p:sp>
        <p:nvSpPr>
          <p:cNvPr id="380097" name="Rectangle 193"/>
          <p:cNvSpPr>
            <a:spLocks noChangeArrowheads="1"/>
          </p:cNvSpPr>
          <p:nvPr/>
        </p:nvSpPr>
        <p:spPr bwMode="auto">
          <a:xfrm>
            <a:off x="152400" y="3333750"/>
            <a:ext cx="8839200" cy="2819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2880" tIns="182880"/>
          <a:lstStyle/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None/>
              <a:defRPr/>
            </a:pPr>
            <a:r>
              <a:rPr lang="en-US" sz="3200" b="0" i="0" dirty="0">
                <a:solidFill>
                  <a:schemeClr val="tx2"/>
                </a:solidFill>
                <a:latin typeface="+mn-lt"/>
              </a:rPr>
              <a:t>Simple Rules for Error Free Cache</a:t>
            </a: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  <a:defRPr/>
            </a:pPr>
            <a:r>
              <a:rPr lang="en-US" sz="2400" b="0" i="0" u="sng" dirty="0">
                <a:solidFill>
                  <a:schemeClr val="tx2"/>
                </a:solidFill>
                <a:latin typeface="+mn-lt"/>
              </a:rPr>
              <a:t>Before</a:t>
            </a:r>
            <a:r>
              <a:rPr lang="en-US" sz="2400" b="0" i="0" dirty="0">
                <a:latin typeface="+mn-lt"/>
              </a:rPr>
              <a:t> the DSP begins reading a shared external INPUT buffer, </a:t>
            </a:r>
            <a:br>
              <a:rPr lang="en-US" sz="2400" b="0" i="0" dirty="0">
                <a:latin typeface="+mn-lt"/>
              </a:rPr>
            </a:br>
            <a:r>
              <a:rPr lang="en-US" sz="2400" b="0" i="0" dirty="0">
                <a:latin typeface="+mn-lt"/>
              </a:rPr>
              <a:t>it should first </a:t>
            </a:r>
            <a:r>
              <a:rPr lang="en-US" sz="2400" b="0" i="0" u="sng" dirty="0">
                <a:solidFill>
                  <a:schemeClr val="tx2"/>
                </a:solidFill>
                <a:latin typeface="+mn-lt"/>
              </a:rPr>
              <a:t>BLOCK INVALIDATE</a:t>
            </a:r>
            <a:r>
              <a:rPr lang="en-US" sz="2400" b="0" i="0" dirty="0">
                <a:latin typeface="+mn-lt"/>
              </a:rPr>
              <a:t> the </a:t>
            </a:r>
            <a:r>
              <a:rPr lang="en-US" sz="2400" b="0" i="0" dirty="0" smtClean="0">
                <a:latin typeface="+mn-lt"/>
              </a:rPr>
              <a:t>buffer.</a:t>
            </a:r>
            <a:endParaRPr lang="en-US" sz="2400" b="0" i="0" dirty="0">
              <a:latin typeface="+mn-lt"/>
            </a:endParaRPr>
          </a:p>
          <a:p>
            <a:pPr marL="342900" indent="-342900">
              <a:buClr>
                <a:schemeClr val="tx2"/>
              </a:buClr>
              <a:buSzPct val="75000"/>
              <a:buFont typeface="Wingdings" pitchFamily="2" charset="2"/>
              <a:buChar char=""/>
              <a:defRPr/>
            </a:pPr>
            <a:r>
              <a:rPr lang="en-US" sz="2400" b="0" i="0" u="sng" dirty="0">
                <a:solidFill>
                  <a:schemeClr val="tx2"/>
                </a:solidFill>
                <a:latin typeface="+mn-lt"/>
              </a:rPr>
              <a:t>After</a:t>
            </a:r>
            <a:r>
              <a:rPr lang="en-US" sz="2400" b="0" i="0" dirty="0">
                <a:latin typeface="+mn-lt"/>
              </a:rPr>
              <a:t> the DSP finishes writing to a shared external OUTPUT buffer, </a:t>
            </a:r>
            <a:br>
              <a:rPr lang="en-US" sz="2400" b="0" i="0" dirty="0">
                <a:latin typeface="+mn-lt"/>
              </a:rPr>
            </a:br>
            <a:r>
              <a:rPr lang="en-US" sz="2400" b="0" i="0" dirty="0">
                <a:latin typeface="+mn-lt"/>
              </a:rPr>
              <a:t>it should initiate an L2 </a:t>
            </a:r>
            <a:r>
              <a:rPr lang="en-US" sz="2400" b="0" i="0" u="sng" dirty="0">
                <a:solidFill>
                  <a:schemeClr val="tx2"/>
                </a:solidFill>
                <a:latin typeface="+mn-lt"/>
              </a:rPr>
              <a:t>BLOCK </a:t>
            </a:r>
            <a:r>
              <a:rPr lang="en-US" sz="2400" b="0" i="0" u="sng" dirty="0" smtClean="0">
                <a:solidFill>
                  <a:schemeClr val="tx2"/>
                </a:solidFill>
                <a:latin typeface="+mn-lt"/>
              </a:rPr>
              <a:t>WRITEBACK</a:t>
            </a:r>
            <a:r>
              <a:rPr lang="en-US" sz="2400" b="0" i="0" dirty="0" smtClean="0">
                <a:solidFill>
                  <a:schemeClr val="tx2"/>
                </a:solidFill>
                <a:latin typeface="+mn-lt"/>
              </a:rPr>
              <a:t>.</a:t>
            </a:r>
            <a:endParaRPr lang="en-US" sz="2400" b="0" i="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Coherence Summary (2)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74625" y="909638"/>
            <a:ext cx="5872163" cy="5287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buFontTx/>
              <a:buChar char="•"/>
            </a:pPr>
            <a:endParaRPr lang="en-US" sz="2000" b="0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336550" y="984250"/>
            <a:ext cx="8432800" cy="22283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65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b="0" dirty="0"/>
              <a:t> </a:t>
            </a:r>
            <a:r>
              <a:rPr lang="en-US" b="0" i="0" dirty="0">
                <a:latin typeface="+mj-lt"/>
              </a:rPr>
              <a:t>There is no hardware cache coherency maintenance </a:t>
            </a:r>
            <a:r>
              <a:rPr lang="en-US" b="0" i="0" dirty="0" smtClean="0">
                <a:latin typeface="+mj-lt"/>
              </a:rPr>
              <a:t>between the following:</a:t>
            </a:r>
            <a:endParaRPr lang="en-US" b="0" i="0" dirty="0">
              <a:latin typeface="+mj-lt"/>
            </a:endParaRPr>
          </a:p>
          <a:p>
            <a:pPr lvl="1">
              <a:spcBef>
                <a:spcPct val="65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b="0" i="0" dirty="0">
                <a:latin typeface="+mj-lt"/>
              </a:rPr>
              <a:t> L1/L2 caches in </a:t>
            </a:r>
            <a:r>
              <a:rPr lang="en-US" b="0" i="0" dirty="0" err="1">
                <a:latin typeface="+mj-lt"/>
              </a:rPr>
              <a:t>CorePacs</a:t>
            </a:r>
            <a:r>
              <a:rPr lang="en-US" b="0" i="0" dirty="0">
                <a:latin typeface="+mj-lt"/>
              </a:rPr>
              <a:t> and MSMC memory </a:t>
            </a:r>
          </a:p>
          <a:p>
            <a:pPr lvl="1">
              <a:spcBef>
                <a:spcPct val="65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b="0" i="0" dirty="0">
                <a:latin typeface="+mj-lt"/>
              </a:rPr>
              <a:t> XMC </a:t>
            </a:r>
            <a:r>
              <a:rPr lang="en-US" b="0" i="0" dirty="0" err="1">
                <a:latin typeface="+mj-lt"/>
              </a:rPr>
              <a:t>prefetch</a:t>
            </a:r>
            <a:r>
              <a:rPr lang="en-US" b="0" i="0" dirty="0">
                <a:latin typeface="+mj-lt"/>
              </a:rPr>
              <a:t> buffers and MSMC memory</a:t>
            </a:r>
          </a:p>
          <a:p>
            <a:pPr lvl="1">
              <a:spcBef>
                <a:spcPct val="65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b="0" i="0" dirty="0">
                <a:latin typeface="+mj-lt"/>
              </a:rPr>
              <a:t> CorePac to CorePac via MSMC</a:t>
            </a:r>
          </a:p>
          <a:p>
            <a:pPr>
              <a:spcBef>
                <a:spcPct val="65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b="0" i="0" dirty="0">
                <a:latin typeface="+mj-lt"/>
              </a:rPr>
              <a:t> </a:t>
            </a:r>
            <a:r>
              <a:rPr lang="en-US" b="0" i="0" dirty="0" smtClean="0">
                <a:latin typeface="+mj-lt"/>
              </a:rPr>
              <a:t>EDMA/PKTDMA </a:t>
            </a:r>
            <a:r>
              <a:rPr lang="en-US" b="0" i="0" dirty="0">
                <a:latin typeface="+mj-lt"/>
              </a:rPr>
              <a:t>transfers between L1/L2 and MSMC are </a:t>
            </a:r>
            <a:r>
              <a:rPr lang="en-US" b="0" i="0" dirty="0" smtClean="0">
                <a:latin typeface="+mj-lt"/>
              </a:rPr>
              <a:t>coherent.</a:t>
            </a:r>
            <a:endParaRPr lang="en-US" b="0" i="0" dirty="0">
              <a:latin typeface="+mj-lt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46075" y="3416300"/>
            <a:ext cx="8435975" cy="25053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65000"/>
              </a:spcBef>
              <a:buClr>
                <a:schemeClr val="tx2"/>
              </a:buClr>
              <a:buFont typeface="Wingdings" pitchFamily="2" charset="2"/>
              <a:buChar char="Ø"/>
            </a:pPr>
            <a:r>
              <a:rPr lang="en-US" sz="2000" b="0" dirty="0"/>
              <a:t> </a:t>
            </a:r>
            <a:r>
              <a:rPr lang="en-US" b="0" i="0" dirty="0">
                <a:latin typeface="+mn-lt"/>
              </a:rPr>
              <a:t>Methods for maintaining coherency:</a:t>
            </a:r>
          </a:p>
          <a:p>
            <a:pPr lvl="1">
              <a:spcBef>
                <a:spcPct val="65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b="0" i="0" dirty="0">
                <a:latin typeface="+mn-lt"/>
              </a:rPr>
              <a:t> Write back after writing and cache invalidate before </a:t>
            </a:r>
            <a:r>
              <a:rPr lang="en-US" b="0" i="0" dirty="0" smtClean="0">
                <a:latin typeface="+mn-lt"/>
              </a:rPr>
              <a:t>reading.</a:t>
            </a:r>
            <a:endParaRPr lang="en-US" b="0" i="0" dirty="0">
              <a:latin typeface="+mn-lt"/>
            </a:endParaRPr>
          </a:p>
          <a:p>
            <a:pPr lvl="1">
              <a:spcBef>
                <a:spcPct val="65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b="0" i="0" dirty="0">
                <a:latin typeface="+mn-lt"/>
              </a:rPr>
              <a:t> Use EDMA/</a:t>
            </a:r>
            <a:r>
              <a:rPr lang="en-US" b="0" i="0" dirty="0" err="1">
                <a:latin typeface="+mn-lt"/>
              </a:rPr>
              <a:t>PktDMA</a:t>
            </a:r>
            <a:r>
              <a:rPr lang="en-US" b="0" i="0" dirty="0">
                <a:latin typeface="+mn-lt"/>
              </a:rPr>
              <a:t> for L2</a:t>
            </a:r>
            <a:r>
              <a:rPr lang="en-US" b="0" i="0" dirty="0">
                <a:latin typeface="+mn-lt"/>
                <a:sym typeface="Wingdings" pitchFamily="2" charset="2"/>
              </a:rPr>
              <a:t></a:t>
            </a:r>
            <a:r>
              <a:rPr lang="en-US" b="0" i="0" dirty="0">
                <a:latin typeface="+mn-lt"/>
              </a:rPr>
              <a:t>MSMC, MSMC</a:t>
            </a:r>
            <a:r>
              <a:rPr lang="en-US" b="0" i="0" dirty="0">
                <a:latin typeface="+mn-lt"/>
                <a:sym typeface="Wingdings" pitchFamily="2" charset="2"/>
              </a:rPr>
              <a:t>L2 or L2L2 </a:t>
            </a:r>
            <a:r>
              <a:rPr lang="en-US" b="0" i="0" dirty="0" smtClean="0">
                <a:latin typeface="+mn-lt"/>
                <a:sym typeface="Wingdings" pitchFamily="2" charset="2"/>
              </a:rPr>
              <a:t>transfers.</a:t>
            </a:r>
            <a:endParaRPr lang="en-US" b="0" i="0" dirty="0">
              <a:latin typeface="+mn-lt"/>
              <a:sym typeface="Wingdings" pitchFamily="2" charset="2"/>
            </a:endParaRPr>
          </a:p>
          <a:p>
            <a:pPr lvl="1">
              <a:spcBef>
                <a:spcPct val="65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b="0" i="0" dirty="0">
                <a:latin typeface="+mn-lt"/>
                <a:sym typeface="Wingdings" pitchFamily="2" charset="2"/>
              </a:rPr>
              <a:t> Use MPAX registers to alias shared memory and use MAR register </a:t>
            </a:r>
            <a:r>
              <a:rPr lang="en-US" b="0" i="0" dirty="0" smtClean="0">
                <a:latin typeface="+mn-lt"/>
                <a:sym typeface="Wingdings" pitchFamily="2" charset="2"/>
              </a:rPr>
              <a:t>to</a:t>
            </a:r>
            <a:br>
              <a:rPr lang="en-US" b="0" i="0" dirty="0" smtClean="0">
                <a:latin typeface="+mn-lt"/>
                <a:sym typeface="Wingdings" pitchFamily="2" charset="2"/>
              </a:rPr>
            </a:br>
            <a:r>
              <a:rPr lang="en-US" b="0" i="0" dirty="0" smtClean="0">
                <a:latin typeface="+mn-lt"/>
                <a:sym typeface="Wingdings" pitchFamily="2" charset="2"/>
              </a:rPr>
              <a:t>     disable </a:t>
            </a:r>
            <a:r>
              <a:rPr lang="en-US" b="0" i="0" dirty="0">
                <a:latin typeface="+mn-lt"/>
                <a:sym typeface="Wingdings" pitchFamily="2" charset="2"/>
              </a:rPr>
              <a:t>shared memory caching for the aliased </a:t>
            </a:r>
            <a:r>
              <a:rPr lang="en-US" b="0" i="0" dirty="0" smtClean="0">
                <a:latin typeface="+mn-lt"/>
                <a:sym typeface="Wingdings" pitchFamily="2" charset="2"/>
              </a:rPr>
              <a:t>space.</a:t>
            </a:r>
            <a:endParaRPr lang="en-US" b="0" i="0" dirty="0">
              <a:latin typeface="+mn-lt"/>
              <a:sym typeface="Wingdings" pitchFamily="2" charset="2"/>
            </a:endParaRPr>
          </a:p>
          <a:p>
            <a:pPr lvl="1">
              <a:spcBef>
                <a:spcPct val="65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n-US" b="0" i="0" dirty="0">
                <a:latin typeface="+mn-lt"/>
                <a:sym typeface="Wingdings" pitchFamily="2" charset="2"/>
              </a:rPr>
              <a:t> Disable the MSMC </a:t>
            </a:r>
            <a:r>
              <a:rPr lang="en-US" b="0" i="0" dirty="0" err="1">
                <a:latin typeface="+mn-lt"/>
                <a:sym typeface="Wingdings" pitchFamily="2" charset="2"/>
              </a:rPr>
              <a:t>prefetching</a:t>
            </a:r>
            <a:r>
              <a:rPr lang="en-US" b="0" i="0" dirty="0">
                <a:latin typeface="+mn-lt"/>
                <a:sym typeface="Wingdings" pitchFamily="2" charset="2"/>
              </a:rPr>
              <a:t> </a:t>
            </a:r>
            <a:r>
              <a:rPr lang="en-US" b="0" i="0" dirty="0" smtClean="0">
                <a:latin typeface="+mn-lt"/>
                <a:sym typeface="Wingdings" pitchFamily="2" charset="2"/>
              </a:rPr>
              <a:t>feature.</a:t>
            </a:r>
            <a:endParaRPr lang="en-US" b="0" i="0" dirty="0">
              <a:latin typeface="+mn-lt"/>
              <a:sym typeface="Wingdings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XMC – External Memory Controller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The XMC is responsible for the following: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Address extension/translation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Memory protection for addresses outside C66x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Shared memory access path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Cache and pre-fetch support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User Control of XMC: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MPAX (Memory Protection and Extension) Registers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/>
              <a:t>MAR (Memory Attributes) Registers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000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Each core has its own set of MPAX and MAR registers!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47700" y="4943475"/>
            <a:ext cx="8191500" cy="1504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tIns="137160" bIns="137160" anchor="ctr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647700" y="1866900"/>
            <a:ext cx="8220075" cy="2676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tIns="137160" bIns="137160" anchor="ctr">
            <a:spAutoFit/>
          </a:bodyPr>
          <a:lstStyle/>
          <a:p>
            <a:pPr algn="ctr">
              <a:tabLst>
                <a:tab pos="457200" algn="l"/>
              </a:tabLst>
            </a:pPr>
            <a:endParaRPr lang="en-US" sz="2000">
              <a:latin typeface="Courier New" pitchFamily="49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450" y="-19050"/>
            <a:ext cx="8972550" cy="814388"/>
          </a:xfrm>
        </p:spPr>
        <p:txBody>
          <a:bodyPr/>
          <a:lstStyle/>
          <a:p>
            <a:pPr eaLnBrk="1" hangingPunct="1"/>
            <a:r>
              <a:rPr lang="en-US" dirty="0" smtClean="0"/>
              <a:t>Message Passing Example</a:t>
            </a: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174625" y="909638"/>
            <a:ext cx="5872163" cy="5287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buFontTx/>
              <a:buChar char="•"/>
            </a:pPr>
            <a:endParaRPr lang="en-US" sz="2000" b="0"/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279400" y="809625"/>
            <a:ext cx="8596313" cy="56630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0" i="0" dirty="0" smtClean="0">
                <a:latin typeface="+mn-lt"/>
              </a:rPr>
              <a:t> Slave </a:t>
            </a:r>
            <a:r>
              <a:rPr lang="en-US" sz="2000" b="0" i="0" dirty="0">
                <a:latin typeface="+mn-lt"/>
              </a:rPr>
              <a:t>(Core0) passes a message to Master (Core1)</a:t>
            </a:r>
          </a:p>
          <a:p>
            <a:pPr>
              <a:buFont typeface="Arial" pitchFamily="34" charset="0"/>
              <a:buChar char="•"/>
            </a:pPr>
            <a:r>
              <a:rPr lang="en-US" sz="2000" b="0" i="0" dirty="0" smtClean="0">
                <a:latin typeface="+mn-lt"/>
              </a:rPr>
              <a:t> L1D </a:t>
            </a:r>
            <a:r>
              <a:rPr lang="en-US" sz="2000" b="0" i="0" dirty="0">
                <a:latin typeface="+mn-lt"/>
              </a:rPr>
              <a:t>cache </a:t>
            </a:r>
            <a:r>
              <a:rPr lang="en-US" sz="2000" b="0" i="0" dirty="0" smtClean="0">
                <a:latin typeface="+mn-lt"/>
              </a:rPr>
              <a:t>only</a:t>
            </a:r>
            <a:br>
              <a:rPr lang="en-US" sz="2000" b="0" i="0" dirty="0" smtClean="0">
                <a:latin typeface="+mn-lt"/>
              </a:rPr>
            </a:br>
            <a:endParaRPr lang="en-US" sz="800" b="0" i="0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2000" b="0" i="0" dirty="0" smtClean="0">
                <a:latin typeface="+mn-lt"/>
              </a:rPr>
              <a:t> Core </a:t>
            </a:r>
            <a:r>
              <a:rPr lang="en-US" sz="2000" b="0" i="0" dirty="0">
                <a:latin typeface="+mn-lt"/>
              </a:rPr>
              <a:t>0 Code:</a:t>
            </a:r>
          </a:p>
          <a:p>
            <a:pPr lvl="1"/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i="0" dirty="0" err="1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ti</a:t>
            </a:r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i="0" dirty="0" err="1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csl</a:t>
            </a:r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i="0" dirty="0" err="1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csl_cacheAux.h</a:t>
            </a:r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i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align and place in the shared memory the message buffer</a:t>
            </a:r>
          </a:p>
          <a:p>
            <a:pPr lvl="1"/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i="0" dirty="0" err="1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 DATA_SECTION(</a:t>
            </a:r>
            <a:r>
              <a:rPr lang="en-US" i="0" dirty="0" err="1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slaveToMasterMsg,".msmc</a:t>
            </a:r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/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i="0" dirty="0" err="1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 DATA_ALIGN(slaveToMasterMsg,64)</a:t>
            </a:r>
          </a:p>
          <a:p>
            <a:pPr lvl="1"/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Int32 volatile </a:t>
            </a:r>
            <a:r>
              <a:rPr lang="en-US" i="0" dirty="0" err="1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slaveToMasterMsg</a:t>
            </a:r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[16];</a:t>
            </a:r>
          </a:p>
          <a:p>
            <a:pPr lvl="1"/>
            <a:r>
              <a:rPr lang="en-US" i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Write the message</a:t>
            </a:r>
          </a:p>
          <a:p>
            <a:pPr lvl="1"/>
            <a:r>
              <a:rPr lang="en-US" i="0" dirty="0" err="1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slaveToMasterMsg</a:t>
            </a:r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[2] = </a:t>
            </a:r>
            <a:r>
              <a:rPr lang="en-US" i="0" dirty="0" err="1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slaveMsg</a:t>
            </a:r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lvl="1"/>
            <a:r>
              <a:rPr lang="en-US" i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Write-back (no need to wait for completion )</a:t>
            </a:r>
            <a:r>
              <a:rPr lang="en-US" i="0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lvl="1"/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CACHE_wbL1d((void *)</a:t>
            </a:r>
            <a:r>
              <a:rPr lang="en-US" i="0" dirty="0" err="1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slaveToMasterMsg</a:t>
            </a:r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, 64, CACHE_NOWAIT</a:t>
            </a:r>
            <a:r>
              <a:rPr lang="en-US" sz="2000" b="0" i="0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endParaRPr lang="en-US" sz="1600" b="0" dirty="0"/>
          </a:p>
          <a:p>
            <a:pPr>
              <a:buFont typeface="Arial" charset="0"/>
              <a:buChar char="•"/>
            </a:pPr>
            <a:r>
              <a:rPr lang="en-US" sz="2000" b="0" dirty="0"/>
              <a:t> </a:t>
            </a:r>
            <a:r>
              <a:rPr lang="en-US" sz="2000" b="0" i="0" dirty="0">
                <a:latin typeface="+mn-lt"/>
              </a:rPr>
              <a:t>Core 1 Code:</a:t>
            </a:r>
          </a:p>
          <a:p>
            <a:pPr lvl="1"/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extern Int32 volatile </a:t>
            </a:r>
            <a:r>
              <a:rPr lang="en-US" i="0" dirty="0" err="1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slaveToMasterMsg</a:t>
            </a:r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[16];</a:t>
            </a:r>
          </a:p>
          <a:p>
            <a:pPr lvl="1"/>
            <a:r>
              <a:rPr lang="en-US" i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Invalidate (wait for completion</a:t>
            </a:r>
            <a:r>
              <a:rPr lang="en-US" i="0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CACHE_invL1d((void *)</a:t>
            </a:r>
            <a:r>
              <a:rPr lang="en-US" i="0" dirty="0" err="1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slaveToMasterMsg</a:t>
            </a:r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, 64, CACHE_WAIT);</a:t>
            </a:r>
          </a:p>
          <a:p>
            <a:pPr lvl="1"/>
            <a:r>
              <a:rPr lang="en-US" i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Read the message</a:t>
            </a:r>
            <a:r>
              <a:rPr lang="en-US" i="0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i="0" dirty="0" err="1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slaveMsg</a:t>
            </a:r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i="0" dirty="0" err="1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slaveToMasterMsg</a:t>
            </a:r>
            <a:r>
              <a:rPr lang="en-US" i="0" dirty="0">
                <a:solidFill>
                  <a:srgbClr val="0E03EB"/>
                </a:solidFill>
                <a:latin typeface="Courier New" pitchFamily="49" charset="0"/>
                <a:cs typeface="Courier New" pitchFamily="49" charset="0"/>
              </a:rPr>
              <a:t>[2];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3"/>
          <p:cNvSpPr>
            <a:spLocks noChangeArrowheads="1"/>
          </p:cNvSpPr>
          <p:nvPr/>
        </p:nvSpPr>
        <p:spPr bwMode="auto">
          <a:xfrm>
            <a:off x="0" y="4876800"/>
            <a:ext cx="9144000" cy="198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3" name="Line 2"/>
          <p:cNvSpPr>
            <a:spLocks noChangeShapeType="1"/>
          </p:cNvSpPr>
          <p:nvPr/>
        </p:nvSpPr>
        <p:spPr bwMode="auto">
          <a:xfrm>
            <a:off x="1039813" y="947738"/>
            <a:ext cx="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505575" y="1905000"/>
            <a:ext cx="1724025" cy="504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US" i="0" dirty="0">
                <a:latin typeface="+mj-lt"/>
              </a:rPr>
              <a:t>False Addresses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724025" y="895350"/>
            <a:ext cx="1743075" cy="5048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/>
            <a:r>
              <a:rPr lang="en-US" i="0" dirty="0">
                <a:latin typeface="+mj-lt"/>
              </a:rPr>
              <a:t>False Addresses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3467100" y="895350"/>
            <a:ext cx="4762500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i="0">
                <a:latin typeface="+mj-lt"/>
              </a:rPr>
              <a:t>Buffer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1724025" y="1400175"/>
            <a:ext cx="6505575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i="0">
                <a:latin typeface="+mj-lt"/>
              </a:rPr>
              <a:t>Buffer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1724025" y="1905000"/>
            <a:ext cx="4781550" cy="5048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i="0">
                <a:latin typeface="+mj-lt"/>
              </a:rPr>
              <a:t>Buffer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655787" y="1404938"/>
            <a:ext cx="756938" cy="64633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0" dirty="0">
                <a:latin typeface="+mj-lt"/>
              </a:rPr>
              <a:t>Cache</a:t>
            </a:r>
            <a:br>
              <a:rPr lang="en-US" i="0" dirty="0">
                <a:latin typeface="+mj-lt"/>
              </a:rPr>
            </a:br>
            <a:r>
              <a:rPr lang="en-US" i="0" dirty="0">
                <a:latin typeface="+mj-lt"/>
              </a:rPr>
              <a:t>Lines</a:t>
            </a: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152400" y="2590800"/>
            <a:ext cx="8839200" cy="2369880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 marL="1260475" indent="-1260475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tabLst>
                <a:tab pos="284163" algn="l"/>
              </a:tabLst>
            </a:pPr>
            <a:r>
              <a:rPr lang="en-US" sz="2000" b="0" i="0" dirty="0">
                <a:solidFill>
                  <a:schemeClr val="tx2"/>
                </a:solidFill>
                <a:latin typeface="+mn-lt"/>
              </a:rPr>
              <a:t>Problem:</a:t>
            </a:r>
            <a:r>
              <a:rPr lang="en-US" sz="2000" b="0" i="0" dirty="0">
                <a:latin typeface="+mn-lt"/>
              </a:rPr>
              <a:t>  	How can I invalidate (or </a:t>
            </a:r>
            <a:r>
              <a:rPr lang="en-US" sz="2000" b="0" i="0" dirty="0" err="1">
                <a:latin typeface="+mn-lt"/>
              </a:rPr>
              <a:t>writeback</a:t>
            </a:r>
            <a:r>
              <a:rPr lang="en-US" sz="2000" b="0" i="0" dirty="0">
                <a:latin typeface="+mn-lt"/>
              </a:rPr>
              <a:t>) just the buffer?</a:t>
            </a:r>
          </a:p>
          <a:p>
            <a:pPr marL="1260475" indent="-1260475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tabLst>
                <a:tab pos="284163" algn="l"/>
              </a:tabLst>
            </a:pPr>
            <a:r>
              <a:rPr lang="en-US" sz="2000" b="0" i="0" dirty="0">
                <a:latin typeface="+mn-lt"/>
              </a:rPr>
              <a:t>			</a:t>
            </a:r>
            <a:r>
              <a:rPr lang="en-US" sz="2000" i="0" dirty="0">
                <a:solidFill>
                  <a:schemeClr val="tx2"/>
                </a:solidFill>
                <a:latin typeface="+mn-lt"/>
              </a:rPr>
              <a:t>In this case, you can’t</a:t>
            </a:r>
          </a:p>
          <a:p>
            <a:pPr marL="1260475" indent="-1260475">
              <a:buClr>
                <a:schemeClr val="tx2"/>
              </a:buClr>
              <a:buSzPct val="75000"/>
              <a:buFont typeface="Wingdings" pitchFamily="2" charset="2"/>
              <a:buNone/>
              <a:tabLst>
                <a:tab pos="284163" algn="l"/>
              </a:tabLst>
            </a:pPr>
            <a:r>
              <a:rPr lang="en-US" sz="2000" b="0" i="0" dirty="0">
                <a:solidFill>
                  <a:schemeClr val="tx2"/>
                </a:solidFill>
                <a:latin typeface="+mn-lt"/>
              </a:rPr>
              <a:t>Definition:</a:t>
            </a:r>
            <a:r>
              <a:rPr lang="en-US" sz="2000" b="0" i="0" dirty="0">
                <a:latin typeface="+mn-lt"/>
              </a:rPr>
              <a:t>  	False Addresses are ‘neighbor’ data in the cache line, </a:t>
            </a:r>
            <a:br>
              <a:rPr lang="en-US" sz="2000" b="0" i="0" dirty="0">
                <a:latin typeface="+mn-lt"/>
              </a:rPr>
            </a:br>
            <a:r>
              <a:rPr lang="en-US" sz="2000" b="0" i="0" dirty="0">
                <a:latin typeface="+mn-lt"/>
              </a:rPr>
              <a:t>but outside the buffer range</a:t>
            </a:r>
          </a:p>
          <a:p>
            <a:pPr marL="1260475" indent="-1260475">
              <a:buClr>
                <a:schemeClr val="tx2"/>
              </a:buClr>
              <a:buSzPct val="75000"/>
              <a:buFont typeface="Wingdings" pitchFamily="2" charset="2"/>
              <a:buNone/>
              <a:tabLst>
                <a:tab pos="284163" algn="l"/>
              </a:tabLst>
            </a:pPr>
            <a:r>
              <a:rPr lang="en-US" sz="2000" b="0" i="0" dirty="0">
                <a:solidFill>
                  <a:schemeClr val="tx2"/>
                </a:solidFill>
                <a:latin typeface="+mn-lt"/>
              </a:rPr>
              <a:t>Why Bad:</a:t>
            </a:r>
            <a:r>
              <a:rPr lang="en-US" sz="2000" b="0" i="0" dirty="0">
                <a:latin typeface="+mn-lt"/>
              </a:rPr>
              <a:t>	Writing data to buffer marks the line ‘dirty’, which will cause entire line to be written to external memory, </a:t>
            </a:r>
            <a:r>
              <a:rPr lang="en-US" sz="2000" b="0" i="0" dirty="0" smtClean="0">
                <a:latin typeface="+mn-lt"/>
              </a:rPr>
              <a:t>thus:</a:t>
            </a:r>
            <a:endParaRPr lang="en-US" sz="2000" b="0" i="0" dirty="0">
              <a:latin typeface="+mn-lt"/>
            </a:endParaRPr>
          </a:p>
          <a:p>
            <a:pPr marL="1260475" indent="-1260475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None/>
              <a:tabLst>
                <a:tab pos="284163" algn="l"/>
              </a:tabLst>
            </a:pPr>
            <a:r>
              <a:rPr lang="en-US" sz="2000" b="0" i="0" dirty="0">
                <a:latin typeface="+mn-lt"/>
              </a:rPr>
              <a:t>			</a:t>
            </a:r>
            <a:r>
              <a:rPr lang="en-US" sz="2000" i="0" dirty="0">
                <a:solidFill>
                  <a:schemeClr val="tx2"/>
                </a:solidFill>
                <a:latin typeface="+mn-lt"/>
              </a:rPr>
              <a:t>External neighbor memory could be overwritten with old data</a:t>
            </a:r>
          </a:p>
        </p:txBody>
      </p:sp>
      <p:sp>
        <p:nvSpPr>
          <p:cNvPr id="704522" name="Text Box 10"/>
          <p:cNvSpPr txBox="1">
            <a:spLocks noChangeArrowheads="1"/>
          </p:cNvSpPr>
          <p:nvPr/>
        </p:nvSpPr>
        <p:spPr bwMode="auto">
          <a:xfrm>
            <a:off x="755650" y="3163888"/>
            <a:ext cx="184150" cy="433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9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Alignment</a:t>
            </a: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0" y="4913313"/>
            <a:ext cx="4705350" cy="1962076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i="0" dirty="0">
                <a:solidFill>
                  <a:schemeClr val="tx2"/>
                </a:solidFill>
                <a:latin typeface="+mj-lt"/>
              </a:rPr>
              <a:t>Avoid “False Address” problems by aligning buffers to cache lines (and filling entire line</a:t>
            </a:r>
            <a:r>
              <a:rPr lang="en-US" i="0" dirty="0" smtClean="0">
                <a:solidFill>
                  <a:schemeClr val="tx2"/>
                </a:solidFill>
                <a:latin typeface="+mj-lt"/>
              </a:rPr>
              <a:t>):</a:t>
            </a:r>
            <a:endParaRPr lang="en-US" i="0" dirty="0">
              <a:solidFill>
                <a:schemeClr val="tx2"/>
              </a:solidFill>
              <a:latin typeface="+mj-lt"/>
            </a:endParaRPr>
          </a:p>
          <a:p>
            <a:pPr marL="400050" lvl="1" indent="-285750"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 i="0" dirty="0">
                <a:latin typeface="+mj-lt"/>
              </a:rPr>
              <a:t>Align memory to </a:t>
            </a:r>
            <a:r>
              <a:rPr lang="en-US" b="0" i="0" dirty="0" smtClean="0">
                <a:latin typeface="+mj-lt"/>
              </a:rPr>
              <a:t>128-byte </a:t>
            </a:r>
            <a:r>
              <a:rPr lang="en-US" b="0" i="0" dirty="0">
                <a:latin typeface="+mj-lt"/>
              </a:rPr>
              <a:t>boundaries*</a:t>
            </a:r>
          </a:p>
          <a:p>
            <a:pPr marL="400050" lvl="1" indent="-285750">
              <a:spcBef>
                <a:spcPct val="25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</a:pPr>
            <a:r>
              <a:rPr lang="en-US" b="0" i="0" dirty="0">
                <a:latin typeface="+mj-lt"/>
              </a:rPr>
              <a:t>Allocate memory in multiples of 128 bytes</a:t>
            </a:r>
          </a:p>
          <a:p>
            <a:pPr marL="400050" lvl="1" indent="-285750">
              <a:spcBef>
                <a:spcPct val="25000"/>
              </a:spcBef>
              <a:buClr>
                <a:schemeClr val="tx2"/>
              </a:buClr>
              <a:buSzPct val="75000"/>
            </a:pPr>
            <a:r>
              <a:rPr lang="en-US" b="0" i="0" dirty="0">
                <a:latin typeface="+mj-lt"/>
              </a:rPr>
              <a:t>* If only L1 cache is </a:t>
            </a:r>
            <a:r>
              <a:rPr lang="en-US" b="0" i="0" dirty="0" smtClean="0">
                <a:latin typeface="+mj-lt"/>
              </a:rPr>
              <a:t>used, 64-byte alignment</a:t>
            </a:r>
            <a:br>
              <a:rPr lang="en-US" b="0" i="0" dirty="0" smtClean="0">
                <a:latin typeface="+mj-lt"/>
              </a:rPr>
            </a:br>
            <a:r>
              <a:rPr lang="en-US" b="0" i="0" dirty="0" smtClean="0">
                <a:latin typeface="+mj-lt"/>
              </a:rPr>
              <a:t>is </a:t>
            </a:r>
            <a:r>
              <a:rPr lang="en-US" b="0" i="0" dirty="0">
                <a:latin typeface="+mj-lt"/>
              </a:rPr>
              <a:t>sufficient</a:t>
            </a:r>
          </a:p>
        </p:txBody>
      </p:sp>
      <p:sp>
        <p:nvSpPr>
          <p:cNvPr id="704525" name="AutoShape 13"/>
          <p:cNvSpPr>
            <a:spLocks noChangeArrowheads="1"/>
          </p:cNvSpPr>
          <p:nvPr/>
        </p:nvSpPr>
        <p:spPr bwMode="auto">
          <a:xfrm>
            <a:off x="4705350" y="5029200"/>
            <a:ext cx="4191000" cy="1595438"/>
          </a:xfrm>
          <a:prstGeom prst="flowChartDocument">
            <a:avLst/>
          </a:prstGeom>
          <a:solidFill>
            <a:srgbClr val="F8F8F8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91440" bIns="320040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Courier New" pitchFamily="49" charset="0"/>
              </a:rPr>
              <a:t>#define  </a:t>
            </a:r>
            <a:r>
              <a:rPr lang="en-US" i="0" dirty="0">
                <a:solidFill>
                  <a:srgbClr val="0000FF"/>
                </a:solidFill>
                <a:latin typeface="Courier New" pitchFamily="49" charset="0"/>
              </a:rPr>
              <a:t>BUF  </a:t>
            </a:r>
            <a:r>
              <a:rPr lang="en-US" i="0" dirty="0">
                <a:solidFill>
                  <a:srgbClr val="000000"/>
                </a:solidFill>
                <a:latin typeface="Courier New" pitchFamily="49" charset="0"/>
              </a:rPr>
              <a:t>128</a:t>
            </a:r>
          </a:p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Courier New" pitchFamily="49" charset="0"/>
              </a:rPr>
              <a:t>#</a:t>
            </a:r>
            <a:r>
              <a:rPr lang="en-US" i="0" dirty="0" err="1">
                <a:solidFill>
                  <a:srgbClr val="000000"/>
                </a:solidFill>
                <a:latin typeface="Courier New" pitchFamily="49" charset="0"/>
              </a:rPr>
              <a:t>pragma</a:t>
            </a:r>
            <a:r>
              <a:rPr lang="en-US" i="0" dirty="0">
                <a:solidFill>
                  <a:srgbClr val="000000"/>
                </a:solidFill>
                <a:latin typeface="Courier New" pitchFamily="49" charset="0"/>
              </a:rPr>
              <a:t>  DATA_ALIGN (in, </a:t>
            </a:r>
            <a:r>
              <a:rPr lang="en-US" i="0" dirty="0">
                <a:solidFill>
                  <a:srgbClr val="0000FF"/>
                </a:solidFill>
                <a:latin typeface="Courier New" pitchFamily="49" charset="0"/>
              </a:rPr>
              <a:t>BUF</a:t>
            </a:r>
            <a:r>
              <a:rPr lang="en-US" i="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defRPr/>
            </a:pPr>
            <a:r>
              <a:rPr lang="en-US" i="0" dirty="0">
                <a:solidFill>
                  <a:srgbClr val="000000"/>
                </a:solidFill>
                <a:latin typeface="Courier New" pitchFamily="49" charset="0"/>
              </a:rPr>
              <a:t>short	  in[2][20*</a:t>
            </a:r>
            <a:r>
              <a:rPr lang="en-US" i="0" dirty="0">
                <a:solidFill>
                  <a:srgbClr val="0000FF"/>
                </a:solidFill>
                <a:latin typeface="Courier New" pitchFamily="49" charset="0"/>
              </a:rPr>
              <a:t>BUF</a:t>
            </a:r>
            <a:r>
              <a:rPr lang="en-US" i="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20495" name="AutoShape 2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839200" y="0"/>
            <a:ext cx="304800" cy="292100"/>
          </a:xfrm>
          <a:prstGeom prst="actionButtonForwardNex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sz="2400"/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ChangeArrowheads="1"/>
          </p:cNvSpPr>
          <p:nvPr/>
        </p:nvSpPr>
        <p:spPr bwMode="auto">
          <a:xfrm>
            <a:off x="6477000" y="1285875"/>
            <a:ext cx="1524000" cy="3352800"/>
          </a:xfrm>
          <a:prstGeom prst="flowChartDocumen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"Turn Off" the Cache (MAR)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4800" y="981075"/>
            <a:ext cx="4572000" cy="335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048000" y="1514475"/>
            <a:ext cx="1524000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800" i="0">
              <a:latin typeface="+mj-lt"/>
            </a:endParaRP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609600" y="2962275"/>
            <a:ext cx="1524000" cy="1006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CPU</a:t>
            </a: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609600" y="1514475"/>
            <a:ext cx="1524000" cy="1066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i="0">
              <a:effectLst>
                <a:outerShdw blurRad="38100" dist="38100" dir="2700000" algn="tl">
                  <a:srgbClr val="FFFFFF"/>
                </a:outerShdw>
              </a:effectLst>
              <a:latin typeface="+mj-lt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219450" y="1076325"/>
            <a:ext cx="1066800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L2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6705600" y="828675"/>
            <a:ext cx="1066800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External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781050" y="1076325"/>
            <a:ext cx="1066800" cy="503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 dirty="0">
                <a:latin typeface="+mj-lt"/>
              </a:rPr>
              <a:t>L1D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6477000" y="159067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RcvBuf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6477000" y="2962275"/>
            <a:ext cx="1524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XmtBuf</a:t>
            </a:r>
          </a:p>
        </p:txBody>
      </p:sp>
      <p:sp>
        <p:nvSpPr>
          <p:cNvPr id="21517" name="Rectangle 18"/>
          <p:cNvSpPr>
            <a:spLocks noChangeArrowheads="1"/>
          </p:cNvSpPr>
          <p:nvPr/>
        </p:nvSpPr>
        <p:spPr bwMode="auto">
          <a:xfrm>
            <a:off x="8077200" y="1239838"/>
            <a:ext cx="1066800" cy="3508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2800" i="0">
                <a:latin typeface="+mj-lt"/>
              </a:rPr>
              <a:t>EDMA</a:t>
            </a:r>
          </a:p>
        </p:txBody>
      </p:sp>
      <p:cxnSp>
        <p:nvCxnSpPr>
          <p:cNvPr id="21518" name="AutoShape 19"/>
          <p:cNvCxnSpPr>
            <a:cxnSpLocks noChangeShapeType="1"/>
            <a:stCxn id="21517" idx="2"/>
            <a:endCxn id="21515" idx="3"/>
          </p:cNvCxnSpPr>
          <p:nvPr/>
        </p:nvCxnSpPr>
        <p:spPr bwMode="auto">
          <a:xfrm rot="5400000">
            <a:off x="8191500" y="1400175"/>
            <a:ext cx="228600" cy="609600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triangle" w="med" len="med"/>
          </a:ln>
        </p:spPr>
      </p:cxnSp>
      <p:sp>
        <p:nvSpPr>
          <p:cNvPr id="21519" name="Freeform 29"/>
          <p:cNvSpPr>
            <a:spLocks/>
          </p:cNvSpPr>
          <p:nvPr/>
        </p:nvSpPr>
        <p:spPr bwMode="auto">
          <a:xfrm>
            <a:off x="2133600" y="904875"/>
            <a:ext cx="4343400" cy="2286000"/>
          </a:xfrm>
          <a:custGeom>
            <a:avLst/>
            <a:gdLst>
              <a:gd name="T0" fmla="*/ 2147483647 w 2736"/>
              <a:gd name="T1" fmla="*/ 2147483647 h 1440"/>
              <a:gd name="T2" fmla="*/ 2147483647 w 2736"/>
              <a:gd name="T3" fmla="*/ 2147483647 h 1440"/>
              <a:gd name="T4" fmla="*/ 2147483647 w 2736"/>
              <a:gd name="T5" fmla="*/ 0 h 1440"/>
              <a:gd name="T6" fmla="*/ 2147483647 w 2736"/>
              <a:gd name="T7" fmla="*/ 0 h 1440"/>
              <a:gd name="T8" fmla="*/ 2147483647 w 2736"/>
              <a:gd name="T9" fmla="*/ 2147483647 h 1440"/>
              <a:gd name="T10" fmla="*/ 0 w 2736"/>
              <a:gd name="T11" fmla="*/ 2147483647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36"/>
              <a:gd name="T19" fmla="*/ 0 h 1440"/>
              <a:gd name="T20" fmla="*/ 2736 w 2736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36" h="1440">
                <a:moveTo>
                  <a:pt x="2736" y="576"/>
                </a:moveTo>
                <a:lnTo>
                  <a:pt x="2256" y="576"/>
                </a:lnTo>
                <a:lnTo>
                  <a:pt x="2256" y="0"/>
                </a:lnTo>
                <a:lnTo>
                  <a:pt x="288" y="0"/>
                </a:lnTo>
                <a:lnTo>
                  <a:pt x="288" y="1440"/>
                </a:lnTo>
                <a:lnTo>
                  <a:pt x="0" y="144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 sz="2800" i="0">
              <a:latin typeface="+mj-lt"/>
            </a:endParaRPr>
          </a:p>
        </p:txBody>
      </p:sp>
      <p:sp>
        <p:nvSpPr>
          <p:cNvPr id="21520" name="Freeform 30"/>
          <p:cNvSpPr>
            <a:spLocks/>
          </p:cNvSpPr>
          <p:nvPr/>
        </p:nvSpPr>
        <p:spPr bwMode="auto">
          <a:xfrm>
            <a:off x="2133600" y="3190875"/>
            <a:ext cx="4343400" cy="1295400"/>
          </a:xfrm>
          <a:custGeom>
            <a:avLst/>
            <a:gdLst>
              <a:gd name="T0" fmla="*/ 0 w 2736"/>
              <a:gd name="T1" fmla="*/ 2147483647 h 816"/>
              <a:gd name="T2" fmla="*/ 2147483647 w 2736"/>
              <a:gd name="T3" fmla="*/ 2147483647 h 816"/>
              <a:gd name="T4" fmla="*/ 2147483647 w 2736"/>
              <a:gd name="T5" fmla="*/ 2147483647 h 816"/>
              <a:gd name="T6" fmla="*/ 2147483647 w 2736"/>
              <a:gd name="T7" fmla="*/ 2147483647 h 816"/>
              <a:gd name="T8" fmla="*/ 2147483647 w 2736"/>
              <a:gd name="T9" fmla="*/ 0 h 816"/>
              <a:gd name="T10" fmla="*/ 2147483647 w 2736"/>
              <a:gd name="T11" fmla="*/ 0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36"/>
              <a:gd name="T19" fmla="*/ 0 h 816"/>
              <a:gd name="T20" fmla="*/ 2736 w 2736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36" h="816">
                <a:moveTo>
                  <a:pt x="0" y="336"/>
                </a:moveTo>
                <a:lnTo>
                  <a:pt x="288" y="336"/>
                </a:lnTo>
                <a:lnTo>
                  <a:pt x="288" y="816"/>
                </a:lnTo>
                <a:lnTo>
                  <a:pt x="2256" y="816"/>
                </a:lnTo>
                <a:lnTo>
                  <a:pt x="2256" y="0"/>
                </a:lnTo>
                <a:lnTo>
                  <a:pt x="273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 sz="2800" i="0">
              <a:latin typeface="+mj-lt"/>
            </a:endParaRPr>
          </a:p>
        </p:txBody>
      </p:sp>
      <p:sp>
        <p:nvSpPr>
          <p:cNvPr id="21521" name="Text Box 31"/>
          <p:cNvSpPr txBox="1">
            <a:spLocks noChangeArrowheads="1"/>
          </p:cNvSpPr>
          <p:nvPr/>
        </p:nvSpPr>
        <p:spPr bwMode="auto">
          <a:xfrm>
            <a:off x="365125" y="4603750"/>
            <a:ext cx="8597900" cy="186512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1600" b="0" i="0" dirty="0">
                <a:latin typeface="+mn-lt"/>
              </a:rPr>
              <a:t>Memory Attribute Registers (MARs) </a:t>
            </a:r>
            <a:r>
              <a:rPr lang="en-US" sz="1600" b="0" i="0" u="sng" dirty="0">
                <a:solidFill>
                  <a:schemeClr val="tx2"/>
                </a:solidFill>
                <a:latin typeface="+mn-lt"/>
              </a:rPr>
              <a:t>enable/disable caching or pre-fetching</a:t>
            </a:r>
            <a:r>
              <a:rPr lang="en-US" sz="1600" b="0" i="0" dirty="0">
                <a:latin typeface="+mn-lt"/>
              </a:rPr>
              <a:t> for a memory </a:t>
            </a:r>
            <a:r>
              <a:rPr lang="en-US" sz="1600" b="0" i="0" dirty="0" smtClean="0">
                <a:latin typeface="+mn-lt"/>
              </a:rPr>
              <a:t>range.</a:t>
            </a:r>
            <a:endParaRPr lang="en-US" sz="1600" b="0" i="0" dirty="0">
              <a:latin typeface="+mn-lt"/>
            </a:endParaRPr>
          </a:p>
          <a:p>
            <a:pPr marL="342900" indent="-3429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1600" b="0" i="0" u="sng" dirty="0">
                <a:solidFill>
                  <a:schemeClr val="tx2"/>
                </a:solidFill>
                <a:latin typeface="+mn-lt"/>
              </a:rPr>
              <a:t>Don’t</a:t>
            </a:r>
            <a:r>
              <a:rPr lang="en-US" sz="1600" b="0" i="0" dirty="0">
                <a:latin typeface="+mn-lt"/>
              </a:rPr>
              <a:t> </a:t>
            </a:r>
            <a:r>
              <a:rPr lang="en-US" sz="1600" b="0" i="0" u="sng" dirty="0">
                <a:solidFill>
                  <a:schemeClr val="tx2"/>
                </a:solidFill>
                <a:latin typeface="+mn-lt"/>
              </a:rPr>
              <a:t>use</a:t>
            </a:r>
            <a:r>
              <a:rPr lang="en-US" sz="1600" b="0" i="0" dirty="0">
                <a:latin typeface="+mn-lt"/>
              </a:rPr>
              <a:t> </a:t>
            </a:r>
            <a:r>
              <a:rPr lang="en-US" sz="1600" b="0" i="0" u="sng" dirty="0">
                <a:solidFill>
                  <a:schemeClr val="tx2"/>
                </a:solidFill>
                <a:latin typeface="+mn-lt"/>
              </a:rPr>
              <a:t>MAR</a:t>
            </a:r>
            <a:r>
              <a:rPr lang="en-US" sz="1600" b="0" i="0" dirty="0">
                <a:latin typeface="+mn-lt"/>
              </a:rPr>
              <a:t> to solve basic cache coherency – performance will be too </a:t>
            </a:r>
            <a:r>
              <a:rPr lang="en-US" sz="1600" b="0" i="0" u="sng" dirty="0" smtClean="0">
                <a:solidFill>
                  <a:schemeClr val="tx2"/>
                </a:solidFill>
                <a:latin typeface="+mn-lt"/>
              </a:rPr>
              <a:t>slow.</a:t>
            </a:r>
            <a:endParaRPr lang="en-US" sz="1600" b="0" i="0" u="sng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1600" b="0" i="0" dirty="0">
                <a:latin typeface="+mn-lt"/>
              </a:rPr>
              <a:t>Use MAR when you have to always read the latest value of a memory location, such as a status register in an FPGA, or switches on a board or shared memory location.</a:t>
            </a:r>
          </a:p>
          <a:p>
            <a:pPr marL="342900" indent="-3429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1600" b="0" i="0" dirty="0">
                <a:latin typeface="+mn-lt"/>
              </a:rPr>
              <a:t>MAR is like “volatile”. You </a:t>
            </a:r>
            <a:r>
              <a:rPr lang="en-US" sz="1600" b="0" i="0" u="sng" dirty="0">
                <a:solidFill>
                  <a:schemeClr val="tx2"/>
                </a:solidFill>
                <a:latin typeface="+mn-lt"/>
              </a:rPr>
              <a:t>must use both</a:t>
            </a:r>
            <a:r>
              <a:rPr lang="en-US" sz="1600" b="0" i="0" dirty="0">
                <a:latin typeface="+mn-lt"/>
              </a:rPr>
              <a:t> to always read a memory location: </a:t>
            </a:r>
            <a:r>
              <a:rPr lang="en-US" sz="1600" b="0" i="0" u="sng" dirty="0">
                <a:solidFill>
                  <a:schemeClr val="tx2"/>
                </a:solidFill>
                <a:latin typeface="+mn-lt"/>
              </a:rPr>
              <a:t>MAR</a:t>
            </a:r>
            <a:r>
              <a:rPr lang="en-US" sz="1600" b="0" i="0" dirty="0">
                <a:latin typeface="+mn-lt"/>
              </a:rPr>
              <a:t> for cache; </a:t>
            </a:r>
            <a:r>
              <a:rPr lang="en-US" sz="1600" b="0" i="0" u="sng" dirty="0">
                <a:solidFill>
                  <a:schemeClr val="tx2"/>
                </a:solidFill>
                <a:latin typeface="+mn-lt"/>
              </a:rPr>
              <a:t>volatile</a:t>
            </a:r>
            <a:r>
              <a:rPr lang="en-US" sz="1600" b="0" i="0" dirty="0">
                <a:latin typeface="+mn-lt"/>
              </a:rPr>
              <a:t> for the </a:t>
            </a:r>
            <a:r>
              <a:rPr lang="en-US" sz="1600" b="0" i="0" dirty="0" smtClean="0">
                <a:latin typeface="+mn-lt"/>
              </a:rPr>
              <a:t>compiler.</a:t>
            </a:r>
            <a:endParaRPr lang="en-US" sz="1600" b="0" i="0" dirty="0">
              <a:latin typeface="+mn-lt"/>
            </a:endParaRPr>
          </a:p>
        </p:txBody>
      </p:sp>
      <p:sp>
        <p:nvSpPr>
          <p:cNvPr id="21522" name="AutoShape 19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839200" y="0"/>
            <a:ext cx="304800" cy="292100"/>
          </a:xfrm>
          <a:prstGeom prst="actionButtonForwardNex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sz="2400"/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Shared Local Memory and MAR</a:t>
            </a:r>
          </a:p>
        </p:txBody>
      </p:sp>
      <p:sp>
        <p:nvSpPr>
          <p:cNvPr id="22531" name="Text Box 31"/>
          <p:cNvSpPr txBox="1">
            <a:spLocks noChangeArrowheads="1"/>
          </p:cNvSpPr>
          <p:nvPr/>
        </p:nvSpPr>
        <p:spPr bwMode="auto">
          <a:xfrm>
            <a:off x="365125" y="850900"/>
            <a:ext cx="8474075" cy="4339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2000" b="0" i="0" dirty="0">
                <a:latin typeface="+mj-lt"/>
              </a:rPr>
              <a:t>The whole Internal Shared Memory is controlled by only one Memory Attribute Register (MAR</a:t>
            </a:r>
            <a:r>
              <a:rPr lang="en-US" sz="2000" b="0" i="0" dirty="0" smtClean="0">
                <a:latin typeface="+mj-lt"/>
              </a:rPr>
              <a:t>).</a:t>
            </a:r>
            <a:endParaRPr lang="en-US" sz="2000" b="0" i="0" dirty="0">
              <a:latin typeface="+mj-lt"/>
            </a:endParaRPr>
          </a:p>
          <a:p>
            <a:pPr marL="342900" indent="-3429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2000" b="0" i="0" dirty="0" smtClean="0">
                <a:latin typeface="+mj-lt"/>
              </a:rPr>
              <a:t>The </a:t>
            </a:r>
            <a:r>
              <a:rPr lang="en-US" sz="2000" b="0" i="0" dirty="0">
                <a:latin typeface="+mj-lt"/>
              </a:rPr>
              <a:t>internal Shared Memory </a:t>
            </a:r>
            <a:r>
              <a:rPr lang="en-US" sz="2000" b="0" i="0" dirty="0" smtClean="0">
                <a:latin typeface="+mj-lt"/>
              </a:rPr>
              <a:t>may need to be split into three </a:t>
            </a:r>
            <a:r>
              <a:rPr lang="en-US" sz="2000" b="0" i="0" dirty="0">
                <a:latin typeface="+mj-lt"/>
              </a:rPr>
              <a:t>regions:</a:t>
            </a:r>
          </a:p>
          <a:p>
            <a:pPr marL="742950" lvl="1" indent="-2857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2000" b="0" i="0" dirty="0">
                <a:latin typeface="+mj-lt"/>
              </a:rPr>
              <a:t> </a:t>
            </a:r>
            <a:r>
              <a:rPr lang="en-US" sz="2000" b="0" i="0" u="sng" dirty="0">
                <a:solidFill>
                  <a:schemeClr val="tx2"/>
                </a:solidFill>
                <a:latin typeface="+mj-lt"/>
              </a:rPr>
              <a:t>enabled cache/enabled </a:t>
            </a:r>
            <a:r>
              <a:rPr lang="en-US" sz="2000" b="0" i="0" u="sng" dirty="0" err="1">
                <a:solidFill>
                  <a:schemeClr val="tx2"/>
                </a:solidFill>
                <a:latin typeface="+mj-lt"/>
              </a:rPr>
              <a:t>prefetch</a:t>
            </a:r>
            <a:r>
              <a:rPr lang="en-US" sz="2000" b="0" i="0" dirty="0">
                <a:latin typeface="+mj-lt"/>
              </a:rPr>
              <a:t> (default)</a:t>
            </a:r>
          </a:p>
          <a:p>
            <a:pPr marL="742950" lvl="1" indent="-2857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2000" b="0" i="0" dirty="0">
                <a:latin typeface="+mj-lt"/>
              </a:rPr>
              <a:t> </a:t>
            </a:r>
            <a:r>
              <a:rPr lang="en-US" sz="2000" b="0" i="0" u="sng" dirty="0">
                <a:solidFill>
                  <a:schemeClr val="tx2"/>
                </a:solidFill>
                <a:latin typeface="+mj-lt"/>
              </a:rPr>
              <a:t>enabled cache/disabled </a:t>
            </a:r>
            <a:r>
              <a:rPr lang="en-US" sz="2000" b="0" i="0" u="sng" dirty="0" err="1">
                <a:solidFill>
                  <a:schemeClr val="tx2"/>
                </a:solidFill>
                <a:latin typeface="+mj-lt"/>
              </a:rPr>
              <a:t>prefetch</a:t>
            </a:r>
            <a:endParaRPr lang="en-US" sz="2000" b="0" i="0" dirty="0">
              <a:latin typeface="+mj-lt"/>
            </a:endParaRPr>
          </a:p>
          <a:p>
            <a:pPr marL="742950" lvl="1" indent="-28575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2000" b="0" i="0" dirty="0">
                <a:latin typeface="+mj-lt"/>
              </a:rPr>
              <a:t> </a:t>
            </a:r>
            <a:r>
              <a:rPr lang="en-US" sz="2000" b="0" i="0" u="sng" dirty="0">
                <a:solidFill>
                  <a:schemeClr val="tx2"/>
                </a:solidFill>
                <a:latin typeface="+mj-lt"/>
              </a:rPr>
              <a:t>disabled cache/disabled </a:t>
            </a:r>
            <a:r>
              <a:rPr lang="en-US" sz="2000" b="0" i="0" u="sng" dirty="0" err="1">
                <a:solidFill>
                  <a:schemeClr val="tx2"/>
                </a:solidFill>
                <a:latin typeface="+mj-lt"/>
              </a:rPr>
              <a:t>prefetch</a:t>
            </a:r>
            <a:r>
              <a:rPr lang="en-US" sz="2000" b="0" i="0" dirty="0">
                <a:latin typeface="+mj-lt"/>
              </a:rPr>
              <a:t> </a:t>
            </a:r>
            <a:endParaRPr lang="en-US" sz="2000" b="0" i="0" u="sng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2000" b="0" i="0" dirty="0">
                <a:latin typeface="+mj-lt"/>
              </a:rPr>
              <a:t>Use MPAX registers to create multiple logical memory ranges for the same physical internal shared </a:t>
            </a:r>
            <a:r>
              <a:rPr lang="en-US" sz="2000" b="0" i="0" dirty="0" smtClean="0">
                <a:latin typeface="+mj-lt"/>
              </a:rPr>
              <a:t>memory.</a:t>
            </a:r>
            <a:endParaRPr lang="en-US" sz="2000" b="0" i="0" dirty="0">
              <a:latin typeface="+mj-lt"/>
            </a:endParaRPr>
          </a:p>
          <a:p>
            <a:pPr marL="342900" indent="-3429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2000" b="0" i="0" dirty="0">
                <a:latin typeface="+mj-lt"/>
              </a:rPr>
              <a:t>For each logical memory range we can set different MAR </a:t>
            </a:r>
            <a:r>
              <a:rPr lang="en-US" sz="2000" b="0" i="0" dirty="0" smtClean="0">
                <a:latin typeface="+mj-lt"/>
              </a:rPr>
              <a:t>attributes.</a:t>
            </a:r>
            <a:endParaRPr lang="en-US" sz="2000" b="0" i="0" dirty="0">
              <a:latin typeface="+mj-lt"/>
            </a:endParaRPr>
          </a:p>
          <a:p>
            <a:pPr marL="342900" indent="-342900">
              <a:spcBef>
                <a:spcPct val="4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tabLst>
                <a:tab pos="682625" algn="l"/>
              </a:tabLst>
            </a:pPr>
            <a:r>
              <a:rPr lang="en-US" sz="2000" b="0" i="0" dirty="0">
                <a:latin typeface="+mj-lt"/>
              </a:rPr>
              <a:t>Care must be taken when defining memory regions in the linker command file, so we do not overlap physical memory </a:t>
            </a:r>
            <a:r>
              <a:rPr lang="en-US" sz="2000" b="0" i="0" dirty="0" smtClean="0">
                <a:latin typeface="+mj-lt"/>
              </a:rPr>
              <a:t>regions.</a:t>
            </a:r>
            <a:endParaRPr lang="en-US" sz="2000" b="0" i="0" dirty="0">
              <a:latin typeface="+mj-lt"/>
            </a:endParaRPr>
          </a:p>
        </p:txBody>
      </p:sp>
      <p:sp>
        <p:nvSpPr>
          <p:cNvPr id="22532" name="AutoShape 19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839200" y="0"/>
            <a:ext cx="304800" cy="292100"/>
          </a:xfrm>
          <a:prstGeom prst="actionButtonForwardNex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/>
          </a:ln>
        </p:spPr>
        <p:txBody>
          <a:bodyPr wrap="none" anchor="ctr"/>
          <a:lstStyle/>
          <a:p>
            <a:endParaRPr lang="en-US" sz="24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304800" y="6477000"/>
            <a:ext cx="88392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1" name="Trapezoid 80"/>
          <p:cNvSpPr/>
          <p:nvPr/>
        </p:nvSpPr>
        <p:spPr>
          <a:xfrm rot="14465798">
            <a:off x="6333013" y="4480455"/>
            <a:ext cx="782265" cy="2743999"/>
          </a:xfrm>
          <a:prstGeom prst="trapezoid">
            <a:avLst>
              <a:gd name="adj" fmla="val 52107"/>
            </a:avLst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rapezoid 75"/>
          <p:cNvSpPr/>
          <p:nvPr/>
        </p:nvSpPr>
        <p:spPr>
          <a:xfrm rot="7802721">
            <a:off x="1955640" y="3391165"/>
            <a:ext cx="1090456" cy="3762240"/>
          </a:xfrm>
          <a:prstGeom prst="trapezoid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rapezoid 74"/>
          <p:cNvSpPr/>
          <p:nvPr/>
        </p:nvSpPr>
        <p:spPr>
          <a:xfrm rot="6597216">
            <a:off x="2017025" y="4587047"/>
            <a:ext cx="1132802" cy="2743999"/>
          </a:xfrm>
          <a:prstGeom prst="trapezoid">
            <a:avLst>
              <a:gd name="adj" fmla="val 52107"/>
            </a:avLst>
          </a:prstGeom>
          <a:solidFill>
            <a:schemeClr val="accent6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MPAX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6934200" cy="2819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2000" dirty="0" smtClean="0"/>
              <a:t>MPAX (Memory Protection and Extension) Registers: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Translate between physical and logical address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16 registers (64 bits each) control (up to) 16 memory segments.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Each register translates logical memory into</a:t>
            </a:r>
            <a:br>
              <a:rPr lang="en-US" sz="2000" dirty="0" smtClean="0"/>
            </a:br>
            <a:r>
              <a:rPr lang="en-US" sz="2000" dirty="0" smtClean="0"/>
              <a:t>physical memory for the segment.</a:t>
            </a:r>
          </a:p>
        </p:txBody>
      </p:sp>
      <p:grpSp>
        <p:nvGrpSpPr>
          <p:cNvPr id="2" name="Group 88"/>
          <p:cNvGrpSpPr/>
          <p:nvPr/>
        </p:nvGrpSpPr>
        <p:grpSpPr>
          <a:xfrm>
            <a:off x="39674" y="665202"/>
            <a:ext cx="9005617" cy="6096532"/>
            <a:chOff x="39674" y="665202"/>
            <a:chExt cx="9005617" cy="6096532"/>
          </a:xfrm>
        </p:grpSpPr>
        <p:sp>
          <p:nvSpPr>
            <p:cNvPr id="80" name="Trapezoid 79"/>
            <p:cNvSpPr/>
            <p:nvPr/>
          </p:nvSpPr>
          <p:spPr>
            <a:xfrm rot="12148345">
              <a:off x="6533535" y="1544061"/>
              <a:ext cx="344130" cy="5217673"/>
            </a:xfrm>
            <a:prstGeom prst="trapezoid">
              <a:avLst>
                <a:gd name="adj" fmla="val 4597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181600" y="6214096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85800" y="4267200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80140" y="6126228"/>
              <a:ext cx="685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7200" y="3581400"/>
              <a:ext cx="11505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62000" y="3825114"/>
              <a:ext cx="8382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8871" y="3757101"/>
              <a:ext cx="7232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FFFF_FFFF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899" y="4804791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8000_0000</a:t>
              </a:r>
            </a:p>
            <a:p>
              <a:pPr algn="r"/>
              <a:r>
                <a:rPr lang="en-US" sz="1000" dirty="0" smtClean="0">
                  <a:latin typeface="+mn-lt"/>
                </a:rPr>
                <a:t>7FFF_FFFF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762000" y="4998972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391400" y="3801813"/>
              <a:ext cx="838200" cy="2590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68128" y="4868613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0:8000_0000</a:t>
              </a:r>
            </a:p>
            <a:p>
              <a:r>
                <a:rPr lang="en-US" sz="1000" dirty="0" smtClean="0">
                  <a:latin typeface="+mn-lt"/>
                </a:rPr>
                <a:t>0:7FFF_FFFF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17" name="Straight Connector 16"/>
            <p:cNvCxnSpPr>
              <a:stCxn id="15" idx="3"/>
              <a:endCxn id="15" idx="1"/>
            </p:cNvCxnSpPr>
            <p:nvPr/>
          </p:nvCxnSpPr>
          <p:spPr>
            <a:xfrm flipH="1">
              <a:off x="7391400" y="5097213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168382" y="3611628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1:0000_0000</a:t>
              </a:r>
            </a:p>
            <a:p>
              <a:r>
                <a:rPr lang="en-US" sz="1000" dirty="0" smtClean="0">
                  <a:latin typeface="+mj-lt"/>
                </a:rPr>
                <a:t>0:FFFF_FFFF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91400" y="1218570"/>
              <a:ext cx="838200" cy="2590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7"/>
            <p:cNvGrpSpPr/>
            <p:nvPr/>
          </p:nvGrpSpPr>
          <p:grpSpPr>
            <a:xfrm>
              <a:off x="3581400" y="3953583"/>
              <a:ext cx="2286000" cy="2438400"/>
              <a:chOff x="3581400" y="3810000"/>
              <a:chExt cx="2286000" cy="2438400"/>
            </a:xfrm>
            <a:solidFill>
              <a:schemeClr val="bg1">
                <a:lumMod val="8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3581400" y="3810000"/>
                <a:ext cx="2286000" cy="2438400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3581400" y="3962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581400" y="4114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581400" y="4267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581400" y="4419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581400" y="4572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581400" y="4724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581400" y="4876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581400" y="5029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581400" y="5181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581400" y="5334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581400" y="54864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581400" y="56388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581400" y="57912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581400" y="59436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581400" y="6096000"/>
                <a:ext cx="2286000" cy="0"/>
              </a:xfrm>
              <a:prstGeom prst="line">
                <a:avLst/>
              </a:prstGeom>
              <a:grpFill/>
              <a:ln w="1905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731772" y="3276600"/>
              <a:ext cx="90281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+mn-lt"/>
                </a:rPr>
                <a:t>C66x CorePac</a:t>
              </a:r>
            </a:p>
            <a:p>
              <a:pPr algn="ctr"/>
              <a:r>
                <a:rPr lang="en-US" sz="1000" dirty="0" smtClean="0">
                  <a:latin typeface="+mn-lt"/>
                </a:rPr>
                <a:t>Logical 32-bit</a:t>
              </a:r>
              <a:br>
                <a:rPr lang="en-US" sz="1000" dirty="0" smtClean="0">
                  <a:latin typeface="+mn-lt"/>
                </a:rPr>
              </a:br>
              <a:r>
                <a:rPr lang="en-US" sz="1000" dirty="0" smtClean="0">
                  <a:latin typeface="+mn-lt"/>
                </a:rPr>
                <a:t>Memory Map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29226" y="665202"/>
              <a:ext cx="93647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+mn-lt"/>
                </a:rPr>
                <a:t>System</a:t>
              </a:r>
            </a:p>
            <a:p>
              <a:pPr algn="ctr"/>
              <a:r>
                <a:rPr lang="en-US" sz="1000" dirty="0" smtClean="0">
                  <a:latin typeface="+mn-lt"/>
                </a:rPr>
                <a:t>Physical 36-bit</a:t>
              </a:r>
              <a:br>
                <a:rPr lang="en-US" sz="1000" dirty="0" smtClean="0">
                  <a:latin typeface="+mn-lt"/>
                </a:rPr>
              </a:br>
              <a:r>
                <a:rPr lang="en-US" sz="1000" dirty="0" smtClean="0">
                  <a:latin typeface="+mn-lt"/>
                </a:rPr>
                <a:t>Memory Map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8128" y="5573718"/>
              <a:ext cx="8771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0:0C00_0000</a:t>
              </a:r>
            </a:p>
            <a:p>
              <a:r>
                <a:rPr lang="en-US" sz="1000" dirty="0" smtClean="0">
                  <a:latin typeface="+mn-lt"/>
                </a:rPr>
                <a:t>0:0BFF_FFFF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7391400" y="5791200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8168939" y="6194871"/>
              <a:ext cx="8739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0:0000_0000</a:t>
              </a:r>
              <a:endParaRPr lang="en-US" sz="1000" dirty="0">
                <a:latin typeface="+mn-lt"/>
              </a:endParaRPr>
            </a:p>
          </p:txBody>
        </p:sp>
        <p:grpSp>
          <p:nvGrpSpPr>
            <p:cNvPr id="8" name="Group 52"/>
            <p:cNvGrpSpPr/>
            <p:nvPr/>
          </p:nvGrpSpPr>
          <p:grpSpPr>
            <a:xfrm>
              <a:off x="7294345" y="3352800"/>
              <a:ext cx="975062" cy="184788"/>
              <a:chOff x="7294345" y="2179460"/>
              <a:chExt cx="975062" cy="184788"/>
            </a:xfrm>
          </p:grpSpPr>
          <p:sp>
            <p:nvSpPr>
              <p:cNvPr id="50" name="Parallelogram 49"/>
              <p:cNvSpPr/>
              <p:nvPr/>
            </p:nvSpPr>
            <p:spPr>
              <a:xfrm rot="20660472">
                <a:off x="7866917" y="2229176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Parallelogram 50"/>
              <p:cNvSpPr/>
              <p:nvPr/>
            </p:nvSpPr>
            <p:spPr>
              <a:xfrm rot="20818740">
                <a:off x="7294345" y="2179460"/>
                <a:ext cx="422709" cy="13688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Parallelogram 51"/>
              <p:cNvSpPr/>
              <p:nvPr/>
            </p:nvSpPr>
            <p:spPr>
              <a:xfrm rot="12878423">
                <a:off x="7603981" y="2200907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8168939" y="1150557"/>
              <a:ext cx="8162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F:FFFF_FFFF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7391400" y="2080071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7391400" y="2842071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60"/>
            <p:cNvGrpSpPr/>
            <p:nvPr/>
          </p:nvGrpSpPr>
          <p:grpSpPr>
            <a:xfrm>
              <a:off x="7361172" y="1600200"/>
              <a:ext cx="975062" cy="184788"/>
              <a:chOff x="7294345" y="2179460"/>
              <a:chExt cx="975062" cy="184788"/>
            </a:xfrm>
          </p:grpSpPr>
          <p:sp>
            <p:nvSpPr>
              <p:cNvPr id="62" name="Parallelogram 61"/>
              <p:cNvSpPr/>
              <p:nvPr/>
            </p:nvSpPr>
            <p:spPr>
              <a:xfrm rot="20660472">
                <a:off x="7866917" y="2229176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Parallelogram 62"/>
              <p:cNvSpPr/>
              <p:nvPr/>
            </p:nvSpPr>
            <p:spPr>
              <a:xfrm rot="20818740">
                <a:off x="7294345" y="2179460"/>
                <a:ext cx="422709" cy="136880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Parallelogram 63"/>
              <p:cNvSpPr/>
              <p:nvPr/>
            </p:nvSpPr>
            <p:spPr>
              <a:xfrm rot="12878423">
                <a:off x="7603981" y="2200907"/>
                <a:ext cx="402490" cy="135072"/>
              </a:xfrm>
              <a:prstGeom prst="parallelogram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8171172" y="1866585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n-lt"/>
                </a:rPr>
                <a:t>8:8000_0000</a:t>
              </a:r>
            </a:p>
            <a:p>
              <a:r>
                <a:rPr lang="en-US" sz="1000" dirty="0" smtClean="0">
                  <a:latin typeface="+mn-lt"/>
                </a:rPr>
                <a:t>8:7FFF_FFFF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60957" y="2635512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8:0000_0000</a:t>
              </a:r>
            </a:p>
            <a:p>
              <a:r>
                <a:rPr lang="en-US" sz="1000" dirty="0" smtClean="0">
                  <a:latin typeface="+mj-lt"/>
                </a:rPr>
                <a:t>7:FFFF_FFFF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674" y="5890701"/>
              <a:ext cx="8066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0C00_0000</a:t>
              </a:r>
            </a:p>
            <a:p>
              <a:pPr algn="r"/>
              <a:r>
                <a:rPr lang="en-US" sz="1000" dirty="0" smtClean="0">
                  <a:latin typeface="+mn-lt"/>
                </a:rPr>
                <a:t>0BFF_FFFF</a:t>
              </a:r>
              <a:endParaRPr lang="en-US" sz="1000" dirty="0">
                <a:latin typeface="+mn-lt"/>
              </a:endParaRPr>
            </a:p>
          </p:txBody>
        </p:sp>
        <p:cxnSp>
          <p:nvCxnSpPr>
            <p:cNvPr id="68" name="Straight Connector 67"/>
            <p:cNvCxnSpPr/>
            <p:nvPr/>
          </p:nvCxnSpPr>
          <p:spPr>
            <a:xfrm flipH="1">
              <a:off x="762000" y="6096000"/>
              <a:ext cx="838200" cy="0"/>
            </a:xfrm>
            <a:prstGeom prst="line">
              <a:avLst/>
            </a:prstGeom>
            <a:ln w="1905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62999" y="6248400"/>
              <a:ext cx="7745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00" dirty="0" smtClean="0">
                  <a:latin typeface="+mn-lt"/>
                </a:rPr>
                <a:t>0000_0000</a:t>
              </a:r>
              <a:endParaRPr lang="en-US" sz="1000" dirty="0">
                <a:latin typeface="+mn-lt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581400" y="6080886"/>
              <a:ext cx="2286000" cy="1645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1400" y="6233286"/>
              <a:ext cx="2286000" cy="164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95669" y="6038475"/>
              <a:ext cx="7409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Segment 1</a:t>
              </a:r>
            </a:p>
            <a:p>
              <a:r>
                <a:rPr lang="en-US" sz="1000" dirty="0" smtClean="0">
                  <a:latin typeface="+mj-lt"/>
                </a:rPr>
                <a:t>Segment 0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204685" y="3639979"/>
              <a:ext cx="10278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 smtClean="0">
                  <a:latin typeface="+mn-lt"/>
                </a:rPr>
                <a:t>MPAX Registers</a:t>
              </a:r>
              <a:endParaRPr lang="en-US" sz="1000" b="1" dirty="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The MAR Registers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sz="2400" dirty="0" smtClean="0"/>
              <a:t>MAR (Memory Attributes) Registers:</a:t>
            </a:r>
          </a:p>
          <a:p>
            <a:pPr eaLnBrk="1" hangingPunct="1"/>
            <a:r>
              <a:rPr lang="en-US" sz="2400" dirty="0" smtClean="0"/>
              <a:t>256 registers (32 bits each) control 256 memory segments:</a:t>
            </a:r>
          </a:p>
          <a:p>
            <a:pPr lvl="1" eaLnBrk="1" hangingPunct="1"/>
            <a:r>
              <a:rPr lang="en-US" sz="2400" dirty="0" smtClean="0"/>
              <a:t>Each segment size is 16MBytes, from logical address 0x0000 0000 to address 0xFFFF FFFF.</a:t>
            </a:r>
          </a:p>
          <a:p>
            <a:pPr lvl="1" eaLnBrk="1" hangingPunct="1"/>
            <a:r>
              <a:rPr lang="en-US" sz="2400" dirty="0" smtClean="0"/>
              <a:t>The first 16 registers are read only. They control the internal memory of the core.</a:t>
            </a:r>
          </a:p>
          <a:p>
            <a:pPr eaLnBrk="1" hangingPunct="1"/>
            <a:r>
              <a:rPr lang="en-US" sz="2400" dirty="0" smtClean="0"/>
              <a:t>Each register controls the cacheability of the segment (bit 0) and the prefetchability (bit 3). All other bits are reserved and set to 0.</a:t>
            </a:r>
          </a:p>
          <a:p>
            <a:pPr eaLnBrk="1" hangingPunct="1"/>
            <a:r>
              <a:rPr lang="en-US" sz="2400" dirty="0" smtClean="0"/>
              <a:t>All MAR bits are set to zero after reset.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Speeds up processing by making shared L2 cached by private L2 (L3 shared)</a:t>
            </a:r>
          </a:p>
          <a:p>
            <a:pPr eaLnBrk="1" hangingPunct="1"/>
            <a:r>
              <a:rPr lang="en-US" sz="2400" dirty="0" smtClean="0"/>
              <a:t>Uses the same logical address in all cores; Each one points to a different physical memory</a:t>
            </a:r>
          </a:p>
          <a:p>
            <a:pPr eaLnBrk="1" hangingPunct="1"/>
            <a:r>
              <a:rPr lang="en-US" sz="2400" dirty="0" smtClean="0"/>
              <a:t>Uses part of shared L2 to communicate between cores. So makes part of shared L2 non-cacheable, but leaves the rest of shared L2 cacheable</a:t>
            </a:r>
          </a:p>
          <a:p>
            <a:pPr eaLnBrk="1" hangingPunct="1"/>
            <a:r>
              <a:rPr lang="en-US" sz="2400" dirty="0" smtClean="0"/>
              <a:t>Utilizes 8G of external memory; 2G for each core</a:t>
            </a:r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2" eaLnBrk="1" hangingPunct="1"/>
            <a:endParaRPr lang="en-US" sz="16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990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XMC: Typical Use Cases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Cache Sizes and More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6224" y="2381250"/>
          <a:ext cx="8582028" cy="164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507"/>
                <a:gridCol w="2145507"/>
                <a:gridCol w="2145507"/>
                <a:gridCol w="2145507"/>
              </a:tblGrid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Ways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L1p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smtClean="0"/>
                        <a:t>L1D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</a:t>
                      </a:r>
                      <a:endParaRPr lang="en-US" dirty="0"/>
                    </a:p>
                  </a:txBody>
                  <a:tcPr/>
                </a:tc>
              </a:tr>
              <a:tr h="411321">
                <a:tc>
                  <a:txBody>
                    <a:bodyPr/>
                    <a:lstStyle/>
                    <a:p>
                      <a:r>
                        <a:rPr lang="en-US" dirty="0" smtClean="0"/>
                        <a:t>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512K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Four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6550" y="9525"/>
            <a:ext cx="8458200" cy="814388"/>
          </a:xfrm>
        </p:spPr>
        <p:txBody>
          <a:bodyPr/>
          <a:lstStyle/>
          <a:p>
            <a:r>
              <a:rPr lang="en-US" smtClean="0"/>
              <a:t>Memory Read Performance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688138" y="-11209338"/>
            <a:ext cx="22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0">
                <a:ea typeface="Batang" pitchFamily="18" charset="-127"/>
                <a:cs typeface="Times New Roman" pitchFamily="18" charset="0"/>
              </a:rPr>
              <a:t> </a:t>
            </a:r>
            <a:endParaRPr lang="en-US" sz="2000" b="0">
              <a:ea typeface="Batang" pitchFamily="18" charset="-127"/>
              <a:cs typeface="Times New Roman" pitchFamily="18" charset="0"/>
            </a:endParaRPr>
          </a:p>
        </p:txBody>
      </p:sp>
      <p:graphicFrame>
        <p:nvGraphicFramePr>
          <p:cNvPr id="271525" name="Group 165"/>
          <p:cNvGraphicFramePr>
            <a:graphicFrameLocks noGrp="1"/>
          </p:cNvGraphicFramePr>
          <p:nvPr/>
        </p:nvGraphicFramePr>
        <p:xfrm>
          <a:off x="623888" y="722313"/>
          <a:ext cx="7900987" cy="5060950"/>
        </p:xfrm>
        <a:graphic>
          <a:graphicData uri="http://schemas.openxmlformats.org/drawingml/2006/table">
            <a:tbl>
              <a:tblPr/>
              <a:tblGrid>
                <a:gridCol w="25400"/>
                <a:gridCol w="1665287"/>
                <a:gridCol w="739775"/>
                <a:gridCol w="762000"/>
                <a:gridCol w="806450"/>
                <a:gridCol w="936625"/>
                <a:gridCol w="974725"/>
                <a:gridCol w="1001713"/>
                <a:gridCol w="989012"/>
              </a:tblGrid>
              <a:tr h="336550">
                <a:tc rowSpan="2"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CPU stalls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6550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Single Read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Burst Read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Source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L1 cache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L2 cache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Prefetch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No 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No 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Victim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ALL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Local L2 RAM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7.4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20.1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10.6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15.6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129.6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28.1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129.7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23.2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59.8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84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113.6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41.5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12.3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59.8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30.7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287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89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123.8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43.2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183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6301" name="Rectangle 138"/>
          <p:cNvSpPr>
            <a:spLocks noChangeArrowheads="1"/>
          </p:cNvSpPr>
          <p:nvPr/>
        </p:nvSpPr>
        <p:spPr bwMode="auto">
          <a:xfrm>
            <a:off x="6688138" y="17792700"/>
            <a:ext cx="22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0">
                <a:ea typeface="Batang" pitchFamily="18" charset="-127"/>
                <a:cs typeface="Times New Roman" pitchFamily="18" charset="0"/>
              </a:rPr>
              <a:t> </a:t>
            </a:r>
            <a:endParaRPr lang="en-US" sz="2000" b="0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6302" name="Text Box 139"/>
          <p:cNvSpPr txBox="1">
            <a:spLocks noChangeArrowheads="1"/>
          </p:cNvSpPr>
          <p:nvPr/>
        </p:nvSpPr>
        <p:spPr bwMode="auto">
          <a:xfrm>
            <a:off x="403225" y="5848350"/>
            <a:ext cx="83599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SL2 </a:t>
            </a:r>
            <a:r>
              <a:rPr lang="en-US" sz="1600" b="0" dirty="0"/>
              <a:t>–</a:t>
            </a:r>
            <a:r>
              <a:rPr lang="en-US" sz="1600" dirty="0"/>
              <a:t> Configured as Shared Level 2 Memory (L1 cache enabled, L2 cache disabled)</a:t>
            </a:r>
          </a:p>
          <a:p>
            <a:r>
              <a:rPr lang="en-US" sz="1600" dirty="0"/>
              <a:t>SL3 </a:t>
            </a:r>
            <a:r>
              <a:rPr lang="en-US" sz="1600" b="0" dirty="0"/>
              <a:t>–</a:t>
            </a:r>
            <a:r>
              <a:rPr lang="en-US" sz="1600" dirty="0"/>
              <a:t> Configured as Shared Level 3 Memory (Both L1 cache and L2 cache  enabled)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 dirty="0" smtClean="0"/>
              <a:t>Memory Read Performance - Summary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125" y="771525"/>
            <a:ext cx="8677275" cy="5676900"/>
          </a:xfrm>
        </p:spPr>
        <p:txBody>
          <a:bodyPr/>
          <a:lstStyle/>
          <a:p>
            <a:pPr marL="227013" indent="-227013">
              <a:lnSpc>
                <a:spcPct val="90000"/>
              </a:lnSpc>
            </a:pPr>
            <a:r>
              <a:rPr lang="en-US" sz="2000" dirty="0" err="1" smtClean="0"/>
              <a:t>Prefetching</a:t>
            </a:r>
            <a:r>
              <a:rPr lang="en-US" sz="2000" dirty="0" smtClean="0"/>
              <a:t> reduces the latency gap between local memory and shared (internal/external) memories.</a:t>
            </a:r>
          </a:p>
          <a:p>
            <a:pPr marL="574675" lvl="1" indent="-233363">
              <a:lnSpc>
                <a:spcPct val="90000"/>
              </a:lnSpc>
            </a:pPr>
            <a:r>
              <a:rPr lang="en-US" sz="2000" dirty="0" err="1" smtClean="0"/>
              <a:t>Prefetching</a:t>
            </a:r>
            <a:r>
              <a:rPr lang="en-US" sz="2000" dirty="0" smtClean="0"/>
              <a:t> in XMC helps reducing stall cycles for read accesses to MSMC and DDR.</a:t>
            </a:r>
          </a:p>
          <a:p>
            <a:pPr marL="227013" indent="-227013"/>
            <a:r>
              <a:rPr lang="en-US" sz="2000" dirty="0" smtClean="0"/>
              <a:t>Improved pipeline between DMC/PMC and UMC significantly reduces stall cycles for L1D/L1P cache misses.</a:t>
            </a:r>
          </a:p>
          <a:p>
            <a:pPr marL="227013" indent="-227013">
              <a:lnSpc>
                <a:spcPct val="90000"/>
              </a:lnSpc>
            </a:pPr>
            <a:r>
              <a:rPr lang="en-US" sz="2000" dirty="0" smtClean="0"/>
              <a:t>Performance hit when both L1 and L2 caches contain victims</a:t>
            </a:r>
          </a:p>
          <a:p>
            <a:pPr marL="574675" lvl="1" indent="-233363">
              <a:lnSpc>
                <a:spcPct val="90000"/>
              </a:lnSpc>
            </a:pPr>
            <a:r>
              <a:rPr lang="en-US" sz="2000" dirty="0" smtClean="0"/>
              <a:t>Shared memory (MSMC or DDR) configured as Level 3 (SL3) have a potential “double victim” performance impact</a:t>
            </a:r>
          </a:p>
          <a:p>
            <a:pPr marL="227013" indent="-227013">
              <a:lnSpc>
                <a:spcPct val="90000"/>
              </a:lnSpc>
            </a:pPr>
            <a:r>
              <a:rPr lang="en-US" sz="2000" dirty="0" smtClean="0"/>
              <a:t>When victims are in the cache, burst reads are slower than single reads</a:t>
            </a:r>
          </a:p>
          <a:p>
            <a:pPr marL="574675" lvl="1" indent="-233363">
              <a:lnSpc>
                <a:spcPct val="90000"/>
              </a:lnSpc>
            </a:pPr>
            <a:r>
              <a:rPr lang="en-US" sz="2000" dirty="0" smtClean="0"/>
              <a:t>Reads have to wait for victim writes to complete</a:t>
            </a:r>
          </a:p>
          <a:p>
            <a:pPr marL="227013" indent="-227013">
              <a:lnSpc>
                <a:spcPct val="90000"/>
              </a:lnSpc>
            </a:pPr>
            <a:r>
              <a:rPr lang="en-US" sz="2000" dirty="0" smtClean="0"/>
              <a:t>MSMC configured as Level 3 (SL3) is slower than Level 2 (SL2)</a:t>
            </a:r>
          </a:p>
          <a:p>
            <a:pPr marL="574675" lvl="1" indent="-233363">
              <a:lnSpc>
                <a:spcPct val="90000"/>
              </a:lnSpc>
            </a:pPr>
            <a:r>
              <a:rPr lang="en-US" sz="2000" dirty="0" smtClean="0"/>
              <a:t>There is a “double victim” impact</a:t>
            </a:r>
          </a:p>
          <a:p>
            <a:pPr marL="227013" indent="-227013">
              <a:lnSpc>
                <a:spcPct val="90000"/>
              </a:lnSpc>
            </a:pPr>
            <a:r>
              <a:rPr lang="en-US" sz="2000" dirty="0" smtClean="0"/>
              <a:t>DDR configured as Level 3 (SL3) is slower than Level 2 (SL2) in case of L2 cache misses</a:t>
            </a:r>
          </a:p>
          <a:p>
            <a:pPr marL="574675" lvl="1" indent="-233363">
              <a:lnSpc>
                <a:spcPct val="90000"/>
              </a:lnSpc>
            </a:pPr>
            <a:r>
              <a:rPr lang="en-US" sz="2000" dirty="0" smtClean="0"/>
              <a:t>There is a “double victim” impact</a:t>
            </a:r>
          </a:p>
          <a:p>
            <a:pPr marL="574675" lvl="1" indent="-233363">
              <a:lnSpc>
                <a:spcPct val="90000"/>
              </a:lnSpc>
            </a:pPr>
            <a:r>
              <a:rPr lang="en-US" sz="2000" dirty="0" smtClean="0"/>
              <a:t>If DDR does not have large cacheable data, it can be configured as Level 2 (SL2).</a:t>
            </a:r>
          </a:p>
          <a:p>
            <a:pPr marL="227013" indent="-227013">
              <a:lnSpc>
                <a:spcPct val="90000"/>
              </a:lnSpc>
            </a:pPr>
            <a:endParaRPr lang="en-US" sz="1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6550" y="9525"/>
            <a:ext cx="8458200" cy="814388"/>
          </a:xfrm>
        </p:spPr>
        <p:txBody>
          <a:bodyPr/>
          <a:lstStyle/>
          <a:p>
            <a:r>
              <a:rPr lang="en-US" dirty="0" smtClean="0"/>
              <a:t>Memory Write Performance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688138" y="-11209338"/>
            <a:ext cx="22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0">
                <a:ea typeface="Batang" pitchFamily="18" charset="-127"/>
                <a:cs typeface="Times New Roman" pitchFamily="18" charset="0"/>
              </a:rPr>
              <a:t> </a:t>
            </a:r>
            <a:endParaRPr lang="en-US" sz="2000" b="0">
              <a:ea typeface="Batang" pitchFamily="18" charset="-127"/>
              <a:cs typeface="Times New Roman" pitchFamily="18" charset="0"/>
            </a:endParaRPr>
          </a:p>
        </p:txBody>
      </p:sp>
      <p:graphicFrame>
        <p:nvGraphicFramePr>
          <p:cNvPr id="273571" name="Group 163"/>
          <p:cNvGraphicFramePr>
            <a:graphicFrameLocks noGrp="1"/>
          </p:cNvGraphicFramePr>
          <p:nvPr/>
        </p:nvGraphicFramePr>
        <p:xfrm>
          <a:off x="566738" y="708025"/>
          <a:ext cx="7959725" cy="5086357"/>
        </p:xfrm>
        <a:graphic>
          <a:graphicData uri="http://schemas.openxmlformats.org/drawingml/2006/table">
            <a:tbl>
              <a:tblPr/>
              <a:tblGrid>
                <a:gridCol w="28575"/>
                <a:gridCol w="1674812"/>
                <a:gridCol w="788988"/>
                <a:gridCol w="709612"/>
                <a:gridCol w="812800"/>
                <a:gridCol w="1023938"/>
                <a:gridCol w="900112"/>
                <a:gridCol w="928688"/>
                <a:gridCol w="1092200"/>
              </a:tblGrid>
              <a:tr h="338138">
                <a:tc rowSpan="2"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CPU stalls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8138"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Single Write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Burst Write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Source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L1 cache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L2 cache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Prefetch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No 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No victim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Victim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itchFamily="34" charset="0"/>
                        <a:ea typeface="Batang" pitchFamily="18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ALL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Local L2 RAM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6.7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14.6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MSMC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6.7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16.7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4.7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(SL2)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NA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Hit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114.3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DDR RAM (SL3)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Miss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18.2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Batang" pitchFamily="18" charset="-127"/>
                          <a:cs typeface="Times New Roman" pitchFamily="18" charset="0"/>
                        </a:rPr>
                        <a:t>115.5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8349" name="Rectangle 138"/>
          <p:cNvSpPr>
            <a:spLocks noChangeArrowheads="1"/>
          </p:cNvSpPr>
          <p:nvPr/>
        </p:nvSpPr>
        <p:spPr bwMode="auto">
          <a:xfrm>
            <a:off x="6688138" y="17792700"/>
            <a:ext cx="227012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200" b="0">
                <a:ea typeface="Batang" pitchFamily="18" charset="-127"/>
                <a:cs typeface="Times New Roman" pitchFamily="18" charset="0"/>
              </a:rPr>
              <a:t> </a:t>
            </a:r>
            <a:endParaRPr lang="en-US" sz="2000" b="0">
              <a:ea typeface="Batang" pitchFamily="18" charset="-127"/>
              <a:cs typeface="Times New Roman" pitchFamily="18" charset="0"/>
            </a:endParaRPr>
          </a:p>
        </p:txBody>
      </p:sp>
      <p:sp>
        <p:nvSpPr>
          <p:cNvPr id="8350" name="Text Box 139"/>
          <p:cNvSpPr txBox="1">
            <a:spLocks noChangeArrowheads="1"/>
          </p:cNvSpPr>
          <p:nvPr/>
        </p:nvSpPr>
        <p:spPr bwMode="auto">
          <a:xfrm>
            <a:off x="384175" y="5818188"/>
            <a:ext cx="835998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SL2 </a:t>
            </a:r>
            <a:r>
              <a:rPr lang="en-US" sz="1600" b="0" dirty="0"/>
              <a:t>–</a:t>
            </a:r>
            <a:r>
              <a:rPr lang="en-US" sz="1600" dirty="0"/>
              <a:t> Configured as Shared Level 2 Memory (L1 cache enabled, L2 cache disabled)</a:t>
            </a:r>
          </a:p>
          <a:p>
            <a:r>
              <a:rPr lang="en-US" sz="1600" dirty="0"/>
              <a:t>SL3 </a:t>
            </a:r>
            <a:r>
              <a:rPr lang="en-US" sz="1600" b="0" dirty="0"/>
              <a:t>–</a:t>
            </a:r>
            <a:r>
              <a:rPr lang="en-US" sz="1600" dirty="0"/>
              <a:t> Configured as Shared Level 3 Memory (Both L1 cache and L2 cache  enabled)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TION_PLAYLIST_COUNT" val="0"/>
  <p:tag name="PRESENTATION_PRESENTER_SLIDE_LEVEL" val="0"/>
  <p:tag name="ARTICULATE_PRESENTER_VERSION" val="6"/>
  <p:tag name="ARTICULATE_REFERENCE_COUNT" val="1"/>
  <p:tag name="ARTICULATE_REFERENCE_TYPE_1" val="1"/>
  <p:tag name="ARTICULATE_REFERENCE_TITLE_1" val="Nyquist_Shannon_RapidIO.pdf"/>
  <p:tag name="ARTICULATE_REFERENCE_1" val="F:\MM\ShNy Internal Training\Day1\PDF\Nyquist_Shannon_RapidIO.pdf"/>
  <p:tag name="ARTICULATE_AUDIO_TEMP" val="C:\DOCUME~1\a0850458\LOCALS~1\Temp\articulate\presenter\ae\audio\20110810133553\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489.0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 LOGOS" val="true"/>
</p:tagLst>
</file>

<file path=ppt/theme/theme1.xml><?xml version="1.0" encoding="utf-8"?>
<a:theme xmlns:a="http://schemas.openxmlformats.org/drawingml/2006/main" name="KeyStoneO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18524</TotalTime>
  <Words>1851</Words>
  <Application>Microsoft Office PowerPoint</Application>
  <PresentationFormat>On-screen Show (4:3)</PresentationFormat>
  <Paragraphs>500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KeyStoneOLT</vt:lpstr>
      <vt:lpstr>More About Cache</vt:lpstr>
      <vt:lpstr>XMC – External Memory Controller </vt:lpstr>
      <vt:lpstr>The MPAX Registers</vt:lpstr>
      <vt:lpstr>The MAR Registers</vt:lpstr>
      <vt:lpstr>XMC: Typical Use Cases</vt:lpstr>
      <vt:lpstr>Cache Sizes and More</vt:lpstr>
      <vt:lpstr>Memory Read Performance</vt:lpstr>
      <vt:lpstr>Memory Read Performance - Summary</vt:lpstr>
      <vt:lpstr>Memory Write Performance</vt:lpstr>
      <vt:lpstr>Memory Write Performance - Summary</vt:lpstr>
      <vt:lpstr>Cache Coherency</vt:lpstr>
      <vt:lpstr>A Coherency Issue</vt:lpstr>
      <vt:lpstr>Solution 1:  Flush &amp; Clear the Cache</vt:lpstr>
      <vt:lpstr>Another Coherency Issue</vt:lpstr>
      <vt:lpstr>Another Coherency Solution (Using CSL)</vt:lpstr>
      <vt:lpstr>Solution 2:  Keep Buffers in L2</vt:lpstr>
      <vt:lpstr>Prefetching Coherency Issue</vt:lpstr>
      <vt:lpstr>Coherence Summary (1)</vt:lpstr>
      <vt:lpstr>Coherence Summary (2)</vt:lpstr>
      <vt:lpstr>Message Passing Example</vt:lpstr>
      <vt:lpstr>Cache Alignment</vt:lpstr>
      <vt:lpstr>"Turn Off" the Cache (MAR)</vt:lpstr>
      <vt:lpstr>Shared Local Memory and MAR</vt:lpstr>
    </vt:vector>
  </TitlesOfParts>
  <Company>Texas Instruments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KeyStone Serial RapidIO (SRIO)</dc:title>
  <dc:creator>Katzur, Ran</dc:creator>
  <cp:lastModifiedBy>Ran Katzur</cp:lastModifiedBy>
  <cp:revision>294</cp:revision>
  <dcterms:created xsi:type="dcterms:W3CDTF">2007-12-19T20:51:45Z</dcterms:created>
  <dcterms:modified xsi:type="dcterms:W3CDTF">2012-05-23T15:06:27Z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mments0">
    <vt:lpwstr>Nyquist Shannon Training RapidIO Presentation</vt:lpwstr>
  </property>
  <property fmtid="{D5CDD505-2E9C-101B-9397-08002B2CF9AE}" pid="4" name="ArticulateUseProject">
    <vt:lpwstr>1</vt:lpwstr>
  </property>
  <property fmtid="{D5CDD505-2E9C-101B-9397-08002B2CF9AE}" pid="5" name="ArticulatePath">
    <vt:lpwstr>06 NySh_Training_RapidIO_Presentation</vt:lpwstr>
  </property>
  <property fmtid="{D5CDD505-2E9C-101B-9397-08002B2CF9AE}" pid="6" name="Content Owner">
    <vt:lpwstr>Scheckel, Travis</vt:lpwstr>
  </property>
  <property fmtid="{D5CDD505-2E9C-101B-9397-08002B2CF9AE}" pid="7" name="ArticulateGUID">
    <vt:lpwstr>FB08998A-4881-489B-BCD4-D8BDC6655CC5</vt:lpwstr>
  </property>
  <property fmtid="{D5CDD505-2E9C-101B-9397-08002B2CF9AE}" pid="8" name="ArticulateProjectFull">
    <vt:lpwstr>C:\TEMP\MoreAboutCache_RJH.ppta</vt:lpwstr>
  </property>
</Properties>
</file>