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Default Extension="docx" ContentType="application/vnd.openxmlformats-officedocument.wordprocessingml.document"/>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81" r:id="rId2"/>
    <p:sldId id="324" r:id="rId3"/>
    <p:sldId id="359" r:id="rId4"/>
    <p:sldId id="286" r:id="rId5"/>
    <p:sldId id="343" r:id="rId6"/>
    <p:sldId id="360" r:id="rId7"/>
    <p:sldId id="285" r:id="rId8"/>
    <p:sldId id="287" r:id="rId9"/>
    <p:sldId id="288" r:id="rId10"/>
    <p:sldId id="289" r:id="rId11"/>
    <p:sldId id="282" r:id="rId12"/>
    <p:sldId id="257" r:id="rId13"/>
    <p:sldId id="261" r:id="rId14"/>
    <p:sldId id="260" r:id="rId15"/>
    <p:sldId id="361" r:id="rId16"/>
    <p:sldId id="303" r:id="rId17"/>
    <p:sldId id="306" r:id="rId18"/>
    <p:sldId id="299" r:id="rId19"/>
    <p:sldId id="320" r:id="rId20"/>
    <p:sldId id="322" r:id="rId21"/>
    <p:sldId id="323" r:id="rId22"/>
    <p:sldId id="302" r:id="rId23"/>
    <p:sldId id="362" r:id="rId24"/>
    <p:sldId id="365" r:id="rId25"/>
    <p:sldId id="376" r:id="rId26"/>
    <p:sldId id="366" r:id="rId27"/>
    <p:sldId id="367" r:id="rId28"/>
    <p:sldId id="368" r:id="rId29"/>
    <p:sldId id="345" r:id="rId30"/>
    <p:sldId id="346" r:id="rId31"/>
    <p:sldId id="350" r:id="rId32"/>
    <p:sldId id="351" r:id="rId33"/>
    <p:sldId id="353" r:id="rId34"/>
    <p:sldId id="354" r:id="rId35"/>
    <p:sldId id="355" r:id="rId36"/>
    <p:sldId id="370" r:id="rId37"/>
    <p:sldId id="369" r:id="rId38"/>
    <p:sldId id="371" r:id="rId39"/>
    <p:sldId id="372" r:id="rId40"/>
    <p:sldId id="373" r:id="rId41"/>
    <p:sldId id="374" r:id="rId42"/>
    <p:sldId id="375" r:id="rId43"/>
  </p:sldIdLst>
  <p:sldSz cx="9144000" cy="6858000" type="screen4x3"/>
  <p:notesSz cx="7010400" cy="9296400"/>
  <p:custDataLst>
    <p:tags r:id="rId45"/>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0133017" initials="a" lastIdx="11" clrIdx="0"/>
  <p:cmAuthor id="1" name="Ran Katzur" initials="r" lastIdx="1" clrIdx="1"/>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198"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BD22B806-06B2-4EB1-B268-99C68F09902F}" type="datetimeFigureOut">
              <a:rPr lang="en-US" smtClean="0"/>
              <a:pPr/>
              <a:t>5/9/2012</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D408219A-3760-40B6-82A9-DF755C78E48A}"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p:spPr>
        <p:txBody>
          <a:bodyPr lIns="91939" tIns="45969" rIns="91939" bIns="45969"/>
          <a:lstStyle/>
          <a:p>
            <a:pPr eaLnBrk="1" hangingPunct="1"/>
            <a:r>
              <a:rPr lang="en-US" dirty="0" smtClean="0">
                <a:latin typeface="Arial" pitchFamily="34" charset="0"/>
              </a:rPr>
              <a:t>CPT see physical addresses.  In MSMC, one CPT per bank.</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322" indent="-220322"/>
            <a:r>
              <a:rPr lang="en-US" dirty="0" smtClean="0"/>
              <a:t>Notes:</a:t>
            </a:r>
          </a:p>
          <a:p>
            <a:pPr marL="220322" indent="-220322">
              <a:buFontTx/>
              <a:buChar char="-"/>
            </a:pPr>
            <a:r>
              <a:rPr lang="en-US" dirty="0" smtClean="0"/>
              <a:t>All naming is illustrative.</a:t>
            </a:r>
          </a:p>
          <a:p>
            <a:pPr marL="220322" indent="-220322"/>
            <a:endParaRPr lang="en-US" dirty="0" smtClean="0"/>
          </a:p>
          <a:p>
            <a:pPr marL="220322" indent="-220322"/>
            <a:r>
              <a:rPr lang="en-US" dirty="0" smtClean="0"/>
              <a:t>Open Items: </a:t>
            </a:r>
          </a:p>
          <a:p>
            <a:pPr marL="220322" indent="-220322">
              <a:buFontTx/>
              <a:buChar char="-"/>
            </a:pPr>
            <a:r>
              <a:rPr lang="en-US" dirty="0" smtClean="0"/>
              <a:t>Recycling policies on Tx Completion queues</a:t>
            </a:r>
          </a:p>
          <a:p>
            <a:pPr marL="220322" indent="-220322">
              <a:buFontTx/>
              <a:buChar char="-"/>
            </a:pPr>
            <a:r>
              <a:rPr lang="en-US" dirty="0" smtClean="0"/>
              <a:t>API Naming convention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08219A-3760-40B6-82A9-DF755C78E48A}" type="slidenum">
              <a:rPr lang="en-US" smtClean="0"/>
              <a:pPr/>
              <a:t>12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08219A-3760-40B6-82A9-DF755C78E48A}" type="slidenum">
              <a:rPr lang="en-US" smtClean="0"/>
              <a:pPr/>
              <a:t>16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p:spPr>
        <p:txBody>
          <a:bodyPr/>
          <a:lstStyle/>
          <a:p>
            <a:fld id="{2BF4E9EA-640C-4942-8442-554438E26BA0}" type="slidenum">
              <a:rPr lang="en-US" smtClean="0"/>
              <a:pPr/>
              <a:t>24</a:t>
            </a:fld>
            <a:endParaRPr lang="en-US" dirty="0" smtClean="0"/>
          </a:p>
        </p:txBody>
      </p:sp>
      <p:sp>
        <p:nvSpPr>
          <p:cNvPr id="2355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3555" name="Rectangle 3"/>
          <p:cNvSpPr>
            <a:spLocks noGrp="1" noChangeArrowheads="1"/>
          </p:cNvSpPr>
          <p:nvPr>
            <p:ph type="body" idx="1"/>
          </p:nvPr>
        </p:nvSpPr>
        <p:spPr>
          <a:noFill/>
          <a:ln/>
        </p:spPr>
        <p:txBody>
          <a:bodyPr/>
          <a:lstStyle/>
          <a:p>
            <a:pPr eaLnBrk="1" hangingPunct="1">
              <a:spcBef>
                <a:spcPct val="0"/>
              </a:spcBef>
            </a:pPr>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322" indent="-220322"/>
            <a:r>
              <a:rPr lang="en-US" dirty="0" smtClean="0"/>
              <a:t>Notes:</a:t>
            </a:r>
          </a:p>
          <a:p>
            <a:pPr marL="220322" indent="-220322">
              <a:buFontTx/>
              <a:buChar char="-"/>
            </a:pPr>
            <a:r>
              <a:rPr lang="en-US" dirty="0" smtClean="0"/>
              <a:t>All naming is illustrative.</a:t>
            </a:r>
          </a:p>
          <a:p>
            <a:pPr marL="220322" indent="-220322"/>
            <a:endParaRPr lang="en-US" dirty="0" smtClean="0"/>
          </a:p>
          <a:p>
            <a:pPr marL="220322" indent="-220322"/>
            <a:r>
              <a:rPr lang="en-US" dirty="0" smtClean="0"/>
              <a:t>Open Items: </a:t>
            </a:r>
          </a:p>
          <a:p>
            <a:pPr marL="220322" indent="-220322">
              <a:buFontTx/>
              <a:buChar char="-"/>
            </a:pPr>
            <a:r>
              <a:rPr lang="en-US" dirty="0" smtClean="0"/>
              <a:t>Recycling policies on Tx Completion queues</a:t>
            </a:r>
          </a:p>
          <a:p>
            <a:pPr marL="220322" indent="-220322">
              <a:buFontTx/>
              <a:buChar char="-"/>
            </a:pPr>
            <a:r>
              <a:rPr lang="en-US" dirty="0" smtClean="0"/>
              <a:t>API Naming convention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322" indent="-220322"/>
            <a:r>
              <a:rPr lang="en-US" dirty="0" smtClean="0"/>
              <a:t>Notes:</a:t>
            </a:r>
          </a:p>
          <a:p>
            <a:pPr marL="220322" indent="-220322">
              <a:buFontTx/>
              <a:buChar char="-"/>
            </a:pPr>
            <a:r>
              <a:rPr lang="en-US" dirty="0" smtClean="0"/>
              <a:t>All naming is illustrative.</a:t>
            </a:r>
          </a:p>
          <a:p>
            <a:pPr marL="220322" indent="-220322"/>
            <a:endParaRPr lang="en-US" dirty="0" smtClean="0"/>
          </a:p>
          <a:p>
            <a:pPr marL="220322" indent="-220322"/>
            <a:r>
              <a:rPr lang="en-US" dirty="0" smtClean="0"/>
              <a:t>Open Items: </a:t>
            </a:r>
          </a:p>
          <a:p>
            <a:pPr marL="220322" indent="-220322">
              <a:buFontTx/>
              <a:buChar char="-"/>
            </a:pPr>
            <a:r>
              <a:rPr lang="en-US" dirty="0" smtClean="0"/>
              <a:t>Recycling policies on Tx Completion queues</a:t>
            </a:r>
          </a:p>
          <a:p>
            <a:pPr marL="220322" indent="-220322">
              <a:buFontTx/>
              <a:buChar char="-"/>
            </a:pPr>
            <a:r>
              <a:rPr lang="en-US" dirty="0" smtClean="0"/>
              <a:t>API Naming convention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322" indent="-220322"/>
            <a:r>
              <a:rPr lang="en-US" dirty="0" smtClean="0"/>
              <a:t>Notes:</a:t>
            </a:r>
          </a:p>
          <a:p>
            <a:pPr marL="220322" indent="-220322">
              <a:buFontTx/>
              <a:buChar char="-"/>
            </a:pPr>
            <a:r>
              <a:rPr lang="en-US" dirty="0" smtClean="0"/>
              <a:t>All naming is illustrative.</a:t>
            </a:r>
          </a:p>
          <a:p>
            <a:pPr marL="220322" indent="-220322"/>
            <a:endParaRPr lang="en-US" dirty="0" smtClean="0"/>
          </a:p>
          <a:p>
            <a:pPr marL="220322" indent="-220322"/>
            <a:r>
              <a:rPr lang="en-US" dirty="0" smtClean="0"/>
              <a:t>Open Items: </a:t>
            </a:r>
          </a:p>
          <a:p>
            <a:pPr marL="220322" indent="-220322">
              <a:buFontTx/>
              <a:buChar char="-"/>
            </a:pPr>
            <a:r>
              <a:rPr lang="en-US" dirty="0" smtClean="0"/>
              <a:t>Recycling policies on Tx Completion queues</a:t>
            </a:r>
          </a:p>
          <a:p>
            <a:pPr marL="220322" indent="-220322">
              <a:buFontTx/>
              <a:buChar char="-"/>
            </a:pPr>
            <a:r>
              <a:rPr lang="en-US" dirty="0" smtClean="0"/>
              <a:t>API Naming convention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322" indent="-220322"/>
            <a:r>
              <a:rPr lang="en-US" dirty="0" smtClean="0"/>
              <a:t>Notes:</a:t>
            </a:r>
          </a:p>
          <a:p>
            <a:pPr marL="220322" indent="-220322">
              <a:buFontTx/>
              <a:buChar char="-"/>
            </a:pPr>
            <a:r>
              <a:rPr lang="en-US" dirty="0" smtClean="0"/>
              <a:t>All naming is illustrative.</a:t>
            </a:r>
          </a:p>
          <a:p>
            <a:pPr marL="220322" indent="-220322"/>
            <a:endParaRPr lang="en-US" dirty="0" smtClean="0"/>
          </a:p>
          <a:p>
            <a:pPr marL="220322" indent="-220322"/>
            <a:r>
              <a:rPr lang="en-US" dirty="0" smtClean="0"/>
              <a:t>Open Items: </a:t>
            </a:r>
          </a:p>
          <a:p>
            <a:pPr marL="220322" indent="-220322">
              <a:buFontTx/>
              <a:buChar char="-"/>
            </a:pPr>
            <a:r>
              <a:rPr lang="en-US" dirty="0" smtClean="0"/>
              <a:t>Recycling policies on Tx Completion queues</a:t>
            </a:r>
          </a:p>
          <a:p>
            <a:pPr marL="220322" indent="-220322">
              <a:buFontTx/>
              <a:buChar char="-"/>
            </a:pPr>
            <a:r>
              <a:rPr lang="en-US" dirty="0" smtClean="0"/>
              <a:t>API Naming convention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322" indent="-220322"/>
            <a:r>
              <a:rPr lang="en-US" dirty="0" smtClean="0"/>
              <a:t>Notes:</a:t>
            </a:r>
          </a:p>
          <a:p>
            <a:pPr marL="220322" indent="-220322">
              <a:buFontTx/>
              <a:buChar char="-"/>
            </a:pPr>
            <a:r>
              <a:rPr lang="en-US" dirty="0" smtClean="0"/>
              <a:t>All naming is illustrative.</a:t>
            </a:r>
          </a:p>
          <a:p>
            <a:pPr marL="220322" indent="-220322"/>
            <a:endParaRPr lang="en-US" dirty="0" smtClean="0"/>
          </a:p>
          <a:p>
            <a:pPr marL="220322" indent="-220322"/>
            <a:r>
              <a:rPr lang="en-US" dirty="0" smtClean="0"/>
              <a:t>Open Items: </a:t>
            </a:r>
          </a:p>
          <a:p>
            <a:pPr marL="220322" indent="-220322">
              <a:buFontTx/>
              <a:buChar char="-"/>
            </a:pPr>
            <a:r>
              <a:rPr lang="en-US" dirty="0" smtClean="0"/>
              <a:t>Recycling policies on Tx Completion queues</a:t>
            </a:r>
          </a:p>
          <a:p>
            <a:pPr marL="220322" indent="-220322">
              <a:buFontTx/>
              <a:buChar char="-"/>
            </a:pPr>
            <a:r>
              <a:rPr lang="en-US" dirty="0" smtClean="0"/>
              <a:t>API Naming convention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D17A3155-C947-466D-B9A7-4949A07B341C}" type="datetimeFigureOut">
              <a:rPr lang="en-US"/>
              <a:pPr>
                <a:defRPr/>
              </a:pPr>
              <a:t>5/9/2012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977AD8D-4FD5-4254-85EC-94E240A7FA74}"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871DB201-C1ED-455E-87E7-3B09A293C007}" type="datetimeFigureOut">
              <a:rPr lang="en-US"/>
              <a:pPr>
                <a:defRPr/>
              </a:pPr>
              <a:t>5/9/2012</a:t>
            </a:fld>
            <a:endParaRPr lang="en-US" dirty="0"/>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4"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C3F3E1F-1DD0-47E5-8B4F-C9663B2E6E8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userDrawn="1"/>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dirty="0">
              <a:solidFill>
                <a:prstClr val="black"/>
              </a:solidFill>
              <a:latin typeface="Calibri"/>
              <a:cs typeface="Arial" charset="0"/>
            </a:endParaRPr>
          </a:p>
        </p:txBody>
      </p:sp>
      <p:pic>
        <p:nvPicPr>
          <p:cNvPr id="1029" name="Picture 8" descr="ti_hz_1c_pos_rgb_jpg.jpg"/>
          <p:cNvPicPr>
            <a:picLocks noChangeAspect="1"/>
          </p:cNvPicPr>
          <p:nvPr userDrawn="1">
            <p:custDataLst>
              <p:tags r:id="rId5"/>
            </p:custDataLst>
          </p:nvPr>
        </p:nvPicPr>
        <p:blipFill>
          <a:blip r:embed="rId7"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6"/>
            </p:custDataLst>
          </p:nvPr>
        </p:nvSpPr>
        <p:spPr>
          <a:xfrm>
            <a:off x="7425072"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cs typeface="Arial" charset="0"/>
              </a:rPr>
              <a:t>Multicore Training</a:t>
            </a:r>
          </a:p>
        </p:txBody>
      </p:sp>
    </p:spTree>
  </p:cSld>
  <p:clrMap bg1="lt1" tx1="dk1" bg2="lt2" tx2="dk2" accent1="accent1" accent2="accent2" accent3="accent3" accent4="accent4" accent5="accent5" accent6="accent6" hlink="hlink" folHlink="folHlink"/>
  <p:sldLayoutIdLst>
    <p:sldLayoutId id="2147483661" r:id="rId1"/>
    <p:sldLayoutId id="2147483666" r:id="rId2"/>
    <p:sldLayoutId id="2147483667"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9144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18745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1462088" indent="-228600" algn="l" rtl="0" eaLnBrk="0" fontAlgn="base" hangingPunct="0">
        <a:spcBef>
          <a:spcPct val="20000"/>
        </a:spcBef>
        <a:spcAft>
          <a:spcPct val="0"/>
        </a:spcAft>
        <a:buFont typeface="Courier New" pitchFamily="49" charset="0"/>
        <a:buChar char="o"/>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Microsoft_Office_Word_Document1.docx"/></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6.xml"/><Relationship Id="rId7" Type="http://schemas.openxmlformats.org/officeDocument/2006/relationships/tags" Target="../tags/tag10.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9" Type="http://schemas.openxmlformats.org/officeDocument/2006/relationships/notesSlide" Target="../notesSlides/notesSlide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457200" y="274638"/>
            <a:ext cx="8229600" cy="2468562"/>
          </a:xfrm>
        </p:spPr>
        <p:txBody>
          <a:bodyPr/>
          <a:lstStyle/>
          <a:p>
            <a:pPr eaLnBrk="1" hangingPunct="1"/>
            <a:r>
              <a:rPr lang="en-US" dirty="0" smtClean="0"/>
              <a:t/>
            </a:r>
            <a:br>
              <a:rPr lang="en-US" dirty="0" smtClean="0"/>
            </a:br>
            <a:r>
              <a:rPr lang="en-US" dirty="0" smtClean="0"/>
              <a:t>C6614/6612 Memory System</a:t>
            </a:r>
          </a:p>
        </p:txBody>
      </p:sp>
      <p:sp>
        <p:nvSpPr>
          <p:cNvPr id="2051" name="Content Placeholder 2"/>
          <p:cNvSpPr>
            <a:spLocks noGrp="1"/>
          </p:cNvSpPr>
          <p:nvPr>
            <p:ph idx="1"/>
          </p:nvPr>
        </p:nvSpPr>
        <p:spPr>
          <a:xfrm>
            <a:off x="457200" y="4267200"/>
            <a:ext cx="8229600" cy="1858963"/>
          </a:xfrm>
        </p:spPr>
        <p:txBody>
          <a:bodyPr/>
          <a:lstStyle/>
          <a:p>
            <a:pPr algn="ctr" eaLnBrk="1" hangingPunct="1">
              <a:buFont typeface="Arial" charset="0"/>
              <a:buNone/>
            </a:pPr>
            <a:r>
              <a:rPr lang="en-US" dirty="0" smtClean="0"/>
              <a:t>MPBU Application Team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84188" y="250825"/>
            <a:ext cx="8229600" cy="715963"/>
          </a:xfrm>
        </p:spPr>
        <p:txBody>
          <a:bodyPr/>
          <a:lstStyle/>
          <a:p>
            <a:pPr eaLnBrk="1" hangingPunct="1"/>
            <a:r>
              <a:rPr lang="en-US" sz="3600" b="0" dirty="0" smtClean="0"/>
              <a:t>MSMC Block Diagram</a:t>
            </a:r>
          </a:p>
        </p:txBody>
      </p:sp>
      <p:grpSp>
        <p:nvGrpSpPr>
          <p:cNvPr id="2" name="Group 3"/>
          <p:cNvGrpSpPr>
            <a:grpSpLocks/>
          </p:cNvGrpSpPr>
          <p:nvPr/>
        </p:nvGrpSpPr>
        <p:grpSpPr bwMode="auto">
          <a:xfrm>
            <a:off x="560388" y="788988"/>
            <a:ext cx="8277225" cy="5645150"/>
            <a:chOff x="225" y="409"/>
            <a:chExt cx="5214" cy="3556"/>
          </a:xfrm>
        </p:grpSpPr>
        <p:sp>
          <p:nvSpPr>
            <p:cNvPr id="64516" name="AutoShape 4"/>
            <p:cNvSpPr>
              <a:spLocks noChangeAspect="1" noChangeArrowheads="1" noTextEdit="1"/>
            </p:cNvSpPr>
            <p:nvPr/>
          </p:nvSpPr>
          <p:spPr bwMode="auto">
            <a:xfrm>
              <a:off x="225" y="409"/>
              <a:ext cx="5214" cy="3556"/>
            </a:xfrm>
            <a:prstGeom prst="rect">
              <a:avLst/>
            </a:prstGeom>
            <a:noFill/>
            <a:ln w="9525">
              <a:noFill/>
              <a:miter lim="800000"/>
              <a:headEnd/>
              <a:tailEnd/>
            </a:ln>
          </p:spPr>
          <p:txBody>
            <a:bodyPr/>
            <a:lstStyle/>
            <a:p>
              <a:endParaRPr lang="en-US" dirty="0">
                <a:latin typeface="+mn-lt"/>
              </a:endParaRPr>
            </a:p>
          </p:txBody>
        </p:sp>
        <p:grpSp>
          <p:nvGrpSpPr>
            <p:cNvPr id="3" name="Group 5"/>
            <p:cNvGrpSpPr>
              <a:grpSpLocks/>
            </p:cNvGrpSpPr>
            <p:nvPr/>
          </p:nvGrpSpPr>
          <p:grpSpPr bwMode="auto">
            <a:xfrm>
              <a:off x="244" y="614"/>
              <a:ext cx="5110" cy="3345"/>
              <a:chOff x="244" y="614"/>
              <a:chExt cx="5110" cy="3345"/>
            </a:xfrm>
          </p:grpSpPr>
          <p:sp>
            <p:nvSpPr>
              <p:cNvPr id="64523" name="Rectangle 6"/>
              <p:cNvSpPr>
                <a:spLocks noChangeArrowheads="1"/>
              </p:cNvSpPr>
              <p:nvPr/>
            </p:nvSpPr>
            <p:spPr bwMode="auto">
              <a:xfrm>
                <a:off x="3009" y="614"/>
                <a:ext cx="636" cy="418"/>
              </a:xfrm>
              <a:prstGeom prst="rect">
                <a:avLst/>
              </a:prstGeom>
              <a:solidFill>
                <a:srgbClr val="EBF1DE"/>
              </a:solidFill>
              <a:ln w="9525">
                <a:noFill/>
                <a:miter lim="800000"/>
                <a:headEnd/>
                <a:tailEnd/>
              </a:ln>
            </p:spPr>
            <p:txBody>
              <a:bodyPr/>
              <a:lstStyle/>
              <a:p>
                <a:endParaRPr lang="en-US" dirty="0">
                  <a:latin typeface="+mn-lt"/>
                </a:endParaRPr>
              </a:p>
            </p:txBody>
          </p:sp>
          <p:sp>
            <p:nvSpPr>
              <p:cNvPr id="109580" name="Rectangle 7"/>
              <p:cNvSpPr>
                <a:spLocks noChangeArrowheads="1"/>
              </p:cNvSpPr>
              <p:nvPr/>
            </p:nvSpPr>
            <p:spPr bwMode="auto">
              <a:xfrm>
                <a:off x="3009" y="614"/>
                <a:ext cx="636"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25" name="Rectangle 8"/>
              <p:cNvSpPr>
                <a:spLocks noChangeArrowheads="1"/>
              </p:cNvSpPr>
              <p:nvPr/>
            </p:nvSpPr>
            <p:spPr bwMode="auto">
              <a:xfrm>
                <a:off x="3103" y="652"/>
                <a:ext cx="320"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CorePac</a:t>
                </a:r>
                <a:endParaRPr lang="en-US" dirty="0">
                  <a:latin typeface="+mn-lt"/>
                </a:endParaRPr>
              </a:p>
            </p:txBody>
          </p:sp>
          <p:sp>
            <p:nvSpPr>
              <p:cNvPr id="64526" name="Rectangle 9"/>
              <p:cNvSpPr>
                <a:spLocks noChangeArrowheads="1"/>
              </p:cNvSpPr>
              <p:nvPr/>
            </p:nvSpPr>
            <p:spPr bwMode="auto">
              <a:xfrm>
                <a:off x="3495" y="652"/>
                <a:ext cx="49"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2</a:t>
                </a:r>
                <a:endParaRPr lang="en-US" dirty="0">
                  <a:latin typeface="+mn-lt"/>
                </a:endParaRPr>
              </a:p>
            </p:txBody>
          </p:sp>
          <p:sp>
            <p:nvSpPr>
              <p:cNvPr id="109583" name="Rectangle 10"/>
              <p:cNvSpPr>
                <a:spLocks noChangeArrowheads="1"/>
              </p:cNvSpPr>
              <p:nvPr/>
            </p:nvSpPr>
            <p:spPr bwMode="auto">
              <a:xfrm>
                <a:off x="1062" y="1282"/>
                <a:ext cx="3454" cy="192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28" name="Rectangle 11"/>
              <p:cNvSpPr>
                <a:spLocks noChangeArrowheads="1"/>
              </p:cNvSpPr>
              <p:nvPr/>
            </p:nvSpPr>
            <p:spPr bwMode="auto">
              <a:xfrm>
                <a:off x="1062" y="1282"/>
                <a:ext cx="3454" cy="1923"/>
              </a:xfrm>
              <a:prstGeom prst="rect">
                <a:avLst/>
              </a:prstGeom>
              <a:noFill/>
              <a:ln w="3175">
                <a:solidFill>
                  <a:srgbClr val="000000"/>
                </a:solidFill>
                <a:miter lim="800000"/>
                <a:headEnd/>
                <a:tailEnd/>
              </a:ln>
            </p:spPr>
            <p:txBody>
              <a:bodyPr/>
              <a:lstStyle/>
              <a:p>
                <a:endParaRPr lang="en-US" dirty="0">
                  <a:latin typeface="+mn-lt"/>
                </a:endParaRPr>
              </a:p>
            </p:txBody>
          </p:sp>
          <p:sp>
            <p:nvSpPr>
              <p:cNvPr id="64529" name="Rectangle 12"/>
              <p:cNvSpPr>
                <a:spLocks noChangeArrowheads="1"/>
              </p:cNvSpPr>
              <p:nvPr/>
            </p:nvSpPr>
            <p:spPr bwMode="auto">
              <a:xfrm>
                <a:off x="4633" y="1918"/>
                <a:ext cx="721" cy="638"/>
              </a:xfrm>
              <a:prstGeom prst="rect">
                <a:avLst/>
              </a:prstGeom>
              <a:solidFill>
                <a:schemeClr val="accent1"/>
              </a:solidFill>
              <a:ln w="9525">
                <a:noFill/>
                <a:miter lim="800000"/>
                <a:headEnd/>
                <a:tailEnd/>
              </a:ln>
            </p:spPr>
            <p:txBody>
              <a:bodyPr/>
              <a:lstStyle/>
              <a:p>
                <a:endParaRPr lang="en-US" dirty="0">
                  <a:latin typeface="+mn-lt"/>
                </a:endParaRPr>
              </a:p>
            </p:txBody>
          </p:sp>
          <p:sp>
            <p:nvSpPr>
              <p:cNvPr id="109586" name="Rectangle 13"/>
              <p:cNvSpPr>
                <a:spLocks noChangeArrowheads="1"/>
              </p:cNvSpPr>
              <p:nvPr/>
            </p:nvSpPr>
            <p:spPr bwMode="auto">
              <a:xfrm>
                <a:off x="4633" y="1918"/>
                <a:ext cx="721" cy="6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31" name="Rectangle 14"/>
              <p:cNvSpPr>
                <a:spLocks noChangeArrowheads="1"/>
              </p:cNvSpPr>
              <p:nvPr/>
            </p:nvSpPr>
            <p:spPr bwMode="auto">
              <a:xfrm>
                <a:off x="4828" y="2148"/>
                <a:ext cx="428" cy="204"/>
              </a:xfrm>
              <a:prstGeom prst="rect">
                <a:avLst/>
              </a:prstGeom>
              <a:noFill/>
              <a:ln w="9525">
                <a:noFill/>
                <a:miter lim="800000"/>
                <a:headEnd/>
                <a:tailEnd/>
              </a:ln>
            </p:spPr>
            <p:txBody>
              <a:bodyPr wrap="none" lIns="0" tIns="0" rIns="0" bIns="0">
                <a:spAutoFit/>
              </a:bodyPr>
              <a:lstStyle/>
              <a:p>
                <a:pPr algn="ctr"/>
                <a:r>
                  <a:rPr lang="en-US" sz="1050" dirty="0">
                    <a:solidFill>
                      <a:srgbClr val="000000"/>
                    </a:solidFill>
                    <a:latin typeface="+mn-lt"/>
                  </a:rPr>
                  <a:t>Shared </a:t>
                </a:r>
                <a:r>
                  <a:rPr lang="en-US" sz="1050" dirty="0" smtClean="0">
                    <a:solidFill>
                      <a:srgbClr val="000000"/>
                    </a:solidFill>
                    <a:latin typeface="+mn-lt"/>
                  </a:rPr>
                  <a:t>RAM</a:t>
                </a:r>
              </a:p>
              <a:p>
                <a:pPr algn="ctr"/>
                <a:r>
                  <a:rPr lang="en-US" sz="1050" dirty="0" smtClean="0">
                    <a:solidFill>
                      <a:srgbClr val="000000"/>
                    </a:solidFill>
                    <a:latin typeface="+mn-lt"/>
                  </a:rPr>
                  <a:t>2048 KB</a:t>
                </a:r>
                <a:endParaRPr lang="en-US" sz="1050" dirty="0">
                  <a:latin typeface="+mn-lt"/>
                </a:endParaRPr>
              </a:p>
            </p:txBody>
          </p:sp>
          <p:sp>
            <p:nvSpPr>
              <p:cNvPr id="109591" name="Rectangle 18"/>
              <p:cNvSpPr>
                <a:spLocks noChangeArrowheads="1"/>
              </p:cNvSpPr>
              <p:nvPr/>
            </p:nvSpPr>
            <p:spPr bwMode="auto">
              <a:xfrm>
                <a:off x="1645" y="1282"/>
                <a:ext cx="546"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36" name="Rectangle 19"/>
              <p:cNvSpPr>
                <a:spLocks noChangeArrowheads="1"/>
              </p:cNvSpPr>
              <p:nvPr/>
            </p:nvSpPr>
            <p:spPr bwMode="auto">
              <a:xfrm>
                <a:off x="1645" y="1282"/>
                <a:ext cx="546" cy="251"/>
              </a:xfrm>
              <a:prstGeom prst="rect">
                <a:avLst/>
              </a:prstGeom>
              <a:noFill/>
              <a:ln w="3175">
                <a:solidFill>
                  <a:srgbClr val="000000"/>
                </a:solidFill>
                <a:miter lim="800000"/>
                <a:headEnd/>
                <a:tailEnd/>
              </a:ln>
            </p:spPr>
            <p:txBody>
              <a:bodyPr/>
              <a:lstStyle/>
              <a:p>
                <a:endParaRPr lang="en-US" dirty="0">
                  <a:latin typeface="+mn-lt"/>
                </a:endParaRPr>
              </a:p>
            </p:txBody>
          </p:sp>
          <p:sp>
            <p:nvSpPr>
              <p:cNvPr id="64537" name="Rectangle 20"/>
              <p:cNvSpPr>
                <a:spLocks noChangeArrowheads="1"/>
              </p:cNvSpPr>
              <p:nvPr/>
            </p:nvSpPr>
            <p:spPr bwMode="auto">
              <a:xfrm>
                <a:off x="1761" y="1318"/>
                <a:ext cx="30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CorePac </a:t>
                </a:r>
                <a:endParaRPr lang="en-US" sz="1050" dirty="0">
                  <a:latin typeface="+mn-lt"/>
                </a:endParaRPr>
              </a:p>
            </p:txBody>
          </p:sp>
          <p:sp>
            <p:nvSpPr>
              <p:cNvPr id="64538" name="Rectangle 21"/>
              <p:cNvSpPr>
                <a:spLocks noChangeArrowheads="1"/>
              </p:cNvSpPr>
              <p:nvPr/>
            </p:nvSpPr>
            <p:spPr bwMode="auto">
              <a:xfrm>
                <a:off x="1732" y="1407"/>
                <a:ext cx="344"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Slave Port</a:t>
                </a:r>
                <a:endParaRPr lang="en-US" sz="1050" dirty="0">
                  <a:latin typeface="+mn-lt"/>
                </a:endParaRPr>
              </a:p>
            </p:txBody>
          </p:sp>
          <p:sp>
            <p:nvSpPr>
              <p:cNvPr id="64539" name="Rectangle 22"/>
              <p:cNvSpPr>
                <a:spLocks noChangeArrowheads="1"/>
              </p:cNvSpPr>
              <p:nvPr/>
            </p:nvSpPr>
            <p:spPr bwMode="auto">
              <a:xfrm>
                <a:off x="3782" y="1282"/>
                <a:ext cx="545" cy="251"/>
              </a:xfrm>
              <a:prstGeom prst="rect">
                <a:avLst/>
              </a:prstGeom>
              <a:solidFill>
                <a:srgbClr val="CADAA9"/>
              </a:solidFill>
              <a:ln w="9525">
                <a:noFill/>
                <a:miter lim="800000"/>
                <a:headEnd/>
                <a:tailEnd/>
              </a:ln>
            </p:spPr>
            <p:txBody>
              <a:bodyPr/>
              <a:lstStyle/>
              <a:p>
                <a:endParaRPr lang="en-US" dirty="0">
                  <a:latin typeface="+mn-lt"/>
                </a:endParaRPr>
              </a:p>
            </p:txBody>
          </p:sp>
          <p:sp>
            <p:nvSpPr>
              <p:cNvPr id="109596" name="Rectangle 23"/>
              <p:cNvSpPr>
                <a:spLocks noChangeArrowheads="1"/>
              </p:cNvSpPr>
              <p:nvPr/>
            </p:nvSpPr>
            <p:spPr bwMode="auto">
              <a:xfrm>
                <a:off x="3782" y="1282"/>
                <a:ext cx="545"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41" name="Rectangle 24"/>
              <p:cNvSpPr>
                <a:spLocks noChangeArrowheads="1"/>
              </p:cNvSpPr>
              <p:nvPr/>
            </p:nvSpPr>
            <p:spPr bwMode="auto">
              <a:xfrm>
                <a:off x="3897" y="1318"/>
                <a:ext cx="30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CorePac </a:t>
                </a:r>
                <a:endParaRPr lang="en-US" sz="1050" dirty="0">
                  <a:latin typeface="+mn-lt"/>
                </a:endParaRPr>
              </a:p>
            </p:txBody>
          </p:sp>
          <p:sp>
            <p:nvSpPr>
              <p:cNvPr id="64542" name="Rectangle 25"/>
              <p:cNvSpPr>
                <a:spLocks noChangeArrowheads="1"/>
              </p:cNvSpPr>
              <p:nvPr/>
            </p:nvSpPr>
            <p:spPr bwMode="auto">
              <a:xfrm>
                <a:off x="3868" y="1407"/>
                <a:ext cx="344"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Slave Port</a:t>
                </a:r>
                <a:endParaRPr lang="en-US" sz="1050" dirty="0">
                  <a:latin typeface="+mn-lt"/>
                </a:endParaRPr>
              </a:p>
            </p:txBody>
          </p:sp>
          <p:sp>
            <p:nvSpPr>
              <p:cNvPr id="64543" name="Rectangle 26"/>
              <p:cNvSpPr>
                <a:spLocks noChangeArrowheads="1"/>
              </p:cNvSpPr>
              <p:nvPr/>
            </p:nvSpPr>
            <p:spPr bwMode="auto">
              <a:xfrm>
                <a:off x="1062" y="1783"/>
                <a:ext cx="455" cy="439"/>
              </a:xfrm>
              <a:prstGeom prst="rect">
                <a:avLst/>
              </a:prstGeom>
              <a:solidFill>
                <a:srgbClr val="CADAA9"/>
              </a:solidFill>
              <a:ln w="9525">
                <a:noFill/>
                <a:miter lim="800000"/>
                <a:headEnd/>
                <a:tailEnd/>
              </a:ln>
            </p:spPr>
            <p:txBody>
              <a:bodyPr/>
              <a:lstStyle/>
              <a:p>
                <a:endParaRPr lang="en-US" dirty="0">
                  <a:latin typeface="+mn-lt"/>
                </a:endParaRPr>
              </a:p>
            </p:txBody>
          </p:sp>
          <p:sp>
            <p:nvSpPr>
              <p:cNvPr id="109600" name="Rectangle 27"/>
              <p:cNvSpPr>
                <a:spLocks noChangeArrowheads="1"/>
              </p:cNvSpPr>
              <p:nvPr/>
            </p:nvSpPr>
            <p:spPr bwMode="auto">
              <a:xfrm>
                <a:off x="1062" y="1783"/>
                <a:ext cx="455" cy="43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45" name="Rectangle 28"/>
              <p:cNvSpPr>
                <a:spLocks noChangeArrowheads="1"/>
              </p:cNvSpPr>
              <p:nvPr/>
            </p:nvSpPr>
            <p:spPr bwMode="auto">
              <a:xfrm>
                <a:off x="1089" y="1784"/>
                <a:ext cx="400" cy="436"/>
              </a:xfrm>
              <a:prstGeom prst="rect">
                <a:avLst/>
              </a:prstGeom>
              <a:noFill/>
              <a:ln w="9525">
                <a:noFill/>
                <a:miter lim="800000"/>
                <a:headEnd/>
                <a:tailEnd/>
              </a:ln>
            </p:spPr>
            <p:txBody>
              <a:bodyPr wrap="none" lIns="0" tIns="0" rIns="0" bIns="0">
                <a:spAutoFit/>
              </a:bodyPr>
              <a:lstStyle/>
              <a:p>
                <a:pPr algn="ctr"/>
                <a:r>
                  <a:rPr lang="en-US" sz="900" dirty="0" smtClean="0">
                    <a:solidFill>
                      <a:srgbClr val="000000"/>
                    </a:solidFill>
                    <a:latin typeface="+mn-lt"/>
                  </a:rPr>
                  <a:t>System</a:t>
                </a:r>
              </a:p>
              <a:p>
                <a:pPr algn="ctr"/>
                <a:r>
                  <a:rPr lang="en-US" sz="900" dirty="0" smtClean="0">
                    <a:solidFill>
                      <a:srgbClr val="000000"/>
                    </a:solidFill>
                    <a:latin typeface="+mn-lt"/>
                  </a:rPr>
                  <a:t>Slave Port</a:t>
                </a:r>
              </a:p>
              <a:p>
                <a:pPr algn="ctr"/>
                <a:r>
                  <a:rPr lang="en-US" sz="900" dirty="0" smtClean="0">
                    <a:solidFill>
                      <a:srgbClr val="000000"/>
                    </a:solidFill>
                    <a:latin typeface="+mn-lt"/>
                  </a:rPr>
                  <a:t>for</a:t>
                </a:r>
                <a:br>
                  <a:rPr lang="en-US" sz="900" dirty="0" smtClean="0">
                    <a:solidFill>
                      <a:srgbClr val="000000"/>
                    </a:solidFill>
                    <a:latin typeface="+mn-lt"/>
                  </a:rPr>
                </a:br>
                <a:r>
                  <a:rPr lang="en-US" sz="900" dirty="0" smtClean="0">
                    <a:solidFill>
                      <a:srgbClr val="000000"/>
                    </a:solidFill>
                    <a:latin typeface="+mn-lt"/>
                  </a:rPr>
                  <a:t>Shared SRAM</a:t>
                </a:r>
              </a:p>
              <a:p>
                <a:pPr algn="ctr"/>
                <a:r>
                  <a:rPr lang="en-US" sz="900" dirty="0" smtClean="0">
                    <a:solidFill>
                      <a:srgbClr val="000000"/>
                    </a:solidFill>
                    <a:latin typeface="+mn-lt"/>
                  </a:rPr>
                  <a:t>(SMS)</a:t>
                </a:r>
                <a:endParaRPr lang="en-US" dirty="0">
                  <a:latin typeface="+mn-lt"/>
                </a:endParaRPr>
              </a:p>
            </p:txBody>
          </p:sp>
          <p:sp>
            <p:nvSpPr>
              <p:cNvPr id="64551" name="Rectangle 34"/>
              <p:cNvSpPr>
                <a:spLocks noChangeArrowheads="1"/>
              </p:cNvSpPr>
              <p:nvPr/>
            </p:nvSpPr>
            <p:spPr bwMode="auto">
              <a:xfrm>
                <a:off x="1376" y="2135"/>
                <a:ext cx="0" cy="174"/>
              </a:xfrm>
              <a:prstGeom prst="rect">
                <a:avLst/>
              </a:prstGeom>
              <a:noFill/>
              <a:ln w="9525">
                <a:noFill/>
                <a:miter lim="800000"/>
                <a:headEnd/>
                <a:tailEnd/>
              </a:ln>
            </p:spPr>
            <p:txBody>
              <a:bodyPr wrap="none" lIns="0" tIns="0" rIns="0" bIns="0">
                <a:spAutoFit/>
              </a:bodyPr>
              <a:lstStyle/>
              <a:p>
                <a:endParaRPr lang="en-US" dirty="0">
                  <a:latin typeface="+mn-lt"/>
                </a:endParaRPr>
              </a:p>
            </p:txBody>
          </p:sp>
          <p:sp>
            <p:nvSpPr>
              <p:cNvPr id="64552" name="Rectangle 35"/>
              <p:cNvSpPr>
                <a:spLocks noChangeArrowheads="1"/>
              </p:cNvSpPr>
              <p:nvPr/>
            </p:nvSpPr>
            <p:spPr bwMode="auto">
              <a:xfrm>
                <a:off x="1062" y="2261"/>
                <a:ext cx="455" cy="504"/>
              </a:xfrm>
              <a:prstGeom prst="rect">
                <a:avLst/>
              </a:prstGeom>
              <a:solidFill>
                <a:srgbClr val="CADAA9"/>
              </a:solidFill>
              <a:ln w="9525">
                <a:noFill/>
                <a:miter lim="800000"/>
                <a:headEnd/>
                <a:tailEnd/>
              </a:ln>
            </p:spPr>
            <p:txBody>
              <a:bodyPr/>
              <a:lstStyle/>
              <a:p>
                <a:endParaRPr lang="en-US" dirty="0">
                  <a:latin typeface="+mn-lt"/>
                </a:endParaRPr>
              </a:p>
            </p:txBody>
          </p:sp>
          <p:sp>
            <p:nvSpPr>
              <p:cNvPr id="109609" name="Rectangle 36"/>
              <p:cNvSpPr>
                <a:spLocks noChangeArrowheads="1"/>
              </p:cNvSpPr>
              <p:nvPr/>
            </p:nvSpPr>
            <p:spPr bwMode="auto">
              <a:xfrm>
                <a:off x="1062" y="2261"/>
                <a:ext cx="455" cy="5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54" name="Rectangle 39"/>
              <p:cNvSpPr>
                <a:spLocks noChangeArrowheads="1"/>
              </p:cNvSpPr>
              <p:nvPr/>
            </p:nvSpPr>
            <p:spPr bwMode="auto">
              <a:xfrm>
                <a:off x="1109" y="2293"/>
                <a:ext cx="365" cy="436"/>
              </a:xfrm>
              <a:prstGeom prst="rect">
                <a:avLst/>
              </a:prstGeom>
              <a:noFill/>
              <a:ln w="9525">
                <a:noFill/>
                <a:miter lim="800000"/>
                <a:headEnd/>
                <a:tailEnd/>
              </a:ln>
            </p:spPr>
            <p:txBody>
              <a:bodyPr lIns="0" tIns="0" rIns="0" bIns="0">
                <a:spAutoFit/>
              </a:bodyPr>
              <a:lstStyle/>
              <a:p>
                <a:pPr algn="ctr"/>
                <a:r>
                  <a:rPr lang="en-US" sz="900" dirty="0">
                    <a:solidFill>
                      <a:srgbClr val="000000"/>
                    </a:solidFill>
                    <a:latin typeface="+mn-lt"/>
                  </a:rPr>
                  <a:t>System Slave Port for </a:t>
                </a:r>
                <a:r>
                  <a:rPr lang="en-US" sz="900" dirty="0" smtClean="0">
                    <a:solidFill>
                      <a:srgbClr val="000000"/>
                    </a:solidFill>
                    <a:latin typeface="+mn-lt"/>
                  </a:rPr>
                  <a:t>External Memory</a:t>
                </a:r>
              </a:p>
              <a:p>
                <a:pPr algn="ctr"/>
                <a:r>
                  <a:rPr lang="en-US" sz="900" dirty="0" smtClean="0">
                    <a:solidFill>
                      <a:srgbClr val="000000"/>
                    </a:solidFill>
                    <a:latin typeface="+mn-lt"/>
                  </a:rPr>
                  <a:t>(SES) </a:t>
                </a:r>
                <a:endParaRPr lang="en-US" dirty="0">
                  <a:latin typeface="+mn-lt"/>
                </a:endParaRPr>
              </a:p>
            </p:txBody>
          </p:sp>
          <p:sp>
            <p:nvSpPr>
              <p:cNvPr id="64558" name="Rectangle 44"/>
              <p:cNvSpPr>
                <a:spLocks noChangeArrowheads="1"/>
              </p:cNvSpPr>
              <p:nvPr/>
            </p:nvSpPr>
            <p:spPr bwMode="auto">
              <a:xfrm>
                <a:off x="1426" y="2950"/>
                <a:ext cx="727" cy="251"/>
              </a:xfrm>
              <a:prstGeom prst="rect">
                <a:avLst/>
              </a:prstGeom>
              <a:solidFill>
                <a:schemeClr val="folHlink"/>
              </a:solidFill>
              <a:ln w="9525">
                <a:noFill/>
                <a:miter lim="800000"/>
                <a:headEnd/>
                <a:tailEnd/>
              </a:ln>
            </p:spPr>
            <p:txBody>
              <a:bodyPr/>
              <a:lstStyle/>
              <a:p>
                <a:endParaRPr lang="en-US" dirty="0">
                  <a:latin typeface="+mn-lt"/>
                </a:endParaRPr>
              </a:p>
            </p:txBody>
          </p:sp>
          <p:sp>
            <p:nvSpPr>
              <p:cNvPr id="109618" name="Rectangle 45"/>
              <p:cNvSpPr>
                <a:spLocks noChangeArrowheads="1"/>
              </p:cNvSpPr>
              <p:nvPr/>
            </p:nvSpPr>
            <p:spPr bwMode="auto">
              <a:xfrm>
                <a:off x="1426" y="2950"/>
                <a:ext cx="727"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60" name="Rectangle 46"/>
              <p:cNvSpPr>
                <a:spLocks noChangeArrowheads="1"/>
              </p:cNvSpPr>
              <p:nvPr/>
            </p:nvSpPr>
            <p:spPr bwMode="auto">
              <a:xfrm>
                <a:off x="1528" y="2980"/>
                <a:ext cx="518"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MSMC System </a:t>
                </a:r>
                <a:endParaRPr lang="en-US" sz="1050" dirty="0">
                  <a:latin typeface="+mn-lt"/>
                </a:endParaRPr>
              </a:p>
            </p:txBody>
          </p:sp>
          <p:sp>
            <p:nvSpPr>
              <p:cNvPr id="64561" name="Rectangle 47"/>
              <p:cNvSpPr>
                <a:spLocks noChangeArrowheads="1"/>
              </p:cNvSpPr>
              <p:nvPr/>
            </p:nvSpPr>
            <p:spPr bwMode="auto">
              <a:xfrm>
                <a:off x="1566" y="3069"/>
                <a:ext cx="41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Master Port</a:t>
                </a:r>
                <a:endParaRPr lang="en-US" sz="1050" dirty="0">
                  <a:latin typeface="+mn-lt"/>
                </a:endParaRPr>
              </a:p>
            </p:txBody>
          </p:sp>
          <p:sp>
            <p:nvSpPr>
              <p:cNvPr id="109621" name="Rectangle 48"/>
              <p:cNvSpPr>
                <a:spLocks noChangeArrowheads="1"/>
              </p:cNvSpPr>
              <p:nvPr/>
            </p:nvSpPr>
            <p:spPr bwMode="auto">
              <a:xfrm>
                <a:off x="3698" y="2950"/>
                <a:ext cx="727"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63" name="Rectangle 49"/>
              <p:cNvSpPr>
                <a:spLocks noChangeArrowheads="1"/>
              </p:cNvSpPr>
              <p:nvPr/>
            </p:nvSpPr>
            <p:spPr bwMode="auto">
              <a:xfrm>
                <a:off x="3698" y="2950"/>
                <a:ext cx="727" cy="251"/>
              </a:xfrm>
              <a:prstGeom prst="rect">
                <a:avLst/>
              </a:prstGeom>
              <a:noFill/>
              <a:ln w="3175">
                <a:solidFill>
                  <a:srgbClr val="000000"/>
                </a:solidFill>
                <a:miter lim="800000"/>
                <a:headEnd/>
                <a:tailEnd/>
              </a:ln>
            </p:spPr>
            <p:txBody>
              <a:bodyPr/>
              <a:lstStyle/>
              <a:p>
                <a:endParaRPr lang="en-US" dirty="0">
                  <a:latin typeface="+mn-lt"/>
                </a:endParaRPr>
              </a:p>
            </p:txBody>
          </p:sp>
          <p:sp>
            <p:nvSpPr>
              <p:cNvPr id="64564" name="Rectangle 50"/>
              <p:cNvSpPr>
                <a:spLocks noChangeArrowheads="1"/>
              </p:cNvSpPr>
              <p:nvPr/>
            </p:nvSpPr>
            <p:spPr bwMode="auto">
              <a:xfrm>
                <a:off x="3832" y="2976"/>
                <a:ext cx="443"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MSMC EMIF </a:t>
                </a:r>
                <a:endParaRPr lang="en-US" sz="1050" dirty="0">
                  <a:latin typeface="+mn-lt"/>
                </a:endParaRPr>
              </a:p>
            </p:txBody>
          </p:sp>
          <p:sp>
            <p:nvSpPr>
              <p:cNvPr id="64565" name="Rectangle 51"/>
              <p:cNvSpPr>
                <a:spLocks noChangeArrowheads="1"/>
              </p:cNvSpPr>
              <p:nvPr/>
            </p:nvSpPr>
            <p:spPr bwMode="auto">
              <a:xfrm>
                <a:off x="3839" y="3065"/>
                <a:ext cx="41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Master Port</a:t>
                </a:r>
                <a:endParaRPr lang="en-US" sz="1050" dirty="0">
                  <a:latin typeface="+mn-lt"/>
                </a:endParaRPr>
              </a:p>
            </p:txBody>
          </p:sp>
          <p:sp>
            <p:nvSpPr>
              <p:cNvPr id="64566" name="Rectangle 52"/>
              <p:cNvSpPr>
                <a:spLocks noChangeArrowheads="1"/>
              </p:cNvSpPr>
              <p:nvPr/>
            </p:nvSpPr>
            <p:spPr bwMode="auto">
              <a:xfrm>
                <a:off x="1971" y="1720"/>
                <a:ext cx="2136" cy="1046"/>
              </a:xfrm>
              <a:prstGeom prst="rect">
                <a:avLst/>
              </a:prstGeom>
              <a:solidFill>
                <a:srgbClr val="CADAA9"/>
              </a:solidFill>
              <a:ln w="9525">
                <a:noFill/>
                <a:miter lim="800000"/>
                <a:headEnd/>
                <a:tailEnd/>
              </a:ln>
            </p:spPr>
            <p:txBody>
              <a:bodyPr/>
              <a:lstStyle/>
              <a:p>
                <a:endParaRPr lang="en-US" dirty="0">
                  <a:latin typeface="+mn-lt"/>
                </a:endParaRPr>
              </a:p>
            </p:txBody>
          </p:sp>
          <p:sp>
            <p:nvSpPr>
              <p:cNvPr id="109626" name="Rectangle 53"/>
              <p:cNvSpPr>
                <a:spLocks noChangeArrowheads="1"/>
              </p:cNvSpPr>
              <p:nvPr/>
            </p:nvSpPr>
            <p:spPr bwMode="auto">
              <a:xfrm>
                <a:off x="1971" y="1720"/>
                <a:ext cx="2136" cy="104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68" name="Rectangle 54"/>
              <p:cNvSpPr>
                <a:spLocks noChangeArrowheads="1"/>
              </p:cNvSpPr>
              <p:nvPr/>
            </p:nvSpPr>
            <p:spPr bwMode="auto">
              <a:xfrm>
                <a:off x="2740" y="1757"/>
                <a:ext cx="493" cy="87"/>
              </a:xfrm>
              <a:prstGeom prst="rect">
                <a:avLst/>
              </a:prstGeom>
              <a:noFill/>
              <a:ln w="9525">
                <a:noFill/>
                <a:miter lim="800000"/>
                <a:headEnd/>
                <a:tailEnd/>
              </a:ln>
            </p:spPr>
            <p:txBody>
              <a:bodyPr wrap="none" lIns="0" tIns="0" rIns="0" bIns="0">
                <a:spAutoFit/>
              </a:bodyPr>
              <a:lstStyle/>
              <a:p>
                <a:r>
                  <a:rPr lang="en-US" sz="900" i="1" dirty="0">
                    <a:solidFill>
                      <a:srgbClr val="000000"/>
                    </a:solidFill>
                    <a:latin typeface="+mn-lt"/>
                  </a:rPr>
                  <a:t>MSMC Datapath</a:t>
                </a:r>
                <a:endParaRPr lang="en-US" dirty="0">
                  <a:latin typeface="+mn-lt"/>
                </a:endParaRPr>
              </a:p>
            </p:txBody>
          </p:sp>
          <p:sp>
            <p:nvSpPr>
              <p:cNvPr id="64569" name="Freeform 55"/>
              <p:cNvSpPr>
                <a:spLocks/>
              </p:cNvSpPr>
              <p:nvPr/>
            </p:nvSpPr>
            <p:spPr bwMode="auto">
              <a:xfrm>
                <a:off x="2262" y="2766"/>
                <a:ext cx="0" cy="83"/>
              </a:xfrm>
              <a:custGeom>
                <a:avLst/>
                <a:gdLst>
                  <a:gd name="T0" fmla="*/ 0 h 167"/>
                  <a:gd name="T1" fmla="*/ 0 h 167"/>
                  <a:gd name="T2" fmla="*/ 0 h 167"/>
                  <a:gd name="T3" fmla="*/ 0 60000 65536"/>
                  <a:gd name="T4" fmla="*/ 0 60000 65536"/>
                  <a:gd name="T5" fmla="*/ 0 60000 65536"/>
                  <a:gd name="T6" fmla="*/ 0 h 167"/>
                  <a:gd name="T7" fmla="*/ 167 h 167"/>
                </a:gdLst>
                <a:ahLst/>
                <a:cxnLst>
                  <a:cxn ang="T3">
                    <a:pos x="0" y="T0"/>
                  </a:cxn>
                  <a:cxn ang="T4">
                    <a:pos x="0" y="T1"/>
                  </a:cxn>
                  <a:cxn ang="T5">
                    <a:pos x="0" y="T2"/>
                  </a:cxn>
                </a:cxnLst>
                <a:rect l="0" t="T6" r="0" b="T7"/>
                <a:pathLst>
                  <a:path h="167">
                    <a:moveTo>
                      <a:pt x="0" y="0"/>
                    </a:moveTo>
                    <a:lnTo>
                      <a:pt x="0" y="167"/>
                    </a:lnTo>
                    <a:lnTo>
                      <a:pt x="0" y="0"/>
                    </a:lnTo>
                    <a:close/>
                  </a:path>
                </a:pathLst>
              </a:custGeom>
              <a:noFill/>
              <a:ln w="3175">
                <a:solidFill>
                  <a:srgbClr val="000000"/>
                </a:solidFill>
                <a:prstDash val="solid"/>
                <a:round/>
                <a:headEnd/>
                <a:tailEnd/>
              </a:ln>
            </p:spPr>
            <p:txBody>
              <a:bodyPr/>
              <a:lstStyle/>
              <a:p>
                <a:endParaRPr lang="en-US" dirty="0">
                  <a:latin typeface="+mn-lt"/>
                </a:endParaRPr>
              </a:p>
            </p:txBody>
          </p:sp>
          <p:sp>
            <p:nvSpPr>
              <p:cNvPr id="64570" name="Freeform 56"/>
              <p:cNvSpPr>
                <a:spLocks/>
              </p:cNvSpPr>
              <p:nvPr/>
            </p:nvSpPr>
            <p:spPr bwMode="auto">
              <a:xfrm>
                <a:off x="4184" y="2237"/>
                <a:ext cx="372" cy="6"/>
              </a:xfrm>
              <a:custGeom>
                <a:avLst/>
                <a:gdLst>
                  <a:gd name="T0" fmla="*/ 0 w 745"/>
                  <a:gd name="T1" fmla="*/ 1 h 11"/>
                  <a:gd name="T2" fmla="*/ 1 w 745"/>
                  <a:gd name="T3" fmla="*/ 1 h 11"/>
                  <a:gd name="T4" fmla="*/ 1 w 745"/>
                  <a:gd name="T5" fmla="*/ 0 h 11"/>
                  <a:gd name="T6" fmla="*/ 2 w 745"/>
                  <a:gd name="T7" fmla="*/ 0 h 11"/>
                  <a:gd name="T8" fmla="*/ 0 60000 65536"/>
                  <a:gd name="T9" fmla="*/ 0 60000 65536"/>
                  <a:gd name="T10" fmla="*/ 0 60000 65536"/>
                  <a:gd name="T11" fmla="*/ 0 60000 65536"/>
                  <a:gd name="T12" fmla="*/ 0 w 745"/>
                  <a:gd name="T13" fmla="*/ 0 h 11"/>
                  <a:gd name="T14" fmla="*/ 745 w 745"/>
                  <a:gd name="T15" fmla="*/ 11 h 11"/>
                </a:gdLst>
                <a:ahLst/>
                <a:cxnLst>
                  <a:cxn ang="T8">
                    <a:pos x="T0" y="T1"/>
                  </a:cxn>
                  <a:cxn ang="T9">
                    <a:pos x="T2" y="T3"/>
                  </a:cxn>
                  <a:cxn ang="T10">
                    <a:pos x="T4" y="T5"/>
                  </a:cxn>
                  <a:cxn ang="T11">
                    <a:pos x="T6" y="T7"/>
                  </a:cxn>
                </a:cxnLst>
                <a:rect l="T12" t="T13" r="T14" b="T15"/>
                <a:pathLst>
                  <a:path w="745" h="11">
                    <a:moveTo>
                      <a:pt x="0" y="11"/>
                    </a:moveTo>
                    <a:lnTo>
                      <a:pt x="372" y="11"/>
                    </a:lnTo>
                    <a:lnTo>
                      <a:pt x="372" y="0"/>
                    </a:lnTo>
                    <a:lnTo>
                      <a:pt x="745" y="0"/>
                    </a:lnTo>
                  </a:path>
                </a:pathLst>
              </a:custGeom>
              <a:noFill/>
              <a:ln w="3175">
                <a:solidFill>
                  <a:srgbClr val="000000"/>
                </a:solidFill>
                <a:prstDash val="solid"/>
                <a:round/>
                <a:headEnd/>
                <a:tailEnd/>
              </a:ln>
            </p:spPr>
            <p:txBody>
              <a:bodyPr/>
              <a:lstStyle/>
              <a:p>
                <a:endParaRPr lang="en-US" dirty="0">
                  <a:latin typeface="+mn-lt"/>
                </a:endParaRPr>
              </a:p>
            </p:txBody>
          </p:sp>
          <p:sp>
            <p:nvSpPr>
              <p:cNvPr id="64571" name="Freeform 57"/>
              <p:cNvSpPr>
                <a:spLocks/>
              </p:cNvSpPr>
              <p:nvPr/>
            </p:nvSpPr>
            <p:spPr bwMode="auto">
              <a:xfrm>
                <a:off x="4107" y="2217"/>
                <a:ext cx="84" cy="51"/>
              </a:xfrm>
              <a:custGeom>
                <a:avLst/>
                <a:gdLst>
                  <a:gd name="T0" fmla="*/ 1 w 166"/>
                  <a:gd name="T1" fmla="*/ 0 h 103"/>
                  <a:gd name="T2" fmla="*/ 0 w 166"/>
                  <a:gd name="T3" fmla="*/ 0 h 103"/>
                  <a:gd name="T4" fmla="*/ 1 w 166"/>
                  <a:gd name="T5" fmla="*/ 0 h 103"/>
                  <a:gd name="T6" fmla="*/ 1 w 166"/>
                  <a:gd name="T7" fmla="*/ 0 h 103"/>
                  <a:gd name="T8" fmla="*/ 0 60000 65536"/>
                  <a:gd name="T9" fmla="*/ 0 60000 65536"/>
                  <a:gd name="T10" fmla="*/ 0 60000 65536"/>
                  <a:gd name="T11" fmla="*/ 0 60000 65536"/>
                  <a:gd name="T12" fmla="*/ 0 w 166"/>
                  <a:gd name="T13" fmla="*/ 0 h 103"/>
                  <a:gd name="T14" fmla="*/ 166 w 166"/>
                  <a:gd name="T15" fmla="*/ 103 h 103"/>
                </a:gdLst>
                <a:ahLst/>
                <a:cxnLst>
                  <a:cxn ang="T8">
                    <a:pos x="T0" y="T1"/>
                  </a:cxn>
                  <a:cxn ang="T9">
                    <a:pos x="T2" y="T3"/>
                  </a:cxn>
                  <a:cxn ang="T10">
                    <a:pos x="T4" y="T5"/>
                  </a:cxn>
                  <a:cxn ang="T11">
                    <a:pos x="T6" y="T7"/>
                  </a:cxn>
                </a:cxnLst>
                <a:rect l="T12" t="T13" r="T14" b="T15"/>
                <a:pathLst>
                  <a:path w="166" h="103">
                    <a:moveTo>
                      <a:pt x="166" y="103"/>
                    </a:moveTo>
                    <a:lnTo>
                      <a:pt x="0" y="51"/>
                    </a:lnTo>
                    <a:lnTo>
                      <a:pt x="166" y="0"/>
                    </a:lnTo>
                    <a:lnTo>
                      <a:pt x="166" y="103"/>
                    </a:lnTo>
                    <a:close/>
                  </a:path>
                </a:pathLst>
              </a:custGeom>
              <a:solidFill>
                <a:srgbClr val="000000"/>
              </a:solidFill>
              <a:ln w="9525">
                <a:noFill/>
                <a:round/>
                <a:headEnd/>
                <a:tailEnd/>
              </a:ln>
            </p:spPr>
            <p:txBody>
              <a:bodyPr/>
              <a:lstStyle/>
              <a:p>
                <a:endParaRPr lang="en-US" dirty="0">
                  <a:latin typeface="+mn-lt"/>
                </a:endParaRPr>
              </a:p>
            </p:txBody>
          </p:sp>
          <p:sp>
            <p:nvSpPr>
              <p:cNvPr id="64572" name="Freeform 58"/>
              <p:cNvSpPr>
                <a:spLocks/>
              </p:cNvSpPr>
              <p:nvPr/>
            </p:nvSpPr>
            <p:spPr bwMode="auto">
              <a:xfrm>
                <a:off x="4550" y="2212"/>
                <a:ext cx="83" cy="51"/>
              </a:xfrm>
              <a:custGeom>
                <a:avLst/>
                <a:gdLst>
                  <a:gd name="T0" fmla="*/ 0 w 167"/>
                  <a:gd name="T1" fmla="*/ 0 h 102"/>
                  <a:gd name="T2" fmla="*/ 0 w 167"/>
                  <a:gd name="T3" fmla="*/ 1 h 102"/>
                  <a:gd name="T4" fmla="*/ 0 w 167"/>
                  <a:gd name="T5" fmla="*/ 1 h 102"/>
                  <a:gd name="T6" fmla="*/ 0 w 167"/>
                  <a:gd name="T7" fmla="*/ 0 h 102"/>
                  <a:gd name="T8" fmla="*/ 0 60000 65536"/>
                  <a:gd name="T9" fmla="*/ 0 60000 65536"/>
                  <a:gd name="T10" fmla="*/ 0 60000 65536"/>
                  <a:gd name="T11" fmla="*/ 0 60000 65536"/>
                  <a:gd name="T12" fmla="*/ 0 w 167"/>
                  <a:gd name="T13" fmla="*/ 0 h 102"/>
                  <a:gd name="T14" fmla="*/ 167 w 167"/>
                  <a:gd name="T15" fmla="*/ 102 h 102"/>
                </a:gdLst>
                <a:ahLst/>
                <a:cxnLst>
                  <a:cxn ang="T8">
                    <a:pos x="T0" y="T1"/>
                  </a:cxn>
                  <a:cxn ang="T9">
                    <a:pos x="T2" y="T3"/>
                  </a:cxn>
                  <a:cxn ang="T10">
                    <a:pos x="T4" y="T5"/>
                  </a:cxn>
                  <a:cxn ang="T11">
                    <a:pos x="T6" y="T7"/>
                  </a:cxn>
                </a:cxnLst>
                <a:rect l="T12" t="T13" r="T14" b="T15"/>
                <a:pathLst>
                  <a:path w="167" h="102">
                    <a:moveTo>
                      <a:pt x="0" y="0"/>
                    </a:moveTo>
                    <a:lnTo>
                      <a:pt x="167" y="50"/>
                    </a:lnTo>
                    <a:lnTo>
                      <a:pt x="0" y="102"/>
                    </a:lnTo>
                    <a:lnTo>
                      <a:pt x="0" y="0"/>
                    </a:lnTo>
                    <a:close/>
                  </a:path>
                </a:pathLst>
              </a:custGeom>
              <a:solidFill>
                <a:srgbClr val="000000"/>
              </a:solidFill>
              <a:ln w="9525">
                <a:noFill/>
                <a:round/>
                <a:headEnd/>
                <a:tailEnd/>
              </a:ln>
            </p:spPr>
            <p:txBody>
              <a:bodyPr/>
              <a:lstStyle/>
              <a:p>
                <a:endParaRPr lang="en-US" dirty="0">
                  <a:latin typeface="+mn-lt"/>
                </a:endParaRPr>
              </a:p>
            </p:txBody>
          </p:sp>
          <p:sp>
            <p:nvSpPr>
              <p:cNvPr id="109632" name="Rectangle 59"/>
              <p:cNvSpPr>
                <a:spLocks noChangeArrowheads="1"/>
              </p:cNvSpPr>
              <p:nvPr/>
            </p:nvSpPr>
            <p:spPr bwMode="auto">
              <a:xfrm>
                <a:off x="2562" y="1863"/>
                <a:ext cx="1363" cy="25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74" name="Rectangle 60"/>
              <p:cNvSpPr>
                <a:spLocks noChangeArrowheads="1"/>
              </p:cNvSpPr>
              <p:nvPr/>
            </p:nvSpPr>
            <p:spPr bwMode="auto">
              <a:xfrm>
                <a:off x="2562" y="1863"/>
                <a:ext cx="1363" cy="251"/>
              </a:xfrm>
              <a:prstGeom prst="rect">
                <a:avLst/>
              </a:prstGeom>
              <a:noFill/>
              <a:ln w="12700">
                <a:solidFill>
                  <a:srgbClr val="000000"/>
                </a:solidFill>
                <a:miter lim="800000"/>
                <a:headEnd/>
                <a:tailEnd/>
              </a:ln>
            </p:spPr>
            <p:txBody>
              <a:bodyPr/>
              <a:lstStyle/>
              <a:p>
                <a:endParaRPr lang="en-US" dirty="0">
                  <a:latin typeface="+mn-lt"/>
                </a:endParaRPr>
              </a:p>
            </p:txBody>
          </p:sp>
          <p:sp>
            <p:nvSpPr>
              <p:cNvPr id="64575" name="Rectangle 61"/>
              <p:cNvSpPr>
                <a:spLocks noChangeArrowheads="1"/>
              </p:cNvSpPr>
              <p:nvPr/>
            </p:nvSpPr>
            <p:spPr bwMode="auto">
              <a:xfrm>
                <a:off x="3060" y="1944"/>
                <a:ext cx="377"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Arbitration</a:t>
                </a:r>
                <a:endParaRPr lang="en-US" sz="1050" dirty="0">
                  <a:latin typeface="+mn-lt"/>
                </a:endParaRPr>
              </a:p>
            </p:txBody>
          </p:sp>
          <p:sp>
            <p:nvSpPr>
              <p:cNvPr id="64576" name="Line 62"/>
              <p:cNvSpPr>
                <a:spLocks noChangeShapeType="1"/>
              </p:cNvSpPr>
              <p:nvPr/>
            </p:nvSpPr>
            <p:spPr bwMode="auto">
              <a:xfrm>
                <a:off x="1593" y="2003"/>
                <a:ext cx="302" cy="2"/>
              </a:xfrm>
              <a:prstGeom prst="line">
                <a:avLst/>
              </a:prstGeom>
              <a:noFill/>
              <a:ln w="3175">
                <a:solidFill>
                  <a:srgbClr val="000000"/>
                </a:solidFill>
                <a:round/>
                <a:headEnd/>
                <a:tailEnd/>
              </a:ln>
            </p:spPr>
            <p:txBody>
              <a:bodyPr/>
              <a:lstStyle/>
              <a:p>
                <a:endParaRPr lang="en-US" dirty="0">
                  <a:latin typeface="+mn-lt"/>
                </a:endParaRPr>
              </a:p>
            </p:txBody>
          </p:sp>
          <p:sp>
            <p:nvSpPr>
              <p:cNvPr id="64577" name="Freeform 63"/>
              <p:cNvSpPr>
                <a:spLocks/>
              </p:cNvSpPr>
              <p:nvPr/>
            </p:nvSpPr>
            <p:spPr bwMode="auto">
              <a:xfrm>
                <a:off x="1517" y="1978"/>
                <a:ext cx="83" cy="50"/>
              </a:xfrm>
              <a:custGeom>
                <a:avLst/>
                <a:gdLst>
                  <a:gd name="T0" fmla="*/ 0 w 167"/>
                  <a:gd name="T1" fmla="*/ 0 h 102"/>
                  <a:gd name="T2" fmla="*/ 0 w 167"/>
                  <a:gd name="T3" fmla="*/ 0 h 102"/>
                  <a:gd name="T4" fmla="*/ 0 w 167"/>
                  <a:gd name="T5" fmla="*/ 0 h 102"/>
                  <a:gd name="T6" fmla="*/ 0 w 167"/>
                  <a:gd name="T7" fmla="*/ 0 h 102"/>
                  <a:gd name="T8" fmla="*/ 0 60000 65536"/>
                  <a:gd name="T9" fmla="*/ 0 60000 65536"/>
                  <a:gd name="T10" fmla="*/ 0 60000 65536"/>
                  <a:gd name="T11" fmla="*/ 0 60000 65536"/>
                  <a:gd name="T12" fmla="*/ 0 w 167"/>
                  <a:gd name="T13" fmla="*/ 0 h 102"/>
                  <a:gd name="T14" fmla="*/ 167 w 167"/>
                  <a:gd name="T15" fmla="*/ 102 h 102"/>
                </a:gdLst>
                <a:ahLst/>
                <a:cxnLst>
                  <a:cxn ang="T8">
                    <a:pos x="T0" y="T1"/>
                  </a:cxn>
                  <a:cxn ang="T9">
                    <a:pos x="T2" y="T3"/>
                  </a:cxn>
                  <a:cxn ang="T10">
                    <a:pos x="T4" y="T5"/>
                  </a:cxn>
                  <a:cxn ang="T11">
                    <a:pos x="T6" y="T7"/>
                  </a:cxn>
                </a:cxnLst>
                <a:rect l="T12" t="T13" r="T14" b="T15"/>
                <a:pathLst>
                  <a:path w="167" h="102">
                    <a:moveTo>
                      <a:pt x="167" y="102"/>
                    </a:moveTo>
                    <a:lnTo>
                      <a:pt x="0" y="49"/>
                    </a:lnTo>
                    <a:lnTo>
                      <a:pt x="167" y="0"/>
                    </a:lnTo>
                    <a:lnTo>
                      <a:pt x="167" y="102"/>
                    </a:lnTo>
                    <a:close/>
                  </a:path>
                </a:pathLst>
              </a:custGeom>
              <a:solidFill>
                <a:srgbClr val="000000"/>
              </a:solidFill>
              <a:ln w="9525">
                <a:noFill/>
                <a:round/>
                <a:headEnd/>
                <a:tailEnd/>
              </a:ln>
            </p:spPr>
            <p:txBody>
              <a:bodyPr/>
              <a:lstStyle/>
              <a:p>
                <a:endParaRPr lang="en-US" dirty="0">
                  <a:latin typeface="+mn-lt"/>
                </a:endParaRPr>
              </a:p>
            </p:txBody>
          </p:sp>
          <p:sp>
            <p:nvSpPr>
              <p:cNvPr id="64578" name="Freeform 64"/>
              <p:cNvSpPr>
                <a:spLocks/>
              </p:cNvSpPr>
              <p:nvPr/>
            </p:nvSpPr>
            <p:spPr bwMode="auto">
              <a:xfrm>
                <a:off x="1887" y="1980"/>
                <a:ext cx="84" cy="50"/>
              </a:xfrm>
              <a:custGeom>
                <a:avLst/>
                <a:gdLst>
                  <a:gd name="T0" fmla="*/ 1 w 168"/>
                  <a:gd name="T1" fmla="*/ 0 h 102"/>
                  <a:gd name="T2" fmla="*/ 1 w 168"/>
                  <a:gd name="T3" fmla="*/ 0 h 102"/>
                  <a:gd name="T4" fmla="*/ 0 w 168"/>
                  <a:gd name="T5" fmla="*/ 0 h 102"/>
                  <a:gd name="T6" fmla="*/ 1 w 168"/>
                  <a:gd name="T7" fmla="*/ 0 h 102"/>
                  <a:gd name="T8" fmla="*/ 0 60000 65536"/>
                  <a:gd name="T9" fmla="*/ 0 60000 65536"/>
                  <a:gd name="T10" fmla="*/ 0 60000 65536"/>
                  <a:gd name="T11" fmla="*/ 0 60000 65536"/>
                  <a:gd name="T12" fmla="*/ 0 w 168"/>
                  <a:gd name="T13" fmla="*/ 0 h 102"/>
                  <a:gd name="T14" fmla="*/ 168 w 168"/>
                  <a:gd name="T15" fmla="*/ 102 h 102"/>
                </a:gdLst>
                <a:ahLst/>
                <a:cxnLst>
                  <a:cxn ang="T8">
                    <a:pos x="T0" y="T1"/>
                  </a:cxn>
                  <a:cxn ang="T9">
                    <a:pos x="T2" y="T3"/>
                  </a:cxn>
                  <a:cxn ang="T10">
                    <a:pos x="T4" y="T5"/>
                  </a:cxn>
                  <a:cxn ang="T11">
                    <a:pos x="T6" y="T7"/>
                  </a:cxn>
                </a:cxnLst>
                <a:rect l="T12" t="T13" r="T14" b="T15"/>
                <a:pathLst>
                  <a:path w="168" h="102">
                    <a:moveTo>
                      <a:pt x="2" y="0"/>
                    </a:moveTo>
                    <a:lnTo>
                      <a:pt x="168" y="52"/>
                    </a:lnTo>
                    <a:lnTo>
                      <a:pt x="0" y="102"/>
                    </a:lnTo>
                    <a:lnTo>
                      <a:pt x="2" y="0"/>
                    </a:lnTo>
                    <a:close/>
                  </a:path>
                </a:pathLst>
              </a:custGeom>
              <a:solidFill>
                <a:srgbClr val="000000"/>
              </a:solidFill>
              <a:ln w="9525">
                <a:noFill/>
                <a:round/>
                <a:headEnd/>
                <a:tailEnd/>
              </a:ln>
            </p:spPr>
            <p:txBody>
              <a:bodyPr/>
              <a:lstStyle/>
              <a:p>
                <a:endParaRPr lang="en-US" dirty="0">
                  <a:latin typeface="+mn-lt"/>
                </a:endParaRPr>
              </a:p>
            </p:txBody>
          </p:sp>
          <p:sp>
            <p:nvSpPr>
              <p:cNvPr id="64579" name="Line 65"/>
              <p:cNvSpPr>
                <a:spLocks noChangeShapeType="1"/>
              </p:cNvSpPr>
              <p:nvPr/>
            </p:nvSpPr>
            <p:spPr bwMode="auto">
              <a:xfrm flipV="1">
                <a:off x="1593" y="2509"/>
                <a:ext cx="302" cy="4"/>
              </a:xfrm>
              <a:prstGeom prst="line">
                <a:avLst/>
              </a:prstGeom>
              <a:noFill/>
              <a:ln w="3175">
                <a:solidFill>
                  <a:srgbClr val="000000"/>
                </a:solidFill>
                <a:round/>
                <a:headEnd/>
                <a:tailEnd/>
              </a:ln>
            </p:spPr>
            <p:txBody>
              <a:bodyPr/>
              <a:lstStyle/>
              <a:p>
                <a:endParaRPr lang="en-US" dirty="0">
                  <a:latin typeface="+mn-lt"/>
                </a:endParaRPr>
              </a:p>
            </p:txBody>
          </p:sp>
          <p:sp>
            <p:nvSpPr>
              <p:cNvPr id="64580" name="Freeform 66"/>
              <p:cNvSpPr>
                <a:spLocks/>
              </p:cNvSpPr>
              <p:nvPr/>
            </p:nvSpPr>
            <p:spPr bwMode="auto">
              <a:xfrm>
                <a:off x="1517" y="2487"/>
                <a:ext cx="84" cy="51"/>
              </a:xfrm>
              <a:custGeom>
                <a:avLst/>
                <a:gdLst>
                  <a:gd name="T0" fmla="*/ 1 w 168"/>
                  <a:gd name="T1" fmla="*/ 1 h 101"/>
                  <a:gd name="T2" fmla="*/ 0 w 168"/>
                  <a:gd name="T3" fmla="*/ 1 h 101"/>
                  <a:gd name="T4" fmla="*/ 1 w 168"/>
                  <a:gd name="T5" fmla="*/ 0 h 101"/>
                  <a:gd name="T6" fmla="*/ 1 w 168"/>
                  <a:gd name="T7" fmla="*/ 1 h 101"/>
                  <a:gd name="T8" fmla="*/ 0 60000 65536"/>
                  <a:gd name="T9" fmla="*/ 0 60000 65536"/>
                  <a:gd name="T10" fmla="*/ 0 60000 65536"/>
                  <a:gd name="T11" fmla="*/ 0 60000 65536"/>
                  <a:gd name="T12" fmla="*/ 0 w 168"/>
                  <a:gd name="T13" fmla="*/ 0 h 101"/>
                  <a:gd name="T14" fmla="*/ 168 w 168"/>
                  <a:gd name="T15" fmla="*/ 101 h 101"/>
                </a:gdLst>
                <a:ahLst/>
                <a:cxnLst>
                  <a:cxn ang="T8">
                    <a:pos x="T0" y="T1"/>
                  </a:cxn>
                  <a:cxn ang="T9">
                    <a:pos x="T2" y="T3"/>
                  </a:cxn>
                  <a:cxn ang="T10">
                    <a:pos x="T4" y="T5"/>
                  </a:cxn>
                  <a:cxn ang="T11">
                    <a:pos x="T6" y="T7"/>
                  </a:cxn>
                </a:cxnLst>
                <a:rect l="T12" t="T13" r="T14" b="T15"/>
                <a:pathLst>
                  <a:path w="168" h="101">
                    <a:moveTo>
                      <a:pt x="168" y="101"/>
                    </a:moveTo>
                    <a:lnTo>
                      <a:pt x="0" y="53"/>
                    </a:lnTo>
                    <a:lnTo>
                      <a:pt x="167" y="0"/>
                    </a:lnTo>
                    <a:lnTo>
                      <a:pt x="168" y="101"/>
                    </a:lnTo>
                    <a:close/>
                  </a:path>
                </a:pathLst>
              </a:custGeom>
              <a:solidFill>
                <a:srgbClr val="000000"/>
              </a:solidFill>
              <a:ln w="9525">
                <a:noFill/>
                <a:round/>
                <a:headEnd/>
                <a:tailEnd/>
              </a:ln>
            </p:spPr>
            <p:txBody>
              <a:bodyPr/>
              <a:lstStyle/>
              <a:p>
                <a:endParaRPr lang="en-US" dirty="0">
                  <a:latin typeface="+mn-lt"/>
                </a:endParaRPr>
              </a:p>
            </p:txBody>
          </p:sp>
          <p:sp>
            <p:nvSpPr>
              <p:cNvPr id="64581" name="Freeform 67"/>
              <p:cNvSpPr>
                <a:spLocks/>
              </p:cNvSpPr>
              <p:nvPr/>
            </p:nvSpPr>
            <p:spPr bwMode="auto">
              <a:xfrm>
                <a:off x="1887" y="2483"/>
                <a:ext cx="84" cy="52"/>
              </a:xfrm>
              <a:custGeom>
                <a:avLst/>
                <a:gdLst>
                  <a:gd name="T0" fmla="*/ 0 w 168"/>
                  <a:gd name="T1" fmla="*/ 0 h 103"/>
                  <a:gd name="T2" fmla="*/ 1 w 168"/>
                  <a:gd name="T3" fmla="*/ 1 h 103"/>
                  <a:gd name="T4" fmla="*/ 1 w 168"/>
                  <a:gd name="T5" fmla="*/ 1 h 103"/>
                  <a:gd name="T6" fmla="*/ 0 w 168"/>
                  <a:gd name="T7" fmla="*/ 0 h 103"/>
                  <a:gd name="T8" fmla="*/ 0 60000 65536"/>
                  <a:gd name="T9" fmla="*/ 0 60000 65536"/>
                  <a:gd name="T10" fmla="*/ 0 60000 65536"/>
                  <a:gd name="T11" fmla="*/ 0 60000 65536"/>
                  <a:gd name="T12" fmla="*/ 0 w 168"/>
                  <a:gd name="T13" fmla="*/ 0 h 103"/>
                  <a:gd name="T14" fmla="*/ 168 w 168"/>
                  <a:gd name="T15" fmla="*/ 103 h 103"/>
                </a:gdLst>
                <a:ahLst/>
                <a:cxnLst>
                  <a:cxn ang="T8">
                    <a:pos x="T0" y="T1"/>
                  </a:cxn>
                  <a:cxn ang="T9">
                    <a:pos x="T2" y="T3"/>
                  </a:cxn>
                  <a:cxn ang="T10">
                    <a:pos x="T4" y="T5"/>
                  </a:cxn>
                  <a:cxn ang="T11">
                    <a:pos x="T6" y="T7"/>
                  </a:cxn>
                </a:cxnLst>
                <a:rect l="T12" t="T13" r="T14" b="T15"/>
                <a:pathLst>
                  <a:path w="168" h="103">
                    <a:moveTo>
                      <a:pt x="0" y="0"/>
                    </a:moveTo>
                    <a:lnTo>
                      <a:pt x="168" y="50"/>
                    </a:lnTo>
                    <a:lnTo>
                      <a:pt x="2" y="103"/>
                    </a:lnTo>
                    <a:lnTo>
                      <a:pt x="0" y="0"/>
                    </a:lnTo>
                    <a:close/>
                  </a:path>
                </a:pathLst>
              </a:custGeom>
              <a:solidFill>
                <a:srgbClr val="000000"/>
              </a:solidFill>
              <a:ln w="9525">
                <a:noFill/>
                <a:round/>
                <a:headEnd/>
                <a:tailEnd/>
              </a:ln>
            </p:spPr>
            <p:txBody>
              <a:bodyPr/>
              <a:lstStyle/>
              <a:p>
                <a:endParaRPr lang="en-US" dirty="0">
                  <a:latin typeface="+mn-lt"/>
                </a:endParaRPr>
              </a:p>
            </p:txBody>
          </p:sp>
          <p:sp>
            <p:nvSpPr>
              <p:cNvPr id="64582" name="Freeform 68"/>
              <p:cNvSpPr>
                <a:spLocks/>
              </p:cNvSpPr>
              <p:nvPr/>
            </p:nvSpPr>
            <p:spPr bwMode="auto">
              <a:xfrm>
                <a:off x="1918" y="1603"/>
                <a:ext cx="441" cy="46"/>
              </a:xfrm>
              <a:custGeom>
                <a:avLst/>
                <a:gdLst>
                  <a:gd name="T0" fmla="*/ 0 w 882"/>
                  <a:gd name="T1" fmla="*/ 0 h 92"/>
                  <a:gd name="T2" fmla="*/ 0 w 882"/>
                  <a:gd name="T3" fmla="*/ 1 h 92"/>
                  <a:gd name="T4" fmla="*/ 3 w 882"/>
                  <a:gd name="T5" fmla="*/ 1 h 92"/>
                  <a:gd name="T6" fmla="*/ 3 w 882"/>
                  <a:gd name="T7" fmla="*/ 1 h 92"/>
                  <a:gd name="T8" fmla="*/ 0 60000 65536"/>
                  <a:gd name="T9" fmla="*/ 0 60000 65536"/>
                  <a:gd name="T10" fmla="*/ 0 60000 65536"/>
                  <a:gd name="T11" fmla="*/ 0 60000 65536"/>
                  <a:gd name="T12" fmla="*/ 0 w 882"/>
                  <a:gd name="T13" fmla="*/ 0 h 92"/>
                  <a:gd name="T14" fmla="*/ 882 w 882"/>
                  <a:gd name="T15" fmla="*/ 92 h 92"/>
                </a:gdLst>
                <a:ahLst/>
                <a:cxnLst>
                  <a:cxn ang="T8">
                    <a:pos x="T0" y="T1"/>
                  </a:cxn>
                  <a:cxn ang="T9">
                    <a:pos x="T2" y="T3"/>
                  </a:cxn>
                  <a:cxn ang="T10">
                    <a:pos x="T4" y="T5"/>
                  </a:cxn>
                  <a:cxn ang="T11">
                    <a:pos x="T6" y="T7"/>
                  </a:cxn>
                </a:cxnLst>
                <a:rect l="T12" t="T13" r="T14" b="T15"/>
                <a:pathLst>
                  <a:path w="882" h="92">
                    <a:moveTo>
                      <a:pt x="0" y="0"/>
                    </a:moveTo>
                    <a:lnTo>
                      <a:pt x="0" y="34"/>
                    </a:lnTo>
                    <a:lnTo>
                      <a:pt x="882" y="34"/>
                    </a:lnTo>
                    <a:lnTo>
                      <a:pt x="882" y="92"/>
                    </a:lnTo>
                  </a:path>
                </a:pathLst>
              </a:custGeom>
              <a:noFill/>
              <a:ln w="3175">
                <a:solidFill>
                  <a:srgbClr val="000000"/>
                </a:solidFill>
                <a:prstDash val="solid"/>
                <a:round/>
                <a:headEnd/>
                <a:tailEnd/>
              </a:ln>
            </p:spPr>
            <p:txBody>
              <a:bodyPr/>
              <a:lstStyle/>
              <a:p>
                <a:endParaRPr lang="en-US" dirty="0">
                  <a:latin typeface="+mn-lt"/>
                </a:endParaRPr>
              </a:p>
            </p:txBody>
          </p:sp>
          <p:sp>
            <p:nvSpPr>
              <p:cNvPr id="64583" name="Freeform 69"/>
              <p:cNvSpPr>
                <a:spLocks/>
              </p:cNvSpPr>
              <p:nvPr/>
            </p:nvSpPr>
            <p:spPr bwMode="auto">
              <a:xfrm>
                <a:off x="1890" y="1533"/>
                <a:ext cx="56" cy="77"/>
              </a:xfrm>
              <a:custGeom>
                <a:avLst/>
                <a:gdLst>
                  <a:gd name="T0" fmla="*/ 0 w 112"/>
                  <a:gd name="T1" fmla="*/ 1 h 154"/>
                  <a:gd name="T2" fmla="*/ 1 w 112"/>
                  <a:gd name="T3" fmla="*/ 0 h 154"/>
                  <a:gd name="T4" fmla="*/ 1 w 112"/>
                  <a:gd name="T5" fmla="*/ 1 h 154"/>
                  <a:gd name="T6" fmla="*/ 0 w 112"/>
                  <a:gd name="T7" fmla="*/ 1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0" y="154"/>
                    </a:moveTo>
                    <a:lnTo>
                      <a:pt x="56" y="0"/>
                    </a:lnTo>
                    <a:lnTo>
                      <a:pt x="112" y="154"/>
                    </a:lnTo>
                    <a:lnTo>
                      <a:pt x="0" y="154"/>
                    </a:lnTo>
                    <a:close/>
                  </a:path>
                </a:pathLst>
              </a:custGeom>
              <a:solidFill>
                <a:srgbClr val="000000"/>
              </a:solidFill>
              <a:ln w="9525">
                <a:noFill/>
                <a:round/>
                <a:headEnd/>
                <a:tailEnd/>
              </a:ln>
            </p:spPr>
            <p:txBody>
              <a:bodyPr/>
              <a:lstStyle/>
              <a:p>
                <a:endParaRPr lang="en-US" dirty="0">
                  <a:latin typeface="+mn-lt"/>
                </a:endParaRPr>
              </a:p>
            </p:txBody>
          </p:sp>
          <p:sp>
            <p:nvSpPr>
              <p:cNvPr id="64584" name="Freeform 70"/>
              <p:cNvSpPr>
                <a:spLocks/>
              </p:cNvSpPr>
              <p:nvPr/>
            </p:nvSpPr>
            <p:spPr bwMode="auto">
              <a:xfrm>
                <a:off x="2332" y="1643"/>
                <a:ext cx="55" cy="77"/>
              </a:xfrm>
              <a:custGeom>
                <a:avLst/>
                <a:gdLst>
                  <a:gd name="T0" fmla="*/ 0 w 111"/>
                  <a:gd name="T1" fmla="*/ 0 h 154"/>
                  <a:gd name="T2" fmla="*/ 0 w 111"/>
                  <a:gd name="T3" fmla="*/ 1 h 154"/>
                  <a:gd name="T4" fmla="*/ 0 w 111"/>
                  <a:gd name="T5" fmla="*/ 0 h 154"/>
                  <a:gd name="T6" fmla="*/ 0 w 111"/>
                  <a:gd name="T7" fmla="*/ 0 h 154"/>
                  <a:gd name="T8" fmla="*/ 0 60000 65536"/>
                  <a:gd name="T9" fmla="*/ 0 60000 65536"/>
                  <a:gd name="T10" fmla="*/ 0 60000 65536"/>
                  <a:gd name="T11" fmla="*/ 0 60000 65536"/>
                  <a:gd name="T12" fmla="*/ 0 w 111"/>
                  <a:gd name="T13" fmla="*/ 0 h 154"/>
                  <a:gd name="T14" fmla="*/ 111 w 111"/>
                  <a:gd name="T15" fmla="*/ 154 h 154"/>
                </a:gdLst>
                <a:ahLst/>
                <a:cxnLst>
                  <a:cxn ang="T8">
                    <a:pos x="T0" y="T1"/>
                  </a:cxn>
                  <a:cxn ang="T9">
                    <a:pos x="T2" y="T3"/>
                  </a:cxn>
                  <a:cxn ang="T10">
                    <a:pos x="T4" y="T5"/>
                  </a:cxn>
                  <a:cxn ang="T11">
                    <a:pos x="T6" y="T7"/>
                  </a:cxn>
                </a:cxnLst>
                <a:rect l="T12" t="T13" r="T14" b="T15"/>
                <a:pathLst>
                  <a:path w="111" h="154">
                    <a:moveTo>
                      <a:pt x="111" y="0"/>
                    </a:moveTo>
                    <a:lnTo>
                      <a:pt x="55" y="154"/>
                    </a:lnTo>
                    <a:lnTo>
                      <a:pt x="0" y="0"/>
                    </a:lnTo>
                    <a:lnTo>
                      <a:pt x="111" y="0"/>
                    </a:lnTo>
                    <a:close/>
                  </a:path>
                </a:pathLst>
              </a:custGeom>
              <a:solidFill>
                <a:srgbClr val="000000"/>
              </a:solidFill>
              <a:ln w="9525">
                <a:noFill/>
                <a:round/>
                <a:headEnd/>
                <a:tailEnd/>
              </a:ln>
            </p:spPr>
            <p:txBody>
              <a:bodyPr/>
              <a:lstStyle/>
              <a:p>
                <a:endParaRPr lang="en-US" dirty="0">
                  <a:latin typeface="+mn-lt"/>
                </a:endParaRPr>
              </a:p>
            </p:txBody>
          </p:sp>
          <p:sp>
            <p:nvSpPr>
              <p:cNvPr id="64585" name="Freeform 71"/>
              <p:cNvSpPr>
                <a:spLocks/>
              </p:cNvSpPr>
              <p:nvPr/>
            </p:nvSpPr>
            <p:spPr bwMode="auto">
              <a:xfrm>
                <a:off x="3719" y="1603"/>
                <a:ext cx="335" cy="46"/>
              </a:xfrm>
              <a:custGeom>
                <a:avLst/>
                <a:gdLst>
                  <a:gd name="T0" fmla="*/ 2 w 672"/>
                  <a:gd name="T1" fmla="*/ 0 h 92"/>
                  <a:gd name="T2" fmla="*/ 2 w 672"/>
                  <a:gd name="T3" fmla="*/ 1 h 92"/>
                  <a:gd name="T4" fmla="*/ 0 w 672"/>
                  <a:gd name="T5" fmla="*/ 1 h 92"/>
                  <a:gd name="T6" fmla="*/ 0 w 672"/>
                  <a:gd name="T7" fmla="*/ 1 h 92"/>
                  <a:gd name="T8" fmla="*/ 0 60000 65536"/>
                  <a:gd name="T9" fmla="*/ 0 60000 65536"/>
                  <a:gd name="T10" fmla="*/ 0 60000 65536"/>
                  <a:gd name="T11" fmla="*/ 0 60000 65536"/>
                  <a:gd name="T12" fmla="*/ 0 w 672"/>
                  <a:gd name="T13" fmla="*/ 0 h 92"/>
                  <a:gd name="T14" fmla="*/ 672 w 672"/>
                  <a:gd name="T15" fmla="*/ 92 h 92"/>
                </a:gdLst>
                <a:ahLst/>
                <a:cxnLst>
                  <a:cxn ang="T8">
                    <a:pos x="T0" y="T1"/>
                  </a:cxn>
                  <a:cxn ang="T9">
                    <a:pos x="T2" y="T3"/>
                  </a:cxn>
                  <a:cxn ang="T10">
                    <a:pos x="T4" y="T5"/>
                  </a:cxn>
                  <a:cxn ang="T11">
                    <a:pos x="T6" y="T7"/>
                  </a:cxn>
                </a:cxnLst>
                <a:rect l="T12" t="T13" r="T14" b="T15"/>
                <a:pathLst>
                  <a:path w="672" h="92">
                    <a:moveTo>
                      <a:pt x="672" y="0"/>
                    </a:moveTo>
                    <a:lnTo>
                      <a:pt x="672" y="34"/>
                    </a:lnTo>
                    <a:lnTo>
                      <a:pt x="0" y="34"/>
                    </a:lnTo>
                    <a:lnTo>
                      <a:pt x="0" y="92"/>
                    </a:lnTo>
                  </a:path>
                </a:pathLst>
              </a:custGeom>
              <a:noFill/>
              <a:ln w="3175">
                <a:solidFill>
                  <a:srgbClr val="000000"/>
                </a:solidFill>
                <a:prstDash val="solid"/>
                <a:round/>
                <a:headEnd/>
                <a:tailEnd/>
              </a:ln>
            </p:spPr>
            <p:txBody>
              <a:bodyPr/>
              <a:lstStyle/>
              <a:p>
                <a:endParaRPr lang="en-US" dirty="0">
                  <a:latin typeface="+mn-lt"/>
                </a:endParaRPr>
              </a:p>
            </p:txBody>
          </p:sp>
          <p:sp>
            <p:nvSpPr>
              <p:cNvPr id="64586" name="Freeform 72"/>
              <p:cNvSpPr>
                <a:spLocks/>
              </p:cNvSpPr>
              <p:nvPr/>
            </p:nvSpPr>
            <p:spPr bwMode="auto">
              <a:xfrm>
                <a:off x="4026" y="1533"/>
                <a:ext cx="56" cy="77"/>
              </a:xfrm>
              <a:custGeom>
                <a:avLst/>
                <a:gdLst>
                  <a:gd name="T0" fmla="*/ 0 w 113"/>
                  <a:gd name="T1" fmla="*/ 1 h 154"/>
                  <a:gd name="T2" fmla="*/ 0 w 113"/>
                  <a:gd name="T3" fmla="*/ 0 h 154"/>
                  <a:gd name="T4" fmla="*/ 0 w 113"/>
                  <a:gd name="T5" fmla="*/ 1 h 154"/>
                  <a:gd name="T6" fmla="*/ 0 w 113"/>
                  <a:gd name="T7" fmla="*/ 1 h 154"/>
                  <a:gd name="T8" fmla="*/ 0 60000 65536"/>
                  <a:gd name="T9" fmla="*/ 0 60000 65536"/>
                  <a:gd name="T10" fmla="*/ 0 60000 65536"/>
                  <a:gd name="T11" fmla="*/ 0 60000 65536"/>
                  <a:gd name="T12" fmla="*/ 0 w 113"/>
                  <a:gd name="T13" fmla="*/ 0 h 154"/>
                  <a:gd name="T14" fmla="*/ 113 w 113"/>
                  <a:gd name="T15" fmla="*/ 154 h 154"/>
                </a:gdLst>
                <a:ahLst/>
                <a:cxnLst>
                  <a:cxn ang="T8">
                    <a:pos x="T0" y="T1"/>
                  </a:cxn>
                  <a:cxn ang="T9">
                    <a:pos x="T2" y="T3"/>
                  </a:cxn>
                  <a:cxn ang="T10">
                    <a:pos x="T4" y="T5"/>
                  </a:cxn>
                  <a:cxn ang="T11">
                    <a:pos x="T6" y="T7"/>
                  </a:cxn>
                </a:cxnLst>
                <a:rect l="T12" t="T13" r="T14" b="T15"/>
                <a:pathLst>
                  <a:path w="113" h="154">
                    <a:moveTo>
                      <a:pt x="0" y="154"/>
                    </a:moveTo>
                    <a:lnTo>
                      <a:pt x="57" y="0"/>
                    </a:lnTo>
                    <a:lnTo>
                      <a:pt x="113" y="154"/>
                    </a:lnTo>
                    <a:lnTo>
                      <a:pt x="0" y="154"/>
                    </a:lnTo>
                    <a:close/>
                  </a:path>
                </a:pathLst>
              </a:custGeom>
              <a:solidFill>
                <a:srgbClr val="000000"/>
              </a:solidFill>
              <a:ln w="9525">
                <a:noFill/>
                <a:round/>
                <a:headEnd/>
                <a:tailEnd/>
              </a:ln>
            </p:spPr>
            <p:txBody>
              <a:bodyPr/>
              <a:lstStyle/>
              <a:p>
                <a:endParaRPr lang="en-US" dirty="0">
                  <a:latin typeface="+mn-lt"/>
                </a:endParaRPr>
              </a:p>
            </p:txBody>
          </p:sp>
          <p:sp>
            <p:nvSpPr>
              <p:cNvPr id="64587" name="Freeform 73"/>
              <p:cNvSpPr>
                <a:spLocks/>
              </p:cNvSpPr>
              <p:nvPr/>
            </p:nvSpPr>
            <p:spPr bwMode="auto">
              <a:xfrm>
                <a:off x="3691" y="1643"/>
                <a:ext cx="56" cy="77"/>
              </a:xfrm>
              <a:custGeom>
                <a:avLst/>
                <a:gdLst>
                  <a:gd name="T0" fmla="*/ 1 w 112"/>
                  <a:gd name="T1" fmla="*/ 0 h 154"/>
                  <a:gd name="T2" fmla="*/ 1 w 112"/>
                  <a:gd name="T3" fmla="*/ 1 h 154"/>
                  <a:gd name="T4" fmla="*/ 0 w 112"/>
                  <a:gd name="T5" fmla="*/ 0 h 154"/>
                  <a:gd name="T6" fmla="*/ 1 w 112"/>
                  <a:gd name="T7" fmla="*/ 0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112" y="0"/>
                    </a:moveTo>
                    <a:lnTo>
                      <a:pt x="56" y="154"/>
                    </a:lnTo>
                    <a:lnTo>
                      <a:pt x="0" y="0"/>
                    </a:lnTo>
                    <a:lnTo>
                      <a:pt x="112" y="0"/>
                    </a:lnTo>
                    <a:close/>
                  </a:path>
                </a:pathLst>
              </a:custGeom>
              <a:solidFill>
                <a:srgbClr val="000000"/>
              </a:solidFill>
              <a:ln w="9525">
                <a:noFill/>
                <a:round/>
                <a:headEnd/>
                <a:tailEnd/>
              </a:ln>
            </p:spPr>
            <p:txBody>
              <a:bodyPr/>
              <a:lstStyle/>
              <a:p>
                <a:endParaRPr lang="en-US" dirty="0">
                  <a:latin typeface="+mn-lt"/>
                </a:endParaRPr>
              </a:p>
            </p:txBody>
          </p:sp>
          <p:sp>
            <p:nvSpPr>
              <p:cNvPr id="64588" name="Freeform 74"/>
              <p:cNvSpPr>
                <a:spLocks/>
              </p:cNvSpPr>
              <p:nvPr/>
            </p:nvSpPr>
            <p:spPr bwMode="auto">
              <a:xfrm>
                <a:off x="1789" y="2836"/>
                <a:ext cx="473" cy="114"/>
              </a:xfrm>
              <a:custGeom>
                <a:avLst/>
                <a:gdLst>
                  <a:gd name="T0" fmla="*/ 0 w 945"/>
                  <a:gd name="T1" fmla="*/ 1 h 228"/>
                  <a:gd name="T2" fmla="*/ 0 w 945"/>
                  <a:gd name="T3" fmla="*/ 1 h 228"/>
                  <a:gd name="T4" fmla="*/ 4 w 945"/>
                  <a:gd name="T5" fmla="*/ 1 h 228"/>
                  <a:gd name="T6" fmla="*/ 4 w 945"/>
                  <a:gd name="T7" fmla="*/ 0 h 228"/>
                  <a:gd name="T8" fmla="*/ 0 60000 65536"/>
                  <a:gd name="T9" fmla="*/ 0 60000 65536"/>
                  <a:gd name="T10" fmla="*/ 0 60000 65536"/>
                  <a:gd name="T11" fmla="*/ 0 60000 65536"/>
                  <a:gd name="T12" fmla="*/ 0 w 945"/>
                  <a:gd name="T13" fmla="*/ 0 h 228"/>
                  <a:gd name="T14" fmla="*/ 945 w 945"/>
                  <a:gd name="T15" fmla="*/ 228 h 228"/>
                </a:gdLst>
                <a:ahLst/>
                <a:cxnLst>
                  <a:cxn ang="T8">
                    <a:pos x="T0" y="T1"/>
                  </a:cxn>
                  <a:cxn ang="T9">
                    <a:pos x="T2" y="T3"/>
                  </a:cxn>
                  <a:cxn ang="T10">
                    <a:pos x="T4" y="T5"/>
                  </a:cxn>
                  <a:cxn ang="T11">
                    <a:pos x="T6" y="T7"/>
                  </a:cxn>
                </a:cxnLst>
                <a:rect l="T12" t="T13" r="T14" b="T15"/>
                <a:pathLst>
                  <a:path w="945" h="228">
                    <a:moveTo>
                      <a:pt x="0" y="228"/>
                    </a:moveTo>
                    <a:lnTo>
                      <a:pt x="0" y="109"/>
                    </a:lnTo>
                    <a:lnTo>
                      <a:pt x="945" y="109"/>
                    </a:lnTo>
                    <a:lnTo>
                      <a:pt x="945" y="0"/>
                    </a:lnTo>
                  </a:path>
                </a:pathLst>
              </a:custGeom>
              <a:noFill/>
              <a:ln w="3175">
                <a:solidFill>
                  <a:srgbClr val="000000"/>
                </a:solidFill>
                <a:prstDash val="solid"/>
                <a:round/>
                <a:headEnd/>
                <a:tailEnd/>
              </a:ln>
            </p:spPr>
            <p:txBody>
              <a:bodyPr/>
              <a:lstStyle/>
              <a:p>
                <a:endParaRPr lang="en-US" dirty="0">
                  <a:latin typeface="+mn-lt"/>
                </a:endParaRPr>
              </a:p>
            </p:txBody>
          </p:sp>
          <p:sp>
            <p:nvSpPr>
              <p:cNvPr id="64589" name="Freeform 75"/>
              <p:cNvSpPr>
                <a:spLocks/>
              </p:cNvSpPr>
              <p:nvPr/>
            </p:nvSpPr>
            <p:spPr bwMode="auto">
              <a:xfrm>
                <a:off x="1761" y="2874"/>
                <a:ext cx="56" cy="76"/>
              </a:xfrm>
              <a:custGeom>
                <a:avLst/>
                <a:gdLst>
                  <a:gd name="T0" fmla="*/ 0 w 113"/>
                  <a:gd name="T1" fmla="*/ 0 h 153"/>
                  <a:gd name="T2" fmla="*/ 0 w 113"/>
                  <a:gd name="T3" fmla="*/ 0 h 153"/>
                  <a:gd name="T4" fmla="*/ 0 w 113"/>
                  <a:gd name="T5" fmla="*/ 0 h 153"/>
                  <a:gd name="T6" fmla="*/ 0 w 113"/>
                  <a:gd name="T7" fmla="*/ 0 h 153"/>
                  <a:gd name="T8" fmla="*/ 0 60000 65536"/>
                  <a:gd name="T9" fmla="*/ 0 60000 65536"/>
                  <a:gd name="T10" fmla="*/ 0 60000 65536"/>
                  <a:gd name="T11" fmla="*/ 0 60000 65536"/>
                  <a:gd name="T12" fmla="*/ 0 w 113"/>
                  <a:gd name="T13" fmla="*/ 0 h 153"/>
                  <a:gd name="T14" fmla="*/ 113 w 113"/>
                  <a:gd name="T15" fmla="*/ 153 h 153"/>
                </a:gdLst>
                <a:ahLst/>
                <a:cxnLst>
                  <a:cxn ang="T8">
                    <a:pos x="T0" y="T1"/>
                  </a:cxn>
                  <a:cxn ang="T9">
                    <a:pos x="T2" y="T3"/>
                  </a:cxn>
                  <a:cxn ang="T10">
                    <a:pos x="T4" y="T5"/>
                  </a:cxn>
                  <a:cxn ang="T11">
                    <a:pos x="T6" y="T7"/>
                  </a:cxn>
                </a:cxnLst>
                <a:rect l="T12" t="T13" r="T14" b="T15"/>
                <a:pathLst>
                  <a:path w="113" h="153">
                    <a:moveTo>
                      <a:pt x="113" y="0"/>
                    </a:moveTo>
                    <a:lnTo>
                      <a:pt x="57" y="153"/>
                    </a:lnTo>
                    <a:lnTo>
                      <a:pt x="0" y="0"/>
                    </a:lnTo>
                    <a:lnTo>
                      <a:pt x="113" y="0"/>
                    </a:lnTo>
                    <a:close/>
                  </a:path>
                </a:pathLst>
              </a:custGeom>
              <a:solidFill>
                <a:srgbClr val="000000"/>
              </a:solidFill>
              <a:ln w="9525">
                <a:noFill/>
                <a:round/>
                <a:headEnd/>
                <a:tailEnd/>
              </a:ln>
            </p:spPr>
            <p:txBody>
              <a:bodyPr/>
              <a:lstStyle/>
              <a:p>
                <a:endParaRPr lang="en-US" dirty="0">
                  <a:latin typeface="+mn-lt"/>
                </a:endParaRPr>
              </a:p>
            </p:txBody>
          </p:sp>
          <p:sp>
            <p:nvSpPr>
              <p:cNvPr id="64590" name="Freeform 76"/>
              <p:cNvSpPr>
                <a:spLocks/>
              </p:cNvSpPr>
              <p:nvPr/>
            </p:nvSpPr>
            <p:spPr bwMode="auto">
              <a:xfrm>
                <a:off x="2234" y="2766"/>
                <a:ext cx="56" cy="77"/>
              </a:xfrm>
              <a:custGeom>
                <a:avLst/>
                <a:gdLst>
                  <a:gd name="T0" fmla="*/ 0 w 112"/>
                  <a:gd name="T1" fmla="*/ 1 h 153"/>
                  <a:gd name="T2" fmla="*/ 1 w 112"/>
                  <a:gd name="T3" fmla="*/ 0 h 153"/>
                  <a:gd name="T4" fmla="*/ 1 w 112"/>
                  <a:gd name="T5" fmla="*/ 1 h 153"/>
                  <a:gd name="T6" fmla="*/ 0 w 112"/>
                  <a:gd name="T7" fmla="*/ 1 h 153"/>
                  <a:gd name="T8" fmla="*/ 0 60000 65536"/>
                  <a:gd name="T9" fmla="*/ 0 60000 65536"/>
                  <a:gd name="T10" fmla="*/ 0 60000 65536"/>
                  <a:gd name="T11" fmla="*/ 0 60000 65536"/>
                  <a:gd name="T12" fmla="*/ 0 w 112"/>
                  <a:gd name="T13" fmla="*/ 0 h 153"/>
                  <a:gd name="T14" fmla="*/ 112 w 112"/>
                  <a:gd name="T15" fmla="*/ 153 h 153"/>
                </a:gdLst>
                <a:ahLst/>
                <a:cxnLst>
                  <a:cxn ang="T8">
                    <a:pos x="T0" y="T1"/>
                  </a:cxn>
                  <a:cxn ang="T9">
                    <a:pos x="T2" y="T3"/>
                  </a:cxn>
                  <a:cxn ang="T10">
                    <a:pos x="T4" y="T5"/>
                  </a:cxn>
                  <a:cxn ang="T11">
                    <a:pos x="T6" y="T7"/>
                  </a:cxn>
                </a:cxnLst>
                <a:rect l="T12" t="T13" r="T14" b="T15"/>
                <a:pathLst>
                  <a:path w="112" h="153">
                    <a:moveTo>
                      <a:pt x="0" y="153"/>
                    </a:moveTo>
                    <a:lnTo>
                      <a:pt x="56" y="0"/>
                    </a:lnTo>
                    <a:lnTo>
                      <a:pt x="112" y="153"/>
                    </a:lnTo>
                    <a:lnTo>
                      <a:pt x="0" y="153"/>
                    </a:lnTo>
                    <a:close/>
                  </a:path>
                </a:pathLst>
              </a:custGeom>
              <a:solidFill>
                <a:srgbClr val="000000"/>
              </a:solidFill>
              <a:ln w="9525">
                <a:noFill/>
                <a:round/>
                <a:headEnd/>
                <a:tailEnd/>
              </a:ln>
            </p:spPr>
            <p:txBody>
              <a:bodyPr/>
              <a:lstStyle/>
              <a:p>
                <a:endParaRPr lang="en-US" dirty="0">
                  <a:latin typeface="+mn-lt"/>
                </a:endParaRPr>
              </a:p>
            </p:txBody>
          </p:sp>
          <p:sp>
            <p:nvSpPr>
              <p:cNvPr id="64591" name="Line 77"/>
              <p:cNvSpPr>
                <a:spLocks noChangeShapeType="1"/>
              </p:cNvSpPr>
              <p:nvPr/>
            </p:nvSpPr>
            <p:spPr bwMode="auto">
              <a:xfrm flipH="1">
                <a:off x="1668" y="1950"/>
                <a:ext cx="91" cy="126"/>
              </a:xfrm>
              <a:prstGeom prst="line">
                <a:avLst/>
              </a:prstGeom>
              <a:noFill/>
              <a:ln w="3175">
                <a:solidFill>
                  <a:srgbClr val="000000"/>
                </a:solidFill>
                <a:round/>
                <a:headEnd/>
                <a:tailEnd/>
              </a:ln>
            </p:spPr>
            <p:txBody>
              <a:bodyPr/>
              <a:lstStyle/>
              <a:p>
                <a:endParaRPr lang="en-US" dirty="0">
                  <a:latin typeface="+mn-lt"/>
                </a:endParaRPr>
              </a:p>
            </p:txBody>
          </p:sp>
          <p:sp>
            <p:nvSpPr>
              <p:cNvPr id="64592" name="Rectangle 78"/>
              <p:cNvSpPr>
                <a:spLocks noChangeArrowheads="1"/>
              </p:cNvSpPr>
              <p:nvPr/>
            </p:nvSpPr>
            <p:spPr bwMode="auto">
              <a:xfrm>
                <a:off x="1754" y="2063"/>
                <a:ext cx="85" cy="68"/>
              </a:xfrm>
              <a:prstGeom prst="rect">
                <a:avLst/>
              </a:prstGeom>
              <a:noFill/>
              <a:ln w="9525">
                <a:noFill/>
                <a:miter lim="800000"/>
                <a:headEnd/>
                <a:tailEnd/>
              </a:ln>
            </p:spPr>
            <p:txBody>
              <a:bodyPr wrap="none" lIns="0" tIns="0" rIns="0" bIns="0">
                <a:spAutoFit/>
              </a:bodyPr>
              <a:lstStyle/>
              <a:p>
                <a:r>
                  <a:rPr lang="en-US" sz="700" dirty="0">
                    <a:solidFill>
                      <a:srgbClr val="000000"/>
                    </a:solidFill>
                    <a:latin typeface="+mn-lt"/>
                  </a:rPr>
                  <a:t>256</a:t>
                </a:r>
                <a:endParaRPr lang="en-US" dirty="0">
                  <a:latin typeface="+mn-lt"/>
                </a:endParaRPr>
              </a:p>
            </p:txBody>
          </p:sp>
          <p:sp>
            <p:nvSpPr>
              <p:cNvPr id="64593" name="Line 79"/>
              <p:cNvSpPr>
                <a:spLocks noChangeShapeType="1"/>
              </p:cNvSpPr>
              <p:nvPr/>
            </p:nvSpPr>
            <p:spPr bwMode="auto">
              <a:xfrm flipH="1">
                <a:off x="4327" y="2211"/>
                <a:ext cx="45" cy="63"/>
              </a:xfrm>
              <a:prstGeom prst="line">
                <a:avLst/>
              </a:prstGeom>
              <a:noFill/>
              <a:ln w="3175">
                <a:solidFill>
                  <a:srgbClr val="000000"/>
                </a:solidFill>
                <a:round/>
                <a:headEnd/>
                <a:tailEnd/>
              </a:ln>
            </p:spPr>
            <p:txBody>
              <a:bodyPr/>
              <a:lstStyle/>
              <a:p>
                <a:endParaRPr lang="en-US" dirty="0">
                  <a:latin typeface="+mn-lt"/>
                </a:endParaRPr>
              </a:p>
            </p:txBody>
          </p:sp>
          <p:sp>
            <p:nvSpPr>
              <p:cNvPr id="64594" name="Rectangle 80"/>
              <p:cNvSpPr>
                <a:spLocks noChangeArrowheads="1"/>
              </p:cNvSpPr>
              <p:nvPr/>
            </p:nvSpPr>
            <p:spPr bwMode="auto">
              <a:xfrm>
                <a:off x="4276" y="2283"/>
                <a:ext cx="85" cy="68"/>
              </a:xfrm>
              <a:prstGeom prst="rect">
                <a:avLst/>
              </a:prstGeom>
              <a:noFill/>
              <a:ln w="9525">
                <a:noFill/>
                <a:miter lim="800000"/>
                <a:headEnd/>
                <a:tailEnd/>
              </a:ln>
            </p:spPr>
            <p:txBody>
              <a:bodyPr wrap="none" lIns="0" tIns="0" rIns="0" bIns="0">
                <a:spAutoFit/>
              </a:bodyPr>
              <a:lstStyle/>
              <a:p>
                <a:r>
                  <a:rPr lang="en-US" sz="700" dirty="0">
                    <a:solidFill>
                      <a:srgbClr val="000000"/>
                    </a:solidFill>
                    <a:latin typeface="+mn-lt"/>
                  </a:rPr>
                  <a:t>256</a:t>
                </a:r>
                <a:endParaRPr lang="en-US" dirty="0">
                  <a:latin typeface="+mn-lt"/>
                </a:endParaRPr>
              </a:p>
            </p:txBody>
          </p:sp>
          <p:sp>
            <p:nvSpPr>
              <p:cNvPr id="64595" name="Line 81"/>
              <p:cNvSpPr>
                <a:spLocks noChangeShapeType="1"/>
              </p:cNvSpPr>
              <p:nvPr/>
            </p:nvSpPr>
            <p:spPr bwMode="auto">
              <a:xfrm flipH="1">
                <a:off x="1653" y="2491"/>
                <a:ext cx="91" cy="125"/>
              </a:xfrm>
              <a:prstGeom prst="line">
                <a:avLst/>
              </a:prstGeom>
              <a:noFill/>
              <a:ln w="3175">
                <a:solidFill>
                  <a:srgbClr val="000000"/>
                </a:solidFill>
                <a:round/>
                <a:headEnd/>
                <a:tailEnd/>
              </a:ln>
            </p:spPr>
            <p:txBody>
              <a:bodyPr/>
              <a:lstStyle/>
              <a:p>
                <a:endParaRPr lang="en-US" dirty="0">
                  <a:latin typeface="+mn-lt"/>
                </a:endParaRPr>
              </a:p>
            </p:txBody>
          </p:sp>
          <p:sp>
            <p:nvSpPr>
              <p:cNvPr id="64596" name="Rectangle 82"/>
              <p:cNvSpPr>
                <a:spLocks noChangeArrowheads="1"/>
              </p:cNvSpPr>
              <p:nvPr/>
            </p:nvSpPr>
            <p:spPr bwMode="auto">
              <a:xfrm>
                <a:off x="1698" y="2562"/>
                <a:ext cx="85" cy="68"/>
              </a:xfrm>
              <a:prstGeom prst="rect">
                <a:avLst/>
              </a:prstGeom>
              <a:noFill/>
              <a:ln w="9525">
                <a:noFill/>
                <a:miter lim="800000"/>
                <a:headEnd/>
                <a:tailEnd/>
              </a:ln>
            </p:spPr>
            <p:txBody>
              <a:bodyPr wrap="none" lIns="0" tIns="0" rIns="0" bIns="0">
                <a:spAutoFit/>
              </a:bodyPr>
              <a:lstStyle/>
              <a:p>
                <a:r>
                  <a:rPr lang="en-US" sz="700" dirty="0">
                    <a:solidFill>
                      <a:srgbClr val="000000"/>
                    </a:solidFill>
                    <a:latin typeface="+mn-lt"/>
                  </a:rPr>
                  <a:t>256</a:t>
                </a:r>
                <a:endParaRPr lang="en-US" dirty="0">
                  <a:latin typeface="+mn-lt"/>
                </a:endParaRPr>
              </a:p>
            </p:txBody>
          </p:sp>
          <p:sp>
            <p:nvSpPr>
              <p:cNvPr id="64597" name="Rectangle 83"/>
              <p:cNvSpPr>
                <a:spLocks noChangeArrowheads="1"/>
              </p:cNvSpPr>
              <p:nvPr/>
            </p:nvSpPr>
            <p:spPr bwMode="auto">
              <a:xfrm>
                <a:off x="1971" y="1793"/>
                <a:ext cx="364" cy="439"/>
              </a:xfrm>
              <a:prstGeom prst="rect">
                <a:avLst/>
              </a:prstGeom>
              <a:solidFill>
                <a:srgbClr val="FFFFFF"/>
              </a:solidFill>
              <a:ln w="9525">
                <a:noFill/>
                <a:miter lim="800000"/>
                <a:headEnd/>
                <a:tailEnd/>
              </a:ln>
            </p:spPr>
            <p:txBody>
              <a:bodyPr/>
              <a:lstStyle/>
              <a:p>
                <a:endParaRPr lang="en-US" dirty="0">
                  <a:latin typeface="+mn-lt"/>
                </a:endParaRPr>
              </a:p>
            </p:txBody>
          </p:sp>
          <p:sp>
            <p:nvSpPr>
              <p:cNvPr id="109657" name="Rectangle 84"/>
              <p:cNvSpPr>
                <a:spLocks noChangeArrowheads="1"/>
              </p:cNvSpPr>
              <p:nvPr/>
            </p:nvSpPr>
            <p:spPr bwMode="auto">
              <a:xfrm>
                <a:off x="1971" y="1793"/>
                <a:ext cx="364" cy="43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99" name="Rectangle 85"/>
              <p:cNvSpPr>
                <a:spLocks noChangeArrowheads="1"/>
              </p:cNvSpPr>
              <p:nvPr/>
            </p:nvSpPr>
            <p:spPr bwMode="auto">
              <a:xfrm>
                <a:off x="1986" y="1821"/>
                <a:ext cx="334" cy="388"/>
              </a:xfrm>
              <a:prstGeom prst="rect">
                <a:avLst/>
              </a:prstGeom>
              <a:noFill/>
              <a:ln w="9525">
                <a:noFill/>
                <a:miter lim="800000"/>
                <a:headEnd/>
                <a:tailEnd/>
              </a:ln>
            </p:spPr>
            <p:txBody>
              <a:bodyPr wrap="none" lIns="0" tIns="0" rIns="0" bIns="0">
                <a:spAutoFit/>
              </a:bodyPr>
              <a:lstStyle/>
              <a:p>
                <a:pPr algn="ctr"/>
                <a:r>
                  <a:rPr lang="en-US" sz="800" dirty="0" smtClean="0">
                    <a:solidFill>
                      <a:srgbClr val="000000"/>
                    </a:solidFill>
                    <a:latin typeface="+mn-lt"/>
                  </a:rPr>
                  <a:t>Memory</a:t>
                </a:r>
              </a:p>
              <a:p>
                <a:pPr algn="ctr"/>
                <a:r>
                  <a:rPr lang="en-US" sz="800" dirty="0" smtClean="0">
                    <a:solidFill>
                      <a:srgbClr val="000000"/>
                    </a:solidFill>
                    <a:latin typeface="+mn-lt"/>
                  </a:rPr>
                  <a:t>Protection &amp;</a:t>
                </a:r>
              </a:p>
              <a:p>
                <a:pPr algn="ctr"/>
                <a:r>
                  <a:rPr lang="en-US" sz="800" dirty="0" smtClean="0">
                    <a:solidFill>
                      <a:srgbClr val="000000"/>
                    </a:solidFill>
                    <a:latin typeface="+mn-lt"/>
                  </a:rPr>
                  <a:t>Extension</a:t>
                </a:r>
              </a:p>
              <a:p>
                <a:pPr algn="ctr"/>
                <a:r>
                  <a:rPr lang="en-US" sz="800" dirty="0" smtClean="0">
                    <a:solidFill>
                      <a:srgbClr val="000000"/>
                    </a:solidFill>
                    <a:latin typeface="+mn-lt"/>
                  </a:rPr>
                  <a:t>Unit </a:t>
                </a:r>
              </a:p>
              <a:p>
                <a:pPr algn="ctr"/>
                <a:r>
                  <a:rPr lang="en-US" sz="800" dirty="0" smtClean="0">
                    <a:solidFill>
                      <a:srgbClr val="000000"/>
                    </a:solidFill>
                    <a:latin typeface="+mn-lt"/>
                  </a:rPr>
                  <a:t>(MPAX)</a:t>
                </a:r>
                <a:endParaRPr lang="en-US" sz="800" dirty="0">
                  <a:latin typeface="+mn-lt"/>
                </a:endParaRPr>
              </a:p>
            </p:txBody>
          </p:sp>
          <p:sp>
            <p:nvSpPr>
              <p:cNvPr id="64607" name="Line 93"/>
              <p:cNvSpPr>
                <a:spLocks noChangeShapeType="1"/>
              </p:cNvSpPr>
              <p:nvPr/>
            </p:nvSpPr>
            <p:spPr bwMode="auto">
              <a:xfrm>
                <a:off x="4054" y="1032"/>
                <a:ext cx="0" cy="156"/>
              </a:xfrm>
              <a:prstGeom prst="line">
                <a:avLst/>
              </a:prstGeom>
              <a:noFill/>
              <a:ln w="19050">
                <a:solidFill>
                  <a:srgbClr val="000000"/>
                </a:solidFill>
                <a:round/>
                <a:headEnd/>
                <a:tailEnd/>
              </a:ln>
            </p:spPr>
            <p:txBody>
              <a:bodyPr/>
              <a:lstStyle/>
              <a:p>
                <a:endParaRPr lang="en-US" dirty="0">
                  <a:latin typeface="+mn-lt"/>
                </a:endParaRPr>
              </a:p>
            </p:txBody>
          </p:sp>
          <p:sp>
            <p:nvSpPr>
              <p:cNvPr id="64608" name="Freeform 94"/>
              <p:cNvSpPr>
                <a:spLocks/>
              </p:cNvSpPr>
              <p:nvPr/>
            </p:nvSpPr>
            <p:spPr bwMode="auto">
              <a:xfrm>
                <a:off x="4017" y="1179"/>
                <a:ext cx="75" cy="103"/>
              </a:xfrm>
              <a:custGeom>
                <a:avLst/>
                <a:gdLst>
                  <a:gd name="T0" fmla="*/ 1 w 150"/>
                  <a:gd name="T1" fmla="*/ 0 h 208"/>
                  <a:gd name="T2" fmla="*/ 1 w 150"/>
                  <a:gd name="T3" fmla="*/ 0 h 208"/>
                  <a:gd name="T4" fmla="*/ 0 w 150"/>
                  <a:gd name="T5" fmla="*/ 0 h 208"/>
                  <a:gd name="T6" fmla="*/ 1 w 150"/>
                  <a:gd name="T7" fmla="*/ 0 h 208"/>
                  <a:gd name="T8" fmla="*/ 0 60000 65536"/>
                  <a:gd name="T9" fmla="*/ 0 60000 65536"/>
                  <a:gd name="T10" fmla="*/ 0 60000 65536"/>
                  <a:gd name="T11" fmla="*/ 0 60000 65536"/>
                  <a:gd name="T12" fmla="*/ 0 w 150"/>
                  <a:gd name="T13" fmla="*/ 0 h 208"/>
                  <a:gd name="T14" fmla="*/ 150 w 150"/>
                  <a:gd name="T15" fmla="*/ 208 h 208"/>
                </a:gdLst>
                <a:ahLst/>
                <a:cxnLst>
                  <a:cxn ang="T8">
                    <a:pos x="T0" y="T1"/>
                  </a:cxn>
                  <a:cxn ang="T9">
                    <a:pos x="T2" y="T3"/>
                  </a:cxn>
                  <a:cxn ang="T10">
                    <a:pos x="T4" y="T5"/>
                  </a:cxn>
                  <a:cxn ang="T11">
                    <a:pos x="T6" y="T7"/>
                  </a:cxn>
                </a:cxnLst>
                <a:rect l="T12" t="T13" r="T14" b="T15"/>
                <a:pathLst>
                  <a:path w="150" h="208">
                    <a:moveTo>
                      <a:pt x="150" y="0"/>
                    </a:moveTo>
                    <a:lnTo>
                      <a:pt x="75" y="208"/>
                    </a:lnTo>
                    <a:lnTo>
                      <a:pt x="0" y="0"/>
                    </a:lnTo>
                    <a:lnTo>
                      <a:pt x="150" y="0"/>
                    </a:lnTo>
                    <a:close/>
                  </a:path>
                </a:pathLst>
              </a:custGeom>
              <a:solidFill>
                <a:srgbClr val="000000"/>
              </a:solidFill>
              <a:ln w="9525">
                <a:noFill/>
                <a:round/>
                <a:headEnd/>
                <a:tailEnd/>
              </a:ln>
            </p:spPr>
            <p:txBody>
              <a:bodyPr/>
              <a:lstStyle/>
              <a:p>
                <a:endParaRPr lang="en-US" dirty="0">
                  <a:latin typeface="+mn-lt"/>
                </a:endParaRPr>
              </a:p>
            </p:txBody>
          </p:sp>
          <p:sp>
            <p:nvSpPr>
              <p:cNvPr id="64609" name="Line 95"/>
              <p:cNvSpPr>
                <a:spLocks noChangeShapeType="1"/>
              </p:cNvSpPr>
              <p:nvPr/>
            </p:nvSpPr>
            <p:spPr bwMode="auto">
              <a:xfrm flipH="1">
                <a:off x="1921" y="1032"/>
                <a:ext cx="5" cy="156"/>
              </a:xfrm>
              <a:prstGeom prst="line">
                <a:avLst/>
              </a:prstGeom>
              <a:noFill/>
              <a:ln w="19050">
                <a:solidFill>
                  <a:srgbClr val="000000"/>
                </a:solidFill>
                <a:round/>
                <a:headEnd/>
                <a:tailEnd/>
              </a:ln>
            </p:spPr>
            <p:txBody>
              <a:bodyPr/>
              <a:lstStyle/>
              <a:p>
                <a:endParaRPr lang="en-US" dirty="0">
                  <a:latin typeface="+mn-lt"/>
                </a:endParaRPr>
              </a:p>
            </p:txBody>
          </p:sp>
          <p:sp>
            <p:nvSpPr>
              <p:cNvPr id="64610" name="Freeform 96"/>
              <p:cNvSpPr>
                <a:spLocks/>
              </p:cNvSpPr>
              <p:nvPr/>
            </p:nvSpPr>
            <p:spPr bwMode="auto">
              <a:xfrm>
                <a:off x="1884" y="1178"/>
                <a:ext cx="75" cy="104"/>
              </a:xfrm>
              <a:custGeom>
                <a:avLst/>
                <a:gdLst>
                  <a:gd name="T0" fmla="*/ 1 w 150"/>
                  <a:gd name="T1" fmla="*/ 0 h 209"/>
                  <a:gd name="T2" fmla="*/ 1 w 150"/>
                  <a:gd name="T3" fmla="*/ 0 h 209"/>
                  <a:gd name="T4" fmla="*/ 0 w 150"/>
                  <a:gd name="T5" fmla="*/ 0 h 209"/>
                  <a:gd name="T6" fmla="*/ 1 w 150"/>
                  <a:gd name="T7" fmla="*/ 0 h 209"/>
                  <a:gd name="T8" fmla="*/ 0 60000 65536"/>
                  <a:gd name="T9" fmla="*/ 0 60000 65536"/>
                  <a:gd name="T10" fmla="*/ 0 60000 65536"/>
                  <a:gd name="T11" fmla="*/ 0 60000 65536"/>
                  <a:gd name="T12" fmla="*/ 0 w 150"/>
                  <a:gd name="T13" fmla="*/ 0 h 209"/>
                  <a:gd name="T14" fmla="*/ 150 w 150"/>
                  <a:gd name="T15" fmla="*/ 209 h 209"/>
                </a:gdLst>
                <a:ahLst/>
                <a:cxnLst>
                  <a:cxn ang="T8">
                    <a:pos x="T0" y="T1"/>
                  </a:cxn>
                  <a:cxn ang="T9">
                    <a:pos x="T2" y="T3"/>
                  </a:cxn>
                  <a:cxn ang="T10">
                    <a:pos x="T4" y="T5"/>
                  </a:cxn>
                  <a:cxn ang="T11">
                    <a:pos x="T6" y="T7"/>
                  </a:cxn>
                </a:cxnLst>
                <a:rect l="T12" t="T13" r="T14" b="T15"/>
                <a:pathLst>
                  <a:path w="150" h="209">
                    <a:moveTo>
                      <a:pt x="150" y="4"/>
                    </a:moveTo>
                    <a:lnTo>
                      <a:pt x="68" y="209"/>
                    </a:lnTo>
                    <a:lnTo>
                      <a:pt x="0" y="0"/>
                    </a:lnTo>
                    <a:lnTo>
                      <a:pt x="150" y="4"/>
                    </a:lnTo>
                    <a:close/>
                  </a:path>
                </a:pathLst>
              </a:custGeom>
              <a:solidFill>
                <a:srgbClr val="000000"/>
              </a:solidFill>
              <a:ln w="9525">
                <a:noFill/>
                <a:round/>
                <a:headEnd/>
                <a:tailEnd/>
              </a:ln>
            </p:spPr>
            <p:txBody>
              <a:bodyPr/>
              <a:lstStyle/>
              <a:p>
                <a:endParaRPr lang="en-US" dirty="0">
                  <a:latin typeface="+mn-lt"/>
                </a:endParaRPr>
              </a:p>
            </p:txBody>
          </p:sp>
          <p:sp>
            <p:nvSpPr>
              <p:cNvPr id="64611" name="Line 97"/>
              <p:cNvSpPr>
                <a:spLocks noChangeShapeType="1"/>
              </p:cNvSpPr>
              <p:nvPr/>
            </p:nvSpPr>
            <p:spPr bwMode="auto">
              <a:xfrm flipH="1">
                <a:off x="1896" y="1056"/>
                <a:ext cx="58" cy="58"/>
              </a:xfrm>
              <a:prstGeom prst="line">
                <a:avLst/>
              </a:prstGeom>
              <a:noFill/>
              <a:ln w="3175">
                <a:solidFill>
                  <a:srgbClr val="000000"/>
                </a:solidFill>
                <a:round/>
                <a:headEnd/>
                <a:tailEnd/>
              </a:ln>
            </p:spPr>
            <p:txBody>
              <a:bodyPr/>
              <a:lstStyle/>
              <a:p>
                <a:endParaRPr lang="en-US" dirty="0">
                  <a:latin typeface="+mn-lt"/>
                </a:endParaRPr>
              </a:p>
            </p:txBody>
          </p:sp>
          <p:sp>
            <p:nvSpPr>
              <p:cNvPr id="64612" name="Rectangle 98"/>
              <p:cNvSpPr>
                <a:spLocks noChangeArrowheads="1"/>
              </p:cNvSpPr>
              <p:nvPr/>
            </p:nvSpPr>
            <p:spPr bwMode="auto">
              <a:xfrm>
                <a:off x="1765" y="1090"/>
                <a:ext cx="124" cy="97"/>
              </a:xfrm>
              <a:prstGeom prst="rect">
                <a:avLst/>
              </a:prstGeom>
              <a:noFill/>
              <a:ln w="9525">
                <a:noFill/>
                <a:miter lim="800000"/>
                <a:headEnd/>
                <a:tailEnd/>
              </a:ln>
            </p:spPr>
            <p:txBody>
              <a:bodyPr wrap="none" lIns="0" tIns="0" rIns="0" bIns="0">
                <a:spAutoFit/>
              </a:bodyPr>
              <a:lstStyle/>
              <a:p>
                <a:r>
                  <a:rPr lang="en-US" sz="1000" dirty="0">
                    <a:solidFill>
                      <a:srgbClr val="000000"/>
                    </a:solidFill>
                    <a:latin typeface="+mn-lt"/>
                  </a:rPr>
                  <a:t>256</a:t>
                </a:r>
                <a:endParaRPr lang="en-US" sz="1000" dirty="0">
                  <a:latin typeface="+mn-lt"/>
                </a:endParaRPr>
              </a:p>
            </p:txBody>
          </p:sp>
          <p:sp>
            <p:nvSpPr>
              <p:cNvPr id="64613" name="Line 99"/>
              <p:cNvSpPr>
                <a:spLocks noChangeShapeType="1"/>
              </p:cNvSpPr>
              <p:nvPr/>
            </p:nvSpPr>
            <p:spPr bwMode="auto">
              <a:xfrm flipH="1">
                <a:off x="4032" y="1061"/>
                <a:ext cx="58" cy="58"/>
              </a:xfrm>
              <a:prstGeom prst="line">
                <a:avLst/>
              </a:prstGeom>
              <a:noFill/>
              <a:ln w="3175">
                <a:solidFill>
                  <a:srgbClr val="000000"/>
                </a:solidFill>
                <a:round/>
                <a:headEnd/>
                <a:tailEnd/>
              </a:ln>
            </p:spPr>
            <p:txBody>
              <a:bodyPr/>
              <a:lstStyle/>
              <a:p>
                <a:endParaRPr lang="en-US" dirty="0">
                  <a:latin typeface="+mn-lt"/>
                </a:endParaRPr>
              </a:p>
            </p:txBody>
          </p:sp>
          <p:sp>
            <p:nvSpPr>
              <p:cNvPr id="64614" name="Rectangle 100"/>
              <p:cNvSpPr>
                <a:spLocks noChangeArrowheads="1"/>
              </p:cNvSpPr>
              <p:nvPr/>
            </p:nvSpPr>
            <p:spPr bwMode="auto">
              <a:xfrm>
                <a:off x="3882" y="1085"/>
                <a:ext cx="142" cy="97"/>
              </a:xfrm>
              <a:prstGeom prst="rect">
                <a:avLst/>
              </a:prstGeom>
              <a:noFill/>
              <a:ln w="9525">
                <a:noFill/>
                <a:miter lim="800000"/>
                <a:headEnd/>
                <a:tailEnd/>
              </a:ln>
            </p:spPr>
            <p:txBody>
              <a:bodyPr wrap="none" lIns="0" tIns="0" rIns="0" bIns="0">
                <a:spAutoFit/>
              </a:bodyPr>
              <a:lstStyle/>
              <a:p>
                <a:r>
                  <a:rPr lang="en-US" sz="1000" dirty="0">
                    <a:solidFill>
                      <a:srgbClr val="000000"/>
                    </a:solidFill>
                    <a:latin typeface="+mn-lt"/>
                  </a:rPr>
                  <a:t> 256</a:t>
                </a:r>
                <a:endParaRPr lang="en-US" sz="1000" dirty="0">
                  <a:latin typeface="+mn-lt"/>
                </a:endParaRPr>
              </a:p>
            </p:txBody>
          </p:sp>
          <p:sp>
            <p:nvSpPr>
              <p:cNvPr id="64615" name="Line 101"/>
              <p:cNvSpPr>
                <a:spLocks noChangeShapeType="1"/>
              </p:cNvSpPr>
              <p:nvPr/>
            </p:nvSpPr>
            <p:spPr bwMode="auto">
              <a:xfrm>
                <a:off x="4062" y="3201"/>
                <a:ext cx="0" cy="323"/>
              </a:xfrm>
              <a:prstGeom prst="line">
                <a:avLst/>
              </a:prstGeom>
              <a:noFill/>
              <a:ln w="19050">
                <a:solidFill>
                  <a:srgbClr val="000000"/>
                </a:solidFill>
                <a:round/>
                <a:headEnd/>
                <a:tailEnd/>
              </a:ln>
            </p:spPr>
            <p:txBody>
              <a:bodyPr/>
              <a:lstStyle/>
              <a:p>
                <a:endParaRPr lang="en-US" dirty="0">
                  <a:latin typeface="+mn-lt"/>
                </a:endParaRPr>
              </a:p>
            </p:txBody>
          </p:sp>
          <p:sp>
            <p:nvSpPr>
              <p:cNvPr id="64616" name="Freeform 102"/>
              <p:cNvSpPr>
                <a:spLocks/>
              </p:cNvSpPr>
              <p:nvPr/>
            </p:nvSpPr>
            <p:spPr bwMode="auto">
              <a:xfrm>
                <a:off x="4024" y="3515"/>
                <a:ext cx="75" cy="103"/>
              </a:xfrm>
              <a:custGeom>
                <a:avLst/>
                <a:gdLst>
                  <a:gd name="T0" fmla="*/ 1 w 150"/>
                  <a:gd name="T1" fmla="*/ 0 h 207"/>
                  <a:gd name="T2" fmla="*/ 1 w 150"/>
                  <a:gd name="T3" fmla="*/ 0 h 207"/>
                  <a:gd name="T4" fmla="*/ 0 w 150"/>
                  <a:gd name="T5" fmla="*/ 0 h 207"/>
                  <a:gd name="T6" fmla="*/ 1 w 150"/>
                  <a:gd name="T7" fmla="*/ 0 h 207"/>
                  <a:gd name="T8" fmla="*/ 0 60000 65536"/>
                  <a:gd name="T9" fmla="*/ 0 60000 65536"/>
                  <a:gd name="T10" fmla="*/ 0 60000 65536"/>
                  <a:gd name="T11" fmla="*/ 0 60000 65536"/>
                  <a:gd name="T12" fmla="*/ 0 w 150"/>
                  <a:gd name="T13" fmla="*/ 0 h 207"/>
                  <a:gd name="T14" fmla="*/ 150 w 150"/>
                  <a:gd name="T15" fmla="*/ 207 h 207"/>
                </a:gdLst>
                <a:ahLst/>
                <a:cxnLst>
                  <a:cxn ang="T8">
                    <a:pos x="T0" y="T1"/>
                  </a:cxn>
                  <a:cxn ang="T9">
                    <a:pos x="T2" y="T3"/>
                  </a:cxn>
                  <a:cxn ang="T10">
                    <a:pos x="T4" y="T5"/>
                  </a:cxn>
                  <a:cxn ang="T11">
                    <a:pos x="T6" y="T7"/>
                  </a:cxn>
                </a:cxnLst>
                <a:rect l="T12" t="T13" r="T14" b="T15"/>
                <a:pathLst>
                  <a:path w="150" h="207">
                    <a:moveTo>
                      <a:pt x="150" y="0"/>
                    </a:moveTo>
                    <a:lnTo>
                      <a:pt x="76" y="207"/>
                    </a:lnTo>
                    <a:lnTo>
                      <a:pt x="0" y="0"/>
                    </a:lnTo>
                    <a:lnTo>
                      <a:pt x="150" y="0"/>
                    </a:lnTo>
                    <a:close/>
                  </a:path>
                </a:pathLst>
              </a:custGeom>
              <a:solidFill>
                <a:srgbClr val="000000"/>
              </a:solidFill>
              <a:ln w="9525">
                <a:noFill/>
                <a:round/>
                <a:headEnd/>
                <a:tailEnd/>
              </a:ln>
            </p:spPr>
            <p:txBody>
              <a:bodyPr/>
              <a:lstStyle/>
              <a:p>
                <a:endParaRPr lang="en-US" dirty="0">
                  <a:latin typeface="+mn-lt"/>
                </a:endParaRPr>
              </a:p>
            </p:txBody>
          </p:sp>
          <p:sp>
            <p:nvSpPr>
              <p:cNvPr id="64617" name="Line 103"/>
              <p:cNvSpPr>
                <a:spLocks noChangeShapeType="1"/>
              </p:cNvSpPr>
              <p:nvPr/>
            </p:nvSpPr>
            <p:spPr bwMode="auto">
              <a:xfrm>
                <a:off x="3039" y="2663"/>
                <a:ext cx="0" cy="873"/>
              </a:xfrm>
              <a:prstGeom prst="line">
                <a:avLst/>
              </a:prstGeom>
              <a:noFill/>
              <a:ln w="12700">
                <a:solidFill>
                  <a:srgbClr val="000000"/>
                </a:solidFill>
                <a:round/>
                <a:headEnd/>
                <a:tailEnd/>
              </a:ln>
            </p:spPr>
            <p:txBody>
              <a:bodyPr/>
              <a:lstStyle/>
              <a:p>
                <a:endParaRPr lang="en-US" dirty="0">
                  <a:latin typeface="+mn-lt"/>
                </a:endParaRPr>
              </a:p>
            </p:txBody>
          </p:sp>
          <p:sp>
            <p:nvSpPr>
              <p:cNvPr id="64618" name="Freeform 104"/>
              <p:cNvSpPr>
                <a:spLocks/>
              </p:cNvSpPr>
              <p:nvPr/>
            </p:nvSpPr>
            <p:spPr bwMode="auto">
              <a:xfrm>
                <a:off x="3007" y="3528"/>
                <a:ext cx="65" cy="90"/>
              </a:xfrm>
              <a:custGeom>
                <a:avLst/>
                <a:gdLst>
                  <a:gd name="T0" fmla="*/ 0 w 131"/>
                  <a:gd name="T1" fmla="*/ 0 h 181"/>
                  <a:gd name="T2" fmla="*/ 0 w 131"/>
                  <a:gd name="T3" fmla="*/ 0 h 181"/>
                  <a:gd name="T4" fmla="*/ 0 w 131"/>
                  <a:gd name="T5" fmla="*/ 0 h 181"/>
                  <a:gd name="T6" fmla="*/ 0 w 131"/>
                  <a:gd name="T7" fmla="*/ 0 h 181"/>
                  <a:gd name="T8" fmla="*/ 0 60000 65536"/>
                  <a:gd name="T9" fmla="*/ 0 60000 65536"/>
                  <a:gd name="T10" fmla="*/ 0 60000 65536"/>
                  <a:gd name="T11" fmla="*/ 0 60000 65536"/>
                  <a:gd name="T12" fmla="*/ 0 w 131"/>
                  <a:gd name="T13" fmla="*/ 0 h 181"/>
                  <a:gd name="T14" fmla="*/ 131 w 131"/>
                  <a:gd name="T15" fmla="*/ 181 h 181"/>
                </a:gdLst>
                <a:ahLst/>
                <a:cxnLst>
                  <a:cxn ang="T8">
                    <a:pos x="T0" y="T1"/>
                  </a:cxn>
                  <a:cxn ang="T9">
                    <a:pos x="T2" y="T3"/>
                  </a:cxn>
                  <a:cxn ang="T10">
                    <a:pos x="T4" y="T5"/>
                  </a:cxn>
                  <a:cxn ang="T11">
                    <a:pos x="T6" y="T7"/>
                  </a:cxn>
                </a:cxnLst>
                <a:rect l="T12" t="T13" r="T14" b="T15"/>
                <a:pathLst>
                  <a:path w="131" h="181">
                    <a:moveTo>
                      <a:pt x="131" y="0"/>
                    </a:moveTo>
                    <a:lnTo>
                      <a:pt x="65" y="181"/>
                    </a:lnTo>
                    <a:lnTo>
                      <a:pt x="0" y="0"/>
                    </a:lnTo>
                    <a:lnTo>
                      <a:pt x="131" y="0"/>
                    </a:lnTo>
                    <a:close/>
                  </a:path>
                </a:pathLst>
              </a:custGeom>
              <a:solidFill>
                <a:srgbClr val="000000"/>
              </a:solidFill>
              <a:ln w="9525">
                <a:noFill/>
                <a:round/>
                <a:headEnd/>
                <a:tailEnd/>
              </a:ln>
            </p:spPr>
            <p:txBody>
              <a:bodyPr/>
              <a:lstStyle/>
              <a:p>
                <a:endParaRPr lang="en-US" dirty="0">
                  <a:latin typeface="+mn-lt"/>
                </a:endParaRPr>
              </a:p>
            </p:txBody>
          </p:sp>
          <p:sp>
            <p:nvSpPr>
              <p:cNvPr id="64620" name="Rectangle 106"/>
              <p:cNvSpPr>
                <a:spLocks noChangeArrowheads="1"/>
              </p:cNvSpPr>
              <p:nvPr/>
            </p:nvSpPr>
            <p:spPr bwMode="auto">
              <a:xfrm>
                <a:off x="2910" y="3258"/>
                <a:ext cx="256" cy="116"/>
              </a:xfrm>
              <a:prstGeom prst="rect">
                <a:avLst/>
              </a:prstGeom>
              <a:solidFill>
                <a:schemeClr val="bg1"/>
              </a:solidFill>
              <a:ln w="9525">
                <a:noFill/>
                <a:miter lim="800000"/>
                <a:headEnd/>
                <a:tailEnd/>
              </a:ln>
            </p:spPr>
            <p:txBody>
              <a:bodyPr wrap="none" lIns="0" tIns="0" rIns="0" bIns="0">
                <a:spAutoFit/>
              </a:bodyPr>
              <a:lstStyle/>
              <a:p>
                <a:r>
                  <a:rPr lang="en-US" sz="1200" dirty="0">
                    <a:solidFill>
                      <a:srgbClr val="000000"/>
                    </a:solidFill>
                    <a:latin typeface="+mn-lt"/>
                  </a:rPr>
                  <a:t>E</a:t>
                </a:r>
                <a:r>
                  <a:rPr lang="en-US" sz="1200" dirty="0" smtClean="0">
                    <a:solidFill>
                      <a:srgbClr val="000000"/>
                    </a:solidFill>
                    <a:latin typeface="+mn-lt"/>
                  </a:rPr>
                  <a:t>vents</a:t>
                </a:r>
                <a:endParaRPr lang="en-US" sz="1200" dirty="0">
                  <a:latin typeface="+mn-lt"/>
                </a:endParaRPr>
              </a:p>
            </p:txBody>
          </p:sp>
          <p:sp>
            <p:nvSpPr>
              <p:cNvPr id="64621" name="Line 107"/>
              <p:cNvSpPr>
                <a:spLocks noChangeShapeType="1"/>
              </p:cNvSpPr>
              <p:nvPr/>
            </p:nvSpPr>
            <p:spPr bwMode="auto">
              <a:xfrm flipH="1">
                <a:off x="608" y="2531"/>
                <a:ext cx="350" cy="0"/>
              </a:xfrm>
              <a:prstGeom prst="line">
                <a:avLst/>
              </a:prstGeom>
              <a:noFill/>
              <a:ln w="19050">
                <a:solidFill>
                  <a:srgbClr val="000000"/>
                </a:solidFill>
                <a:round/>
                <a:headEnd/>
                <a:tailEnd/>
              </a:ln>
            </p:spPr>
            <p:txBody>
              <a:bodyPr/>
              <a:lstStyle/>
              <a:p>
                <a:endParaRPr lang="en-US" dirty="0">
                  <a:latin typeface="+mn-lt"/>
                </a:endParaRPr>
              </a:p>
            </p:txBody>
          </p:sp>
          <p:sp>
            <p:nvSpPr>
              <p:cNvPr id="64622" name="Freeform 108"/>
              <p:cNvSpPr>
                <a:spLocks/>
              </p:cNvSpPr>
              <p:nvPr/>
            </p:nvSpPr>
            <p:spPr bwMode="auto">
              <a:xfrm>
                <a:off x="949" y="2497"/>
                <a:ext cx="113" cy="69"/>
              </a:xfrm>
              <a:custGeom>
                <a:avLst/>
                <a:gdLst>
                  <a:gd name="T0" fmla="*/ 0 w 226"/>
                  <a:gd name="T1" fmla="*/ 0 h 138"/>
                  <a:gd name="T2" fmla="*/ 1 w 226"/>
                  <a:gd name="T3" fmla="*/ 1 h 138"/>
                  <a:gd name="T4" fmla="*/ 0 w 226"/>
                  <a:gd name="T5" fmla="*/ 1 h 138"/>
                  <a:gd name="T6" fmla="*/ 0 w 226"/>
                  <a:gd name="T7" fmla="*/ 0 h 138"/>
                  <a:gd name="T8" fmla="*/ 0 60000 65536"/>
                  <a:gd name="T9" fmla="*/ 0 60000 65536"/>
                  <a:gd name="T10" fmla="*/ 0 60000 65536"/>
                  <a:gd name="T11" fmla="*/ 0 60000 65536"/>
                  <a:gd name="T12" fmla="*/ 0 w 226"/>
                  <a:gd name="T13" fmla="*/ 0 h 138"/>
                  <a:gd name="T14" fmla="*/ 226 w 226"/>
                  <a:gd name="T15" fmla="*/ 138 h 138"/>
                </a:gdLst>
                <a:ahLst/>
                <a:cxnLst>
                  <a:cxn ang="T8">
                    <a:pos x="T0" y="T1"/>
                  </a:cxn>
                  <a:cxn ang="T9">
                    <a:pos x="T2" y="T3"/>
                  </a:cxn>
                  <a:cxn ang="T10">
                    <a:pos x="T4" y="T5"/>
                  </a:cxn>
                  <a:cxn ang="T11">
                    <a:pos x="T6" y="T7"/>
                  </a:cxn>
                </a:cxnLst>
                <a:rect l="T12" t="T13" r="T14" b="T15"/>
                <a:pathLst>
                  <a:path w="226" h="138">
                    <a:moveTo>
                      <a:pt x="0" y="0"/>
                    </a:moveTo>
                    <a:lnTo>
                      <a:pt x="226" y="68"/>
                    </a:lnTo>
                    <a:lnTo>
                      <a:pt x="0" y="138"/>
                    </a:lnTo>
                    <a:lnTo>
                      <a:pt x="0" y="0"/>
                    </a:lnTo>
                    <a:close/>
                  </a:path>
                </a:pathLst>
              </a:custGeom>
              <a:solidFill>
                <a:srgbClr val="000000"/>
              </a:solidFill>
              <a:ln w="9525">
                <a:noFill/>
                <a:round/>
                <a:headEnd/>
                <a:tailEnd/>
              </a:ln>
            </p:spPr>
            <p:txBody>
              <a:bodyPr/>
              <a:lstStyle/>
              <a:p>
                <a:endParaRPr lang="en-US" dirty="0">
                  <a:latin typeface="+mn-lt"/>
                </a:endParaRPr>
              </a:p>
            </p:txBody>
          </p:sp>
          <p:sp>
            <p:nvSpPr>
              <p:cNvPr id="64623" name="Line 109"/>
              <p:cNvSpPr>
                <a:spLocks noChangeShapeType="1"/>
              </p:cNvSpPr>
              <p:nvPr/>
            </p:nvSpPr>
            <p:spPr bwMode="auto">
              <a:xfrm flipH="1">
                <a:off x="608" y="2002"/>
                <a:ext cx="343" cy="0"/>
              </a:xfrm>
              <a:prstGeom prst="line">
                <a:avLst/>
              </a:prstGeom>
              <a:noFill/>
              <a:ln w="19050">
                <a:solidFill>
                  <a:srgbClr val="000000"/>
                </a:solidFill>
                <a:round/>
                <a:headEnd/>
                <a:tailEnd/>
              </a:ln>
            </p:spPr>
            <p:txBody>
              <a:bodyPr/>
              <a:lstStyle/>
              <a:p>
                <a:endParaRPr lang="en-US" dirty="0">
                  <a:latin typeface="+mn-lt"/>
                </a:endParaRPr>
              </a:p>
            </p:txBody>
          </p:sp>
          <p:sp>
            <p:nvSpPr>
              <p:cNvPr id="64624" name="Freeform 110"/>
              <p:cNvSpPr>
                <a:spLocks/>
              </p:cNvSpPr>
              <p:nvPr/>
            </p:nvSpPr>
            <p:spPr bwMode="auto">
              <a:xfrm>
                <a:off x="942" y="1967"/>
                <a:ext cx="112" cy="69"/>
              </a:xfrm>
              <a:custGeom>
                <a:avLst/>
                <a:gdLst>
                  <a:gd name="T0" fmla="*/ 0 w 226"/>
                  <a:gd name="T1" fmla="*/ 0 h 138"/>
                  <a:gd name="T2" fmla="*/ 0 w 226"/>
                  <a:gd name="T3" fmla="*/ 1 h 138"/>
                  <a:gd name="T4" fmla="*/ 0 w 226"/>
                  <a:gd name="T5" fmla="*/ 1 h 138"/>
                  <a:gd name="T6" fmla="*/ 0 w 226"/>
                  <a:gd name="T7" fmla="*/ 0 h 138"/>
                  <a:gd name="T8" fmla="*/ 0 60000 65536"/>
                  <a:gd name="T9" fmla="*/ 0 60000 65536"/>
                  <a:gd name="T10" fmla="*/ 0 60000 65536"/>
                  <a:gd name="T11" fmla="*/ 0 60000 65536"/>
                  <a:gd name="T12" fmla="*/ 0 w 226"/>
                  <a:gd name="T13" fmla="*/ 0 h 138"/>
                  <a:gd name="T14" fmla="*/ 226 w 226"/>
                  <a:gd name="T15" fmla="*/ 138 h 138"/>
                </a:gdLst>
                <a:ahLst/>
                <a:cxnLst>
                  <a:cxn ang="T8">
                    <a:pos x="T0" y="T1"/>
                  </a:cxn>
                  <a:cxn ang="T9">
                    <a:pos x="T2" y="T3"/>
                  </a:cxn>
                  <a:cxn ang="T10">
                    <a:pos x="T4" y="T5"/>
                  </a:cxn>
                  <a:cxn ang="T11">
                    <a:pos x="T6" y="T7"/>
                  </a:cxn>
                </a:cxnLst>
                <a:rect l="T12" t="T13" r="T14" b="T15"/>
                <a:pathLst>
                  <a:path w="226" h="138">
                    <a:moveTo>
                      <a:pt x="0" y="0"/>
                    </a:moveTo>
                    <a:lnTo>
                      <a:pt x="226" y="70"/>
                    </a:lnTo>
                    <a:lnTo>
                      <a:pt x="0" y="138"/>
                    </a:lnTo>
                    <a:lnTo>
                      <a:pt x="0" y="0"/>
                    </a:lnTo>
                    <a:close/>
                  </a:path>
                </a:pathLst>
              </a:custGeom>
              <a:solidFill>
                <a:srgbClr val="000000"/>
              </a:solidFill>
              <a:ln w="9525">
                <a:noFill/>
                <a:round/>
                <a:headEnd/>
                <a:tailEnd/>
              </a:ln>
            </p:spPr>
            <p:txBody>
              <a:bodyPr/>
              <a:lstStyle/>
              <a:p>
                <a:endParaRPr lang="en-US" dirty="0">
                  <a:latin typeface="+mn-lt"/>
                </a:endParaRPr>
              </a:p>
            </p:txBody>
          </p:sp>
          <p:sp>
            <p:nvSpPr>
              <p:cNvPr id="64625" name="Freeform 111"/>
              <p:cNvSpPr>
                <a:spLocks/>
              </p:cNvSpPr>
              <p:nvPr/>
            </p:nvSpPr>
            <p:spPr bwMode="auto">
              <a:xfrm>
                <a:off x="3719" y="2836"/>
                <a:ext cx="343" cy="44"/>
              </a:xfrm>
              <a:custGeom>
                <a:avLst/>
                <a:gdLst>
                  <a:gd name="T0" fmla="*/ 0 w 687"/>
                  <a:gd name="T1" fmla="*/ 0 h 87"/>
                  <a:gd name="T2" fmla="*/ 0 w 687"/>
                  <a:gd name="T3" fmla="*/ 1 h 87"/>
                  <a:gd name="T4" fmla="*/ 2 w 687"/>
                  <a:gd name="T5" fmla="*/ 1 h 87"/>
                  <a:gd name="T6" fmla="*/ 2 w 687"/>
                  <a:gd name="T7" fmla="*/ 1 h 87"/>
                  <a:gd name="T8" fmla="*/ 0 60000 65536"/>
                  <a:gd name="T9" fmla="*/ 0 60000 65536"/>
                  <a:gd name="T10" fmla="*/ 0 60000 65536"/>
                  <a:gd name="T11" fmla="*/ 0 60000 65536"/>
                  <a:gd name="T12" fmla="*/ 0 w 687"/>
                  <a:gd name="T13" fmla="*/ 0 h 87"/>
                  <a:gd name="T14" fmla="*/ 687 w 687"/>
                  <a:gd name="T15" fmla="*/ 87 h 87"/>
                </a:gdLst>
                <a:ahLst/>
                <a:cxnLst>
                  <a:cxn ang="T8">
                    <a:pos x="T0" y="T1"/>
                  </a:cxn>
                  <a:cxn ang="T9">
                    <a:pos x="T2" y="T3"/>
                  </a:cxn>
                  <a:cxn ang="T10">
                    <a:pos x="T4" y="T5"/>
                  </a:cxn>
                  <a:cxn ang="T11">
                    <a:pos x="T6" y="T7"/>
                  </a:cxn>
                </a:cxnLst>
                <a:rect l="T12" t="T13" r="T14" b="T15"/>
                <a:pathLst>
                  <a:path w="687" h="87">
                    <a:moveTo>
                      <a:pt x="0" y="0"/>
                    </a:moveTo>
                    <a:lnTo>
                      <a:pt x="0" y="27"/>
                    </a:lnTo>
                    <a:lnTo>
                      <a:pt x="687" y="27"/>
                    </a:lnTo>
                    <a:lnTo>
                      <a:pt x="687" y="87"/>
                    </a:lnTo>
                  </a:path>
                </a:pathLst>
              </a:custGeom>
              <a:noFill/>
              <a:ln w="3175">
                <a:solidFill>
                  <a:srgbClr val="000000"/>
                </a:solidFill>
                <a:prstDash val="solid"/>
                <a:round/>
                <a:headEnd/>
                <a:tailEnd/>
              </a:ln>
            </p:spPr>
            <p:txBody>
              <a:bodyPr/>
              <a:lstStyle/>
              <a:p>
                <a:endParaRPr lang="en-US" dirty="0">
                  <a:latin typeface="+mn-lt"/>
                </a:endParaRPr>
              </a:p>
            </p:txBody>
          </p:sp>
          <p:sp>
            <p:nvSpPr>
              <p:cNvPr id="64626" name="Freeform 112"/>
              <p:cNvSpPr>
                <a:spLocks/>
              </p:cNvSpPr>
              <p:nvPr/>
            </p:nvSpPr>
            <p:spPr bwMode="auto">
              <a:xfrm>
                <a:off x="3691" y="2766"/>
                <a:ext cx="56" cy="77"/>
              </a:xfrm>
              <a:custGeom>
                <a:avLst/>
                <a:gdLst>
                  <a:gd name="T0" fmla="*/ 0 w 112"/>
                  <a:gd name="T1" fmla="*/ 1 h 153"/>
                  <a:gd name="T2" fmla="*/ 1 w 112"/>
                  <a:gd name="T3" fmla="*/ 0 h 153"/>
                  <a:gd name="T4" fmla="*/ 1 w 112"/>
                  <a:gd name="T5" fmla="*/ 1 h 153"/>
                  <a:gd name="T6" fmla="*/ 0 w 112"/>
                  <a:gd name="T7" fmla="*/ 1 h 153"/>
                  <a:gd name="T8" fmla="*/ 0 60000 65536"/>
                  <a:gd name="T9" fmla="*/ 0 60000 65536"/>
                  <a:gd name="T10" fmla="*/ 0 60000 65536"/>
                  <a:gd name="T11" fmla="*/ 0 60000 65536"/>
                  <a:gd name="T12" fmla="*/ 0 w 112"/>
                  <a:gd name="T13" fmla="*/ 0 h 153"/>
                  <a:gd name="T14" fmla="*/ 112 w 112"/>
                  <a:gd name="T15" fmla="*/ 153 h 153"/>
                </a:gdLst>
                <a:ahLst/>
                <a:cxnLst>
                  <a:cxn ang="T8">
                    <a:pos x="T0" y="T1"/>
                  </a:cxn>
                  <a:cxn ang="T9">
                    <a:pos x="T2" y="T3"/>
                  </a:cxn>
                  <a:cxn ang="T10">
                    <a:pos x="T4" y="T5"/>
                  </a:cxn>
                  <a:cxn ang="T11">
                    <a:pos x="T6" y="T7"/>
                  </a:cxn>
                </a:cxnLst>
                <a:rect l="T12" t="T13" r="T14" b="T15"/>
                <a:pathLst>
                  <a:path w="112" h="153">
                    <a:moveTo>
                      <a:pt x="0" y="153"/>
                    </a:moveTo>
                    <a:lnTo>
                      <a:pt x="56" y="0"/>
                    </a:lnTo>
                    <a:lnTo>
                      <a:pt x="112" y="153"/>
                    </a:lnTo>
                    <a:lnTo>
                      <a:pt x="0" y="153"/>
                    </a:lnTo>
                    <a:close/>
                  </a:path>
                </a:pathLst>
              </a:custGeom>
              <a:solidFill>
                <a:srgbClr val="000000"/>
              </a:solidFill>
              <a:ln w="9525">
                <a:noFill/>
                <a:round/>
                <a:headEnd/>
                <a:tailEnd/>
              </a:ln>
            </p:spPr>
            <p:txBody>
              <a:bodyPr/>
              <a:lstStyle/>
              <a:p>
                <a:endParaRPr lang="en-US" dirty="0">
                  <a:latin typeface="+mn-lt"/>
                </a:endParaRPr>
              </a:p>
            </p:txBody>
          </p:sp>
          <p:sp>
            <p:nvSpPr>
              <p:cNvPr id="64627" name="Freeform 113"/>
              <p:cNvSpPr>
                <a:spLocks/>
              </p:cNvSpPr>
              <p:nvPr/>
            </p:nvSpPr>
            <p:spPr bwMode="auto">
              <a:xfrm>
                <a:off x="4034" y="2874"/>
                <a:ext cx="56" cy="76"/>
              </a:xfrm>
              <a:custGeom>
                <a:avLst/>
                <a:gdLst>
                  <a:gd name="T0" fmla="*/ 1 w 112"/>
                  <a:gd name="T1" fmla="*/ 0 h 153"/>
                  <a:gd name="T2" fmla="*/ 1 w 112"/>
                  <a:gd name="T3" fmla="*/ 0 h 153"/>
                  <a:gd name="T4" fmla="*/ 0 w 112"/>
                  <a:gd name="T5" fmla="*/ 0 h 153"/>
                  <a:gd name="T6" fmla="*/ 1 w 112"/>
                  <a:gd name="T7" fmla="*/ 0 h 153"/>
                  <a:gd name="T8" fmla="*/ 0 60000 65536"/>
                  <a:gd name="T9" fmla="*/ 0 60000 65536"/>
                  <a:gd name="T10" fmla="*/ 0 60000 65536"/>
                  <a:gd name="T11" fmla="*/ 0 60000 65536"/>
                  <a:gd name="T12" fmla="*/ 0 w 112"/>
                  <a:gd name="T13" fmla="*/ 0 h 153"/>
                  <a:gd name="T14" fmla="*/ 112 w 112"/>
                  <a:gd name="T15" fmla="*/ 153 h 153"/>
                </a:gdLst>
                <a:ahLst/>
                <a:cxnLst>
                  <a:cxn ang="T8">
                    <a:pos x="T0" y="T1"/>
                  </a:cxn>
                  <a:cxn ang="T9">
                    <a:pos x="T2" y="T3"/>
                  </a:cxn>
                  <a:cxn ang="T10">
                    <a:pos x="T4" y="T5"/>
                  </a:cxn>
                  <a:cxn ang="T11">
                    <a:pos x="T6" y="T7"/>
                  </a:cxn>
                </a:cxnLst>
                <a:rect l="T12" t="T13" r="T14" b="T15"/>
                <a:pathLst>
                  <a:path w="112" h="153">
                    <a:moveTo>
                      <a:pt x="112" y="0"/>
                    </a:moveTo>
                    <a:lnTo>
                      <a:pt x="56" y="153"/>
                    </a:lnTo>
                    <a:lnTo>
                      <a:pt x="0" y="0"/>
                    </a:lnTo>
                    <a:lnTo>
                      <a:pt x="112" y="0"/>
                    </a:lnTo>
                    <a:close/>
                  </a:path>
                </a:pathLst>
              </a:custGeom>
              <a:solidFill>
                <a:srgbClr val="000000"/>
              </a:solidFill>
              <a:ln w="9525">
                <a:noFill/>
                <a:round/>
                <a:headEnd/>
                <a:tailEnd/>
              </a:ln>
            </p:spPr>
            <p:txBody>
              <a:bodyPr/>
              <a:lstStyle/>
              <a:p>
                <a:endParaRPr lang="en-US" dirty="0">
                  <a:latin typeface="+mn-lt"/>
                </a:endParaRPr>
              </a:p>
            </p:txBody>
          </p:sp>
          <p:sp>
            <p:nvSpPr>
              <p:cNvPr id="64628" name="Rectangle 114"/>
              <p:cNvSpPr>
                <a:spLocks noChangeArrowheads="1"/>
              </p:cNvSpPr>
              <p:nvPr/>
            </p:nvSpPr>
            <p:spPr bwMode="auto">
              <a:xfrm>
                <a:off x="1971" y="2264"/>
                <a:ext cx="364" cy="438"/>
              </a:xfrm>
              <a:prstGeom prst="rect">
                <a:avLst/>
              </a:prstGeom>
              <a:solidFill>
                <a:srgbClr val="FFFFFF"/>
              </a:solidFill>
              <a:ln w="9525">
                <a:noFill/>
                <a:miter lim="800000"/>
                <a:headEnd/>
                <a:tailEnd/>
              </a:ln>
            </p:spPr>
            <p:txBody>
              <a:bodyPr/>
              <a:lstStyle/>
              <a:p>
                <a:endParaRPr lang="en-US" dirty="0">
                  <a:latin typeface="+mn-lt"/>
                </a:endParaRPr>
              </a:p>
            </p:txBody>
          </p:sp>
          <p:sp>
            <p:nvSpPr>
              <p:cNvPr id="109688" name="Rectangle 115"/>
              <p:cNvSpPr>
                <a:spLocks noChangeArrowheads="1"/>
              </p:cNvSpPr>
              <p:nvPr/>
            </p:nvSpPr>
            <p:spPr bwMode="auto">
              <a:xfrm>
                <a:off x="1971" y="2264"/>
                <a:ext cx="364" cy="4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30" name="Rectangle 116"/>
              <p:cNvSpPr>
                <a:spLocks noChangeArrowheads="1"/>
              </p:cNvSpPr>
              <p:nvPr/>
            </p:nvSpPr>
            <p:spPr bwMode="auto">
              <a:xfrm>
                <a:off x="1981" y="2301"/>
                <a:ext cx="334" cy="388"/>
              </a:xfrm>
              <a:prstGeom prst="rect">
                <a:avLst/>
              </a:prstGeom>
              <a:noFill/>
              <a:ln w="9525">
                <a:noFill/>
                <a:miter lim="800000"/>
                <a:headEnd/>
                <a:tailEnd/>
              </a:ln>
            </p:spPr>
            <p:txBody>
              <a:bodyPr wrap="none" lIns="0" tIns="0" rIns="0" bIns="0">
                <a:spAutoFit/>
              </a:bodyPr>
              <a:lstStyle/>
              <a:p>
                <a:pPr algn="ctr"/>
                <a:r>
                  <a:rPr lang="en-US" sz="800" dirty="0" smtClean="0">
                    <a:solidFill>
                      <a:srgbClr val="000000"/>
                    </a:solidFill>
                    <a:latin typeface="+mn-lt"/>
                  </a:rPr>
                  <a:t>Memory</a:t>
                </a:r>
              </a:p>
              <a:p>
                <a:pPr algn="ctr"/>
                <a:r>
                  <a:rPr lang="en-US" sz="800" dirty="0" smtClean="0">
                    <a:solidFill>
                      <a:srgbClr val="000000"/>
                    </a:solidFill>
                    <a:latin typeface="+mn-lt"/>
                  </a:rPr>
                  <a:t>Protection &amp;</a:t>
                </a:r>
              </a:p>
              <a:p>
                <a:pPr algn="ctr"/>
                <a:r>
                  <a:rPr lang="en-US" sz="800" dirty="0" smtClean="0">
                    <a:solidFill>
                      <a:srgbClr val="000000"/>
                    </a:solidFill>
                    <a:latin typeface="+mn-lt"/>
                  </a:rPr>
                  <a:t>Extension</a:t>
                </a:r>
              </a:p>
              <a:p>
                <a:pPr algn="ctr"/>
                <a:r>
                  <a:rPr lang="en-US" sz="800" dirty="0" smtClean="0">
                    <a:solidFill>
                      <a:srgbClr val="000000"/>
                    </a:solidFill>
                    <a:latin typeface="+mn-lt"/>
                  </a:rPr>
                  <a:t>Unit </a:t>
                </a:r>
              </a:p>
              <a:p>
                <a:pPr algn="ctr"/>
                <a:r>
                  <a:rPr lang="en-US" sz="800" dirty="0" smtClean="0">
                    <a:solidFill>
                      <a:srgbClr val="000000"/>
                    </a:solidFill>
                    <a:latin typeface="+mn-lt"/>
                  </a:rPr>
                  <a:t>(MPAX)</a:t>
                </a:r>
                <a:endParaRPr lang="en-US" sz="800" dirty="0">
                  <a:latin typeface="+mn-lt"/>
                </a:endParaRPr>
              </a:p>
            </p:txBody>
          </p:sp>
          <p:sp>
            <p:nvSpPr>
              <p:cNvPr id="64638" name="Rectangle 124"/>
              <p:cNvSpPr>
                <a:spLocks noChangeArrowheads="1"/>
              </p:cNvSpPr>
              <p:nvPr/>
            </p:nvSpPr>
            <p:spPr bwMode="auto">
              <a:xfrm>
                <a:off x="2357" y="2877"/>
                <a:ext cx="546" cy="136"/>
              </a:xfrm>
              <a:prstGeom prst="rect">
                <a:avLst/>
              </a:prstGeom>
              <a:noFill/>
              <a:ln w="9525">
                <a:noFill/>
                <a:miter lim="800000"/>
                <a:headEnd/>
                <a:tailEnd/>
              </a:ln>
            </p:spPr>
            <p:txBody>
              <a:bodyPr wrap="none" lIns="0" tIns="0" rIns="0" bIns="0">
                <a:spAutoFit/>
              </a:bodyPr>
              <a:lstStyle/>
              <a:p>
                <a:r>
                  <a:rPr lang="en-US" sz="1400" dirty="0">
                    <a:solidFill>
                      <a:srgbClr val="000000"/>
                    </a:solidFill>
                    <a:latin typeface="+mn-lt"/>
                  </a:rPr>
                  <a:t>MSMC Core</a:t>
                </a:r>
                <a:endParaRPr lang="en-US" dirty="0">
                  <a:latin typeface="+mn-lt"/>
                </a:endParaRPr>
              </a:p>
            </p:txBody>
          </p:sp>
          <p:sp>
            <p:nvSpPr>
              <p:cNvPr id="64639" name="Rectangle 125"/>
              <p:cNvSpPr>
                <a:spLocks noChangeArrowheads="1"/>
              </p:cNvSpPr>
              <p:nvPr/>
            </p:nvSpPr>
            <p:spPr bwMode="auto">
              <a:xfrm>
                <a:off x="3701" y="3618"/>
                <a:ext cx="721" cy="334"/>
              </a:xfrm>
              <a:prstGeom prst="rect">
                <a:avLst/>
              </a:prstGeom>
              <a:solidFill>
                <a:schemeClr val="accent1"/>
              </a:solidFill>
              <a:ln w="9525">
                <a:noFill/>
                <a:miter lim="800000"/>
                <a:headEnd/>
                <a:tailEnd/>
              </a:ln>
            </p:spPr>
            <p:txBody>
              <a:bodyPr/>
              <a:lstStyle/>
              <a:p>
                <a:endParaRPr lang="en-US" dirty="0">
                  <a:latin typeface="+mn-lt"/>
                </a:endParaRPr>
              </a:p>
            </p:txBody>
          </p:sp>
          <p:sp>
            <p:nvSpPr>
              <p:cNvPr id="109699" name="Rectangle 126"/>
              <p:cNvSpPr>
                <a:spLocks noChangeArrowheads="1"/>
              </p:cNvSpPr>
              <p:nvPr/>
            </p:nvSpPr>
            <p:spPr bwMode="auto">
              <a:xfrm>
                <a:off x="3701" y="3618"/>
                <a:ext cx="721" cy="33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41" name="Rectangle 127"/>
              <p:cNvSpPr>
                <a:spLocks noChangeArrowheads="1"/>
              </p:cNvSpPr>
              <p:nvPr/>
            </p:nvSpPr>
            <p:spPr bwMode="auto">
              <a:xfrm>
                <a:off x="3821" y="3696"/>
                <a:ext cx="473" cy="204"/>
              </a:xfrm>
              <a:prstGeom prst="rect">
                <a:avLst/>
              </a:prstGeom>
              <a:noFill/>
              <a:ln w="9525">
                <a:noFill/>
                <a:miter lim="800000"/>
                <a:headEnd/>
                <a:tailEnd/>
              </a:ln>
            </p:spPr>
            <p:txBody>
              <a:bodyPr wrap="none" lIns="0" tIns="0" rIns="0" bIns="0">
                <a:spAutoFit/>
              </a:bodyPr>
              <a:lstStyle/>
              <a:p>
                <a:r>
                  <a:rPr lang="en-US" sz="1050" dirty="0" smtClean="0">
                    <a:solidFill>
                      <a:srgbClr val="000000"/>
                    </a:solidFill>
                    <a:latin typeface="+mn-lt"/>
                  </a:rPr>
                  <a:t>To SCR_2_B</a:t>
                </a:r>
              </a:p>
              <a:p>
                <a:r>
                  <a:rPr lang="en-US" sz="1050" dirty="0" smtClean="0">
                    <a:solidFill>
                      <a:srgbClr val="000000"/>
                    </a:solidFill>
                    <a:latin typeface="+mn-lt"/>
                  </a:rPr>
                  <a:t>and the DDR  </a:t>
                </a:r>
                <a:endParaRPr lang="en-US" sz="1050" dirty="0">
                  <a:latin typeface="+mn-lt"/>
                </a:endParaRPr>
              </a:p>
            </p:txBody>
          </p:sp>
          <p:sp>
            <p:nvSpPr>
              <p:cNvPr id="64643" name="Rectangle 129"/>
              <p:cNvSpPr>
                <a:spLocks noChangeArrowheads="1"/>
              </p:cNvSpPr>
              <p:nvPr/>
            </p:nvSpPr>
            <p:spPr bwMode="auto">
              <a:xfrm>
                <a:off x="4104" y="3696"/>
                <a:ext cx="16" cy="87"/>
              </a:xfrm>
              <a:prstGeom prst="rect">
                <a:avLst/>
              </a:prstGeom>
              <a:noFill/>
              <a:ln w="9525">
                <a:noFill/>
                <a:miter lim="800000"/>
                <a:headEnd/>
                <a:tailEnd/>
              </a:ln>
            </p:spPr>
            <p:txBody>
              <a:bodyPr wrap="none" lIns="0" tIns="0" rIns="0" bIns="0">
                <a:spAutoFit/>
              </a:bodyPr>
              <a:lstStyle/>
              <a:p>
                <a:r>
                  <a:rPr lang="en-US" sz="900" dirty="0" smtClean="0">
                    <a:solidFill>
                      <a:srgbClr val="000000"/>
                    </a:solidFill>
                    <a:latin typeface="+mn-lt"/>
                  </a:rPr>
                  <a:t> </a:t>
                </a:r>
                <a:endParaRPr lang="en-US" dirty="0">
                  <a:latin typeface="+mn-lt"/>
                </a:endParaRPr>
              </a:p>
            </p:txBody>
          </p:sp>
          <p:sp>
            <p:nvSpPr>
              <p:cNvPr id="64644" name="Rectangle 130"/>
              <p:cNvSpPr>
                <a:spLocks noChangeArrowheads="1"/>
              </p:cNvSpPr>
              <p:nvPr/>
            </p:nvSpPr>
            <p:spPr bwMode="auto">
              <a:xfrm>
                <a:off x="4216" y="3696"/>
                <a:ext cx="16" cy="87"/>
              </a:xfrm>
              <a:prstGeom prst="rect">
                <a:avLst/>
              </a:prstGeom>
              <a:noFill/>
              <a:ln w="9525">
                <a:noFill/>
                <a:miter lim="800000"/>
                <a:headEnd/>
                <a:tailEnd/>
              </a:ln>
            </p:spPr>
            <p:txBody>
              <a:bodyPr wrap="none" lIns="0" tIns="0" rIns="0" bIns="0">
                <a:spAutoFit/>
              </a:bodyPr>
              <a:lstStyle/>
              <a:p>
                <a:r>
                  <a:rPr lang="en-US" sz="900" dirty="0" smtClean="0">
                    <a:solidFill>
                      <a:srgbClr val="000000"/>
                    </a:solidFill>
                    <a:latin typeface="+mn-lt"/>
                  </a:rPr>
                  <a:t> </a:t>
                </a:r>
                <a:endParaRPr lang="en-US" dirty="0">
                  <a:latin typeface="+mn-lt"/>
                </a:endParaRPr>
              </a:p>
            </p:txBody>
          </p:sp>
          <p:sp>
            <p:nvSpPr>
              <p:cNvPr id="64645" name="Rectangle 131"/>
              <p:cNvSpPr>
                <a:spLocks noChangeArrowheads="1"/>
              </p:cNvSpPr>
              <p:nvPr/>
            </p:nvSpPr>
            <p:spPr bwMode="auto">
              <a:xfrm>
                <a:off x="3951" y="3785"/>
                <a:ext cx="0" cy="174"/>
              </a:xfrm>
              <a:prstGeom prst="rect">
                <a:avLst/>
              </a:prstGeom>
              <a:noFill/>
              <a:ln w="9525">
                <a:noFill/>
                <a:miter lim="800000"/>
                <a:headEnd/>
                <a:tailEnd/>
              </a:ln>
            </p:spPr>
            <p:txBody>
              <a:bodyPr wrap="none" lIns="0" tIns="0" rIns="0" bIns="0">
                <a:spAutoFit/>
              </a:bodyPr>
              <a:lstStyle/>
              <a:p>
                <a:endParaRPr lang="en-US" dirty="0">
                  <a:latin typeface="+mn-lt"/>
                </a:endParaRPr>
              </a:p>
            </p:txBody>
          </p:sp>
          <p:sp>
            <p:nvSpPr>
              <p:cNvPr id="64646" name="Rectangle 132"/>
              <p:cNvSpPr>
                <a:spLocks noChangeArrowheads="1"/>
              </p:cNvSpPr>
              <p:nvPr/>
            </p:nvSpPr>
            <p:spPr bwMode="auto">
              <a:xfrm>
                <a:off x="4126" y="3785"/>
                <a:ext cx="0" cy="174"/>
              </a:xfrm>
              <a:prstGeom prst="rect">
                <a:avLst/>
              </a:prstGeom>
              <a:noFill/>
              <a:ln w="9525">
                <a:noFill/>
                <a:miter lim="800000"/>
                <a:headEnd/>
                <a:tailEnd/>
              </a:ln>
            </p:spPr>
            <p:txBody>
              <a:bodyPr wrap="none" lIns="0" tIns="0" rIns="0" bIns="0">
                <a:spAutoFit/>
              </a:bodyPr>
              <a:lstStyle/>
              <a:p>
                <a:endParaRPr lang="en-US" dirty="0">
                  <a:latin typeface="+mn-lt"/>
                </a:endParaRPr>
              </a:p>
            </p:txBody>
          </p:sp>
          <p:sp>
            <p:nvSpPr>
              <p:cNvPr id="64647" name="Rectangle 133"/>
              <p:cNvSpPr>
                <a:spLocks noChangeArrowheads="1"/>
              </p:cNvSpPr>
              <p:nvPr/>
            </p:nvSpPr>
            <p:spPr bwMode="auto">
              <a:xfrm>
                <a:off x="244" y="1364"/>
                <a:ext cx="364" cy="1586"/>
              </a:xfrm>
              <a:prstGeom prst="rect">
                <a:avLst/>
              </a:prstGeom>
              <a:solidFill>
                <a:schemeClr val="accent1"/>
              </a:solidFill>
              <a:ln w="9525">
                <a:noFill/>
                <a:miter lim="800000"/>
                <a:headEnd/>
                <a:tailEnd/>
              </a:ln>
            </p:spPr>
            <p:txBody>
              <a:bodyPr/>
              <a:lstStyle/>
              <a:p>
                <a:endParaRPr lang="en-US" dirty="0">
                  <a:latin typeface="+mn-lt"/>
                </a:endParaRPr>
              </a:p>
            </p:txBody>
          </p:sp>
          <p:sp>
            <p:nvSpPr>
              <p:cNvPr id="109707" name="Rectangle 134"/>
              <p:cNvSpPr>
                <a:spLocks noChangeArrowheads="1"/>
              </p:cNvSpPr>
              <p:nvPr/>
            </p:nvSpPr>
            <p:spPr bwMode="auto">
              <a:xfrm>
                <a:off x="244" y="1364"/>
                <a:ext cx="364" cy="158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49" name="Rectangle 136"/>
              <p:cNvSpPr>
                <a:spLocks noChangeArrowheads="1"/>
              </p:cNvSpPr>
              <p:nvPr/>
            </p:nvSpPr>
            <p:spPr bwMode="auto">
              <a:xfrm rot="16200000">
                <a:off x="197" y="2086"/>
                <a:ext cx="459" cy="116"/>
              </a:xfrm>
              <a:prstGeom prst="rect">
                <a:avLst/>
              </a:prstGeom>
              <a:noFill/>
              <a:ln w="9525">
                <a:noFill/>
                <a:miter lim="800000"/>
                <a:headEnd/>
                <a:tailEnd/>
              </a:ln>
            </p:spPr>
            <p:txBody>
              <a:bodyPr wrap="square" lIns="0" tIns="0" rIns="0" bIns="0">
                <a:spAutoFit/>
              </a:bodyPr>
              <a:lstStyle/>
              <a:p>
                <a:pPr algn="ctr"/>
                <a:r>
                  <a:rPr lang="en-US" sz="1200" dirty="0" smtClean="0">
                    <a:solidFill>
                      <a:srgbClr val="000000"/>
                    </a:solidFill>
                    <a:latin typeface="+mn-lt"/>
                  </a:rPr>
                  <a:t>TeraNet</a:t>
                </a:r>
                <a:endParaRPr lang="en-US" sz="1200" dirty="0">
                  <a:latin typeface="+mn-lt"/>
                </a:endParaRPr>
              </a:p>
            </p:txBody>
          </p:sp>
          <p:sp>
            <p:nvSpPr>
              <p:cNvPr id="109710" name="Rectangle 137"/>
              <p:cNvSpPr>
                <a:spLocks noChangeArrowheads="1"/>
              </p:cNvSpPr>
              <p:nvPr/>
            </p:nvSpPr>
            <p:spPr bwMode="auto">
              <a:xfrm>
                <a:off x="1432" y="3618"/>
                <a:ext cx="721" cy="33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51" name="Rectangle 138"/>
              <p:cNvSpPr>
                <a:spLocks noChangeArrowheads="1"/>
              </p:cNvSpPr>
              <p:nvPr/>
            </p:nvSpPr>
            <p:spPr bwMode="auto">
              <a:xfrm>
                <a:off x="1432" y="3618"/>
                <a:ext cx="721" cy="334"/>
              </a:xfrm>
              <a:prstGeom prst="rect">
                <a:avLst/>
              </a:prstGeom>
              <a:noFill/>
              <a:ln w="3175">
                <a:solidFill>
                  <a:srgbClr val="000000"/>
                </a:solidFill>
                <a:miter lim="800000"/>
                <a:headEnd/>
                <a:tailEnd/>
              </a:ln>
            </p:spPr>
            <p:txBody>
              <a:bodyPr/>
              <a:lstStyle/>
              <a:p>
                <a:endParaRPr lang="en-US" dirty="0">
                  <a:latin typeface="+mn-lt"/>
                </a:endParaRPr>
              </a:p>
            </p:txBody>
          </p:sp>
          <p:sp>
            <p:nvSpPr>
              <p:cNvPr id="64652" name="Rectangle 139"/>
              <p:cNvSpPr>
                <a:spLocks noChangeArrowheads="1"/>
              </p:cNvSpPr>
              <p:nvPr/>
            </p:nvSpPr>
            <p:spPr bwMode="auto">
              <a:xfrm>
                <a:off x="1646" y="3741"/>
                <a:ext cx="279"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TeraNet</a:t>
                </a:r>
                <a:endParaRPr lang="en-US" sz="1050" dirty="0">
                  <a:latin typeface="+mn-lt"/>
                </a:endParaRPr>
              </a:p>
            </p:txBody>
          </p:sp>
          <p:sp>
            <p:nvSpPr>
              <p:cNvPr id="64653" name="Line 140"/>
              <p:cNvSpPr>
                <a:spLocks noChangeShapeType="1"/>
              </p:cNvSpPr>
              <p:nvPr/>
            </p:nvSpPr>
            <p:spPr bwMode="auto">
              <a:xfrm flipH="1">
                <a:off x="1755" y="3353"/>
                <a:ext cx="68" cy="94"/>
              </a:xfrm>
              <a:prstGeom prst="line">
                <a:avLst/>
              </a:prstGeom>
              <a:noFill/>
              <a:ln w="3175">
                <a:solidFill>
                  <a:srgbClr val="000000"/>
                </a:solidFill>
                <a:round/>
                <a:headEnd/>
                <a:tailEnd/>
              </a:ln>
            </p:spPr>
            <p:txBody>
              <a:bodyPr/>
              <a:lstStyle/>
              <a:p>
                <a:endParaRPr lang="en-US" dirty="0">
                  <a:latin typeface="+mn-lt"/>
                </a:endParaRPr>
              </a:p>
            </p:txBody>
          </p:sp>
          <p:sp>
            <p:nvSpPr>
              <p:cNvPr id="64654" name="Rectangle 141"/>
              <p:cNvSpPr>
                <a:spLocks noChangeArrowheads="1"/>
              </p:cNvSpPr>
              <p:nvPr/>
            </p:nvSpPr>
            <p:spPr bwMode="auto">
              <a:xfrm>
                <a:off x="1600" y="3451"/>
                <a:ext cx="130"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256</a:t>
                </a:r>
                <a:endParaRPr lang="en-US" sz="1050" dirty="0">
                  <a:latin typeface="+mn-lt"/>
                </a:endParaRPr>
              </a:p>
            </p:txBody>
          </p:sp>
          <p:sp>
            <p:nvSpPr>
              <p:cNvPr id="64655" name="Line 142"/>
              <p:cNvSpPr>
                <a:spLocks noChangeShapeType="1"/>
              </p:cNvSpPr>
              <p:nvPr/>
            </p:nvSpPr>
            <p:spPr bwMode="auto">
              <a:xfrm>
                <a:off x="1789" y="3201"/>
                <a:ext cx="3" cy="323"/>
              </a:xfrm>
              <a:prstGeom prst="line">
                <a:avLst/>
              </a:prstGeom>
              <a:noFill/>
              <a:ln w="19050">
                <a:solidFill>
                  <a:srgbClr val="000000"/>
                </a:solidFill>
                <a:round/>
                <a:headEnd/>
                <a:tailEnd/>
              </a:ln>
            </p:spPr>
            <p:txBody>
              <a:bodyPr/>
              <a:lstStyle/>
              <a:p>
                <a:endParaRPr lang="en-US" dirty="0">
                  <a:latin typeface="+mn-lt"/>
                </a:endParaRPr>
              </a:p>
            </p:txBody>
          </p:sp>
          <p:sp>
            <p:nvSpPr>
              <p:cNvPr id="64656" name="Freeform 143"/>
              <p:cNvSpPr>
                <a:spLocks/>
              </p:cNvSpPr>
              <p:nvPr/>
            </p:nvSpPr>
            <p:spPr bwMode="auto">
              <a:xfrm>
                <a:off x="1754" y="3515"/>
                <a:ext cx="75" cy="103"/>
              </a:xfrm>
              <a:custGeom>
                <a:avLst/>
                <a:gdLst>
                  <a:gd name="T0" fmla="*/ 0 w 152"/>
                  <a:gd name="T1" fmla="*/ 0 h 207"/>
                  <a:gd name="T2" fmla="*/ 0 w 152"/>
                  <a:gd name="T3" fmla="*/ 0 h 207"/>
                  <a:gd name="T4" fmla="*/ 0 w 152"/>
                  <a:gd name="T5" fmla="*/ 0 h 207"/>
                  <a:gd name="T6" fmla="*/ 0 w 152"/>
                  <a:gd name="T7" fmla="*/ 0 h 207"/>
                  <a:gd name="T8" fmla="*/ 0 60000 65536"/>
                  <a:gd name="T9" fmla="*/ 0 60000 65536"/>
                  <a:gd name="T10" fmla="*/ 0 60000 65536"/>
                  <a:gd name="T11" fmla="*/ 0 60000 65536"/>
                  <a:gd name="T12" fmla="*/ 0 w 152"/>
                  <a:gd name="T13" fmla="*/ 0 h 207"/>
                  <a:gd name="T14" fmla="*/ 152 w 152"/>
                  <a:gd name="T15" fmla="*/ 207 h 207"/>
                </a:gdLst>
                <a:ahLst/>
                <a:cxnLst>
                  <a:cxn ang="T8">
                    <a:pos x="T0" y="T1"/>
                  </a:cxn>
                  <a:cxn ang="T9">
                    <a:pos x="T2" y="T3"/>
                  </a:cxn>
                  <a:cxn ang="T10">
                    <a:pos x="T4" y="T5"/>
                  </a:cxn>
                  <a:cxn ang="T11">
                    <a:pos x="T6" y="T7"/>
                  </a:cxn>
                </a:cxnLst>
                <a:rect l="T12" t="T13" r="T14" b="T15"/>
                <a:pathLst>
                  <a:path w="152" h="207">
                    <a:moveTo>
                      <a:pt x="152" y="0"/>
                    </a:moveTo>
                    <a:lnTo>
                      <a:pt x="78" y="207"/>
                    </a:lnTo>
                    <a:lnTo>
                      <a:pt x="0" y="1"/>
                    </a:lnTo>
                    <a:lnTo>
                      <a:pt x="152" y="0"/>
                    </a:lnTo>
                    <a:close/>
                  </a:path>
                </a:pathLst>
              </a:custGeom>
              <a:solidFill>
                <a:srgbClr val="000000"/>
              </a:solidFill>
              <a:ln w="9525">
                <a:noFill/>
                <a:round/>
                <a:headEnd/>
                <a:tailEnd/>
              </a:ln>
            </p:spPr>
            <p:txBody>
              <a:bodyPr/>
              <a:lstStyle/>
              <a:p>
                <a:endParaRPr lang="en-US" dirty="0">
                  <a:latin typeface="+mn-lt"/>
                </a:endParaRPr>
              </a:p>
            </p:txBody>
          </p:sp>
          <p:sp>
            <p:nvSpPr>
              <p:cNvPr id="109717" name="Rectangle 144"/>
              <p:cNvSpPr>
                <a:spLocks noChangeArrowheads="1"/>
              </p:cNvSpPr>
              <p:nvPr/>
            </p:nvSpPr>
            <p:spPr bwMode="auto">
              <a:xfrm>
                <a:off x="2562" y="2281"/>
                <a:ext cx="1363" cy="2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58" name="Rectangle 145"/>
              <p:cNvSpPr>
                <a:spLocks noChangeArrowheads="1"/>
              </p:cNvSpPr>
              <p:nvPr/>
            </p:nvSpPr>
            <p:spPr bwMode="auto">
              <a:xfrm>
                <a:off x="2562" y="2281"/>
                <a:ext cx="1363" cy="250"/>
              </a:xfrm>
              <a:prstGeom prst="rect">
                <a:avLst/>
              </a:prstGeom>
              <a:noFill/>
              <a:ln w="12700">
                <a:solidFill>
                  <a:srgbClr val="000000"/>
                </a:solidFill>
                <a:miter lim="800000"/>
                <a:headEnd/>
                <a:tailEnd/>
              </a:ln>
            </p:spPr>
            <p:txBody>
              <a:bodyPr/>
              <a:lstStyle/>
              <a:p>
                <a:endParaRPr lang="en-US" dirty="0">
                  <a:latin typeface="+mn-lt"/>
                </a:endParaRPr>
              </a:p>
            </p:txBody>
          </p:sp>
          <p:sp>
            <p:nvSpPr>
              <p:cNvPr id="64659" name="Rectangle 146"/>
              <p:cNvSpPr>
                <a:spLocks noChangeArrowheads="1"/>
              </p:cNvSpPr>
              <p:nvPr/>
            </p:nvSpPr>
            <p:spPr bwMode="auto">
              <a:xfrm>
                <a:off x="2704" y="2361"/>
                <a:ext cx="1200" cy="102"/>
              </a:xfrm>
              <a:prstGeom prst="rect">
                <a:avLst/>
              </a:prstGeom>
              <a:noFill/>
              <a:ln w="9525">
                <a:noFill/>
                <a:miter lim="800000"/>
                <a:headEnd/>
                <a:tailEnd/>
              </a:ln>
            </p:spPr>
            <p:txBody>
              <a:bodyPr wrap="none" lIns="0" tIns="0" rIns="0" bIns="0">
                <a:spAutoFit/>
              </a:bodyPr>
              <a:lstStyle/>
              <a:p>
                <a:r>
                  <a:rPr lang="en-US" sz="1050" dirty="0" smtClean="0">
                    <a:solidFill>
                      <a:srgbClr val="000000"/>
                    </a:solidFill>
                    <a:latin typeface="+mn-lt"/>
                  </a:rPr>
                  <a:t>Error Detection &amp; Correction (EDC)</a:t>
                </a:r>
                <a:endParaRPr lang="en-US" sz="1050" dirty="0">
                  <a:latin typeface="+mn-lt"/>
                </a:endParaRPr>
              </a:p>
            </p:txBody>
          </p:sp>
          <p:sp>
            <p:nvSpPr>
              <p:cNvPr id="64660" name="Line 147"/>
              <p:cNvSpPr>
                <a:spLocks noChangeShapeType="1"/>
              </p:cNvSpPr>
              <p:nvPr/>
            </p:nvSpPr>
            <p:spPr bwMode="auto">
              <a:xfrm flipH="1">
                <a:off x="736" y="1950"/>
                <a:ext cx="91" cy="126"/>
              </a:xfrm>
              <a:prstGeom prst="line">
                <a:avLst/>
              </a:prstGeom>
              <a:noFill/>
              <a:ln w="3175">
                <a:solidFill>
                  <a:srgbClr val="000000"/>
                </a:solidFill>
                <a:round/>
                <a:headEnd/>
                <a:tailEnd/>
              </a:ln>
            </p:spPr>
            <p:txBody>
              <a:bodyPr/>
              <a:lstStyle/>
              <a:p>
                <a:endParaRPr lang="en-US" dirty="0">
                  <a:latin typeface="+mn-lt"/>
                </a:endParaRPr>
              </a:p>
            </p:txBody>
          </p:sp>
          <p:sp>
            <p:nvSpPr>
              <p:cNvPr id="64661" name="Rectangle 148"/>
              <p:cNvSpPr>
                <a:spLocks noChangeArrowheads="1"/>
              </p:cNvSpPr>
              <p:nvPr/>
            </p:nvSpPr>
            <p:spPr bwMode="auto">
              <a:xfrm>
                <a:off x="822" y="2063"/>
                <a:ext cx="85" cy="68"/>
              </a:xfrm>
              <a:prstGeom prst="rect">
                <a:avLst/>
              </a:prstGeom>
              <a:noFill/>
              <a:ln w="9525">
                <a:noFill/>
                <a:miter lim="800000"/>
                <a:headEnd/>
                <a:tailEnd/>
              </a:ln>
            </p:spPr>
            <p:txBody>
              <a:bodyPr wrap="none" lIns="0" tIns="0" rIns="0" bIns="0">
                <a:spAutoFit/>
              </a:bodyPr>
              <a:lstStyle/>
              <a:p>
                <a:r>
                  <a:rPr lang="en-US" sz="700" dirty="0">
                    <a:solidFill>
                      <a:srgbClr val="000000"/>
                    </a:solidFill>
                    <a:latin typeface="+mn-lt"/>
                  </a:rPr>
                  <a:t>256</a:t>
                </a:r>
                <a:endParaRPr lang="en-US" dirty="0">
                  <a:latin typeface="+mn-lt"/>
                </a:endParaRPr>
              </a:p>
            </p:txBody>
          </p:sp>
          <p:sp>
            <p:nvSpPr>
              <p:cNvPr id="64662" name="Line 149"/>
              <p:cNvSpPr>
                <a:spLocks noChangeShapeType="1"/>
              </p:cNvSpPr>
              <p:nvPr/>
            </p:nvSpPr>
            <p:spPr bwMode="auto">
              <a:xfrm flipH="1">
                <a:off x="736" y="2431"/>
                <a:ext cx="91" cy="125"/>
              </a:xfrm>
              <a:prstGeom prst="line">
                <a:avLst/>
              </a:prstGeom>
              <a:noFill/>
              <a:ln w="3175">
                <a:solidFill>
                  <a:srgbClr val="000000"/>
                </a:solidFill>
                <a:round/>
                <a:headEnd/>
                <a:tailEnd/>
              </a:ln>
            </p:spPr>
            <p:txBody>
              <a:bodyPr/>
              <a:lstStyle/>
              <a:p>
                <a:endParaRPr lang="en-US" dirty="0">
                  <a:latin typeface="+mn-lt"/>
                </a:endParaRPr>
              </a:p>
            </p:txBody>
          </p:sp>
          <p:sp>
            <p:nvSpPr>
              <p:cNvPr id="64663" name="Rectangle 150"/>
              <p:cNvSpPr>
                <a:spLocks noChangeArrowheads="1"/>
              </p:cNvSpPr>
              <p:nvPr/>
            </p:nvSpPr>
            <p:spPr bwMode="auto">
              <a:xfrm>
                <a:off x="822" y="2543"/>
                <a:ext cx="85" cy="68"/>
              </a:xfrm>
              <a:prstGeom prst="rect">
                <a:avLst/>
              </a:prstGeom>
              <a:noFill/>
              <a:ln w="9525">
                <a:noFill/>
                <a:miter lim="800000"/>
                <a:headEnd/>
                <a:tailEnd/>
              </a:ln>
            </p:spPr>
            <p:txBody>
              <a:bodyPr wrap="none" lIns="0" tIns="0" rIns="0" bIns="0">
                <a:spAutoFit/>
              </a:bodyPr>
              <a:lstStyle/>
              <a:p>
                <a:r>
                  <a:rPr lang="en-US" sz="700" dirty="0">
                    <a:solidFill>
                      <a:srgbClr val="000000"/>
                    </a:solidFill>
                    <a:latin typeface="+mn-lt"/>
                  </a:rPr>
                  <a:t>256</a:t>
                </a:r>
                <a:endParaRPr lang="en-US" dirty="0">
                  <a:latin typeface="+mn-lt"/>
                </a:endParaRPr>
              </a:p>
            </p:txBody>
          </p:sp>
          <p:sp>
            <p:nvSpPr>
              <p:cNvPr id="64664" name="Line 151"/>
              <p:cNvSpPr>
                <a:spLocks noChangeShapeType="1"/>
              </p:cNvSpPr>
              <p:nvPr/>
            </p:nvSpPr>
            <p:spPr bwMode="auto">
              <a:xfrm flipH="1">
                <a:off x="4023" y="3349"/>
                <a:ext cx="86" cy="86"/>
              </a:xfrm>
              <a:prstGeom prst="line">
                <a:avLst/>
              </a:prstGeom>
              <a:noFill/>
              <a:ln w="3175">
                <a:solidFill>
                  <a:srgbClr val="000000"/>
                </a:solidFill>
                <a:round/>
                <a:headEnd/>
                <a:tailEnd/>
              </a:ln>
            </p:spPr>
            <p:txBody>
              <a:bodyPr/>
              <a:lstStyle/>
              <a:p>
                <a:endParaRPr lang="en-US" dirty="0">
                  <a:latin typeface="+mn-lt"/>
                </a:endParaRPr>
              </a:p>
            </p:txBody>
          </p:sp>
          <p:sp>
            <p:nvSpPr>
              <p:cNvPr id="64665" name="Rectangle 152"/>
              <p:cNvSpPr>
                <a:spLocks noChangeArrowheads="1"/>
              </p:cNvSpPr>
              <p:nvPr/>
            </p:nvSpPr>
            <p:spPr bwMode="auto">
              <a:xfrm>
                <a:off x="3856" y="3458"/>
                <a:ext cx="130"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256</a:t>
                </a:r>
                <a:endParaRPr lang="en-US" sz="1050" dirty="0">
                  <a:latin typeface="+mn-lt"/>
                </a:endParaRPr>
              </a:p>
            </p:txBody>
          </p:sp>
          <p:sp>
            <p:nvSpPr>
              <p:cNvPr id="64666" name="Rectangle 153"/>
              <p:cNvSpPr>
                <a:spLocks noChangeArrowheads="1"/>
              </p:cNvSpPr>
              <p:nvPr/>
            </p:nvSpPr>
            <p:spPr bwMode="auto">
              <a:xfrm>
                <a:off x="2380" y="1282"/>
                <a:ext cx="546" cy="251"/>
              </a:xfrm>
              <a:prstGeom prst="rect">
                <a:avLst/>
              </a:prstGeom>
              <a:solidFill>
                <a:srgbClr val="CADAA9"/>
              </a:solidFill>
              <a:ln w="9525">
                <a:noFill/>
                <a:miter lim="800000"/>
                <a:headEnd/>
                <a:tailEnd/>
              </a:ln>
            </p:spPr>
            <p:txBody>
              <a:bodyPr/>
              <a:lstStyle/>
              <a:p>
                <a:endParaRPr lang="en-US" dirty="0">
                  <a:latin typeface="+mn-lt"/>
                </a:endParaRPr>
              </a:p>
            </p:txBody>
          </p:sp>
          <p:sp>
            <p:nvSpPr>
              <p:cNvPr id="109727" name="Rectangle 154"/>
              <p:cNvSpPr>
                <a:spLocks noChangeArrowheads="1"/>
              </p:cNvSpPr>
              <p:nvPr/>
            </p:nvSpPr>
            <p:spPr bwMode="auto">
              <a:xfrm>
                <a:off x="2380" y="1282"/>
                <a:ext cx="546"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668" name="Rectangle 155"/>
              <p:cNvSpPr>
                <a:spLocks noChangeArrowheads="1"/>
              </p:cNvSpPr>
              <p:nvPr/>
            </p:nvSpPr>
            <p:spPr bwMode="auto">
              <a:xfrm>
                <a:off x="2496" y="1318"/>
                <a:ext cx="30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CorePac </a:t>
                </a:r>
                <a:endParaRPr lang="en-US" sz="1050" dirty="0">
                  <a:latin typeface="+mn-lt"/>
                </a:endParaRPr>
              </a:p>
            </p:txBody>
          </p:sp>
          <p:sp>
            <p:nvSpPr>
              <p:cNvPr id="64669" name="Rectangle 156"/>
              <p:cNvSpPr>
                <a:spLocks noChangeArrowheads="1"/>
              </p:cNvSpPr>
              <p:nvPr/>
            </p:nvSpPr>
            <p:spPr bwMode="auto">
              <a:xfrm>
                <a:off x="2466" y="1407"/>
                <a:ext cx="344"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Slave Port</a:t>
                </a:r>
                <a:endParaRPr lang="en-US" sz="1050" dirty="0">
                  <a:latin typeface="+mn-lt"/>
                </a:endParaRPr>
              </a:p>
            </p:txBody>
          </p:sp>
          <p:sp>
            <p:nvSpPr>
              <p:cNvPr id="64670" name="Rectangle 157"/>
              <p:cNvSpPr>
                <a:spLocks noChangeArrowheads="1"/>
              </p:cNvSpPr>
              <p:nvPr/>
            </p:nvSpPr>
            <p:spPr bwMode="auto">
              <a:xfrm>
                <a:off x="3062" y="1282"/>
                <a:ext cx="545" cy="251"/>
              </a:xfrm>
              <a:prstGeom prst="rect">
                <a:avLst/>
              </a:prstGeom>
              <a:solidFill>
                <a:srgbClr val="CADAA9"/>
              </a:solidFill>
              <a:ln w="9525">
                <a:noFill/>
                <a:miter lim="800000"/>
                <a:headEnd/>
                <a:tailEnd/>
              </a:ln>
            </p:spPr>
            <p:txBody>
              <a:bodyPr/>
              <a:lstStyle/>
              <a:p>
                <a:endParaRPr lang="en-US" dirty="0">
                  <a:latin typeface="+mn-lt"/>
                </a:endParaRPr>
              </a:p>
            </p:txBody>
          </p:sp>
          <p:sp>
            <p:nvSpPr>
              <p:cNvPr id="109731" name="Rectangle 158"/>
              <p:cNvSpPr>
                <a:spLocks noChangeArrowheads="1"/>
              </p:cNvSpPr>
              <p:nvPr/>
            </p:nvSpPr>
            <p:spPr bwMode="auto">
              <a:xfrm>
                <a:off x="3062" y="1282"/>
                <a:ext cx="545"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672" name="Rectangle 159"/>
              <p:cNvSpPr>
                <a:spLocks noChangeArrowheads="1"/>
              </p:cNvSpPr>
              <p:nvPr/>
            </p:nvSpPr>
            <p:spPr bwMode="auto">
              <a:xfrm>
                <a:off x="3178" y="1318"/>
                <a:ext cx="30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CorePac </a:t>
                </a:r>
                <a:endParaRPr lang="en-US" sz="1050" dirty="0">
                  <a:latin typeface="+mn-lt"/>
                </a:endParaRPr>
              </a:p>
            </p:txBody>
          </p:sp>
          <p:sp>
            <p:nvSpPr>
              <p:cNvPr id="64673" name="Rectangle 160"/>
              <p:cNvSpPr>
                <a:spLocks noChangeArrowheads="1"/>
              </p:cNvSpPr>
              <p:nvPr/>
            </p:nvSpPr>
            <p:spPr bwMode="auto">
              <a:xfrm>
                <a:off x="3148" y="1407"/>
                <a:ext cx="344"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Slave Port</a:t>
                </a:r>
                <a:endParaRPr lang="en-US" sz="1050" dirty="0">
                  <a:latin typeface="+mn-lt"/>
                </a:endParaRPr>
              </a:p>
            </p:txBody>
          </p:sp>
          <p:sp>
            <p:nvSpPr>
              <p:cNvPr id="64674" name="Line 161"/>
              <p:cNvSpPr>
                <a:spLocks noChangeShapeType="1"/>
              </p:cNvSpPr>
              <p:nvPr/>
            </p:nvSpPr>
            <p:spPr bwMode="auto">
              <a:xfrm>
                <a:off x="2653" y="1032"/>
                <a:ext cx="0" cy="156"/>
              </a:xfrm>
              <a:prstGeom prst="line">
                <a:avLst/>
              </a:prstGeom>
              <a:noFill/>
              <a:ln w="19050">
                <a:solidFill>
                  <a:srgbClr val="000000"/>
                </a:solidFill>
                <a:round/>
                <a:headEnd/>
                <a:tailEnd/>
              </a:ln>
            </p:spPr>
            <p:txBody>
              <a:bodyPr/>
              <a:lstStyle/>
              <a:p>
                <a:endParaRPr lang="en-US" dirty="0">
                  <a:latin typeface="+mn-lt"/>
                </a:endParaRPr>
              </a:p>
            </p:txBody>
          </p:sp>
          <p:sp>
            <p:nvSpPr>
              <p:cNvPr id="64675" name="Freeform 162"/>
              <p:cNvSpPr>
                <a:spLocks/>
              </p:cNvSpPr>
              <p:nvPr/>
            </p:nvSpPr>
            <p:spPr bwMode="auto">
              <a:xfrm>
                <a:off x="2616" y="1179"/>
                <a:ext cx="75" cy="103"/>
              </a:xfrm>
              <a:custGeom>
                <a:avLst/>
                <a:gdLst>
                  <a:gd name="T0" fmla="*/ 1 w 150"/>
                  <a:gd name="T1" fmla="*/ 0 h 208"/>
                  <a:gd name="T2" fmla="*/ 1 w 150"/>
                  <a:gd name="T3" fmla="*/ 0 h 208"/>
                  <a:gd name="T4" fmla="*/ 0 w 150"/>
                  <a:gd name="T5" fmla="*/ 0 h 208"/>
                  <a:gd name="T6" fmla="*/ 1 w 150"/>
                  <a:gd name="T7" fmla="*/ 0 h 208"/>
                  <a:gd name="T8" fmla="*/ 0 60000 65536"/>
                  <a:gd name="T9" fmla="*/ 0 60000 65536"/>
                  <a:gd name="T10" fmla="*/ 0 60000 65536"/>
                  <a:gd name="T11" fmla="*/ 0 60000 65536"/>
                  <a:gd name="T12" fmla="*/ 0 w 150"/>
                  <a:gd name="T13" fmla="*/ 0 h 208"/>
                  <a:gd name="T14" fmla="*/ 150 w 150"/>
                  <a:gd name="T15" fmla="*/ 208 h 208"/>
                </a:gdLst>
                <a:ahLst/>
                <a:cxnLst>
                  <a:cxn ang="T8">
                    <a:pos x="T0" y="T1"/>
                  </a:cxn>
                  <a:cxn ang="T9">
                    <a:pos x="T2" y="T3"/>
                  </a:cxn>
                  <a:cxn ang="T10">
                    <a:pos x="T4" y="T5"/>
                  </a:cxn>
                  <a:cxn ang="T11">
                    <a:pos x="T6" y="T7"/>
                  </a:cxn>
                </a:cxnLst>
                <a:rect l="T12" t="T13" r="T14" b="T15"/>
                <a:pathLst>
                  <a:path w="150" h="208">
                    <a:moveTo>
                      <a:pt x="150" y="0"/>
                    </a:moveTo>
                    <a:lnTo>
                      <a:pt x="75" y="208"/>
                    </a:lnTo>
                    <a:lnTo>
                      <a:pt x="0" y="0"/>
                    </a:lnTo>
                    <a:lnTo>
                      <a:pt x="150" y="0"/>
                    </a:lnTo>
                    <a:close/>
                  </a:path>
                </a:pathLst>
              </a:custGeom>
              <a:solidFill>
                <a:srgbClr val="000000"/>
              </a:solidFill>
              <a:ln w="9525">
                <a:noFill/>
                <a:round/>
                <a:headEnd/>
                <a:tailEnd/>
              </a:ln>
            </p:spPr>
            <p:txBody>
              <a:bodyPr/>
              <a:lstStyle/>
              <a:p>
                <a:endParaRPr lang="en-US" dirty="0">
                  <a:latin typeface="+mn-lt"/>
                </a:endParaRPr>
              </a:p>
            </p:txBody>
          </p:sp>
          <p:sp>
            <p:nvSpPr>
              <p:cNvPr id="64676" name="Line 163"/>
              <p:cNvSpPr>
                <a:spLocks noChangeShapeType="1"/>
              </p:cNvSpPr>
              <p:nvPr/>
            </p:nvSpPr>
            <p:spPr bwMode="auto">
              <a:xfrm>
                <a:off x="3327" y="1032"/>
                <a:ext cx="5" cy="156"/>
              </a:xfrm>
              <a:prstGeom prst="line">
                <a:avLst/>
              </a:prstGeom>
              <a:noFill/>
              <a:ln w="19050">
                <a:solidFill>
                  <a:srgbClr val="000000"/>
                </a:solidFill>
                <a:round/>
                <a:headEnd/>
                <a:tailEnd/>
              </a:ln>
            </p:spPr>
            <p:txBody>
              <a:bodyPr/>
              <a:lstStyle/>
              <a:p>
                <a:endParaRPr lang="en-US" dirty="0">
                  <a:latin typeface="+mn-lt"/>
                </a:endParaRPr>
              </a:p>
            </p:txBody>
          </p:sp>
          <p:sp>
            <p:nvSpPr>
              <p:cNvPr id="64677" name="Freeform 164"/>
              <p:cNvSpPr>
                <a:spLocks/>
              </p:cNvSpPr>
              <p:nvPr/>
            </p:nvSpPr>
            <p:spPr bwMode="auto">
              <a:xfrm>
                <a:off x="3294" y="1178"/>
                <a:ext cx="75" cy="104"/>
              </a:xfrm>
              <a:custGeom>
                <a:avLst/>
                <a:gdLst>
                  <a:gd name="T0" fmla="*/ 1 w 150"/>
                  <a:gd name="T1" fmla="*/ 0 h 209"/>
                  <a:gd name="T2" fmla="*/ 1 w 150"/>
                  <a:gd name="T3" fmla="*/ 0 h 209"/>
                  <a:gd name="T4" fmla="*/ 0 w 150"/>
                  <a:gd name="T5" fmla="*/ 0 h 209"/>
                  <a:gd name="T6" fmla="*/ 1 w 150"/>
                  <a:gd name="T7" fmla="*/ 0 h 209"/>
                  <a:gd name="T8" fmla="*/ 0 60000 65536"/>
                  <a:gd name="T9" fmla="*/ 0 60000 65536"/>
                  <a:gd name="T10" fmla="*/ 0 60000 65536"/>
                  <a:gd name="T11" fmla="*/ 0 60000 65536"/>
                  <a:gd name="T12" fmla="*/ 0 w 150"/>
                  <a:gd name="T13" fmla="*/ 0 h 209"/>
                  <a:gd name="T14" fmla="*/ 150 w 150"/>
                  <a:gd name="T15" fmla="*/ 209 h 209"/>
                </a:gdLst>
                <a:ahLst/>
                <a:cxnLst>
                  <a:cxn ang="T8">
                    <a:pos x="T0" y="T1"/>
                  </a:cxn>
                  <a:cxn ang="T9">
                    <a:pos x="T2" y="T3"/>
                  </a:cxn>
                  <a:cxn ang="T10">
                    <a:pos x="T4" y="T5"/>
                  </a:cxn>
                  <a:cxn ang="T11">
                    <a:pos x="T6" y="T7"/>
                  </a:cxn>
                </a:cxnLst>
                <a:rect l="T12" t="T13" r="T14" b="T15"/>
                <a:pathLst>
                  <a:path w="150" h="209">
                    <a:moveTo>
                      <a:pt x="150" y="0"/>
                    </a:moveTo>
                    <a:lnTo>
                      <a:pt x="80" y="209"/>
                    </a:lnTo>
                    <a:lnTo>
                      <a:pt x="0" y="4"/>
                    </a:lnTo>
                    <a:lnTo>
                      <a:pt x="150" y="0"/>
                    </a:lnTo>
                    <a:close/>
                  </a:path>
                </a:pathLst>
              </a:custGeom>
              <a:solidFill>
                <a:srgbClr val="000000"/>
              </a:solidFill>
              <a:ln w="9525">
                <a:noFill/>
                <a:round/>
                <a:headEnd/>
                <a:tailEnd/>
              </a:ln>
            </p:spPr>
            <p:txBody>
              <a:bodyPr/>
              <a:lstStyle/>
              <a:p>
                <a:endParaRPr lang="en-US" dirty="0">
                  <a:latin typeface="+mn-lt"/>
                </a:endParaRPr>
              </a:p>
            </p:txBody>
          </p:sp>
          <p:sp>
            <p:nvSpPr>
              <p:cNvPr id="64678" name="Line 165"/>
              <p:cNvSpPr>
                <a:spLocks noChangeShapeType="1"/>
              </p:cNvSpPr>
              <p:nvPr/>
            </p:nvSpPr>
            <p:spPr bwMode="auto">
              <a:xfrm flipH="1">
                <a:off x="2626" y="1052"/>
                <a:ext cx="58" cy="58"/>
              </a:xfrm>
              <a:prstGeom prst="line">
                <a:avLst/>
              </a:prstGeom>
              <a:noFill/>
              <a:ln w="3175">
                <a:solidFill>
                  <a:srgbClr val="000000"/>
                </a:solidFill>
                <a:round/>
                <a:headEnd/>
                <a:tailEnd/>
              </a:ln>
            </p:spPr>
            <p:txBody>
              <a:bodyPr/>
              <a:lstStyle/>
              <a:p>
                <a:endParaRPr lang="en-US" dirty="0">
                  <a:latin typeface="+mn-lt"/>
                </a:endParaRPr>
              </a:p>
            </p:txBody>
          </p:sp>
          <p:sp>
            <p:nvSpPr>
              <p:cNvPr id="64679" name="Rectangle 166"/>
              <p:cNvSpPr>
                <a:spLocks noChangeArrowheads="1"/>
              </p:cNvSpPr>
              <p:nvPr/>
            </p:nvSpPr>
            <p:spPr bwMode="auto">
              <a:xfrm>
                <a:off x="2491" y="1086"/>
                <a:ext cx="124" cy="97"/>
              </a:xfrm>
              <a:prstGeom prst="rect">
                <a:avLst/>
              </a:prstGeom>
              <a:noFill/>
              <a:ln w="9525">
                <a:noFill/>
                <a:miter lim="800000"/>
                <a:headEnd/>
                <a:tailEnd/>
              </a:ln>
            </p:spPr>
            <p:txBody>
              <a:bodyPr wrap="none" lIns="0" tIns="0" rIns="0" bIns="0">
                <a:spAutoFit/>
              </a:bodyPr>
              <a:lstStyle/>
              <a:p>
                <a:r>
                  <a:rPr lang="en-US" sz="1000" dirty="0">
                    <a:solidFill>
                      <a:srgbClr val="000000"/>
                    </a:solidFill>
                    <a:latin typeface="+mn-lt"/>
                  </a:rPr>
                  <a:t>256</a:t>
                </a:r>
                <a:endParaRPr lang="en-US" sz="1000" dirty="0">
                  <a:latin typeface="+mn-lt"/>
                </a:endParaRPr>
              </a:p>
            </p:txBody>
          </p:sp>
          <p:sp>
            <p:nvSpPr>
              <p:cNvPr id="64680" name="Line 167"/>
              <p:cNvSpPr>
                <a:spLocks noChangeShapeType="1"/>
              </p:cNvSpPr>
              <p:nvPr/>
            </p:nvSpPr>
            <p:spPr bwMode="auto">
              <a:xfrm flipH="1">
                <a:off x="3305" y="1051"/>
                <a:ext cx="58" cy="58"/>
              </a:xfrm>
              <a:prstGeom prst="line">
                <a:avLst/>
              </a:prstGeom>
              <a:noFill/>
              <a:ln w="3175">
                <a:solidFill>
                  <a:srgbClr val="000000"/>
                </a:solidFill>
                <a:round/>
                <a:headEnd/>
                <a:tailEnd/>
              </a:ln>
            </p:spPr>
            <p:txBody>
              <a:bodyPr/>
              <a:lstStyle/>
              <a:p>
                <a:endParaRPr lang="en-US" dirty="0">
                  <a:latin typeface="+mn-lt"/>
                </a:endParaRPr>
              </a:p>
            </p:txBody>
          </p:sp>
          <p:sp>
            <p:nvSpPr>
              <p:cNvPr id="64681" name="Rectangle 168"/>
              <p:cNvSpPr>
                <a:spLocks noChangeArrowheads="1"/>
              </p:cNvSpPr>
              <p:nvPr/>
            </p:nvSpPr>
            <p:spPr bwMode="auto">
              <a:xfrm>
                <a:off x="3170" y="1085"/>
                <a:ext cx="124" cy="97"/>
              </a:xfrm>
              <a:prstGeom prst="rect">
                <a:avLst/>
              </a:prstGeom>
              <a:noFill/>
              <a:ln w="9525">
                <a:noFill/>
                <a:miter lim="800000"/>
                <a:headEnd/>
                <a:tailEnd/>
              </a:ln>
            </p:spPr>
            <p:txBody>
              <a:bodyPr wrap="none" lIns="0" tIns="0" rIns="0" bIns="0">
                <a:spAutoFit/>
              </a:bodyPr>
              <a:lstStyle/>
              <a:p>
                <a:r>
                  <a:rPr lang="en-US" sz="1000" dirty="0">
                    <a:solidFill>
                      <a:srgbClr val="000000"/>
                    </a:solidFill>
                    <a:latin typeface="+mn-lt"/>
                  </a:rPr>
                  <a:t>256</a:t>
                </a:r>
                <a:endParaRPr lang="en-US" sz="1000" dirty="0">
                  <a:latin typeface="+mn-lt"/>
                </a:endParaRPr>
              </a:p>
            </p:txBody>
          </p:sp>
          <p:sp>
            <p:nvSpPr>
              <p:cNvPr id="64682" name="Freeform 169"/>
              <p:cNvSpPr>
                <a:spLocks/>
              </p:cNvSpPr>
              <p:nvPr/>
            </p:nvSpPr>
            <p:spPr bwMode="auto">
              <a:xfrm>
                <a:off x="2651" y="1603"/>
                <a:ext cx="2" cy="46"/>
              </a:xfrm>
              <a:custGeom>
                <a:avLst/>
                <a:gdLst>
                  <a:gd name="T0" fmla="*/ 0 w 5"/>
                  <a:gd name="T1" fmla="*/ 0 h 92"/>
                  <a:gd name="T2" fmla="*/ 0 w 5"/>
                  <a:gd name="T3" fmla="*/ 1 h 92"/>
                  <a:gd name="T4" fmla="*/ 0 w 5"/>
                  <a:gd name="T5" fmla="*/ 1 h 92"/>
                  <a:gd name="T6" fmla="*/ 0 w 5"/>
                  <a:gd name="T7" fmla="*/ 1 h 92"/>
                  <a:gd name="T8" fmla="*/ 0 60000 65536"/>
                  <a:gd name="T9" fmla="*/ 0 60000 65536"/>
                  <a:gd name="T10" fmla="*/ 0 60000 65536"/>
                  <a:gd name="T11" fmla="*/ 0 60000 65536"/>
                  <a:gd name="T12" fmla="*/ 0 w 5"/>
                  <a:gd name="T13" fmla="*/ 0 h 92"/>
                  <a:gd name="T14" fmla="*/ 5 w 5"/>
                  <a:gd name="T15" fmla="*/ 92 h 92"/>
                </a:gdLst>
                <a:ahLst/>
                <a:cxnLst>
                  <a:cxn ang="T8">
                    <a:pos x="T0" y="T1"/>
                  </a:cxn>
                  <a:cxn ang="T9">
                    <a:pos x="T2" y="T3"/>
                  </a:cxn>
                  <a:cxn ang="T10">
                    <a:pos x="T4" y="T5"/>
                  </a:cxn>
                  <a:cxn ang="T11">
                    <a:pos x="T6" y="T7"/>
                  </a:cxn>
                </a:cxnLst>
                <a:rect l="T12" t="T13" r="T14" b="T15"/>
                <a:pathLst>
                  <a:path w="5" h="92">
                    <a:moveTo>
                      <a:pt x="5" y="0"/>
                    </a:moveTo>
                    <a:lnTo>
                      <a:pt x="5" y="34"/>
                    </a:lnTo>
                    <a:lnTo>
                      <a:pt x="0" y="34"/>
                    </a:lnTo>
                    <a:lnTo>
                      <a:pt x="0" y="92"/>
                    </a:lnTo>
                  </a:path>
                </a:pathLst>
              </a:custGeom>
              <a:noFill/>
              <a:ln w="3175">
                <a:solidFill>
                  <a:srgbClr val="000000"/>
                </a:solidFill>
                <a:prstDash val="solid"/>
                <a:round/>
                <a:headEnd/>
                <a:tailEnd/>
              </a:ln>
            </p:spPr>
            <p:txBody>
              <a:bodyPr/>
              <a:lstStyle/>
              <a:p>
                <a:endParaRPr lang="en-US" dirty="0">
                  <a:latin typeface="+mn-lt"/>
                </a:endParaRPr>
              </a:p>
            </p:txBody>
          </p:sp>
          <p:sp>
            <p:nvSpPr>
              <p:cNvPr id="64683" name="Freeform 170"/>
              <p:cNvSpPr>
                <a:spLocks/>
              </p:cNvSpPr>
              <p:nvPr/>
            </p:nvSpPr>
            <p:spPr bwMode="auto">
              <a:xfrm>
                <a:off x="2625" y="1533"/>
                <a:ext cx="56" cy="77"/>
              </a:xfrm>
              <a:custGeom>
                <a:avLst/>
                <a:gdLst>
                  <a:gd name="T0" fmla="*/ 0 w 112"/>
                  <a:gd name="T1" fmla="*/ 1 h 154"/>
                  <a:gd name="T2" fmla="*/ 1 w 112"/>
                  <a:gd name="T3" fmla="*/ 0 h 154"/>
                  <a:gd name="T4" fmla="*/ 1 w 112"/>
                  <a:gd name="T5" fmla="*/ 1 h 154"/>
                  <a:gd name="T6" fmla="*/ 0 w 112"/>
                  <a:gd name="T7" fmla="*/ 1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0" y="154"/>
                    </a:moveTo>
                    <a:lnTo>
                      <a:pt x="56" y="0"/>
                    </a:lnTo>
                    <a:lnTo>
                      <a:pt x="112" y="154"/>
                    </a:lnTo>
                    <a:lnTo>
                      <a:pt x="0" y="154"/>
                    </a:lnTo>
                    <a:close/>
                  </a:path>
                </a:pathLst>
              </a:custGeom>
              <a:solidFill>
                <a:srgbClr val="000000"/>
              </a:solidFill>
              <a:ln w="9525">
                <a:noFill/>
                <a:round/>
                <a:headEnd/>
                <a:tailEnd/>
              </a:ln>
            </p:spPr>
            <p:txBody>
              <a:bodyPr/>
              <a:lstStyle/>
              <a:p>
                <a:endParaRPr lang="en-US" dirty="0">
                  <a:latin typeface="+mn-lt"/>
                </a:endParaRPr>
              </a:p>
            </p:txBody>
          </p:sp>
          <p:sp>
            <p:nvSpPr>
              <p:cNvPr id="64684" name="Freeform 171"/>
              <p:cNvSpPr>
                <a:spLocks/>
              </p:cNvSpPr>
              <p:nvPr/>
            </p:nvSpPr>
            <p:spPr bwMode="auto">
              <a:xfrm>
                <a:off x="2623" y="1643"/>
                <a:ext cx="56" cy="77"/>
              </a:xfrm>
              <a:custGeom>
                <a:avLst/>
                <a:gdLst>
                  <a:gd name="T0" fmla="*/ 1 w 112"/>
                  <a:gd name="T1" fmla="*/ 0 h 154"/>
                  <a:gd name="T2" fmla="*/ 1 w 112"/>
                  <a:gd name="T3" fmla="*/ 1 h 154"/>
                  <a:gd name="T4" fmla="*/ 0 w 112"/>
                  <a:gd name="T5" fmla="*/ 0 h 154"/>
                  <a:gd name="T6" fmla="*/ 1 w 112"/>
                  <a:gd name="T7" fmla="*/ 0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112" y="0"/>
                    </a:moveTo>
                    <a:lnTo>
                      <a:pt x="56" y="154"/>
                    </a:lnTo>
                    <a:lnTo>
                      <a:pt x="0" y="0"/>
                    </a:lnTo>
                    <a:lnTo>
                      <a:pt x="112" y="0"/>
                    </a:lnTo>
                    <a:close/>
                  </a:path>
                </a:pathLst>
              </a:custGeom>
              <a:solidFill>
                <a:srgbClr val="000000"/>
              </a:solidFill>
              <a:ln w="9525">
                <a:noFill/>
                <a:round/>
                <a:headEnd/>
                <a:tailEnd/>
              </a:ln>
            </p:spPr>
            <p:txBody>
              <a:bodyPr/>
              <a:lstStyle/>
              <a:p>
                <a:endParaRPr lang="en-US" dirty="0">
                  <a:latin typeface="+mn-lt"/>
                </a:endParaRPr>
              </a:p>
            </p:txBody>
          </p:sp>
          <p:sp>
            <p:nvSpPr>
              <p:cNvPr id="64685" name="Freeform 172"/>
              <p:cNvSpPr>
                <a:spLocks/>
              </p:cNvSpPr>
              <p:nvPr/>
            </p:nvSpPr>
            <p:spPr bwMode="auto">
              <a:xfrm>
                <a:off x="3330" y="1603"/>
                <a:ext cx="5" cy="46"/>
              </a:xfrm>
              <a:custGeom>
                <a:avLst/>
                <a:gdLst>
                  <a:gd name="T0" fmla="*/ 1 w 9"/>
                  <a:gd name="T1" fmla="*/ 0 h 92"/>
                  <a:gd name="T2" fmla="*/ 1 w 9"/>
                  <a:gd name="T3" fmla="*/ 1 h 92"/>
                  <a:gd name="T4" fmla="*/ 0 w 9"/>
                  <a:gd name="T5" fmla="*/ 1 h 92"/>
                  <a:gd name="T6" fmla="*/ 0 w 9"/>
                  <a:gd name="T7" fmla="*/ 1 h 92"/>
                  <a:gd name="T8" fmla="*/ 0 60000 65536"/>
                  <a:gd name="T9" fmla="*/ 0 60000 65536"/>
                  <a:gd name="T10" fmla="*/ 0 60000 65536"/>
                  <a:gd name="T11" fmla="*/ 0 60000 65536"/>
                  <a:gd name="T12" fmla="*/ 0 w 9"/>
                  <a:gd name="T13" fmla="*/ 0 h 92"/>
                  <a:gd name="T14" fmla="*/ 9 w 9"/>
                  <a:gd name="T15" fmla="*/ 92 h 92"/>
                </a:gdLst>
                <a:ahLst/>
                <a:cxnLst>
                  <a:cxn ang="T8">
                    <a:pos x="T0" y="T1"/>
                  </a:cxn>
                  <a:cxn ang="T9">
                    <a:pos x="T2" y="T3"/>
                  </a:cxn>
                  <a:cxn ang="T10">
                    <a:pos x="T4" y="T5"/>
                  </a:cxn>
                  <a:cxn ang="T11">
                    <a:pos x="T6" y="T7"/>
                  </a:cxn>
                </a:cxnLst>
                <a:rect l="T12" t="T13" r="T14" b="T15"/>
                <a:pathLst>
                  <a:path w="9" h="92">
                    <a:moveTo>
                      <a:pt x="9" y="0"/>
                    </a:moveTo>
                    <a:lnTo>
                      <a:pt x="9" y="34"/>
                    </a:lnTo>
                    <a:lnTo>
                      <a:pt x="0" y="34"/>
                    </a:lnTo>
                    <a:lnTo>
                      <a:pt x="0" y="92"/>
                    </a:lnTo>
                  </a:path>
                </a:pathLst>
              </a:custGeom>
              <a:noFill/>
              <a:ln w="3175">
                <a:solidFill>
                  <a:srgbClr val="000000"/>
                </a:solidFill>
                <a:prstDash val="solid"/>
                <a:round/>
                <a:headEnd/>
                <a:tailEnd/>
              </a:ln>
            </p:spPr>
            <p:txBody>
              <a:bodyPr/>
              <a:lstStyle/>
              <a:p>
                <a:endParaRPr lang="en-US" dirty="0">
                  <a:latin typeface="+mn-lt"/>
                </a:endParaRPr>
              </a:p>
            </p:txBody>
          </p:sp>
          <p:sp>
            <p:nvSpPr>
              <p:cNvPr id="64686" name="Freeform 173"/>
              <p:cNvSpPr>
                <a:spLocks/>
              </p:cNvSpPr>
              <p:nvPr/>
            </p:nvSpPr>
            <p:spPr bwMode="auto">
              <a:xfrm>
                <a:off x="3307" y="1533"/>
                <a:ext cx="56" cy="77"/>
              </a:xfrm>
              <a:custGeom>
                <a:avLst/>
                <a:gdLst>
                  <a:gd name="T0" fmla="*/ 0 w 112"/>
                  <a:gd name="T1" fmla="*/ 1 h 154"/>
                  <a:gd name="T2" fmla="*/ 1 w 112"/>
                  <a:gd name="T3" fmla="*/ 0 h 154"/>
                  <a:gd name="T4" fmla="*/ 1 w 112"/>
                  <a:gd name="T5" fmla="*/ 1 h 154"/>
                  <a:gd name="T6" fmla="*/ 0 w 112"/>
                  <a:gd name="T7" fmla="*/ 1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0" y="154"/>
                    </a:moveTo>
                    <a:lnTo>
                      <a:pt x="56" y="0"/>
                    </a:lnTo>
                    <a:lnTo>
                      <a:pt x="112" y="154"/>
                    </a:lnTo>
                    <a:lnTo>
                      <a:pt x="0" y="154"/>
                    </a:lnTo>
                    <a:close/>
                  </a:path>
                </a:pathLst>
              </a:custGeom>
              <a:solidFill>
                <a:srgbClr val="000000"/>
              </a:solidFill>
              <a:ln w="9525">
                <a:noFill/>
                <a:round/>
                <a:headEnd/>
                <a:tailEnd/>
              </a:ln>
            </p:spPr>
            <p:txBody>
              <a:bodyPr/>
              <a:lstStyle/>
              <a:p>
                <a:endParaRPr lang="en-US" dirty="0">
                  <a:latin typeface="+mn-lt"/>
                </a:endParaRPr>
              </a:p>
            </p:txBody>
          </p:sp>
          <p:sp>
            <p:nvSpPr>
              <p:cNvPr id="64687" name="Freeform 174"/>
              <p:cNvSpPr>
                <a:spLocks/>
              </p:cNvSpPr>
              <p:nvPr/>
            </p:nvSpPr>
            <p:spPr bwMode="auto">
              <a:xfrm>
                <a:off x="3303" y="1643"/>
                <a:ext cx="55" cy="77"/>
              </a:xfrm>
              <a:custGeom>
                <a:avLst/>
                <a:gdLst>
                  <a:gd name="T0" fmla="*/ 1 w 110"/>
                  <a:gd name="T1" fmla="*/ 0 h 154"/>
                  <a:gd name="T2" fmla="*/ 1 w 110"/>
                  <a:gd name="T3" fmla="*/ 1 h 154"/>
                  <a:gd name="T4" fmla="*/ 0 w 110"/>
                  <a:gd name="T5" fmla="*/ 0 h 154"/>
                  <a:gd name="T6" fmla="*/ 1 w 110"/>
                  <a:gd name="T7" fmla="*/ 0 h 154"/>
                  <a:gd name="T8" fmla="*/ 0 60000 65536"/>
                  <a:gd name="T9" fmla="*/ 0 60000 65536"/>
                  <a:gd name="T10" fmla="*/ 0 60000 65536"/>
                  <a:gd name="T11" fmla="*/ 0 60000 65536"/>
                  <a:gd name="T12" fmla="*/ 0 w 110"/>
                  <a:gd name="T13" fmla="*/ 0 h 154"/>
                  <a:gd name="T14" fmla="*/ 110 w 110"/>
                  <a:gd name="T15" fmla="*/ 154 h 154"/>
                </a:gdLst>
                <a:ahLst/>
                <a:cxnLst>
                  <a:cxn ang="T8">
                    <a:pos x="T0" y="T1"/>
                  </a:cxn>
                  <a:cxn ang="T9">
                    <a:pos x="T2" y="T3"/>
                  </a:cxn>
                  <a:cxn ang="T10">
                    <a:pos x="T4" y="T5"/>
                  </a:cxn>
                  <a:cxn ang="T11">
                    <a:pos x="T6" y="T7"/>
                  </a:cxn>
                </a:cxnLst>
                <a:rect l="T12" t="T13" r="T14" b="T15"/>
                <a:pathLst>
                  <a:path w="110" h="154">
                    <a:moveTo>
                      <a:pt x="110" y="0"/>
                    </a:moveTo>
                    <a:lnTo>
                      <a:pt x="54" y="154"/>
                    </a:lnTo>
                    <a:lnTo>
                      <a:pt x="0" y="0"/>
                    </a:lnTo>
                    <a:lnTo>
                      <a:pt x="110" y="0"/>
                    </a:lnTo>
                    <a:close/>
                  </a:path>
                </a:pathLst>
              </a:custGeom>
              <a:solidFill>
                <a:srgbClr val="000000"/>
              </a:solidFill>
              <a:ln w="9525">
                <a:noFill/>
                <a:round/>
                <a:headEnd/>
                <a:tailEnd/>
              </a:ln>
            </p:spPr>
            <p:txBody>
              <a:bodyPr/>
              <a:lstStyle/>
              <a:p>
                <a:endParaRPr lang="en-US" dirty="0">
                  <a:latin typeface="+mn-lt"/>
                </a:endParaRPr>
              </a:p>
            </p:txBody>
          </p:sp>
          <p:sp>
            <p:nvSpPr>
              <p:cNvPr id="64688" name="Rectangle 175"/>
              <p:cNvSpPr>
                <a:spLocks noChangeArrowheads="1"/>
              </p:cNvSpPr>
              <p:nvPr/>
            </p:nvSpPr>
            <p:spPr bwMode="auto">
              <a:xfrm>
                <a:off x="3054" y="823"/>
                <a:ext cx="546" cy="209"/>
              </a:xfrm>
              <a:prstGeom prst="rect">
                <a:avLst/>
              </a:prstGeom>
              <a:solidFill>
                <a:schemeClr val="folHlink"/>
              </a:solidFill>
              <a:ln w="9525">
                <a:noFill/>
                <a:miter lim="800000"/>
                <a:headEnd/>
                <a:tailEnd/>
              </a:ln>
            </p:spPr>
            <p:txBody>
              <a:bodyPr/>
              <a:lstStyle/>
              <a:p>
                <a:endParaRPr lang="en-US" dirty="0">
                  <a:latin typeface="+mn-lt"/>
                </a:endParaRPr>
              </a:p>
            </p:txBody>
          </p:sp>
          <p:sp>
            <p:nvSpPr>
              <p:cNvPr id="109749" name="Rectangle 176"/>
              <p:cNvSpPr>
                <a:spLocks noChangeArrowheads="1"/>
              </p:cNvSpPr>
              <p:nvPr/>
            </p:nvSpPr>
            <p:spPr bwMode="auto">
              <a:xfrm>
                <a:off x="3054" y="823"/>
                <a:ext cx="546"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690" name="Rectangle 177"/>
              <p:cNvSpPr>
                <a:spLocks noChangeArrowheads="1"/>
              </p:cNvSpPr>
              <p:nvPr/>
            </p:nvSpPr>
            <p:spPr bwMode="auto">
              <a:xfrm>
                <a:off x="3237" y="831"/>
                <a:ext cx="163"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XMC</a:t>
                </a:r>
                <a:endParaRPr lang="en-US" sz="1050" dirty="0">
                  <a:latin typeface="+mn-lt"/>
                </a:endParaRPr>
              </a:p>
            </p:txBody>
          </p:sp>
          <p:sp>
            <p:nvSpPr>
              <p:cNvPr id="64691" name="Rectangle 178"/>
              <p:cNvSpPr>
                <a:spLocks noChangeArrowheads="1"/>
              </p:cNvSpPr>
              <p:nvPr/>
            </p:nvSpPr>
            <p:spPr bwMode="auto">
              <a:xfrm>
                <a:off x="3145" y="948"/>
                <a:ext cx="364" cy="84"/>
              </a:xfrm>
              <a:prstGeom prst="rect">
                <a:avLst/>
              </a:prstGeom>
              <a:solidFill>
                <a:srgbClr val="FFFFFF"/>
              </a:solidFill>
              <a:ln w="9525">
                <a:noFill/>
                <a:miter lim="800000"/>
                <a:headEnd/>
                <a:tailEnd/>
              </a:ln>
            </p:spPr>
            <p:txBody>
              <a:bodyPr/>
              <a:lstStyle/>
              <a:p>
                <a:endParaRPr lang="en-US" dirty="0">
                  <a:latin typeface="+mn-lt"/>
                </a:endParaRPr>
              </a:p>
            </p:txBody>
          </p:sp>
          <p:sp>
            <p:nvSpPr>
              <p:cNvPr id="64692" name="Rectangle 179"/>
              <p:cNvSpPr>
                <a:spLocks noChangeArrowheads="1"/>
              </p:cNvSpPr>
              <p:nvPr/>
            </p:nvSpPr>
            <p:spPr bwMode="auto">
              <a:xfrm>
                <a:off x="3145" y="948"/>
                <a:ext cx="364" cy="84"/>
              </a:xfrm>
              <a:prstGeom prst="rect">
                <a:avLst/>
              </a:prstGeom>
              <a:noFill/>
              <a:ln w="12700">
                <a:solidFill>
                  <a:srgbClr val="000000"/>
                </a:solidFill>
                <a:miter lim="800000"/>
                <a:headEnd/>
                <a:tailEnd/>
              </a:ln>
            </p:spPr>
            <p:txBody>
              <a:bodyPr/>
              <a:lstStyle/>
              <a:p>
                <a:endParaRPr lang="en-US" dirty="0">
                  <a:latin typeface="+mn-lt"/>
                </a:endParaRPr>
              </a:p>
            </p:txBody>
          </p:sp>
          <p:sp>
            <p:nvSpPr>
              <p:cNvPr id="64693" name="Rectangle 180"/>
              <p:cNvSpPr>
                <a:spLocks noChangeArrowheads="1"/>
              </p:cNvSpPr>
              <p:nvPr/>
            </p:nvSpPr>
            <p:spPr bwMode="auto">
              <a:xfrm>
                <a:off x="3225" y="945"/>
                <a:ext cx="180" cy="87"/>
              </a:xfrm>
              <a:prstGeom prst="rect">
                <a:avLst/>
              </a:prstGeom>
              <a:noFill/>
              <a:ln w="9525">
                <a:noFill/>
                <a:miter lim="800000"/>
                <a:headEnd/>
                <a:tailEnd/>
              </a:ln>
            </p:spPr>
            <p:txBody>
              <a:bodyPr wrap="none" lIns="0" tIns="0" rIns="0" bIns="0">
                <a:spAutoFit/>
              </a:bodyPr>
              <a:lstStyle/>
              <a:p>
                <a:r>
                  <a:rPr lang="en-US" sz="900" dirty="0">
                    <a:solidFill>
                      <a:srgbClr val="000000"/>
                    </a:solidFill>
                    <a:latin typeface="+mn-lt"/>
                  </a:rPr>
                  <a:t>MPAX</a:t>
                </a:r>
                <a:endParaRPr lang="en-US" sz="900" dirty="0">
                  <a:latin typeface="+mn-lt"/>
                </a:endParaRPr>
              </a:p>
            </p:txBody>
          </p:sp>
          <p:sp>
            <p:nvSpPr>
              <p:cNvPr id="64694" name="Rectangle 181"/>
              <p:cNvSpPr>
                <a:spLocks noChangeArrowheads="1"/>
              </p:cNvSpPr>
              <p:nvPr/>
            </p:nvSpPr>
            <p:spPr bwMode="auto">
              <a:xfrm>
                <a:off x="3736" y="614"/>
                <a:ext cx="636" cy="418"/>
              </a:xfrm>
              <a:prstGeom prst="rect">
                <a:avLst/>
              </a:prstGeom>
              <a:solidFill>
                <a:srgbClr val="EBF1DE"/>
              </a:solidFill>
              <a:ln w="9525">
                <a:noFill/>
                <a:miter lim="800000"/>
                <a:headEnd/>
                <a:tailEnd/>
              </a:ln>
            </p:spPr>
            <p:txBody>
              <a:bodyPr/>
              <a:lstStyle/>
              <a:p>
                <a:endParaRPr lang="en-US" dirty="0">
                  <a:latin typeface="+mn-lt"/>
                </a:endParaRPr>
              </a:p>
            </p:txBody>
          </p:sp>
          <p:sp>
            <p:nvSpPr>
              <p:cNvPr id="109755" name="Rectangle 182"/>
              <p:cNvSpPr>
                <a:spLocks noChangeArrowheads="1"/>
              </p:cNvSpPr>
              <p:nvPr/>
            </p:nvSpPr>
            <p:spPr bwMode="auto">
              <a:xfrm>
                <a:off x="3736" y="614"/>
                <a:ext cx="636"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96" name="Rectangle 183"/>
              <p:cNvSpPr>
                <a:spLocks noChangeArrowheads="1"/>
              </p:cNvSpPr>
              <p:nvPr/>
            </p:nvSpPr>
            <p:spPr bwMode="auto">
              <a:xfrm>
                <a:off x="3830" y="652"/>
                <a:ext cx="320"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CorePac</a:t>
                </a:r>
                <a:endParaRPr lang="en-US" dirty="0">
                  <a:latin typeface="+mn-lt"/>
                </a:endParaRPr>
              </a:p>
            </p:txBody>
          </p:sp>
          <p:sp>
            <p:nvSpPr>
              <p:cNvPr id="64697" name="Rectangle 184"/>
              <p:cNvSpPr>
                <a:spLocks noChangeArrowheads="1"/>
              </p:cNvSpPr>
              <p:nvPr/>
            </p:nvSpPr>
            <p:spPr bwMode="auto">
              <a:xfrm>
                <a:off x="4222" y="652"/>
                <a:ext cx="49"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3</a:t>
                </a:r>
                <a:endParaRPr lang="en-US" dirty="0">
                  <a:latin typeface="+mn-lt"/>
                </a:endParaRPr>
              </a:p>
            </p:txBody>
          </p:sp>
          <p:sp>
            <p:nvSpPr>
              <p:cNvPr id="64698" name="Rectangle 185"/>
              <p:cNvSpPr>
                <a:spLocks noChangeArrowheads="1"/>
              </p:cNvSpPr>
              <p:nvPr/>
            </p:nvSpPr>
            <p:spPr bwMode="auto">
              <a:xfrm>
                <a:off x="3782" y="823"/>
                <a:ext cx="545" cy="209"/>
              </a:xfrm>
              <a:prstGeom prst="rect">
                <a:avLst/>
              </a:prstGeom>
              <a:solidFill>
                <a:srgbClr val="CADAA9"/>
              </a:solidFill>
              <a:ln w="9525">
                <a:noFill/>
                <a:miter lim="800000"/>
                <a:headEnd/>
                <a:tailEnd/>
              </a:ln>
            </p:spPr>
            <p:txBody>
              <a:bodyPr/>
              <a:lstStyle/>
              <a:p>
                <a:endParaRPr lang="en-US" dirty="0">
                  <a:latin typeface="+mn-lt"/>
                </a:endParaRPr>
              </a:p>
            </p:txBody>
          </p:sp>
          <p:sp>
            <p:nvSpPr>
              <p:cNvPr id="109759" name="Rectangle 186"/>
              <p:cNvSpPr>
                <a:spLocks noChangeArrowheads="1"/>
              </p:cNvSpPr>
              <p:nvPr/>
            </p:nvSpPr>
            <p:spPr bwMode="auto">
              <a:xfrm>
                <a:off x="3782" y="823"/>
                <a:ext cx="545"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700" name="Rectangle 187"/>
              <p:cNvSpPr>
                <a:spLocks noChangeArrowheads="1"/>
              </p:cNvSpPr>
              <p:nvPr/>
            </p:nvSpPr>
            <p:spPr bwMode="auto">
              <a:xfrm>
                <a:off x="3964" y="831"/>
                <a:ext cx="163"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XMC</a:t>
                </a:r>
                <a:endParaRPr lang="en-US" sz="1050" dirty="0">
                  <a:latin typeface="+mn-lt"/>
                </a:endParaRPr>
              </a:p>
            </p:txBody>
          </p:sp>
          <p:sp>
            <p:nvSpPr>
              <p:cNvPr id="64701" name="Rectangle 188"/>
              <p:cNvSpPr>
                <a:spLocks noChangeArrowheads="1"/>
              </p:cNvSpPr>
              <p:nvPr/>
            </p:nvSpPr>
            <p:spPr bwMode="auto">
              <a:xfrm>
                <a:off x="3872" y="948"/>
                <a:ext cx="364" cy="84"/>
              </a:xfrm>
              <a:prstGeom prst="rect">
                <a:avLst/>
              </a:prstGeom>
              <a:solidFill>
                <a:srgbClr val="FFFFFF"/>
              </a:solidFill>
              <a:ln w="9525">
                <a:noFill/>
                <a:miter lim="800000"/>
                <a:headEnd/>
                <a:tailEnd/>
              </a:ln>
            </p:spPr>
            <p:txBody>
              <a:bodyPr/>
              <a:lstStyle/>
              <a:p>
                <a:endParaRPr lang="en-US" dirty="0">
                  <a:latin typeface="+mn-lt"/>
                </a:endParaRPr>
              </a:p>
            </p:txBody>
          </p:sp>
          <p:sp>
            <p:nvSpPr>
              <p:cNvPr id="64702" name="Rectangle 189"/>
              <p:cNvSpPr>
                <a:spLocks noChangeArrowheads="1"/>
              </p:cNvSpPr>
              <p:nvPr/>
            </p:nvSpPr>
            <p:spPr bwMode="auto">
              <a:xfrm>
                <a:off x="3872" y="948"/>
                <a:ext cx="364" cy="84"/>
              </a:xfrm>
              <a:prstGeom prst="rect">
                <a:avLst/>
              </a:prstGeom>
              <a:noFill/>
              <a:ln w="12700">
                <a:solidFill>
                  <a:srgbClr val="000000"/>
                </a:solidFill>
                <a:miter lim="800000"/>
                <a:headEnd/>
                <a:tailEnd/>
              </a:ln>
            </p:spPr>
            <p:txBody>
              <a:bodyPr/>
              <a:lstStyle/>
              <a:p>
                <a:endParaRPr lang="en-US" dirty="0">
                  <a:latin typeface="+mn-lt"/>
                </a:endParaRPr>
              </a:p>
            </p:txBody>
          </p:sp>
          <p:sp>
            <p:nvSpPr>
              <p:cNvPr id="64703" name="Rectangle 190"/>
              <p:cNvSpPr>
                <a:spLocks noChangeArrowheads="1"/>
              </p:cNvSpPr>
              <p:nvPr/>
            </p:nvSpPr>
            <p:spPr bwMode="auto">
              <a:xfrm>
                <a:off x="3952" y="945"/>
                <a:ext cx="180" cy="87"/>
              </a:xfrm>
              <a:prstGeom prst="rect">
                <a:avLst/>
              </a:prstGeom>
              <a:noFill/>
              <a:ln w="9525">
                <a:noFill/>
                <a:miter lim="800000"/>
                <a:headEnd/>
                <a:tailEnd/>
              </a:ln>
            </p:spPr>
            <p:txBody>
              <a:bodyPr wrap="none" lIns="0" tIns="0" rIns="0" bIns="0">
                <a:spAutoFit/>
              </a:bodyPr>
              <a:lstStyle/>
              <a:p>
                <a:r>
                  <a:rPr lang="en-US" sz="900" dirty="0">
                    <a:solidFill>
                      <a:srgbClr val="000000"/>
                    </a:solidFill>
                    <a:latin typeface="+mn-lt"/>
                  </a:rPr>
                  <a:t>MPAX</a:t>
                </a:r>
                <a:endParaRPr lang="en-US" sz="900" dirty="0">
                  <a:latin typeface="+mn-lt"/>
                </a:endParaRPr>
              </a:p>
            </p:txBody>
          </p:sp>
          <p:sp>
            <p:nvSpPr>
              <p:cNvPr id="109764" name="Rectangle 191"/>
              <p:cNvSpPr>
                <a:spLocks noChangeArrowheads="1"/>
              </p:cNvSpPr>
              <p:nvPr/>
            </p:nvSpPr>
            <p:spPr bwMode="auto">
              <a:xfrm>
                <a:off x="1607" y="614"/>
                <a:ext cx="637"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705" name="Rectangle 192"/>
              <p:cNvSpPr>
                <a:spLocks noChangeArrowheads="1"/>
              </p:cNvSpPr>
              <p:nvPr/>
            </p:nvSpPr>
            <p:spPr bwMode="auto">
              <a:xfrm>
                <a:off x="1607" y="614"/>
                <a:ext cx="637" cy="418"/>
              </a:xfrm>
              <a:prstGeom prst="rect">
                <a:avLst/>
              </a:prstGeom>
              <a:noFill/>
              <a:ln w="3175">
                <a:solidFill>
                  <a:srgbClr val="000000"/>
                </a:solidFill>
                <a:miter lim="800000"/>
                <a:headEnd/>
                <a:tailEnd/>
              </a:ln>
            </p:spPr>
            <p:txBody>
              <a:bodyPr/>
              <a:lstStyle/>
              <a:p>
                <a:endParaRPr lang="en-US" dirty="0">
                  <a:latin typeface="+mn-lt"/>
                </a:endParaRPr>
              </a:p>
            </p:txBody>
          </p:sp>
          <p:sp>
            <p:nvSpPr>
              <p:cNvPr id="64706" name="Rectangle 193"/>
              <p:cNvSpPr>
                <a:spLocks noChangeArrowheads="1"/>
              </p:cNvSpPr>
              <p:nvPr/>
            </p:nvSpPr>
            <p:spPr bwMode="auto">
              <a:xfrm>
                <a:off x="1701" y="652"/>
                <a:ext cx="320"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CorePac</a:t>
                </a:r>
                <a:endParaRPr lang="en-US" dirty="0">
                  <a:latin typeface="+mn-lt"/>
                </a:endParaRPr>
              </a:p>
            </p:txBody>
          </p:sp>
          <p:sp>
            <p:nvSpPr>
              <p:cNvPr id="64707" name="Rectangle 194"/>
              <p:cNvSpPr>
                <a:spLocks noChangeArrowheads="1"/>
              </p:cNvSpPr>
              <p:nvPr/>
            </p:nvSpPr>
            <p:spPr bwMode="auto">
              <a:xfrm>
                <a:off x="2094" y="652"/>
                <a:ext cx="49"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0</a:t>
                </a:r>
                <a:endParaRPr lang="en-US" dirty="0">
                  <a:latin typeface="+mn-lt"/>
                </a:endParaRPr>
              </a:p>
            </p:txBody>
          </p:sp>
          <p:sp>
            <p:nvSpPr>
              <p:cNvPr id="64708" name="Rectangle 195"/>
              <p:cNvSpPr>
                <a:spLocks noChangeArrowheads="1"/>
              </p:cNvSpPr>
              <p:nvPr/>
            </p:nvSpPr>
            <p:spPr bwMode="auto">
              <a:xfrm>
                <a:off x="1653" y="823"/>
                <a:ext cx="545" cy="209"/>
              </a:xfrm>
              <a:prstGeom prst="rect">
                <a:avLst/>
              </a:prstGeom>
              <a:solidFill>
                <a:schemeClr val="folHlink"/>
              </a:solidFill>
              <a:ln w="9525">
                <a:noFill/>
                <a:miter lim="800000"/>
                <a:headEnd/>
                <a:tailEnd/>
              </a:ln>
            </p:spPr>
            <p:txBody>
              <a:bodyPr/>
              <a:lstStyle/>
              <a:p>
                <a:endParaRPr lang="en-US" dirty="0">
                  <a:latin typeface="+mn-lt"/>
                </a:endParaRPr>
              </a:p>
            </p:txBody>
          </p:sp>
          <p:sp>
            <p:nvSpPr>
              <p:cNvPr id="109769" name="Rectangle 196"/>
              <p:cNvSpPr>
                <a:spLocks noChangeArrowheads="1"/>
              </p:cNvSpPr>
              <p:nvPr/>
            </p:nvSpPr>
            <p:spPr bwMode="auto">
              <a:xfrm>
                <a:off x="1653" y="823"/>
                <a:ext cx="545"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710" name="Rectangle 197"/>
              <p:cNvSpPr>
                <a:spLocks noChangeArrowheads="1"/>
              </p:cNvSpPr>
              <p:nvPr/>
            </p:nvSpPr>
            <p:spPr bwMode="auto">
              <a:xfrm>
                <a:off x="1835" y="831"/>
                <a:ext cx="163"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XMC</a:t>
                </a:r>
                <a:endParaRPr lang="en-US" sz="1050" dirty="0">
                  <a:latin typeface="+mn-lt"/>
                </a:endParaRPr>
              </a:p>
            </p:txBody>
          </p:sp>
          <p:sp>
            <p:nvSpPr>
              <p:cNvPr id="64711" name="Rectangle 198"/>
              <p:cNvSpPr>
                <a:spLocks noChangeArrowheads="1"/>
              </p:cNvSpPr>
              <p:nvPr/>
            </p:nvSpPr>
            <p:spPr bwMode="auto">
              <a:xfrm>
                <a:off x="1744" y="948"/>
                <a:ext cx="363" cy="84"/>
              </a:xfrm>
              <a:prstGeom prst="rect">
                <a:avLst/>
              </a:prstGeom>
              <a:solidFill>
                <a:srgbClr val="FFFFFF"/>
              </a:solidFill>
              <a:ln w="9525">
                <a:noFill/>
                <a:miter lim="800000"/>
                <a:headEnd/>
                <a:tailEnd/>
              </a:ln>
            </p:spPr>
            <p:txBody>
              <a:bodyPr/>
              <a:lstStyle/>
              <a:p>
                <a:endParaRPr lang="en-US" dirty="0">
                  <a:latin typeface="+mn-lt"/>
                </a:endParaRPr>
              </a:p>
            </p:txBody>
          </p:sp>
          <p:sp>
            <p:nvSpPr>
              <p:cNvPr id="64712" name="Rectangle 199"/>
              <p:cNvSpPr>
                <a:spLocks noChangeArrowheads="1"/>
              </p:cNvSpPr>
              <p:nvPr/>
            </p:nvSpPr>
            <p:spPr bwMode="auto">
              <a:xfrm>
                <a:off x="1744" y="948"/>
                <a:ext cx="363" cy="84"/>
              </a:xfrm>
              <a:prstGeom prst="rect">
                <a:avLst/>
              </a:prstGeom>
              <a:noFill/>
              <a:ln w="12700">
                <a:solidFill>
                  <a:srgbClr val="000000"/>
                </a:solidFill>
                <a:miter lim="800000"/>
                <a:headEnd/>
                <a:tailEnd/>
              </a:ln>
            </p:spPr>
            <p:txBody>
              <a:bodyPr/>
              <a:lstStyle/>
              <a:p>
                <a:endParaRPr lang="en-US" dirty="0">
                  <a:latin typeface="+mn-lt"/>
                </a:endParaRPr>
              </a:p>
            </p:txBody>
          </p:sp>
          <p:sp>
            <p:nvSpPr>
              <p:cNvPr id="64713" name="Rectangle 200"/>
              <p:cNvSpPr>
                <a:spLocks noChangeArrowheads="1"/>
              </p:cNvSpPr>
              <p:nvPr/>
            </p:nvSpPr>
            <p:spPr bwMode="auto">
              <a:xfrm>
                <a:off x="1824" y="945"/>
                <a:ext cx="180" cy="87"/>
              </a:xfrm>
              <a:prstGeom prst="rect">
                <a:avLst/>
              </a:prstGeom>
              <a:noFill/>
              <a:ln w="9525">
                <a:noFill/>
                <a:miter lim="800000"/>
                <a:headEnd/>
                <a:tailEnd/>
              </a:ln>
            </p:spPr>
            <p:txBody>
              <a:bodyPr wrap="none" lIns="0" tIns="0" rIns="0" bIns="0">
                <a:spAutoFit/>
              </a:bodyPr>
              <a:lstStyle/>
              <a:p>
                <a:r>
                  <a:rPr lang="en-US" sz="900" dirty="0">
                    <a:solidFill>
                      <a:srgbClr val="000000"/>
                    </a:solidFill>
                    <a:latin typeface="+mn-lt"/>
                  </a:rPr>
                  <a:t>MPAX</a:t>
                </a:r>
                <a:endParaRPr lang="en-US" sz="900" dirty="0">
                  <a:latin typeface="+mn-lt"/>
                </a:endParaRPr>
              </a:p>
            </p:txBody>
          </p:sp>
          <p:sp>
            <p:nvSpPr>
              <p:cNvPr id="109774" name="Rectangle 201"/>
              <p:cNvSpPr>
                <a:spLocks noChangeArrowheads="1"/>
              </p:cNvSpPr>
              <p:nvPr/>
            </p:nvSpPr>
            <p:spPr bwMode="auto">
              <a:xfrm>
                <a:off x="2335" y="614"/>
                <a:ext cx="636"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715" name="Rectangle 202"/>
              <p:cNvSpPr>
                <a:spLocks noChangeArrowheads="1"/>
              </p:cNvSpPr>
              <p:nvPr/>
            </p:nvSpPr>
            <p:spPr bwMode="auto">
              <a:xfrm>
                <a:off x="2335" y="614"/>
                <a:ext cx="636" cy="418"/>
              </a:xfrm>
              <a:prstGeom prst="rect">
                <a:avLst/>
              </a:prstGeom>
              <a:noFill/>
              <a:ln w="3175">
                <a:solidFill>
                  <a:srgbClr val="000000"/>
                </a:solidFill>
                <a:miter lim="800000"/>
                <a:headEnd/>
                <a:tailEnd/>
              </a:ln>
            </p:spPr>
            <p:txBody>
              <a:bodyPr/>
              <a:lstStyle/>
              <a:p>
                <a:endParaRPr lang="en-US" dirty="0">
                  <a:latin typeface="+mn-lt"/>
                </a:endParaRPr>
              </a:p>
            </p:txBody>
          </p:sp>
          <p:sp>
            <p:nvSpPr>
              <p:cNvPr id="64716" name="Rectangle 203"/>
              <p:cNvSpPr>
                <a:spLocks noChangeArrowheads="1"/>
              </p:cNvSpPr>
              <p:nvPr/>
            </p:nvSpPr>
            <p:spPr bwMode="auto">
              <a:xfrm>
                <a:off x="2429" y="652"/>
                <a:ext cx="320"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CorePac</a:t>
                </a:r>
                <a:endParaRPr lang="en-US" dirty="0">
                  <a:latin typeface="+mn-lt"/>
                </a:endParaRPr>
              </a:p>
            </p:txBody>
          </p:sp>
          <p:sp>
            <p:nvSpPr>
              <p:cNvPr id="64717" name="Rectangle 204"/>
              <p:cNvSpPr>
                <a:spLocks noChangeArrowheads="1"/>
              </p:cNvSpPr>
              <p:nvPr/>
            </p:nvSpPr>
            <p:spPr bwMode="auto">
              <a:xfrm>
                <a:off x="2821" y="652"/>
                <a:ext cx="49"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1</a:t>
                </a:r>
                <a:endParaRPr lang="en-US" dirty="0">
                  <a:latin typeface="+mn-lt"/>
                </a:endParaRPr>
              </a:p>
            </p:txBody>
          </p:sp>
          <p:sp>
            <p:nvSpPr>
              <p:cNvPr id="64718" name="Rectangle 205"/>
              <p:cNvSpPr>
                <a:spLocks noChangeArrowheads="1"/>
              </p:cNvSpPr>
              <p:nvPr/>
            </p:nvSpPr>
            <p:spPr bwMode="auto">
              <a:xfrm>
                <a:off x="2380" y="823"/>
                <a:ext cx="546" cy="209"/>
              </a:xfrm>
              <a:prstGeom prst="rect">
                <a:avLst/>
              </a:prstGeom>
              <a:solidFill>
                <a:schemeClr val="folHlink"/>
              </a:solidFill>
              <a:ln w="9525">
                <a:noFill/>
                <a:miter lim="800000"/>
                <a:headEnd/>
                <a:tailEnd/>
              </a:ln>
            </p:spPr>
            <p:txBody>
              <a:bodyPr/>
              <a:lstStyle/>
              <a:p>
                <a:endParaRPr lang="en-US" dirty="0">
                  <a:latin typeface="+mn-lt"/>
                </a:endParaRPr>
              </a:p>
            </p:txBody>
          </p:sp>
        </p:grpSp>
        <p:sp>
          <p:nvSpPr>
            <p:cNvPr id="109574" name="Rectangle 206"/>
            <p:cNvSpPr>
              <a:spLocks noChangeArrowheads="1"/>
            </p:cNvSpPr>
            <p:nvPr/>
          </p:nvSpPr>
          <p:spPr bwMode="auto">
            <a:xfrm>
              <a:off x="2380" y="823"/>
              <a:ext cx="546"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19" name="Rectangle 207"/>
            <p:cNvSpPr>
              <a:spLocks noChangeArrowheads="1"/>
            </p:cNvSpPr>
            <p:nvPr/>
          </p:nvSpPr>
          <p:spPr bwMode="auto">
            <a:xfrm>
              <a:off x="2563" y="831"/>
              <a:ext cx="163"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XMC</a:t>
              </a:r>
              <a:endParaRPr lang="en-US" sz="1050" dirty="0">
                <a:latin typeface="+mn-lt"/>
              </a:endParaRPr>
            </a:p>
          </p:txBody>
        </p:sp>
        <p:sp>
          <p:nvSpPr>
            <p:cNvPr id="64520" name="Rectangle 208"/>
            <p:cNvSpPr>
              <a:spLocks noChangeArrowheads="1"/>
            </p:cNvSpPr>
            <p:nvPr/>
          </p:nvSpPr>
          <p:spPr bwMode="auto">
            <a:xfrm>
              <a:off x="2471" y="948"/>
              <a:ext cx="364" cy="84"/>
            </a:xfrm>
            <a:prstGeom prst="rect">
              <a:avLst/>
            </a:prstGeom>
            <a:solidFill>
              <a:srgbClr val="FFFFFF"/>
            </a:solidFill>
            <a:ln w="9525">
              <a:noFill/>
              <a:miter lim="800000"/>
              <a:headEnd/>
              <a:tailEnd/>
            </a:ln>
          </p:spPr>
          <p:txBody>
            <a:bodyPr/>
            <a:lstStyle/>
            <a:p>
              <a:endParaRPr lang="en-US" dirty="0">
                <a:latin typeface="+mn-lt"/>
              </a:endParaRPr>
            </a:p>
          </p:txBody>
        </p:sp>
        <p:sp>
          <p:nvSpPr>
            <p:cNvPr id="64521" name="Rectangle 209"/>
            <p:cNvSpPr>
              <a:spLocks noChangeArrowheads="1"/>
            </p:cNvSpPr>
            <p:nvPr/>
          </p:nvSpPr>
          <p:spPr bwMode="auto">
            <a:xfrm>
              <a:off x="2471" y="948"/>
              <a:ext cx="364" cy="84"/>
            </a:xfrm>
            <a:prstGeom prst="rect">
              <a:avLst/>
            </a:prstGeom>
            <a:noFill/>
            <a:ln w="12700">
              <a:solidFill>
                <a:srgbClr val="000000"/>
              </a:solidFill>
              <a:miter lim="800000"/>
              <a:headEnd/>
              <a:tailEnd/>
            </a:ln>
          </p:spPr>
          <p:txBody>
            <a:bodyPr/>
            <a:lstStyle/>
            <a:p>
              <a:endParaRPr lang="en-US" dirty="0">
                <a:latin typeface="+mn-lt"/>
              </a:endParaRPr>
            </a:p>
          </p:txBody>
        </p:sp>
        <p:sp>
          <p:nvSpPr>
            <p:cNvPr id="64522" name="Rectangle 210"/>
            <p:cNvSpPr>
              <a:spLocks noChangeArrowheads="1"/>
            </p:cNvSpPr>
            <p:nvPr/>
          </p:nvSpPr>
          <p:spPr bwMode="auto">
            <a:xfrm>
              <a:off x="2551" y="945"/>
              <a:ext cx="180" cy="87"/>
            </a:xfrm>
            <a:prstGeom prst="rect">
              <a:avLst/>
            </a:prstGeom>
            <a:noFill/>
            <a:ln w="9525">
              <a:noFill/>
              <a:miter lim="800000"/>
              <a:headEnd/>
              <a:tailEnd/>
            </a:ln>
          </p:spPr>
          <p:txBody>
            <a:bodyPr wrap="none" lIns="0" tIns="0" rIns="0" bIns="0">
              <a:spAutoFit/>
            </a:bodyPr>
            <a:lstStyle/>
            <a:p>
              <a:r>
                <a:rPr lang="en-US" sz="900" dirty="0">
                  <a:solidFill>
                    <a:srgbClr val="000000"/>
                  </a:solidFill>
                  <a:latin typeface="+mn-lt"/>
                </a:rPr>
                <a:t>MPAX</a:t>
              </a:r>
              <a:endParaRPr lang="en-US" sz="900" dirty="0">
                <a:latin typeface="+mn-lt"/>
              </a:endParaRPr>
            </a:p>
          </p:txBody>
        </p:sp>
      </p:gr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762000" y="381000"/>
            <a:ext cx="7772400" cy="685800"/>
          </a:xfrm>
        </p:spPr>
        <p:txBody>
          <a:bodyPr/>
          <a:lstStyle/>
          <a:p>
            <a:pPr eaLnBrk="1" hangingPunct="1"/>
            <a:r>
              <a:rPr lang="en-US" sz="3600" dirty="0" smtClean="0"/>
              <a:t>XMC – External Memory Controller </a:t>
            </a:r>
          </a:p>
        </p:txBody>
      </p:sp>
      <p:sp>
        <p:nvSpPr>
          <p:cNvPr id="3" name="Subtitle 2"/>
          <p:cNvSpPr>
            <a:spLocks noGrp="1"/>
          </p:cNvSpPr>
          <p:nvPr>
            <p:ph type="subTitle" idx="1"/>
          </p:nvPr>
        </p:nvSpPr>
        <p:spPr>
          <a:xfrm>
            <a:off x="609600" y="1447800"/>
            <a:ext cx="7315200" cy="4876800"/>
          </a:xfrm>
        </p:spPr>
        <p:txBody>
          <a:bodyPr rtlCol="0">
            <a:noAutofit/>
          </a:bodyPr>
          <a:lstStyle/>
          <a:p>
            <a:pPr marL="342900" indent="-342900" algn="l" eaLnBrk="1" fontAlgn="auto" hangingPunct="1">
              <a:spcAft>
                <a:spcPts val="0"/>
              </a:spcAft>
              <a:buFont typeface="Arial" pitchFamily="34" charset="0"/>
              <a:buNone/>
              <a:defRPr/>
            </a:pPr>
            <a:r>
              <a:rPr lang="en-US" sz="2000" dirty="0" smtClean="0">
                <a:solidFill>
                  <a:srgbClr val="FF0000"/>
                </a:solidFill>
              </a:rPr>
              <a:t>The XMC is responsible for the following:</a:t>
            </a:r>
          </a:p>
          <a:p>
            <a:pPr marL="342900" indent="-342900" algn="l" eaLnBrk="1" fontAlgn="auto" hangingPunct="1">
              <a:spcAft>
                <a:spcPts val="0"/>
              </a:spcAft>
              <a:buFont typeface="+mj-lt"/>
              <a:buAutoNum type="arabicPeriod"/>
              <a:defRPr/>
            </a:pPr>
            <a:endParaRPr lang="en-US" sz="2000" dirty="0" smtClean="0">
              <a:solidFill>
                <a:schemeClr val="tx1"/>
              </a:solidFill>
            </a:endParaRPr>
          </a:p>
          <a:p>
            <a:pPr marL="342900" indent="-342900" algn="l" eaLnBrk="1" fontAlgn="auto" hangingPunct="1">
              <a:spcAft>
                <a:spcPts val="0"/>
              </a:spcAft>
              <a:buFont typeface="+mj-lt"/>
              <a:buAutoNum type="arabicPeriod"/>
              <a:defRPr/>
            </a:pPr>
            <a:r>
              <a:rPr lang="en-US" sz="2000" dirty="0" smtClean="0">
                <a:solidFill>
                  <a:schemeClr val="tx1"/>
                </a:solidFill>
              </a:rPr>
              <a:t>Address extension/translation</a:t>
            </a:r>
          </a:p>
          <a:p>
            <a:pPr marL="342900" indent="-342900" algn="l" eaLnBrk="1" fontAlgn="auto" hangingPunct="1">
              <a:spcAft>
                <a:spcPts val="0"/>
              </a:spcAft>
              <a:buFont typeface="+mj-lt"/>
              <a:buAutoNum type="arabicPeriod"/>
              <a:defRPr/>
            </a:pPr>
            <a:r>
              <a:rPr lang="en-US" sz="2000" dirty="0" smtClean="0">
                <a:solidFill>
                  <a:schemeClr val="tx1"/>
                </a:solidFill>
              </a:rPr>
              <a:t>Memory protection for addresses outside C66x</a:t>
            </a:r>
          </a:p>
          <a:p>
            <a:pPr marL="342900" indent="-342900" algn="l" eaLnBrk="1" fontAlgn="auto" hangingPunct="1">
              <a:spcAft>
                <a:spcPts val="0"/>
              </a:spcAft>
              <a:buFont typeface="+mj-lt"/>
              <a:buAutoNum type="arabicPeriod"/>
              <a:defRPr/>
            </a:pPr>
            <a:r>
              <a:rPr lang="en-US" sz="2000" dirty="0" smtClean="0">
                <a:solidFill>
                  <a:schemeClr val="tx1"/>
                </a:solidFill>
              </a:rPr>
              <a:t>Shared memory access path</a:t>
            </a:r>
          </a:p>
          <a:p>
            <a:pPr marL="342900" indent="-342900" algn="l" eaLnBrk="1" fontAlgn="auto" hangingPunct="1">
              <a:spcAft>
                <a:spcPts val="0"/>
              </a:spcAft>
              <a:buFont typeface="+mj-lt"/>
              <a:buAutoNum type="arabicPeriod"/>
              <a:defRPr/>
            </a:pPr>
            <a:r>
              <a:rPr lang="en-US" sz="2000" dirty="0" smtClean="0">
                <a:solidFill>
                  <a:schemeClr val="tx1"/>
                </a:solidFill>
              </a:rPr>
              <a:t>Cache and pre-fetch support</a:t>
            </a:r>
          </a:p>
          <a:p>
            <a:pPr marL="342900" indent="-342900" algn="l" eaLnBrk="1" fontAlgn="auto" hangingPunct="1">
              <a:spcAft>
                <a:spcPts val="0"/>
              </a:spcAft>
              <a:buFont typeface="+mj-lt"/>
              <a:buAutoNum type="arabicPeriod"/>
              <a:defRPr/>
            </a:pPr>
            <a:endParaRPr lang="en-US" sz="2000" dirty="0" smtClean="0">
              <a:solidFill>
                <a:schemeClr val="tx1"/>
              </a:solidFill>
            </a:endParaRPr>
          </a:p>
          <a:p>
            <a:pPr marL="342900" indent="-342900" algn="l" eaLnBrk="1" fontAlgn="auto" hangingPunct="1">
              <a:spcAft>
                <a:spcPts val="0"/>
              </a:spcAft>
              <a:buFont typeface="Arial" pitchFamily="34" charset="0"/>
              <a:buNone/>
              <a:defRPr/>
            </a:pPr>
            <a:r>
              <a:rPr lang="en-US" sz="2000" dirty="0" smtClean="0">
                <a:solidFill>
                  <a:srgbClr val="FF0000"/>
                </a:solidFill>
              </a:rPr>
              <a:t>User Control of XMC:</a:t>
            </a:r>
          </a:p>
          <a:p>
            <a:pPr marL="342900" indent="-342900" algn="l" eaLnBrk="1" fontAlgn="auto" hangingPunct="1">
              <a:spcAft>
                <a:spcPts val="0"/>
              </a:spcAft>
              <a:buFont typeface="+mj-lt"/>
              <a:buAutoNum type="arabicPeriod"/>
              <a:defRPr/>
            </a:pPr>
            <a:endParaRPr lang="en-US" sz="2000" dirty="0" smtClean="0">
              <a:solidFill>
                <a:schemeClr val="tx1"/>
              </a:solidFill>
            </a:endParaRPr>
          </a:p>
          <a:p>
            <a:pPr marL="342900" indent="-342900" algn="l" eaLnBrk="1" fontAlgn="auto" hangingPunct="1">
              <a:spcAft>
                <a:spcPts val="0"/>
              </a:spcAft>
              <a:buFont typeface="+mj-lt"/>
              <a:buAutoNum type="arabicPeriod"/>
              <a:defRPr/>
            </a:pPr>
            <a:r>
              <a:rPr lang="en-US" sz="2000" dirty="0" smtClean="0">
                <a:solidFill>
                  <a:schemeClr val="tx1"/>
                </a:solidFill>
              </a:rPr>
              <a:t>MPAX (Memory Protection and Extension) Registers</a:t>
            </a:r>
          </a:p>
          <a:p>
            <a:pPr marL="342900" indent="-342900" algn="l" eaLnBrk="1" fontAlgn="auto" hangingPunct="1">
              <a:spcAft>
                <a:spcPts val="0"/>
              </a:spcAft>
              <a:buFont typeface="+mj-lt"/>
              <a:buAutoNum type="arabicPeriod"/>
              <a:defRPr/>
            </a:pPr>
            <a:r>
              <a:rPr lang="en-US" sz="2000" dirty="0" smtClean="0">
                <a:solidFill>
                  <a:schemeClr val="tx1"/>
                </a:solidFill>
              </a:rPr>
              <a:t>MAR (Memory Attributes) Registers</a:t>
            </a:r>
          </a:p>
          <a:p>
            <a:pPr marL="342900" indent="-342900" algn="l" eaLnBrk="1" fontAlgn="auto" hangingPunct="1">
              <a:spcAft>
                <a:spcPts val="0"/>
              </a:spcAft>
              <a:buFont typeface="+mj-lt"/>
              <a:buAutoNum type="arabicPeriod"/>
              <a:defRPr/>
            </a:pPr>
            <a:endParaRPr lang="en-US" sz="2000" dirty="0" smtClean="0">
              <a:solidFill>
                <a:schemeClr val="tx1"/>
              </a:solidFill>
            </a:endParaRPr>
          </a:p>
          <a:p>
            <a:pPr marL="342900" indent="-342900" algn="l" eaLnBrk="1" fontAlgn="auto" hangingPunct="1">
              <a:spcAft>
                <a:spcPts val="0"/>
              </a:spcAft>
              <a:buFont typeface="Arial" pitchFamily="34" charset="0"/>
              <a:buNone/>
              <a:defRPr/>
            </a:pPr>
            <a:r>
              <a:rPr lang="en-US" sz="2000" dirty="0" smtClean="0">
                <a:solidFill>
                  <a:srgbClr val="FF0000"/>
                </a:solidFill>
              </a:rPr>
              <a:t>Each core has its own set of MPAX and MAR registers!</a:t>
            </a:r>
          </a:p>
          <a:p>
            <a:pPr marL="342900" indent="-342900" algn="l" eaLnBrk="1" fontAlgn="auto" hangingPunct="1">
              <a:spcAft>
                <a:spcPts val="0"/>
              </a:spcAft>
              <a:buFont typeface="+mj-lt"/>
              <a:buAutoNum type="arabicPeriod"/>
              <a:defRPr/>
            </a:pPr>
            <a:endParaRPr lang="en-US" sz="2000" b="1" dirty="0" smtClean="0">
              <a:solidFill>
                <a:schemeClr val="tx1"/>
              </a:solidFill>
            </a:endParaRPr>
          </a:p>
          <a:p>
            <a:pPr marL="342900" indent="-342900" algn="l" eaLnBrk="1" fontAlgn="auto" hangingPunct="1">
              <a:spcAft>
                <a:spcPts val="0"/>
              </a:spcAft>
              <a:buFont typeface="Arial" pitchFamily="34" charset="0"/>
              <a:buNone/>
              <a:defRPr/>
            </a:pPr>
            <a:endParaRPr lang="en-US" sz="2000" b="1" dirty="0" smtClean="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Box 81"/>
          <p:cNvSpPr txBox="1"/>
          <p:nvPr/>
        </p:nvSpPr>
        <p:spPr>
          <a:xfrm>
            <a:off x="304800" y="6477000"/>
            <a:ext cx="8839200" cy="381000"/>
          </a:xfrm>
          <a:prstGeom prst="rect">
            <a:avLst/>
          </a:prstGeom>
          <a:solidFill>
            <a:schemeClr val="bg1"/>
          </a:solidFill>
        </p:spPr>
        <p:txBody>
          <a:bodyPr wrap="square" rtlCol="0">
            <a:spAutoFit/>
          </a:bodyPr>
          <a:lstStyle/>
          <a:p>
            <a:endParaRPr lang="en-US" dirty="0"/>
          </a:p>
        </p:txBody>
      </p:sp>
      <p:sp>
        <p:nvSpPr>
          <p:cNvPr id="81" name="Trapezoid 80"/>
          <p:cNvSpPr/>
          <p:nvPr/>
        </p:nvSpPr>
        <p:spPr>
          <a:xfrm rot="14465798">
            <a:off x="6333013" y="4480455"/>
            <a:ext cx="782265" cy="2743999"/>
          </a:xfrm>
          <a:prstGeom prst="trapezoid">
            <a:avLst>
              <a:gd name="adj" fmla="val 52107"/>
            </a:avLst>
          </a:prstGeom>
          <a:solidFill>
            <a:schemeClr val="accent6">
              <a:lumMod val="40000"/>
              <a:lumOff val="6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rapezoid 75"/>
          <p:cNvSpPr/>
          <p:nvPr/>
        </p:nvSpPr>
        <p:spPr>
          <a:xfrm rot="7802721">
            <a:off x="1955640" y="3391165"/>
            <a:ext cx="1090456" cy="3762240"/>
          </a:xfrm>
          <a:prstGeom prst="trapezoid">
            <a:avLst>
              <a:gd name="adj" fmla="val 50000"/>
            </a:avLst>
          </a:prstGeom>
          <a:solidFill>
            <a:schemeClr val="accent4">
              <a:lumMod val="40000"/>
              <a:lumOff val="6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rapezoid 74"/>
          <p:cNvSpPr/>
          <p:nvPr/>
        </p:nvSpPr>
        <p:spPr>
          <a:xfrm rot="6597216">
            <a:off x="2017025" y="4587047"/>
            <a:ext cx="1132802" cy="2743999"/>
          </a:xfrm>
          <a:prstGeom prst="trapezoid">
            <a:avLst>
              <a:gd name="adj" fmla="val 52107"/>
            </a:avLst>
          </a:prstGeom>
          <a:solidFill>
            <a:schemeClr val="accent6">
              <a:lumMod val="40000"/>
              <a:lumOff val="6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2" name="Title 1"/>
          <p:cNvSpPr>
            <a:spLocks noGrp="1"/>
          </p:cNvSpPr>
          <p:nvPr>
            <p:ph type="title"/>
          </p:nvPr>
        </p:nvSpPr>
        <p:spPr>
          <a:xfrm>
            <a:off x="457200" y="274638"/>
            <a:ext cx="8229600" cy="715962"/>
          </a:xfrm>
        </p:spPr>
        <p:txBody>
          <a:bodyPr/>
          <a:lstStyle/>
          <a:p>
            <a:pPr eaLnBrk="1" hangingPunct="1"/>
            <a:r>
              <a:rPr lang="en-US" sz="3600" dirty="0" smtClean="0"/>
              <a:t>The MPAX Registers</a:t>
            </a:r>
          </a:p>
        </p:txBody>
      </p:sp>
      <p:sp>
        <p:nvSpPr>
          <p:cNvPr id="3" name="Content Placeholder 2"/>
          <p:cNvSpPr>
            <a:spLocks noGrp="1"/>
          </p:cNvSpPr>
          <p:nvPr>
            <p:ph idx="1"/>
          </p:nvPr>
        </p:nvSpPr>
        <p:spPr>
          <a:xfrm>
            <a:off x="304800" y="1143000"/>
            <a:ext cx="6934200" cy="2819400"/>
          </a:xfrm>
        </p:spPr>
        <p:txBody>
          <a:bodyPr rtlCol="0">
            <a:normAutofit/>
          </a:bodyPr>
          <a:lstStyle/>
          <a:p>
            <a:pPr eaLnBrk="1" fontAlgn="auto" hangingPunct="1">
              <a:spcAft>
                <a:spcPts val="0"/>
              </a:spcAft>
              <a:buNone/>
              <a:defRPr/>
            </a:pPr>
            <a:r>
              <a:rPr lang="en-US" sz="2000" dirty="0" smtClean="0"/>
              <a:t>MPAX (Memory Protection and Extension) Registers: </a:t>
            </a:r>
          </a:p>
          <a:p>
            <a:pPr eaLnBrk="1" fontAlgn="auto" hangingPunct="1">
              <a:spcAft>
                <a:spcPts val="0"/>
              </a:spcAft>
              <a:buFont typeface="Arial" pitchFamily="34" charset="0"/>
              <a:buChar char="•"/>
              <a:defRPr/>
            </a:pPr>
            <a:r>
              <a:rPr lang="en-US" sz="2000" dirty="0" smtClean="0"/>
              <a:t>Translate between physical and logical address</a:t>
            </a:r>
          </a:p>
          <a:p>
            <a:pPr eaLnBrk="1" fontAlgn="auto" hangingPunct="1">
              <a:spcAft>
                <a:spcPts val="0"/>
              </a:spcAft>
              <a:buFont typeface="Arial" pitchFamily="34" charset="0"/>
              <a:buChar char="•"/>
              <a:defRPr/>
            </a:pPr>
            <a:r>
              <a:rPr lang="en-US" sz="2000" dirty="0" smtClean="0"/>
              <a:t>16 registers (64 bits each) control (up to) 16 memory segments.</a:t>
            </a:r>
          </a:p>
          <a:p>
            <a:pPr eaLnBrk="1" fontAlgn="auto" hangingPunct="1">
              <a:spcAft>
                <a:spcPts val="0"/>
              </a:spcAft>
              <a:buFont typeface="Arial" pitchFamily="34" charset="0"/>
              <a:buChar char="•"/>
              <a:defRPr/>
            </a:pPr>
            <a:r>
              <a:rPr lang="en-US" sz="2000" dirty="0" smtClean="0"/>
              <a:t>Each register translates logical memory into</a:t>
            </a:r>
            <a:br>
              <a:rPr lang="en-US" sz="2000" dirty="0" smtClean="0"/>
            </a:br>
            <a:r>
              <a:rPr lang="en-US" sz="2000" dirty="0" smtClean="0"/>
              <a:t>physical memory for the segment.</a:t>
            </a:r>
          </a:p>
        </p:txBody>
      </p:sp>
      <p:grpSp>
        <p:nvGrpSpPr>
          <p:cNvPr id="89" name="Group 88"/>
          <p:cNvGrpSpPr/>
          <p:nvPr/>
        </p:nvGrpSpPr>
        <p:grpSpPr>
          <a:xfrm>
            <a:off x="39674" y="665202"/>
            <a:ext cx="9005617" cy="6096532"/>
            <a:chOff x="39674" y="665202"/>
            <a:chExt cx="9005617" cy="6096532"/>
          </a:xfrm>
        </p:grpSpPr>
        <p:sp>
          <p:nvSpPr>
            <p:cNvPr id="80" name="Trapezoid 79"/>
            <p:cNvSpPr/>
            <p:nvPr/>
          </p:nvSpPr>
          <p:spPr>
            <a:xfrm rot="12148345">
              <a:off x="6533535" y="1544061"/>
              <a:ext cx="344130" cy="5217673"/>
            </a:xfrm>
            <a:prstGeom prst="trapezoid">
              <a:avLst>
                <a:gd name="adj" fmla="val 45977"/>
              </a:avLst>
            </a:prstGeom>
            <a:solidFill>
              <a:schemeClr val="accent4">
                <a:lumMod val="40000"/>
                <a:lumOff val="6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5181600" y="6214096"/>
              <a:ext cx="685800" cy="369332"/>
            </a:xfrm>
            <a:prstGeom prst="rect">
              <a:avLst/>
            </a:prstGeom>
            <a:solidFill>
              <a:schemeClr val="bg1"/>
            </a:solidFill>
          </p:spPr>
          <p:txBody>
            <a:bodyPr wrap="square" rtlCol="0">
              <a:spAutoFit/>
            </a:bodyPr>
            <a:lstStyle/>
            <a:p>
              <a:endParaRPr lang="en-US" dirty="0"/>
            </a:p>
          </p:txBody>
        </p:sp>
        <p:sp>
          <p:nvSpPr>
            <p:cNvPr id="79" name="TextBox 78"/>
            <p:cNvSpPr txBox="1"/>
            <p:nvPr/>
          </p:nvSpPr>
          <p:spPr>
            <a:xfrm>
              <a:off x="685800" y="4267200"/>
              <a:ext cx="685800" cy="369332"/>
            </a:xfrm>
            <a:prstGeom prst="rect">
              <a:avLst/>
            </a:prstGeom>
            <a:solidFill>
              <a:schemeClr val="bg1"/>
            </a:solidFill>
          </p:spPr>
          <p:txBody>
            <a:bodyPr wrap="square" rtlCol="0">
              <a:spAutoFit/>
            </a:bodyPr>
            <a:lstStyle/>
            <a:p>
              <a:endParaRPr lang="en-US" dirty="0"/>
            </a:p>
          </p:txBody>
        </p:sp>
        <p:sp>
          <p:nvSpPr>
            <p:cNvPr id="77" name="TextBox 76"/>
            <p:cNvSpPr txBox="1"/>
            <p:nvPr/>
          </p:nvSpPr>
          <p:spPr>
            <a:xfrm>
              <a:off x="3580140" y="6126228"/>
              <a:ext cx="685800" cy="369332"/>
            </a:xfrm>
            <a:prstGeom prst="rect">
              <a:avLst/>
            </a:prstGeom>
            <a:solidFill>
              <a:schemeClr val="bg1"/>
            </a:solidFill>
          </p:spPr>
          <p:txBody>
            <a:bodyPr wrap="square" rtlCol="0">
              <a:spAutoFit/>
            </a:bodyPr>
            <a:lstStyle/>
            <a:p>
              <a:endParaRPr lang="en-US" dirty="0"/>
            </a:p>
          </p:txBody>
        </p:sp>
        <p:sp>
          <p:nvSpPr>
            <p:cNvPr id="78" name="TextBox 77"/>
            <p:cNvSpPr txBox="1"/>
            <p:nvPr/>
          </p:nvSpPr>
          <p:spPr>
            <a:xfrm>
              <a:off x="457200" y="3581400"/>
              <a:ext cx="1150557" cy="369332"/>
            </a:xfrm>
            <a:prstGeom prst="rect">
              <a:avLst/>
            </a:prstGeom>
            <a:solidFill>
              <a:schemeClr val="bg1"/>
            </a:solidFill>
          </p:spPr>
          <p:txBody>
            <a:bodyPr wrap="square" rtlCol="0">
              <a:spAutoFit/>
            </a:bodyPr>
            <a:lstStyle/>
            <a:p>
              <a:endParaRPr lang="en-US" dirty="0"/>
            </a:p>
          </p:txBody>
        </p:sp>
        <p:sp>
          <p:nvSpPr>
            <p:cNvPr id="5" name="Rectangle 4"/>
            <p:cNvSpPr/>
            <p:nvPr/>
          </p:nvSpPr>
          <p:spPr>
            <a:xfrm>
              <a:off x="762000" y="3825114"/>
              <a:ext cx="838200" cy="2590800"/>
            </a:xfrm>
            <a:prstGeom prst="rect">
              <a:avLst/>
            </a:prstGeom>
            <a:solidFill>
              <a:schemeClr val="accent3">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8871" y="3757101"/>
              <a:ext cx="723275" cy="246221"/>
            </a:xfrm>
            <a:prstGeom prst="rect">
              <a:avLst/>
            </a:prstGeom>
            <a:noFill/>
          </p:spPr>
          <p:txBody>
            <a:bodyPr wrap="none" rtlCol="0">
              <a:spAutoFit/>
            </a:bodyPr>
            <a:lstStyle/>
            <a:p>
              <a:r>
                <a:rPr lang="en-US" sz="1000" dirty="0" smtClean="0">
                  <a:latin typeface="+mn-lt"/>
                </a:rPr>
                <a:t>FFFF_FFFF</a:t>
              </a:r>
              <a:endParaRPr lang="en-US" sz="1000" dirty="0">
                <a:latin typeface="+mn-lt"/>
              </a:endParaRPr>
            </a:p>
          </p:txBody>
        </p:sp>
        <p:sp>
          <p:nvSpPr>
            <p:cNvPr id="7" name="TextBox 6"/>
            <p:cNvSpPr txBox="1"/>
            <p:nvPr/>
          </p:nvSpPr>
          <p:spPr>
            <a:xfrm>
              <a:off x="52899" y="4804791"/>
              <a:ext cx="774571" cy="400110"/>
            </a:xfrm>
            <a:prstGeom prst="rect">
              <a:avLst/>
            </a:prstGeom>
            <a:noFill/>
          </p:spPr>
          <p:txBody>
            <a:bodyPr wrap="none" rtlCol="0">
              <a:spAutoFit/>
            </a:bodyPr>
            <a:lstStyle/>
            <a:p>
              <a:pPr algn="r"/>
              <a:r>
                <a:rPr lang="en-US" sz="1000" dirty="0" smtClean="0">
                  <a:latin typeface="+mn-lt"/>
                </a:rPr>
                <a:t>8000_0000</a:t>
              </a:r>
            </a:p>
            <a:p>
              <a:pPr algn="r"/>
              <a:r>
                <a:rPr lang="en-US" sz="1000" dirty="0" smtClean="0">
                  <a:latin typeface="+mn-lt"/>
                </a:rPr>
                <a:t>7FFF_FFFF</a:t>
              </a:r>
              <a:endParaRPr lang="en-US" sz="1000" dirty="0">
                <a:latin typeface="+mn-lt"/>
              </a:endParaRPr>
            </a:p>
          </p:txBody>
        </p:sp>
        <p:cxnSp>
          <p:nvCxnSpPr>
            <p:cNvPr id="9" name="Straight Connector 8"/>
            <p:cNvCxnSpPr/>
            <p:nvPr/>
          </p:nvCxnSpPr>
          <p:spPr>
            <a:xfrm flipH="1">
              <a:off x="762000" y="4998972"/>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391400" y="3801813"/>
              <a:ext cx="838200" cy="2590800"/>
            </a:xfrm>
            <a:prstGeom prst="rect">
              <a:avLst/>
            </a:prstGeom>
            <a:solidFill>
              <a:schemeClr val="accent3">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168128" y="4868613"/>
              <a:ext cx="873957" cy="400110"/>
            </a:xfrm>
            <a:prstGeom prst="rect">
              <a:avLst/>
            </a:prstGeom>
            <a:noFill/>
          </p:spPr>
          <p:txBody>
            <a:bodyPr wrap="none" rtlCol="0">
              <a:spAutoFit/>
            </a:bodyPr>
            <a:lstStyle/>
            <a:p>
              <a:r>
                <a:rPr lang="en-US" sz="1000" dirty="0" smtClean="0">
                  <a:latin typeface="+mn-lt"/>
                </a:rPr>
                <a:t>0:8000_0000</a:t>
              </a:r>
            </a:p>
            <a:p>
              <a:r>
                <a:rPr lang="en-US" sz="1000" dirty="0" smtClean="0">
                  <a:latin typeface="+mn-lt"/>
                </a:rPr>
                <a:t>0:7FFF_FFFF</a:t>
              </a:r>
              <a:endParaRPr lang="en-US" sz="1000" dirty="0">
                <a:latin typeface="+mn-lt"/>
              </a:endParaRPr>
            </a:p>
          </p:txBody>
        </p:sp>
        <p:cxnSp>
          <p:nvCxnSpPr>
            <p:cNvPr id="17" name="Straight Connector 16"/>
            <p:cNvCxnSpPr>
              <a:stCxn id="15" idx="3"/>
              <a:endCxn id="15" idx="1"/>
            </p:cNvCxnSpPr>
            <p:nvPr/>
          </p:nvCxnSpPr>
          <p:spPr>
            <a:xfrm flipH="1">
              <a:off x="7391400" y="5097213"/>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168382" y="3611628"/>
              <a:ext cx="873957" cy="400110"/>
            </a:xfrm>
            <a:prstGeom prst="rect">
              <a:avLst/>
            </a:prstGeom>
            <a:noFill/>
          </p:spPr>
          <p:txBody>
            <a:bodyPr wrap="none" rtlCol="0">
              <a:spAutoFit/>
            </a:bodyPr>
            <a:lstStyle/>
            <a:p>
              <a:r>
                <a:rPr lang="en-US" sz="1000" dirty="0" smtClean="0">
                  <a:latin typeface="+mj-lt"/>
                </a:rPr>
                <a:t>1:0000_0000</a:t>
              </a:r>
            </a:p>
            <a:p>
              <a:r>
                <a:rPr lang="en-US" sz="1000" dirty="0" smtClean="0">
                  <a:latin typeface="+mj-lt"/>
                </a:rPr>
                <a:t>0:FFFF_FFFF</a:t>
              </a:r>
              <a:endParaRPr lang="en-US" sz="1000" dirty="0">
                <a:latin typeface="+mj-lt"/>
              </a:endParaRPr>
            </a:p>
          </p:txBody>
        </p:sp>
        <p:sp>
          <p:nvSpPr>
            <p:cNvPr id="19" name="Rectangle 18"/>
            <p:cNvSpPr/>
            <p:nvPr/>
          </p:nvSpPr>
          <p:spPr>
            <a:xfrm>
              <a:off x="7391400" y="1218570"/>
              <a:ext cx="838200" cy="2590800"/>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p:cNvGrpSpPr/>
            <p:nvPr/>
          </p:nvGrpSpPr>
          <p:grpSpPr>
            <a:xfrm>
              <a:off x="3581400" y="3953583"/>
              <a:ext cx="2286000" cy="2438400"/>
              <a:chOff x="3581400" y="3810000"/>
              <a:chExt cx="2286000" cy="2438400"/>
            </a:xfrm>
            <a:solidFill>
              <a:schemeClr val="bg1">
                <a:lumMod val="85000"/>
              </a:schemeClr>
            </a:solidFill>
          </p:grpSpPr>
          <p:sp>
            <p:nvSpPr>
              <p:cNvPr id="20" name="Rectangle 19"/>
              <p:cNvSpPr/>
              <p:nvPr/>
            </p:nvSpPr>
            <p:spPr>
              <a:xfrm>
                <a:off x="3581400" y="3810000"/>
                <a:ext cx="2286000" cy="2438400"/>
              </a:xfrm>
              <a:prstGeom prst="rect">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3581400" y="39624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81400" y="41148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581400" y="42672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581400" y="44196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581400" y="45720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581400" y="47244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581400" y="48768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581400" y="50292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581400" y="51816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581400" y="53340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581400" y="54864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581400" y="56388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581400" y="57912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581400" y="59436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581400" y="60960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731772" y="3276600"/>
              <a:ext cx="902811" cy="553998"/>
            </a:xfrm>
            <a:prstGeom prst="rect">
              <a:avLst/>
            </a:prstGeom>
            <a:noFill/>
          </p:spPr>
          <p:txBody>
            <a:bodyPr wrap="none" rtlCol="0">
              <a:spAutoFit/>
            </a:bodyPr>
            <a:lstStyle/>
            <a:p>
              <a:pPr algn="ctr"/>
              <a:r>
                <a:rPr lang="en-US" sz="1000" dirty="0" smtClean="0">
                  <a:latin typeface="+mn-lt"/>
                </a:rPr>
                <a:t>C66x CorePac</a:t>
              </a:r>
            </a:p>
            <a:p>
              <a:pPr algn="ctr"/>
              <a:r>
                <a:rPr lang="en-US" sz="1000" dirty="0" smtClean="0">
                  <a:latin typeface="+mn-lt"/>
                </a:rPr>
                <a:t>Logical 32-bit</a:t>
              </a:r>
              <a:br>
                <a:rPr lang="en-US" sz="1000" dirty="0" smtClean="0">
                  <a:latin typeface="+mn-lt"/>
                </a:rPr>
              </a:br>
              <a:r>
                <a:rPr lang="en-US" sz="1000" dirty="0" smtClean="0">
                  <a:latin typeface="+mn-lt"/>
                </a:rPr>
                <a:t>Memory Map</a:t>
              </a:r>
              <a:endParaRPr lang="en-US" sz="1000" dirty="0">
                <a:latin typeface="+mn-lt"/>
              </a:endParaRPr>
            </a:p>
          </p:txBody>
        </p:sp>
        <p:sp>
          <p:nvSpPr>
            <p:cNvPr id="40" name="TextBox 39"/>
            <p:cNvSpPr txBox="1"/>
            <p:nvPr/>
          </p:nvSpPr>
          <p:spPr>
            <a:xfrm>
              <a:off x="7329226" y="665202"/>
              <a:ext cx="936475" cy="553998"/>
            </a:xfrm>
            <a:prstGeom prst="rect">
              <a:avLst/>
            </a:prstGeom>
            <a:noFill/>
          </p:spPr>
          <p:txBody>
            <a:bodyPr wrap="none" rtlCol="0">
              <a:spAutoFit/>
            </a:bodyPr>
            <a:lstStyle/>
            <a:p>
              <a:pPr algn="ctr"/>
              <a:r>
                <a:rPr lang="en-US" sz="1000" dirty="0" smtClean="0">
                  <a:latin typeface="+mn-lt"/>
                </a:rPr>
                <a:t>System</a:t>
              </a:r>
            </a:p>
            <a:p>
              <a:pPr algn="ctr"/>
              <a:r>
                <a:rPr lang="en-US" sz="1000" dirty="0" smtClean="0">
                  <a:latin typeface="+mn-lt"/>
                </a:rPr>
                <a:t>Physical 36-bit</a:t>
              </a:r>
              <a:br>
                <a:rPr lang="en-US" sz="1000" dirty="0" smtClean="0">
                  <a:latin typeface="+mn-lt"/>
                </a:rPr>
              </a:br>
              <a:r>
                <a:rPr lang="en-US" sz="1000" dirty="0" smtClean="0">
                  <a:latin typeface="+mn-lt"/>
                </a:rPr>
                <a:t>Memory Map</a:t>
              </a:r>
              <a:endParaRPr lang="en-US" sz="1000" dirty="0">
                <a:latin typeface="+mn-lt"/>
              </a:endParaRPr>
            </a:p>
          </p:txBody>
        </p:sp>
        <p:sp>
          <p:nvSpPr>
            <p:cNvPr id="41" name="TextBox 40"/>
            <p:cNvSpPr txBox="1"/>
            <p:nvPr/>
          </p:nvSpPr>
          <p:spPr>
            <a:xfrm>
              <a:off x="8168128" y="5573718"/>
              <a:ext cx="877163" cy="400110"/>
            </a:xfrm>
            <a:prstGeom prst="rect">
              <a:avLst/>
            </a:prstGeom>
            <a:noFill/>
          </p:spPr>
          <p:txBody>
            <a:bodyPr wrap="none" rtlCol="0">
              <a:spAutoFit/>
            </a:bodyPr>
            <a:lstStyle/>
            <a:p>
              <a:r>
                <a:rPr lang="en-US" sz="1000" dirty="0" smtClean="0">
                  <a:latin typeface="+mn-lt"/>
                </a:rPr>
                <a:t>0:0C00_0000</a:t>
              </a:r>
            </a:p>
            <a:p>
              <a:r>
                <a:rPr lang="en-US" sz="1000" dirty="0" smtClean="0">
                  <a:latin typeface="+mn-lt"/>
                </a:rPr>
                <a:t>0:0BFF_FFFF</a:t>
              </a:r>
              <a:endParaRPr lang="en-US" sz="1000" dirty="0">
                <a:latin typeface="+mn-lt"/>
              </a:endParaRPr>
            </a:p>
          </p:txBody>
        </p:sp>
        <p:cxnSp>
          <p:nvCxnSpPr>
            <p:cNvPr id="42" name="Straight Connector 41"/>
            <p:cNvCxnSpPr/>
            <p:nvPr/>
          </p:nvCxnSpPr>
          <p:spPr>
            <a:xfrm flipH="1">
              <a:off x="7391400" y="5791200"/>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8168939" y="6194871"/>
              <a:ext cx="873957" cy="246221"/>
            </a:xfrm>
            <a:prstGeom prst="rect">
              <a:avLst/>
            </a:prstGeom>
            <a:noFill/>
          </p:spPr>
          <p:txBody>
            <a:bodyPr wrap="none" rtlCol="0">
              <a:spAutoFit/>
            </a:bodyPr>
            <a:lstStyle/>
            <a:p>
              <a:r>
                <a:rPr lang="en-US" sz="1000" dirty="0" smtClean="0">
                  <a:latin typeface="+mn-lt"/>
                </a:rPr>
                <a:t>0:0000_0000</a:t>
              </a:r>
              <a:endParaRPr lang="en-US" sz="1000" dirty="0">
                <a:latin typeface="+mn-lt"/>
              </a:endParaRPr>
            </a:p>
          </p:txBody>
        </p:sp>
        <p:grpSp>
          <p:nvGrpSpPr>
            <p:cNvPr id="53" name="Group 52"/>
            <p:cNvGrpSpPr/>
            <p:nvPr/>
          </p:nvGrpSpPr>
          <p:grpSpPr>
            <a:xfrm>
              <a:off x="7294345" y="3352800"/>
              <a:ext cx="975062" cy="184788"/>
              <a:chOff x="7294345" y="2179460"/>
              <a:chExt cx="975062" cy="184788"/>
            </a:xfrm>
          </p:grpSpPr>
          <p:sp>
            <p:nvSpPr>
              <p:cNvPr id="50" name="Parallelogram 49"/>
              <p:cNvSpPr/>
              <p:nvPr/>
            </p:nvSpPr>
            <p:spPr>
              <a:xfrm rot="20660472">
                <a:off x="7866917" y="2229176"/>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Parallelogram 50"/>
              <p:cNvSpPr/>
              <p:nvPr/>
            </p:nvSpPr>
            <p:spPr>
              <a:xfrm rot="20818740">
                <a:off x="7294345" y="2179460"/>
                <a:ext cx="422709" cy="136880"/>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Parallelogram 51"/>
              <p:cNvSpPr/>
              <p:nvPr/>
            </p:nvSpPr>
            <p:spPr>
              <a:xfrm rot="12878423">
                <a:off x="7603981" y="2200907"/>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p:cNvSpPr txBox="1"/>
            <p:nvPr/>
          </p:nvSpPr>
          <p:spPr>
            <a:xfrm>
              <a:off x="8168939" y="1150557"/>
              <a:ext cx="816249" cy="246221"/>
            </a:xfrm>
            <a:prstGeom prst="rect">
              <a:avLst/>
            </a:prstGeom>
            <a:noFill/>
          </p:spPr>
          <p:txBody>
            <a:bodyPr wrap="none" rtlCol="0">
              <a:spAutoFit/>
            </a:bodyPr>
            <a:lstStyle/>
            <a:p>
              <a:r>
                <a:rPr lang="en-US" sz="1000" dirty="0" smtClean="0">
                  <a:latin typeface="+mn-lt"/>
                </a:rPr>
                <a:t>F:FFFF_FFFF</a:t>
              </a:r>
              <a:endParaRPr lang="en-US" sz="1000" dirty="0">
                <a:latin typeface="+mn-lt"/>
              </a:endParaRPr>
            </a:p>
          </p:txBody>
        </p:sp>
        <p:cxnSp>
          <p:nvCxnSpPr>
            <p:cNvPr id="59" name="Straight Connector 58"/>
            <p:cNvCxnSpPr/>
            <p:nvPr/>
          </p:nvCxnSpPr>
          <p:spPr>
            <a:xfrm flipH="1">
              <a:off x="7391400" y="2080071"/>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7391400" y="2842071"/>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7361172" y="1600200"/>
              <a:ext cx="975062" cy="184788"/>
              <a:chOff x="7294345" y="2179460"/>
              <a:chExt cx="975062" cy="184788"/>
            </a:xfrm>
          </p:grpSpPr>
          <p:sp>
            <p:nvSpPr>
              <p:cNvPr id="62" name="Parallelogram 61"/>
              <p:cNvSpPr/>
              <p:nvPr/>
            </p:nvSpPr>
            <p:spPr>
              <a:xfrm rot="20660472">
                <a:off x="7866917" y="2229176"/>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Parallelogram 62"/>
              <p:cNvSpPr/>
              <p:nvPr/>
            </p:nvSpPr>
            <p:spPr>
              <a:xfrm rot="20818740">
                <a:off x="7294345" y="2179460"/>
                <a:ext cx="422709" cy="136880"/>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arallelogram 63"/>
              <p:cNvSpPr/>
              <p:nvPr/>
            </p:nvSpPr>
            <p:spPr>
              <a:xfrm rot="12878423">
                <a:off x="7603981" y="2200907"/>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TextBox 64"/>
            <p:cNvSpPr txBox="1"/>
            <p:nvPr/>
          </p:nvSpPr>
          <p:spPr>
            <a:xfrm>
              <a:off x="8171172" y="1866585"/>
              <a:ext cx="873957" cy="400110"/>
            </a:xfrm>
            <a:prstGeom prst="rect">
              <a:avLst/>
            </a:prstGeom>
            <a:noFill/>
          </p:spPr>
          <p:txBody>
            <a:bodyPr wrap="none" rtlCol="0">
              <a:spAutoFit/>
            </a:bodyPr>
            <a:lstStyle/>
            <a:p>
              <a:r>
                <a:rPr lang="en-US" sz="1000" dirty="0" smtClean="0">
                  <a:latin typeface="+mn-lt"/>
                </a:rPr>
                <a:t>8:8000_0000</a:t>
              </a:r>
            </a:p>
            <a:p>
              <a:r>
                <a:rPr lang="en-US" sz="1000" dirty="0" smtClean="0">
                  <a:latin typeface="+mn-lt"/>
                </a:rPr>
                <a:t>8:7FFF_FFFF</a:t>
              </a:r>
              <a:endParaRPr lang="en-US" sz="1000" dirty="0">
                <a:latin typeface="+mn-lt"/>
              </a:endParaRPr>
            </a:p>
          </p:txBody>
        </p:sp>
        <p:sp>
          <p:nvSpPr>
            <p:cNvPr id="66" name="TextBox 65"/>
            <p:cNvSpPr txBox="1"/>
            <p:nvPr/>
          </p:nvSpPr>
          <p:spPr>
            <a:xfrm>
              <a:off x="8160957" y="2635512"/>
              <a:ext cx="873957" cy="400110"/>
            </a:xfrm>
            <a:prstGeom prst="rect">
              <a:avLst/>
            </a:prstGeom>
            <a:noFill/>
          </p:spPr>
          <p:txBody>
            <a:bodyPr wrap="none" rtlCol="0">
              <a:spAutoFit/>
            </a:bodyPr>
            <a:lstStyle/>
            <a:p>
              <a:r>
                <a:rPr lang="en-US" sz="1000" dirty="0" smtClean="0">
                  <a:latin typeface="+mj-lt"/>
                </a:rPr>
                <a:t>8:0000_0000</a:t>
              </a:r>
            </a:p>
            <a:p>
              <a:r>
                <a:rPr lang="en-US" sz="1000" dirty="0" smtClean="0">
                  <a:latin typeface="+mj-lt"/>
                </a:rPr>
                <a:t>7:FFFF_FFFF</a:t>
              </a:r>
              <a:endParaRPr lang="en-US" sz="1000" dirty="0">
                <a:latin typeface="+mj-lt"/>
              </a:endParaRPr>
            </a:p>
          </p:txBody>
        </p:sp>
        <p:sp>
          <p:nvSpPr>
            <p:cNvPr id="67" name="TextBox 66"/>
            <p:cNvSpPr txBox="1"/>
            <p:nvPr/>
          </p:nvSpPr>
          <p:spPr>
            <a:xfrm>
              <a:off x="39674" y="5890701"/>
              <a:ext cx="806631" cy="400110"/>
            </a:xfrm>
            <a:prstGeom prst="rect">
              <a:avLst/>
            </a:prstGeom>
            <a:noFill/>
          </p:spPr>
          <p:txBody>
            <a:bodyPr wrap="none" rtlCol="0">
              <a:spAutoFit/>
            </a:bodyPr>
            <a:lstStyle/>
            <a:p>
              <a:pPr algn="r"/>
              <a:r>
                <a:rPr lang="en-US" sz="1000" dirty="0" smtClean="0">
                  <a:latin typeface="+mn-lt"/>
                </a:rPr>
                <a:t>0C00_0000</a:t>
              </a:r>
            </a:p>
            <a:p>
              <a:pPr algn="r"/>
              <a:r>
                <a:rPr lang="en-US" sz="1000" dirty="0" smtClean="0">
                  <a:latin typeface="+mn-lt"/>
                </a:rPr>
                <a:t>0BFF_FFFF</a:t>
              </a:r>
              <a:endParaRPr lang="en-US" sz="1000" dirty="0">
                <a:latin typeface="+mn-lt"/>
              </a:endParaRPr>
            </a:p>
          </p:txBody>
        </p:sp>
        <p:cxnSp>
          <p:nvCxnSpPr>
            <p:cNvPr id="68" name="Straight Connector 67"/>
            <p:cNvCxnSpPr/>
            <p:nvPr/>
          </p:nvCxnSpPr>
          <p:spPr>
            <a:xfrm flipH="1">
              <a:off x="762000" y="6096000"/>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2999" y="6248400"/>
              <a:ext cx="774571" cy="246221"/>
            </a:xfrm>
            <a:prstGeom prst="rect">
              <a:avLst/>
            </a:prstGeom>
            <a:noFill/>
          </p:spPr>
          <p:txBody>
            <a:bodyPr wrap="none" rtlCol="0">
              <a:spAutoFit/>
            </a:bodyPr>
            <a:lstStyle/>
            <a:p>
              <a:pPr algn="r"/>
              <a:r>
                <a:rPr lang="en-US" sz="1000" dirty="0" smtClean="0">
                  <a:latin typeface="+mn-lt"/>
                </a:rPr>
                <a:t>0000_0000</a:t>
              </a:r>
              <a:endParaRPr lang="en-US" sz="1000" dirty="0">
                <a:latin typeface="+mn-lt"/>
              </a:endParaRPr>
            </a:p>
          </p:txBody>
        </p:sp>
        <p:sp>
          <p:nvSpPr>
            <p:cNvPr id="85" name="Rectangle 84"/>
            <p:cNvSpPr/>
            <p:nvPr/>
          </p:nvSpPr>
          <p:spPr>
            <a:xfrm>
              <a:off x="3581400" y="6080886"/>
              <a:ext cx="2286000" cy="16459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3581400" y="6233286"/>
              <a:ext cx="2286000" cy="16459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4395669" y="6038475"/>
              <a:ext cx="740908" cy="400110"/>
            </a:xfrm>
            <a:prstGeom prst="rect">
              <a:avLst/>
            </a:prstGeom>
            <a:noFill/>
          </p:spPr>
          <p:txBody>
            <a:bodyPr wrap="none" rtlCol="0">
              <a:spAutoFit/>
            </a:bodyPr>
            <a:lstStyle/>
            <a:p>
              <a:r>
                <a:rPr lang="en-US" sz="1000" dirty="0" smtClean="0">
                  <a:latin typeface="+mj-lt"/>
                </a:rPr>
                <a:t>Segment 1</a:t>
              </a:r>
            </a:p>
            <a:p>
              <a:r>
                <a:rPr lang="en-US" sz="1000" dirty="0" smtClean="0">
                  <a:latin typeface="+mj-lt"/>
                </a:rPr>
                <a:t>Segment 0</a:t>
              </a:r>
              <a:endParaRPr lang="en-US" sz="1000" dirty="0">
                <a:latin typeface="+mj-lt"/>
              </a:endParaRPr>
            </a:p>
          </p:txBody>
        </p:sp>
        <p:sp>
          <p:nvSpPr>
            <p:cNvPr id="88" name="TextBox 87"/>
            <p:cNvSpPr txBox="1"/>
            <p:nvPr/>
          </p:nvSpPr>
          <p:spPr>
            <a:xfrm>
              <a:off x="4204685" y="3639979"/>
              <a:ext cx="1027845" cy="246221"/>
            </a:xfrm>
            <a:prstGeom prst="rect">
              <a:avLst/>
            </a:prstGeom>
            <a:noFill/>
          </p:spPr>
          <p:txBody>
            <a:bodyPr wrap="none" rtlCol="0">
              <a:spAutoFit/>
            </a:bodyPr>
            <a:lstStyle/>
            <a:p>
              <a:pPr algn="ctr"/>
              <a:r>
                <a:rPr lang="en-US" sz="1000" b="1" dirty="0" smtClean="0">
                  <a:latin typeface="+mn-lt"/>
                </a:rPr>
                <a:t>MPAX Registers</a:t>
              </a:r>
              <a:endParaRPr lang="en-US" sz="1000" b="1" dirty="0">
                <a:latin typeface="+mn-lt"/>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74638"/>
            <a:ext cx="8229600" cy="715962"/>
          </a:xfrm>
        </p:spPr>
        <p:txBody>
          <a:bodyPr/>
          <a:lstStyle/>
          <a:p>
            <a:pPr eaLnBrk="1" hangingPunct="1"/>
            <a:r>
              <a:rPr lang="en-US" sz="3600" dirty="0" smtClean="0"/>
              <a:t>The MAR Registers</a:t>
            </a:r>
          </a:p>
        </p:txBody>
      </p:sp>
      <p:sp>
        <p:nvSpPr>
          <p:cNvPr id="9219" name="Content Placeholder 2"/>
          <p:cNvSpPr>
            <a:spLocks noGrp="1"/>
          </p:cNvSpPr>
          <p:nvPr>
            <p:ph idx="1"/>
          </p:nvPr>
        </p:nvSpPr>
        <p:spPr/>
        <p:txBody>
          <a:bodyPr/>
          <a:lstStyle/>
          <a:p>
            <a:pPr eaLnBrk="1" hangingPunct="1">
              <a:buNone/>
            </a:pPr>
            <a:r>
              <a:rPr lang="en-US" sz="2400" dirty="0" smtClean="0"/>
              <a:t>MAR (Memory Attributes) Registers:</a:t>
            </a:r>
          </a:p>
          <a:p>
            <a:pPr eaLnBrk="1" hangingPunct="1"/>
            <a:r>
              <a:rPr lang="en-US" sz="2400" dirty="0" smtClean="0"/>
              <a:t>256 registers (32 bits each) control 256 memory segments:</a:t>
            </a:r>
          </a:p>
          <a:p>
            <a:pPr lvl="1" eaLnBrk="1" hangingPunct="1"/>
            <a:r>
              <a:rPr lang="en-US" sz="2400" dirty="0" smtClean="0"/>
              <a:t>Each segment size is 16MBytes, from logical address 0x0000 0000 to address 0xFFFF FFFF.</a:t>
            </a:r>
          </a:p>
          <a:p>
            <a:pPr lvl="1" eaLnBrk="1" hangingPunct="1"/>
            <a:r>
              <a:rPr lang="en-US" sz="2400" dirty="0" smtClean="0"/>
              <a:t>The first 16 registers are read only. They control the internal memory of the core.</a:t>
            </a:r>
          </a:p>
          <a:p>
            <a:pPr eaLnBrk="1" hangingPunct="1"/>
            <a:r>
              <a:rPr lang="en-US" sz="2400" dirty="0" smtClean="0"/>
              <a:t>Each register controls the cacheability of the segment (bit 0) and the prefetchability (bit 3). All other bits are reserved and set to 0.</a:t>
            </a:r>
          </a:p>
          <a:p>
            <a:pPr eaLnBrk="1" hangingPunct="1"/>
            <a:r>
              <a:rPr lang="en-US" sz="2400" dirty="0" smtClean="0"/>
              <a:t>All MAR bits are set to zero after reset.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a:xfrm>
            <a:off x="457200" y="1295400"/>
            <a:ext cx="8229600" cy="5334000"/>
          </a:xfrm>
        </p:spPr>
        <p:txBody>
          <a:bodyPr/>
          <a:lstStyle/>
          <a:p>
            <a:pPr eaLnBrk="1" hangingPunct="1"/>
            <a:r>
              <a:rPr lang="en-US" sz="2400" dirty="0" smtClean="0"/>
              <a:t>Speeds up processing by making shared L2 cached by private L2 (L3 shared).</a:t>
            </a:r>
          </a:p>
          <a:p>
            <a:pPr eaLnBrk="1" hangingPunct="1"/>
            <a:r>
              <a:rPr lang="en-US" sz="2400" dirty="0" smtClean="0"/>
              <a:t>Uses the same logical address in all cores; Each one points to a different physical memory.</a:t>
            </a:r>
          </a:p>
          <a:p>
            <a:pPr eaLnBrk="1" hangingPunct="1"/>
            <a:r>
              <a:rPr lang="en-US" sz="2400" dirty="0" smtClean="0"/>
              <a:t>Uses part of shared L2 to communicate between cores. So makes part of shared L2 non-cacheable, but leaves the rest of shared L2 cacheable.</a:t>
            </a:r>
          </a:p>
          <a:p>
            <a:pPr eaLnBrk="1" hangingPunct="1"/>
            <a:r>
              <a:rPr lang="en-US" sz="2400" dirty="0" smtClean="0"/>
              <a:t>Utilizes 8G of external memory; 2G for each core.</a:t>
            </a:r>
            <a:endParaRPr lang="en-US" sz="2000" dirty="0" smtClean="0"/>
          </a:p>
          <a:p>
            <a:pPr lvl="1" eaLnBrk="1" hangingPunct="1"/>
            <a:endParaRPr lang="en-US" sz="2000" dirty="0" smtClean="0"/>
          </a:p>
          <a:p>
            <a:pPr lvl="1" eaLnBrk="1" hangingPunct="1"/>
            <a:endParaRPr lang="en-US" sz="2000" dirty="0" smtClean="0"/>
          </a:p>
          <a:p>
            <a:pPr lvl="1" eaLnBrk="1" hangingPunct="1"/>
            <a:endParaRPr lang="en-US" sz="2000" dirty="0" smtClean="0"/>
          </a:p>
          <a:p>
            <a:pPr lvl="2" eaLnBrk="1" hangingPunct="1"/>
            <a:endParaRPr lang="en-US" sz="1600" dirty="0" smtClean="0"/>
          </a:p>
        </p:txBody>
      </p:sp>
      <p:sp>
        <p:nvSpPr>
          <p:cNvPr id="6" name="Title 1"/>
          <p:cNvSpPr>
            <a:spLocks noGrp="1"/>
          </p:cNvSpPr>
          <p:nvPr>
            <p:ph type="title"/>
          </p:nvPr>
        </p:nvSpPr>
        <p:spPr>
          <a:xfrm>
            <a:off x="76200" y="0"/>
            <a:ext cx="8991600" cy="990600"/>
          </a:xfrm>
        </p:spPr>
        <p:txBody>
          <a:bodyPr rtlCol="0">
            <a:noAutofit/>
          </a:bodyPr>
          <a:lstStyle/>
          <a:p>
            <a:pPr eaLnBrk="1" fontAlgn="auto" hangingPunct="1">
              <a:spcAft>
                <a:spcPts val="0"/>
              </a:spcAft>
              <a:defRPr/>
            </a:pPr>
            <a:r>
              <a:rPr lang="en-US" sz="3200" dirty="0" smtClean="0"/>
              <a:t>XMC: Typical Use Cases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762000" y="381000"/>
            <a:ext cx="7772400" cy="685800"/>
          </a:xfrm>
        </p:spPr>
        <p:txBody>
          <a:bodyPr/>
          <a:lstStyle/>
          <a:p>
            <a:pPr eaLnBrk="1" hangingPunct="1"/>
            <a:r>
              <a:rPr lang="en-US" sz="3600" dirty="0" smtClean="0"/>
              <a:t>Agenda</a:t>
            </a:r>
          </a:p>
        </p:txBody>
      </p:sp>
      <p:sp>
        <p:nvSpPr>
          <p:cNvPr id="3075" name="Subtitle 2"/>
          <p:cNvSpPr>
            <a:spLocks noGrp="1"/>
          </p:cNvSpPr>
          <p:nvPr>
            <p:ph type="subTitle" idx="1"/>
          </p:nvPr>
        </p:nvSpPr>
        <p:spPr>
          <a:xfrm>
            <a:off x="1143000" y="1447800"/>
            <a:ext cx="6400800" cy="4800600"/>
          </a:xfrm>
        </p:spPr>
        <p:txBody>
          <a:bodyPr/>
          <a:lstStyle/>
          <a:p>
            <a:pPr marL="342900" indent="-342900" algn="l" eaLnBrk="1" hangingPunct="1">
              <a:buFont typeface="Calibri" pitchFamily="34" charset="0"/>
              <a:buAutoNum type="arabicPeriod"/>
            </a:pPr>
            <a:r>
              <a:rPr lang="en-US" sz="2000" b="1" dirty="0" smtClean="0">
                <a:solidFill>
                  <a:schemeClr val="tx1"/>
                </a:solidFill>
              </a:rPr>
              <a:t>Overview of the 6614/6612 TeraNet   </a:t>
            </a:r>
          </a:p>
          <a:p>
            <a:pPr marL="342900" indent="-342900" algn="l" eaLnBrk="1" hangingPunct="1">
              <a:buFont typeface="Calibri" pitchFamily="34" charset="0"/>
              <a:buAutoNum type="arabicPeriod"/>
            </a:pPr>
            <a:r>
              <a:rPr lang="en-US" sz="2000" b="1" dirty="0" smtClean="0">
                <a:solidFill>
                  <a:schemeClr val="tx1"/>
                </a:solidFill>
              </a:rPr>
              <a:t>Memory System –  DSP CorePac Point of View</a:t>
            </a:r>
          </a:p>
          <a:p>
            <a:pPr marL="800100" lvl="1" indent="-342900" algn="l" eaLnBrk="1" hangingPunct="1">
              <a:buFont typeface="Calibri" pitchFamily="34" charset="0"/>
              <a:buAutoNum type="arabicPeriod"/>
            </a:pPr>
            <a:r>
              <a:rPr lang="en-US" sz="1600" b="1" dirty="0" smtClean="0">
                <a:solidFill>
                  <a:schemeClr val="tx1"/>
                </a:solidFill>
              </a:rPr>
              <a:t>Overview of Memory Map</a:t>
            </a:r>
          </a:p>
          <a:p>
            <a:pPr marL="800100" lvl="1" indent="-342900" algn="l" eaLnBrk="1" hangingPunct="1">
              <a:buFont typeface="Calibri" pitchFamily="34" charset="0"/>
              <a:buAutoNum type="arabicPeriod"/>
            </a:pPr>
            <a:r>
              <a:rPr lang="en-US" sz="1600" b="1" dirty="0" smtClean="0">
                <a:solidFill>
                  <a:schemeClr val="tx1"/>
                </a:solidFill>
              </a:rPr>
              <a:t>MSMC and External Memory </a:t>
            </a:r>
          </a:p>
          <a:p>
            <a:pPr marL="342900" indent="-342900" algn="l" eaLnBrk="1" hangingPunct="1">
              <a:buFont typeface="Calibri" pitchFamily="34" charset="0"/>
              <a:buAutoNum type="arabicPeriod"/>
            </a:pPr>
            <a:r>
              <a:rPr lang="en-US" sz="2000" b="1" dirty="0" smtClean="0">
                <a:solidFill>
                  <a:srgbClr val="FF0000"/>
                </a:solidFill>
              </a:rPr>
              <a:t>Memory System – ARM Point of View</a:t>
            </a:r>
          </a:p>
          <a:p>
            <a:pPr marL="800100" lvl="1" indent="-342900" algn="l" eaLnBrk="1" hangingPunct="1">
              <a:buFont typeface="Calibri" pitchFamily="34" charset="0"/>
              <a:buAutoNum type="arabicPeriod"/>
            </a:pPr>
            <a:r>
              <a:rPr lang="en-US" sz="1600" b="1" dirty="0" smtClean="0">
                <a:solidFill>
                  <a:schemeClr val="tx1"/>
                </a:solidFill>
              </a:rPr>
              <a:t>Overview of Memory Map</a:t>
            </a:r>
          </a:p>
          <a:p>
            <a:pPr marL="800100" lvl="1" indent="-342900" algn="l" eaLnBrk="1" hangingPunct="1">
              <a:buFont typeface="Calibri" pitchFamily="34" charset="0"/>
              <a:buAutoNum type="arabicPeriod"/>
            </a:pPr>
            <a:r>
              <a:rPr lang="en-US" sz="1600" b="1" dirty="0" smtClean="0">
                <a:solidFill>
                  <a:schemeClr val="tx1"/>
                </a:solidFill>
              </a:rPr>
              <a:t>ARM Subsystem Access to Memory</a:t>
            </a:r>
          </a:p>
          <a:p>
            <a:pPr marL="342900" indent="-342900" algn="l" eaLnBrk="1" hangingPunct="1">
              <a:buFont typeface="Calibri" pitchFamily="34" charset="0"/>
              <a:buAutoNum type="arabicPeriod"/>
            </a:pPr>
            <a:r>
              <a:rPr lang="en-US" sz="2000" b="1" dirty="0" smtClean="0">
                <a:solidFill>
                  <a:schemeClr val="tx1"/>
                </a:solidFill>
              </a:rPr>
              <a:t>ARM-DSP CorePac Communication</a:t>
            </a:r>
          </a:p>
          <a:p>
            <a:pPr marL="800100" lvl="1" indent="-342900" algn="l" eaLnBrk="1" hangingPunct="1">
              <a:buFont typeface="Calibri" pitchFamily="34" charset="0"/>
              <a:buAutoNum type="arabicPeriod"/>
            </a:pPr>
            <a:r>
              <a:rPr lang="en-US" sz="2000" b="1" dirty="0" smtClean="0">
                <a:solidFill>
                  <a:schemeClr val="tx1"/>
                </a:solidFill>
              </a:rPr>
              <a:t>SysLib and its libraries</a:t>
            </a:r>
          </a:p>
          <a:p>
            <a:pPr marL="800100" lvl="1" indent="-342900" algn="l" eaLnBrk="1" hangingPunct="1">
              <a:buFont typeface="Calibri" pitchFamily="34" charset="0"/>
              <a:buAutoNum type="arabicPeriod"/>
            </a:pPr>
            <a:r>
              <a:rPr lang="en-US" sz="2000" b="1" dirty="0" smtClean="0">
                <a:solidFill>
                  <a:schemeClr val="tx1"/>
                </a:solidFill>
              </a:rPr>
              <a:t>MSGCOM </a:t>
            </a:r>
          </a:p>
          <a:p>
            <a:pPr marL="800100" lvl="1" indent="-342900" algn="l" eaLnBrk="1" hangingPunct="1">
              <a:buFont typeface="Calibri" pitchFamily="34" charset="0"/>
              <a:buAutoNum type="arabicPeriod"/>
            </a:pPr>
            <a:r>
              <a:rPr lang="en-US" sz="2000" b="1" dirty="0" smtClean="0">
                <a:solidFill>
                  <a:schemeClr val="tx1"/>
                </a:solidFill>
              </a:rPr>
              <a:t>Pktlib</a:t>
            </a:r>
          </a:p>
          <a:p>
            <a:pPr marL="800100" lvl="1" indent="-342900" algn="l" eaLnBrk="1" hangingPunct="1">
              <a:buFont typeface="Calibri" pitchFamily="34" charset="0"/>
              <a:buAutoNum type="arabicPeriod"/>
            </a:pPr>
            <a:r>
              <a:rPr lang="en-US" sz="2000" b="1" dirty="0" smtClean="0">
                <a:solidFill>
                  <a:schemeClr val="tx1"/>
                </a:solidFill>
              </a:rPr>
              <a:t>Resource Manager</a:t>
            </a:r>
          </a:p>
          <a:p>
            <a:pPr marL="342900" indent="-342900" algn="l" eaLnBrk="1" hangingPunct="1">
              <a:buFont typeface="Calibri" pitchFamily="34" charset="0"/>
              <a:buAutoNum type="arabicPeriod"/>
            </a:pPr>
            <a:endParaRPr lang="en-US" sz="1600" b="1" dirty="0" smtClean="0">
              <a:solidFill>
                <a:schemeClr val="tx1"/>
              </a:solidFill>
            </a:endParaRPr>
          </a:p>
          <a:p>
            <a:pPr marL="342900" indent="-342900" algn="l" eaLnBrk="1" hangingPunct="1">
              <a:buFont typeface="Calibri" pitchFamily="34" charset="0"/>
              <a:buAutoNum type="arabicPeriod"/>
            </a:pPr>
            <a:endParaRPr lang="en-US" sz="2400" b="1" dirty="0" smtClean="0">
              <a:solidFill>
                <a:schemeClr val="tx1"/>
              </a:solidFill>
            </a:endParaRPr>
          </a:p>
          <a:p>
            <a:pPr marL="342900" indent="-342900" algn="l" eaLnBrk="1" hangingPunct="1"/>
            <a:endParaRPr lang="en-US" sz="2400" b="1" dirty="0" smtClean="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6465997"/>
            <a:ext cx="8763000" cy="369332"/>
          </a:xfrm>
          <a:prstGeom prst="rect">
            <a:avLst/>
          </a:prstGeom>
          <a:solidFill>
            <a:schemeClr val="bg1"/>
          </a:solidFill>
        </p:spPr>
        <p:txBody>
          <a:bodyPr wrap="square" rtlCol="0">
            <a:spAutoFit/>
          </a:bodyPr>
          <a:lstStyle/>
          <a:p>
            <a:endParaRPr lang="en-US" dirty="0"/>
          </a:p>
        </p:txBody>
      </p:sp>
      <p:sp>
        <p:nvSpPr>
          <p:cNvPr id="2" name="Title 1"/>
          <p:cNvSpPr>
            <a:spLocks noGrp="1"/>
          </p:cNvSpPr>
          <p:nvPr>
            <p:ph type="title"/>
          </p:nvPr>
        </p:nvSpPr>
        <p:spPr>
          <a:xfrm>
            <a:off x="457200" y="76200"/>
            <a:ext cx="8229600" cy="381000"/>
          </a:xfrm>
        </p:spPr>
        <p:txBody>
          <a:bodyPr/>
          <a:lstStyle/>
          <a:p>
            <a:r>
              <a:rPr lang="en-US" sz="3200" dirty="0" smtClean="0"/>
              <a:t>ARM Core</a:t>
            </a:r>
            <a:endParaRPr lang="en-US" sz="3200" dirty="0"/>
          </a:p>
        </p:txBody>
      </p:sp>
      <p:graphicFrame>
        <p:nvGraphicFramePr>
          <p:cNvPr id="5" name="Content Placeholder 4"/>
          <p:cNvGraphicFramePr>
            <a:graphicFrameLocks noChangeAspect="1"/>
          </p:cNvGraphicFramePr>
          <p:nvPr>
            <p:ph idx="1"/>
          </p:nvPr>
        </p:nvGraphicFramePr>
        <p:xfrm>
          <a:off x="1211263" y="730250"/>
          <a:ext cx="6554787" cy="6099175"/>
        </p:xfrm>
        <a:graphic>
          <a:graphicData uri="http://schemas.openxmlformats.org/presentationml/2006/ole">
            <p:oleObj spid="_x0000_s1026" name="Document" r:id="rId4" imgW="6948115" imgH="6465809" progId="Word.Document.12">
              <p:embed/>
            </p:oleObj>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57200"/>
          </a:xfrm>
        </p:spPr>
        <p:txBody>
          <a:bodyPr/>
          <a:lstStyle/>
          <a:p>
            <a:r>
              <a:rPr lang="en-US" sz="3200" dirty="0" smtClean="0"/>
              <a:t>ARM Subsystem Memory Map</a:t>
            </a:r>
            <a:endParaRPr lang="en-US" sz="3200"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685801" y="627607"/>
            <a:ext cx="7306832" cy="5696993"/>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33400"/>
          </a:xfrm>
        </p:spPr>
        <p:txBody>
          <a:bodyPr/>
          <a:lstStyle/>
          <a:p>
            <a:r>
              <a:rPr lang="en-US" sz="3200" dirty="0" smtClean="0"/>
              <a:t>ARM Subsystem Ports</a:t>
            </a:r>
            <a:endParaRPr lang="en-US" sz="3200" dirty="0"/>
          </a:p>
        </p:txBody>
      </p:sp>
      <p:sp>
        <p:nvSpPr>
          <p:cNvPr id="3" name="Content Placeholder 2"/>
          <p:cNvSpPr>
            <a:spLocks noGrp="1"/>
          </p:cNvSpPr>
          <p:nvPr>
            <p:ph idx="1"/>
          </p:nvPr>
        </p:nvSpPr>
        <p:spPr/>
        <p:txBody>
          <a:bodyPr/>
          <a:lstStyle/>
          <a:p>
            <a:r>
              <a:rPr lang="en-US" dirty="0" smtClean="0"/>
              <a:t>32-bit ARM addressing (MMU or Kernel)</a:t>
            </a:r>
          </a:p>
          <a:p>
            <a:r>
              <a:rPr lang="en-US" dirty="0" smtClean="0"/>
              <a:t>31 bits addressing into the external memory</a:t>
            </a:r>
          </a:p>
          <a:p>
            <a:pPr lvl="1"/>
            <a:r>
              <a:rPr lang="en-US" dirty="0" smtClean="0"/>
              <a:t>ARM can address ONLY 2GB of external DDR (No MPAX translation) 0x8000 0000 to 0xFFFF FFFF</a:t>
            </a:r>
          </a:p>
          <a:p>
            <a:r>
              <a:rPr lang="en-US" dirty="0" smtClean="0"/>
              <a:t>31 bits are used to access SOC memory or to address internal memory (ROM)</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sz="3200" dirty="0" smtClean="0"/>
              <a:t>ARM Visibility Through the TeraNet Connection</a:t>
            </a:r>
            <a:endParaRPr lang="en-US" sz="3200" dirty="0"/>
          </a:p>
        </p:txBody>
      </p:sp>
      <p:sp>
        <p:nvSpPr>
          <p:cNvPr id="3" name="Content Placeholder 2"/>
          <p:cNvSpPr>
            <a:spLocks noGrp="1"/>
          </p:cNvSpPr>
          <p:nvPr>
            <p:ph idx="1"/>
          </p:nvPr>
        </p:nvSpPr>
        <p:spPr>
          <a:xfrm>
            <a:off x="457200" y="1447800"/>
            <a:ext cx="8229600" cy="4876800"/>
          </a:xfrm>
        </p:spPr>
        <p:txBody>
          <a:bodyPr/>
          <a:lstStyle/>
          <a:p>
            <a:r>
              <a:rPr lang="en-US" sz="2400" dirty="0" smtClean="0"/>
              <a:t>It can see the QMSS data at address 0x3400 0000</a:t>
            </a:r>
          </a:p>
          <a:p>
            <a:r>
              <a:rPr lang="en-US" sz="2400" dirty="0" smtClean="0"/>
              <a:t>It can see HyperLink data at address 0x4000 0000</a:t>
            </a:r>
          </a:p>
          <a:p>
            <a:r>
              <a:rPr lang="en-US" sz="2400" dirty="0" smtClean="0"/>
              <a:t>It can see PCIe data at address 0x6000 0000</a:t>
            </a:r>
          </a:p>
          <a:p>
            <a:r>
              <a:rPr lang="en-US" sz="2400" dirty="0" smtClean="0"/>
              <a:t>It can see shared L2 at address 0x0C00 0000  </a:t>
            </a:r>
          </a:p>
          <a:p>
            <a:r>
              <a:rPr lang="en-US" sz="2400" dirty="0" smtClean="0"/>
              <a:t>It can see EMIF 16 data at address 0x7000 0000</a:t>
            </a:r>
          </a:p>
          <a:p>
            <a:pPr lvl="1"/>
            <a:r>
              <a:rPr lang="en-US" sz="2000" dirty="0" smtClean="0"/>
              <a:t>NAND</a:t>
            </a:r>
          </a:p>
          <a:p>
            <a:pPr lvl="1"/>
            <a:r>
              <a:rPr lang="en-US" sz="2000" dirty="0" smtClean="0"/>
              <a:t>NOR</a:t>
            </a:r>
          </a:p>
          <a:p>
            <a:pPr lvl="1"/>
            <a:r>
              <a:rPr lang="en-US" sz="2000" dirty="0" smtClean="0"/>
              <a:t>Asynchronous SRAM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762000" y="381000"/>
            <a:ext cx="7772400" cy="685800"/>
          </a:xfrm>
        </p:spPr>
        <p:txBody>
          <a:bodyPr/>
          <a:lstStyle/>
          <a:p>
            <a:pPr eaLnBrk="1" hangingPunct="1"/>
            <a:r>
              <a:rPr lang="en-US" sz="3600" dirty="0" smtClean="0"/>
              <a:t>Agenda</a:t>
            </a:r>
          </a:p>
        </p:txBody>
      </p:sp>
      <p:sp>
        <p:nvSpPr>
          <p:cNvPr id="3075" name="Subtitle 2"/>
          <p:cNvSpPr>
            <a:spLocks noGrp="1"/>
          </p:cNvSpPr>
          <p:nvPr>
            <p:ph type="subTitle" idx="1"/>
          </p:nvPr>
        </p:nvSpPr>
        <p:spPr>
          <a:xfrm>
            <a:off x="1143000" y="1447800"/>
            <a:ext cx="6400800" cy="4800600"/>
          </a:xfrm>
        </p:spPr>
        <p:txBody>
          <a:bodyPr/>
          <a:lstStyle/>
          <a:p>
            <a:pPr marL="342900" indent="-342900" algn="l" eaLnBrk="1" hangingPunct="1">
              <a:buFont typeface="Calibri" pitchFamily="34" charset="0"/>
              <a:buAutoNum type="arabicPeriod"/>
            </a:pPr>
            <a:r>
              <a:rPr lang="en-US" sz="2000" b="1" dirty="0" smtClean="0">
                <a:solidFill>
                  <a:schemeClr val="tx1"/>
                </a:solidFill>
              </a:rPr>
              <a:t>Overview of the 6614/6612 TeraNet   </a:t>
            </a:r>
          </a:p>
          <a:p>
            <a:pPr marL="342900" indent="-342900" algn="l" eaLnBrk="1" hangingPunct="1">
              <a:buFont typeface="Calibri" pitchFamily="34" charset="0"/>
              <a:buAutoNum type="arabicPeriod"/>
            </a:pPr>
            <a:r>
              <a:rPr lang="en-US" sz="2000" b="1" dirty="0" smtClean="0">
                <a:solidFill>
                  <a:schemeClr val="tx1"/>
                </a:solidFill>
              </a:rPr>
              <a:t>Memory System –  DSP CorePac Point of View</a:t>
            </a:r>
          </a:p>
          <a:p>
            <a:pPr marL="800100" lvl="1" indent="-342900" algn="l" eaLnBrk="1" hangingPunct="1">
              <a:buFont typeface="Calibri" pitchFamily="34" charset="0"/>
              <a:buAutoNum type="arabicPeriod"/>
            </a:pPr>
            <a:r>
              <a:rPr lang="en-US" sz="1600" b="1" dirty="0" smtClean="0">
                <a:solidFill>
                  <a:schemeClr val="tx1"/>
                </a:solidFill>
              </a:rPr>
              <a:t>Overview of Memory Map</a:t>
            </a:r>
          </a:p>
          <a:p>
            <a:pPr marL="800100" lvl="1" indent="-342900" algn="l" eaLnBrk="1" hangingPunct="1">
              <a:buFont typeface="Calibri" pitchFamily="34" charset="0"/>
              <a:buAutoNum type="arabicPeriod"/>
            </a:pPr>
            <a:r>
              <a:rPr lang="en-US" sz="1600" b="1" dirty="0" smtClean="0">
                <a:solidFill>
                  <a:schemeClr val="tx1"/>
                </a:solidFill>
              </a:rPr>
              <a:t>MSMC and External Memory </a:t>
            </a:r>
          </a:p>
          <a:p>
            <a:pPr marL="342900" indent="-342900" algn="l" eaLnBrk="1" hangingPunct="1">
              <a:buFont typeface="Calibri" pitchFamily="34" charset="0"/>
              <a:buAutoNum type="arabicPeriod"/>
            </a:pPr>
            <a:r>
              <a:rPr lang="en-US" sz="2000" b="1" dirty="0" smtClean="0">
                <a:solidFill>
                  <a:schemeClr val="tx1"/>
                </a:solidFill>
              </a:rPr>
              <a:t>Memory System – ARM Point of View</a:t>
            </a:r>
          </a:p>
          <a:p>
            <a:pPr marL="800100" lvl="1" indent="-342900" algn="l" eaLnBrk="1" hangingPunct="1">
              <a:buFont typeface="Calibri" pitchFamily="34" charset="0"/>
              <a:buAutoNum type="arabicPeriod"/>
            </a:pPr>
            <a:r>
              <a:rPr lang="en-US" sz="1600" b="1" dirty="0" smtClean="0">
                <a:solidFill>
                  <a:schemeClr val="tx1"/>
                </a:solidFill>
              </a:rPr>
              <a:t>Overview of Memory Map</a:t>
            </a:r>
          </a:p>
          <a:p>
            <a:pPr marL="800100" lvl="1" indent="-342900" algn="l" eaLnBrk="1" hangingPunct="1">
              <a:buFont typeface="Calibri" pitchFamily="34" charset="0"/>
              <a:buAutoNum type="arabicPeriod"/>
            </a:pPr>
            <a:r>
              <a:rPr lang="en-US" sz="1600" b="1" dirty="0" smtClean="0">
                <a:solidFill>
                  <a:schemeClr val="tx1"/>
                </a:solidFill>
              </a:rPr>
              <a:t>ARM Subsystem Access to Memory</a:t>
            </a:r>
          </a:p>
          <a:p>
            <a:pPr marL="342900" indent="-342900" algn="l" eaLnBrk="1" hangingPunct="1">
              <a:buFont typeface="Calibri" pitchFamily="34" charset="0"/>
              <a:buAutoNum type="arabicPeriod"/>
            </a:pPr>
            <a:r>
              <a:rPr lang="en-US" sz="2000" b="1" dirty="0" smtClean="0">
                <a:solidFill>
                  <a:schemeClr val="tx1"/>
                </a:solidFill>
              </a:rPr>
              <a:t>ARM-DSP CorePac Communication</a:t>
            </a:r>
          </a:p>
          <a:p>
            <a:pPr marL="800100" lvl="1" indent="-342900" algn="l" eaLnBrk="1" hangingPunct="1">
              <a:buFont typeface="Calibri" pitchFamily="34" charset="0"/>
              <a:buAutoNum type="arabicPeriod"/>
            </a:pPr>
            <a:r>
              <a:rPr lang="en-US" sz="2000" b="1" dirty="0" smtClean="0">
                <a:solidFill>
                  <a:schemeClr val="tx1"/>
                </a:solidFill>
              </a:rPr>
              <a:t>SysLib and its libraries</a:t>
            </a:r>
          </a:p>
          <a:p>
            <a:pPr marL="800100" lvl="1" indent="-342900" algn="l" eaLnBrk="1" hangingPunct="1">
              <a:buFont typeface="Calibri" pitchFamily="34" charset="0"/>
              <a:buAutoNum type="arabicPeriod"/>
            </a:pPr>
            <a:r>
              <a:rPr lang="en-US" sz="2000" b="1" dirty="0" smtClean="0">
                <a:solidFill>
                  <a:schemeClr val="tx1"/>
                </a:solidFill>
              </a:rPr>
              <a:t>MSGCOM </a:t>
            </a:r>
          </a:p>
          <a:p>
            <a:pPr marL="800100" lvl="1" indent="-342900" algn="l" eaLnBrk="1" hangingPunct="1">
              <a:buFont typeface="Calibri" pitchFamily="34" charset="0"/>
              <a:buAutoNum type="arabicPeriod"/>
            </a:pPr>
            <a:r>
              <a:rPr lang="en-US" sz="2000" b="1" dirty="0" smtClean="0">
                <a:solidFill>
                  <a:schemeClr val="tx1"/>
                </a:solidFill>
              </a:rPr>
              <a:t>Pktlib</a:t>
            </a:r>
          </a:p>
          <a:p>
            <a:pPr marL="800100" lvl="1" indent="-342900" algn="l" eaLnBrk="1" hangingPunct="1">
              <a:buFont typeface="Calibri" pitchFamily="34" charset="0"/>
              <a:buAutoNum type="arabicPeriod"/>
            </a:pPr>
            <a:r>
              <a:rPr lang="en-US" sz="2000" b="1" dirty="0" smtClean="0">
                <a:solidFill>
                  <a:schemeClr val="tx1"/>
                </a:solidFill>
              </a:rPr>
              <a:t>Resource Manager</a:t>
            </a:r>
          </a:p>
          <a:p>
            <a:pPr marL="342900" indent="-342900" algn="l" eaLnBrk="1" hangingPunct="1"/>
            <a:endParaRPr lang="en-US" sz="1600" b="1" dirty="0" smtClean="0">
              <a:solidFill>
                <a:schemeClr val="tx1"/>
              </a:solidFill>
            </a:endParaRPr>
          </a:p>
          <a:p>
            <a:pPr marL="342900" indent="-342900" algn="l" eaLnBrk="1" hangingPunct="1"/>
            <a:endParaRPr lang="en-US" sz="2400" b="1" dirty="0" smtClean="0">
              <a:solidFill>
                <a:schemeClr val="tx1"/>
              </a:solidFill>
            </a:endParaRPr>
          </a:p>
          <a:p>
            <a:pPr marL="342900" indent="-342900" algn="l" eaLnBrk="1" hangingPunct="1"/>
            <a:endParaRPr lang="en-US" sz="2400" b="1" dirty="0" smtClean="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sz="3200" dirty="0" smtClean="0"/>
              <a:t>ARM Access SOC Memory</a:t>
            </a:r>
            <a:endParaRPr lang="en-US" sz="3200" dirty="0"/>
          </a:p>
        </p:txBody>
      </p:sp>
      <p:sp>
        <p:nvSpPr>
          <p:cNvPr id="3" name="Content Placeholder 2"/>
          <p:cNvSpPr>
            <a:spLocks noGrp="1"/>
          </p:cNvSpPr>
          <p:nvPr>
            <p:ph idx="1"/>
          </p:nvPr>
        </p:nvSpPr>
        <p:spPr>
          <a:xfrm>
            <a:off x="457200" y="1447800"/>
            <a:ext cx="8229600" cy="4724400"/>
          </a:xfrm>
        </p:spPr>
        <p:txBody>
          <a:bodyPr/>
          <a:lstStyle/>
          <a:p>
            <a:r>
              <a:rPr lang="en-US" sz="2800" dirty="0" smtClean="0"/>
              <a:t>Do you see a problem with HyperLink access?</a:t>
            </a:r>
          </a:p>
          <a:p>
            <a:pPr lvl="1"/>
            <a:r>
              <a:rPr lang="en-US" sz="2400" dirty="0" smtClean="0"/>
              <a:t>Addresses in the 0x4 range are part of the internal ARM memory map.</a:t>
            </a:r>
          </a:p>
          <a:p>
            <a:pPr lvl="1">
              <a:buNone/>
            </a:pPr>
            <a:r>
              <a:rPr lang="en-US" sz="2400" dirty="0" smtClean="0"/>
              <a:t/>
            </a:r>
            <a:br>
              <a:rPr lang="en-US" sz="2400" dirty="0" smtClean="0"/>
            </a:br>
            <a:endParaRPr lang="en-US" sz="2400" dirty="0" smtClean="0"/>
          </a:p>
          <a:p>
            <a:pPr lvl="1">
              <a:buNone/>
            </a:pPr>
            <a:endParaRPr lang="en-US" sz="2400" dirty="0" smtClean="0"/>
          </a:p>
          <a:p>
            <a:pPr lvl="1">
              <a:buNone/>
            </a:pPr>
            <a:endParaRPr lang="en-US" sz="2400" dirty="0" smtClean="0"/>
          </a:p>
          <a:p>
            <a:r>
              <a:rPr lang="en-US" sz="2800" dirty="0" smtClean="0"/>
              <a:t>What about the cache and data from the Shared Memory and the Async EMIF16?</a:t>
            </a:r>
          </a:p>
          <a:p>
            <a:pPr lvl="1"/>
            <a:r>
              <a:rPr lang="en-US" sz="2400" dirty="0" smtClean="0"/>
              <a:t>The next slide presents a page from the device errata.</a:t>
            </a:r>
          </a:p>
        </p:txBody>
      </p:sp>
      <p:graphicFrame>
        <p:nvGraphicFramePr>
          <p:cNvPr id="5" name="Table 4"/>
          <p:cNvGraphicFramePr>
            <a:graphicFrameLocks noGrp="1"/>
          </p:cNvGraphicFramePr>
          <p:nvPr/>
        </p:nvGraphicFramePr>
        <p:xfrm>
          <a:off x="457200" y="2895600"/>
          <a:ext cx="8305800" cy="1112520"/>
        </p:xfrm>
        <a:graphic>
          <a:graphicData uri="http://schemas.openxmlformats.org/drawingml/2006/table">
            <a:tbl>
              <a:tblPr firstRow="1" bandRow="1">
                <a:tableStyleId>{5C22544A-7EE6-4342-B048-85BDC9FD1C3A}</a:tableStyleId>
              </a:tblPr>
              <a:tblGrid>
                <a:gridCol w="1371600"/>
                <a:gridCol w="3962400"/>
                <a:gridCol w="2971800"/>
              </a:tblGrid>
              <a:tr h="370840">
                <a:tc>
                  <a:txBody>
                    <a:bodyPr/>
                    <a:lstStyle/>
                    <a:p>
                      <a:r>
                        <a:rPr lang="en-US" dirty="0" smtClean="0"/>
                        <a:t>Description</a:t>
                      </a:r>
                      <a:endParaRPr lang="en-US" dirty="0"/>
                    </a:p>
                  </a:txBody>
                  <a:tcPr/>
                </a:tc>
                <a:tc>
                  <a:txBody>
                    <a:bodyPr/>
                    <a:lstStyle/>
                    <a:p>
                      <a:r>
                        <a:rPr lang="en-US" dirty="0" smtClean="0"/>
                        <a:t>Virtual Address</a:t>
                      </a:r>
                      <a:r>
                        <a:rPr lang="en-US" baseline="0" dirty="0" smtClean="0"/>
                        <a:t> from Non-ARM Masters</a:t>
                      </a:r>
                      <a:endParaRPr lang="en-US" dirty="0"/>
                    </a:p>
                  </a:txBody>
                  <a:tcPr/>
                </a:tc>
                <a:tc>
                  <a:txBody>
                    <a:bodyPr/>
                    <a:lstStyle/>
                    <a:p>
                      <a:r>
                        <a:rPr lang="en-US" dirty="0" smtClean="0"/>
                        <a:t>Virtual Address from ARM</a:t>
                      </a:r>
                      <a:endParaRPr lang="en-US" dirty="0"/>
                    </a:p>
                  </a:txBody>
                  <a:tcPr/>
                </a:tc>
              </a:tr>
              <a:tr h="370840">
                <a:tc>
                  <a:txBody>
                    <a:bodyPr/>
                    <a:lstStyle/>
                    <a:p>
                      <a:r>
                        <a:rPr lang="en-US" dirty="0" smtClean="0"/>
                        <a:t>QMSS</a:t>
                      </a:r>
                      <a:endParaRPr lang="en-US" dirty="0"/>
                    </a:p>
                  </a:txBody>
                  <a:tcPr/>
                </a:tc>
                <a:tc>
                  <a:txBody>
                    <a:bodyPr/>
                    <a:lstStyle/>
                    <a:p>
                      <a:r>
                        <a:rPr lang="en-US" dirty="0" smtClean="0"/>
                        <a:t>0x3400_0000 to 0x341F_FFFF</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0x</a:t>
                      </a:r>
                      <a:r>
                        <a:rPr lang="en-US" dirty="0" smtClean="0">
                          <a:solidFill>
                            <a:srgbClr val="FF0000"/>
                          </a:solidFill>
                        </a:rPr>
                        <a:t>4</a:t>
                      </a:r>
                      <a:r>
                        <a:rPr lang="en-US" dirty="0" smtClean="0"/>
                        <a:t>400_0000 to 0x</a:t>
                      </a:r>
                      <a:r>
                        <a:rPr lang="en-US" dirty="0" smtClean="0">
                          <a:solidFill>
                            <a:srgbClr val="FF0000"/>
                          </a:solidFill>
                        </a:rPr>
                        <a:t>4</a:t>
                      </a:r>
                      <a:r>
                        <a:rPr lang="en-US" dirty="0" smtClean="0"/>
                        <a:t>41F_FFFF</a:t>
                      </a:r>
                    </a:p>
                  </a:txBody>
                  <a:tcPr/>
                </a:tc>
              </a:tr>
              <a:tr h="370840">
                <a:tc>
                  <a:txBody>
                    <a:bodyPr/>
                    <a:lstStyle/>
                    <a:p>
                      <a:r>
                        <a:rPr lang="en-US" dirty="0" smtClean="0"/>
                        <a:t>HyperLink</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0x4000_0000 to 0x4FFF_FFFF</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0x</a:t>
                      </a:r>
                      <a:r>
                        <a:rPr lang="en-US" dirty="0" smtClean="0">
                          <a:solidFill>
                            <a:srgbClr val="FF0000"/>
                          </a:solidFill>
                        </a:rPr>
                        <a:t>3</a:t>
                      </a:r>
                      <a:r>
                        <a:rPr lang="en-US" dirty="0" smtClean="0"/>
                        <a:t>000_0000 to 0x</a:t>
                      </a:r>
                      <a:r>
                        <a:rPr lang="en-US" dirty="0" smtClean="0">
                          <a:solidFill>
                            <a:srgbClr val="FF0000"/>
                          </a:solidFill>
                        </a:rPr>
                        <a:t>3</a:t>
                      </a:r>
                      <a:r>
                        <a:rPr lang="en-US" dirty="0" smtClean="0"/>
                        <a:t>FFF_FFFF</a:t>
                      </a:r>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sz="3200" dirty="0" smtClean="0"/>
              <a:t>Errata User’s Note Number 10</a:t>
            </a:r>
            <a:endParaRPr lang="en-US" sz="3200" dirty="0"/>
          </a:p>
        </p:txBody>
      </p:sp>
      <p:pic>
        <p:nvPicPr>
          <p:cNvPr id="5123" name="Picture 3"/>
          <p:cNvPicPr>
            <a:picLocks noChangeAspect="1" noChangeArrowheads="1"/>
          </p:cNvPicPr>
          <p:nvPr/>
        </p:nvPicPr>
        <p:blipFill>
          <a:blip r:embed="rId2" cstate="print"/>
          <a:srcRect/>
          <a:stretch>
            <a:fillRect/>
          </a:stretch>
        </p:blipFill>
        <p:spPr bwMode="auto">
          <a:xfrm>
            <a:off x="177019" y="1676400"/>
            <a:ext cx="8276420" cy="3300413"/>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sz="3200" dirty="0" smtClean="0"/>
              <a:t>ARM </a:t>
            </a:r>
            <a:r>
              <a:rPr lang="en-US" sz="3200" dirty="0" err="1" smtClean="0"/>
              <a:t>Endianess</a:t>
            </a:r>
            <a:endParaRPr lang="en-US" sz="3200" dirty="0"/>
          </a:p>
        </p:txBody>
      </p:sp>
      <p:sp>
        <p:nvSpPr>
          <p:cNvPr id="3" name="Content Placeholder 2"/>
          <p:cNvSpPr>
            <a:spLocks noGrp="1"/>
          </p:cNvSpPr>
          <p:nvPr>
            <p:ph idx="1"/>
          </p:nvPr>
        </p:nvSpPr>
        <p:spPr>
          <a:xfrm>
            <a:off x="457200" y="1447800"/>
            <a:ext cx="8229600" cy="4343400"/>
          </a:xfrm>
        </p:spPr>
        <p:txBody>
          <a:bodyPr/>
          <a:lstStyle/>
          <a:p>
            <a:r>
              <a:rPr lang="en-US" dirty="0" smtClean="0"/>
              <a:t>ARM uses only Little Endian.</a:t>
            </a:r>
          </a:p>
          <a:p>
            <a:r>
              <a:rPr lang="en-US" dirty="0" smtClean="0"/>
              <a:t>DSP CorePac can use Little Endian or Big Endian.</a:t>
            </a:r>
          </a:p>
          <a:p>
            <a:r>
              <a:rPr lang="en-US" dirty="0" smtClean="0"/>
              <a:t>The User’s Guide shows how to mix ARM core Little Endian code with DSP CorePac Big Endian.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762000" y="381000"/>
            <a:ext cx="7772400" cy="685800"/>
          </a:xfrm>
        </p:spPr>
        <p:txBody>
          <a:bodyPr/>
          <a:lstStyle/>
          <a:p>
            <a:pPr eaLnBrk="1" hangingPunct="1"/>
            <a:r>
              <a:rPr lang="en-US" sz="3600" dirty="0" smtClean="0"/>
              <a:t>Agenda</a:t>
            </a:r>
          </a:p>
        </p:txBody>
      </p:sp>
      <p:sp>
        <p:nvSpPr>
          <p:cNvPr id="3075" name="Subtitle 2"/>
          <p:cNvSpPr>
            <a:spLocks noGrp="1"/>
          </p:cNvSpPr>
          <p:nvPr>
            <p:ph type="subTitle" idx="1"/>
          </p:nvPr>
        </p:nvSpPr>
        <p:spPr>
          <a:xfrm>
            <a:off x="1143000" y="1447800"/>
            <a:ext cx="6400800" cy="4800600"/>
          </a:xfrm>
        </p:spPr>
        <p:txBody>
          <a:bodyPr/>
          <a:lstStyle/>
          <a:p>
            <a:pPr marL="342900" indent="-342900" algn="l" eaLnBrk="1" hangingPunct="1">
              <a:buFont typeface="Calibri" pitchFamily="34" charset="0"/>
              <a:buAutoNum type="arabicPeriod"/>
            </a:pPr>
            <a:r>
              <a:rPr lang="en-US" sz="2000" b="1" dirty="0" smtClean="0">
                <a:solidFill>
                  <a:schemeClr val="tx1"/>
                </a:solidFill>
              </a:rPr>
              <a:t>Overview of the 6614/6612 TeraNet   </a:t>
            </a:r>
          </a:p>
          <a:p>
            <a:pPr marL="342900" indent="-342900" algn="l" eaLnBrk="1" hangingPunct="1">
              <a:buFont typeface="Calibri" pitchFamily="34" charset="0"/>
              <a:buAutoNum type="arabicPeriod"/>
            </a:pPr>
            <a:r>
              <a:rPr lang="en-US" sz="2000" b="1" dirty="0" smtClean="0">
                <a:solidFill>
                  <a:schemeClr val="tx1"/>
                </a:solidFill>
              </a:rPr>
              <a:t>Memory System –  DSP CorePac Point of View</a:t>
            </a:r>
          </a:p>
          <a:p>
            <a:pPr marL="800100" lvl="1" indent="-342900" algn="l" eaLnBrk="1" hangingPunct="1">
              <a:buFont typeface="Calibri" pitchFamily="34" charset="0"/>
              <a:buAutoNum type="arabicPeriod"/>
            </a:pPr>
            <a:r>
              <a:rPr lang="en-US" sz="1600" b="1" dirty="0" smtClean="0">
                <a:solidFill>
                  <a:schemeClr val="tx1"/>
                </a:solidFill>
              </a:rPr>
              <a:t>Overview of Memory Map</a:t>
            </a:r>
          </a:p>
          <a:p>
            <a:pPr marL="800100" lvl="1" indent="-342900" algn="l" eaLnBrk="1" hangingPunct="1">
              <a:buFont typeface="Calibri" pitchFamily="34" charset="0"/>
              <a:buAutoNum type="arabicPeriod"/>
            </a:pPr>
            <a:r>
              <a:rPr lang="en-US" sz="1600" b="1" dirty="0" smtClean="0">
                <a:solidFill>
                  <a:schemeClr val="tx1"/>
                </a:solidFill>
              </a:rPr>
              <a:t>MSMC and External Memory </a:t>
            </a:r>
          </a:p>
          <a:p>
            <a:pPr marL="342900" indent="-342900" algn="l" eaLnBrk="1" hangingPunct="1">
              <a:buFont typeface="Calibri" pitchFamily="34" charset="0"/>
              <a:buAutoNum type="arabicPeriod"/>
            </a:pPr>
            <a:r>
              <a:rPr lang="en-US" sz="2000" b="1" dirty="0" smtClean="0">
                <a:solidFill>
                  <a:schemeClr val="tx1"/>
                </a:solidFill>
              </a:rPr>
              <a:t>Memory System – ARM Point of View</a:t>
            </a:r>
          </a:p>
          <a:p>
            <a:pPr marL="800100" lvl="1" indent="-342900" algn="l" eaLnBrk="1" hangingPunct="1">
              <a:buFont typeface="Calibri" pitchFamily="34" charset="0"/>
              <a:buAutoNum type="arabicPeriod"/>
            </a:pPr>
            <a:r>
              <a:rPr lang="en-US" sz="1600" b="1" dirty="0" smtClean="0">
                <a:solidFill>
                  <a:schemeClr val="tx1"/>
                </a:solidFill>
              </a:rPr>
              <a:t>Overview of Memory Map</a:t>
            </a:r>
          </a:p>
          <a:p>
            <a:pPr marL="800100" lvl="1" indent="-342900" algn="l" eaLnBrk="1" hangingPunct="1">
              <a:buFont typeface="Calibri" pitchFamily="34" charset="0"/>
              <a:buAutoNum type="arabicPeriod"/>
            </a:pPr>
            <a:r>
              <a:rPr lang="en-US" sz="1600" b="1" dirty="0" smtClean="0">
                <a:solidFill>
                  <a:schemeClr val="tx1"/>
                </a:solidFill>
              </a:rPr>
              <a:t>ARM Subsystem Access to Memory</a:t>
            </a:r>
          </a:p>
          <a:p>
            <a:pPr marL="342900" indent="-342900" algn="l" eaLnBrk="1" hangingPunct="1">
              <a:buFont typeface="Calibri" pitchFamily="34" charset="0"/>
              <a:buAutoNum type="arabicPeriod"/>
            </a:pPr>
            <a:r>
              <a:rPr lang="en-US" sz="2000" b="1" dirty="0" smtClean="0">
                <a:solidFill>
                  <a:srgbClr val="FF0000"/>
                </a:solidFill>
              </a:rPr>
              <a:t>ARM-DSP CorePac Communication</a:t>
            </a:r>
          </a:p>
          <a:p>
            <a:pPr marL="800100" lvl="1" indent="-342900" algn="l" eaLnBrk="1" hangingPunct="1">
              <a:buFont typeface="Calibri" pitchFamily="34" charset="0"/>
              <a:buAutoNum type="arabicPeriod"/>
            </a:pPr>
            <a:r>
              <a:rPr lang="en-US" sz="2000" b="1" dirty="0" smtClean="0">
                <a:solidFill>
                  <a:schemeClr val="tx1"/>
                </a:solidFill>
              </a:rPr>
              <a:t>SysLib and its libraries</a:t>
            </a:r>
          </a:p>
          <a:p>
            <a:pPr marL="800100" lvl="1" indent="-342900" algn="l" eaLnBrk="1" hangingPunct="1">
              <a:buFont typeface="Calibri" pitchFamily="34" charset="0"/>
              <a:buAutoNum type="arabicPeriod"/>
            </a:pPr>
            <a:r>
              <a:rPr lang="en-US" sz="2000" b="1" dirty="0" smtClean="0">
                <a:solidFill>
                  <a:schemeClr val="tx1"/>
                </a:solidFill>
              </a:rPr>
              <a:t>MSGCOM </a:t>
            </a:r>
          </a:p>
          <a:p>
            <a:pPr marL="800100" lvl="1" indent="-342900" algn="l" eaLnBrk="1" hangingPunct="1">
              <a:buFont typeface="Calibri" pitchFamily="34" charset="0"/>
              <a:buAutoNum type="arabicPeriod"/>
            </a:pPr>
            <a:r>
              <a:rPr lang="en-US" sz="2000" b="1" dirty="0" smtClean="0">
                <a:solidFill>
                  <a:schemeClr val="tx1"/>
                </a:solidFill>
              </a:rPr>
              <a:t>Pktlib</a:t>
            </a:r>
          </a:p>
          <a:p>
            <a:pPr marL="800100" lvl="1" indent="-342900" algn="l" eaLnBrk="1" hangingPunct="1">
              <a:buFont typeface="Calibri" pitchFamily="34" charset="0"/>
              <a:buAutoNum type="arabicPeriod"/>
            </a:pPr>
            <a:r>
              <a:rPr lang="en-US" sz="2000" b="1" dirty="0" smtClean="0">
                <a:solidFill>
                  <a:schemeClr val="tx1"/>
                </a:solidFill>
              </a:rPr>
              <a:t>Resource Manager</a:t>
            </a:r>
          </a:p>
          <a:p>
            <a:pPr marL="800100" lvl="1" indent="-342900" algn="l" eaLnBrk="1" hangingPunct="1"/>
            <a:endParaRPr lang="en-US" sz="2000" b="1" dirty="0" smtClean="0">
              <a:solidFill>
                <a:schemeClr val="tx1"/>
              </a:solidFill>
            </a:endParaRPr>
          </a:p>
          <a:p>
            <a:pPr marL="342900" indent="-342900" algn="l" eaLnBrk="1" hangingPunct="1"/>
            <a:endParaRPr lang="en-US" sz="2400" b="1" dirty="0" smtClean="0">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3"/>
          <p:cNvSpPr>
            <a:spLocks noGrp="1" noChangeArrowheads="1"/>
          </p:cNvSpPr>
          <p:nvPr>
            <p:ph type="title"/>
          </p:nvPr>
        </p:nvSpPr>
        <p:spPr/>
        <p:txBody>
          <a:bodyPr/>
          <a:lstStyle/>
          <a:p>
            <a:pPr eaLnBrk="1" hangingPunct="1"/>
            <a:r>
              <a:rPr lang="en-US" dirty="0" smtClean="0"/>
              <a:t>MCSDK Software Layers</a:t>
            </a:r>
          </a:p>
        </p:txBody>
      </p:sp>
      <p:sp>
        <p:nvSpPr>
          <p:cNvPr id="11" name="Rectangle 4"/>
          <p:cNvSpPr>
            <a:spLocks noChangeArrowheads="1"/>
          </p:cNvSpPr>
          <p:nvPr/>
        </p:nvSpPr>
        <p:spPr bwMode="auto">
          <a:xfrm>
            <a:off x="365125" y="5661025"/>
            <a:ext cx="8397875" cy="3810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p>
            <a:pPr algn="ctr">
              <a:defRPr/>
            </a:pPr>
            <a:r>
              <a:rPr lang="en-US" sz="1200" dirty="0"/>
              <a:t>Hardware</a:t>
            </a:r>
          </a:p>
        </p:txBody>
      </p:sp>
      <p:sp>
        <p:nvSpPr>
          <p:cNvPr id="14" name="Rectangle 7"/>
          <p:cNvSpPr>
            <a:spLocks noChangeArrowheads="1"/>
          </p:cNvSpPr>
          <p:nvPr/>
        </p:nvSpPr>
        <p:spPr bwMode="auto">
          <a:xfrm>
            <a:off x="7620000" y="1752600"/>
            <a:ext cx="1143000" cy="3352800"/>
          </a:xfrm>
          <a:prstGeom prst="rect">
            <a:avLst/>
          </a:prstGeom>
          <a:solidFill>
            <a:srgbClr val="FFFFCC"/>
          </a:solidFill>
          <a:ln w="9525">
            <a:solidFill>
              <a:schemeClr val="tx1"/>
            </a:solidFill>
            <a:miter lim="800000"/>
            <a:headEnd/>
            <a:tailEnd/>
          </a:ln>
        </p:spPr>
        <p:txBody>
          <a:bodyPr wrap="none" anchor="ctr"/>
          <a:lstStyle/>
          <a:p>
            <a:pPr algn="ctr"/>
            <a:r>
              <a:rPr lang="en-US" sz="1200" dirty="0"/>
              <a:t>SYS/BIOS</a:t>
            </a:r>
          </a:p>
          <a:p>
            <a:pPr algn="ctr"/>
            <a:r>
              <a:rPr lang="en-US" sz="1200" dirty="0"/>
              <a:t>RTOS</a:t>
            </a:r>
          </a:p>
        </p:txBody>
      </p:sp>
      <p:grpSp>
        <p:nvGrpSpPr>
          <p:cNvPr id="2" name="Group 48"/>
          <p:cNvGrpSpPr>
            <a:grpSpLocks/>
          </p:cNvGrpSpPr>
          <p:nvPr>
            <p:custDataLst>
              <p:tags r:id="rId2"/>
            </p:custDataLst>
          </p:nvPr>
        </p:nvGrpSpPr>
        <p:grpSpPr bwMode="auto">
          <a:xfrm>
            <a:off x="381000" y="1752600"/>
            <a:ext cx="4267200" cy="990600"/>
            <a:chOff x="381000" y="1752600"/>
            <a:chExt cx="4267200" cy="990600"/>
          </a:xfrm>
        </p:grpSpPr>
        <p:sp>
          <p:nvSpPr>
            <p:cNvPr id="8" name="Rectangle 44"/>
            <p:cNvSpPr>
              <a:spLocks noChangeArrowheads="1"/>
            </p:cNvSpPr>
            <p:nvPr/>
          </p:nvSpPr>
          <p:spPr bwMode="auto">
            <a:xfrm>
              <a:off x="381000" y="1752600"/>
              <a:ext cx="4267200" cy="990600"/>
            </a:xfrm>
            <a:prstGeom prst="rect">
              <a:avLst/>
            </a:prstGeom>
            <a:solidFill>
              <a:schemeClr val="bg1">
                <a:lumMod val="85000"/>
              </a:schemeClr>
            </a:solidFill>
            <a:ln w="9525">
              <a:solidFill>
                <a:schemeClr val="tx1"/>
              </a:solidFill>
              <a:miter lim="800000"/>
              <a:headEnd/>
              <a:tailEnd/>
            </a:ln>
            <a:effectLst/>
          </p:spPr>
          <p:txBody>
            <a:bodyPr wrap="none" anchorCtr="1"/>
            <a:lstStyle/>
            <a:p>
              <a:pPr algn="ctr">
                <a:defRPr/>
              </a:pPr>
              <a:r>
                <a:rPr lang="en-US" sz="1200" b="1" dirty="0"/>
                <a:t>Software Framework Components</a:t>
              </a:r>
            </a:p>
          </p:txBody>
        </p:sp>
        <p:sp>
          <p:nvSpPr>
            <p:cNvPr id="16" name="Rectangle 10"/>
            <p:cNvSpPr>
              <a:spLocks noChangeArrowheads="1"/>
            </p:cNvSpPr>
            <p:nvPr/>
          </p:nvSpPr>
          <p:spPr bwMode="auto">
            <a:xfrm>
              <a:off x="1350963" y="2057400"/>
              <a:ext cx="1150937" cy="6096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a:defRPr/>
              </a:pPr>
              <a:r>
                <a:rPr lang="en-US" sz="1200" dirty="0" smtClean="0"/>
                <a:t>Inter-Processor</a:t>
              </a:r>
              <a:endParaRPr lang="en-US" sz="1200" dirty="0"/>
            </a:p>
            <a:p>
              <a:pPr algn="ctr">
                <a:defRPr/>
              </a:pPr>
              <a:r>
                <a:rPr lang="en-US" sz="1200" dirty="0" smtClean="0"/>
                <a:t>Communication</a:t>
              </a:r>
              <a:br>
                <a:rPr lang="en-US" sz="1200" dirty="0" smtClean="0"/>
              </a:br>
              <a:r>
                <a:rPr lang="en-US" sz="1200" dirty="0" smtClean="0"/>
                <a:t>(IPC)</a:t>
              </a:r>
              <a:endParaRPr lang="en-US" sz="1200" dirty="0"/>
            </a:p>
          </p:txBody>
        </p:sp>
        <p:sp>
          <p:nvSpPr>
            <p:cNvPr id="17" name="Rectangle 11"/>
            <p:cNvSpPr>
              <a:spLocks noChangeArrowheads="1"/>
            </p:cNvSpPr>
            <p:nvPr/>
          </p:nvSpPr>
          <p:spPr bwMode="auto">
            <a:xfrm>
              <a:off x="2570163" y="2057400"/>
              <a:ext cx="1163637" cy="6096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a:defRPr/>
              </a:pPr>
              <a:r>
                <a:rPr lang="en-US" sz="1200" dirty="0" smtClean="0"/>
                <a:t>Instrumentation</a:t>
              </a:r>
              <a:endParaRPr lang="en-US" sz="1200" dirty="0"/>
            </a:p>
          </p:txBody>
        </p:sp>
      </p:grpSp>
      <p:grpSp>
        <p:nvGrpSpPr>
          <p:cNvPr id="3" name="Group 51"/>
          <p:cNvGrpSpPr>
            <a:grpSpLocks/>
          </p:cNvGrpSpPr>
          <p:nvPr>
            <p:custDataLst>
              <p:tags r:id="rId3"/>
            </p:custDataLst>
          </p:nvPr>
        </p:nvGrpSpPr>
        <p:grpSpPr bwMode="auto">
          <a:xfrm>
            <a:off x="4724400" y="1752600"/>
            <a:ext cx="2794000" cy="990600"/>
            <a:chOff x="4724400" y="1752600"/>
            <a:chExt cx="2794000" cy="990600"/>
          </a:xfrm>
        </p:grpSpPr>
        <p:sp>
          <p:nvSpPr>
            <p:cNvPr id="7" name="Rectangle 50"/>
            <p:cNvSpPr>
              <a:spLocks noChangeArrowheads="1"/>
            </p:cNvSpPr>
            <p:nvPr/>
          </p:nvSpPr>
          <p:spPr bwMode="auto">
            <a:xfrm>
              <a:off x="4724400" y="1752600"/>
              <a:ext cx="2794000" cy="990600"/>
            </a:xfrm>
            <a:prstGeom prst="rect">
              <a:avLst/>
            </a:prstGeom>
            <a:solidFill>
              <a:schemeClr val="bg1">
                <a:lumMod val="85000"/>
              </a:schemeClr>
            </a:solidFill>
            <a:ln w="9525">
              <a:solidFill>
                <a:schemeClr val="tx1"/>
              </a:solidFill>
              <a:miter lim="800000"/>
              <a:headEnd/>
              <a:tailEnd/>
            </a:ln>
            <a:effectLst/>
          </p:spPr>
          <p:txBody>
            <a:bodyPr wrap="none" anchorCtr="1"/>
            <a:lstStyle/>
            <a:p>
              <a:pPr algn="ctr">
                <a:defRPr/>
              </a:pPr>
              <a:r>
                <a:rPr lang="en-US" sz="1200" b="1" dirty="0"/>
                <a:t>Communication Protocols</a:t>
              </a:r>
            </a:p>
          </p:txBody>
        </p:sp>
        <p:sp>
          <p:nvSpPr>
            <p:cNvPr id="22566" name="Rectangle 14"/>
            <p:cNvSpPr>
              <a:spLocks noChangeArrowheads="1"/>
            </p:cNvSpPr>
            <p:nvPr/>
          </p:nvSpPr>
          <p:spPr bwMode="auto">
            <a:xfrm>
              <a:off x="5562600" y="2057400"/>
              <a:ext cx="1036637" cy="609600"/>
            </a:xfrm>
            <a:prstGeom prst="rect">
              <a:avLst/>
            </a:prstGeom>
            <a:solidFill>
              <a:srgbClr val="FFFFCC"/>
            </a:solidFill>
            <a:ln w="9525">
              <a:solidFill>
                <a:schemeClr val="tx1"/>
              </a:solidFill>
              <a:miter lim="800000"/>
              <a:headEnd/>
              <a:tailEnd/>
            </a:ln>
          </p:spPr>
          <p:txBody>
            <a:bodyPr wrap="none" anchor="ctr"/>
            <a:lstStyle/>
            <a:p>
              <a:pPr algn="ctr"/>
              <a:r>
                <a:rPr lang="en-US" sz="1200" dirty="0"/>
                <a:t>TCP/IP</a:t>
              </a:r>
            </a:p>
            <a:p>
              <a:pPr algn="ctr"/>
              <a:r>
                <a:rPr lang="en-US" sz="1200" dirty="0"/>
                <a:t>Networking</a:t>
              </a:r>
            </a:p>
            <a:p>
              <a:pPr algn="ctr"/>
              <a:r>
                <a:rPr lang="en-US" sz="1200" dirty="0"/>
                <a:t>(NDK)</a:t>
              </a:r>
            </a:p>
          </p:txBody>
        </p:sp>
      </p:grpSp>
      <p:grpSp>
        <p:nvGrpSpPr>
          <p:cNvPr id="4" name="Group 49"/>
          <p:cNvGrpSpPr>
            <a:grpSpLocks/>
          </p:cNvGrpSpPr>
          <p:nvPr>
            <p:custDataLst>
              <p:tags r:id="rId4"/>
            </p:custDataLst>
          </p:nvPr>
        </p:nvGrpSpPr>
        <p:grpSpPr bwMode="auto">
          <a:xfrm>
            <a:off x="381000" y="2819400"/>
            <a:ext cx="4257675" cy="1063625"/>
            <a:chOff x="381000" y="2819400"/>
            <a:chExt cx="4257675" cy="1063625"/>
          </a:xfrm>
        </p:grpSpPr>
        <p:sp>
          <p:nvSpPr>
            <p:cNvPr id="22" name="Rectangle 21"/>
            <p:cNvSpPr>
              <a:spLocks noChangeArrowheads="1"/>
            </p:cNvSpPr>
            <p:nvPr/>
          </p:nvSpPr>
          <p:spPr bwMode="auto">
            <a:xfrm>
              <a:off x="381000" y="2819400"/>
              <a:ext cx="4257675" cy="1063625"/>
            </a:xfrm>
            <a:prstGeom prst="rect">
              <a:avLst/>
            </a:prstGeom>
            <a:solidFill>
              <a:schemeClr val="bg1">
                <a:lumMod val="85000"/>
              </a:schemeClr>
            </a:solidFill>
            <a:ln w="9525">
              <a:solidFill>
                <a:schemeClr val="tx1"/>
              </a:solidFill>
              <a:miter lim="800000"/>
              <a:headEnd/>
              <a:tailEnd/>
            </a:ln>
            <a:effectLst/>
          </p:spPr>
          <p:txBody>
            <a:bodyPr wrap="none" anchorCtr="1"/>
            <a:lstStyle/>
            <a:p>
              <a:pPr algn="ctr">
                <a:defRPr/>
              </a:pPr>
              <a:r>
                <a:rPr lang="en-US" sz="1200" b="1" dirty="0"/>
                <a:t>Algorithm Libraries</a:t>
              </a:r>
            </a:p>
          </p:txBody>
        </p:sp>
        <p:sp>
          <p:nvSpPr>
            <p:cNvPr id="31" name="Rectangle 37"/>
            <p:cNvSpPr>
              <a:spLocks noChangeArrowheads="1"/>
            </p:cNvSpPr>
            <p:nvPr/>
          </p:nvSpPr>
          <p:spPr bwMode="auto">
            <a:xfrm>
              <a:off x="838200" y="3124200"/>
              <a:ext cx="990600" cy="663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a:defRPr/>
              </a:pPr>
              <a:r>
                <a:rPr lang="en-US" sz="1200" dirty="0"/>
                <a:t>DSPLIB</a:t>
              </a:r>
            </a:p>
          </p:txBody>
        </p:sp>
        <p:sp>
          <p:nvSpPr>
            <p:cNvPr id="32" name="Rectangle 38"/>
            <p:cNvSpPr>
              <a:spLocks noChangeArrowheads="1"/>
            </p:cNvSpPr>
            <p:nvPr/>
          </p:nvSpPr>
          <p:spPr bwMode="auto">
            <a:xfrm>
              <a:off x="1905000" y="3124200"/>
              <a:ext cx="990600" cy="663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a:defRPr/>
              </a:pPr>
              <a:r>
                <a:rPr lang="en-US" sz="1200" dirty="0"/>
                <a:t>IMGLIB</a:t>
              </a:r>
            </a:p>
          </p:txBody>
        </p:sp>
        <p:sp>
          <p:nvSpPr>
            <p:cNvPr id="33" name="Rectangle 39"/>
            <p:cNvSpPr>
              <a:spLocks noChangeArrowheads="1"/>
            </p:cNvSpPr>
            <p:nvPr/>
          </p:nvSpPr>
          <p:spPr bwMode="auto">
            <a:xfrm>
              <a:off x="2971800" y="3124200"/>
              <a:ext cx="1066800" cy="6635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a:defRPr/>
              </a:pPr>
              <a:r>
                <a:rPr lang="en-US" sz="1200" dirty="0"/>
                <a:t>MATHLIB</a:t>
              </a:r>
            </a:p>
          </p:txBody>
        </p:sp>
      </p:grpSp>
      <p:grpSp>
        <p:nvGrpSpPr>
          <p:cNvPr id="5" name="Group 44"/>
          <p:cNvGrpSpPr>
            <a:grpSpLocks/>
          </p:cNvGrpSpPr>
          <p:nvPr>
            <p:custDataLst>
              <p:tags r:id="rId5"/>
            </p:custDataLst>
          </p:nvPr>
        </p:nvGrpSpPr>
        <p:grpSpPr bwMode="auto">
          <a:xfrm>
            <a:off x="381000" y="914400"/>
            <a:ext cx="8382000" cy="762000"/>
            <a:chOff x="381000" y="914400"/>
            <a:chExt cx="8382000" cy="762000"/>
          </a:xfrm>
        </p:grpSpPr>
        <p:sp>
          <p:nvSpPr>
            <p:cNvPr id="18" name="Rectangle 13"/>
            <p:cNvSpPr>
              <a:spLocks noChangeArrowheads="1"/>
            </p:cNvSpPr>
            <p:nvPr/>
          </p:nvSpPr>
          <p:spPr bwMode="auto">
            <a:xfrm>
              <a:off x="381000" y="914400"/>
              <a:ext cx="8382000" cy="762000"/>
            </a:xfrm>
            <a:prstGeom prst="rect">
              <a:avLst/>
            </a:prstGeom>
            <a:solidFill>
              <a:schemeClr val="bg1">
                <a:lumMod val="85000"/>
              </a:schemeClr>
            </a:solidFill>
            <a:ln w="9525">
              <a:solidFill>
                <a:schemeClr val="tx1"/>
              </a:solidFill>
              <a:miter lim="800000"/>
              <a:headEnd/>
              <a:tailEnd/>
            </a:ln>
            <a:effectLst/>
          </p:spPr>
          <p:txBody>
            <a:bodyPr wrap="none"/>
            <a:lstStyle/>
            <a:p>
              <a:pPr algn="ctr">
                <a:defRPr/>
              </a:pPr>
              <a:r>
                <a:rPr lang="en-US" sz="1200" b="1" dirty="0"/>
                <a:t>Demonstration Applications</a:t>
              </a:r>
              <a:endParaRPr lang="en-US" sz="1200" dirty="0"/>
            </a:p>
          </p:txBody>
        </p:sp>
        <p:sp>
          <p:nvSpPr>
            <p:cNvPr id="38" name="Rectangle 46"/>
            <p:cNvSpPr>
              <a:spLocks noChangeArrowheads="1"/>
            </p:cNvSpPr>
            <p:nvPr/>
          </p:nvSpPr>
          <p:spPr bwMode="auto">
            <a:xfrm>
              <a:off x="2057400" y="1165225"/>
              <a:ext cx="917575" cy="434975"/>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p>
              <a:pPr algn="ctr">
                <a:defRPr/>
              </a:pPr>
              <a:r>
                <a:rPr lang="en-US" sz="1200" dirty="0"/>
                <a:t>HUA/OOB</a:t>
              </a:r>
            </a:p>
          </p:txBody>
        </p:sp>
        <p:sp>
          <p:nvSpPr>
            <p:cNvPr id="39" name="Rectangle 47"/>
            <p:cNvSpPr>
              <a:spLocks noChangeArrowheads="1"/>
            </p:cNvSpPr>
            <p:nvPr/>
          </p:nvSpPr>
          <p:spPr bwMode="auto">
            <a:xfrm>
              <a:off x="3962400" y="1165225"/>
              <a:ext cx="990600" cy="434975"/>
            </a:xfrm>
            <a:prstGeom prst="rect">
              <a:avLst/>
            </a:prstGeom>
            <a:solidFill>
              <a:schemeClr val="accent2">
                <a:lumMod val="40000"/>
                <a:lumOff val="60000"/>
              </a:schemeClr>
            </a:solidFill>
            <a:ln w="9525" algn="ctr">
              <a:solidFill>
                <a:schemeClr val="tx1"/>
              </a:solidFill>
              <a:miter lim="800000"/>
              <a:headEnd/>
              <a:tailEnd/>
            </a:ln>
            <a:effectLst/>
          </p:spPr>
          <p:txBody>
            <a:bodyPr wrap="none" anchor="ctr"/>
            <a:lstStyle/>
            <a:p>
              <a:pPr algn="ctr">
                <a:defRPr/>
              </a:pPr>
              <a:r>
                <a:rPr lang="en-US" sz="1200" dirty="0"/>
                <a:t>IO Bmarks</a:t>
              </a:r>
            </a:p>
          </p:txBody>
        </p:sp>
        <p:sp>
          <p:nvSpPr>
            <p:cNvPr id="40" name="Rectangle 49"/>
            <p:cNvSpPr>
              <a:spLocks noChangeArrowheads="1"/>
            </p:cNvSpPr>
            <p:nvPr/>
          </p:nvSpPr>
          <p:spPr bwMode="auto">
            <a:xfrm>
              <a:off x="5867400" y="1165225"/>
              <a:ext cx="1066800" cy="434975"/>
            </a:xfrm>
            <a:prstGeom prst="rect">
              <a:avLst/>
            </a:prstGeom>
            <a:solidFill>
              <a:schemeClr val="accent2">
                <a:lumMod val="40000"/>
                <a:lumOff val="60000"/>
              </a:schemeClr>
            </a:solidFill>
            <a:ln w="9525" algn="ctr">
              <a:solidFill>
                <a:schemeClr val="tx1"/>
              </a:solidFill>
              <a:miter lim="800000"/>
              <a:headEnd/>
              <a:tailEnd/>
            </a:ln>
            <a:effectLst/>
          </p:spPr>
          <p:txBody>
            <a:bodyPr wrap="none" anchor="ctr"/>
            <a:lstStyle/>
            <a:p>
              <a:pPr algn="ctr">
                <a:defRPr/>
              </a:pPr>
              <a:r>
                <a:rPr lang="en-US" sz="1200" dirty="0"/>
                <a:t>Image</a:t>
              </a:r>
            </a:p>
            <a:p>
              <a:pPr algn="ctr">
                <a:defRPr/>
              </a:pPr>
              <a:r>
                <a:rPr lang="en-US" sz="1200" dirty="0"/>
                <a:t>Processing</a:t>
              </a:r>
            </a:p>
          </p:txBody>
        </p:sp>
      </p:grpSp>
      <p:grpSp>
        <p:nvGrpSpPr>
          <p:cNvPr id="6" name="Group 45"/>
          <p:cNvGrpSpPr>
            <a:grpSpLocks/>
          </p:cNvGrpSpPr>
          <p:nvPr>
            <p:custDataLst>
              <p:tags r:id="rId6"/>
            </p:custDataLst>
          </p:nvPr>
        </p:nvGrpSpPr>
        <p:grpSpPr bwMode="auto">
          <a:xfrm>
            <a:off x="366713" y="3933825"/>
            <a:ext cx="8396287" cy="1651000"/>
            <a:chOff x="366713" y="3933825"/>
            <a:chExt cx="8396287" cy="1651000"/>
          </a:xfrm>
        </p:grpSpPr>
        <p:sp>
          <p:nvSpPr>
            <p:cNvPr id="10" name="Rectangle 32"/>
            <p:cNvSpPr>
              <a:spLocks noChangeArrowheads="1"/>
            </p:cNvSpPr>
            <p:nvPr/>
          </p:nvSpPr>
          <p:spPr bwMode="auto">
            <a:xfrm>
              <a:off x="377825" y="3933825"/>
              <a:ext cx="4270375" cy="1190625"/>
            </a:xfrm>
            <a:prstGeom prst="rect">
              <a:avLst/>
            </a:prstGeom>
            <a:solidFill>
              <a:schemeClr val="bg1">
                <a:lumMod val="85000"/>
              </a:schemeClr>
            </a:solidFill>
            <a:ln w="9525">
              <a:solidFill>
                <a:schemeClr val="tx1"/>
              </a:solidFill>
              <a:miter lim="800000"/>
              <a:headEnd/>
              <a:tailEnd/>
            </a:ln>
            <a:effectLst/>
          </p:spPr>
          <p:txBody>
            <a:bodyPr wrap="none"/>
            <a:lstStyle/>
            <a:p>
              <a:pPr algn="ctr">
                <a:defRPr/>
              </a:pPr>
              <a:r>
                <a:rPr lang="en-US" sz="1200" b="1" dirty="0"/>
                <a:t>Low-Level Drivers (LLDs)</a:t>
              </a:r>
            </a:p>
          </p:txBody>
        </p:sp>
        <p:sp>
          <p:nvSpPr>
            <p:cNvPr id="12" name="Rectangle 5"/>
            <p:cNvSpPr>
              <a:spLocks noChangeArrowheads="1"/>
            </p:cNvSpPr>
            <p:nvPr/>
          </p:nvSpPr>
          <p:spPr bwMode="auto">
            <a:xfrm>
              <a:off x="366713" y="5203825"/>
              <a:ext cx="8396287" cy="3810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a:defRPr/>
              </a:pPr>
              <a:r>
                <a:rPr lang="en-US" sz="1200" dirty="0"/>
                <a:t>Chip Support </a:t>
              </a:r>
              <a:r>
                <a:rPr lang="en-US" sz="1200" dirty="0" smtClean="0"/>
                <a:t>Library (CSL)</a:t>
              </a:r>
              <a:endParaRPr lang="en-US" sz="1200" dirty="0"/>
            </a:p>
          </p:txBody>
        </p:sp>
        <p:sp>
          <p:nvSpPr>
            <p:cNvPr id="15" name="Rectangle 8"/>
            <p:cNvSpPr>
              <a:spLocks noChangeArrowheads="1"/>
            </p:cNvSpPr>
            <p:nvPr/>
          </p:nvSpPr>
          <p:spPr bwMode="auto">
            <a:xfrm>
              <a:off x="457200" y="4267200"/>
              <a:ext cx="762000" cy="3587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a:defRPr/>
              </a:pPr>
              <a:r>
                <a:rPr lang="en-US" sz="1200" dirty="0"/>
                <a:t>EDMA3</a:t>
              </a:r>
            </a:p>
          </p:txBody>
        </p:sp>
        <p:sp>
          <p:nvSpPr>
            <p:cNvPr id="23" name="Rectangle 24"/>
            <p:cNvSpPr>
              <a:spLocks noChangeArrowheads="1"/>
            </p:cNvSpPr>
            <p:nvPr/>
          </p:nvSpPr>
          <p:spPr bwMode="auto">
            <a:xfrm>
              <a:off x="457200" y="4724400"/>
              <a:ext cx="762000" cy="3587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a:defRPr/>
              </a:pPr>
              <a:r>
                <a:rPr lang="en-US" sz="1200" dirty="0"/>
                <a:t>PCIe</a:t>
              </a:r>
            </a:p>
          </p:txBody>
        </p:sp>
        <p:sp>
          <p:nvSpPr>
            <p:cNvPr id="24" name="Rectangle 25"/>
            <p:cNvSpPr>
              <a:spLocks noChangeArrowheads="1"/>
            </p:cNvSpPr>
            <p:nvPr/>
          </p:nvSpPr>
          <p:spPr bwMode="auto">
            <a:xfrm>
              <a:off x="1295400" y="4267200"/>
              <a:ext cx="762000" cy="3587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a:defRPr/>
              </a:pPr>
              <a:r>
                <a:rPr lang="en-US" sz="1200" dirty="0"/>
                <a:t>PA</a:t>
              </a:r>
            </a:p>
          </p:txBody>
        </p:sp>
        <p:sp>
          <p:nvSpPr>
            <p:cNvPr id="25" name="Rectangle 26"/>
            <p:cNvSpPr>
              <a:spLocks noChangeArrowheads="1"/>
            </p:cNvSpPr>
            <p:nvPr/>
          </p:nvSpPr>
          <p:spPr bwMode="auto">
            <a:xfrm>
              <a:off x="1295400" y="4724400"/>
              <a:ext cx="762000" cy="3587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a:defRPr/>
              </a:pPr>
              <a:r>
                <a:rPr lang="en-US" sz="1200" dirty="0"/>
                <a:t>QMSS</a:t>
              </a:r>
            </a:p>
          </p:txBody>
        </p:sp>
        <p:sp>
          <p:nvSpPr>
            <p:cNvPr id="26" name="Rectangle 27"/>
            <p:cNvSpPr>
              <a:spLocks noChangeArrowheads="1"/>
            </p:cNvSpPr>
            <p:nvPr/>
          </p:nvSpPr>
          <p:spPr bwMode="auto">
            <a:xfrm>
              <a:off x="2133600" y="4267200"/>
              <a:ext cx="762000" cy="3587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a:defRPr/>
              </a:pPr>
              <a:r>
                <a:rPr lang="en-US" sz="1200" dirty="0"/>
                <a:t>SRIO</a:t>
              </a:r>
            </a:p>
          </p:txBody>
        </p:sp>
        <p:sp>
          <p:nvSpPr>
            <p:cNvPr id="27" name="Rectangle 28"/>
            <p:cNvSpPr>
              <a:spLocks noChangeArrowheads="1"/>
            </p:cNvSpPr>
            <p:nvPr/>
          </p:nvSpPr>
          <p:spPr bwMode="auto">
            <a:xfrm>
              <a:off x="2133600" y="4724400"/>
              <a:ext cx="762000" cy="3587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a:defRPr/>
              </a:pPr>
              <a:r>
                <a:rPr lang="en-US" sz="1200" dirty="0"/>
                <a:t>CPPI</a:t>
              </a:r>
            </a:p>
          </p:txBody>
        </p:sp>
        <p:sp>
          <p:nvSpPr>
            <p:cNvPr id="28" name="Rectangle 29"/>
            <p:cNvSpPr>
              <a:spLocks noChangeArrowheads="1"/>
            </p:cNvSpPr>
            <p:nvPr/>
          </p:nvSpPr>
          <p:spPr bwMode="auto">
            <a:xfrm>
              <a:off x="2971800" y="4267200"/>
              <a:ext cx="762000" cy="3587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a:defRPr/>
              </a:pPr>
              <a:r>
                <a:rPr lang="en-US" sz="1200" dirty="0"/>
                <a:t>FFTC</a:t>
              </a:r>
            </a:p>
          </p:txBody>
        </p:sp>
        <p:sp>
          <p:nvSpPr>
            <p:cNvPr id="29" name="Rectangle 30"/>
            <p:cNvSpPr>
              <a:spLocks noChangeArrowheads="1"/>
            </p:cNvSpPr>
            <p:nvPr/>
          </p:nvSpPr>
          <p:spPr bwMode="auto">
            <a:xfrm>
              <a:off x="2971800" y="4724400"/>
              <a:ext cx="762000" cy="3587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a:defRPr/>
              </a:pPr>
              <a:r>
                <a:rPr lang="en-US" sz="1200" dirty="0"/>
                <a:t>HyperLink</a:t>
              </a:r>
            </a:p>
          </p:txBody>
        </p:sp>
        <p:sp>
          <p:nvSpPr>
            <p:cNvPr id="30" name="Rectangle 31"/>
            <p:cNvSpPr>
              <a:spLocks noChangeArrowheads="1"/>
            </p:cNvSpPr>
            <p:nvPr/>
          </p:nvSpPr>
          <p:spPr bwMode="auto">
            <a:xfrm>
              <a:off x="3810000" y="4267200"/>
              <a:ext cx="762000" cy="3587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a:defRPr/>
              </a:pPr>
              <a:r>
                <a:rPr lang="en-US" sz="1200" dirty="0"/>
                <a:t>TSIP</a:t>
              </a:r>
            </a:p>
          </p:txBody>
        </p:sp>
        <p:sp>
          <p:nvSpPr>
            <p:cNvPr id="41" name="Rectangle 31"/>
            <p:cNvSpPr>
              <a:spLocks noChangeArrowheads="1"/>
            </p:cNvSpPr>
            <p:nvPr/>
          </p:nvSpPr>
          <p:spPr bwMode="auto">
            <a:xfrm>
              <a:off x="3810000" y="4724400"/>
              <a:ext cx="762000" cy="358775"/>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a:defRPr/>
              </a:pPr>
              <a:r>
                <a:rPr lang="en-US" sz="1200" dirty="0"/>
                <a:t>…</a:t>
              </a:r>
            </a:p>
          </p:txBody>
        </p:sp>
      </p:grpSp>
      <p:grpSp>
        <p:nvGrpSpPr>
          <p:cNvPr id="19" name="Group 50"/>
          <p:cNvGrpSpPr>
            <a:grpSpLocks/>
          </p:cNvGrpSpPr>
          <p:nvPr>
            <p:custDataLst>
              <p:tags r:id="rId7"/>
            </p:custDataLst>
          </p:nvPr>
        </p:nvGrpSpPr>
        <p:grpSpPr bwMode="auto">
          <a:xfrm>
            <a:off x="4724400" y="2819400"/>
            <a:ext cx="2819400" cy="2308225"/>
            <a:chOff x="4724400" y="2819400"/>
            <a:chExt cx="2819400" cy="2308225"/>
          </a:xfrm>
        </p:grpSpPr>
        <p:sp>
          <p:nvSpPr>
            <p:cNvPr id="9" name="Rectangle 33"/>
            <p:cNvSpPr>
              <a:spLocks noChangeArrowheads="1"/>
            </p:cNvSpPr>
            <p:nvPr/>
          </p:nvSpPr>
          <p:spPr bwMode="auto">
            <a:xfrm>
              <a:off x="4724400" y="2819400"/>
              <a:ext cx="2819400" cy="2308225"/>
            </a:xfrm>
            <a:prstGeom prst="rect">
              <a:avLst/>
            </a:prstGeom>
            <a:solidFill>
              <a:schemeClr val="bg1">
                <a:lumMod val="85000"/>
              </a:schemeClr>
            </a:solidFill>
            <a:ln w="9525">
              <a:solidFill>
                <a:schemeClr val="tx1"/>
              </a:solidFill>
              <a:miter lim="800000"/>
              <a:headEnd/>
              <a:tailEnd/>
            </a:ln>
            <a:effectLst/>
          </p:spPr>
          <p:txBody>
            <a:bodyPr wrap="none"/>
            <a:lstStyle/>
            <a:p>
              <a:pPr algn="ctr">
                <a:defRPr/>
              </a:pPr>
              <a:r>
                <a:rPr lang="en-US" sz="1200" b="1" dirty="0"/>
                <a:t>Platform/EVM Software</a:t>
              </a:r>
            </a:p>
          </p:txBody>
        </p:sp>
        <p:sp>
          <p:nvSpPr>
            <p:cNvPr id="13" name="Rectangle 6"/>
            <p:cNvSpPr>
              <a:spLocks noChangeArrowheads="1"/>
            </p:cNvSpPr>
            <p:nvPr/>
          </p:nvSpPr>
          <p:spPr bwMode="auto">
            <a:xfrm>
              <a:off x="6248400" y="4572000"/>
              <a:ext cx="1219200" cy="4572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a:defRPr/>
              </a:pPr>
              <a:r>
                <a:rPr lang="en-US" sz="1200" dirty="0"/>
                <a:t>Bootloader</a:t>
              </a:r>
            </a:p>
          </p:txBody>
        </p:sp>
        <p:sp>
          <p:nvSpPr>
            <p:cNvPr id="20" name="Rectangle 15"/>
            <p:cNvSpPr>
              <a:spLocks noChangeArrowheads="1"/>
            </p:cNvSpPr>
            <p:nvPr/>
          </p:nvSpPr>
          <p:spPr bwMode="auto">
            <a:xfrm>
              <a:off x="4800600" y="3200400"/>
              <a:ext cx="1371600" cy="762000"/>
            </a:xfrm>
            <a:prstGeom prst="rect">
              <a:avLst/>
            </a:prstGeom>
            <a:solidFill>
              <a:schemeClr val="accent3">
                <a:lumMod val="40000"/>
                <a:lumOff val="60000"/>
              </a:schemeClr>
            </a:solidFill>
            <a:ln w="9525">
              <a:solidFill>
                <a:schemeClr val="tx1"/>
              </a:solidFill>
              <a:miter lim="800000"/>
              <a:headEnd/>
              <a:tailEnd/>
            </a:ln>
            <a:effectLst/>
          </p:spPr>
          <p:txBody>
            <a:bodyPr wrap="none" anchor="ctr"/>
            <a:lstStyle/>
            <a:p>
              <a:pPr algn="ctr">
                <a:defRPr/>
              </a:pPr>
              <a:r>
                <a:rPr lang="en-US" sz="1200" dirty="0"/>
                <a:t>Platform</a:t>
              </a:r>
            </a:p>
            <a:p>
              <a:pPr algn="ctr">
                <a:defRPr/>
              </a:pPr>
              <a:r>
                <a:rPr lang="en-US" sz="1200" dirty="0"/>
                <a:t>Library</a:t>
              </a:r>
            </a:p>
          </p:txBody>
        </p:sp>
        <p:sp>
          <p:nvSpPr>
            <p:cNvPr id="21" name="Rectangle 17"/>
            <p:cNvSpPr>
              <a:spLocks noChangeArrowheads="1"/>
            </p:cNvSpPr>
            <p:nvPr/>
          </p:nvSpPr>
          <p:spPr bwMode="auto">
            <a:xfrm>
              <a:off x="6248400" y="4038600"/>
              <a:ext cx="1219200" cy="471488"/>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a:defRPr/>
              </a:pPr>
              <a:r>
                <a:rPr lang="en-US" sz="1200" dirty="0" smtClean="0"/>
                <a:t>Power On</a:t>
              </a:r>
              <a:br>
                <a:rPr lang="en-US" sz="1200" dirty="0" smtClean="0"/>
              </a:br>
              <a:r>
                <a:rPr lang="en-US" sz="1200" dirty="0" smtClean="0"/>
                <a:t>Self Test (POST)</a:t>
              </a:r>
              <a:endParaRPr lang="en-US" sz="1200" dirty="0"/>
            </a:p>
          </p:txBody>
        </p:sp>
        <p:sp>
          <p:nvSpPr>
            <p:cNvPr id="42" name="Rectangle 17"/>
            <p:cNvSpPr>
              <a:spLocks noChangeArrowheads="1"/>
            </p:cNvSpPr>
            <p:nvPr/>
          </p:nvSpPr>
          <p:spPr bwMode="auto">
            <a:xfrm>
              <a:off x="4800600" y="4572000"/>
              <a:ext cx="1371600" cy="471488"/>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a:defRPr/>
              </a:pPr>
              <a:r>
                <a:rPr lang="en-US" sz="1200" dirty="0" smtClean="0"/>
                <a:t>OS</a:t>
              </a:r>
              <a:br>
                <a:rPr lang="en-US" sz="1200" dirty="0" smtClean="0"/>
              </a:br>
              <a:r>
                <a:rPr lang="en-US" sz="1200" dirty="0" smtClean="0"/>
                <a:t>Abstraction Layer</a:t>
              </a:r>
              <a:endParaRPr lang="en-US" sz="1200" dirty="0"/>
            </a:p>
          </p:txBody>
        </p:sp>
        <p:sp>
          <p:nvSpPr>
            <p:cNvPr id="43" name="Rectangle 17"/>
            <p:cNvSpPr>
              <a:spLocks noChangeArrowheads="1"/>
            </p:cNvSpPr>
            <p:nvPr/>
          </p:nvSpPr>
          <p:spPr bwMode="auto">
            <a:xfrm>
              <a:off x="4800600" y="4038600"/>
              <a:ext cx="1371600" cy="4572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a:defRPr/>
              </a:pPr>
              <a:r>
                <a:rPr lang="en-US" sz="1200" dirty="0"/>
                <a:t>Resource</a:t>
              </a:r>
            </a:p>
            <a:p>
              <a:pPr algn="ctr">
                <a:defRPr/>
              </a:pPr>
              <a:r>
                <a:rPr lang="en-US" sz="1200" dirty="0"/>
                <a:t>Manager</a:t>
              </a:r>
            </a:p>
          </p:txBody>
        </p:sp>
        <p:sp>
          <p:nvSpPr>
            <p:cNvPr id="44" name="Rectangle 6"/>
            <p:cNvSpPr>
              <a:spLocks noChangeArrowheads="1"/>
            </p:cNvSpPr>
            <p:nvPr/>
          </p:nvSpPr>
          <p:spPr bwMode="auto">
            <a:xfrm>
              <a:off x="6248400" y="3200400"/>
              <a:ext cx="1219200" cy="762000"/>
            </a:xfrm>
            <a:prstGeom prst="rect">
              <a:avLst/>
            </a:prstGeom>
            <a:solidFill>
              <a:schemeClr val="accent3">
                <a:lumMod val="40000"/>
                <a:lumOff val="60000"/>
              </a:schemeClr>
            </a:solidFill>
            <a:ln w="9525" algn="ctr">
              <a:solidFill>
                <a:schemeClr val="tx1"/>
              </a:solidFill>
              <a:miter lim="800000"/>
              <a:headEnd/>
              <a:tailEnd/>
            </a:ln>
            <a:effectLst/>
          </p:spPr>
          <p:txBody>
            <a:bodyPr wrap="none" anchor="ctr"/>
            <a:lstStyle/>
            <a:p>
              <a:pPr algn="ctr">
                <a:defRPr/>
              </a:pPr>
              <a:r>
                <a:rPr lang="en-US" sz="1200" dirty="0"/>
                <a:t>Transports</a:t>
              </a:r>
              <a:br>
                <a:rPr lang="en-US" sz="1200" dirty="0"/>
              </a:br>
              <a:r>
                <a:rPr lang="en-US" sz="1200" dirty="0"/>
                <a:t>- IPC</a:t>
              </a:r>
              <a:br>
                <a:rPr lang="en-US" sz="1200" dirty="0"/>
              </a:br>
              <a:r>
                <a:rPr lang="en-US" sz="1200" dirty="0"/>
                <a:t>- NDK</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0-#ppt_h/2"/>
                                          </p:val>
                                        </p:tav>
                                        <p:tav tm="100000">
                                          <p:val>
                                            <p:strVal val="#ppt_y"/>
                                          </p:val>
                                        </p:tav>
                                      </p:tavLst>
                                    </p:anim>
                                  </p:childTnLst>
                                </p:cTn>
                              </p:par>
                              <p:par>
                                <p:cTn id="39" presetID="2" presetClass="entr" presetSubtype="1" fill="hold" nodeType="with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additive="base">
                                        <p:cTn id="41" dur="500" fill="hold"/>
                                        <p:tgtEl>
                                          <p:spTgt spid="3"/>
                                        </p:tgtEl>
                                        <p:attrNameLst>
                                          <p:attrName>ppt_x</p:attrName>
                                        </p:attrNameLst>
                                      </p:cBhvr>
                                      <p:tavLst>
                                        <p:tav tm="0">
                                          <p:val>
                                            <p:strVal val="#ppt_x"/>
                                          </p:val>
                                        </p:tav>
                                        <p:tav tm="100000">
                                          <p:val>
                                            <p:strVal val="#ppt_x"/>
                                          </p:val>
                                        </p:tav>
                                      </p:tavLst>
                                    </p:anim>
                                    <p:anim calcmode="lin" valueType="num">
                                      <p:cBhvr additive="base">
                                        <p:cTn id="42"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1"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additive="base">
                                        <p:cTn id="47" dur="500" fill="hold"/>
                                        <p:tgtEl>
                                          <p:spTgt spid="5"/>
                                        </p:tgtEl>
                                        <p:attrNameLst>
                                          <p:attrName>ppt_x</p:attrName>
                                        </p:attrNameLst>
                                      </p:cBhvr>
                                      <p:tavLst>
                                        <p:tav tm="0">
                                          <p:val>
                                            <p:strVal val="#ppt_x"/>
                                          </p:val>
                                        </p:tav>
                                        <p:tav tm="100000">
                                          <p:val>
                                            <p:strVal val="#ppt_x"/>
                                          </p:val>
                                        </p:tav>
                                      </p:tavLst>
                                    </p:anim>
                                    <p:anim calcmode="lin" valueType="num">
                                      <p:cBhvr additive="base">
                                        <p:cTn id="4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SysLib</a:t>
            </a:r>
            <a:r>
              <a:rPr lang="en-US" dirty="0" smtClean="0"/>
              <a:t> Library – An IPC Element</a:t>
            </a:r>
            <a:endParaRPr lang="en-US" dirty="0"/>
          </a:p>
        </p:txBody>
      </p:sp>
      <p:grpSp>
        <p:nvGrpSpPr>
          <p:cNvPr id="30" name="Group 29"/>
          <p:cNvGrpSpPr/>
          <p:nvPr/>
        </p:nvGrpSpPr>
        <p:grpSpPr>
          <a:xfrm>
            <a:off x="609600" y="1295400"/>
            <a:ext cx="8001000" cy="4800600"/>
            <a:chOff x="609600" y="1524000"/>
            <a:chExt cx="8001000" cy="4800600"/>
          </a:xfrm>
        </p:grpSpPr>
        <p:sp>
          <p:nvSpPr>
            <p:cNvPr id="4" name="Rectangle 3"/>
            <p:cNvSpPr/>
            <p:nvPr/>
          </p:nvSpPr>
          <p:spPr>
            <a:xfrm>
              <a:off x="609600" y="1524000"/>
              <a:ext cx="8001000" cy="9144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Application</a:t>
              </a:r>
            </a:p>
            <a:p>
              <a:pPr algn="ctr"/>
              <a:endParaRPr lang="en-US" dirty="0" smtClean="0">
                <a:solidFill>
                  <a:schemeClr val="tx1"/>
                </a:solidFill>
              </a:endParaRPr>
            </a:p>
            <a:p>
              <a:pPr algn="ctr"/>
              <a:endParaRPr lang="en-US" dirty="0">
                <a:solidFill>
                  <a:schemeClr val="tx1"/>
                </a:solidFill>
              </a:endParaRPr>
            </a:p>
          </p:txBody>
        </p:sp>
        <p:sp>
          <p:nvSpPr>
            <p:cNvPr id="8" name="Rectangle 7"/>
            <p:cNvSpPr/>
            <p:nvPr/>
          </p:nvSpPr>
          <p:spPr>
            <a:xfrm>
              <a:off x="609600" y="3048000"/>
              <a:ext cx="8001000" cy="9144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System Library</a:t>
              </a:r>
              <a:br>
                <a:rPr lang="en-US" dirty="0" smtClean="0">
                  <a:solidFill>
                    <a:schemeClr val="tx1"/>
                  </a:solidFill>
                </a:rPr>
              </a:br>
              <a:r>
                <a:rPr lang="en-US" dirty="0" smtClean="0">
                  <a:solidFill>
                    <a:schemeClr val="tx1"/>
                  </a:solidFill>
                </a:rPr>
                <a:t>(SYSLIB)   </a:t>
              </a:r>
            </a:p>
            <a:p>
              <a:pPr algn="ctr"/>
              <a:endParaRPr lang="en-US" dirty="0">
                <a:solidFill>
                  <a:schemeClr val="tx1"/>
                </a:solidFill>
              </a:endParaRPr>
            </a:p>
          </p:txBody>
        </p:sp>
        <p:sp>
          <p:nvSpPr>
            <p:cNvPr id="9" name="Rectangle 8"/>
            <p:cNvSpPr/>
            <p:nvPr/>
          </p:nvSpPr>
          <p:spPr>
            <a:xfrm>
              <a:off x="609600" y="4267200"/>
              <a:ext cx="8001000" cy="9144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Low-Level Drivers (LLD)</a:t>
              </a:r>
            </a:p>
            <a:p>
              <a:pPr algn="ctr"/>
              <a:endParaRPr lang="en-US" dirty="0" smtClean="0">
                <a:solidFill>
                  <a:schemeClr val="tx1"/>
                </a:solidFill>
              </a:endParaRPr>
            </a:p>
            <a:p>
              <a:pPr algn="ctr"/>
              <a:endParaRPr lang="en-US" dirty="0">
                <a:solidFill>
                  <a:schemeClr val="tx1"/>
                </a:solidFill>
              </a:endParaRPr>
            </a:p>
          </p:txBody>
        </p:sp>
        <p:sp>
          <p:nvSpPr>
            <p:cNvPr id="10" name="Rectangle 9"/>
            <p:cNvSpPr/>
            <p:nvPr/>
          </p:nvSpPr>
          <p:spPr>
            <a:xfrm>
              <a:off x="609600" y="5410200"/>
              <a:ext cx="8001000" cy="9144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Hardware Accelerators</a:t>
              </a:r>
            </a:p>
            <a:p>
              <a:pPr algn="ctr"/>
              <a:endParaRPr lang="en-US" dirty="0" smtClean="0">
                <a:solidFill>
                  <a:schemeClr val="tx1"/>
                </a:solidFill>
              </a:endParaRPr>
            </a:p>
            <a:p>
              <a:pPr algn="ctr"/>
              <a:endParaRPr lang="en-US" dirty="0">
                <a:solidFill>
                  <a:schemeClr val="tx1"/>
                </a:solidFill>
              </a:endParaRPr>
            </a:p>
          </p:txBody>
        </p:sp>
        <p:sp>
          <p:nvSpPr>
            <p:cNvPr id="12" name="Rectangle 11"/>
            <p:cNvSpPr/>
            <p:nvPr/>
          </p:nvSpPr>
          <p:spPr>
            <a:xfrm>
              <a:off x="716028" y="5539929"/>
              <a:ext cx="1447800" cy="685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Queue Manager Subsystem (QMSS)</a:t>
              </a:r>
              <a:endParaRPr lang="en-US" sz="1400" dirty="0">
                <a:solidFill>
                  <a:schemeClr val="tx1"/>
                </a:solidFill>
              </a:endParaRPr>
            </a:p>
          </p:txBody>
        </p:sp>
        <p:sp>
          <p:nvSpPr>
            <p:cNvPr id="13" name="Rectangle 12"/>
            <p:cNvSpPr/>
            <p:nvPr/>
          </p:nvSpPr>
          <p:spPr>
            <a:xfrm>
              <a:off x="2286000" y="5547486"/>
              <a:ext cx="1447800" cy="685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Network</a:t>
              </a:r>
            </a:p>
            <a:p>
              <a:pPr algn="ctr"/>
              <a:r>
                <a:rPr lang="en-US" sz="1400" dirty="0" smtClean="0">
                  <a:solidFill>
                    <a:schemeClr val="tx1"/>
                  </a:solidFill>
                </a:rPr>
                <a:t>Coprocessor (NETCP)</a:t>
              </a:r>
              <a:endParaRPr lang="en-US" sz="1400" dirty="0">
                <a:solidFill>
                  <a:schemeClr val="tx1"/>
                </a:solidFill>
              </a:endParaRPr>
            </a:p>
          </p:txBody>
        </p:sp>
        <p:sp>
          <p:nvSpPr>
            <p:cNvPr id="14" name="Rectangle 13"/>
            <p:cNvSpPr/>
            <p:nvPr/>
          </p:nvSpPr>
          <p:spPr>
            <a:xfrm>
              <a:off x="716658" y="4617972"/>
              <a:ext cx="1416942" cy="304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CPPI LLD</a:t>
              </a:r>
              <a:endParaRPr lang="en-US" dirty="0">
                <a:solidFill>
                  <a:schemeClr val="tx1"/>
                </a:solidFill>
              </a:endParaRPr>
            </a:p>
          </p:txBody>
        </p:sp>
        <p:sp>
          <p:nvSpPr>
            <p:cNvPr id="15" name="Rectangle 14"/>
            <p:cNvSpPr/>
            <p:nvPr/>
          </p:nvSpPr>
          <p:spPr>
            <a:xfrm>
              <a:off x="2316858" y="4617972"/>
              <a:ext cx="1416942" cy="304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 LLD</a:t>
              </a:r>
              <a:endParaRPr lang="en-US" dirty="0">
                <a:solidFill>
                  <a:schemeClr val="tx1"/>
                </a:solidFill>
              </a:endParaRPr>
            </a:p>
          </p:txBody>
        </p:sp>
        <p:sp>
          <p:nvSpPr>
            <p:cNvPr id="16" name="Rectangle 15"/>
            <p:cNvSpPr/>
            <p:nvPr/>
          </p:nvSpPr>
          <p:spPr>
            <a:xfrm>
              <a:off x="3917058" y="4617342"/>
              <a:ext cx="1416942" cy="304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 LLD</a:t>
              </a:r>
              <a:endParaRPr lang="en-US" dirty="0">
                <a:solidFill>
                  <a:schemeClr val="tx1"/>
                </a:solidFill>
              </a:endParaRPr>
            </a:p>
          </p:txBody>
        </p:sp>
        <p:sp>
          <p:nvSpPr>
            <p:cNvPr id="17" name="Rectangle 16"/>
            <p:cNvSpPr/>
            <p:nvPr/>
          </p:nvSpPr>
          <p:spPr>
            <a:xfrm>
              <a:off x="731772" y="3200400"/>
              <a:ext cx="1401828" cy="685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Resource</a:t>
              </a:r>
            </a:p>
            <a:p>
              <a:pPr algn="ctr"/>
              <a:r>
                <a:rPr lang="en-US" sz="1400" dirty="0" smtClean="0">
                  <a:solidFill>
                    <a:schemeClr val="tx1"/>
                  </a:solidFill>
                </a:rPr>
                <a:t>Manager (</a:t>
              </a:r>
              <a:r>
                <a:rPr lang="en-US" sz="1400" dirty="0" err="1" smtClean="0">
                  <a:solidFill>
                    <a:schemeClr val="tx1"/>
                  </a:solidFill>
                </a:rPr>
                <a:t>ResMgr</a:t>
              </a:r>
              <a:r>
                <a:rPr lang="en-US" sz="1400" dirty="0" smtClean="0">
                  <a:solidFill>
                    <a:schemeClr val="tx1"/>
                  </a:solidFill>
                </a:rPr>
                <a:t>)</a:t>
              </a:r>
              <a:endParaRPr lang="en-US" sz="1400" dirty="0">
                <a:solidFill>
                  <a:schemeClr val="tx1"/>
                </a:solidFill>
              </a:endParaRPr>
            </a:p>
          </p:txBody>
        </p:sp>
        <p:sp>
          <p:nvSpPr>
            <p:cNvPr id="18" name="Rectangle 17"/>
            <p:cNvSpPr/>
            <p:nvPr/>
          </p:nvSpPr>
          <p:spPr>
            <a:xfrm>
              <a:off x="2331972" y="3200400"/>
              <a:ext cx="1401828" cy="685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Packet Library</a:t>
              </a:r>
            </a:p>
            <a:p>
              <a:pPr algn="ctr"/>
              <a:r>
                <a:rPr lang="en-US" sz="1600" dirty="0" smtClean="0">
                  <a:solidFill>
                    <a:schemeClr val="tx1"/>
                  </a:solidFill>
                </a:rPr>
                <a:t>(</a:t>
              </a:r>
              <a:r>
                <a:rPr lang="en-US" sz="1600" dirty="0" err="1" smtClean="0">
                  <a:solidFill>
                    <a:schemeClr val="tx1"/>
                  </a:solidFill>
                </a:rPr>
                <a:t>PktLib</a:t>
              </a:r>
              <a:r>
                <a:rPr lang="en-US" sz="1600" dirty="0" smtClean="0">
                  <a:solidFill>
                    <a:schemeClr val="tx1"/>
                  </a:solidFill>
                </a:rPr>
                <a:t>)</a:t>
              </a:r>
              <a:endParaRPr lang="en-US" sz="1600" dirty="0">
                <a:solidFill>
                  <a:schemeClr val="tx1"/>
                </a:solidFill>
              </a:endParaRPr>
            </a:p>
          </p:txBody>
        </p:sp>
        <p:sp>
          <p:nvSpPr>
            <p:cNvPr id="19" name="Rectangle 18"/>
            <p:cNvSpPr/>
            <p:nvPr/>
          </p:nvSpPr>
          <p:spPr>
            <a:xfrm>
              <a:off x="3932172" y="3200400"/>
              <a:ext cx="1401828" cy="685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MsgCom</a:t>
              </a:r>
              <a:r>
                <a:rPr lang="en-US" sz="1600" dirty="0" smtClean="0">
                  <a:solidFill>
                    <a:schemeClr val="tx1"/>
                  </a:solidFill>
                </a:rPr>
                <a:t/>
              </a:r>
              <a:br>
                <a:rPr lang="en-US" sz="1600" dirty="0" smtClean="0">
                  <a:solidFill>
                    <a:schemeClr val="tx1"/>
                  </a:solidFill>
                </a:rPr>
              </a:br>
              <a:r>
                <a:rPr lang="en-US" sz="1600" dirty="0" smtClean="0">
                  <a:solidFill>
                    <a:schemeClr val="tx1"/>
                  </a:solidFill>
                </a:rPr>
                <a:t>Library</a:t>
              </a:r>
              <a:endParaRPr lang="en-US" sz="1600" dirty="0">
                <a:solidFill>
                  <a:schemeClr val="tx1"/>
                </a:solidFill>
              </a:endParaRPr>
            </a:p>
          </p:txBody>
        </p:sp>
        <p:sp>
          <p:nvSpPr>
            <p:cNvPr id="20" name="Rectangle 19"/>
            <p:cNvSpPr/>
            <p:nvPr/>
          </p:nvSpPr>
          <p:spPr>
            <a:xfrm>
              <a:off x="5532372" y="3200400"/>
              <a:ext cx="1401828" cy="685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NetFP</a:t>
              </a:r>
              <a:r>
                <a:rPr lang="en-US" sz="1600" dirty="0" smtClean="0">
                  <a:solidFill>
                    <a:schemeClr val="tx1"/>
                  </a:solidFill>
                </a:rPr>
                <a:t/>
              </a:r>
              <a:br>
                <a:rPr lang="en-US" sz="1600" dirty="0" smtClean="0">
                  <a:solidFill>
                    <a:schemeClr val="tx1"/>
                  </a:solidFill>
                </a:rPr>
              </a:br>
              <a:r>
                <a:rPr lang="en-US" sz="1600" dirty="0" smtClean="0">
                  <a:solidFill>
                    <a:schemeClr val="tx1"/>
                  </a:solidFill>
                </a:rPr>
                <a:t>Library</a:t>
              </a:r>
              <a:endParaRPr lang="en-US" sz="1600" dirty="0">
                <a:solidFill>
                  <a:schemeClr val="tx1"/>
                </a:solidFill>
              </a:endParaRPr>
            </a:p>
          </p:txBody>
        </p:sp>
        <p:sp>
          <p:nvSpPr>
            <p:cNvPr id="21" name="Rounded Rectangle 20"/>
            <p:cNvSpPr/>
            <p:nvPr/>
          </p:nvSpPr>
          <p:spPr>
            <a:xfrm>
              <a:off x="731142" y="1981200"/>
              <a:ext cx="1399032" cy="609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Resource</a:t>
              </a:r>
            </a:p>
            <a:p>
              <a:pPr algn="ctr"/>
              <a:r>
                <a:rPr lang="en-US" sz="1400" dirty="0" smtClean="0">
                  <a:solidFill>
                    <a:schemeClr val="tx1"/>
                  </a:solidFill>
                </a:rPr>
                <a:t>Management SAP </a:t>
              </a:r>
              <a:endParaRPr lang="en-US" sz="1400" dirty="0">
                <a:solidFill>
                  <a:schemeClr val="tx1"/>
                </a:solidFill>
              </a:endParaRPr>
            </a:p>
          </p:txBody>
        </p:sp>
        <p:cxnSp>
          <p:nvCxnSpPr>
            <p:cNvPr id="23" name="Straight Arrow Connector 22"/>
            <p:cNvCxnSpPr>
              <a:stCxn id="21" idx="2"/>
              <a:endCxn id="17" idx="0"/>
            </p:cNvCxnSpPr>
            <p:nvPr/>
          </p:nvCxnSpPr>
          <p:spPr>
            <a:xfrm>
              <a:off x="1430658" y="2590800"/>
              <a:ext cx="2028" cy="609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2334768" y="1981200"/>
              <a:ext cx="1399032" cy="609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Packet</a:t>
              </a:r>
              <a:br>
                <a:rPr lang="en-US" sz="1400" dirty="0" smtClean="0">
                  <a:solidFill>
                    <a:schemeClr val="tx1"/>
                  </a:solidFill>
                </a:rPr>
              </a:br>
              <a:r>
                <a:rPr lang="en-US" sz="1400" dirty="0" smtClean="0">
                  <a:solidFill>
                    <a:schemeClr val="tx1"/>
                  </a:solidFill>
                </a:rPr>
                <a:t>SAP </a:t>
              </a:r>
              <a:endParaRPr lang="en-US" sz="1400" dirty="0">
                <a:solidFill>
                  <a:schemeClr val="tx1"/>
                </a:solidFill>
              </a:endParaRPr>
            </a:p>
          </p:txBody>
        </p:sp>
        <p:cxnSp>
          <p:nvCxnSpPr>
            <p:cNvPr id="25" name="Straight Arrow Connector 24"/>
            <p:cNvCxnSpPr>
              <a:stCxn id="24" idx="2"/>
            </p:cNvCxnSpPr>
            <p:nvPr/>
          </p:nvCxnSpPr>
          <p:spPr>
            <a:xfrm>
              <a:off x="3034284" y="2590800"/>
              <a:ext cx="2028" cy="609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3962400" y="1981200"/>
              <a:ext cx="1399032" cy="609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Communication</a:t>
              </a:r>
            </a:p>
            <a:p>
              <a:pPr algn="ctr"/>
              <a:r>
                <a:rPr lang="en-US" sz="1400" dirty="0" smtClean="0">
                  <a:solidFill>
                    <a:schemeClr val="tx1"/>
                  </a:solidFill>
                </a:rPr>
                <a:t>SAP </a:t>
              </a:r>
              <a:endParaRPr lang="en-US" sz="1400" dirty="0">
                <a:solidFill>
                  <a:schemeClr val="tx1"/>
                </a:solidFill>
              </a:endParaRPr>
            </a:p>
          </p:txBody>
        </p:sp>
        <p:cxnSp>
          <p:nvCxnSpPr>
            <p:cNvPr id="27" name="Straight Arrow Connector 26"/>
            <p:cNvCxnSpPr>
              <a:stCxn id="26" idx="2"/>
            </p:cNvCxnSpPr>
            <p:nvPr/>
          </p:nvCxnSpPr>
          <p:spPr>
            <a:xfrm>
              <a:off x="4661916" y="2590800"/>
              <a:ext cx="2028" cy="609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5535168" y="1981200"/>
              <a:ext cx="1399032" cy="609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FastPath</a:t>
              </a:r>
              <a:r>
                <a:rPr lang="en-US" sz="1400" dirty="0" smtClean="0">
                  <a:solidFill>
                    <a:schemeClr val="tx1"/>
                  </a:solidFill>
                </a:rPr>
                <a:t/>
              </a:r>
              <a:br>
                <a:rPr lang="en-US" sz="1400" dirty="0" smtClean="0">
                  <a:solidFill>
                    <a:schemeClr val="tx1"/>
                  </a:solidFill>
                </a:rPr>
              </a:br>
              <a:r>
                <a:rPr lang="en-US" sz="1400" dirty="0" smtClean="0">
                  <a:solidFill>
                    <a:schemeClr val="tx1"/>
                  </a:solidFill>
                </a:rPr>
                <a:t>SAP </a:t>
              </a:r>
              <a:endParaRPr lang="en-US" sz="1400" dirty="0">
                <a:solidFill>
                  <a:schemeClr val="tx1"/>
                </a:solidFill>
              </a:endParaRPr>
            </a:p>
          </p:txBody>
        </p:sp>
        <p:cxnSp>
          <p:nvCxnSpPr>
            <p:cNvPr id="29" name="Straight Arrow Connector 28"/>
            <p:cNvCxnSpPr>
              <a:stCxn id="28" idx="2"/>
            </p:cNvCxnSpPr>
            <p:nvPr/>
          </p:nvCxnSpPr>
          <p:spPr>
            <a:xfrm>
              <a:off x="6234684" y="2590800"/>
              <a:ext cx="2028" cy="609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err="1" smtClean="0"/>
              <a:t>MsgCom</a:t>
            </a:r>
            <a:r>
              <a:rPr lang="en-US" sz="3600" dirty="0" smtClean="0"/>
              <a:t> Library</a:t>
            </a:r>
            <a:endParaRPr lang="en-US" sz="3600" dirty="0"/>
          </a:p>
        </p:txBody>
      </p:sp>
      <p:sp>
        <p:nvSpPr>
          <p:cNvPr id="3" name="Content Placeholder 2"/>
          <p:cNvSpPr>
            <a:spLocks noGrp="1"/>
          </p:cNvSpPr>
          <p:nvPr>
            <p:ph idx="1"/>
          </p:nvPr>
        </p:nvSpPr>
        <p:spPr>
          <a:xfrm>
            <a:off x="304800" y="1143000"/>
            <a:ext cx="8229600" cy="5257800"/>
          </a:xfrm>
        </p:spPr>
        <p:txBody>
          <a:bodyPr/>
          <a:lstStyle/>
          <a:p>
            <a:r>
              <a:rPr lang="en-US" dirty="0" smtClean="0"/>
              <a:t>Purpose: To exchange messages between a reader and writer.</a:t>
            </a:r>
          </a:p>
          <a:p>
            <a:r>
              <a:rPr lang="en-US" dirty="0" smtClean="0"/>
              <a:t>Read/write applications can reside:</a:t>
            </a:r>
          </a:p>
          <a:p>
            <a:pPr lvl="1"/>
            <a:r>
              <a:rPr lang="en-US" dirty="0" smtClean="0"/>
              <a:t>On the same DSP core</a:t>
            </a:r>
          </a:p>
          <a:p>
            <a:pPr lvl="1"/>
            <a:r>
              <a:rPr lang="en-US" dirty="0" smtClean="0"/>
              <a:t>On different DSP cores</a:t>
            </a:r>
          </a:p>
          <a:p>
            <a:pPr lvl="1"/>
            <a:r>
              <a:rPr lang="en-US" dirty="0" smtClean="0"/>
              <a:t>On both the ARM and DSP core</a:t>
            </a:r>
          </a:p>
          <a:p>
            <a:r>
              <a:rPr lang="en-US" dirty="0" smtClean="0"/>
              <a:t>Channel and Interrupt-based communication:</a:t>
            </a:r>
          </a:p>
          <a:p>
            <a:pPr lvl="1"/>
            <a:r>
              <a:rPr lang="en-US" dirty="0" smtClean="0"/>
              <a:t>Channel is defined by the reader (message destination) side</a:t>
            </a:r>
          </a:p>
          <a:p>
            <a:pPr lvl="1"/>
            <a:r>
              <a:rPr lang="en-US" dirty="0" smtClean="0"/>
              <a:t>Supports multiple writers (message sources)</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Channel Types</a:t>
            </a:r>
            <a:endParaRPr lang="en-US" sz="3600" dirty="0"/>
          </a:p>
        </p:txBody>
      </p:sp>
      <p:sp>
        <p:nvSpPr>
          <p:cNvPr id="3" name="Content Placeholder 2"/>
          <p:cNvSpPr>
            <a:spLocks noGrp="1"/>
          </p:cNvSpPr>
          <p:nvPr>
            <p:ph idx="1"/>
          </p:nvPr>
        </p:nvSpPr>
        <p:spPr>
          <a:xfrm>
            <a:off x="304800" y="1143000"/>
            <a:ext cx="8229600" cy="5334000"/>
          </a:xfrm>
        </p:spPr>
        <p:txBody>
          <a:bodyPr/>
          <a:lstStyle/>
          <a:p>
            <a:r>
              <a:rPr lang="en-US" sz="2600" dirty="0" smtClean="0"/>
              <a:t>Simple Queue Channels: Messages are placed directly into a destination hardware queue that is associated with a reader. </a:t>
            </a:r>
          </a:p>
          <a:p>
            <a:r>
              <a:rPr lang="en-US" sz="2600" dirty="0" smtClean="0"/>
              <a:t>Virtual Channels: Multiple virtual channels are associated with the same hardware queue.</a:t>
            </a:r>
          </a:p>
          <a:p>
            <a:r>
              <a:rPr lang="en-US" sz="2600" dirty="0" smtClean="0"/>
              <a:t>Queue DMA Channels: Messages are copied using infrastructure PKTDMA between the writer and the reader.</a:t>
            </a:r>
          </a:p>
          <a:p>
            <a:r>
              <a:rPr lang="en-US" sz="2600" dirty="0" smtClean="0"/>
              <a:t>Proxy Queue Channels – Indirect channels work over BSD sockets; Enable communications between writer and reader that are not connected to the same Navigator.</a:t>
            </a:r>
            <a:endParaRPr lang="en-US" sz="2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Interrupt Types</a:t>
            </a:r>
            <a:endParaRPr lang="en-US" sz="3600" dirty="0"/>
          </a:p>
        </p:txBody>
      </p:sp>
      <p:sp>
        <p:nvSpPr>
          <p:cNvPr id="3" name="Content Placeholder 2"/>
          <p:cNvSpPr>
            <a:spLocks noGrp="1"/>
          </p:cNvSpPr>
          <p:nvPr>
            <p:ph idx="1"/>
          </p:nvPr>
        </p:nvSpPr>
        <p:spPr>
          <a:xfrm>
            <a:off x="304800" y="1143000"/>
            <a:ext cx="8229600" cy="5181600"/>
          </a:xfrm>
        </p:spPr>
        <p:txBody>
          <a:bodyPr/>
          <a:lstStyle/>
          <a:p>
            <a:r>
              <a:rPr lang="en-US" sz="2800" dirty="0" smtClean="0"/>
              <a:t>No interrupt: Reader polls until a message arrives.</a:t>
            </a:r>
          </a:p>
          <a:p>
            <a:r>
              <a:rPr lang="en-US" sz="2800" dirty="0" smtClean="0"/>
              <a:t>Direct Interrupt: Low-delay system; Special queues must be used.</a:t>
            </a:r>
          </a:p>
          <a:p>
            <a:r>
              <a:rPr lang="en-US" sz="2800" dirty="0" smtClean="0"/>
              <a:t>Accumulated Interrupts: Special queues are used;  Reader receives an interrupt when the number of messages crosses a defined threshold.</a:t>
            </a:r>
            <a:endParaRPr lang="en-US"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 and Non-Blocking</a:t>
            </a:r>
            <a:endParaRPr lang="en-US" dirty="0"/>
          </a:p>
        </p:txBody>
      </p:sp>
      <p:sp>
        <p:nvSpPr>
          <p:cNvPr id="3" name="Content Placeholder 2"/>
          <p:cNvSpPr>
            <a:spLocks noGrp="1"/>
          </p:cNvSpPr>
          <p:nvPr>
            <p:ph idx="1"/>
          </p:nvPr>
        </p:nvSpPr>
        <p:spPr>
          <a:xfrm>
            <a:off x="333375" y="1185862"/>
            <a:ext cx="8467725" cy="5099051"/>
          </a:xfrm>
        </p:spPr>
        <p:txBody>
          <a:bodyPr>
            <a:normAutofit/>
          </a:bodyPr>
          <a:lstStyle/>
          <a:p>
            <a:r>
              <a:rPr lang="en-US" dirty="0" smtClean="0"/>
              <a:t>Blocking: The Reader can be blocked until message is available.</a:t>
            </a:r>
          </a:p>
          <a:p>
            <a:r>
              <a:rPr lang="en-US" dirty="0" smtClean="0"/>
              <a:t>Non-blocking: The Reader polls for a message.  If there is no message, it continues execution.</a:t>
            </a:r>
          </a:p>
        </p:txBody>
      </p:sp>
    </p:spTree>
    <p:extLst>
      <p:ext uri="{BB962C8B-B14F-4D97-AF65-F5344CB8AC3E}">
        <p14:creationId xmlns="" xmlns:p14="http://schemas.microsoft.com/office/powerpoint/2010/main" val="32344345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762000" y="381000"/>
            <a:ext cx="7772400" cy="685800"/>
          </a:xfrm>
        </p:spPr>
        <p:txBody>
          <a:bodyPr/>
          <a:lstStyle/>
          <a:p>
            <a:pPr eaLnBrk="1" hangingPunct="1"/>
            <a:r>
              <a:rPr lang="en-US" sz="3600" dirty="0" smtClean="0"/>
              <a:t>Agenda</a:t>
            </a:r>
          </a:p>
        </p:txBody>
      </p:sp>
      <p:sp>
        <p:nvSpPr>
          <p:cNvPr id="3075" name="Subtitle 2"/>
          <p:cNvSpPr>
            <a:spLocks noGrp="1"/>
          </p:cNvSpPr>
          <p:nvPr>
            <p:ph type="subTitle" idx="1"/>
          </p:nvPr>
        </p:nvSpPr>
        <p:spPr>
          <a:xfrm>
            <a:off x="1143000" y="1447800"/>
            <a:ext cx="6400800" cy="4800600"/>
          </a:xfrm>
        </p:spPr>
        <p:txBody>
          <a:bodyPr/>
          <a:lstStyle/>
          <a:p>
            <a:pPr marL="342900" indent="-342900" algn="l" eaLnBrk="1" hangingPunct="1">
              <a:buFont typeface="Calibri" pitchFamily="34" charset="0"/>
              <a:buAutoNum type="arabicPeriod"/>
            </a:pPr>
            <a:r>
              <a:rPr lang="en-US" sz="2000" b="1" dirty="0" smtClean="0">
                <a:solidFill>
                  <a:srgbClr val="FF0000"/>
                </a:solidFill>
              </a:rPr>
              <a:t>Overview of the 6614/6612 TeraNet   </a:t>
            </a:r>
          </a:p>
          <a:p>
            <a:pPr marL="342900" indent="-342900" algn="l" eaLnBrk="1" hangingPunct="1">
              <a:buFont typeface="Calibri" pitchFamily="34" charset="0"/>
              <a:buAutoNum type="arabicPeriod"/>
            </a:pPr>
            <a:r>
              <a:rPr lang="en-US" sz="2000" b="1" dirty="0" smtClean="0">
                <a:solidFill>
                  <a:schemeClr val="tx1"/>
                </a:solidFill>
              </a:rPr>
              <a:t>Memory System –  DSP CorePac Point of View</a:t>
            </a:r>
          </a:p>
          <a:p>
            <a:pPr marL="800100" lvl="1" indent="-342900" algn="l" eaLnBrk="1" hangingPunct="1">
              <a:buFont typeface="Calibri" pitchFamily="34" charset="0"/>
              <a:buAutoNum type="arabicPeriod"/>
            </a:pPr>
            <a:r>
              <a:rPr lang="en-US" sz="1600" b="1" dirty="0" smtClean="0">
                <a:solidFill>
                  <a:schemeClr val="tx1"/>
                </a:solidFill>
              </a:rPr>
              <a:t>Overview of Memory Map</a:t>
            </a:r>
          </a:p>
          <a:p>
            <a:pPr marL="800100" lvl="1" indent="-342900" algn="l" eaLnBrk="1" hangingPunct="1">
              <a:buFont typeface="Calibri" pitchFamily="34" charset="0"/>
              <a:buAutoNum type="arabicPeriod"/>
            </a:pPr>
            <a:r>
              <a:rPr lang="en-US" sz="1600" b="1" dirty="0" smtClean="0">
                <a:solidFill>
                  <a:schemeClr val="tx1"/>
                </a:solidFill>
              </a:rPr>
              <a:t>MSMC and External Memory </a:t>
            </a:r>
          </a:p>
          <a:p>
            <a:pPr marL="342900" indent="-342900" algn="l" eaLnBrk="1" hangingPunct="1">
              <a:buFont typeface="Calibri" pitchFamily="34" charset="0"/>
              <a:buAutoNum type="arabicPeriod"/>
            </a:pPr>
            <a:r>
              <a:rPr lang="en-US" sz="2000" b="1" dirty="0" smtClean="0">
                <a:solidFill>
                  <a:schemeClr val="tx1"/>
                </a:solidFill>
              </a:rPr>
              <a:t>Memory System – ARM Point of View</a:t>
            </a:r>
          </a:p>
          <a:p>
            <a:pPr marL="800100" lvl="1" indent="-342900" algn="l" eaLnBrk="1" hangingPunct="1">
              <a:buFont typeface="Calibri" pitchFamily="34" charset="0"/>
              <a:buAutoNum type="arabicPeriod"/>
            </a:pPr>
            <a:r>
              <a:rPr lang="en-US" sz="1600" b="1" dirty="0" smtClean="0">
                <a:solidFill>
                  <a:schemeClr val="tx1"/>
                </a:solidFill>
              </a:rPr>
              <a:t>Overview of Memory Map</a:t>
            </a:r>
          </a:p>
          <a:p>
            <a:pPr marL="800100" lvl="1" indent="-342900" algn="l" eaLnBrk="1" hangingPunct="1">
              <a:buFont typeface="Calibri" pitchFamily="34" charset="0"/>
              <a:buAutoNum type="arabicPeriod"/>
            </a:pPr>
            <a:r>
              <a:rPr lang="en-US" sz="1600" b="1" dirty="0" smtClean="0">
                <a:solidFill>
                  <a:schemeClr val="tx1"/>
                </a:solidFill>
              </a:rPr>
              <a:t>ARM Subsystem Access to Memory</a:t>
            </a:r>
          </a:p>
          <a:p>
            <a:pPr marL="342900" indent="-342900" algn="l" eaLnBrk="1" hangingPunct="1">
              <a:buFont typeface="Calibri" pitchFamily="34" charset="0"/>
              <a:buAutoNum type="arabicPeriod"/>
            </a:pPr>
            <a:r>
              <a:rPr lang="en-US" sz="2000" b="1" dirty="0" smtClean="0">
                <a:solidFill>
                  <a:schemeClr val="tx1"/>
                </a:solidFill>
              </a:rPr>
              <a:t>ARM-DSP CorePac Communication</a:t>
            </a:r>
          </a:p>
          <a:p>
            <a:pPr marL="800100" lvl="1" indent="-342900" algn="l" eaLnBrk="1" hangingPunct="1">
              <a:buFont typeface="Calibri" pitchFamily="34" charset="0"/>
              <a:buAutoNum type="arabicPeriod"/>
            </a:pPr>
            <a:r>
              <a:rPr lang="en-US" sz="2000" b="1" dirty="0" smtClean="0">
                <a:solidFill>
                  <a:schemeClr val="tx1"/>
                </a:solidFill>
              </a:rPr>
              <a:t>SysLib and its libraries</a:t>
            </a:r>
          </a:p>
          <a:p>
            <a:pPr marL="800100" lvl="1" indent="-342900" algn="l" eaLnBrk="1" hangingPunct="1">
              <a:buFont typeface="Calibri" pitchFamily="34" charset="0"/>
              <a:buAutoNum type="arabicPeriod"/>
            </a:pPr>
            <a:r>
              <a:rPr lang="en-US" sz="2000" b="1" dirty="0" smtClean="0">
                <a:solidFill>
                  <a:schemeClr val="tx1"/>
                </a:solidFill>
              </a:rPr>
              <a:t>MSGCOM </a:t>
            </a:r>
          </a:p>
          <a:p>
            <a:pPr marL="800100" lvl="1" indent="-342900" algn="l" eaLnBrk="1" hangingPunct="1">
              <a:buFont typeface="Calibri" pitchFamily="34" charset="0"/>
              <a:buAutoNum type="arabicPeriod"/>
            </a:pPr>
            <a:r>
              <a:rPr lang="en-US" sz="2000" b="1" dirty="0" smtClean="0">
                <a:solidFill>
                  <a:schemeClr val="tx1"/>
                </a:solidFill>
              </a:rPr>
              <a:t>Pktlib</a:t>
            </a:r>
          </a:p>
          <a:p>
            <a:pPr marL="800100" lvl="1" indent="-342900" algn="l" eaLnBrk="1" hangingPunct="1">
              <a:buFont typeface="Calibri" pitchFamily="34" charset="0"/>
              <a:buAutoNum type="arabicPeriod"/>
            </a:pPr>
            <a:r>
              <a:rPr lang="en-US" sz="2000" b="1" dirty="0" smtClean="0">
                <a:solidFill>
                  <a:schemeClr val="tx1"/>
                </a:solidFill>
              </a:rPr>
              <a:t>Resource Manager</a:t>
            </a:r>
          </a:p>
          <a:p>
            <a:pPr marL="342900" indent="-342900" algn="l" eaLnBrk="1" hangingPunct="1"/>
            <a:endParaRPr lang="en-US" sz="1600" b="1" dirty="0" smtClean="0">
              <a:solidFill>
                <a:schemeClr val="tx1"/>
              </a:solidFill>
            </a:endParaRPr>
          </a:p>
          <a:p>
            <a:pPr marL="342900" indent="-342900" algn="l" eaLnBrk="1" hangingPunct="1">
              <a:buFont typeface="Calibri" pitchFamily="34" charset="0"/>
              <a:buAutoNum type="arabicPeriod"/>
            </a:pPr>
            <a:endParaRPr lang="en-US" sz="2400" b="1" dirty="0" smtClean="0">
              <a:solidFill>
                <a:schemeClr val="tx1"/>
              </a:solidFill>
            </a:endParaRPr>
          </a:p>
          <a:p>
            <a:pPr marL="342900" indent="-342900" algn="l" eaLnBrk="1" hangingPunct="1"/>
            <a:endParaRPr lang="en-US" sz="2400" b="1" dirty="0" smtClean="0">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0"/>
            <a:ext cx="8458200" cy="1609725"/>
          </a:xfrm>
        </p:spPr>
        <p:txBody>
          <a:bodyPr/>
          <a:lstStyle/>
          <a:p>
            <a:r>
              <a:rPr lang="en-US" sz="3200" b="1" dirty="0" smtClean="0"/>
              <a:t>Case 1: Generic Channel Communication</a:t>
            </a:r>
            <a:br>
              <a:rPr lang="en-US" sz="3200" b="1" dirty="0" smtClean="0"/>
            </a:br>
            <a:r>
              <a:rPr lang="en-US" sz="2400" dirty="0" smtClean="0"/>
              <a:t/>
            </a:r>
            <a:br>
              <a:rPr lang="en-US" sz="2400" dirty="0" smtClean="0"/>
            </a:br>
            <a:r>
              <a:rPr lang="en-US" sz="2400" dirty="0" smtClean="0"/>
              <a:t>Zero Copy-based Constructions: Core-to-Core</a:t>
            </a:r>
            <a:endParaRPr lang="en-US" sz="2400" dirty="0"/>
          </a:p>
        </p:txBody>
      </p:sp>
      <p:sp>
        <p:nvSpPr>
          <p:cNvPr id="259074" name="Rectangle 2"/>
          <p:cNvSpPr>
            <a:spLocks noChangeArrowheads="1"/>
          </p:cNvSpPr>
          <p:nvPr/>
        </p:nvSpPr>
        <p:spPr bwMode="auto">
          <a:xfrm>
            <a:off x="8223250" y="20574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Reader</a:t>
            </a:r>
            <a:endParaRPr lang="en-US" dirty="0">
              <a:solidFill>
                <a:srgbClr val="000000"/>
              </a:solidFill>
              <a:latin typeface="+mj-lt"/>
            </a:endParaRPr>
          </a:p>
        </p:txBody>
      </p:sp>
      <p:sp>
        <p:nvSpPr>
          <p:cNvPr id="259075" name="Rectangle 3"/>
          <p:cNvSpPr>
            <a:spLocks noChangeArrowheads="1"/>
          </p:cNvSpPr>
          <p:nvPr/>
        </p:nvSpPr>
        <p:spPr bwMode="auto">
          <a:xfrm>
            <a:off x="450850" y="22098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Writer</a:t>
            </a:r>
            <a:endParaRPr lang="en-US" dirty="0">
              <a:solidFill>
                <a:srgbClr val="000000"/>
              </a:solidFill>
              <a:latin typeface="+mj-lt"/>
            </a:endParaRPr>
          </a:p>
        </p:txBody>
      </p:sp>
      <p:sp>
        <p:nvSpPr>
          <p:cNvPr id="259076" name="Rectangle 4"/>
          <p:cNvSpPr>
            <a:spLocks noChangeArrowheads="1"/>
          </p:cNvSpPr>
          <p:nvPr/>
        </p:nvSpPr>
        <p:spPr bwMode="auto">
          <a:xfrm>
            <a:off x="2736850" y="2285999"/>
            <a:ext cx="914400" cy="779621"/>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mj-lt"/>
                <a:cs typeface="Calibri" pitchFamily="34" charset="0"/>
              </a:rPr>
              <a:t>MyCh1</a:t>
            </a:r>
          </a:p>
        </p:txBody>
      </p:sp>
      <p:cxnSp>
        <p:nvCxnSpPr>
          <p:cNvPr id="259081" name="AutoShape 9"/>
          <p:cNvCxnSpPr>
            <a:cxnSpLocks noChangeShapeType="1"/>
            <a:endCxn id="259082" idx="3"/>
          </p:cNvCxnSpPr>
          <p:nvPr/>
        </p:nvCxnSpPr>
        <p:spPr bwMode="auto">
          <a:xfrm>
            <a:off x="930275" y="2701290"/>
            <a:ext cx="2349500" cy="1588"/>
          </a:xfrm>
          <a:prstGeom prst="straightConnector1">
            <a:avLst/>
          </a:prstGeom>
          <a:noFill/>
          <a:ln w="9525">
            <a:solidFill>
              <a:schemeClr val="tx1"/>
            </a:solidFill>
            <a:round/>
            <a:headEnd/>
            <a:tailEnd type="triangle" w="med" len="med"/>
          </a:ln>
          <a:effectLst/>
        </p:spPr>
      </p:cxnSp>
      <p:sp>
        <p:nvSpPr>
          <p:cNvPr id="259082" name="Rectangle 82"/>
          <p:cNvSpPr>
            <a:spLocks noChangeArrowheads="1"/>
          </p:cNvSpPr>
          <p:nvPr/>
        </p:nvSpPr>
        <p:spPr bwMode="auto">
          <a:xfrm flipH="1">
            <a:off x="3279775" y="2567146"/>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grpSp>
        <p:nvGrpSpPr>
          <p:cNvPr id="2" name="Group 91"/>
          <p:cNvGrpSpPr>
            <a:grpSpLocks/>
          </p:cNvGrpSpPr>
          <p:nvPr/>
        </p:nvGrpSpPr>
        <p:grpSpPr bwMode="auto">
          <a:xfrm>
            <a:off x="2879725" y="2527459"/>
            <a:ext cx="574675" cy="346075"/>
            <a:chOff x="752" y="1556"/>
            <a:chExt cx="362" cy="218"/>
          </a:xfrm>
        </p:grpSpPr>
        <p:cxnSp>
          <p:nvCxnSpPr>
            <p:cNvPr id="259084"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259085"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259086"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cxnSp>
        <p:nvCxnSpPr>
          <p:cNvPr id="259093" name="AutoShape 21"/>
          <p:cNvCxnSpPr>
            <a:cxnSpLocks noChangeShapeType="1"/>
            <a:stCxn id="259082" idx="1"/>
          </p:cNvCxnSpPr>
          <p:nvPr/>
        </p:nvCxnSpPr>
        <p:spPr bwMode="auto">
          <a:xfrm>
            <a:off x="3395663" y="2701290"/>
            <a:ext cx="4827587" cy="1588"/>
          </a:xfrm>
          <a:prstGeom prst="bentConnector3">
            <a:avLst>
              <a:gd name="adj1" fmla="val 50000"/>
            </a:avLst>
          </a:prstGeom>
          <a:noFill/>
          <a:ln w="9525">
            <a:solidFill>
              <a:schemeClr val="tx1"/>
            </a:solidFill>
            <a:miter lim="800000"/>
            <a:headEnd/>
            <a:tailEnd type="triangle" w="med" len="med"/>
          </a:ln>
          <a:effectLst/>
        </p:spPr>
      </p:cxnSp>
      <p:sp>
        <p:nvSpPr>
          <p:cNvPr id="259230" name="Text Box 28"/>
          <p:cNvSpPr txBox="1">
            <a:spLocks noChangeArrowheads="1"/>
          </p:cNvSpPr>
          <p:nvPr/>
        </p:nvSpPr>
        <p:spPr bwMode="auto">
          <a:xfrm>
            <a:off x="869950" y="2514600"/>
            <a:ext cx="11430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Put(hCh,msg);</a:t>
            </a:r>
          </a:p>
        </p:txBody>
      </p:sp>
      <p:sp>
        <p:nvSpPr>
          <p:cNvPr id="227" name="Text Box 28"/>
          <p:cNvSpPr txBox="1">
            <a:spLocks noChangeArrowheads="1"/>
          </p:cNvSpPr>
          <p:nvPr/>
        </p:nvSpPr>
        <p:spPr bwMode="auto">
          <a:xfrm>
            <a:off x="869950" y="2347086"/>
            <a:ext cx="21336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Tibuf *msg = PktLibAlloc(hHeap);</a:t>
            </a:r>
          </a:p>
        </p:txBody>
      </p:sp>
      <p:sp>
        <p:nvSpPr>
          <p:cNvPr id="230" name="Text Box 28"/>
          <p:cNvSpPr txBox="1">
            <a:spLocks noChangeArrowheads="1"/>
          </p:cNvSpPr>
          <p:nvPr/>
        </p:nvSpPr>
        <p:spPr bwMode="auto">
          <a:xfrm>
            <a:off x="6975475" y="2667000"/>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231" name="Text Box 28"/>
          <p:cNvSpPr txBox="1">
            <a:spLocks noChangeArrowheads="1"/>
          </p:cNvSpPr>
          <p:nvPr/>
        </p:nvSpPr>
        <p:spPr bwMode="auto">
          <a:xfrm>
            <a:off x="6670677" y="2492534"/>
            <a:ext cx="160019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Tibuf *msg =Get(hCh);</a:t>
            </a:r>
          </a:p>
        </p:txBody>
      </p:sp>
      <p:sp>
        <p:nvSpPr>
          <p:cNvPr id="233" name="Text Box 28"/>
          <p:cNvSpPr txBox="1">
            <a:spLocks noChangeArrowheads="1"/>
          </p:cNvSpPr>
          <p:nvPr/>
        </p:nvSpPr>
        <p:spPr bwMode="auto">
          <a:xfrm>
            <a:off x="884172" y="2171700"/>
            <a:ext cx="1525587"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hCh=Find(“MyCh1”);</a:t>
            </a:r>
          </a:p>
        </p:txBody>
      </p:sp>
      <p:cxnSp>
        <p:nvCxnSpPr>
          <p:cNvPr id="239" name="AutoShape 9"/>
          <p:cNvCxnSpPr>
            <a:cxnSpLocks noChangeShapeType="1"/>
          </p:cNvCxnSpPr>
          <p:nvPr/>
        </p:nvCxnSpPr>
        <p:spPr bwMode="auto">
          <a:xfrm rot="10800000" flipV="1">
            <a:off x="3651252" y="2285998"/>
            <a:ext cx="4572001" cy="2"/>
          </a:xfrm>
          <a:prstGeom prst="straightConnector1">
            <a:avLst/>
          </a:prstGeom>
          <a:noFill/>
          <a:ln w="9525">
            <a:solidFill>
              <a:schemeClr val="tx1"/>
            </a:solidFill>
            <a:round/>
            <a:headEnd/>
            <a:tailEnd type="triangle" w="med" len="med"/>
          </a:ln>
          <a:effectLst/>
        </p:spPr>
      </p:cxnSp>
      <p:sp>
        <p:nvSpPr>
          <p:cNvPr id="240" name="Text Box 28"/>
          <p:cNvSpPr txBox="1">
            <a:spLocks noChangeArrowheads="1"/>
          </p:cNvSpPr>
          <p:nvPr/>
        </p:nvSpPr>
        <p:spPr bwMode="auto">
          <a:xfrm>
            <a:off x="6584950" y="2095500"/>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Create(“MyCh1”);</a:t>
            </a:r>
          </a:p>
        </p:txBody>
      </p:sp>
      <p:cxnSp>
        <p:nvCxnSpPr>
          <p:cNvPr id="244" name="AutoShape 21"/>
          <p:cNvCxnSpPr>
            <a:cxnSpLocks noChangeShapeType="1"/>
          </p:cNvCxnSpPr>
          <p:nvPr/>
        </p:nvCxnSpPr>
        <p:spPr bwMode="auto">
          <a:xfrm>
            <a:off x="3651252" y="3065620"/>
            <a:ext cx="4571998" cy="1589"/>
          </a:xfrm>
          <a:prstGeom prst="bentConnector3">
            <a:avLst>
              <a:gd name="adj1" fmla="val 50000"/>
            </a:avLst>
          </a:prstGeom>
          <a:noFill/>
          <a:ln w="9525">
            <a:solidFill>
              <a:schemeClr val="tx1"/>
            </a:solidFill>
            <a:miter lim="800000"/>
            <a:headEnd/>
            <a:tailEnd type="triangle" w="med" len="med"/>
          </a:ln>
          <a:effectLst/>
        </p:spPr>
      </p:cxnSp>
      <p:sp>
        <p:nvSpPr>
          <p:cNvPr id="245" name="Text Box 28"/>
          <p:cNvSpPr txBox="1">
            <a:spLocks noChangeArrowheads="1"/>
          </p:cNvSpPr>
          <p:nvPr/>
        </p:nvSpPr>
        <p:spPr bwMode="auto">
          <a:xfrm>
            <a:off x="7339011" y="28779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Delete(hCh);</a:t>
            </a:r>
          </a:p>
        </p:txBody>
      </p:sp>
      <p:sp>
        <p:nvSpPr>
          <p:cNvPr id="85" name="Text Box 28"/>
          <p:cNvSpPr txBox="1">
            <a:spLocks noChangeArrowheads="1"/>
          </p:cNvSpPr>
          <p:nvPr/>
        </p:nvSpPr>
        <p:spPr bwMode="auto">
          <a:xfrm>
            <a:off x="2971800" y="1905000"/>
            <a:ext cx="3505200" cy="276999"/>
          </a:xfrm>
          <a:prstGeom prst="rect">
            <a:avLst/>
          </a:prstGeom>
          <a:noFill/>
          <a:ln w="9525">
            <a:noFill/>
            <a:miter lim="800000"/>
            <a:headEnd/>
            <a:tailEnd/>
          </a:ln>
        </p:spPr>
        <p:txBody>
          <a:bodyPr wrap="square">
            <a:spAutoFit/>
          </a:bodyPr>
          <a:lstStyle/>
          <a:p>
            <a:pPr fontAlgn="base">
              <a:spcBef>
                <a:spcPct val="0"/>
              </a:spcBef>
              <a:spcAft>
                <a:spcPct val="0"/>
              </a:spcAft>
            </a:pPr>
            <a:r>
              <a:rPr lang="en-US" sz="1200" b="1" dirty="0" smtClean="0">
                <a:solidFill>
                  <a:srgbClr val="000000"/>
                </a:solidFill>
                <a:latin typeface="+mj-lt"/>
              </a:rPr>
              <a:t>NOTE: Logical function only</a:t>
            </a:r>
            <a:endParaRPr lang="en-US" sz="1200" b="1" dirty="0">
              <a:solidFill>
                <a:srgbClr val="000000"/>
              </a:solidFill>
              <a:latin typeface="+mj-lt"/>
            </a:endParaRPr>
          </a:p>
        </p:txBody>
      </p:sp>
      <p:sp>
        <p:nvSpPr>
          <p:cNvPr id="86" name="Text Box 28"/>
          <p:cNvSpPr txBox="1">
            <a:spLocks noChangeArrowheads="1"/>
          </p:cNvSpPr>
          <p:nvPr/>
        </p:nvSpPr>
        <p:spPr bwMode="auto">
          <a:xfrm>
            <a:off x="1295400" y="3733800"/>
            <a:ext cx="6400800" cy="1384995"/>
          </a:xfrm>
          <a:prstGeom prst="rect">
            <a:avLst/>
          </a:prstGeom>
          <a:noFill/>
          <a:ln w="9525">
            <a:noFill/>
            <a:miter lim="800000"/>
            <a:headEnd/>
            <a:tailEnd/>
          </a:ln>
        </p:spPr>
        <p:txBody>
          <a:bodyPr wrap="square">
            <a:spAutoFit/>
          </a:bodyPr>
          <a:lstStyle/>
          <a:p>
            <a:pPr marL="228600" indent="-228600" fontAlgn="base">
              <a:spcBef>
                <a:spcPct val="0"/>
              </a:spcBef>
              <a:spcAft>
                <a:spcPct val="0"/>
              </a:spcAft>
              <a:buAutoNum type="arabicPeriod"/>
            </a:pPr>
            <a:r>
              <a:rPr lang="en-US" sz="1400" dirty="0" smtClean="0">
                <a:solidFill>
                  <a:srgbClr val="000000"/>
                </a:solidFill>
                <a:latin typeface="+mj-lt"/>
              </a:rPr>
              <a:t>Reader creates a channel ahead of time with a given name (e.g., MyCh1).</a:t>
            </a:r>
          </a:p>
          <a:p>
            <a:pPr marL="228600" indent="-228600" fontAlgn="base">
              <a:spcBef>
                <a:spcPct val="0"/>
              </a:spcBef>
              <a:spcAft>
                <a:spcPct val="0"/>
              </a:spcAft>
              <a:buAutoNum type="arabicPeriod"/>
            </a:pPr>
            <a:r>
              <a:rPr lang="en-US" sz="1400" dirty="0" smtClean="0">
                <a:solidFill>
                  <a:srgbClr val="000000"/>
                </a:solidFill>
                <a:latin typeface="+mj-lt"/>
              </a:rPr>
              <a:t>When the Writer has information to write, it looks for the channel (find).</a:t>
            </a:r>
          </a:p>
          <a:p>
            <a:pPr marL="228600" indent="-228600" fontAlgn="base">
              <a:spcBef>
                <a:spcPct val="0"/>
              </a:spcBef>
              <a:spcAft>
                <a:spcPct val="0"/>
              </a:spcAft>
              <a:buAutoNum type="arabicPeriod"/>
            </a:pPr>
            <a:r>
              <a:rPr lang="en-US" sz="1400" dirty="0" smtClean="0">
                <a:solidFill>
                  <a:srgbClr val="000000"/>
                </a:solidFill>
                <a:latin typeface="+mj-lt"/>
              </a:rPr>
              <a:t>Writer asks for a buffer and writes the message into the buffer.</a:t>
            </a:r>
          </a:p>
          <a:p>
            <a:pPr marL="228600" indent="-228600">
              <a:buAutoNum type="arabicPeriod"/>
            </a:pPr>
            <a:r>
              <a:rPr lang="en-US" sz="1400" dirty="0" smtClean="0">
                <a:solidFill>
                  <a:srgbClr val="000000"/>
                </a:solidFill>
                <a:latin typeface="Calibri" pitchFamily="34" charset="0"/>
              </a:rPr>
              <a:t>Writer does a “put” to the buffer. </a:t>
            </a:r>
            <a:r>
              <a:rPr lang="en-US" sz="1400" dirty="0" smtClean="0">
                <a:solidFill>
                  <a:srgbClr val="000000"/>
                </a:solidFill>
                <a:latin typeface="+mj-lt"/>
              </a:rPr>
              <a:t>The Navigator does it – magic!</a:t>
            </a:r>
          </a:p>
          <a:p>
            <a:pPr marL="228600" indent="-228600" fontAlgn="base">
              <a:spcBef>
                <a:spcPct val="0"/>
              </a:spcBef>
              <a:spcAft>
                <a:spcPct val="0"/>
              </a:spcAft>
              <a:buAutoNum type="arabicPeriod"/>
            </a:pPr>
            <a:r>
              <a:rPr lang="en-US" sz="1400" dirty="0" smtClean="0">
                <a:solidFill>
                  <a:srgbClr val="000000"/>
                </a:solidFill>
                <a:latin typeface="+mj-lt"/>
              </a:rPr>
              <a:t>When the Reader calls “get,” it receives the message.</a:t>
            </a:r>
          </a:p>
          <a:p>
            <a:pPr marL="228600" indent="-228600" fontAlgn="base">
              <a:spcBef>
                <a:spcPct val="0"/>
              </a:spcBef>
              <a:spcAft>
                <a:spcPct val="0"/>
              </a:spcAft>
              <a:buAutoNum type="arabicPeriod"/>
            </a:pPr>
            <a:r>
              <a:rPr lang="en-US" sz="1400" dirty="0" smtClean="0">
                <a:solidFill>
                  <a:srgbClr val="000000"/>
                </a:solidFill>
                <a:latin typeface="+mj-lt"/>
              </a:rPr>
              <a:t>The Reader must “free” the message after it is done reading.</a:t>
            </a:r>
            <a:endParaRPr lang="en-US" sz="1400" dirty="0">
              <a:solidFill>
                <a:srgbClr val="000000"/>
              </a:solidFill>
              <a:latin typeface="+mj-lt"/>
            </a:endParaRPr>
          </a:p>
        </p:txBody>
      </p:sp>
    </p:spTree>
    <p:extLst>
      <p:ext uri="{BB962C8B-B14F-4D97-AF65-F5344CB8AC3E}">
        <p14:creationId xmlns="" xmlns:p14="http://schemas.microsoft.com/office/powerpoint/2010/main" val="879527166"/>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0"/>
            <a:ext cx="8458200" cy="1609725"/>
          </a:xfrm>
        </p:spPr>
        <p:txBody>
          <a:bodyPr/>
          <a:lstStyle/>
          <a:p>
            <a:r>
              <a:rPr lang="en-US" sz="3200" b="1" dirty="0" smtClean="0"/>
              <a:t>Case 2: Low-Latency Channel Communication</a:t>
            </a:r>
            <a:br>
              <a:rPr lang="en-US" sz="3200" b="1" dirty="0" smtClean="0"/>
            </a:br>
            <a:r>
              <a:rPr lang="en-US" sz="3200" b="1" dirty="0" smtClean="0"/>
              <a:t>Single and Virtual Channel</a:t>
            </a:r>
            <a:br>
              <a:rPr lang="en-US" sz="3200" b="1" dirty="0" smtClean="0"/>
            </a:br>
            <a:r>
              <a:rPr lang="en-US" sz="2400" dirty="0" smtClean="0"/>
              <a:t/>
            </a:r>
            <a:br>
              <a:rPr lang="en-US" sz="2400" dirty="0" smtClean="0"/>
            </a:br>
            <a:r>
              <a:rPr lang="en-US" sz="2400" dirty="0" smtClean="0"/>
              <a:t>Zero Copy-based Construction: Core-to-Core</a:t>
            </a:r>
            <a:endParaRPr lang="en-US" sz="2400" dirty="0"/>
          </a:p>
        </p:txBody>
      </p:sp>
      <p:sp>
        <p:nvSpPr>
          <p:cNvPr id="259074" name="Rectangle 2"/>
          <p:cNvSpPr>
            <a:spLocks noChangeArrowheads="1"/>
          </p:cNvSpPr>
          <p:nvPr/>
        </p:nvSpPr>
        <p:spPr bwMode="auto">
          <a:xfrm>
            <a:off x="8223250" y="20574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Reader</a:t>
            </a:r>
            <a:endParaRPr lang="en-US" dirty="0">
              <a:solidFill>
                <a:srgbClr val="000000"/>
              </a:solidFill>
              <a:latin typeface="+mj-lt"/>
            </a:endParaRPr>
          </a:p>
        </p:txBody>
      </p:sp>
      <p:sp>
        <p:nvSpPr>
          <p:cNvPr id="259075" name="Rectangle 3"/>
          <p:cNvSpPr>
            <a:spLocks noChangeArrowheads="1"/>
          </p:cNvSpPr>
          <p:nvPr/>
        </p:nvSpPr>
        <p:spPr bwMode="auto">
          <a:xfrm>
            <a:off x="450850" y="22098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a:r>
              <a:rPr lang="en-US" dirty="0" smtClean="0">
                <a:solidFill>
                  <a:srgbClr val="000000"/>
                </a:solidFill>
                <a:latin typeface="+mj-lt"/>
              </a:rPr>
              <a:t>Writer</a:t>
            </a:r>
            <a:endParaRPr lang="en-US" dirty="0">
              <a:solidFill>
                <a:srgbClr val="000000"/>
              </a:solidFill>
              <a:latin typeface="+mj-lt"/>
            </a:endParaRPr>
          </a:p>
        </p:txBody>
      </p:sp>
      <p:sp>
        <p:nvSpPr>
          <p:cNvPr id="85" name="Text Box 28"/>
          <p:cNvSpPr txBox="1">
            <a:spLocks noChangeArrowheads="1"/>
          </p:cNvSpPr>
          <p:nvPr/>
        </p:nvSpPr>
        <p:spPr bwMode="auto">
          <a:xfrm>
            <a:off x="2971800" y="1905000"/>
            <a:ext cx="3505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mj-lt"/>
              </a:rPr>
              <a:t>NOTE: Logical function only</a:t>
            </a:r>
            <a:endParaRPr lang="en-US" sz="1200" b="1" dirty="0">
              <a:solidFill>
                <a:srgbClr val="000000"/>
              </a:solidFill>
              <a:latin typeface="+mj-lt"/>
            </a:endParaRPr>
          </a:p>
        </p:txBody>
      </p:sp>
      <p:sp>
        <p:nvSpPr>
          <p:cNvPr id="86" name="Text Box 28"/>
          <p:cNvSpPr txBox="1">
            <a:spLocks noChangeArrowheads="1"/>
          </p:cNvSpPr>
          <p:nvPr/>
        </p:nvSpPr>
        <p:spPr bwMode="auto">
          <a:xfrm>
            <a:off x="1066800" y="4001631"/>
            <a:ext cx="7010400" cy="2246769"/>
          </a:xfrm>
          <a:prstGeom prst="rect">
            <a:avLst/>
          </a:prstGeom>
          <a:noFill/>
          <a:ln w="9525">
            <a:noFill/>
            <a:miter lim="800000"/>
            <a:headEnd/>
            <a:tailEnd/>
          </a:ln>
        </p:spPr>
        <p:txBody>
          <a:bodyPr wrap="square">
            <a:spAutoFit/>
          </a:bodyPr>
          <a:lstStyle/>
          <a:p>
            <a:pPr marL="228600" indent="-228600" fontAlgn="base">
              <a:spcBef>
                <a:spcPct val="0"/>
              </a:spcBef>
              <a:spcAft>
                <a:spcPct val="0"/>
              </a:spcAft>
              <a:buAutoNum type="arabicPeriod"/>
            </a:pPr>
            <a:r>
              <a:rPr lang="en-US" sz="1400" dirty="0" smtClean="0">
                <a:solidFill>
                  <a:srgbClr val="000000"/>
                </a:solidFill>
                <a:latin typeface="Calibri" pitchFamily="34" charset="0"/>
              </a:rPr>
              <a:t>Reader creates a channel based on a pending queue.  The channel is created ahead of time with a given name (e.g., MyCh2).</a:t>
            </a:r>
          </a:p>
          <a:p>
            <a:pPr marL="228600" indent="-228600" fontAlgn="base">
              <a:spcBef>
                <a:spcPct val="0"/>
              </a:spcBef>
              <a:spcAft>
                <a:spcPct val="0"/>
              </a:spcAft>
              <a:buAutoNum type="arabicPeriod"/>
            </a:pPr>
            <a:r>
              <a:rPr lang="en-US" sz="1400" dirty="0" smtClean="0">
                <a:solidFill>
                  <a:srgbClr val="000000"/>
                </a:solidFill>
                <a:latin typeface="Calibri" pitchFamily="34" charset="0"/>
              </a:rPr>
              <a:t>Reader waits for the message by pending on a (software) semaphore.</a:t>
            </a:r>
          </a:p>
          <a:p>
            <a:pPr marL="228600" indent="-228600" fontAlgn="base">
              <a:spcBef>
                <a:spcPct val="0"/>
              </a:spcBef>
              <a:spcAft>
                <a:spcPct val="0"/>
              </a:spcAft>
              <a:buAutoNum type="arabicPeriod"/>
            </a:pPr>
            <a:r>
              <a:rPr lang="en-US" sz="1400" dirty="0" smtClean="0">
                <a:solidFill>
                  <a:srgbClr val="000000"/>
                </a:solidFill>
                <a:latin typeface="Calibri" pitchFamily="34" charset="0"/>
              </a:rPr>
              <a:t>When Writer has information to write, it looks for the channel (find).</a:t>
            </a:r>
          </a:p>
          <a:p>
            <a:pPr marL="228600" indent="-228600" fontAlgn="base">
              <a:spcBef>
                <a:spcPct val="0"/>
              </a:spcBef>
              <a:spcAft>
                <a:spcPct val="0"/>
              </a:spcAft>
              <a:buAutoNum type="arabicPeriod"/>
            </a:pPr>
            <a:r>
              <a:rPr lang="en-US" sz="1400" dirty="0" smtClean="0">
                <a:solidFill>
                  <a:srgbClr val="000000"/>
                </a:solidFill>
                <a:latin typeface="Calibri" pitchFamily="34" charset="0"/>
              </a:rPr>
              <a:t>Writer asks for buffer and writes the message into the buffer.</a:t>
            </a:r>
          </a:p>
          <a:p>
            <a:pPr marL="228600" indent="-228600" fontAlgn="base">
              <a:spcBef>
                <a:spcPct val="0"/>
              </a:spcBef>
              <a:spcAft>
                <a:spcPct val="0"/>
              </a:spcAft>
              <a:buAutoNum type="arabicPeriod"/>
            </a:pPr>
            <a:r>
              <a:rPr lang="en-US" sz="1400" dirty="0" smtClean="0">
                <a:solidFill>
                  <a:srgbClr val="000000"/>
                </a:solidFill>
                <a:latin typeface="Calibri" pitchFamily="34" charset="0"/>
              </a:rPr>
              <a:t>Writer does a “put” to the buffer. The Navigator generates an interrupt . The ISR posts the semaphore to the correct channel.</a:t>
            </a:r>
          </a:p>
          <a:p>
            <a:pPr marL="228600" indent="-228600" fontAlgn="base">
              <a:spcBef>
                <a:spcPct val="0"/>
              </a:spcBef>
              <a:spcAft>
                <a:spcPct val="0"/>
              </a:spcAft>
              <a:buAutoNum type="arabicPeriod"/>
            </a:pPr>
            <a:r>
              <a:rPr lang="en-US" sz="1400" dirty="0" smtClean="0">
                <a:solidFill>
                  <a:srgbClr val="000000"/>
                </a:solidFill>
                <a:latin typeface="Calibri" pitchFamily="34" charset="0"/>
              </a:rPr>
              <a:t>The Reader starts processing the message.</a:t>
            </a:r>
          </a:p>
          <a:p>
            <a:pPr marL="228600" indent="-228600" fontAlgn="base">
              <a:spcBef>
                <a:spcPct val="0"/>
              </a:spcBef>
              <a:spcAft>
                <a:spcPct val="0"/>
              </a:spcAft>
              <a:buAutoNum type="arabicPeriod"/>
            </a:pPr>
            <a:r>
              <a:rPr lang="en-US" sz="1400" dirty="0" smtClean="0">
                <a:solidFill>
                  <a:srgbClr val="000000"/>
                </a:solidFill>
                <a:latin typeface="Calibri" pitchFamily="34" charset="0"/>
              </a:rPr>
              <a:t>Virtual channel structure enables usage of a single interrupt to post semaphore to one of many channels.</a:t>
            </a:r>
            <a:endParaRPr lang="en-US" sz="1400" dirty="0">
              <a:solidFill>
                <a:srgbClr val="000000"/>
              </a:solidFill>
              <a:latin typeface="Calibri" pitchFamily="34" charset="0"/>
            </a:endParaRPr>
          </a:p>
        </p:txBody>
      </p:sp>
      <p:sp>
        <p:nvSpPr>
          <p:cNvPr id="24" name="Rectangle 4"/>
          <p:cNvSpPr>
            <a:spLocks noChangeArrowheads="1"/>
          </p:cNvSpPr>
          <p:nvPr/>
        </p:nvSpPr>
        <p:spPr bwMode="auto">
          <a:xfrm>
            <a:off x="3481388" y="3316287"/>
            <a:ext cx="1128714" cy="571500"/>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mj-lt"/>
                <a:cs typeface="Calibri" pitchFamily="34" charset="0"/>
              </a:rPr>
              <a:t>MyCh3</a:t>
            </a:r>
          </a:p>
        </p:txBody>
      </p:sp>
      <p:sp>
        <p:nvSpPr>
          <p:cNvPr id="25" name="Rectangle 4"/>
          <p:cNvSpPr>
            <a:spLocks noChangeArrowheads="1"/>
          </p:cNvSpPr>
          <p:nvPr/>
        </p:nvSpPr>
        <p:spPr bwMode="auto">
          <a:xfrm>
            <a:off x="2778125" y="2401888"/>
            <a:ext cx="1831976" cy="858678"/>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mj-lt"/>
                <a:cs typeface="Calibri" pitchFamily="34" charset="0"/>
              </a:rPr>
              <a:t>MyCh2</a:t>
            </a:r>
          </a:p>
        </p:txBody>
      </p:sp>
      <p:sp>
        <p:nvSpPr>
          <p:cNvPr id="26" name="Text Box 28"/>
          <p:cNvSpPr txBox="1">
            <a:spLocks noChangeArrowheads="1"/>
          </p:cNvSpPr>
          <p:nvPr/>
        </p:nvSpPr>
        <p:spPr bwMode="auto">
          <a:xfrm>
            <a:off x="6629400" y="2211387"/>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Create(“MyCh2”);</a:t>
            </a:r>
          </a:p>
        </p:txBody>
      </p:sp>
      <p:cxnSp>
        <p:nvCxnSpPr>
          <p:cNvPr id="27" name="AutoShape 21"/>
          <p:cNvCxnSpPr>
            <a:cxnSpLocks noChangeShapeType="1"/>
            <a:stCxn id="29" idx="6"/>
            <a:endCxn id="43" idx="1"/>
          </p:cNvCxnSpPr>
          <p:nvPr/>
        </p:nvCxnSpPr>
        <p:spPr bwMode="auto">
          <a:xfrm flipV="1">
            <a:off x="4381500" y="2735977"/>
            <a:ext cx="2298697" cy="1925"/>
          </a:xfrm>
          <a:prstGeom prst="bentConnector3">
            <a:avLst>
              <a:gd name="adj1" fmla="val 50000"/>
            </a:avLst>
          </a:prstGeom>
          <a:noFill/>
          <a:ln w="9525">
            <a:solidFill>
              <a:srgbClr val="FF0000"/>
            </a:solidFill>
            <a:miter lim="800000"/>
            <a:headEnd/>
            <a:tailEnd type="triangle" w="med" len="med"/>
          </a:ln>
          <a:effectLst/>
        </p:spPr>
      </p:cxnSp>
      <p:sp>
        <p:nvSpPr>
          <p:cNvPr id="28" name="Text Box 28"/>
          <p:cNvSpPr txBox="1">
            <a:spLocks noChangeArrowheads="1"/>
          </p:cNvSpPr>
          <p:nvPr/>
        </p:nvSpPr>
        <p:spPr bwMode="auto">
          <a:xfrm>
            <a:off x="4343400" y="2478087"/>
            <a:ext cx="2979738"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FF0000"/>
                </a:solidFill>
                <a:latin typeface="+mj-lt"/>
              </a:rPr>
              <a:t>Posts internal Sem and/or callback posts MySem;</a:t>
            </a:r>
          </a:p>
        </p:txBody>
      </p:sp>
      <p:sp>
        <p:nvSpPr>
          <p:cNvPr id="29" name="Oval 37"/>
          <p:cNvSpPr>
            <a:spLocks noChangeArrowheads="1"/>
          </p:cNvSpPr>
          <p:nvPr/>
        </p:nvSpPr>
        <p:spPr bwMode="auto">
          <a:xfrm>
            <a:off x="3848100" y="2564864"/>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j-lt"/>
              </a:rPr>
              <a:t>chRx</a:t>
            </a:r>
          </a:p>
          <a:p>
            <a:pPr algn="ctr" fontAlgn="base">
              <a:spcBef>
                <a:spcPct val="0"/>
              </a:spcBef>
              <a:spcAft>
                <a:spcPct val="0"/>
              </a:spcAft>
            </a:pPr>
            <a:r>
              <a:rPr lang="en-US" sz="1000" dirty="0">
                <a:solidFill>
                  <a:srgbClr val="000000"/>
                </a:solidFill>
                <a:latin typeface="+mj-lt"/>
              </a:rPr>
              <a:t>(driver)</a:t>
            </a:r>
          </a:p>
        </p:txBody>
      </p:sp>
      <p:cxnSp>
        <p:nvCxnSpPr>
          <p:cNvPr id="30" name="AutoShape 48"/>
          <p:cNvCxnSpPr>
            <a:cxnSpLocks noChangeShapeType="1"/>
            <a:stCxn id="32" idx="0"/>
            <a:endCxn id="29" idx="2"/>
          </p:cNvCxnSpPr>
          <p:nvPr/>
        </p:nvCxnSpPr>
        <p:spPr bwMode="auto">
          <a:xfrm rot="5400000" flipH="1" flipV="1">
            <a:off x="3548906" y="2612440"/>
            <a:ext cx="173731" cy="424657"/>
          </a:xfrm>
          <a:prstGeom prst="bentConnector2">
            <a:avLst/>
          </a:prstGeom>
          <a:noFill/>
          <a:ln w="9525">
            <a:solidFill>
              <a:schemeClr val="tx1"/>
            </a:solidFill>
            <a:miter lim="800000"/>
            <a:headEnd/>
            <a:tailEnd type="triangle" w="med" len="med"/>
          </a:ln>
          <a:effectLst/>
        </p:spPr>
      </p:cxnSp>
      <p:cxnSp>
        <p:nvCxnSpPr>
          <p:cNvPr id="31" name="AutoShape 9"/>
          <p:cNvCxnSpPr>
            <a:cxnSpLocks noChangeShapeType="1"/>
            <a:endCxn id="32" idx="3"/>
          </p:cNvCxnSpPr>
          <p:nvPr/>
        </p:nvCxnSpPr>
        <p:spPr bwMode="auto">
          <a:xfrm>
            <a:off x="949324" y="3045777"/>
            <a:ext cx="2416175" cy="1588"/>
          </a:xfrm>
          <a:prstGeom prst="straightConnector1">
            <a:avLst/>
          </a:prstGeom>
          <a:noFill/>
          <a:ln w="9525">
            <a:solidFill>
              <a:schemeClr val="tx1"/>
            </a:solidFill>
            <a:round/>
            <a:headEnd/>
            <a:tailEnd type="triangle" w="med" len="med"/>
          </a:ln>
          <a:effectLst/>
        </p:spPr>
      </p:cxnSp>
      <p:sp>
        <p:nvSpPr>
          <p:cNvPr id="32" name="Rectangle 82"/>
          <p:cNvSpPr>
            <a:spLocks noChangeArrowheads="1"/>
          </p:cNvSpPr>
          <p:nvPr/>
        </p:nvSpPr>
        <p:spPr bwMode="auto">
          <a:xfrm flipH="1">
            <a:off x="3365499" y="2911633"/>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grpSp>
        <p:nvGrpSpPr>
          <p:cNvPr id="33" name="Group 91"/>
          <p:cNvGrpSpPr>
            <a:grpSpLocks/>
          </p:cNvGrpSpPr>
          <p:nvPr/>
        </p:nvGrpSpPr>
        <p:grpSpPr bwMode="auto">
          <a:xfrm>
            <a:off x="2965449" y="2871946"/>
            <a:ext cx="574675" cy="346075"/>
            <a:chOff x="752" y="1556"/>
            <a:chExt cx="362" cy="218"/>
          </a:xfrm>
        </p:grpSpPr>
        <p:cxnSp>
          <p:nvCxnSpPr>
            <p:cNvPr id="34"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35"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36"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37" name="Text Box 28"/>
          <p:cNvSpPr txBox="1">
            <a:spLocks noChangeArrowheads="1"/>
          </p:cNvSpPr>
          <p:nvPr/>
        </p:nvSpPr>
        <p:spPr bwMode="auto">
          <a:xfrm>
            <a:off x="914400" y="2857500"/>
            <a:ext cx="11430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Put(hCh,msg);</a:t>
            </a:r>
          </a:p>
        </p:txBody>
      </p:sp>
      <p:sp>
        <p:nvSpPr>
          <p:cNvPr id="38" name="Text Box 28"/>
          <p:cNvSpPr txBox="1">
            <a:spLocks noChangeArrowheads="1"/>
          </p:cNvSpPr>
          <p:nvPr/>
        </p:nvSpPr>
        <p:spPr bwMode="auto">
          <a:xfrm>
            <a:off x="914400" y="2705100"/>
            <a:ext cx="21336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Tibuf *msg = PktLibAlloc(hHeap);</a:t>
            </a:r>
          </a:p>
        </p:txBody>
      </p:sp>
      <p:sp>
        <p:nvSpPr>
          <p:cNvPr id="39" name="Text Box 28"/>
          <p:cNvSpPr txBox="1">
            <a:spLocks noChangeArrowheads="1"/>
          </p:cNvSpPr>
          <p:nvPr/>
        </p:nvSpPr>
        <p:spPr bwMode="auto">
          <a:xfrm>
            <a:off x="7019925" y="3011487"/>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40" name="Text Box 28"/>
          <p:cNvSpPr txBox="1">
            <a:spLocks noChangeArrowheads="1"/>
          </p:cNvSpPr>
          <p:nvPr/>
        </p:nvSpPr>
        <p:spPr bwMode="auto">
          <a:xfrm>
            <a:off x="914400" y="2552700"/>
            <a:ext cx="1525587"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hCh=Find(“MyCh2”);</a:t>
            </a:r>
          </a:p>
        </p:txBody>
      </p:sp>
      <p:cxnSp>
        <p:nvCxnSpPr>
          <p:cNvPr id="41" name="AutoShape 9"/>
          <p:cNvCxnSpPr>
            <a:cxnSpLocks noChangeShapeType="1"/>
          </p:cNvCxnSpPr>
          <p:nvPr/>
        </p:nvCxnSpPr>
        <p:spPr bwMode="auto">
          <a:xfrm rot="10800000">
            <a:off x="4610100" y="2400301"/>
            <a:ext cx="3641726" cy="1"/>
          </a:xfrm>
          <a:prstGeom prst="straightConnector1">
            <a:avLst/>
          </a:prstGeom>
          <a:noFill/>
          <a:ln w="9525">
            <a:solidFill>
              <a:schemeClr val="tx1"/>
            </a:solidFill>
            <a:round/>
            <a:headEnd/>
            <a:tailEnd type="triangle" w="med" len="med"/>
          </a:ln>
          <a:effectLst/>
        </p:spPr>
      </p:cxnSp>
      <p:cxnSp>
        <p:nvCxnSpPr>
          <p:cNvPr id="42" name="Straight Connector 41"/>
          <p:cNvCxnSpPr/>
          <p:nvPr/>
        </p:nvCxnSpPr>
        <p:spPr>
          <a:xfrm rot="5400000">
            <a:off x="8101648" y="2897188"/>
            <a:ext cx="300358" cy="1"/>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43" name="Text Box 28"/>
          <p:cNvSpPr txBox="1">
            <a:spLocks noChangeArrowheads="1"/>
          </p:cNvSpPr>
          <p:nvPr/>
        </p:nvSpPr>
        <p:spPr bwMode="auto">
          <a:xfrm>
            <a:off x="6680197" y="2612866"/>
            <a:ext cx="163512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Get(hCh); or Pend(MySem);</a:t>
            </a:r>
          </a:p>
        </p:txBody>
      </p:sp>
      <p:sp>
        <p:nvSpPr>
          <p:cNvPr id="44" name="AutoShape 45" descr="Dark horizontal"/>
          <p:cNvSpPr>
            <a:spLocks noChangeArrowheads="1"/>
          </p:cNvSpPr>
          <p:nvPr/>
        </p:nvSpPr>
        <p:spPr bwMode="auto">
          <a:xfrm>
            <a:off x="4267200" y="3444716"/>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j-lt"/>
            </a:endParaRPr>
          </a:p>
        </p:txBody>
      </p:sp>
      <p:cxnSp>
        <p:nvCxnSpPr>
          <p:cNvPr id="45" name="Elbow Connector 125"/>
          <p:cNvCxnSpPr>
            <a:stCxn id="29" idx="4"/>
            <a:endCxn id="44" idx="1"/>
          </p:cNvCxnSpPr>
          <p:nvPr/>
        </p:nvCxnSpPr>
        <p:spPr>
          <a:xfrm rot="16200000" flipH="1">
            <a:off x="3837593" y="3188146"/>
            <a:ext cx="706815" cy="15240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 Box 28"/>
          <p:cNvSpPr txBox="1">
            <a:spLocks noChangeArrowheads="1"/>
          </p:cNvSpPr>
          <p:nvPr/>
        </p:nvSpPr>
        <p:spPr bwMode="auto">
          <a:xfrm>
            <a:off x="6629400" y="3222466"/>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Create(“MyCh3”);</a:t>
            </a:r>
          </a:p>
        </p:txBody>
      </p:sp>
      <p:cxnSp>
        <p:nvCxnSpPr>
          <p:cNvPr id="47" name="AutoShape 9"/>
          <p:cNvCxnSpPr>
            <a:cxnSpLocks noChangeShapeType="1"/>
          </p:cNvCxnSpPr>
          <p:nvPr/>
        </p:nvCxnSpPr>
        <p:spPr bwMode="auto">
          <a:xfrm rot="10800000">
            <a:off x="4610102" y="3417332"/>
            <a:ext cx="3656013" cy="4"/>
          </a:xfrm>
          <a:prstGeom prst="straightConnector1">
            <a:avLst/>
          </a:prstGeom>
          <a:noFill/>
          <a:ln w="9525">
            <a:solidFill>
              <a:schemeClr val="tx1"/>
            </a:solidFill>
            <a:round/>
            <a:headEnd/>
            <a:tailEnd type="triangle" w="med" len="med"/>
          </a:ln>
          <a:effectLst/>
        </p:spPr>
      </p:cxnSp>
      <p:cxnSp>
        <p:nvCxnSpPr>
          <p:cNvPr id="48" name="AutoShape 21"/>
          <p:cNvCxnSpPr>
            <a:cxnSpLocks noChangeShapeType="1"/>
            <a:stCxn id="44" idx="3"/>
          </p:cNvCxnSpPr>
          <p:nvPr/>
        </p:nvCxnSpPr>
        <p:spPr bwMode="auto">
          <a:xfrm>
            <a:off x="4535488" y="3617754"/>
            <a:ext cx="3732212" cy="173037"/>
          </a:xfrm>
          <a:prstGeom prst="bentConnector3">
            <a:avLst>
              <a:gd name="adj1" fmla="val 50000"/>
            </a:avLst>
          </a:prstGeom>
          <a:noFill/>
          <a:ln w="9525">
            <a:solidFill>
              <a:schemeClr val="tx1"/>
            </a:solidFill>
            <a:miter lim="800000"/>
            <a:headEnd/>
            <a:tailEnd type="triangle" w="med" len="med"/>
          </a:ln>
          <a:effectLst/>
        </p:spPr>
      </p:cxnSp>
      <p:cxnSp>
        <p:nvCxnSpPr>
          <p:cNvPr id="49" name="AutoShape 21"/>
          <p:cNvCxnSpPr>
            <a:cxnSpLocks noChangeShapeType="1"/>
            <a:stCxn id="29" idx="6"/>
            <a:endCxn id="52" idx="1"/>
          </p:cNvCxnSpPr>
          <p:nvPr/>
        </p:nvCxnSpPr>
        <p:spPr bwMode="auto">
          <a:xfrm>
            <a:off x="4381500" y="2737902"/>
            <a:ext cx="2286000" cy="798175"/>
          </a:xfrm>
          <a:prstGeom prst="bentConnector3">
            <a:avLst>
              <a:gd name="adj1" fmla="val 50000"/>
            </a:avLst>
          </a:prstGeom>
          <a:noFill/>
          <a:ln w="9525">
            <a:solidFill>
              <a:srgbClr val="FF0000"/>
            </a:solidFill>
            <a:miter lim="800000"/>
            <a:headEnd/>
            <a:tailEnd type="triangle" w="med" len="med"/>
          </a:ln>
          <a:effectLst/>
        </p:spPr>
      </p:cxnSp>
      <p:cxnSp>
        <p:nvCxnSpPr>
          <p:cNvPr id="50" name="Straight Connector 49"/>
          <p:cNvCxnSpPr/>
          <p:nvPr/>
        </p:nvCxnSpPr>
        <p:spPr>
          <a:xfrm rot="5400000">
            <a:off x="8163796" y="3686889"/>
            <a:ext cx="207807"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AutoShape 21"/>
          <p:cNvCxnSpPr>
            <a:cxnSpLocks noChangeShapeType="1"/>
            <a:stCxn id="32" idx="1"/>
          </p:cNvCxnSpPr>
          <p:nvPr/>
        </p:nvCxnSpPr>
        <p:spPr bwMode="auto">
          <a:xfrm>
            <a:off x="3481387" y="3045777"/>
            <a:ext cx="4786313" cy="1588"/>
          </a:xfrm>
          <a:prstGeom prst="bentConnector3">
            <a:avLst>
              <a:gd name="adj1" fmla="val 50000"/>
            </a:avLst>
          </a:prstGeom>
          <a:noFill/>
          <a:ln w="9525">
            <a:solidFill>
              <a:schemeClr val="tx1"/>
            </a:solidFill>
            <a:miter lim="800000"/>
            <a:headEnd/>
            <a:tailEnd type="triangle" w="med" len="med"/>
          </a:ln>
          <a:effectLst/>
        </p:spPr>
      </p:cxnSp>
      <p:sp>
        <p:nvSpPr>
          <p:cNvPr id="52" name="Text Box 28"/>
          <p:cNvSpPr txBox="1">
            <a:spLocks noChangeArrowheads="1"/>
          </p:cNvSpPr>
          <p:nvPr/>
        </p:nvSpPr>
        <p:spPr bwMode="auto">
          <a:xfrm>
            <a:off x="6667500" y="3412966"/>
            <a:ext cx="16478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Get(hCh); or Pend(MySem);</a:t>
            </a:r>
          </a:p>
        </p:txBody>
      </p:sp>
      <p:sp>
        <p:nvSpPr>
          <p:cNvPr id="53" name="Text Box 28"/>
          <p:cNvSpPr txBox="1">
            <a:spLocks noChangeArrowheads="1"/>
          </p:cNvSpPr>
          <p:nvPr/>
        </p:nvSpPr>
        <p:spPr bwMode="auto">
          <a:xfrm>
            <a:off x="7019925" y="3755866"/>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54" name="Text Box 28"/>
          <p:cNvSpPr txBox="1">
            <a:spLocks noChangeArrowheads="1"/>
          </p:cNvSpPr>
          <p:nvPr/>
        </p:nvSpPr>
        <p:spPr bwMode="auto">
          <a:xfrm>
            <a:off x="914400" y="3621087"/>
            <a:ext cx="11430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Put(hCh,msg);</a:t>
            </a:r>
          </a:p>
        </p:txBody>
      </p:sp>
      <p:sp>
        <p:nvSpPr>
          <p:cNvPr id="55" name="Text Box 28"/>
          <p:cNvSpPr txBox="1">
            <a:spLocks noChangeArrowheads="1"/>
          </p:cNvSpPr>
          <p:nvPr/>
        </p:nvSpPr>
        <p:spPr bwMode="auto">
          <a:xfrm>
            <a:off x="914400" y="3468687"/>
            <a:ext cx="21336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Tibuf *msg = PktLibAlloc(hHeap);</a:t>
            </a:r>
          </a:p>
        </p:txBody>
      </p:sp>
      <p:sp>
        <p:nvSpPr>
          <p:cNvPr id="56" name="Text Box 28"/>
          <p:cNvSpPr txBox="1">
            <a:spLocks noChangeArrowheads="1"/>
          </p:cNvSpPr>
          <p:nvPr/>
        </p:nvSpPr>
        <p:spPr bwMode="auto">
          <a:xfrm>
            <a:off x="914400" y="3316287"/>
            <a:ext cx="1525587"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hCh=Find(“MyCh3”);</a:t>
            </a:r>
          </a:p>
        </p:txBody>
      </p:sp>
      <p:cxnSp>
        <p:nvCxnSpPr>
          <p:cNvPr id="57" name="Elbow Connector 56"/>
          <p:cNvCxnSpPr>
            <a:endCxn id="32" idx="3"/>
          </p:cNvCxnSpPr>
          <p:nvPr/>
        </p:nvCxnSpPr>
        <p:spPr>
          <a:xfrm flipV="1">
            <a:off x="974725" y="3045777"/>
            <a:ext cx="2390774" cy="807720"/>
          </a:xfrm>
          <a:prstGeom prst="bentConnector3">
            <a:avLst>
              <a:gd name="adj1" fmla="val 8014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82"/>
          <p:cNvSpPr>
            <a:spLocks noChangeArrowheads="1"/>
          </p:cNvSpPr>
          <p:nvPr/>
        </p:nvSpPr>
        <p:spPr bwMode="auto">
          <a:xfrm flipH="1">
            <a:off x="4267201" y="3551237"/>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spTree>
    <p:extLst>
      <p:ext uri="{BB962C8B-B14F-4D97-AF65-F5344CB8AC3E}">
        <p14:creationId xmlns="" xmlns:p14="http://schemas.microsoft.com/office/powerpoint/2010/main" val="879527166"/>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0"/>
            <a:ext cx="8458200" cy="1609725"/>
          </a:xfrm>
        </p:spPr>
        <p:txBody>
          <a:bodyPr/>
          <a:lstStyle/>
          <a:p>
            <a:r>
              <a:rPr lang="en-US" sz="3200" b="1" dirty="0" smtClean="0"/>
              <a:t>Case 3: Reduce Context Switching </a:t>
            </a:r>
            <a:br>
              <a:rPr lang="en-US" sz="3200" b="1" dirty="0" smtClean="0"/>
            </a:br>
            <a:r>
              <a:rPr lang="en-US" sz="2400" dirty="0" smtClean="0"/>
              <a:t/>
            </a:r>
            <a:br>
              <a:rPr lang="en-US" sz="2400" dirty="0" smtClean="0"/>
            </a:br>
            <a:r>
              <a:rPr lang="en-US" sz="2400" dirty="0" smtClean="0"/>
              <a:t>Zero Copy-based Constructions: Core-to-Core</a:t>
            </a:r>
            <a:endParaRPr lang="en-US" sz="2400" dirty="0"/>
          </a:p>
        </p:txBody>
      </p:sp>
      <p:sp>
        <p:nvSpPr>
          <p:cNvPr id="259074" name="Rectangle 2"/>
          <p:cNvSpPr>
            <a:spLocks noChangeArrowheads="1"/>
          </p:cNvSpPr>
          <p:nvPr/>
        </p:nvSpPr>
        <p:spPr bwMode="auto">
          <a:xfrm>
            <a:off x="8223250" y="18288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Reader</a:t>
            </a:r>
            <a:endParaRPr lang="en-US" dirty="0">
              <a:solidFill>
                <a:srgbClr val="000000"/>
              </a:solidFill>
              <a:latin typeface="+mj-lt"/>
            </a:endParaRPr>
          </a:p>
        </p:txBody>
      </p:sp>
      <p:sp>
        <p:nvSpPr>
          <p:cNvPr id="259075" name="Rectangle 3"/>
          <p:cNvSpPr>
            <a:spLocks noChangeArrowheads="1"/>
          </p:cNvSpPr>
          <p:nvPr/>
        </p:nvSpPr>
        <p:spPr bwMode="auto">
          <a:xfrm>
            <a:off x="450850" y="19812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a:r>
              <a:rPr lang="en-US" dirty="0" smtClean="0">
                <a:solidFill>
                  <a:srgbClr val="000000"/>
                </a:solidFill>
                <a:latin typeface="+mj-lt"/>
              </a:rPr>
              <a:t>Writer</a:t>
            </a:r>
            <a:endParaRPr lang="en-US" dirty="0">
              <a:solidFill>
                <a:srgbClr val="000000"/>
              </a:solidFill>
              <a:latin typeface="+mj-lt"/>
            </a:endParaRPr>
          </a:p>
        </p:txBody>
      </p:sp>
      <p:sp>
        <p:nvSpPr>
          <p:cNvPr id="86" name="Text Box 28"/>
          <p:cNvSpPr txBox="1">
            <a:spLocks noChangeArrowheads="1"/>
          </p:cNvSpPr>
          <p:nvPr/>
        </p:nvSpPr>
        <p:spPr bwMode="auto">
          <a:xfrm>
            <a:off x="1066800" y="3695700"/>
            <a:ext cx="7010400" cy="1815882"/>
          </a:xfrm>
          <a:prstGeom prst="rect">
            <a:avLst/>
          </a:prstGeom>
          <a:noFill/>
          <a:ln w="9525">
            <a:noFill/>
            <a:miter lim="800000"/>
            <a:headEnd/>
            <a:tailEnd/>
          </a:ln>
        </p:spPr>
        <p:txBody>
          <a:bodyPr wrap="square">
            <a:spAutoFit/>
          </a:bodyPr>
          <a:lstStyle/>
          <a:p>
            <a:pPr marL="228600" indent="-228600" fontAlgn="base">
              <a:spcBef>
                <a:spcPct val="0"/>
              </a:spcBef>
              <a:spcAft>
                <a:spcPct val="0"/>
              </a:spcAft>
              <a:buAutoNum type="arabicPeriod"/>
            </a:pPr>
            <a:r>
              <a:rPr lang="en-US" sz="1400" dirty="0" smtClean="0">
                <a:solidFill>
                  <a:srgbClr val="000000"/>
                </a:solidFill>
                <a:latin typeface="+mj-lt"/>
              </a:rPr>
              <a:t>Reader creates a channel based on an accumulator queue.  The channel is created ahead of time with a given name (e.g., MyCh4).</a:t>
            </a:r>
          </a:p>
          <a:p>
            <a:pPr marL="228600" indent="-228600">
              <a:buAutoNum type="arabicPeriod"/>
            </a:pPr>
            <a:r>
              <a:rPr lang="en-US" sz="1400" dirty="0" smtClean="0">
                <a:solidFill>
                  <a:srgbClr val="000000"/>
                </a:solidFill>
                <a:latin typeface="+mj-lt"/>
              </a:rPr>
              <a:t>When Writer has information to write, it looks for the channel (find).</a:t>
            </a:r>
          </a:p>
          <a:p>
            <a:pPr marL="228600" indent="-228600">
              <a:buAutoNum type="arabicPeriod"/>
            </a:pPr>
            <a:r>
              <a:rPr lang="en-US" sz="1400" dirty="0" smtClean="0">
                <a:solidFill>
                  <a:srgbClr val="000000"/>
                </a:solidFill>
                <a:latin typeface="+mj-lt"/>
              </a:rPr>
              <a:t>Writer asks for buffer and writes the message into the buffer.</a:t>
            </a:r>
          </a:p>
          <a:p>
            <a:pPr marL="228600" indent="-228600" fontAlgn="base">
              <a:spcBef>
                <a:spcPct val="0"/>
              </a:spcBef>
              <a:spcAft>
                <a:spcPct val="0"/>
              </a:spcAft>
              <a:buAutoNum type="arabicPeriod"/>
            </a:pPr>
            <a:r>
              <a:rPr lang="en-US" sz="1400" dirty="0" smtClean="0">
                <a:solidFill>
                  <a:srgbClr val="000000"/>
                </a:solidFill>
                <a:latin typeface="+mj-lt"/>
              </a:rPr>
              <a:t>The writer put the buffer. The Navigator adds the message to an accumulator queue.</a:t>
            </a:r>
          </a:p>
          <a:p>
            <a:pPr marL="228600" indent="-228600" fontAlgn="base">
              <a:spcBef>
                <a:spcPct val="0"/>
              </a:spcBef>
              <a:spcAft>
                <a:spcPct val="0"/>
              </a:spcAft>
              <a:buAutoNum type="arabicPeriod"/>
            </a:pPr>
            <a:r>
              <a:rPr lang="en-US" sz="1400" dirty="0" smtClean="0">
                <a:solidFill>
                  <a:srgbClr val="000000"/>
                </a:solidFill>
                <a:latin typeface="+mj-lt"/>
              </a:rPr>
              <a:t>When the number of messages reaches a water mark, or after a pre-defined time out, the accumulator sends an interrupt to the core.</a:t>
            </a:r>
          </a:p>
          <a:p>
            <a:pPr marL="228600" indent="-228600" fontAlgn="base">
              <a:spcBef>
                <a:spcPct val="0"/>
              </a:spcBef>
              <a:spcAft>
                <a:spcPct val="0"/>
              </a:spcAft>
              <a:buAutoNum type="arabicPeriod"/>
            </a:pPr>
            <a:r>
              <a:rPr lang="en-US" sz="1400" dirty="0" smtClean="0">
                <a:solidFill>
                  <a:srgbClr val="000000"/>
                </a:solidFill>
                <a:latin typeface="+mj-lt"/>
              </a:rPr>
              <a:t>Reader starts processing the message and makes it “free” after it is done.</a:t>
            </a:r>
          </a:p>
        </p:txBody>
      </p:sp>
      <p:sp>
        <p:nvSpPr>
          <p:cNvPr id="59" name="Rectangle 4"/>
          <p:cNvSpPr>
            <a:spLocks noChangeArrowheads="1"/>
          </p:cNvSpPr>
          <p:nvPr/>
        </p:nvSpPr>
        <p:spPr bwMode="auto">
          <a:xfrm>
            <a:off x="2781300" y="2400300"/>
            <a:ext cx="2895600" cy="1011081"/>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mj-lt"/>
                <a:cs typeface="Calibri" pitchFamily="34" charset="0"/>
              </a:rPr>
              <a:t>MyCh4</a:t>
            </a:r>
          </a:p>
        </p:txBody>
      </p:sp>
      <p:sp>
        <p:nvSpPr>
          <p:cNvPr id="60" name="Rectangle 82"/>
          <p:cNvSpPr>
            <a:spLocks noChangeArrowheads="1"/>
          </p:cNvSpPr>
          <p:nvPr/>
        </p:nvSpPr>
        <p:spPr bwMode="auto">
          <a:xfrm flipH="1">
            <a:off x="3368674" y="2973387"/>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grpSp>
        <p:nvGrpSpPr>
          <p:cNvPr id="61" name="Group 91"/>
          <p:cNvGrpSpPr>
            <a:grpSpLocks/>
          </p:cNvGrpSpPr>
          <p:nvPr/>
        </p:nvGrpSpPr>
        <p:grpSpPr bwMode="auto">
          <a:xfrm>
            <a:off x="2968624" y="2933700"/>
            <a:ext cx="574675" cy="346075"/>
            <a:chOff x="752" y="1556"/>
            <a:chExt cx="362" cy="218"/>
          </a:xfrm>
        </p:grpSpPr>
        <p:cxnSp>
          <p:nvCxnSpPr>
            <p:cNvPr id="62"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63"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64"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cxnSp>
        <p:nvCxnSpPr>
          <p:cNvPr id="65" name="AutoShape 9"/>
          <p:cNvCxnSpPr>
            <a:cxnSpLocks noChangeShapeType="1"/>
          </p:cNvCxnSpPr>
          <p:nvPr/>
        </p:nvCxnSpPr>
        <p:spPr bwMode="auto">
          <a:xfrm rot="10800000">
            <a:off x="5676901" y="2400301"/>
            <a:ext cx="2590800" cy="1591"/>
          </a:xfrm>
          <a:prstGeom prst="straightConnector1">
            <a:avLst/>
          </a:prstGeom>
          <a:noFill/>
          <a:ln w="9525">
            <a:solidFill>
              <a:schemeClr val="tx1"/>
            </a:solidFill>
            <a:round/>
            <a:headEnd/>
            <a:tailEnd type="triangle" w="med" len="med"/>
          </a:ln>
          <a:effectLst/>
        </p:spPr>
      </p:cxnSp>
      <p:cxnSp>
        <p:nvCxnSpPr>
          <p:cNvPr id="66" name="AutoShape 47"/>
          <p:cNvCxnSpPr>
            <a:cxnSpLocks noChangeShapeType="1"/>
            <a:stCxn id="60" idx="1"/>
            <a:endCxn id="68" idx="2"/>
          </p:cNvCxnSpPr>
          <p:nvPr/>
        </p:nvCxnSpPr>
        <p:spPr bwMode="auto">
          <a:xfrm flipV="1">
            <a:off x="3484562" y="3106738"/>
            <a:ext cx="211138" cy="793"/>
          </a:xfrm>
          <a:prstGeom prst="bentConnector3">
            <a:avLst>
              <a:gd name="adj1" fmla="val 50000"/>
            </a:avLst>
          </a:prstGeom>
          <a:noFill/>
          <a:ln w="9525">
            <a:solidFill>
              <a:schemeClr val="tx1"/>
            </a:solidFill>
            <a:miter lim="800000"/>
            <a:headEnd/>
            <a:tailEnd type="triangle" w="med" len="med"/>
          </a:ln>
          <a:effectLst/>
        </p:spPr>
      </p:cxnSp>
      <p:sp>
        <p:nvSpPr>
          <p:cNvPr id="67" name="AutoShape 45" descr="Dark horizontal"/>
          <p:cNvSpPr>
            <a:spLocks noChangeArrowheads="1"/>
          </p:cNvSpPr>
          <p:nvPr/>
        </p:nvSpPr>
        <p:spPr bwMode="auto">
          <a:xfrm>
            <a:off x="4829175" y="3009900"/>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j-lt"/>
            </a:endParaRPr>
          </a:p>
        </p:txBody>
      </p:sp>
      <p:sp>
        <p:nvSpPr>
          <p:cNvPr id="68" name="Oval 37"/>
          <p:cNvSpPr>
            <a:spLocks noChangeArrowheads="1"/>
          </p:cNvSpPr>
          <p:nvPr/>
        </p:nvSpPr>
        <p:spPr bwMode="auto">
          <a:xfrm>
            <a:off x="3695700" y="2933700"/>
            <a:ext cx="882650" cy="346075"/>
          </a:xfrm>
          <a:prstGeom prst="ellipse">
            <a:avLst/>
          </a:prstGeom>
          <a:solidFill>
            <a:srgbClr val="FFCC99"/>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j-lt"/>
              </a:rPr>
              <a:t>Accumulator</a:t>
            </a:r>
          </a:p>
        </p:txBody>
      </p:sp>
      <p:sp>
        <p:nvSpPr>
          <p:cNvPr id="69" name="AutoShape 45" descr="Dark horizontal"/>
          <p:cNvSpPr>
            <a:spLocks noChangeArrowheads="1"/>
          </p:cNvSpPr>
          <p:nvPr/>
        </p:nvSpPr>
        <p:spPr bwMode="auto">
          <a:xfrm>
            <a:off x="4752975" y="2933700"/>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j-lt"/>
            </a:endParaRPr>
          </a:p>
        </p:txBody>
      </p:sp>
      <p:cxnSp>
        <p:nvCxnSpPr>
          <p:cNvPr id="70" name="AutoShape 44"/>
          <p:cNvCxnSpPr>
            <a:cxnSpLocks noChangeShapeType="1"/>
            <a:stCxn id="68" idx="6"/>
            <a:endCxn id="69" idx="1"/>
          </p:cNvCxnSpPr>
          <p:nvPr/>
        </p:nvCxnSpPr>
        <p:spPr bwMode="auto">
          <a:xfrm>
            <a:off x="4578350" y="3106738"/>
            <a:ext cx="174625" cy="1588"/>
          </a:xfrm>
          <a:prstGeom prst="straightConnector1">
            <a:avLst/>
          </a:prstGeom>
          <a:noFill/>
          <a:ln w="9525">
            <a:solidFill>
              <a:schemeClr val="tx1"/>
            </a:solidFill>
            <a:round/>
            <a:headEnd/>
            <a:tailEnd type="triangle" w="med" len="med"/>
          </a:ln>
          <a:effectLst/>
        </p:spPr>
      </p:cxnSp>
      <p:sp>
        <p:nvSpPr>
          <p:cNvPr id="71" name="Oval 37"/>
          <p:cNvSpPr>
            <a:spLocks noChangeArrowheads="1"/>
          </p:cNvSpPr>
          <p:nvPr/>
        </p:nvSpPr>
        <p:spPr bwMode="auto">
          <a:xfrm>
            <a:off x="5057775" y="2628900"/>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j-lt"/>
              </a:rPr>
              <a:t>chRx</a:t>
            </a:r>
          </a:p>
          <a:p>
            <a:pPr algn="ctr" fontAlgn="base">
              <a:spcBef>
                <a:spcPct val="0"/>
              </a:spcBef>
              <a:spcAft>
                <a:spcPct val="0"/>
              </a:spcAft>
            </a:pPr>
            <a:r>
              <a:rPr lang="en-US" sz="1000" dirty="0">
                <a:solidFill>
                  <a:srgbClr val="000000"/>
                </a:solidFill>
                <a:latin typeface="+mj-lt"/>
              </a:rPr>
              <a:t>(driver)</a:t>
            </a:r>
          </a:p>
        </p:txBody>
      </p:sp>
      <p:cxnSp>
        <p:nvCxnSpPr>
          <p:cNvPr id="72" name="AutoShape 47"/>
          <p:cNvCxnSpPr>
            <a:cxnSpLocks noChangeShapeType="1"/>
            <a:stCxn id="68" idx="0"/>
            <a:endCxn id="71" idx="2"/>
          </p:cNvCxnSpPr>
          <p:nvPr/>
        </p:nvCxnSpPr>
        <p:spPr bwMode="auto">
          <a:xfrm rot="5400000" flipH="1" flipV="1">
            <a:off x="4531519" y="2407444"/>
            <a:ext cx="131762" cy="920750"/>
          </a:xfrm>
          <a:prstGeom prst="bentConnector2">
            <a:avLst/>
          </a:prstGeom>
          <a:noFill/>
          <a:ln w="9525">
            <a:solidFill>
              <a:schemeClr val="tx1"/>
            </a:solidFill>
            <a:miter lim="800000"/>
            <a:headEnd/>
            <a:tailEnd type="triangle" w="med" len="med"/>
          </a:ln>
          <a:effectLst/>
        </p:spPr>
      </p:cxnSp>
      <p:cxnSp>
        <p:nvCxnSpPr>
          <p:cNvPr id="73" name="AutoShape 48"/>
          <p:cNvCxnSpPr>
            <a:cxnSpLocks noChangeShapeType="1"/>
            <a:stCxn id="69" idx="3"/>
            <a:endCxn id="71" idx="4"/>
          </p:cNvCxnSpPr>
          <p:nvPr/>
        </p:nvCxnSpPr>
        <p:spPr bwMode="auto">
          <a:xfrm flipV="1">
            <a:off x="5021263" y="2974975"/>
            <a:ext cx="303212" cy="131763"/>
          </a:xfrm>
          <a:prstGeom prst="bentConnector2">
            <a:avLst/>
          </a:prstGeom>
          <a:noFill/>
          <a:ln w="9525">
            <a:solidFill>
              <a:schemeClr val="tx1"/>
            </a:solidFill>
            <a:miter lim="800000"/>
            <a:headEnd/>
            <a:tailEnd type="triangle" w="med" len="med"/>
          </a:ln>
          <a:effectLst/>
        </p:spPr>
      </p:cxnSp>
      <p:cxnSp>
        <p:nvCxnSpPr>
          <p:cNvPr id="74" name="AutoShape 49"/>
          <p:cNvCxnSpPr>
            <a:cxnSpLocks noChangeShapeType="1"/>
            <a:stCxn id="71" idx="6"/>
          </p:cNvCxnSpPr>
          <p:nvPr/>
        </p:nvCxnSpPr>
        <p:spPr bwMode="auto">
          <a:xfrm>
            <a:off x="5591175" y="2801938"/>
            <a:ext cx="2663825" cy="1588"/>
          </a:xfrm>
          <a:prstGeom prst="straightConnector1">
            <a:avLst/>
          </a:prstGeom>
          <a:noFill/>
          <a:ln w="9525">
            <a:solidFill>
              <a:srgbClr val="C00000"/>
            </a:solidFill>
            <a:round/>
            <a:headEnd/>
            <a:tailEnd type="triangle" w="med" len="med"/>
          </a:ln>
          <a:effectLst/>
        </p:spPr>
      </p:cxnSp>
      <p:sp>
        <p:nvSpPr>
          <p:cNvPr id="75" name="Rectangle 82"/>
          <p:cNvSpPr>
            <a:spLocks noChangeArrowheads="1"/>
          </p:cNvSpPr>
          <p:nvPr/>
        </p:nvSpPr>
        <p:spPr bwMode="auto">
          <a:xfrm flipH="1">
            <a:off x="4752975" y="2971800"/>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sp>
        <p:nvSpPr>
          <p:cNvPr id="76" name="AutoShape 55"/>
          <p:cNvSpPr>
            <a:spLocks noChangeArrowheads="1"/>
          </p:cNvSpPr>
          <p:nvPr/>
        </p:nvSpPr>
        <p:spPr bwMode="auto">
          <a:xfrm>
            <a:off x="4137025" y="3125788"/>
            <a:ext cx="95250" cy="230187"/>
          </a:xfrm>
          <a:prstGeom prst="curvedLeftArrow">
            <a:avLst>
              <a:gd name="adj1" fmla="val 48333"/>
              <a:gd name="adj2" fmla="val 96666"/>
              <a:gd name="adj3" fmla="val 33333"/>
            </a:avLst>
          </a:prstGeom>
          <a:solidFill>
            <a:srgbClr val="EAEAEA"/>
          </a:solidFill>
          <a:ln w="9525">
            <a:solidFill>
              <a:schemeClr val="tx1"/>
            </a:solidFill>
            <a:miter lim="800000"/>
            <a:headEnd/>
            <a:tailEnd/>
          </a:ln>
          <a:effectLst/>
        </p:spPr>
        <p:txBody>
          <a:bodyPr wrap="none" lIns="0" tIns="0" rIns="0" bIns="0" anchor="ctr"/>
          <a:lstStyle/>
          <a:p>
            <a:pPr fontAlgn="base">
              <a:spcBef>
                <a:spcPct val="0"/>
              </a:spcBef>
              <a:spcAft>
                <a:spcPct val="0"/>
              </a:spcAft>
            </a:pPr>
            <a:endParaRPr lang="en-US" dirty="0">
              <a:solidFill>
                <a:srgbClr val="000000"/>
              </a:solidFill>
              <a:latin typeface="+mj-lt"/>
            </a:endParaRPr>
          </a:p>
        </p:txBody>
      </p:sp>
      <p:sp>
        <p:nvSpPr>
          <p:cNvPr id="77" name="Text Box 28"/>
          <p:cNvSpPr txBox="1">
            <a:spLocks noChangeArrowheads="1"/>
          </p:cNvSpPr>
          <p:nvPr/>
        </p:nvSpPr>
        <p:spPr bwMode="auto">
          <a:xfrm>
            <a:off x="7019925" y="28398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78" name="Text Box 28"/>
          <p:cNvSpPr txBox="1">
            <a:spLocks noChangeArrowheads="1"/>
          </p:cNvSpPr>
          <p:nvPr/>
        </p:nvSpPr>
        <p:spPr bwMode="auto">
          <a:xfrm>
            <a:off x="6837362" y="2436813"/>
            <a:ext cx="1477963"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Tibuf *msg =Get(hCh);</a:t>
            </a:r>
          </a:p>
        </p:txBody>
      </p:sp>
      <p:sp>
        <p:nvSpPr>
          <p:cNvPr id="79" name="Text Box 28"/>
          <p:cNvSpPr txBox="1">
            <a:spLocks noChangeArrowheads="1"/>
          </p:cNvSpPr>
          <p:nvPr/>
        </p:nvSpPr>
        <p:spPr bwMode="auto">
          <a:xfrm>
            <a:off x="7383461" y="32208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Delete(hCh);</a:t>
            </a:r>
          </a:p>
        </p:txBody>
      </p:sp>
      <p:cxnSp>
        <p:nvCxnSpPr>
          <p:cNvPr id="80" name="AutoShape 21"/>
          <p:cNvCxnSpPr>
            <a:cxnSpLocks noChangeShapeType="1"/>
          </p:cNvCxnSpPr>
          <p:nvPr/>
        </p:nvCxnSpPr>
        <p:spPr bwMode="auto">
          <a:xfrm>
            <a:off x="5676901" y="3411381"/>
            <a:ext cx="2590799" cy="1588"/>
          </a:xfrm>
          <a:prstGeom prst="bentConnector3">
            <a:avLst>
              <a:gd name="adj1" fmla="val 50000"/>
            </a:avLst>
          </a:prstGeom>
          <a:noFill/>
          <a:ln w="9525">
            <a:solidFill>
              <a:schemeClr val="tx1"/>
            </a:solidFill>
            <a:miter lim="800000"/>
            <a:headEnd/>
            <a:tailEnd type="triangle" w="med" len="med"/>
          </a:ln>
          <a:effectLst/>
        </p:spPr>
      </p:cxnSp>
      <p:sp>
        <p:nvSpPr>
          <p:cNvPr id="81" name="Text Box 28"/>
          <p:cNvSpPr txBox="1">
            <a:spLocks noChangeArrowheads="1"/>
          </p:cNvSpPr>
          <p:nvPr/>
        </p:nvSpPr>
        <p:spPr bwMode="auto">
          <a:xfrm>
            <a:off x="914400" y="2916079"/>
            <a:ext cx="11430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Put(hCh,msg);</a:t>
            </a:r>
          </a:p>
        </p:txBody>
      </p:sp>
      <p:sp>
        <p:nvSpPr>
          <p:cNvPr id="82" name="Text Box 28"/>
          <p:cNvSpPr txBox="1">
            <a:spLocks noChangeArrowheads="1"/>
          </p:cNvSpPr>
          <p:nvPr/>
        </p:nvSpPr>
        <p:spPr bwMode="auto">
          <a:xfrm>
            <a:off x="914400" y="2746058"/>
            <a:ext cx="21336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Tibuf *msg = PktLibAlloc(hHeap);</a:t>
            </a:r>
          </a:p>
        </p:txBody>
      </p:sp>
      <p:sp>
        <p:nvSpPr>
          <p:cNvPr id="83" name="Text Box 28"/>
          <p:cNvSpPr txBox="1">
            <a:spLocks noChangeArrowheads="1"/>
          </p:cNvSpPr>
          <p:nvPr/>
        </p:nvSpPr>
        <p:spPr bwMode="auto">
          <a:xfrm>
            <a:off x="914400" y="2476500"/>
            <a:ext cx="1525587"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hCh=Find(“MyCh4”);</a:t>
            </a:r>
          </a:p>
        </p:txBody>
      </p:sp>
      <p:cxnSp>
        <p:nvCxnSpPr>
          <p:cNvPr id="84" name="AutoShape 9"/>
          <p:cNvCxnSpPr>
            <a:cxnSpLocks noChangeShapeType="1"/>
            <a:endCxn id="60" idx="3"/>
          </p:cNvCxnSpPr>
          <p:nvPr/>
        </p:nvCxnSpPr>
        <p:spPr bwMode="auto">
          <a:xfrm flipV="1">
            <a:off x="952500" y="3107531"/>
            <a:ext cx="2416174" cy="796"/>
          </a:xfrm>
          <a:prstGeom prst="straightConnector1">
            <a:avLst/>
          </a:prstGeom>
          <a:noFill/>
          <a:ln w="9525">
            <a:solidFill>
              <a:schemeClr val="tx1"/>
            </a:solidFill>
            <a:round/>
            <a:headEnd/>
            <a:tailEnd type="triangle" w="med" len="med"/>
          </a:ln>
          <a:effectLst/>
        </p:spPr>
      </p:cxnSp>
      <p:cxnSp>
        <p:nvCxnSpPr>
          <p:cNvPr id="87" name="Straight Connector 86"/>
          <p:cNvCxnSpPr/>
          <p:nvPr/>
        </p:nvCxnSpPr>
        <p:spPr>
          <a:xfrm>
            <a:off x="8267698" y="2544049"/>
            <a:ext cx="2" cy="257889"/>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88" name="Text Box 28"/>
          <p:cNvSpPr txBox="1">
            <a:spLocks noChangeArrowheads="1"/>
          </p:cNvSpPr>
          <p:nvPr/>
        </p:nvSpPr>
        <p:spPr bwMode="auto">
          <a:xfrm>
            <a:off x="6629400" y="2190512"/>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Create(“MyCh4”);</a:t>
            </a:r>
          </a:p>
        </p:txBody>
      </p:sp>
      <p:sp>
        <p:nvSpPr>
          <p:cNvPr id="35"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Tree>
    <p:extLst>
      <p:ext uri="{BB962C8B-B14F-4D97-AF65-F5344CB8AC3E}">
        <p14:creationId xmlns="" xmlns:p14="http://schemas.microsoft.com/office/powerpoint/2010/main" val="87952716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AutoShape 9"/>
          <p:cNvCxnSpPr>
            <a:cxnSpLocks noChangeShapeType="1"/>
          </p:cNvCxnSpPr>
          <p:nvPr/>
        </p:nvCxnSpPr>
        <p:spPr bwMode="auto">
          <a:xfrm rot="10800000">
            <a:off x="5632451" y="3545809"/>
            <a:ext cx="2673348" cy="1"/>
          </a:xfrm>
          <a:prstGeom prst="straightConnector1">
            <a:avLst/>
          </a:prstGeom>
          <a:noFill/>
          <a:ln w="9525">
            <a:solidFill>
              <a:schemeClr val="tx1"/>
            </a:solidFill>
            <a:round/>
            <a:headEnd/>
            <a:tailEnd type="triangle" w="med" len="med"/>
          </a:ln>
          <a:effectLst/>
        </p:spPr>
      </p:cxnSp>
      <p:sp>
        <p:nvSpPr>
          <p:cNvPr id="234" name="Title 233"/>
          <p:cNvSpPr>
            <a:spLocks noGrp="1"/>
          </p:cNvSpPr>
          <p:nvPr>
            <p:ph type="title"/>
          </p:nvPr>
        </p:nvSpPr>
        <p:spPr>
          <a:xfrm>
            <a:off x="304800" y="0"/>
            <a:ext cx="8458200" cy="1609725"/>
          </a:xfrm>
        </p:spPr>
        <p:txBody>
          <a:bodyPr/>
          <a:lstStyle/>
          <a:p>
            <a:r>
              <a:rPr lang="en-US" sz="3200" b="1" dirty="0" smtClean="0"/>
              <a:t>Case 4: Generic Channel Communication</a:t>
            </a:r>
            <a:br>
              <a:rPr lang="en-US" sz="3200" b="1" dirty="0" smtClean="0"/>
            </a:br>
            <a:r>
              <a:rPr lang="en-US" sz="2400" dirty="0" smtClean="0"/>
              <a:t/>
            </a:r>
            <a:br>
              <a:rPr lang="en-US" sz="2400" dirty="0" smtClean="0"/>
            </a:br>
            <a:r>
              <a:rPr lang="en-US" sz="2400" dirty="0" smtClean="0"/>
              <a:t>ARM-to-DSP Communications via Linux Kernel VirtQueue</a:t>
            </a:r>
            <a:endParaRPr lang="en-US" sz="2400" dirty="0"/>
          </a:p>
        </p:txBody>
      </p:sp>
      <p:sp>
        <p:nvSpPr>
          <p:cNvPr id="259074" name="Rectangle 2"/>
          <p:cNvSpPr>
            <a:spLocks noChangeArrowheads="1"/>
          </p:cNvSpPr>
          <p:nvPr/>
        </p:nvSpPr>
        <p:spPr bwMode="auto">
          <a:xfrm>
            <a:off x="8223250" y="18288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Reader</a:t>
            </a:r>
            <a:endParaRPr lang="en-US" dirty="0">
              <a:solidFill>
                <a:srgbClr val="000000"/>
              </a:solidFill>
              <a:latin typeface="+mn-lt"/>
            </a:endParaRPr>
          </a:p>
        </p:txBody>
      </p:sp>
      <p:sp>
        <p:nvSpPr>
          <p:cNvPr id="259075" name="Rectangle 3"/>
          <p:cNvSpPr>
            <a:spLocks noChangeArrowheads="1"/>
          </p:cNvSpPr>
          <p:nvPr/>
        </p:nvSpPr>
        <p:spPr bwMode="auto">
          <a:xfrm>
            <a:off x="450850" y="19812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Writer</a:t>
            </a:r>
            <a:endParaRPr lang="en-US" dirty="0">
              <a:solidFill>
                <a:srgbClr val="000000"/>
              </a:solidFill>
              <a:latin typeface="+mn-lt"/>
            </a:endParaRPr>
          </a:p>
        </p:txBody>
      </p:sp>
      <p:sp>
        <p:nvSpPr>
          <p:cNvPr id="86" name="Text Box 28"/>
          <p:cNvSpPr txBox="1">
            <a:spLocks noChangeArrowheads="1"/>
          </p:cNvSpPr>
          <p:nvPr/>
        </p:nvSpPr>
        <p:spPr bwMode="auto">
          <a:xfrm>
            <a:off x="1066800" y="3657600"/>
            <a:ext cx="6934200" cy="1938992"/>
          </a:xfrm>
          <a:prstGeom prst="rect">
            <a:avLst/>
          </a:prstGeom>
          <a:noFill/>
          <a:ln w="9525">
            <a:noFill/>
            <a:miter lim="800000"/>
            <a:headEnd/>
            <a:tailEnd/>
          </a:ln>
        </p:spPr>
        <p:txBody>
          <a:bodyPr wrap="square">
            <a:spAutoFit/>
          </a:bodyPr>
          <a:lstStyle/>
          <a:p>
            <a:pPr marL="228600" indent="-228600">
              <a:buAutoNum type="arabicPeriod"/>
            </a:pPr>
            <a:r>
              <a:rPr lang="en-US" sz="1200" dirty="0" smtClean="0">
                <a:solidFill>
                  <a:srgbClr val="000000"/>
                </a:solidFill>
                <a:latin typeface="+mn-lt"/>
              </a:rPr>
              <a:t>Reader creates a channel ahead of time with a given name (e.g., MyCh5).</a:t>
            </a:r>
          </a:p>
          <a:p>
            <a:pPr marL="228600" indent="-228600">
              <a:buAutoNum type="arabicPeriod"/>
            </a:pPr>
            <a:r>
              <a:rPr lang="en-US" sz="1200" dirty="0" smtClean="0">
                <a:solidFill>
                  <a:srgbClr val="000000"/>
                </a:solidFill>
                <a:latin typeface="+mn-lt"/>
              </a:rPr>
              <a:t>When the Writer has information to write, it looks for the channel (find). The kernel is aware of the user space handle.</a:t>
            </a:r>
          </a:p>
          <a:p>
            <a:pPr marL="228600" indent="-228600">
              <a:buAutoNum type="arabicPeriod"/>
            </a:pPr>
            <a:r>
              <a:rPr lang="en-US" sz="1200" dirty="0" smtClean="0">
                <a:solidFill>
                  <a:srgbClr val="000000"/>
                </a:solidFill>
                <a:latin typeface="+mn-lt"/>
              </a:rPr>
              <a:t>Writer asks for a buffer. The kernel dedicates a descriptor to the channel and provides the Writer with a pointer to a buffer that is associated with the descriptor. The Writer writes the message into the buffer. </a:t>
            </a:r>
          </a:p>
          <a:p>
            <a:pPr marL="228600" indent="-228600">
              <a:buAutoNum type="arabicPeriod"/>
            </a:pPr>
            <a:r>
              <a:rPr lang="en-US" sz="1200" dirty="0" smtClean="0">
                <a:solidFill>
                  <a:srgbClr val="000000"/>
                </a:solidFill>
                <a:latin typeface="+mn-lt"/>
              </a:rPr>
              <a:t>Writer does a “put” to the buffer. The kernel pushes the descriptor into the right queue. The Navigator does a loopback (copies the descriptor data) and frees the Kernel queue. The Navigator loads the data into another descriptor and sends it to the appropriate core.</a:t>
            </a:r>
          </a:p>
          <a:p>
            <a:pPr marL="228600" indent="-228600">
              <a:buAutoNum type="arabicPeriod"/>
            </a:pPr>
            <a:r>
              <a:rPr lang="en-US" sz="1200" dirty="0" smtClean="0">
                <a:solidFill>
                  <a:srgbClr val="000000"/>
                </a:solidFill>
                <a:latin typeface="+mn-lt"/>
              </a:rPr>
              <a:t>When the Reader calls “get,” it receives the message.</a:t>
            </a:r>
          </a:p>
          <a:p>
            <a:pPr marL="228600" indent="-228600">
              <a:buAutoNum type="arabicPeriod"/>
            </a:pPr>
            <a:r>
              <a:rPr lang="en-US" sz="1200" dirty="0" smtClean="0">
                <a:solidFill>
                  <a:srgbClr val="000000"/>
                </a:solidFill>
                <a:latin typeface="+mn-lt"/>
              </a:rPr>
              <a:t>The Reader must “free” the message after it is done reading.</a:t>
            </a:r>
          </a:p>
        </p:txBody>
      </p:sp>
      <p:sp>
        <p:nvSpPr>
          <p:cNvPr id="24" name="Rectangle 4"/>
          <p:cNvSpPr>
            <a:spLocks noChangeArrowheads="1"/>
          </p:cNvSpPr>
          <p:nvPr/>
        </p:nvSpPr>
        <p:spPr bwMode="auto">
          <a:xfrm>
            <a:off x="2901950" y="2216508"/>
            <a:ext cx="2743200" cy="132679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mn-lt"/>
                <a:cs typeface="Calibri" pitchFamily="34" charset="0"/>
              </a:rPr>
              <a:t>MyCh5</a:t>
            </a:r>
            <a:endParaRPr lang="en-US" b="1" dirty="0">
              <a:solidFill>
                <a:srgbClr val="000000"/>
              </a:solidFill>
              <a:latin typeface="+mn-lt"/>
              <a:cs typeface="Calibri" pitchFamily="34" charset="0"/>
            </a:endParaRPr>
          </a:p>
        </p:txBody>
      </p:sp>
      <p:cxnSp>
        <p:nvCxnSpPr>
          <p:cNvPr id="25" name="AutoShape 21"/>
          <p:cNvCxnSpPr>
            <a:cxnSpLocks noChangeShapeType="1"/>
          </p:cNvCxnSpPr>
          <p:nvPr/>
        </p:nvCxnSpPr>
        <p:spPr bwMode="auto">
          <a:xfrm>
            <a:off x="5321997" y="2534444"/>
            <a:ext cx="2913061" cy="1588"/>
          </a:xfrm>
          <a:prstGeom prst="bentConnector3">
            <a:avLst>
              <a:gd name="adj1" fmla="val 50000"/>
            </a:avLst>
          </a:prstGeom>
          <a:noFill/>
          <a:ln w="9525">
            <a:solidFill>
              <a:schemeClr val="tx1"/>
            </a:solidFill>
            <a:miter lim="800000"/>
            <a:headEnd/>
            <a:tailEnd type="triangle" w="med" len="med"/>
          </a:ln>
          <a:effectLst/>
        </p:spPr>
      </p:cxnSp>
      <p:sp>
        <p:nvSpPr>
          <p:cNvPr id="26" name="Text Box 28"/>
          <p:cNvSpPr txBox="1">
            <a:spLocks noChangeArrowheads="1"/>
          </p:cNvSpPr>
          <p:nvPr/>
        </p:nvSpPr>
        <p:spPr bwMode="auto">
          <a:xfrm>
            <a:off x="914400" y="2590800"/>
            <a:ext cx="952500" cy="246220"/>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mn-lt"/>
              </a:rPr>
              <a:t>Put(hCh,msg);</a:t>
            </a:r>
          </a:p>
        </p:txBody>
      </p:sp>
      <p:sp>
        <p:nvSpPr>
          <p:cNvPr id="27" name="Text Box 28"/>
          <p:cNvSpPr txBox="1">
            <a:spLocks noChangeArrowheads="1"/>
          </p:cNvSpPr>
          <p:nvPr/>
        </p:nvSpPr>
        <p:spPr bwMode="auto">
          <a:xfrm>
            <a:off x="914400" y="2447052"/>
            <a:ext cx="1516061" cy="246221"/>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mn-lt"/>
              </a:rPr>
              <a:t>msg = PktLibAlloc(hHeap);</a:t>
            </a:r>
          </a:p>
        </p:txBody>
      </p:sp>
      <p:sp>
        <p:nvSpPr>
          <p:cNvPr id="28" name="Text Box 28"/>
          <p:cNvSpPr txBox="1">
            <a:spLocks noChangeArrowheads="1"/>
          </p:cNvSpPr>
          <p:nvPr/>
        </p:nvSpPr>
        <p:spPr bwMode="auto">
          <a:xfrm>
            <a:off x="7010400" y="27636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sp>
        <p:nvSpPr>
          <p:cNvPr id="29" name="Text Box 28"/>
          <p:cNvSpPr txBox="1">
            <a:spLocks noChangeArrowheads="1"/>
          </p:cNvSpPr>
          <p:nvPr/>
        </p:nvSpPr>
        <p:spPr bwMode="auto">
          <a:xfrm>
            <a:off x="6680200" y="2324100"/>
            <a:ext cx="160019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Tibuf *msg =Get(hCh);</a:t>
            </a:r>
          </a:p>
        </p:txBody>
      </p:sp>
      <p:sp>
        <p:nvSpPr>
          <p:cNvPr id="30" name="Text Box 28"/>
          <p:cNvSpPr txBox="1">
            <a:spLocks noChangeArrowheads="1"/>
          </p:cNvSpPr>
          <p:nvPr/>
        </p:nvSpPr>
        <p:spPr bwMode="auto">
          <a:xfrm>
            <a:off x="914400" y="2171700"/>
            <a:ext cx="1525587" cy="246221"/>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mn-lt"/>
              </a:rPr>
              <a:t>hCh=Find(“MyCh5”);</a:t>
            </a:r>
          </a:p>
        </p:txBody>
      </p:sp>
      <p:cxnSp>
        <p:nvCxnSpPr>
          <p:cNvPr id="31" name="AutoShape 9"/>
          <p:cNvCxnSpPr>
            <a:cxnSpLocks noChangeShapeType="1"/>
          </p:cNvCxnSpPr>
          <p:nvPr/>
        </p:nvCxnSpPr>
        <p:spPr bwMode="auto">
          <a:xfrm flipH="1">
            <a:off x="5645153" y="2209800"/>
            <a:ext cx="2584447" cy="6708"/>
          </a:xfrm>
          <a:prstGeom prst="straightConnector1">
            <a:avLst/>
          </a:prstGeom>
          <a:noFill/>
          <a:ln w="9525">
            <a:solidFill>
              <a:schemeClr val="tx1"/>
            </a:solidFill>
            <a:round/>
            <a:headEnd/>
            <a:tailEnd type="triangle" w="med" len="med"/>
          </a:ln>
          <a:effectLst/>
        </p:spPr>
      </p:cxnSp>
      <p:sp>
        <p:nvSpPr>
          <p:cNvPr id="32" name="Text Box 28"/>
          <p:cNvSpPr txBox="1">
            <a:spLocks noChangeArrowheads="1"/>
          </p:cNvSpPr>
          <p:nvPr/>
        </p:nvSpPr>
        <p:spPr bwMode="auto">
          <a:xfrm>
            <a:off x="6619874" y="2001679"/>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hCh = Create(“MyCh5”);</a:t>
            </a:r>
          </a:p>
        </p:txBody>
      </p:sp>
      <p:sp>
        <p:nvSpPr>
          <p:cNvPr id="33" name="Text Box 28"/>
          <p:cNvSpPr txBox="1">
            <a:spLocks noChangeArrowheads="1"/>
          </p:cNvSpPr>
          <p:nvPr/>
        </p:nvSpPr>
        <p:spPr bwMode="auto">
          <a:xfrm>
            <a:off x="7391400" y="3358165"/>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Delete(hCh);</a:t>
            </a:r>
          </a:p>
        </p:txBody>
      </p:sp>
      <p:sp>
        <p:nvSpPr>
          <p:cNvPr id="34" name="Oval 37"/>
          <p:cNvSpPr>
            <a:spLocks noChangeArrowheads="1"/>
          </p:cNvSpPr>
          <p:nvPr/>
        </p:nvSpPr>
        <p:spPr bwMode="auto">
          <a:xfrm>
            <a:off x="4252913" y="2758282"/>
            <a:ext cx="576262" cy="352425"/>
          </a:xfrm>
          <a:prstGeom prst="ellipse">
            <a:avLst/>
          </a:prstGeom>
          <a:solidFill>
            <a:srgbClr val="99CCFF"/>
          </a:solidFill>
          <a:ln w="9525">
            <a:solidFill>
              <a:schemeClr val="tx1"/>
            </a:solidFill>
            <a:round/>
            <a:headEnd/>
            <a:tailEnd/>
          </a:ln>
        </p:spPr>
        <p:txBody>
          <a:bodyPr wrap="none" anchor="ctr"/>
          <a:lstStyle/>
          <a:p>
            <a:pPr algn="ctr"/>
            <a:r>
              <a:rPr lang="en-US" sz="1000" dirty="0" smtClean="0">
                <a:solidFill>
                  <a:srgbClr val="000000"/>
                </a:solidFill>
                <a:latin typeface="+mn-lt"/>
              </a:rPr>
              <a:t>Rx</a:t>
            </a:r>
          </a:p>
          <a:p>
            <a:pPr algn="ctr"/>
            <a:r>
              <a:rPr lang="en-US" sz="1000" dirty="0" smtClean="0">
                <a:solidFill>
                  <a:srgbClr val="000000"/>
                </a:solidFill>
                <a:latin typeface="+mn-lt"/>
              </a:rPr>
              <a:t>PKTDMA</a:t>
            </a:r>
            <a:endParaRPr lang="en-US" sz="1000" dirty="0">
              <a:solidFill>
                <a:srgbClr val="000000"/>
              </a:solidFill>
              <a:latin typeface="+mn-lt"/>
            </a:endParaRPr>
          </a:p>
        </p:txBody>
      </p:sp>
      <p:sp>
        <p:nvSpPr>
          <p:cNvPr id="35" name="Rectangle 82"/>
          <p:cNvSpPr>
            <a:spLocks noChangeArrowheads="1"/>
          </p:cNvSpPr>
          <p:nvPr/>
        </p:nvSpPr>
        <p:spPr bwMode="auto">
          <a:xfrm flipH="1">
            <a:off x="4886325" y="3124993"/>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36" name="Group 91"/>
          <p:cNvGrpSpPr>
            <a:grpSpLocks/>
          </p:cNvGrpSpPr>
          <p:nvPr/>
        </p:nvGrpSpPr>
        <p:grpSpPr bwMode="auto">
          <a:xfrm>
            <a:off x="4857751" y="2359025"/>
            <a:ext cx="574675" cy="346075"/>
            <a:chOff x="752" y="1556"/>
            <a:chExt cx="362" cy="218"/>
          </a:xfrm>
        </p:grpSpPr>
        <p:cxnSp>
          <p:nvCxnSpPr>
            <p:cNvPr id="37"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38"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39"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40" name="Group 57"/>
          <p:cNvGrpSpPr>
            <a:grpSpLocks/>
          </p:cNvGrpSpPr>
          <p:nvPr/>
        </p:nvGrpSpPr>
        <p:grpSpPr bwMode="auto">
          <a:xfrm flipH="1">
            <a:off x="4829175" y="3086100"/>
            <a:ext cx="574675" cy="346075"/>
            <a:chOff x="752" y="1556"/>
            <a:chExt cx="362" cy="218"/>
          </a:xfrm>
        </p:grpSpPr>
        <p:cxnSp>
          <p:nvCxnSpPr>
            <p:cNvPr id="41"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2"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3"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44" name="Rectangle 82"/>
          <p:cNvSpPr>
            <a:spLocks noChangeArrowheads="1"/>
          </p:cNvSpPr>
          <p:nvPr/>
        </p:nvSpPr>
        <p:spPr bwMode="auto">
          <a:xfrm flipH="1">
            <a:off x="5251451" y="2400300"/>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45" name="AutoShape 39"/>
          <p:cNvCxnSpPr>
            <a:cxnSpLocks noChangeShapeType="1"/>
            <a:stCxn id="35" idx="3"/>
            <a:endCxn id="34" idx="4"/>
          </p:cNvCxnSpPr>
          <p:nvPr/>
        </p:nvCxnSpPr>
        <p:spPr bwMode="auto">
          <a:xfrm rot="10800000">
            <a:off x="4541045" y="3110707"/>
            <a:ext cx="345281" cy="148430"/>
          </a:xfrm>
          <a:prstGeom prst="bentConnector2">
            <a:avLst/>
          </a:prstGeom>
          <a:noFill/>
          <a:ln w="9525">
            <a:solidFill>
              <a:schemeClr val="tx1"/>
            </a:solidFill>
            <a:miter lim="800000"/>
            <a:headEnd/>
            <a:tailEnd type="triangle" w="med" len="med"/>
          </a:ln>
          <a:effectLst/>
        </p:spPr>
      </p:cxnSp>
      <p:cxnSp>
        <p:nvCxnSpPr>
          <p:cNvPr id="46" name="AutoShape 40"/>
          <p:cNvCxnSpPr>
            <a:cxnSpLocks noChangeShapeType="1"/>
            <a:stCxn id="34" idx="0"/>
            <a:endCxn id="44" idx="3"/>
          </p:cNvCxnSpPr>
          <p:nvPr/>
        </p:nvCxnSpPr>
        <p:spPr bwMode="auto">
          <a:xfrm rot="5400000" flipH="1" flipV="1">
            <a:off x="4784328" y="2291160"/>
            <a:ext cx="223838" cy="710407"/>
          </a:xfrm>
          <a:prstGeom prst="bentConnector2">
            <a:avLst/>
          </a:prstGeom>
          <a:noFill/>
          <a:ln w="9525">
            <a:solidFill>
              <a:schemeClr val="tx1"/>
            </a:solidFill>
            <a:miter lim="800000"/>
            <a:headEnd/>
            <a:tailEnd type="triangle" w="med" len="med"/>
          </a:ln>
          <a:effectLst/>
        </p:spPr>
      </p:cxnSp>
      <p:sp>
        <p:nvSpPr>
          <p:cNvPr id="47" name="Rectangle 82"/>
          <p:cNvSpPr>
            <a:spLocks noChangeArrowheads="1"/>
          </p:cNvSpPr>
          <p:nvPr/>
        </p:nvSpPr>
        <p:spPr bwMode="auto">
          <a:xfrm flipH="1">
            <a:off x="3368675" y="3131343"/>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48" name="Group 91"/>
          <p:cNvGrpSpPr>
            <a:grpSpLocks/>
          </p:cNvGrpSpPr>
          <p:nvPr/>
        </p:nvGrpSpPr>
        <p:grpSpPr bwMode="auto">
          <a:xfrm>
            <a:off x="2968625" y="3091656"/>
            <a:ext cx="574675" cy="346075"/>
            <a:chOff x="752" y="1556"/>
            <a:chExt cx="362" cy="218"/>
          </a:xfrm>
        </p:grpSpPr>
        <p:cxnSp>
          <p:nvCxnSpPr>
            <p:cNvPr id="49"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50"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51"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52" name="Oval 37"/>
          <p:cNvSpPr>
            <a:spLocks noChangeArrowheads="1"/>
          </p:cNvSpPr>
          <p:nvPr/>
        </p:nvSpPr>
        <p:spPr bwMode="auto">
          <a:xfrm>
            <a:off x="3484562" y="2747963"/>
            <a:ext cx="576263" cy="373062"/>
          </a:xfrm>
          <a:prstGeom prst="ellipse">
            <a:avLst/>
          </a:prstGeom>
          <a:solidFill>
            <a:srgbClr val="99CCFF"/>
          </a:solidFill>
          <a:ln w="9525">
            <a:solidFill>
              <a:schemeClr val="tx1"/>
            </a:solidFill>
            <a:round/>
            <a:headEnd/>
            <a:tailEnd/>
          </a:ln>
        </p:spPr>
        <p:txBody>
          <a:bodyPr wrap="none" anchor="ctr"/>
          <a:lstStyle/>
          <a:p>
            <a:pPr algn="ctr"/>
            <a:r>
              <a:rPr lang="en-US" sz="1000" dirty="0" smtClean="0">
                <a:solidFill>
                  <a:srgbClr val="000000"/>
                </a:solidFill>
                <a:latin typeface="+mn-lt"/>
              </a:rPr>
              <a:t>Tx</a:t>
            </a:r>
          </a:p>
          <a:p>
            <a:pPr algn="ctr"/>
            <a:r>
              <a:rPr lang="en-US" sz="1000" dirty="0" smtClean="0">
                <a:solidFill>
                  <a:srgbClr val="000000"/>
                </a:solidFill>
                <a:latin typeface="+mn-lt"/>
              </a:rPr>
              <a:t>PKTDMA</a:t>
            </a:r>
            <a:endParaRPr lang="en-US" sz="1000" dirty="0">
              <a:solidFill>
                <a:srgbClr val="000000"/>
              </a:solidFill>
              <a:latin typeface="+mn-lt"/>
            </a:endParaRPr>
          </a:p>
        </p:txBody>
      </p:sp>
      <p:grpSp>
        <p:nvGrpSpPr>
          <p:cNvPr id="53" name="Group 57"/>
          <p:cNvGrpSpPr>
            <a:grpSpLocks/>
          </p:cNvGrpSpPr>
          <p:nvPr/>
        </p:nvGrpSpPr>
        <p:grpSpPr bwMode="auto">
          <a:xfrm flipH="1">
            <a:off x="2976562" y="2397125"/>
            <a:ext cx="574675" cy="346075"/>
            <a:chOff x="752" y="1556"/>
            <a:chExt cx="362" cy="218"/>
          </a:xfrm>
        </p:grpSpPr>
        <p:cxnSp>
          <p:nvCxnSpPr>
            <p:cNvPr id="54"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55"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56"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57" name="Rectangle 82"/>
          <p:cNvSpPr>
            <a:spLocks noChangeArrowheads="1"/>
          </p:cNvSpPr>
          <p:nvPr/>
        </p:nvSpPr>
        <p:spPr bwMode="auto">
          <a:xfrm flipH="1">
            <a:off x="3009900" y="2436019"/>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58" name="AutoShape 21"/>
          <p:cNvCxnSpPr>
            <a:cxnSpLocks noChangeShapeType="1"/>
            <a:stCxn id="47" idx="1"/>
            <a:endCxn id="52" idx="4"/>
          </p:cNvCxnSpPr>
          <p:nvPr/>
        </p:nvCxnSpPr>
        <p:spPr bwMode="auto">
          <a:xfrm flipV="1">
            <a:off x="3484563" y="3121025"/>
            <a:ext cx="288131" cy="144462"/>
          </a:xfrm>
          <a:prstGeom prst="bentConnector2">
            <a:avLst/>
          </a:prstGeom>
          <a:noFill/>
          <a:ln w="9525">
            <a:solidFill>
              <a:schemeClr val="tx1"/>
            </a:solidFill>
            <a:miter lim="800000"/>
            <a:headEnd/>
            <a:tailEnd type="triangle" w="med" len="med"/>
          </a:ln>
          <a:effectLst/>
        </p:spPr>
      </p:cxnSp>
      <p:cxnSp>
        <p:nvCxnSpPr>
          <p:cNvPr id="59" name="AutoShape 23"/>
          <p:cNvCxnSpPr>
            <a:cxnSpLocks noChangeShapeType="1"/>
            <a:stCxn id="52" idx="0"/>
            <a:endCxn id="57" idx="1"/>
          </p:cNvCxnSpPr>
          <p:nvPr/>
        </p:nvCxnSpPr>
        <p:spPr bwMode="auto">
          <a:xfrm rot="16200000" flipV="1">
            <a:off x="3360341" y="2335610"/>
            <a:ext cx="177800" cy="646906"/>
          </a:xfrm>
          <a:prstGeom prst="bentConnector2">
            <a:avLst/>
          </a:prstGeom>
          <a:noFill/>
          <a:ln w="9525">
            <a:solidFill>
              <a:schemeClr val="tx1"/>
            </a:solidFill>
            <a:miter lim="800000"/>
            <a:headEnd/>
            <a:tailEnd type="triangle" w="med" len="med"/>
          </a:ln>
          <a:effectLst/>
        </p:spPr>
      </p:cxnSp>
      <p:cxnSp>
        <p:nvCxnSpPr>
          <p:cNvPr id="60" name="AutoShape 21"/>
          <p:cNvCxnSpPr>
            <a:cxnSpLocks noChangeShapeType="1"/>
            <a:stCxn id="52" idx="6"/>
            <a:endCxn id="34" idx="2"/>
          </p:cNvCxnSpPr>
          <p:nvPr/>
        </p:nvCxnSpPr>
        <p:spPr bwMode="auto">
          <a:xfrm>
            <a:off x="4060825" y="2934494"/>
            <a:ext cx="192088" cy="1"/>
          </a:xfrm>
          <a:prstGeom prst="bentConnector3">
            <a:avLst>
              <a:gd name="adj1" fmla="val 50000"/>
            </a:avLst>
          </a:prstGeom>
          <a:noFill/>
          <a:ln w="38100">
            <a:solidFill>
              <a:schemeClr val="tx1"/>
            </a:solidFill>
            <a:miter lim="800000"/>
            <a:headEnd/>
            <a:tailEnd type="triangle" w="med" len="med"/>
          </a:ln>
          <a:effectLst/>
        </p:spPr>
      </p:cxnSp>
      <p:cxnSp>
        <p:nvCxnSpPr>
          <p:cNvPr id="61" name="Shape 60"/>
          <p:cNvCxnSpPr>
            <a:stCxn id="28" idx="2"/>
            <a:endCxn id="35" idx="1"/>
          </p:cNvCxnSpPr>
          <p:nvPr/>
        </p:nvCxnSpPr>
        <p:spPr>
          <a:xfrm rot="5400000">
            <a:off x="6205538" y="1806574"/>
            <a:ext cx="249237" cy="26558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hape 201"/>
          <p:cNvCxnSpPr>
            <a:stCxn id="57" idx="3"/>
            <a:endCxn id="27" idx="3"/>
          </p:cNvCxnSpPr>
          <p:nvPr/>
        </p:nvCxnSpPr>
        <p:spPr>
          <a:xfrm rot="10800000">
            <a:off x="2430462" y="2570163"/>
            <a:ext cx="579439"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hape 201"/>
          <p:cNvCxnSpPr>
            <a:stCxn id="26" idx="3"/>
            <a:endCxn id="47" idx="3"/>
          </p:cNvCxnSpPr>
          <p:nvPr/>
        </p:nvCxnSpPr>
        <p:spPr>
          <a:xfrm>
            <a:off x="1866900" y="2713910"/>
            <a:ext cx="1501775" cy="55157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Tree>
    <p:extLst>
      <p:ext uri="{BB962C8B-B14F-4D97-AF65-F5344CB8AC3E}">
        <p14:creationId xmlns="" xmlns:p14="http://schemas.microsoft.com/office/powerpoint/2010/main" val="87952716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0"/>
            <a:ext cx="8458200" cy="1609725"/>
          </a:xfrm>
        </p:spPr>
        <p:txBody>
          <a:bodyPr/>
          <a:lstStyle/>
          <a:p>
            <a:r>
              <a:rPr lang="en-US" sz="3200" b="1" dirty="0" smtClean="0"/>
              <a:t>Case 5: Low-Latency Channel Communication</a:t>
            </a:r>
            <a:br>
              <a:rPr lang="en-US" sz="3200" b="1" dirty="0" smtClean="0"/>
            </a:br>
            <a:r>
              <a:rPr lang="en-US" sz="2400" dirty="0" smtClean="0"/>
              <a:t/>
            </a:r>
            <a:br>
              <a:rPr lang="en-US" sz="2400" dirty="0" smtClean="0"/>
            </a:br>
            <a:r>
              <a:rPr lang="en-US" sz="2400" dirty="0" smtClean="0"/>
              <a:t> ARM-to-DSP Communications via Linux Kernel VirtQueue</a:t>
            </a:r>
            <a:endParaRPr lang="en-US" sz="2400" dirty="0"/>
          </a:p>
        </p:txBody>
      </p:sp>
      <p:sp>
        <p:nvSpPr>
          <p:cNvPr id="259074" name="Rectangle 2"/>
          <p:cNvSpPr>
            <a:spLocks noChangeArrowheads="1"/>
          </p:cNvSpPr>
          <p:nvPr/>
        </p:nvSpPr>
        <p:spPr bwMode="auto">
          <a:xfrm>
            <a:off x="8223250" y="18288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Reader</a:t>
            </a:r>
            <a:endParaRPr lang="en-US" dirty="0">
              <a:solidFill>
                <a:srgbClr val="000000"/>
              </a:solidFill>
              <a:latin typeface="+mn-lt"/>
            </a:endParaRPr>
          </a:p>
        </p:txBody>
      </p:sp>
      <p:sp>
        <p:nvSpPr>
          <p:cNvPr id="259075" name="Rectangle 3"/>
          <p:cNvSpPr>
            <a:spLocks noChangeArrowheads="1"/>
          </p:cNvSpPr>
          <p:nvPr/>
        </p:nvSpPr>
        <p:spPr bwMode="auto">
          <a:xfrm>
            <a:off x="450850" y="19812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Writer</a:t>
            </a:r>
            <a:endParaRPr lang="en-US" dirty="0">
              <a:solidFill>
                <a:srgbClr val="000000"/>
              </a:solidFill>
              <a:latin typeface="+mn-lt"/>
            </a:endParaRPr>
          </a:p>
        </p:txBody>
      </p:sp>
      <p:sp>
        <p:nvSpPr>
          <p:cNvPr id="86" name="Text Box 28"/>
          <p:cNvSpPr txBox="1">
            <a:spLocks noChangeArrowheads="1"/>
          </p:cNvSpPr>
          <p:nvPr/>
        </p:nvSpPr>
        <p:spPr bwMode="auto">
          <a:xfrm>
            <a:off x="1082544" y="3741042"/>
            <a:ext cx="6934200" cy="2492990"/>
          </a:xfrm>
          <a:prstGeom prst="rect">
            <a:avLst/>
          </a:prstGeom>
          <a:noFill/>
          <a:ln w="9525">
            <a:noFill/>
            <a:miter lim="800000"/>
            <a:headEnd/>
            <a:tailEnd/>
          </a:ln>
        </p:spPr>
        <p:txBody>
          <a:bodyPr wrap="square">
            <a:spAutoFit/>
          </a:bodyPr>
          <a:lstStyle/>
          <a:p>
            <a:pPr marL="228600" indent="-228600">
              <a:buAutoNum type="arabicPeriod"/>
            </a:pPr>
            <a:r>
              <a:rPr lang="en-US" sz="1200" dirty="0" smtClean="0">
                <a:solidFill>
                  <a:srgbClr val="000000"/>
                </a:solidFill>
                <a:latin typeface="+mn-lt"/>
              </a:rPr>
              <a:t>Reader creates a channel based on a pending queue. The channel is created ahead of time with a given name (e.g., MyCh6).</a:t>
            </a:r>
          </a:p>
          <a:p>
            <a:pPr marL="228600" indent="-228600">
              <a:buAutoNum type="arabicPeriod"/>
            </a:pPr>
            <a:r>
              <a:rPr lang="en-US" sz="1200" dirty="0" smtClean="0">
                <a:solidFill>
                  <a:srgbClr val="000000"/>
                </a:solidFill>
                <a:latin typeface="+mn-lt"/>
              </a:rPr>
              <a:t>Reader waits for the message by pending on a (software) semaphore.</a:t>
            </a:r>
          </a:p>
          <a:p>
            <a:pPr marL="228600" indent="-228600">
              <a:buAutoNum type="arabicPeriod"/>
            </a:pPr>
            <a:r>
              <a:rPr lang="en-US" sz="1200" dirty="0" smtClean="0">
                <a:solidFill>
                  <a:srgbClr val="000000"/>
                </a:solidFill>
                <a:latin typeface="+mn-lt"/>
              </a:rPr>
              <a:t>When Writer has information to write, it looks for the channel (find). The kernel space is aware of the handle.</a:t>
            </a:r>
          </a:p>
          <a:p>
            <a:pPr marL="228600" indent="-228600">
              <a:buAutoNum type="arabicPeriod"/>
            </a:pPr>
            <a:r>
              <a:rPr lang="en-US" sz="1200" dirty="0" smtClean="0">
                <a:solidFill>
                  <a:srgbClr val="000000"/>
                </a:solidFill>
                <a:latin typeface="+mn-lt"/>
              </a:rPr>
              <a:t>Writer asks for buffer. The kernel dedicates a descriptor to the channel and provides the Writer with a pointer to a buffer that is associated with the descriptor. The Writer writes the message into the buffer. </a:t>
            </a:r>
          </a:p>
          <a:p>
            <a:pPr marL="228600" indent="-228600">
              <a:buAutoNum type="arabicPeriod"/>
            </a:pPr>
            <a:r>
              <a:rPr lang="en-US" sz="1200" dirty="0" smtClean="0">
                <a:solidFill>
                  <a:srgbClr val="000000"/>
                </a:solidFill>
                <a:latin typeface="+mn-lt"/>
              </a:rPr>
              <a:t>Writer does a “put” to the buffer. The kernel pushes the descriptor into the right queue. The Navigator does a loopback (copies the descriptor data) and frees the Kernel queue. The Navigator loads the data into another descriptor, moves it to the right queue, and generates an interrupt. The ISR posts the semaphore to the correct channel</a:t>
            </a:r>
          </a:p>
          <a:p>
            <a:pPr marL="228600" indent="-228600">
              <a:buAutoNum type="arabicPeriod"/>
            </a:pPr>
            <a:r>
              <a:rPr lang="en-US" sz="1200" dirty="0" smtClean="0">
                <a:solidFill>
                  <a:srgbClr val="000000"/>
                </a:solidFill>
                <a:latin typeface="+mn-lt"/>
              </a:rPr>
              <a:t>Reader starts processing the message.</a:t>
            </a:r>
          </a:p>
          <a:p>
            <a:pPr marL="228600" indent="-228600">
              <a:buAutoNum type="arabicPeriod"/>
            </a:pPr>
            <a:r>
              <a:rPr lang="en-US" sz="1200" dirty="0" smtClean="0">
                <a:solidFill>
                  <a:srgbClr val="000000"/>
                </a:solidFill>
                <a:latin typeface="+mn-lt"/>
              </a:rPr>
              <a:t>Virtual channel structure enables usage of a single interrupt to post semaphore to one of many channels.</a:t>
            </a:r>
          </a:p>
        </p:txBody>
      </p:sp>
      <p:sp>
        <p:nvSpPr>
          <p:cNvPr id="53" name="Text Box 28"/>
          <p:cNvSpPr txBox="1">
            <a:spLocks noChangeArrowheads="1"/>
          </p:cNvSpPr>
          <p:nvPr/>
        </p:nvSpPr>
        <p:spPr bwMode="auto">
          <a:xfrm>
            <a:off x="7019925" y="3527266"/>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sp>
        <p:nvSpPr>
          <p:cNvPr id="59" name="Rectangle 4"/>
          <p:cNvSpPr>
            <a:spLocks noChangeArrowheads="1"/>
          </p:cNvSpPr>
          <p:nvPr/>
        </p:nvSpPr>
        <p:spPr bwMode="auto">
          <a:xfrm>
            <a:off x="2901950" y="2133600"/>
            <a:ext cx="3267076" cy="144780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mn-lt"/>
                <a:cs typeface="Calibri" pitchFamily="34" charset="0"/>
              </a:rPr>
              <a:t>MyCh6</a:t>
            </a:r>
          </a:p>
        </p:txBody>
      </p:sp>
      <p:sp>
        <p:nvSpPr>
          <p:cNvPr id="60" name="Text Box 28"/>
          <p:cNvSpPr txBox="1">
            <a:spLocks noChangeArrowheads="1"/>
          </p:cNvSpPr>
          <p:nvPr/>
        </p:nvSpPr>
        <p:spPr bwMode="auto">
          <a:xfrm>
            <a:off x="7086600" y="28017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cxnSp>
        <p:nvCxnSpPr>
          <p:cNvPr id="61" name="AutoShape 9"/>
          <p:cNvCxnSpPr>
            <a:cxnSpLocks noChangeShapeType="1"/>
          </p:cNvCxnSpPr>
          <p:nvPr/>
        </p:nvCxnSpPr>
        <p:spPr bwMode="auto">
          <a:xfrm rot="10800000">
            <a:off x="6169026" y="2173288"/>
            <a:ext cx="2136778" cy="1588"/>
          </a:xfrm>
          <a:prstGeom prst="straightConnector1">
            <a:avLst/>
          </a:prstGeom>
          <a:noFill/>
          <a:ln w="9525">
            <a:solidFill>
              <a:schemeClr val="tx1"/>
            </a:solidFill>
            <a:round/>
            <a:headEnd/>
            <a:tailEnd type="triangle" w="med" len="med"/>
          </a:ln>
          <a:effectLst/>
        </p:spPr>
      </p:cxnSp>
      <p:sp>
        <p:nvSpPr>
          <p:cNvPr id="62" name="Text Box 28"/>
          <p:cNvSpPr txBox="1">
            <a:spLocks noChangeArrowheads="1"/>
          </p:cNvSpPr>
          <p:nvPr/>
        </p:nvSpPr>
        <p:spPr bwMode="auto">
          <a:xfrm>
            <a:off x="6667500" y="1963579"/>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hCh = Create(“MyCh6”);</a:t>
            </a:r>
          </a:p>
        </p:txBody>
      </p:sp>
      <p:sp>
        <p:nvSpPr>
          <p:cNvPr id="63" name="Oval 37"/>
          <p:cNvSpPr>
            <a:spLocks noChangeArrowheads="1"/>
          </p:cNvSpPr>
          <p:nvPr/>
        </p:nvSpPr>
        <p:spPr bwMode="auto">
          <a:xfrm>
            <a:off x="4252913" y="2837657"/>
            <a:ext cx="576262" cy="352425"/>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smtClean="0">
                <a:solidFill>
                  <a:srgbClr val="000000"/>
                </a:solidFill>
                <a:latin typeface="+mn-lt"/>
              </a:rPr>
              <a:t>Rx</a:t>
            </a:r>
          </a:p>
          <a:p>
            <a:pPr algn="ctr"/>
            <a:r>
              <a:rPr lang="en-US" sz="1000" dirty="0" smtClean="0">
                <a:solidFill>
                  <a:srgbClr val="000000"/>
                </a:solidFill>
                <a:latin typeface="+mn-lt"/>
              </a:rPr>
              <a:t>PKTDMA</a:t>
            </a:r>
          </a:p>
        </p:txBody>
      </p:sp>
      <p:sp>
        <p:nvSpPr>
          <p:cNvPr id="64" name="Rectangle 82"/>
          <p:cNvSpPr>
            <a:spLocks noChangeArrowheads="1"/>
          </p:cNvSpPr>
          <p:nvPr/>
        </p:nvSpPr>
        <p:spPr bwMode="auto">
          <a:xfrm flipH="1">
            <a:off x="4886325" y="3204368"/>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65" name="Group 91"/>
          <p:cNvGrpSpPr>
            <a:grpSpLocks/>
          </p:cNvGrpSpPr>
          <p:nvPr/>
        </p:nvGrpSpPr>
        <p:grpSpPr bwMode="auto">
          <a:xfrm>
            <a:off x="4857751" y="2438400"/>
            <a:ext cx="574675" cy="346075"/>
            <a:chOff x="752" y="1556"/>
            <a:chExt cx="362" cy="218"/>
          </a:xfrm>
        </p:grpSpPr>
        <p:cxnSp>
          <p:nvCxnSpPr>
            <p:cNvPr id="66"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67"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68"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69" name="Group 57"/>
          <p:cNvGrpSpPr>
            <a:grpSpLocks/>
          </p:cNvGrpSpPr>
          <p:nvPr/>
        </p:nvGrpSpPr>
        <p:grpSpPr bwMode="auto">
          <a:xfrm flipH="1">
            <a:off x="4829175" y="3165475"/>
            <a:ext cx="574675" cy="346075"/>
            <a:chOff x="752" y="1556"/>
            <a:chExt cx="362" cy="218"/>
          </a:xfrm>
        </p:grpSpPr>
        <p:cxnSp>
          <p:nvCxnSpPr>
            <p:cNvPr id="70"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71"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72"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73" name="Rectangle 82"/>
          <p:cNvSpPr>
            <a:spLocks noChangeArrowheads="1"/>
          </p:cNvSpPr>
          <p:nvPr/>
        </p:nvSpPr>
        <p:spPr bwMode="auto">
          <a:xfrm flipH="1">
            <a:off x="5251451" y="2479675"/>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74" name="AutoShape 39"/>
          <p:cNvCxnSpPr>
            <a:cxnSpLocks noChangeShapeType="1"/>
            <a:stCxn id="64" idx="3"/>
            <a:endCxn id="63" idx="4"/>
          </p:cNvCxnSpPr>
          <p:nvPr/>
        </p:nvCxnSpPr>
        <p:spPr bwMode="auto">
          <a:xfrm rot="10800000">
            <a:off x="4541045" y="3190082"/>
            <a:ext cx="345281" cy="148430"/>
          </a:xfrm>
          <a:prstGeom prst="bentConnector2">
            <a:avLst/>
          </a:prstGeom>
          <a:noFill/>
          <a:ln w="9525">
            <a:solidFill>
              <a:schemeClr val="tx1"/>
            </a:solidFill>
            <a:miter lim="800000"/>
            <a:headEnd/>
            <a:tailEnd type="triangle" w="med" len="med"/>
          </a:ln>
          <a:effectLst/>
        </p:spPr>
      </p:cxnSp>
      <p:cxnSp>
        <p:nvCxnSpPr>
          <p:cNvPr id="75" name="AutoShape 40"/>
          <p:cNvCxnSpPr>
            <a:cxnSpLocks noChangeShapeType="1"/>
            <a:stCxn id="63" idx="0"/>
            <a:endCxn id="73" idx="3"/>
          </p:cNvCxnSpPr>
          <p:nvPr/>
        </p:nvCxnSpPr>
        <p:spPr bwMode="auto">
          <a:xfrm rot="5400000" flipH="1" flipV="1">
            <a:off x="4784328" y="2370535"/>
            <a:ext cx="223838" cy="710407"/>
          </a:xfrm>
          <a:prstGeom prst="bentConnector2">
            <a:avLst/>
          </a:prstGeom>
          <a:noFill/>
          <a:ln w="9525">
            <a:solidFill>
              <a:schemeClr val="tx1"/>
            </a:solidFill>
            <a:miter lim="800000"/>
            <a:headEnd/>
            <a:tailEnd type="triangle" w="med" len="med"/>
          </a:ln>
          <a:effectLst/>
        </p:spPr>
      </p:cxnSp>
      <p:cxnSp>
        <p:nvCxnSpPr>
          <p:cNvPr id="76" name="AutoShape 21"/>
          <p:cNvCxnSpPr>
            <a:cxnSpLocks noChangeShapeType="1"/>
            <a:stCxn id="91" idx="6"/>
            <a:endCxn id="63" idx="2"/>
          </p:cNvCxnSpPr>
          <p:nvPr/>
        </p:nvCxnSpPr>
        <p:spPr bwMode="auto">
          <a:xfrm flipV="1">
            <a:off x="4064000" y="3013870"/>
            <a:ext cx="188913" cy="8889"/>
          </a:xfrm>
          <a:prstGeom prst="bentConnector3">
            <a:avLst>
              <a:gd name="adj1" fmla="val 50000"/>
            </a:avLst>
          </a:prstGeom>
          <a:noFill/>
          <a:ln w="38100">
            <a:solidFill>
              <a:schemeClr val="tx1"/>
            </a:solidFill>
            <a:miter lim="800000"/>
            <a:headEnd/>
            <a:tailEnd type="triangle" w="med" len="med"/>
          </a:ln>
          <a:effectLst/>
        </p:spPr>
      </p:cxnSp>
      <p:sp>
        <p:nvSpPr>
          <p:cNvPr id="77" name="Oval 37"/>
          <p:cNvSpPr>
            <a:spLocks noChangeArrowheads="1"/>
          </p:cNvSpPr>
          <p:nvPr/>
        </p:nvSpPr>
        <p:spPr bwMode="auto">
          <a:xfrm>
            <a:off x="5562600" y="2171700"/>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n-lt"/>
              </a:rPr>
              <a:t>chIRx</a:t>
            </a:r>
          </a:p>
          <a:p>
            <a:pPr algn="ctr" fontAlgn="base">
              <a:spcBef>
                <a:spcPct val="0"/>
              </a:spcBef>
              <a:spcAft>
                <a:spcPct val="0"/>
              </a:spcAft>
            </a:pPr>
            <a:r>
              <a:rPr lang="en-US" sz="1000" dirty="0">
                <a:solidFill>
                  <a:srgbClr val="000000"/>
                </a:solidFill>
                <a:latin typeface="+mn-lt"/>
              </a:rPr>
              <a:t>(driver)</a:t>
            </a:r>
          </a:p>
        </p:txBody>
      </p:sp>
      <p:cxnSp>
        <p:nvCxnSpPr>
          <p:cNvPr id="78" name="AutoShape 48"/>
          <p:cNvCxnSpPr>
            <a:cxnSpLocks noChangeShapeType="1"/>
            <a:stCxn id="73" idx="0"/>
            <a:endCxn id="77" idx="2"/>
          </p:cNvCxnSpPr>
          <p:nvPr/>
        </p:nvCxnSpPr>
        <p:spPr bwMode="auto">
          <a:xfrm rot="5400000" flipH="1" flipV="1">
            <a:off x="5368529" y="2285605"/>
            <a:ext cx="134937" cy="253205"/>
          </a:xfrm>
          <a:prstGeom prst="bentConnector2">
            <a:avLst/>
          </a:prstGeom>
          <a:noFill/>
          <a:ln w="9525">
            <a:solidFill>
              <a:schemeClr val="tx1"/>
            </a:solidFill>
            <a:miter lim="800000"/>
            <a:headEnd/>
            <a:tailEnd type="triangle" w="med" len="med"/>
          </a:ln>
          <a:effectLst/>
        </p:spPr>
      </p:cxnSp>
      <p:cxnSp>
        <p:nvCxnSpPr>
          <p:cNvPr id="79" name="Straight Connector 78"/>
          <p:cNvCxnSpPr/>
          <p:nvPr/>
        </p:nvCxnSpPr>
        <p:spPr>
          <a:xfrm rot="16200000" flipH="1">
            <a:off x="8134032" y="2610167"/>
            <a:ext cx="343532" cy="1"/>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0" name="AutoShape 21"/>
          <p:cNvCxnSpPr>
            <a:cxnSpLocks noChangeShapeType="1"/>
            <a:stCxn id="77" idx="6"/>
            <a:endCxn id="81" idx="1"/>
          </p:cNvCxnSpPr>
          <p:nvPr/>
        </p:nvCxnSpPr>
        <p:spPr bwMode="auto">
          <a:xfrm>
            <a:off x="6096000" y="2344738"/>
            <a:ext cx="609602" cy="64373"/>
          </a:xfrm>
          <a:prstGeom prst="bentConnector3">
            <a:avLst>
              <a:gd name="adj1" fmla="val 50000"/>
            </a:avLst>
          </a:prstGeom>
          <a:noFill/>
          <a:ln w="9525">
            <a:solidFill>
              <a:srgbClr val="FF0000"/>
            </a:solidFill>
            <a:miter lim="800000"/>
            <a:headEnd/>
            <a:tailEnd type="triangle" w="med" len="med"/>
          </a:ln>
          <a:effectLst/>
        </p:spPr>
      </p:cxnSp>
      <p:sp>
        <p:nvSpPr>
          <p:cNvPr id="81" name="Text Box 28"/>
          <p:cNvSpPr txBox="1">
            <a:spLocks noChangeArrowheads="1"/>
          </p:cNvSpPr>
          <p:nvPr/>
        </p:nvSpPr>
        <p:spPr bwMode="auto">
          <a:xfrm>
            <a:off x="6705602" y="2286000"/>
            <a:ext cx="163512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Get(hCh); or Pend(MySem);</a:t>
            </a:r>
          </a:p>
        </p:txBody>
      </p:sp>
      <p:cxnSp>
        <p:nvCxnSpPr>
          <p:cNvPr id="82" name="AutoShape 21"/>
          <p:cNvCxnSpPr>
            <a:cxnSpLocks noChangeShapeType="1"/>
            <a:stCxn id="73" idx="1"/>
          </p:cNvCxnSpPr>
          <p:nvPr/>
        </p:nvCxnSpPr>
        <p:spPr bwMode="auto">
          <a:xfrm>
            <a:off x="5367339" y="2613819"/>
            <a:ext cx="2913059" cy="167719"/>
          </a:xfrm>
          <a:prstGeom prst="bentConnector3">
            <a:avLst>
              <a:gd name="adj1" fmla="val 50000"/>
            </a:avLst>
          </a:prstGeom>
          <a:noFill/>
          <a:ln w="9525">
            <a:solidFill>
              <a:schemeClr val="tx1"/>
            </a:solidFill>
            <a:miter lim="800000"/>
            <a:headEnd/>
            <a:tailEnd type="triangle" w="med" len="med"/>
          </a:ln>
          <a:effectLst/>
        </p:spPr>
      </p:cxnSp>
      <p:cxnSp>
        <p:nvCxnSpPr>
          <p:cNvPr id="83" name="Shape 82"/>
          <p:cNvCxnSpPr/>
          <p:nvPr/>
        </p:nvCxnSpPr>
        <p:spPr>
          <a:xfrm rot="5400000">
            <a:off x="6213476" y="1813877"/>
            <a:ext cx="328612" cy="27320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Rectangle 82"/>
          <p:cNvSpPr>
            <a:spLocks noChangeArrowheads="1"/>
          </p:cNvSpPr>
          <p:nvPr/>
        </p:nvSpPr>
        <p:spPr bwMode="auto">
          <a:xfrm flipH="1">
            <a:off x="3371850" y="3219608"/>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87" name="Group 91"/>
          <p:cNvGrpSpPr>
            <a:grpSpLocks/>
          </p:cNvGrpSpPr>
          <p:nvPr/>
        </p:nvGrpSpPr>
        <p:grpSpPr bwMode="auto">
          <a:xfrm>
            <a:off x="2971800" y="3179921"/>
            <a:ext cx="574675" cy="346075"/>
            <a:chOff x="752" y="1556"/>
            <a:chExt cx="362" cy="218"/>
          </a:xfrm>
        </p:grpSpPr>
        <p:cxnSp>
          <p:nvCxnSpPr>
            <p:cNvPr id="88"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89"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90"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91" name="Oval 37"/>
          <p:cNvSpPr>
            <a:spLocks noChangeArrowheads="1"/>
          </p:cNvSpPr>
          <p:nvPr/>
        </p:nvSpPr>
        <p:spPr bwMode="auto">
          <a:xfrm>
            <a:off x="3487737" y="2836228"/>
            <a:ext cx="576263" cy="373062"/>
          </a:xfrm>
          <a:prstGeom prst="ellipse">
            <a:avLst/>
          </a:prstGeom>
          <a:solidFill>
            <a:srgbClr val="99CCFF"/>
          </a:solidFill>
          <a:ln w="9525">
            <a:solidFill>
              <a:schemeClr val="tx1"/>
            </a:solidFill>
            <a:round/>
            <a:headEnd/>
            <a:tailEnd/>
          </a:ln>
        </p:spPr>
        <p:txBody>
          <a:bodyPr wrap="none" anchor="ctr"/>
          <a:lstStyle/>
          <a:p>
            <a:pPr algn="ctr"/>
            <a:r>
              <a:rPr lang="en-US" sz="1000" dirty="0" smtClean="0">
                <a:solidFill>
                  <a:srgbClr val="000000"/>
                </a:solidFill>
                <a:latin typeface="+mn-lt"/>
              </a:rPr>
              <a:t>Tx</a:t>
            </a:r>
            <a:endParaRPr lang="en-US" sz="1000" dirty="0">
              <a:solidFill>
                <a:srgbClr val="000000"/>
              </a:solidFill>
              <a:latin typeface="+mn-lt"/>
            </a:endParaRPr>
          </a:p>
          <a:p>
            <a:pPr algn="ctr"/>
            <a:r>
              <a:rPr lang="en-US" sz="1000" dirty="0" smtClean="0">
                <a:solidFill>
                  <a:srgbClr val="000000"/>
                </a:solidFill>
                <a:latin typeface="+mn-lt"/>
              </a:rPr>
              <a:t>PKTDMA</a:t>
            </a:r>
            <a:endParaRPr lang="en-US" sz="1000" dirty="0">
              <a:solidFill>
                <a:srgbClr val="000000"/>
              </a:solidFill>
              <a:latin typeface="+mn-lt"/>
            </a:endParaRPr>
          </a:p>
        </p:txBody>
      </p:sp>
      <p:grpSp>
        <p:nvGrpSpPr>
          <p:cNvPr id="92" name="Group 57"/>
          <p:cNvGrpSpPr>
            <a:grpSpLocks/>
          </p:cNvGrpSpPr>
          <p:nvPr/>
        </p:nvGrpSpPr>
        <p:grpSpPr bwMode="auto">
          <a:xfrm flipH="1">
            <a:off x="2979737" y="2485390"/>
            <a:ext cx="574675" cy="346075"/>
            <a:chOff x="752" y="1556"/>
            <a:chExt cx="362" cy="218"/>
          </a:xfrm>
        </p:grpSpPr>
        <p:cxnSp>
          <p:nvCxnSpPr>
            <p:cNvPr id="93"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94"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95"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96" name="Rectangle 82"/>
          <p:cNvSpPr>
            <a:spLocks noChangeArrowheads="1"/>
          </p:cNvSpPr>
          <p:nvPr/>
        </p:nvSpPr>
        <p:spPr bwMode="auto">
          <a:xfrm flipH="1">
            <a:off x="3013075" y="2524284"/>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97" name="AutoShape 21"/>
          <p:cNvCxnSpPr>
            <a:cxnSpLocks noChangeShapeType="1"/>
            <a:stCxn id="84" idx="1"/>
            <a:endCxn id="91" idx="4"/>
          </p:cNvCxnSpPr>
          <p:nvPr/>
        </p:nvCxnSpPr>
        <p:spPr bwMode="auto">
          <a:xfrm flipV="1">
            <a:off x="3487738" y="3209290"/>
            <a:ext cx="288131" cy="144462"/>
          </a:xfrm>
          <a:prstGeom prst="bentConnector2">
            <a:avLst/>
          </a:prstGeom>
          <a:noFill/>
          <a:ln w="9525">
            <a:solidFill>
              <a:schemeClr val="tx1"/>
            </a:solidFill>
            <a:miter lim="800000"/>
            <a:headEnd/>
            <a:tailEnd type="triangle" w="med" len="med"/>
          </a:ln>
          <a:effectLst/>
        </p:spPr>
      </p:cxnSp>
      <p:cxnSp>
        <p:nvCxnSpPr>
          <p:cNvPr id="98" name="AutoShape 23"/>
          <p:cNvCxnSpPr>
            <a:cxnSpLocks noChangeShapeType="1"/>
            <a:stCxn id="91" idx="0"/>
            <a:endCxn id="96" idx="1"/>
          </p:cNvCxnSpPr>
          <p:nvPr/>
        </p:nvCxnSpPr>
        <p:spPr bwMode="auto">
          <a:xfrm rot="16200000" flipV="1">
            <a:off x="3363516" y="2423875"/>
            <a:ext cx="177800" cy="646906"/>
          </a:xfrm>
          <a:prstGeom prst="bentConnector2">
            <a:avLst/>
          </a:prstGeom>
          <a:noFill/>
          <a:ln w="9525">
            <a:solidFill>
              <a:schemeClr val="tx1"/>
            </a:solidFill>
            <a:miter lim="800000"/>
            <a:headEnd/>
            <a:tailEnd type="triangle" w="med" len="med"/>
          </a:ln>
          <a:effectLst/>
        </p:spPr>
      </p:cxnSp>
      <p:sp>
        <p:nvSpPr>
          <p:cNvPr id="99" name="Text Box 28"/>
          <p:cNvSpPr txBox="1">
            <a:spLocks noChangeArrowheads="1"/>
          </p:cNvSpPr>
          <p:nvPr/>
        </p:nvSpPr>
        <p:spPr bwMode="auto">
          <a:xfrm>
            <a:off x="914400" y="2705100"/>
            <a:ext cx="952500" cy="246220"/>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mn-lt"/>
              </a:rPr>
              <a:t>Put(hCh,msg);</a:t>
            </a:r>
          </a:p>
        </p:txBody>
      </p:sp>
      <p:sp>
        <p:nvSpPr>
          <p:cNvPr id="100" name="Text Box 28"/>
          <p:cNvSpPr txBox="1">
            <a:spLocks noChangeArrowheads="1"/>
          </p:cNvSpPr>
          <p:nvPr/>
        </p:nvSpPr>
        <p:spPr bwMode="auto">
          <a:xfrm>
            <a:off x="914400" y="2535317"/>
            <a:ext cx="1516061" cy="246221"/>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mn-lt"/>
              </a:rPr>
              <a:t>msg = PktLibAlloc(hHeap);</a:t>
            </a:r>
          </a:p>
        </p:txBody>
      </p:sp>
      <p:sp>
        <p:nvSpPr>
          <p:cNvPr id="101" name="Text Box 28"/>
          <p:cNvSpPr txBox="1">
            <a:spLocks noChangeArrowheads="1"/>
          </p:cNvSpPr>
          <p:nvPr/>
        </p:nvSpPr>
        <p:spPr bwMode="auto">
          <a:xfrm>
            <a:off x="914400" y="2247900"/>
            <a:ext cx="1525587" cy="246221"/>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mn-lt"/>
              </a:rPr>
              <a:t>hCh=Find(“MyCh6”);</a:t>
            </a:r>
          </a:p>
        </p:txBody>
      </p:sp>
      <p:cxnSp>
        <p:nvCxnSpPr>
          <p:cNvPr id="102" name="Shape 201"/>
          <p:cNvCxnSpPr>
            <a:stCxn id="96" idx="3"/>
            <a:endCxn id="100" idx="3"/>
          </p:cNvCxnSpPr>
          <p:nvPr/>
        </p:nvCxnSpPr>
        <p:spPr>
          <a:xfrm rot="10800000">
            <a:off x="2430461" y="2658428"/>
            <a:ext cx="582614"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hape 201"/>
          <p:cNvCxnSpPr>
            <a:stCxn id="99" idx="3"/>
            <a:endCxn id="84" idx="3"/>
          </p:cNvCxnSpPr>
          <p:nvPr/>
        </p:nvCxnSpPr>
        <p:spPr>
          <a:xfrm>
            <a:off x="1866900" y="2828210"/>
            <a:ext cx="1504950" cy="5255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 Box 28"/>
          <p:cNvSpPr txBox="1">
            <a:spLocks noChangeArrowheads="1"/>
          </p:cNvSpPr>
          <p:nvPr/>
        </p:nvSpPr>
        <p:spPr bwMode="auto">
          <a:xfrm>
            <a:off x="7373936" y="3390900"/>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Delete(hCh);</a:t>
            </a:r>
          </a:p>
        </p:txBody>
      </p:sp>
      <p:cxnSp>
        <p:nvCxnSpPr>
          <p:cNvPr id="105" name="AutoShape 9"/>
          <p:cNvCxnSpPr>
            <a:cxnSpLocks noChangeShapeType="1"/>
          </p:cNvCxnSpPr>
          <p:nvPr/>
        </p:nvCxnSpPr>
        <p:spPr bwMode="auto">
          <a:xfrm rot="10800000">
            <a:off x="6169026" y="3581400"/>
            <a:ext cx="2136774" cy="1"/>
          </a:xfrm>
          <a:prstGeom prst="straightConnector1">
            <a:avLst/>
          </a:prstGeom>
          <a:noFill/>
          <a:ln w="9525">
            <a:solidFill>
              <a:schemeClr val="tx1"/>
            </a:solidFill>
            <a:round/>
            <a:headEnd/>
            <a:tailEnd type="triangle" w="med" len="med"/>
          </a:ln>
          <a:effectLst/>
        </p:spPr>
      </p:cxnSp>
      <p:sp>
        <p:nvSpPr>
          <p:cNvPr id="54"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Tree>
    <p:extLst>
      <p:ext uri="{BB962C8B-B14F-4D97-AF65-F5344CB8AC3E}">
        <p14:creationId xmlns="" xmlns:p14="http://schemas.microsoft.com/office/powerpoint/2010/main" val="87952716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5" name="AutoShape 9"/>
          <p:cNvCxnSpPr>
            <a:cxnSpLocks noChangeShapeType="1"/>
          </p:cNvCxnSpPr>
          <p:nvPr/>
        </p:nvCxnSpPr>
        <p:spPr bwMode="auto">
          <a:xfrm rot="10800000" flipV="1">
            <a:off x="7054850" y="3527268"/>
            <a:ext cx="1219200" cy="1"/>
          </a:xfrm>
          <a:prstGeom prst="straightConnector1">
            <a:avLst/>
          </a:prstGeom>
          <a:noFill/>
          <a:ln w="9525">
            <a:solidFill>
              <a:schemeClr val="tx1"/>
            </a:solidFill>
            <a:round/>
            <a:headEnd/>
            <a:tailEnd type="triangle" w="med" len="med"/>
          </a:ln>
          <a:effectLst/>
        </p:spPr>
      </p:cxnSp>
      <p:cxnSp>
        <p:nvCxnSpPr>
          <p:cNvPr id="90" name="AutoShape 9"/>
          <p:cNvCxnSpPr>
            <a:cxnSpLocks noChangeShapeType="1"/>
          </p:cNvCxnSpPr>
          <p:nvPr/>
        </p:nvCxnSpPr>
        <p:spPr bwMode="auto">
          <a:xfrm rot="10800000">
            <a:off x="7054852" y="2095500"/>
            <a:ext cx="1236663" cy="1"/>
          </a:xfrm>
          <a:prstGeom prst="straightConnector1">
            <a:avLst/>
          </a:prstGeom>
          <a:noFill/>
          <a:ln w="9525">
            <a:solidFill>
              <a:schemeClr val="tx1"/>
            </a:solidFill>
            <a:round/>
            <a:headEnd/>
            <a:tailEnd type="triangle" w="med" len="med"/>
          </a:ln>
          <a:effectLst/>
        </p:spPr>
      </p:cxnSp>
      <p:sp>
        <p:nvSpPr>
          <p:cNvPr id="234" name="Title 233"/>
          <p:cNvSpPr>
            <a:spLocks noGrp="1"/>
          </p:cNvSpPr>
          <p:nvPr>
            <p:ph type="title"/>
          </p:nvPr>
        </p:nvSpPr>
        <p:spPr>
          <a:xfrm>
            <a:off x="231775" y="0"/>
            <a:ext cx="8458200" cy="1609725"/>
          </a:xfrm>
        </p:spPr>
        <p:txBody>
          <a:bodyPr/>
          <a:lstStyle/>
          <a:p>
            <a:r>
              <a:rPr lang="en-US" sz="3200" b="1" dirty="0" smtClean="0"/>
              <a:t>Case 6: Reduce Context Switching </a:t>
            </a:r>
            <a:br>
              <a:rPr lang="en-US" sz="3200" b="1" dirty="0" smtClean="0"/>
            </a:br>
            <a:r>
              <a:rPr lang="en-US" sz="2400" dirty="0" smtClean="0"/>
              <a:t/>
            </a:r>
            <a:br>
              <a:rPr lang="en-US" sz="2400" dirty="0" smtClean="0"/>
            </a:br>
            <a:r>
              <a:rPr lang="en-US" sz="2400" dirty="0" smtClean="0"/>
              <a:t> ARM-to-DSP Communications via Linux Kernel VirtQueue</a:t>
            </a:r>
            <a:endParaRPr lang="en-US" sz="2400" dirty="0"/>
          </a:p>
        </p:txBody>
      </p:sp>
      <p:sp>
        <p:nvSpPr>
          <p:cNvPr id="259074" name="Rectangle 2"/>
          <p:cNvSpPr>
            <a:spLocks noChangeArrowheads="1"/>
          </p:cNvSpPr>
          <p:nvPr/>
        </p:nvSpPr>
        <p:spPr bwMode="auto">
          <a:xfrm>
            <a:off x="8229600" y="19050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Reader</a:t>
            </a:r>
            <a:endParaRPr lang="en-US" dirty="0">
              <a:solidFill>
                <a:srgbClr val="000000"/>
              </a:solidFill>
              <a:latin typeface="+mn-lt"/>
            </a:endParaRPr>
          </a:p>
        </p:txBody>
      </p:sp>
      <p:sp>
        <p:nvSpPr>
          <p:cNvPr id="259075" name="Rectangle 3"/>
          <p:cNvSpPr>
            <a:spLocks noChangeArrowheads="1"/>
          </p:cNvSpPr>
          <p:nvPr/>
        </p:nvSpPr>
        <p:spPr bwMode="auto">
          <a:xfrm>
            <a:off x="457200" y="20574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Writer</a:t>
            </a:r>
            <a:endParaRPr lang="en-US" dirty="0">
              <a:solidFill>
                <a:srgbClr val="000000"/>
              </a:solidFill>
              <a:latin typeface="+mn-lt"/>
            </a:endParaRPr>
          </a:p>
        </p:txBody>
      </p:sp>
      <p:sp>
        <p:nvSpPr>
          <p:cNvPr id="85"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
        <p:nvSpPr>
          <p:cNvPr id="86" name="Text Box 28"/>
          <p:cNvSpPr txBox="1">
            <a:spLocks noChangeArrowheads="1"/>
          </p:cNvSpPr>
          <p:nvPr/>
        </p:nvSpPr>
        <p:spPr bwMode="auto">
          <a:xfrm>
            <a:off x="1104008" y="3771900"/>
            <a:ext cx="6934200" cy="2308324"/>
          </a:xfrm>
          <a:prstGeom prst="rect">
            <a:avLst/>
          </a:prstGeom>
          <a:noFill/>
          <a:ln w="9525">
            <a:noFill/>
            <a:miter lim="800000"/>
            <a:headEnd/>
            <a:tailEnd/>
          </a:ln>
        </p:spPr>
        <p:txBody>
          <a:bodyPr wrap="square">
            <a:spAutoFit/>
          </a:bodyPr>
          <a:lstStyle/>
          <a:p>
            <a:pPr marL="228600" indent="-228600">
              <a:buAutoNum type="arabicPeriod"/>
            </a:pPr>
            <a:r>
              <a:rPr lang="en-US" sz="1200" dirty="0" smtClean="0">
                <a:solidFill>
                  <a:srgbClr val="000000"/>
                </a:solidFill>
                <a:latin typeface="+mn-lt"/>
              </a:rPr>
              <a:t>Reader creates a channel based on one of the accumulator queues. The channel is created ahead of time with a given name (e.g., MyCh7). </a:t>
            </a:r>
          </a:p>
          <a:p>
            <a:pPr marL="228600" indent="-228600">
              <a:buAutoNum type="arabicPeriod"/>
            </a:pPr>
            <a:r>
              <a:rPr lang="en-US" sz="1200" dirty="0" smtClean="0">
                <a:solidFill>
                  <a:srgbClr val="000000"/>
                </a:solidFill>
                <a:latin typeface="+mn-lt"/>
              </a:rPr>
              <a:t>When Writer has information to write, it looks for the channel (find). The Kernel space is aware of the handle.</a:t>
            </a:r>
          </a:p>
          <a:p>
            <a:pPr marL="228600" indent="-228600">
              <a:buAutoNum type="arabicPeriod"/>
            </a:pPr>
            <a:r>
              <a:rPr lang="en-US" sz="1200" dirty="0" smtClean="0">
                <a:solidFill>
                  <a:srgbClr val="000000"/>
                </a:solidFill>
                <a:latin typeface="+mn-lt"/>
              </a:rPr>
              <a:t>The Writer asks for a buffer. The kernel dedicates a descriptor to the channel and gives the Write a pointer to a buffer that is associated with the descriptor. The Writer writes the message into the buffer. </a:t>
            </a:r>
          </a:p>
          <a:p>
            <a:pPr marL="228600" indent="-228600">
              <a:buAutoNum type="arabicPeriod"/>
            </a:pPr>
            <a:r>
              <a:rPr lang="en-US" sz="1200" dirty="0" smtClean="0">
                <a:solidFill>
                  <a:srgbClr val="000000"/>
                </a:solidFill>
                <a:latin typeface="+mn-lt"/>
              </a:rPr>
              <a:t>The Writer puts the buffer. The Kernel pushes the descriptor into the right queue. The Navigator does a loopback (copies the descriptor data) and frees the Kernel queue. Then the Navigator loads the data into another descriptor. Then the Navigator adds the message to an accumulator queue.</a:t>
            </a:r>
          </a:p>
          <a:p>
            <a:pPr marL="228600" indent="-228600" fontAlgn="base">
              <a:spcBef>
                <a:spcPct val="0"/>
              </a:spcBef>
              <a:spcAft>
                <a:spcPct val="0"/>
              </a:spcAft>
              <a:buAutoNum type="arabicPeriod"/>
            </a:pPr>
            <a:r>
              <a:rPr lang="en-US" sz="1200" dirty="0" smtClean="0">
                <a:solidFill>
                  <a:srgbClr val="000000"/>
                </a:solidFill>
                <a:latin typeface="+mn-lt"/>
              </a:rPr>
              <a:t>When the number of messages reaches a watermark, or after a pre-defined time out, the accumulator sends an interrupt to the core.</a:t>
            </a:r>
          </a:p>
          <a:p>
            <a:pPr marL="228600" indent="-228600" fontAlgn="base">
              <a:spcBef>
                <a:spcPct val="0"/>
              </a:spcBef>
              <a:spcAft>
                <a:spcPct val="0"/>
              </a:spcAft>
              <a:buAutoNum type="arabicPeriod"/>
            </a:pPr>
            <a:r>
              <a:rPr lang="en-US" sz="1200" dirty="0" smtClean="0">
                <a:solidFill>
                  <a:srgbClr val="000000"/>
                </a:solidFill>
                <a:latin typeface="+mn-lt"/>
              </a:rPr>
              <a:t>Reader starts processing the message and frees it after it is complete.</a:t>
            </a:r>
          </a:p>
        </p:txBody>
      </p:sp>
      <p:sp>
        <p:nvSpPr>
          <p:cNvPr id="35" name="Rectangle 4"/>
          <p:cNvSpPr>
            <a:spLocks noChangeArrowheads="1"/>
          </p:cNvSpPr>
          <p:nvPr/>
        </p:nvSpPr>
        <p:spPr bwMode="auto">
          <a:xfrm>
            <a:off x="2870198" y="2095502"/>
            <a:ext cx="4184653" cy="144780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mn-lt"/>
                <a:cs typeface="Calibri" pitchFamily="34" charset="0"/>
              </a:rPr>
              <a:t>MyCh7</a:t>
            </a:r>
          </a:p>
        </p:txBody>
      </p:sp>
      <p:sp>
        <p:nvSpPr>
          <p:cNvPr id="36" name="Text Box 28"/>
          <p:cNvSpPr txBox="1">
            <a:spLocks noChangeArrowheads="1"/>
          </p:cNvSpPr>
          <p:nvPr/>
        </p:nvSpPr>
        <p:spPr bwMode="auto">
          <a:xfrm>
            <a:off x="6978650" y="2895600"/>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sp>
        <p:nvSpPr>
          <p:cNvPr id="37" name="Text Box 28"/>
          <p:cNvSpPr txBox="1">
            <a:spLocks noChangeArrowheads="1"/>
          </p:cNvSpPr>
          <p:nvPr/>
        </p:nvSpPr>
        <p:spPr bwMode="auto">
          <a:xfrm>
            <a:off x="7054851" y="2115979"/>
            <a:ext cx="1219199"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Msg = Get(hCh);</a:t>
            </a:r>
          </a:p>
        </p:txBody>
      </p:sp>
      <p:sp>
        <p:nvSpPr>
          <p:cNvPr id="38" name="Text Box 28"/>
          <p:cNvSpPr txBox="1">
            <a:spLocks noChangeArrowheads="1"/>
          </p:cNvSpPr>
          <p:nvPr/>
        </p:nvSpPr>
        <p:spPr bwMode="auto">
          <a:xfrm>
            <a:off x="6635750" y="1889886"/>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hCh = Create(“MyCh7”);</a:t>
            </a:r>
          </a:p>
        </p:txBody>
      </p:sp>
      <p:sp>
        <p:nvSpPr>
          <p:cNvPr id="39" name="Oval 37"/>
          <p:cNvSpPr>
            <a:spLocks noChangeArrowheads="1"/>
          </p:cNvSpPr>
          <p:nvPr/>
        </p:nvSpPr>
        <p:spPr bwMode="auto">
          <a:xfrm>
            <a:off x="4275138" y="2602707"/>
            <a:ext cx="576262" cy="352425"/>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smtClean="0">
                <a:solidFill>
                  <a:srgbClr val="000000"/>
                </a:solidFill>
                <a:latin typeface="+mn-lt"/>
              </a:rPr>
              <a:t>Rx</a:t>
            </a:r>
            <a:endParaRPr lang="en-US" sz="1000" dirty="0">
              <a:solidFill>
                <a:srgbClr val="000000"/>
              </a:solidFill>
              <a:latin typeface="+mn-lt"/>
            </a:endParaRPr>
          </a:p>
          <a:p>
            <a:pPr algn="ctr" fontAlgn="base">
              <a:spcBef>
                <a:spcPct val="0"/>
              </a:spcBef>
              <a:spcAft>
                <a:spcPct val="0"/>
              </a:spcAft>
            </a:pPr>
            <a:r>
              <a:rPr lang="en-US" sz="1000" dirty="0" smtClean="0">
                <a:solidFill>
                  <a:srgbClr val="000000"/>
                </a:solidFill>
                <a:latin typeface="+mn-lt"/>
              </a:rPr>
              <a:t>PKTDMA</a:t>
            </a:r>
            <a:endParaRPr lang="en-US" sz="1000" dirty="0">
              <a:solidFill>
                <a:srgbClr val="000000"/>
              </a:solidFill>
              <a:latin typeface="+mn-lt"/>
            </a:endParaRPr>
          </a:p>
        </p:txBody>
      </p:sp>
      <p:sp>
        <p:nvSpPr>
          <p:cNvPr id="40" name="Rectangle 82"/>
          <p:cNvSpPr>
            <a:spLocks noChangeArrowheads="1"/>
          </p:cNvSpPr>
          <p:nvPr/>
        </p:nvSpPr>
        <p:spPr bwMode="auto">
          <a:xfrm flipH="1">
            <a:off x="4864100" y="2969418"/>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41" name="Group 91"/>
          <p:cNvGrpSpPr>
            <a:grpSpLocks/>
          </p:cNvGrpSpPr>
          <p:nvPr/>
        </p:nvGrpSpPr>
        <p:grpSpPr bwMode="auto">
          <a:xfrm>
            <a:off x="4835526" y="2194798"/>
            <a:ext cx="574675" cy="346075"/>
            <a:chOff x="752" y="1556"/>
            <a:chExt cx="362" cy="218"/>
          </a:xfrm>
        </p:grpSpPr>
        <p:cxnSp>
          <p:nvCxnSpPr>
            <p:cNvPr id="42"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3"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4"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45" name="Group 57"/>
          <p:cNvGrpSpPr>
            <a:grpSpLocks/>
          </p:cNvGrpSpPr>
          <p:nvPr/>
        </p:nvGrpSpPr>
        <p:grpSpPr bwMode="auto">
          <a:xfrm flipH="1">
            <a:off x="4806950" y="2930525"/>
            <a:ext cx="574675" cy="346075"/>
            <a:chOff x="752" y="1556"/>
            <a:chExt cx="362" cy="218"/>
          </a:xfrm>
        </p:grpSpPr>
        <p:cxnSp>
          <p:nvCxnSpPr>
            <p:cNvPr id="46"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7"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8"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49" name="Rectangle 82"/>
          <p:cNvSpPr>
            <a:spLocks noChangeArrowheads="1"/>
          </p:cNvSpPr>
          <p:nvPr/>
        </p:nvSpPr>
        <p:spPr bwMode="auto">
          <a:xfrm flipH="1">
            <a:off x="5229226" y="2233691"/>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50" name="AutoShape 39"/>
          <p:cNvCxnSpPr>
            <a:cxnSpLocks noChangeShapeType="1"/>
            <a:stCxn id="40" idx="3"/>
          </p:cNvCxnSpPr>
          <p:nvPr/>
        </p:nvCxnSpPr>
        <p:spPr bwMode="auto">
          <a:xfrm rot="10800000">
            <a:off x="4518820" y="2955132"/>
            <a:ext cx="345281" cy="148430"/>
          </a:xfrm>
          <a:prstGeom prst="bentConnector2">
            <a:avLst/>
          </a:prstGeom>
          <a:noFill/>
          <a:ln w="9525">
            <a:solidFill>
              <a:schemeClr val="tx1"/>
            </a:solidFill>
            <a:miter lim="800000"/>
            <a:headEnd/>
            <a:tailEnd type="triangle" w="med" len="med"/>
          </a:ln>
          <a:effectLst/>
        </p:spPr>
      </p:cxnSp>
      <p:cxnSp>
        <p:nvCxnSpPr>
          <p:cNvPr id="51" name="AutoShape 40"/>
          <p:cNvCxnSpPr>
            <a:cxnSpLocks noChangeShapeType="1"/>
            <a:stCxn id="39" idx="0"/>
            <a:endCxn id="49" idx="3"/>
          </p:cNvCxnSpPr>
          <p:nvPr/>
        </p:nvCxnSpPr>
        <p:spPr bwMode="auto">
          <a:xfrm rot="5400000" flipH="1" flipV="1">
            <a:off x="4778811" y="2152293"/>
            <a:ext cx="234872" cy="665957"/>
          </a:xfrm>
          <a:prstGeom prst="bentConnector2">
            <a:avLst/>
          </a:prstGeom>
          <a:noFill/>
          <a:ln w="9525">
            <a:solidFill>
              <a:schemeClr val="tx1"/>
            </a:solidFill>
            <a:miter lim="800000"/>
            <a:headEnd/>
            <a:tailEnd type="triangle" w="med" len="med"/>
          </a:ln>
          <a:effectLst/>
        </p:spPr>
      </p:cxnSp>
      <p:cxnSp>
        <p:nvCxnSpPr>
          <p:cNvPr id="52" name="AutoShape 47"/>
          <p:cNvCxnSpPr>
            <a:cxnSpLocks noChangeShapeType="1"/>
            <a:stCxn id="49" idx="1"/>
            <a:endCxn id="54" idx="2"/>
          </p:cNvCxnSpPr>
          <p:nvPr/>
        </p:nvCxnSpPr>
        <p:spPr bwMode="auto">
          <a:xfrm>
            <a:off x="5345114" y="2367835"/>
            <a:ext cx="255587" cy="477680"/>
          </a:xfrm>
          <a:prstGeom prst="bentConnector3">
            <a:avLst>
              <a:gd name="adj1" fmla="val 50000"/>
            </a:avLst>
          </a:prstGeom>
          <a:noFill/>
          <a:ln w="9525">
            <a:solidFill>
              <a:schemeClr val="tx1"/>
            </a:solidFill>
            <a:miter lim="800000"/>
            <a:headEnd/>
            <a:tailEnd type="triangle" w="med" len="med"/>
          </a:ln>
          <a:effectLst/>
        </p:spPr>
      </p:cxnSp>
      <p:sp>
        <p:nvSpPr>
          <p:cNvPr id="53" name="AutoShape 45" descr="Dark horizontal"/>
          <p:cNvSpPr>
            <a:spLocks noChangeArrowheads="1"/>
          </p:cNvSpPr>
          <p:nvPr/>
        </p:nvSpPr>
        <p:spPr bwMode="auto">
          <a:xfrm>
            <a:off x="6734176" y="2740025"/>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n-lt"/>
            </a:endParaRPr>
          </a:p>
        </p:txBody>
      </p:sp>
      <p:sp>
        <p:nvSpPr>
          <p:cNvPr id="54" name="Oval 37"/>
          <p:cNvSpPr>
            <a:spLocks noChangeArrowheads="1"/>
          </p:cNvSpPr>
          <p:nvPr/>
        </p:nvSpPr>
        <p:spPr bwMode="auto">
          <a:xfrm>
            <a:off x="5600701" y="2672477"/>
            <a:ext cx="919160" cy="346075"/>
          </a:xfrm>
          <a:prstGeom prst="ellipse">
            <a:avLst/>
          </a:prstGeom>
          <a:solidFill>
            <a:srgbClr val="FFCC99"/>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n-lt"/>
              </a:rPr>
              <a:t>Accumulator</a:t>
            </a:r>
          </a:p>
        </p:txBody>
      </p:sp>
      <p:sp>
        <p:nvSpPr>
          <p:cNvPr id="55" name="AutoShape 45" descr="Dark horizontal"/>
          <p:cNvSpPr>
            <a:spLocks noChangeArrowheads="1"/>
          </p:cNvSpPr>
          <p:nvPr/>
        </p:nvSpPr>
        <p:spPr bwMode="auto">
          <a:xfrm>
            <a:off x="6657976" y="2672477"/>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n-lt"/>
            </a:endParaRPr>
          </a:p>
        </p:txBody>
      </p:sp>
      <p:cxnSp>
        <p:nvCxnSpPr>
          <p:cNvPr id="56" name="AutoShape 44"/>
          <p:cNvCxnSpPr>
            <a:cxnSpLocks noChangeShapeType="1"/>
            <a:stCxn id="54" idx="6"/>
            <a:endCxn id="55" idx="1"/>
          </p:cNvCxnSpPr>
          <p:nvPr/>
        </p:nvCxnSpPr>
        <p:spPr bwMode="auto">
          <a:xfrm>
            <a:off x="6519861" y="2845515"/>
            <a:ext cx="138115" cy="1588"/>
          </a:xfrm>
          <a:prstGeom prst="straightConnector1">
            <a:avLst/>
          </a:prstGeom>
          <a:noFill/>
          <a:ln w="9525">
            <a:solidFill>
              <a:schemeClr val="tx1"/>
            </a:solidFill>
            <a:round/>
            <a:headEnd/>
            <a:tailEnd type="triangle" w="med" len="med"/>
          </a:ln>
          <a:effectLst/>
        </p:spPr>
      </p:cxnSp>
      <p:sp>
        <p:nvSpPr>
          <p:cNvPr id="57" name="Oval 37"/>
          <p:cNvSpPr>
            <a:spLocks noChangeArrowheads="1"/>
          </p:cNvSpPr>
          <p:nvPr/>
        </p:nvSpPr>
        <p:spPr bwMode="auto">
          <a:xfrm>
            <a:off x="6254750" y="2155904"/>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n-lt"/>
              </a:rPr>
              <a:t>chRx</a:t>
            </a:r>
          </a:p>
          <a:p>
            <a:pPr algn="ctr" fontAlgn="base">
              <a:spcBef>
                <a:spcPct val="0"/>
              </a:spcBef>
              <a:spcAft>
                <a:spcPct val="0"/>
              </a:spcAft>
            </a:pPr>
            <a:r>
              <a:rPr lang="en-US" sz="1000" dirty="0">
                <a:solidFill>
                  <a:srgbClr val="000000"/>
                </a:solidFill>
                <a:latin typeface="+mn-lt"/>
              </a:rPr>
              <a:t>(driver)</a:t>
            </a:r>
          </a:p>
        </p:txBody>
      </p:sp>
      <p:cxnSp>
        <p:nvCxnSpPr>
          <p:cNvPr id="58" name="AutoShape 47"/>
          <p:cNvCxnSpPr>
            <a:cxnSpLocks noChangeShapeType="1"/>
            <a:stCxn id="54" idx="0"/>
            <a:endCxn id="57" idx="2"/>
          </p:cNvCxnSpPr>
          <p:nvPr/>
        </p:nvCxnSpPr>
        <p:spPr bwMode="auto">
          <a:xfrm rot="5400000" flipH="1" flipV="1">
            <a:off x="5985748" y="2403476"/>
            <a:ext cx="343535" cy="194469"/>
          </a:xfrm>
          <a:prstGeom prst="bentConnector2">
            <a:avLst/>
          </a:prstGeom>
          <a:noFill/>
          <a:ln w="9525">
            <a:solidFill>
              <a:schemeClr val="tx1"/>
            </a:solidFill>
            <a:miter lim="800000"/>
            <a:headEnd/>
            <a:tailEnd type="triangle" w="med" len="med"/>
          </a:ln>
          <a:effectLst/>
        </p:spPr>
      </p:cxnSp>
      <p:sp>
        <p:nvSpPr>
          <p:cNvPr id="61" name="Rectangle 82"/>
          <p:cNvSpPr>
            <a:spLocks noChangeArrowheads="1"/>
          </p:cNvSpPr>
          <p:nvPr/>
        </p:nvSpPr>
        <p:spPr bwMode="auto">
          <a:xfrm flipH="1">
            <a:off x="6657976" y="2701925"/>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sp>
        <p:nvSpPr>
          <p:cNvPr id="89" name="AutoShape 55"/>
          <p:cNvSpPr>
            <a:spLocks noChangeArrowheads="1"/>
          </p:cNvSpPr>
          <p:nvPr/>
        </p:nvSpPr>
        <p:spPr bwMode="auto">
          <a:xfrm>
            <a:off x="6042026" y="2855913"/>
            <a:ext cx="95250" cy="230187"/>
          </a:xfrm>
          <a:prstGeom prst="curvedLeftArrow">
            <a:avLst>
              <a:gd name="adj1" fmla="val 48333"/>
              <a:gd name="adj2" fmla="val 96666"/>
              <a:gd name="adj3" fmla="val 33333"/>
            </a:avLst>
          </a:prstGeom>
          <a:solidFill>
            <a:srgbClr val="EAEAEA"/>
          </a:solidFill>
          <a:ln w="9525">
            <a:solidFill>
              <a:schemeClr val="tx1"/>
            </a:solidFill>
            <a:miter lim="800000"/>
            <a:headEnd/>
            <a:tailEnd/>
          </a:ln>
          <a:effectLst/>
        </p:spPr>
        <p:txBody>
          <a:bodyPr wrap="none" lIns="0" tIns="0" rIns="0" bIns="0" anchor="ctr"/>
          <a:lstStyle/>
          <a:p>
            <a:pPr fontAlgn="base">
              <a:spcBef>
                <a:spcPct val="0"/>
              </a:spcBef>
              <a:spcAft>
                <a:spcPct val="0"/>
              </a:spcAft>
            </a:pPr>
            <a:endParaRPr lang="en-US" dirty="0">
              <a:solidFill>
                <a:srgbClr val="000000"/>
              </a:solidFill>
              <a:latin typeface="+mn-lt"/>
            </a:endParaRPr>
          </a:p>
        </p:txBody>
      </p:sp>
      <p:cxnSp>
        <p:nvCxnSpPr>
          <p:cNvPr id="91" name="Straight Connector 90"/>
          <p:cNvCxnSpPr>
            <a:stCxn id="37" idx="3"/>
          </p:cNvCxnSpPr>
          <p:nvPr/>
        </p:nvCxnSpPr>
        <p:spPr>
          <a:xfrm flipH="1">
            <a:off x="8274048" y="2239090"/>
            <a:ext cx="2" cy="325438"/>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2" name="Shape 91"/>
          <p:cNvCxnSpPr>
            <a:stCxn id="36" idx="2"/>
            <a:endCxn id="40" idx="1"/>
          </p:cNvCxnSpPr>
          <p:nvPr/>
        </p:nvCxnSpPr>
        <p:spPr>
          <a:xfrm rot="5400000" flipH="1">
            <a:off x="6284039" y="1799511"/>
            <a:ext cx="38259" cy="2646363"/>
          </a:xfrm>
          <a:prstGeom prst="bentConnector4">
            <a:avLst>
              <a:gd name="adj1" fmla="val -597506"/>
              <a:gd name="adj2" fmla="val 6223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p:cNvCxnSpPr>
            <a:stCxn id="57" idx="6"/>
          </p:cNvCxnSpPr>
          <p:nvPr/>
        </p:nvCxnSpPr>
        <p:spPr>
          <a:xfrm flipV="1">
            <a:off x="6788150" y="2256790"/>
            <a:ext cx="419100" cy="72152"/>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AutoShape 21"/>
          <p:cNvCxnSpPr>
            <a:cxnSpLocks noChangeShapeType="1"/>
          </p:cNvCxnSpPr>
          <p:nvPr/>
        </p:nvCxnSpPr>
        <p:spPr bwMode="auto">
          <a:xfrm flipV="1">
            <a:off x="6888479" y="2574767"/>
            <a:ext cx="1347783" cy="270748"/>
          </a:xfrm>
          <a:prstGeom prst="bentConnector3">
            <a:avLst>
              <a:gd name="adj1" fmla="val 50000"/>
            </a:avLst>
          </a:prstGeom>
          <a:noFill/>
          <a:ln w="9525">
            <a:solidFill>
              <a:schemeClr val="tx1"/>
            </a:solidFill>
            <a:miter lim="800000"/>
            <a:headEnd/>
            <a:tailEnd type="triangle" w="med" len="med"/>
          </a:ln>
          <a:effectLst/>
        </p:spPr>
      </p:cxnSp>
      <p:cxnSp>
        <p:nvCxnSpPr>
          <p:cNvPr id="95" name="AutoShape 21"/>
          <p:cNvCxnSpPr>
            <a:cxnSpLocks noChangeShapeType="1"/>
            <a:stCxn id="101" idx="6"/>
            <a:endCxn id="39" idx="2"/>
          </p:cNvCxnSpPr>
          <p:nvPr/>
        </p:nvCxnSpPr>
        <p:spPr bwMode="auto">
          <a:xfrm flipV="1">
            <a:off x="4070350" y="2778920"/>
            <a:ext cx="204788" cy="15239"/>
          </a:xfrm>
          <a:prstGeom prst="bentConnector3">
            <a:avLst>
              <a:gd name="adj1" fmla="val 50000"/>
            </a:avLst>
          </a:prstGeom>
          <a:noFill/>
          <a:ln w="38100">
            <a:solidFill>
              <a:schemeClr val="tx1"/>
            </a:solidFill>
            <a:miter lim="800000"/>
            <a:headEnd/>
            <a:tailEnd type="triangle" w="med" len="med"/>
          </a:ln>
          <a:effectLst/>
        </p:spPr>
      </p:cxnSp>
      <p:sp>
        <p:nvSpPr>
          <p:cNvPr id="96" name="Rectangle 82"/>
          <p:cNvSpPr>
            <a:spLocks noChangeArrowheads="1"/>
          </p:cNvSpPr>
          <p:nvPr/>
        </p:nvSpPr>
        <p:spPr bwMode="auto">
          <a:xfrm flipH="1">
            <a:off x="3378200" y="2991008"/>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97" name="Group 91"/>
          <p:cNvGrpSpPr>
            <a:grpSpLocks/>
          </p:cNvGrpSpPr>
          <p:nvPr/>
        </p:nvGrpSpPr>
        <p:grpSpPr bwMode="auto">
          <a:xfrm>
            <a:off x="2978150" y="2951321"/>
            <a:ext cx="574675" cy="346075"/>
            <a:chOff x="752" y="1556"/>
            <a:chExt cx="362" cy="218"/>
          </a:xfrm>
        </p:grpSpPr>
        <p:cxnSp>
          <p:nvCxnSpPr>
            <p:cNvPr id="98"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99"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100"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101" name="Oval 37"/>
          <p:cNvSpPr>
            <a:spLocks noChangeArrowheads="1"/>
          </p:cNvSpPr>
          <p:nvPr/>
        </p:nvSpPr>
        <p:spPr bwMode="auto">
          <a:xfrm>
            <a:off x="3494087" y="2607628"/>
            <a:ext cx="576263" cy="373062"/>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smtClean="0">
                <a:solidFill>
                  <a:srgbClr val="000000"/>
                </a:solidFill>
                <a:latin typeface="+mn-lt"/>
              </a:rPr>
              <a:t>Tx</a:t>
            </a:r>
            <a:endParaRPr lang="en-US" sz="1000" dirty="0">
              <a:solidFill>
                <a:srgbClr val="000000"/>
              </a:solidFill>
              <a:latin typeface="+mn-lt"/>
            </a:endParaRPr>
          </a:p>
          <a:p>
            <a:pPr algn="ctr" fontAlgn="base">
              <a:spcBef>
                <a:spcPct val="0"/>
              </a:spcBef>
              <a:spcAft>
                <a:spcPct val="0"/>
              </a:spcAft>
            </a:pPr>
            <a:r>
              <a:rPr lang="en-US" sz="1000" dirty="0" smtClean="0">
                <a:solidFill>
                  <a:srgbClr val="000000"/>
                </a:solidFill>
                <a:latin typeface="+mn-lt"/>
              </a:rPr>
              <a:t>PKTDMA</a:t>
            </a:r>
            <a:endParaRPr lang="en-US" sz="1000" dirty="0">
              <a:solidFill>
                <a:srgbClr val="000000"/>
              </a:solidFill>
              <a:latin typeface="+mn-lt"/>
            </a:endParaRPr>
          </a:p>
        </p:txBody>
      </p:sp>
      <p:grpSp>
        <p:nvGrpSpPr>
          <p:cNvPr id="102" name="Group 57"/>
          <p:cNvGrpSpPr>
            <a:grpSpLocks/>
          </p:cNvGrpSpPr>
          <p:nvPr/>
        </p:nvGrpSpPr>
        <p:grpSpPr bwMode="auto">
          <a:xfrm flipH="1">
            <a:off x="2986087" y="2256790"/>
            <a:ext cx="574675" cy="346075"/>
            <a:chOff x="752" y="1556"/>
            <a:chExt cx="362" cy="218"/>
          </a:xfrm>
        </p:grpSpPr>
        <p:cxnSp>
          <p:nvCxnSpPr>
            <p:cNvPr id="103"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104"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105"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106" name="Rectangle 82"/>
          <p:cNvSpPr>
            <a:spLocks noChangeArrowheads="1"/>
          </p:cNvSpPr>
          <p:nvPr/>
        </p:nvSpPr>
        <p:spPr bwMode="auto">
          <a:xfrm flipH="1">
            <a:off x="3019425" y="2295684"/>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107" name="AutoShape 21"/>
          <p:cNvCxnSpPr>
            <a:cxnSpLocks noChangeShapeType="1"/>
            <a:stCxn id="96" idx="1"/>
            <a:endCxn id="101" idx="4"/>
          </p:cNvCxnSpPr>
          <p:nvPr/>
        </p:nvCxnSpPr>
        <p:spPr bwMode="auto">
          <a:xfrm flipV="1">
            <a:off x="3494088" y="2980690"/>
            <a:ext cx="288131" cy="144462"/>
          </a:xfrm>
          <a:prstGeom prst="bentConnector2">
            <a:avLst/>
          </a:prstGeom>
          <a:noFill/>
          <a:ln w="9525">
            <a:solidFill>
              <a:schemeClr val="tx1"/>
            </a:solidFill>
            <a:miter lim="800000"/>
            <a:headEnd/>
            <a:tailEnd type="triangle" w="med" len="med"/>
          </a:ln>
          <a:effectLst/>
        </p:spPr>
      </p:cxnSp>
      <p:cxnSp>
        <p:nvCxnSpPr>
          <p:cNvPr id="108" name="AutoShape 23"/>
          <p:cNvCxnSpPr>
            <a:cxnSpLocks noChangeShapeType="1"/>
            <a:stCxn id="101" idx="0"/>
            <a:endCxn id="106" idx="1"/>
          </p:cNvCxnSpPr>
          <p:nvPr/>
        </p:nvCxnSpPr>
        <p:spPr bwMode="auto">
          <a:xfrm rot="16200000" flipV="1">
            <a:off x="3369866" y="2195275"/>
            <a:ext cx="177800" cy="646906"/>
          </a:xfrm>
          <a:prstGeom prst="bentConnector2">
            <a:avLst/>
          </a:prstGeom>
          <a:noFill/>
          <a:ln w="9525">
            <a:solidFill>
              <a:schemeClr val="tx1"/>
            </a:solidFill>
            <a:miter lim="800000"/>
            <a:headEnd/>
            <a:tailEnd type="triangle" w="med" len="med"/>
          </a:ln>
          <a:effectLst/>
        </p:spPr>
      </p:cxnSp>
      <p:sp>
        <p:nvSpPr>
          <p:cNvPr id="109" name="Text Box 28"/>
          <p:cNvSpPr txBox="1">
            <a:spLocks noChangeArrowheads="1"/>
          </p:cNvSpPr>
          <p:nvPr/>
        </p:nvSpPr>
        <p:spPr bwMode="auto">
          <a:xfrm>
            <a:off x="920750" y="2514600"/>
            <a:ext cx="952500" cy="246220"/>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mn-lt"/>
              </a:rPr>
              <a:t>Put(hCh,msg);</a:t>
            </a:r>
          </a:p>
        </p:txBody>
      </p:sp>
      <p:sp>
        <p:nvSpPr>
          <p:cNvPr id="110" name="Text Box 28"/>
          <p:cNvSpPr txBox="1">
            <a:spLocks noChangeArrowheads="1"/>
          </p:cNvSpPr>
          <p:nvPr/>
        </p:nvSpPr>
        <p:spPr bwMode="auto">
          <a:xfrm>
            <a:off x="920750" y="2306717"/>
            <a:ext cx="1516061" cy="246221"/>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mn-lt"/>
              </a:rPr>
              <a:t>msg = PktLibAlloc(hHeap);</a:t>
            </a:r>
          </a:p>
        </p:txBody>
      </p:sp>
      <p:sp>
        <p:nvSpPr>
          <p:cNvPr id="111" name="Text Box 28"/>
          <p:cNvSpPr txBox="1">
            <a:spLocks noChangeArrowheads="1"/>
          </p:cNvSpPr>
          <p:nvPr/>
        </p:nvSpPr>
        <p:spPr bwMode="auto">
          <a:xfrm>
            <a:off x="920750" y="2019300"/>
            <a:ext cx="1525587" cy="246221"/>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mn-lt"/>
              </a:rPr>
              <a:t>hCh=Find(“MyCh7”);</a:t>
            </a:r>
          </a:p>
        </p:txBody>
      </p:sp>
      <p:cxnSp>
        <p:nvCxnSpPr>
          <p:cNvPr id="112" name="Shape 201"/>
          <p:cNvCxnSpPr>
            <a:stCxn id="106" idx="3"/>
            <a:endCxn id="110" idx="3"/>
          </p:cNvCxnSpPr>
          <p:nvPr/>
        </p:nvCxnSpPr>
        <p:spPr>
          <a:xfrm rot="10800000">
            <a:off x="2436811" y="2429828"/>
            <a:ext cx="582614"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hape 201"/>
          <p:cNvCxnSpPr>
            <a:stCxn id="109" idx="3"/>
            <a:endCxn id="96" idx="3"/>
          </p:cNvCxnSpPr>
          <p:nvPr/>
        </p:nvCxnSpPr>
        <p:spPr>
          <a:xfrm>
            <a:off x="1873250" y="2637710"/>
            <a:ext cx="1504950" cy="4874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Text Box 28"/>
          <p:cNvSpPr txBox="1">
            <a:spLocks noChangeArrowheads="1"/>
          </p:cNvSpPr>
          <p:nvPr/>
        </p:nvSpPr>
        <p:spPr bwMode="auto">
          <a:xfrm>
            <a:off x="7383461" y="33351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Delete(hCh);</a:t>
            </a:r>
          </a:p>
        </p:txBody>
      </p:sp>
    </p:spTree>
    <p:extLst>
      <p:ext uri="{BB962C8B-B14F-4D97-AF65-F5344CB8AC3E}">
        <p14:creationId xmlns="" xmlns:p14="http://schemas.microsoft.com/office/powerpoint/2010/main" val="87952716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Code Example</a:t>
            </a:r>
            <a:endParaRPr lang="en-US" sz="3600" dirty="0"/>
          </a:p>
        </p:txBody>
      </p:sp>
      <p:sp>
        <p:nvSpPr>
          <p:cNvPr id="5" name="Content Placeholder 2"/>
          <p:cNvSpPr txBox="1">
            <a:spLocks/>
          </p:cNvSpPr>
          <p:nvPr/>
        </p:nvSpPr>
        <p:spPr bwMode="auto">
          <a:xfrm>
            <a:off x="381000" y="1676400"/>
            <a:ext cx="8123730" cy="3276600"/>
          </a:xfrm>
          <a:prstGeom prst="rect">
            <a:avLst/>
          </a:prstGeom>
          <a:solidFill>
            <a:schemeClr val="bg1">
              <a:lumMod val="85000"/>
            </a:schemeClr>
          </a:solidFill>
          <a:ln w="9525" algn="ctr">
            <a:solidFill>
              <a:schemeClr val="dk1">
                <a:shade val="95000"/>
                <a:satMod val="105000"/>
              </a:schemeClr>
            </a:solidFill>
            <a:miter lim="800000"/>
            <a:headEnd/>
            <a:tailEnd/>
          </a:ln>
        </p:spPr>
        <p:txBody>
          <a:bodyPr vert="horz" wrap="square" lIns="91440" tIns="0" rIns="91440" bIns="0" numCol="1" anchor="ctr" anchorCtr="0" compatLnSpc="1">
            <a:prstTxWarp prst="textNoShape">
              <a:avLst/>
            </a:prstTxWarp>
            <a:normAutofit fontScale="62500" lnSpcReduction="20000"/>
          </a:bodyPr>
          <a:lstStyle/>
          <a:p>
            <a:pPr marL="227013" indent="-227013" eaLnBrk="0" fontAlgn="base" hangingPunct="0">
              <a:spcBef>
                <a:spcPct val="65000"/>
              </a:spcBef>
              <a:spcAft>
                <a:spcPct val="0"/>
              </a:spcAft>
              <a:defRPr/>
            </a:pPr>
            <a:r>
              <a:rPr lang="en-US" sz="2000" b="1" u="sng" kern="0" dirty="0">
                <a:solidFill>
                  <a:srgbClr val="000000"/>
                </a:solidFill>
              </a:rPr>
              <a:t>Reader</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hCh = </a:t>
            </a:r>
            <a:r>
              <a:rPr lang="en-US" b="1" kern="0" dirty="0">
                <a:solidFill>
                  <a:srgbClr val="FF0000"/>
                </a:solidFill>
                <a:latin typeface="Calibri" pitchFamily="34" charset="0"/>
              </a:rPr>
              <a:t>Create</a:t>
            </a:r>
            <a:r>
              <a:rPr lang="en-US" kern="0" dirty="0">
                <a:solidFill>
                  <a:srgbClr val="000000"/>
                </a:solidFill>
                <a:latin typeface="Calibri" pitchFamily="34" charset="0"/>
              </a:rPr>
              <a:t>(“MyChannel”, ChannelType, struct *ChannelConfig); </a:t>
            </a:r>
            <a:r>
              <a:rPr lang="en-US" kern="0" dirty="0">
                <a:solidFill>
                  <a:srgbClr val="00B050"/>
                </a:solidFill>
                <a:latin typeface="Calibri" pitchFamily="34" charset="0"/>
              </a:rPr>
              <a:t>// Reader specifies what channel it wants to create</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a:t>
            </a:r>
            <a:r>
              <a:rPr lang="en-US" kern="0" dirty="0">
                <a:solidFill>
                  <a:srgbClr val="00B050"/>
                </a:solidFill>
                <a:latin typeface="Calibri" pitchFamily="34" charset="0"/>
              </a:rPr>
              <a:t>// For each message</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a:t>
            </a:r>
            <a:r>
              <a:rPr lang="en-US" b="1" kern="0" dirty="0">
                <a:solidFill>
                  <a:srgbClr val="FF0000"/>
                </a:solidFill>
                <a:latin typeface="Calibri" pitchFamily="34" charset="0"/>
              </a:rPr>
              <a:t>Get</a:t>
            </a:r>
            <a:r>
              <a:rPr lang="en-US" kern="0" dirty="0">
                <a:solidFill>
                  <a:srgbClr val="000000"/>
                </a:solidFill>
                <a:latin typeface="Calibri" pitchFamily="34" charset="0"/>
              </a:rPr>
              <a:t>(hCh, &amp;msg) </a:t>
            </a:r>
            <a:r>
              <a:rPr lang="en-US" kern="0" dirty="0">
                <a:solidFill>
                  <a:srgbClr val="00B050"/>
                </a:solidFill>
                <a:latin typeface="Calibri" pitchFamily="34" charset="0"/>
              </a:rPr>
              <a:t>// Either Blocking or Non-blocking call,</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a:t>
            </a:r>
            <a:r>
              <a:rPr lang="en-US" b="1" kern="0" dirty="0">
                <a:solidFill>
                  <a:srgbClr val="00B0F0"/>
                </a:solidFill>
                <a:latin typeface="Calibri" pitchFamily="34" charset="0"/>
              </a:rPr>
              <a:t>pktLibFreeMsg(</a:t>
            </a:r>
            <a:r>
              <a:rPr lang="en-US" kern="0" dirty="0">
                <a:solidFill>
                  <a:srgbClr val="000000"/>
                </a:solidFill>
                <a:latin typeface="Calibri" pitchFamily="34" charset="0"/>
              </a:rPr>
              <a:t>msg); </a:t>
            </a:r>
            <a:r>
              <a:rPr lang="en-US" kern="0" dirty="0">
                <a:solidFill>
                  <a:srgbClr val="00B050"/>
                </a:solidFill>
                <a:latin typeface="Calibri" pitchFamily="34" charset="0"/>
              </a:rPr>
              <a:t>// Not part of IPC API, the way reader frees the message can be application specific</a:t>
            </a:r>
          </a:p>
          <a:p>
            <a:pPr marL="574675" lvl="1" indent="-233363" eaLnBrk="0" fontAlgn="base" hangingPunct="0">
              <a:spcBef>
                <a:spcPct val="20000"/>
              </a:spcBef>
              <a:spcAft>
                <a:spcPct val="0"/>
              </a:spcAft>
              <a:defRPr/>
            </a:pPr>
            <a:r>
              <a:rPr lang="en-US" b="1" kern="0" dirty="0">
                <a:solidFill>
                  <a:srgbClr val="FF0000"/>
                </a:solidFill>
                <a:latin typeface="Calibri" pitchFamily="34" charset="0"/>
              </a:rPr>
              <a:t>Delete</a:t>
            </a:r>
            <a:r>
              <a:rPr lang="en-US" kern="0" dirty="0">
                <a:solidFill>
                  <a:srgbClr val="000000"/>
                </a:solidFill>
                <a:latin typeface="Calibri" pitchFamily="34" charset="0"/>
              </a:rPr>
              <a:t>(hCh);</a:t>
            </a:r>
          </a:p>
          <a:p>
            <a:pPr marL="227013" indent="-227013" eaLnBrk="0" fontAlgn="base" hangingPunct="0">
              <a:spcBef>
                <a:spcPct val="65000"/>
              </a:spcBef>
              <a:spcAft>
                <a:spcPct val="0"/>
              </a:spcAft>
              <a:defRPr/>
            </a:pPr>
            <a:r>
              <a:rPr lang="en-US" sz="2000" b="1" u="sng" kern="0" dirty="0">
                <a:solidFill>
                  <a:srgbClr val="000000"/>
                </a:solidFill>
              </a:rPr>
              <a:t>Writer</a:t>
            </a:r>
            <a:r>
              <a:rPr lang="en-US" sz="2000" kern="0" dirty="0">
                <a:solidFill>
                  <a:srgbClr val="000000"/>
                </a:solidFill>
              </a:rPr>
              <a:t>:</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hHeap = </a:t>
            </a:r>
            <a:r>
              <a:rPr lang="en-US" b="1" kern="0" dirty="0">
                <a:solidFill>
                  <a:srgbClr val="00B0F0"/>
                </a:solidFill>
                <a:latin typeface="Calibri" pitchFamily="34" charset="0"/>
              </a:rPr>
              <a:t>pktLibCreateHeap</a:t>
            </a:r>
            <a:r>
              <a:rPr lang="en-US" kern="0" dirty="0">
                <a:solidFill>
                  <a:srgbClr val="000000"/>
                </a:solidFill>
                <a:latin typeface="Calibri" pitchFamily="34" charset="0"/>
              </a:rPr>
              <a:t>(“MyHeap); </a:t>
            </a:r>
            <a:r>
              <a:rPr lang="en-US" kern="0" dirty="0">
                <a:solidFill>
                  <a:srgbClr val="00B050"/>
                </a:solidFill>
                <a:latin typeface="Calibri" pitchFamily="34" charset="0"/>
              </a:rPr>
              <a:t>// Not part of IPC API, the way  writer allocates the message can be application specific</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hCh = </a:t>
            </a:r>
            <a:r>
              <a:rPr lang="en-US" b="1" kern="0" dirty="0">
                <a:solidFill>
                  <a:srgbClr val="FF0000"/>
                </a:solidFill>
                <a:latin typeface="Calibri" pitchFamily="34" charset="0"/>
              </a:rPr>
              <a:t>Find</a:t>
            </a:r>
            <a:r>
              <a:rPr lang="en-US" kern="0" dirty="0">
                <a:solidFill>
                  <a:srgbClr val="000000"/>
                </a:solidFill>
                <a:latin typeface="Calibri" pitchFamily="34" charset="0"/>
              </a:rPr>
              <a:t>(“MyChannel”);</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a:t>
            </a:r>
            <a:r>
              <a:rPr lang="en-US" kern="0" dirty="0">
                <a:solidFill>
                  <a:srgbClr val="00B050"/>
                </a:solidFill>
                <a:latin typeface="Calibri" pitchFamily="34" charset="0"/>
              </a:rPr>
              <a:t>//For each message</a:t>
            </a:r>
            <a:r>
              <a:rPr lang="en-US" kern="0" dirty="0">
                <a:solidFill>
                  <a:srgbClr val="000000"/>
                </a:solidFill>
                <a:latin typeface="Calibri" pitchFamily="34" charset="0"/>
              </a:rPr>
              <a:t>	</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msg = </a:t>
            </a:r>
            <a:r>
              <a:rPr lang="en-US" b="1" kern="0" dirty="0">
                <a:solidFill>
                  <a:srgbClr val="00B0F0"/>
                </a:solidFill>
                <a:latin typeface="Calibri" pitchFamily="34" charset="0"/>
              </a:rPr>
              <a:t>pktLibAlloc</a:t>
            </a:r>
            <a:r>
              <a:rPr lang="en-US" kern="0" dirty="0">
                <a:solidFill>
                  <a:srgbClr val="000000"/>
                </a:solidFill>
                <a:latin typeface="Calibri" pitchFamily="34" charset="0"/>
              </a:rPr>
              <a:t>(hHeap); </a:t>
            </a:r>
            <a:r>
              <a:rPr lang="en-US" kern="0" dirty="0">
                <a:solidFill>
                  <a:srgbClr val="00B050"/>
                </a:solidFill>
                <a:latin typeface="Calibri" pitchFamily="34" charset="0"/>
              </a:rPr>
              <a:t>// Not part of IPC API, the way reader frees the message can be application specific</a:t>
            </a:r>
          </a:p>
          <a:p>
            <a:pPr marL="574675" lvl="1" indent="-233363" eaLnBrk="0" fontAlgn="base" hangingPunct="0">
              <a:spcBef>
                <a:spcPct val="20000"/>
              </a:spcBef>
              <a:spcAft>
                <a:spcPct val="0"/>
              </a:spcAft>
              <a:defRPr/>
            </a:pPr>
            <a:r>
              <a:rPr lang="en-US" b="1" kern="0" dirty="0">
                <a:solidFill>
                  <a:srgbClr val="FF0000"/>
                </a:solidFill>
                <a:latin typeface="Calibri" pitchFamily="34" charset="0"/>
              </a:rPr>
              <a:t>	Put</a:t>
            </a:r>
            <a:r>
              <a:rPr lang="en-US" kern="0" dirty="0">
                <a:solidFill>
                  <a:srgbClr val="000000"/>
                </a:solidFill>
                <a:latin typeface="Calibri" pitchFamily="34" charset="0"/>
              </a:rPr>
              <a:t>(hCh, msg); </a:t>
            </a:r>
            <a:r>
              <a:rPr lang="en-US" kern="0" dirty="0">
                <a:solidFill>
                  <a:srgbClr val="00B050"/>
                </a:solidFill>
                <a:latin typeface="Calibri" pitchFamily="34" charset="0"/>
              </a:rPr>
              <a:t>// Note: if Copy=PacketDMA, msg is freed my Tx DMA.</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msg = </a:t>
            </a:r>
            <a:r>
              <a:rPr lang="en-US" b="1" kern="0" dirty="0">
                <a:solidFill>
                  <a:srgbClr val="00B0F0"/>
                </a:solidFill>
                <a:latin typeface="Calibri" pitchFamily="34" charset="0"/>
              </a:rPr>
              <a:t>pktLibAlloc</a:t>
            </a:r>
            <a:r>
              <a:rPr lang="en-US" kern="0" dirty="0">
                <a:solidFill>
                  <a:srgbClr val="000000"/>
                </a:solidFill>
                <a:latin typeface="Calibri" pitchFamily="34" charset="0"/>
              </a:rPr>
              <a:t>(hHeap); </a:t>
            </a:r>
            <a:r>
              <a:rPr lang="en-US" kern="0" dirty="0">
                <a:solidFill>
                  <a:srgbClr val="00B050"/>
                </a:solidFill>
                <a:latin typeface="Calibri" pitchFamily="34" charset="0"/>
              </a:rPr>
              <a:t>// Not part of IPC API, the way reader frees the message can be application specific</a:t>
            </a:r>
          </a:p>
          <a:p>
            <a:pPr marL="574675" lvl="1" indent="-233363" eaLnBrk="0" fontAlgn="base" hangingPunct="0">
              <a:spcBef>
                <a:spcPct val="20000"/>
              </a:spcBef>
              <a:spcAft>
                <a:spcPct val="0"/>
              </a:spcAft>
              <a:defRPr/>
            </a:pPr>
            <a:r>
              <a:rPr lang="en-US" b="1" kern="0" dirty="0">
                <a:solidFill>
                  <a:srgbClr val="FF0000"/>
                </a:solidFill>
                <a:latin typeface="Calibri" pitchFamily="34" charset="0"/>
              </a:rPr>
              <a:t>	Put</a:t>
            </a:r>
            <a:r>
              <a:rPr lang="en-US" kern="0" dirty="0">
                <a:solidFill>
                  <a:srgbClr val="000000"/>
                </a:solidFill>
                <a:latin typeface="Calibri" pitchFamily="34" charset="0"/>
              </a:rPr>
              <a:t>(hCh, msg);</a:t>
            </a:r>
          </a:p>
        </p:txBody>
      </p:sp>
    </p:spTree>
    <p:extLst>
      <p:ext uri="{BB962C8B-B14F-4D97-AF65-F5344CB8AC3E}">
        <p14:creationId xmlns="" xmlns:p14="http://schemas.microsoft.com/office/powerpoint/2010/main" val="41988324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Packet Library (</a:t>
            </a:r>
            <a:r>
              <a:rPr lang="en-US" sz="3600" dirty="0" err="1" smtClean="0"/>
              <a:t>PktLib</a:t>
            </a:r>
            <a:r>
              <a:rPr lang="en-US" sz="3600" dirty="0" smtClean="0"/>
              <a:t>)</a:t>
            </a:r>
            <a:endParaRPr lang="en-US" sz="3600" dirty="0"/>
          </a:p>
        </p:txBody>
      </p:sp>
      <p:sp>
        <p:nvSpPr>
          <p:cNvPr id="3" name="Content Placeholder 2"/>
          <p:cNvSpPr>
            <a:spLocks noGrp="1"/>
          </p:cNvSpPr>
          <p:nvPr>
            <p:ph idx="1"/>
          </p:nvPr>
        </p:nvSpPr>
        <p:spPr>
          <a:xfrm>
            <a:off x="304800" y="1905000"/>
            <a:ext cx="8229600" cy="3429000"/>
          </a:xfrm>
        </p:spPr>
        <p:txBody>
          <a:bodyPr/>
          <a:lstStyle/>
          <a:p>
            <a:r>
              <a:rPr lang="en-US" dirty="0" smtClean="0"/>
              <a:t>Purpose: High-level library to allocate packets and manipulate packets used by different types of channels.</a:t>
            </a:r>
          </a:p>
          <a:p>
            <a:r>
              <a:rPr lang="en-US" dirty="0" smtClean="0"/>
              <a:t>Enhance capabilities of packet manipulation</a:t>
            </a:r>
          </a:p>
          <a:p>
            <a:r>
              <a:rPr lang="en-US" dirty="0" smtClean="0"/>
              <a:t>Enhance Heap manipulation</a:t>
            </a:r>
          </a:p>
          <a:p>
            <a:pPr>
              <a:buNone/>
            </a:pPr>
            <a:endParaRPr lang="en-US" dirty="0" smtClean="0"/>
          </a:p>
          <a:p>
            <a:pPr lvl="1"/>
            <a:endParaRPr lang="en-US" dirty="0" smtClean="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Heap Allocation</a:t>
            </a:r>
            <a:endParaRPr lang="en-US" sz="3600" dirty="0"/>
          </a:p>
        </p:txBody>
      </p:sp>
      <p:sp>
        <p:nvSpPr>
          <p:cNvPr id="3" name="Content Placeholder 2"/>
          <p:cNvSpPr>
            <a:spLocks noGrp="1"/>
          </p:cNvSpPr>
          <p:nvPr>
            <p:ph idx="1"/>
          </p:nvPr>
        </p:nvSpPr>
        <p:spPr>
          <a:xfrm>
            <a:off x="228600" y="1066800"/>
            <a:ext cx="8229600" cy="5029200"/>
          </a:xfrm>
        </p:spPr>
        <p:txBody>
          <a:bodyPr/>
          <a:lstStyle/>
          <a:p>
            <a:r>
              <a:rPr lang="en-US" dirty="0" smtClean="0"/>
              <a:t>Heap creation supports shared heaps and private heaps.</a:t>
            </a:r>
          </a:p>
          <a:p>
            <a:r>
              <a:rPr lang="en-US" dirty="0" smtClean="0"/>
              <a:t>Heap is identified by name. It contains Data buffer Packets or Zero Buffer Packets</a:t>
            </a:r>
          </a:p>
          <a:p>
            <a:r>
              <a:rPr lang="en-US" dirty="0" smtClean="0"/>
              <a:t>Heap size is determined by application.</a:t>
            </a:r>
          </a:p>
          <a:p>
            <a:r>
              <a:rPr lang="en-US" dirty="0" smtClean="0"/>
              <a:t>Typical pktlib functions:</a:t>
            </a:r>
          </a:p>
          <a:p>
            <a:pPr lvl="1"/>
            <a:r>
              <a:rPr lang="en-US" dirty="0" smtClean="0"/>
              <a:t>Pktlib_createHeap</a:t>
            </a:r>
          </a:p>
          <a:p>
            <a:pPr lvl="1"/>
            <a:r>
              <a:rPr lang="en-US" dirty="0" smtClean="0"/>
              <a:t>Pktlib_findHeapbyName</a:t>
            </a:r>
          </a:p>
          <a:p>
            <a:pPr lvl="1"/>
            <a:r>
              <a:rPr lang="en-US" dirty="0" smtClean="0"/>
              <a:t>Pktlib_allocPacket</a:t>
            </a:r>
          </a:p>
          <a:p>
            <a:pPr lvl="1">
              <a:buNone/>
            </a:pPr>
            <a:endParaRPr lang="en-US" dirty="0" smtClean="0"/>
          </a:p>
          <a:p>
            <a:pPr>
              <a:buNone/>
            </a:pPr>
            <a:endParaRPr lang="en-US" dirty="0" smtClean="0"/>
          </a:p>
          <a:p>
            <a:pPr lvl="1"/>
            <a:endParaRPr lang="en-US" dirty="0" smtClean="0"/>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Packet Manipulations</a:t>
            </a:r>
            <a:endParaRPr lang="en-US" sz="3600" dirty="0"/>
          </a:p>
        </p:txBody>
      </p:sp>
      <p:sp>
        <p:nvSpPr>
          <p:cNvPr id="3" name="Content Placeholder 2"/>
          <p:cNvSpPr>
            <a:spLocks noGrp="1"/>
          </p:cNvSpPr>
          <p:nvPr>
            <p:ph idx="1"/>
          </p:nvPr>
        </p:nvSpPr>
        <p:spPr>
          <a:xfrm>
            <a:off x="228600" y="1066800"/>
            <a:ext cx="8229600" cy="5029200"/>
          </a:xfrm>
        </p:spPr>
        <p:txBody>
          <a:bodyPr/>
          <a:lstStyle/>
          <a:p>
            <a:r>
              <a:rPr lang="en-US" dirty="0" smtClean="0"/>
              <a:t>Merge multiple packets into one (linked) packet</a:t>
            </a:r>
          </a:p>
          <a:p>
            <a:r>
              <a:rPr lang="en-US" dirty="0" smtClean="0"/>
              <a:t>Clone packet</a:t>
            </a:r>
          </a:p>
          <a:p>
            <a:r>
              <a:rPr lang="en-US" dirty="0" smtClean="0"/>
              <a:t>Split Packet into multiple packets</a:t>
            </a:r>
          </a:p>
          <a:p>
            <a:r>
              <a:rPr lang="en-US" dirty="0" smtClean="0"/>
              <a:t>Typical pktlib functions:</a:t>
            </a:r>
          </a:p>
          <a:p>
            <a:pPr lvl="1"/>
            <a:r>
              <a:rPr lang="en-US" dirty="0" smtClean="0"/>
              <a:t>Pktlib_packetMerge</a:t>
            </a:r>
          </a:p>
          <a:p>
            <a:pPr lvl="1"/>
            <a:r>
              <a:rPr lang="en-US" dirty="0" smtClean="0"/>
              <a:t>Pktlib_clonePacket</a:t>
            </a:r>
          </a:p>
          <a:p>
            <a:pPr lvl="1"/>
            <a:r>
              <a:rPr lang="en-US" dirty="0" smtClean="0"/>
              <a:t>Pktlib_splitPacket</a:t>
            </a:r>
          </a:p>
          <a:p>
            <a:endParaRPr lang="en-US" dirty="0" smtClean="0"/>
          </a:p>
          <a:p>
            <a:pPr>
              <a:buNone/>
            </a:pPr>
            <a:endParaRPr lang="en-US" dirty="0" smtClean="0"/>
          </a:p>
          <a:p>
            <a:pPr lvl="1"/>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TextBox 472"/>
          <p:cNvSpPr txBox="1"/>
          <p:nvPr/>
        </p:nvSpPr>
        <p:spPr>
          <a:xfrm>
            <a:off x="228600" y="6453699"/>
            <a:ext cx="8763000" cy="369332"/>
          </a:xfrm>
          <a:prstGeom prst="rect">
            <a:avLst/>
          </a:prstGeom>
          <a:solidFill>
            <a:schemeClr val="bg1"/>
          </a:solidFill>
        </p:spPr>
        <p:txBody>
          <a:bodyPr wrap="square" rtlCol="0">
            <a:spAutoFit/>
          </a:bodyPr>
          <a:lstStyle/>
          <a:p>
            <a:endParaRPr lang="en-US" dirty="0"/>
          </a:p>
        </p:txBody>
      </p:sp>
      <p:grpSp>
        <p:nvGrpSpPr>
          <p:cNvPr id="2" name="Group 4"/>
          <p:cNvGrpSpPr>
            <a:grpSpLocks noChangeAspect="1"/>
          </p:cNvGrpSpPr>
          <p:nvPr/>
        </p:nvGrpSpPr>
        <p:grpSpPr bwMode="auto">
          <a:xfrm>
            <a:off x="1600200" y="823086"/>
            <a:ext cx="5865582" cy="5966518"/>
            <a:chOff x="817" y="118"/>
            <a:chExt cx="4126" cy="4197"/>
          </a:xfrm>
        </p:grpSpPr>
        <p:sp>
          <p:nvSpPr>
            <p:cNvPr id="2051" name="AutoShape 3"/>
            <p:cNvSpPr>
              <a:spLocks noChangeAspect="1" noChangeArrowheads="1" noTextEdit="1"/>
            </p:cNvSpPr>
            <p:nvPr/>
          </p:nvSpPr>
          <p:spPr bwMode="auto">
            <a:xfrm>
              <a:off x="817" y="118"/>
              <a:ext cx="4126" cy="41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3" name="Group 205"/>
            <p:cNvGrpSpPr>
              <a:grpSpLocks/>
            </p:cNvGrpSpPr>
            <p:nvPr/>
          </p:nvGrpSpPr>
          <p:grpSpPr bwMode="auto">
            <a:xfrm>
              <a:off x="868" y="131"/>
              <a:ext cx="4062" cy="4184"/>
              <a:chOff x="868" y="131"/>
              <a:chExt cx="4062" cy="4184"/>
            </a:xfrm>
          </p:grpSpPr>
          <p:sp>
            <p:nvSpPr>
              <p:cNvPr id="2053" name="Rectangle 5"/>
              <p:cNvSpPr>
                <a:spLocks noChangeArrowheads="1"/>
              </p:cNvSpPr>
              <p:nvPr/>
            </p:nvSpPr>
            <p:spPr bwMode="auto">
              <a:xfrm>
                <a:off x="1009" y="131"/>
                <a:ext cx="3921" cy="3973"/>
              </a:xfrm>
              <a:prstGeom prst="rect">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4" name="Rectangle 6"/>
              <p:cNvSpPr>
                <a:spLocks noChangeArrowheads="1"/>
              </p:cNvSpPr>
              <p:nvPr/>
            </p:nvSpPr>
            <p:spPr bwMode="auto">
              <a:xfrm>
                <a:off x="1270" y="2918"/>
                <a:ext cx="2038" cy="1180"/>
              </a:xfrm>
              <a:prstGeom prst="rect">
                <a:avLst/>
              </a:prstGeom>
              <a:solidFill>
                <a:srgbClr val="DDDDDC"/>
              </a:solid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5" name="Rectangle 7"/>
              <p:cNvSpPr>
                <a:spLocks noChangeArrowheads="1"/>
              </p:cNvSpPr>
              <p:nvPr/>
            </p:nvSpPr>
            <p:spPr bwMode="auto">
              <a:xfrm>
                <a:off x="3966" y="150"/>
                <a:ext cx="958" cy="2124"/>
              </a:xfrm>
              <a:prstGeom prst="rect">
                <a:avLst/>
              </a:prstGeom>
              <a:solidFill>
                <a:srgbClr val="DDDDDC"/>
              </a:solid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6" name="Rectangle 8"/>
              <p:cNvSpPr>
                <a:spLocks noChangeArrowheads="1"/>
              </p:cNvSpPr>
              <p:nvPr/>
            </p:nvSpPr>
            <p:spPr bwMode="auto">
              <a:xfrm>
                <a:off x="2312" y="2133"/>
                <a:ext cx="1163" cy="12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Cores @ 1.0 GHz / 1.2 GHz</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7" name="Rectangle 9"/>
              <p:cNvSpPr>
                <a:spLocks noChangeArrowheads="1"/>
              </p:cNvSpPr>
              <p:nvPr/>
            </p:nvSpPr>
            <p:spPr bwMode="auto">
              <a:xfrm>
                <a:off x="2292" y="1043"/>
                <a:ext cx="895" cy="886"/>
              </a:xfrm>
              <a:prstGeom prst="rect">
                <a:avLst/>
              </a:prstGeom>
              <a:solidFill>
                <a:srgbClr val="FFFFFF"/>
              </a:solidFill>
              <a:ln w="11113"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8" name="Rectangle 10"/>
              <p:cNvSpPr>
                <a:spLocks noChangeArrowheads="1"/>
              </p:cNvSpPr>
              <p:nvPr/>
            </p:nvSpPr>
            <p:spPr bwMode="auto">
              <a:xfrm>
                <a:off x="2254" y="1094"/>
                <a:ext cx="894" cy="893"/>
              </a:xfrm>
              <a:prstGeom prst="rect">
                <a:avLst/>
              </a:prstGeom>
              <a:solidFill>
                <a:srgbClr val="FFFFFF"/>
              </a:solidFill>
              <a:ln w="11113"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9" name="Rectangle 11"/>
              <p:cNvSpPr>
                <a:spLocks noChangeArrowheads="1"/>
              </p:cNvSpPr>
              <p:nvPr/>
            </p:nvSpPr>
            <p:spPr bwMode="auto">
              <a:xfrm>
                <a:off x="2254" y="1094"/>
                <a:ext cx="894" cy="893"/>
              </a:xfrm>
              <a:prstGeom prst="rect">
                <a:avLst/>
              </a:prstGeom>
              <a:solidFill>
                <a:srgbClr val="FFFFFF"/>
              </a:solidFill>
              <a:ln w="11113"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0" name="Rectangle 12"/>
              <p:cNvSpPr>
                <a:spLocks noChangeArrowheads="1"/>
              </p:cNvSpPr>
              <p:nvPr/>
            </p:nvSpPr>
            <p:spPr bwMode="auto">
              <a:xfrm>
                <a:off x="2216" y="1151"/>
                <a:ext cx="894" cy="887"/>
              </a:xfrm>
              <a:prstGeom prst="rect">
                <a:avLst/>
              </a:prstGeom>
              <a:solidFill>
                <a:srgbClr val="FFFFFF"/>
              </a:solidFill>
              <a:ln w="11113"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1" name="Rectangle 13"/>
              <p:cNvSpPr>
                <a:spLocks noChangeArrowheads="1"/>
              </p:cNvSpPr>
              <p:nvPr/>
            </p:nvSpPr>
            <p:spPr bwMode="auto">
              <a:xfrm>
                <a:off x="2216" y="1151"/>
                <a:ext cx="894" cy="887"/>
              </a:xfrm>
              <a:prstGeom prst="rect">
                <a:avLst/>
              </a:prstGeom>
              <a:solidFill>
                <a:srgbClr val="FFFFFF"/>
              </a:solidFill>
              <a:ln w="11113"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2" name="Rectangle 14"/>
              <p:cNvSpPr>
                <a:spLocks noChangeArrowheads="1"/>
              </p:cNvSpPr>
              <p:nvPr/>
            </p:nvSpPr>
            <p:spPr bwMode="auto">
              <a:xfrm>
                <a:off x="2177" y="1202"/>
                <a:ext cx="901" cy="893"/>
              </a:xfrm>
              <a:prstGeom prst="rect">
                <a:avLst/>
              </a:prstGeom>
              <a:solidFill>
                <a:srgbClr val="FFFFFF"/>
              </a:solidFill>
              <a:ln w="11113"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3" name="Rectangle 15"/>
              <p:cNvSpPr>
                <a:spLocks noChangeArrowheads="1"/>
              </p:cNvSpPr>
              <p:nvPr/>
            </p:nvSpPr>
            <p:spPr bwMode="auto">
              <a:xfrm>
                <a:off x="2177" y="1202"/>
                <a:ext cx="901" cy="893"/>
              </a:xfrm>
              <a:prstGeom prst="rect">
                <a:avLst/>
              </a:prstGeom>
              <a:solidFill>
                <a:srgbClr val="FFFFFF"/>
              </a:solidFill>
              <a:ln w="11113"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4" name="Rectangle 16"/>
              <p:cNvSpPr>
                <a:spLocks noChangeArrowheads="1"/>
              </p:cNvSpPr>
              <p:nvPr/>
            </p:nvSpPr>
            <p:spPr bwMode="auto">
              <a:xfrm>
                <a:off x="2446" y="1311"/>
                <a:ext cx="499" cy="17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24211D"/>
                    </a:solidFill>
                    <a:effectLst/>
                    <a:latin typeface="Arial" pitchFamily="34" charset="0"/>
                    <a:cs typeface="Arial" pitchFamily="34" charset="0"/>
                  </a:rPr>
                  <a:t>C66x™</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5" name="Rectangle 17"/>
              <p:cNvSpPr>
                <a:spLocks noChangeArrowheads="1"/>
              </p:cNvSpPr>
              <p:nvPr/>
            </p:nvSpPr>
            <p:spPr bwMode="auto">
              <a:xfrm>
                <a:off x="2407" y="1445"/>
                <a:ext cx="582" cy="17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24211D"/>
                    </a:solidFill>
                    <a:effectLst/>
                    <a:latin typeface="Arial" pitchFamily="34" charset="0"/>
                    <a:cs typeface="Arial" pitchFamily="34" charset="0"/>
                  </a:rPr>
                  <a:t>CorePac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6" name="Rectangle 18"/>
              <p:cNvSpPr>
                <a:spLocks noChangeArrowheads="1"/>
              </p:cNvSpPr>
              <p:nvPr/>
            </p:nvSpPr>
            <p:spPr bwMode="auto">
              <a:xfrm>
                <a:off x="868" y="4155"/>
                <a:ext cx="301" cy="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24211D"/>
                    </a:solidFill>
                    <a:effectLst/>
                    <a:latin typeface="Arial" pitchFamily="34" charset="0"/>
                    <a:cs typeface="Arial" pitchFamily="34" charset="0"/>
                  </a:rPr>
                  <a:t>TCI6614</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7" name="Rectangle 19"/>
              <p:cNvSpPr>
                <a:spLocks noChangeArrowheads="1"/>
              </p:cNvSpPr>
              <p:nvPr/>
            </p:nvSpPr>
            <p:spPr bwMode="auto">
              <a:xfrm>
                <a:off x="2312" y="297"/>
                <a:ext cx="370" cy="363"/>
              </a:xfrm>
              <a:prstGeom prst="rect">
                <a:avLst/>
              </a:prstGeom>
              <a:no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8" name="Rectangle 20"/>
              <p:cNvSpPr>
                <a:spLocks noChangeArrowheads="1"/>
              </p:cNvSpPr>
              <p:nvPr/>
            </p:nvSpPr>
            <p:spPr bwMode="auto">
              <a:xfrm>
                <a:off x="2382" y="570"/>
                <a:ext cx="294"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MSMC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9" name="Rectangle 21"/>
              <p:cNvSpPr>
                <a:spLocks noChangeArrowheads="1"/>
              </p:cNvSpPr>
              <p:nvPr/>
            </p:nvSpPr>
            <p:spPr bwMode="auto">
              <a:xfrm>
                <a:off x="2337" y="322"/>
                <a:ext cx="319" cy="242"/>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0" name="Rectangle 22"/>
              <p:cNvSpPr>
                <a:spLocks noChangeArrowheads="1"/>
              </p:cNvSpPr>
              <p:nvPr/>
            </p:nvSpPr>
            <p:spPr bwMode="auto">
              <a:xfrm>
                <a:off x="2420" y="328"/>
                <a:ext cx="179"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2MB</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71" name="Rectangle 23"/>
              <p:cNvSpPr>
                <a:spLocks noChangeArrowheads="1"/>
              </p:cNvSpPr>
              <p:nvPr/>
            </p:nvSpPr>
            <p:spPr bwMode="auto">
              <a:xfrm>
                <a:off x="2414" y="398"/>
                <a:ext cx="198"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MSM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72" name="Rectangle 24"/>
              <p:cNvSpPr>
                <a:spLocks noChangeArrowheads="1"/>
              </p:cNvSpPr>
              <p:nvPr/>
            </p:nvSpPr>
            <p:spPr bwMode="auto">
              <a:xfrm>
                <a:off x="2395" y="475"/>
                <a:ext cx="237"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SRAM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73" name="Rectangle 25"/>
              <p:cNvSpPr>
                <a:spLocks noChangeArrowheads="1"/>
              </p:cNvSpPr>
              <p:nvPr/>
            </p:nvSpPr>
            <p:spPr bwMode="auto">
              <a:xfrm>
                <a:off x="1194" y="188"/>
                <a:ext cx="504" cy="29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4" name="Rectangle 26"/>
              <p:cNvSpPr>
                <a:spLocks noChangeArrowheads="1"/>
              </p:cNvSpPr>
              <p:nvPr/>
            </p:nvSpPr>
            <p:spPr bwMode="auto">
              <a:xfrm>
                <a:off x="1334" y="245"/>
                <a:ext cx="294"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64-Bit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75" name="Rectangle 27"/>
              <p:cNvSpPr>
                <a:spLocks noChangeArrowheads="1"/>
              </p:cNvSpPr>
              <p:nvPr/>
            </p:nvSpPr>
            <p:spPr bwMode="auto">
              <a:xfrm>
                <a:off x="1218" y="332"/>
                <a:ext cx="486"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DDR3 EMIF</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76" name="Rectangle 28"/>
              <p:cNvSpPr>
                <a:spLocks noChangeArrowheads="1"/>
              </p:cNvSpPr>
              <p:nvPr/>
            </p:nvSpPr>
            <p:spPr bwMode="auto">
              <a:xfrm>
                <a:off x="4138" y="1993"/>
                <a:ext cx="383" cy="179"/>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7" name="Rectangle 29"/>
              <p:cNvSpPr>
                <a:spLocks noChangeArrowheads="1"/>
              </p:cNvSpPr>
              <p:nvPr/>
            </p:nvSpPr>
            <p:spPr bwMode="auto">
              <a:xfrm>
                <a:off x="4247" y="2043"/>
                <a:ext cx="211"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BCP</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79" name="Rectangle 31"/>
              <p:cNvSpPr>
                <a:spLocks noChangeArrowheads="1"/>
              </p:cNvSpPr>
              <p:nvPr/>
            </p:nvSpPr>
            <p:spPr bwMode="auto">
              <a:xfrm>
                <a:off x="4777" y="1470"/>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000" b="1" dirty="0" smtClean="0">
                    <a:solidFill>
                      <a:srgbClr val="24211D"/>
                    </a:solidFill>
                    <a:latin typeface="Arial" pitchFamily="34" charset="0"/>
                    <a:cs typeface="Arial" pitchFamily="34" charset="0"/>
                  </a:rPr>
                  <a:t>x2</a:t>
                </a:r>
                <a:endParaRPr lang="en-US" dirty="0" smtClean="0">
                  <a:latin typeface="Arial" pitchFamily="34" charset="0"/>
                  <a:cs typeface="Arial" pitchFamily="34" charset="0"/>
                </a:endParaRPr>
              </a:p>
            </p:txBody>
          </p:sp>
          <p:sp>
            <p:nvSpPr>
              <p:cNvPr id="2081" name="Rectangle 33"/>
              <p:cNvSpPr>
                <a:spLocks noChangeArrowheads="1"/>
              </p:cNvSpPr>
              <p:nvPr/>
            </p:nvSpPr>
            <p:spPr bwMode="auto">
              <a:xfrm>
                <a:off x="4777" y="1782"/>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000" b="1" dirty="0" smtClean="0">
                    <a:solidFill>
                      <a:srgbClr val="24211D"/>
                    </a:solidFill>
                    <a:latin typeface="Arial" pitchFamily="34" charset="0"/>
                    <a:cs typeface="Arial" pitchFamily="34" charset="0"/>
                  </a:rPr>
                  <a:t>x2</a:t>
                </a:r>
                <a:endParaRPr lang="en-US" dirty="0" smtClean="0">
                  <a:latin typeface="Arial" pitchFamily="34" charset="0"/>
                  <a:cs typeface="Arial" pitchFamily="34" charset="0"/>
                </a:endParaRPr>
              </a:p>
            </p:txBody>
          </p:sp>
          <p:sp>
            <p:nvSpPr>
              <p:cNvPr id="2082" name="Rectangle 34"/>
              <p:cNvSpPr>
                <a:spLocks noChangeArrowheads="1"/>
              </p:cNvSpPr>
              <p:nvPr/>
            </p:nvSpPr>
            <p:spPr bwMode="auto">
              <a:xfrm>
                <a:off x="4164" y="200"/>
                <a:ext cx="639" cy="12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24211D"/>
                    </a:solidFill>
                    <a:effectLst/>
                    <a:latin typeface="Arial" pitchFamily="34" charset="0"/>
                    <a:cs typeface="Arial" pitchFamily="34" charset="0"/>
                  </a:rPr>
                  <a:t>Coprocessors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83" name="Freeform 35"/>
              <p:cNvSpPr>
                <a:spLocks/>
              </p:cNvSpPr>
              <p:nvPr/>
            </p:nvSpPr>
            <p:spPr bwMode="auto">
              <a:xfrm>
                <a:off x="4049" y="2044"/>
                <a:ext cx="76" cy="90"/>
              </a:xfrm>
              <a:custGeom>
                <a:avLst/>
                <a:gdLst/>
                <a:ahLst/>
                <a:cxnLst>
                  <a:cxn ang="0">
                    <a:pos x="0" y="90"/>
                  </a:cxn>
                  <a:cxn ang="0">
                    <a:pos x="76" y="45"/>
                  </a:cxn>
                  <a:cxn ang="0">
                    <a:pos x="0" y="0"/>
                  </a:cxn>
                  <a:cxn ang="0">
                    <a:pos x="0" y="90"/>
                  </a:cxn>
                </a:cxnLst>
                <a:rect l="0" t="0" r="r" b="b"/>
                <a:pathLst>
                  <a:path w="76" h="90">
                    <a:moveTo>
                      <a:pt x="0" y="90"/>
                    </a:moveTo>
                    <a:lnTo>
                      <a:pt x="76" y="45"/>
                    </a:lnTo>
                    <a:lnTo>
                      <a:pt x="0" y="0"/>
                    </a:lnTo>
                    <a:lnTo>
                      <a:pt x="0" y="9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4" name="Freeform 36"/>
              <p:cNvSpPr>
                <a:spLocks/>
              </p:cNvSpPr>
              <p:nvPr/>
            </p:nvSpPr>
            <p:spPr bwMode="auto">
              <a:xfrm>
                <a:off x="4055" y="2083"/>
                <a:ext cx="7" cy="12"/>
              </a:xfrm>
              <a:custGeom>
                <a:avLst/>
                <a:gdLst/>
                <a:ahLst/>
                <a:cxnLst>
                  <a:cxn ang="0">
                    <a:pos x="0" y="12"/>
                  </a:cxn>
                  <a:cxn ang="0">
                    <a:pos x="0" y="12"/>
                  </a:cxn>
                  <a:cxn ang="0">
                    <a:pos x="7" y="12"/>
                  </a:cxn>
                  <a:cxn ang="0">
                    <a:pos x="7" y="6"/>
                  </a:cxn>
                  <a:cxn ang="0">
                    <a:pos x="7" y="6"/>
                  </a:cxn>
                  <a:cxn ang="0">
                    <a:pos x="7" y="0"/>
                  </a:cxn>
                  <a:cxn ang="0">
                    <a:pos x="7" y="0"/>
                  </a:cxn>
                  <a:cxn ang="0">
                    <a:pos x="0" y="0"/>
                  </a:cxn>
                  <a:cxn ang="0">
                    <a:pos x="0" y="0"/>
                  </a:cxn>
                  <a:cxn ang="0">
                    <a:pos x="0" y="12"/>
                  </a:cxn>
                </a:cxnLst>
                <a:rect l="0" t="0" r="r" b="b"/>
                <a:pathLst>
                  <a:path w="7" h="12">
                    <a:moveTo>
                      <a:pt x="0" y="12"/>
                    </a:moveTo>
                    <a:lnTo>
                      <a:pt x="0" y="12"/>
                    </a:lnTo>
                    <a:lnTo>
                      <a:pt x="7" y="12"/>
                    </a:lnTo>
                    <a:lnTo>
                      <a:pt x="7" y="6"/>
                    </a:lnTo>
                    <a:lnTo>
                      <a:pt x="7" y="6"/>
                    </a:lnTo>
                    <a:lnTo>
                      <a:pt x="7" y="0"/>
                    </a:lnTo>
                    <a:lnTo>
                      <a:pt x="7" y="0"/>
                    </a:lnTo>
                    <a:lnTo>
                      <a:pt x="0" y="0"/>
                    </a:lnTo>
                    <a:lnTo>
                      <a:pt x="0" y="0"/>
                    </a:lnTo>
                    <a:lnTo>
                      <a:pt x="0"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5" name="Rectangle 37"/>
              <p:cNvSpPr>
                <a:spLocks noChangeArrowheads="1"/>
              </p:cNvSpPr>
              <p:nvPr/>
            </p:nvSpPr>
            <p:spPr bwMode="auto">
              <a:xfrm>
                <a:off x="3864" y="2083"/>
                <a:ext cx="191" cy="12"/>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6" name="Freeform 38"/>
              <p:cNvSpPr>
                <a:spLocks/>
              </p:cNvSpPr>
              <p:nvPr/>
            </p:nvSpPr>
            <p:spPr bwMode="auto">
              <a:xfrm>
                <a:off x="3793" y="2044"/>
                <a:ext cx="83" cy="90"/>
              </a:xfrm>
              <a:custGeom>
                <a:avLst/>
                <a:gdLst/>
                <a:ahLst/>
                <a:cxnLst>
                  <a:cxn ang="0">
                    <a:pos x="83" y="90"/>
                  </a:cxn>
                  <a:cxn ang="0">
                    <a:pos x="0" y="45"/>
                  </a:cxn>
                  <a:cxn ang="0">
                    <a:pos x="83" y="0"/>
                  </a:cxn>
                  <a:cxn ang="0">
                    <a:pos x="83" y="90"/>
                  </a:cxn>
                </a:cxnLst>
                <a:rect l="0" t="0" r="r" b="b"/>
                <a:pathLst>
                  <a:path w="83" h="90">
                    <a:moveTo>
                      <a:pt x="83" y="90"/>
                    </a:moveTo>
                    <a:lnTo>
                      <a:pt x="0" y="45"/>
                    </a:lnTo>
                    <a:lnTo>
                      <a:pt x="83" y="0"/>
                    </a:lnTo>
                    <a:lnTo>
                      <a:pt x="83" y="9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7" name="Freeform 39"/>
              <p:cNvSpPr>
                <a:spLocks/>
              </p:cNvSpPr>
              <p:nvPr/>
            </p:nvSpPr>
            <p:spPr bwMode="auto">
              <a:xfrm>
                <a:off x="3857" y="2083"/>
                <a:ext cx="7" cy="12"/>
              </a:xfrm>
              <a:custGeom>
                <a:avLst/>
                <a:gdLst/>
                <a:ahLst/>
                <a:cxnLst>
                  <a:cxn ang="0">
                    <a:pos x="7" y="0"/>
                  </a:cxn>
                  <a:cxn ang="0">
                    <a:pos x="7" y="0"/>
                  </a:cxn>
                  <a:cxn ang="0">
                    <a:pos x="7" y="0"/>
                  </a:cxn>
                  <a:cxn ang="0">
                    <a:pos x="0" y="0"/>
                  </a:cxn>
                  <a:cxn ang="0">
                    <a:pos x="0" y="6"/>
                  </a:cxn>
                  <a:cxn ang="0">
                    <a:pos x="0" y="6"/>
                  </a:cxn>
                  <a:cxn ang="0">
                    <a:pos x="7" y="12"/>
                  </a:cxn>
                  <a:cxn ang="0">
                    <a:pos x="7" y="12"/>
                  </a:cxn>
                  <a:cxn ang="0">
                    <a:pos x="7" y="12"/>
                  </a:cxn>
                  <a:cxn ang="0">
                    <a:pos x="7" y="0"/>
                  </a:cxn>
                </a:cxnLst>
                <a:rect l="0" t="0" r="r" b="b"/>
                <a:pathLst>
                  <a:path w="7" h="12">
                    <a:moveTo>
                      <a:pt x="7" y="0"/>
                    </a:moveTo>
                    <a:lnTo>
                      <a:pt x="7" y="0"/>
                    </a:lnTo>
                    <a:lnTo>
                      <a:pt x="7" y="0"/>
                    </a:lnTo>
                    <a:lnTo>
                      <a:pt x="0" y="0"/>
                    </a:lnTo>
                    <a:lnTo>
                      <a:pt x="0" y="6"/>
                    </a:lnTo>
                    <a:lnTo>
                      <a:pt x="0" y="6"/>
                    </a:lnTo>
                    <a:lnTo>
                      <a:pt x="7" y="12"/>
                    </a:lnTo>
                    <a:lnTo>
                      <a:pt x="7" y="12"/>
                    </a:lnTo>
                    <a:lnTo>
                      <a:pt x="7" y="12"/>
                    </a:lnTo>
                    <a:lnTo>
                      <a:pt x="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8" name="Freeform 40"/>
              <p:cNvSpPr>
                <a:spLocks/>
              </p:cNvSpPr>
              <p:nvPr/>
            </p:nvSpPr>
            <p:spPr bwMode="auto">
              <a:xfrm>
                <a:off x="4042" y="1426"/>
                <a:ext cx="83" cy="89"/>
              </a:xfrm>
              <a:custGeom>
                <a:avLst/>
                <a:gdLst/>
                <a:ahLst/>
                <a:cxnLst>
                  <a:cxn ang="0">
                    <a:pos x="0" y="89"/>
                  </a:cxn>
                  <a:cxn ang="0">
                    <a:pos x="83" y="44"/>
                  </a:cxn>
                  <a:cxn ang="0">
                    <a:pos x="0" y="0"/>
                  </a:cxn>
                  <a:cxn ang="0">
                    <a:pos x="0" y="89"/>
                  </a:cxn>
                </a:cxnLst>
                <a:rect l="0" t="0" r="r" b="b"/>
                <a:pathLst>
                  <a:path w="83" h="89">
                    <a:moveTo>
                      <a:pt x="0" y="89"/>
                    </a:moveTo>
                    <a:lnTo>
                      <a:pt x="83" y="44"/>
                    </a:lnTo>
                    <a:lnTo>
                      <a:pt x="0" y="0"/>
                    </a:lnTo>
                    <a:lnTo>
                      <a:pt x="0"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9" name="Freeform 41"/>
              <p:cNvSpPr>
                <a:spLocks/>
              </p:cNvSpPr>
              <p:nvPr/>
            </p:nvSpPr>
            <p:spPr bwMode="auto">
              <a:xfrm>
                <a:off x="4049" y="1464"/>
                <a:ext cx="6" cy="13"/>
              </a:xfrm>
              <a:custGeom>
                <a:avLst/>
                <a:gdLst/>
                <a:ahLst/>
                <a:cxnLst>
                  <a:cxn ang="0">
                    <a:pos x="0" y="13"/>
                  </a:cxn>
                  <a:cxn ang="0">
                    <a:pos x="6" y="13"/>
                  </a:cxn>
                  <a:cxn ang="0">
                    <a:pos x="6" y="13"/>
                  </a:cxn>
                  <a:cxn ang="0">
                    <a:pos x="6" y="13"/>
                  </a:cxn>
                  <a:cxn ang="0">
                    <a:pos x="6" y="6"/>
                  </a:cxn>
                  <a:cxn ang="0">
                    <a:pos x="6" y="6"/>
                  </a:cxn>
                  <a:cxn ang="0">
                    <a:pos x="6" y="0"/>
                  </a:cxn>
                  <a:cxn ang="0">
                    <a:pos x="6" y="0"/>
                  </a:cxn>
                  <a:cxn ang="0">
                    <a:pos x="0" y="0"/>
                  </a:cxn>
                  <a:cxn ang="0">
                    <a:pos x="0" y="13"/>
                  </a:cxn>
                </a:cxnLst>
                <a:rect l="0" t="0" r="r" b="b"/>
                <a:pathLst>
                  <a:path w="6" h="13">
                    <a:moveTo>
                      <a:pt x="0" y="13"/>
                    </a:moveTo>
                    <a:lnTo>
                      <a:pt x="6" y="13"/>
                    </a:lnTo>
                    <a:lnTo>
                      <a:pt x="6" y="13"/>
                    </a:lnTo>
                    <a:lnTo>
                      <a:pt x="6" y="13"/>
                    </a:lnTo>
                    <a:lnTo>
                      <a:pt x="6" y="6"/>
                    </a:lnTo>
                    <a:lnTo>
                      <a:pt x="6" y="6"/>
                    </a:lnTo>
                    <a:lnTo>
                      <a:pt x="6" y="0"/>
                    </a:lnTo>
                    <a:lnTo>
                      <a:pt x="6" y="0"/>
                    </a:lnTo>
                    <a:lnTo>
                      <a:pt x="0" y="0"/>
                    </a:lnTo>
                    <a:lnTo>
                      <a:pt x="0" y="1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0" name="Rectangle 42"/>
              <p:cNvSpPr>
                <a:spLocks noChangeArrowheads="1"/>
              </p:cNvSpPr>
              <p:nvPr/>
            </p:nvSpPr>
            <p:spPr bwMode="auto">
              <a:xfrm>
                <a:off x="3864" y="1464"/>
                <a:ext cx="185" cy="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1" name="Freeform 43"/>
              <p:cNvSpPr>
                <a:spLocks/>
              </p:cNvSpPr>
              <p:nvPr/>
            </p:nvSpPr>
            <p:spPr bwMode="auto">
              <a:xfrm>
                <a:off x="3787" y="1426"/>
                <a:ext cx="83" cy="89"/>
              </a:xfrm>
              <a:custGeom>
                <a:avLst/>
                <a:gdLst/>
                <a:ahLst/>
                <a:cxnLst>
                  <a:cxn ang="0">
                    <a:pos x="83" y="89"/>
                  </a:cxn>
                  <a:cxn ang="0">
                    <a:pos x="0" y="44"/>
                  </a:cxn>
                  <a:cxn ang="0">
                    <a:pos x="83" y="0"/>
                  </a:cxn>
                  <a:cxn ang="0">
                    <a:pos x="83" y="89"/>
                  </a:cxn>
                </a:cxnLst>
                <a:rect l="0" t="0" r="r" b="b"/>
                <a:pathLst>
                  <a:path w="83" h="89">
                    <a:moveTo>
                      <a:pt x="83" y="89"/>
                    </a:moveTo>
                    <a:lnTo>
                      <a:pt x="0" y="44"/>
                    </a:lnTo>
                    <a:lnTo>
                      <a:pt x="83" y="0"/>
                    </a:lnTo>
                    <a:lnTo>
                      <a:pt x="83"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2" name="Freeform 44"/>
              <p:cNvSpPr>
                <a:spLocks/>
              </p:cNvSpPr>
              <p:nvPr/>
            </p:nvSpPr>
            <p:spPr bwMode="auto">
              <a:xfrm>
                <a:off x="3851" y="1464"/>
                <a:ext cx="13" cy="13"/>
              </a:xfrm>
              <a:custGeom>
                <a:avLst/>
                <a:gdLst/>
                <a:ahLst/>
                <a:cxnLst>
                  <a:cxn ang="0">
                    <a:pos x="13" y="0"/>
                  </a:cxn>
                  <a:cxn ang="0">
                    <a:pos x="6" y="0"/>
                  </a:cxn>
                  <a:cxn ang="0">
                    <a:pos x="6" y="0"/>
                  </a:cxn>
                  <a:cxn ang="0">
                    <a:pos x="6" y="6"/>
                  </a:cxn>
                  <a:cxn ang="0">
                    <a:pos x="0" y="6"/>
                  </a:cxn>
                  <a:cxn ang="0">
                    <a:pos x="6" y="13"/>
                  </a:cxn>
                  <a:cxn ang="0">
                    <a:pos x="6" y="13"/>
                  </a:cxn>
                  <a:cxn ang="0">
                    <a:pos x="6" y="13"/>
                  </a:cxn>
                  <a:cxn ang="0">
                    <a:pos x="13" y="13"/>
                  </a:cxn>
                  <a:cxn ang="0">
                    <a:pos x="13" y="0"/>
                  </a:cxn>
                </a:cxnLst>
                <a:rect l="0" t="0" r="r" b="b"/>
                <a:pathLst>
                  <a:path w="13" h="13">
                    <a:moveTo>
                      <a:pt x="13" y="0"/>
                    </a:moveTo>
                    <a:lnTo>
                      <a:pt x="6" y="0"/>
                    </a:lnTo>
                    <a:lnTo>
                      <a:pt x="6" y="0"/>
                    </a:lnTo>
                    <a:lnTo>
                      <a:pt x="6" y="6"/>
                    </a:lnTo>
                    <a:lnTo>
                      <a:pt x="0" y="6"/>
                    </a:lnTo>
                    <a:lnTo>
                      <a:pt x="6" y="13"/>
                    </a:lnTo>
                    <a:lnTo>
                      <a:pt x="6" y="13"/>
                    </a:lnTo>
                    <a:lnTo>
                      <a:pt x="6" y="13"/>
                    </a:lnTo>
                    <a:lnTo>
                      <a:pt x="13" y="13"/>
                    </a:lnTo>
                    <a:lnTo>
                      <a:pt x="1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3" name="Rectangle 45"/>
              <p:cNvSpPr>
                <a:spLocks noChangeArrowheads="1"/>
              </p:cNvSpPr>
              <p:nvPr/>
            </p:nvSpPr>
            <p:spPr bwMode="auto">
              <a:xfrm>
                <a:off x="4208" y="1100"/>
                <a:ext cx="505" cy="179"/>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4" name="Rectangle 46"/>
              <p:cNvSpPr>
                <a:spLocks noChangeArrowheads="1"/>
              </p:cNvSpPr>
              <p:nvPr/>
            </p:nvSpPr>
            <p:spPr bwMode="auto">
              <a:xfrm>
                <a:off x="4183" y="1075"/>
                <a:ext cx="504" cy="178"/>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5" name="Rectangle 47"/>
              <p:cNvSpPr>
                <a:spLocks noChangeArrowheads="1"/>
              </p:cNvSpPr>
              <p:nvPr/>
            </p:nvSpPr>
            <p:spPr bwMode="auto">
              <a:xfrm>
                <a:off x="4157" y="1049"/>
                <a:ext cx="505" cy="179"/>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6" name="Rectangle 48"/>
              <p:cNvSpPr>
                <a:spLocks noChangeArrowheads="1"/>
              </p:cNvSpPr>
              <p:nvPr/>
            </p:nvSpPr>
            <p:spPr bwMode="auto">
              <a:xfrm>
                <a:off x="4132" y="1030"/>
                <a:ext cx="504" cy="172"/>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7" name="Rectangle 49"/>
              <p:cNvSpPr>
                <a:spLocks noChangeArrowheads="1"/>
              </p:cNvSpPr>
              <p:nvPr/>
            </p:nvSpPr>
            <p:spPr bwMode="auto">
              <a:xfrm>
                <a:off x="4285" y="1074"/>
                <a:ext cx="256"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VCP2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99" name="Rectangle 51"/>
              <p:cNvSpPr>
                <a:spLocks noChangeArrowheads="1"/>
              </p:cNvSpPr>
              <p:nvPr/>
            </p:nvSpPr>
            <p:spPr bwMode="auto">
              <a:xfrm>
                <a:off x="4802" y="1144"/>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000" b="1" dirty="0" smtClean="0">
                    <a:solidFill>
                      <a:srgbClr val="24211D"/>
                    </a:solidFill>
                    <a:latin typeface="Arial" pitchFamily="34" charset="0"/>
                    <a:cs typeface="Arial" pitchFamily="34" charset="0"/>
                  </a:rPr>
                  <a:t>x4</a:t>
                </a:r>
                <a:endParaRPr lang="en-US" dirty="0" smtClean="0">
                  <a:latin typeface="Arial" pitchFamily="34" charset="0"/>
                  <a:cs typeface="Arial" pitchFamily="34" charset="0"/>
                </a:endParaRPr>
              </a:p>
            </p:txBody>
          </p:sp>
          <p:sp>
            <p:nvSpPr>
              <p:cNvPr id="2100" name="Freeform 52"/>
              <p:cNvSpPr>
                <a:spLocks/>
              </p:cNvSpPr>
              <p:nvPr/>
            </p:nvSpPr>
            <p:spPr bwMode="auto">
              <a:xfrm>
                <a:off x="4042" y="1075"/>
                <a:ext cx="83" cy="89"/>
              </a:xfrm>
              <a:custGeom>
                <a:avLst/>
                <a:gdLst/>
                <a:ahLst/>
                <a:cxnLst>
                  <a:cxn ang="0">
                    <a:pos x="0" y="89"/>
                  </a:cxn>
                  <a:cxn ang="0">
                    <a:pos x="83" y="44"/>
                  </a:cxn>
                  <a:cxn ang="0">
                    <a:pos x="0" y="0"/>
                  </a:cxn>
                  <a:cxn ang="0">
                    <a:pos x="0" y="89"/>
                  </a:cxn>
                </a:cxnLst>
                <a:rect l="0" t="0" r="r" b="b"/>
                <a:pathLst>
                  <a:path w="83" h="89">
                    <a:moveTo>
                      <a:pt x="0" y="89"/>
                    </a:moveTo>
                    <a:lnTo>
                      <a:pt x="83" y="44"/>
                    </a:lnTo>
                    <a:lnTo>
                      <a:pt x="0" y="0"/>
                    </a:lnTo>
                    <a:lnTo>
                      <a:pt x="0"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1" name="Freeform 53"/>
              <p:cNvSpPr>
                <a:spLocks/>
              </p:cNvSpPr>
              <p:nvPr/>
            </p:nvSpPr>
            <p:spPr bwMode="auto">
              <a:xfrm>
                <a:off x="4049" y="1107"/>
                <a:ext cx="6" cy="19"/>
              </a:xfrm>
              <a:custGeom>
                <a:avLst/>
                <a:gdLst/>
                <a:ahLst/>
                <a:cxnLst>
                  <a:cxn ang="0">
                    <a:pos x="0" y="19"/>
                  </a:cxn>
                  <a:cxn ang="0">
                    <a:pos x="6" y="19"/>
                  </a:cxn>
                  <a:cxn ang="0">
                    <a:pos x="6" y="12"/>
                  </a:cxn>
                  <a:cxn ang="0">
                    <a:pos x="6" y="12"/>
                  </a:cxn>
                  <a:cxn ang="0">
                    <a:pos x="6" y="12"/>
                  </a:cxn>
                  <a:cxn ang="0">
                    <a:pos x="6" y="6"/>
                  </a:cxn>
                  <a:cxn ang="0">
                    <a:pos x="6" y="6"/>
                  </a:cxn>
                  <a:cxn ang="0">
                    <a:pos x="6" y="0"/>
                  </a:cxn>
                  <a:cxn ang="0">
                    <a:pos x="0" y="0"/>
                  </a:cxn>
                  <a:cxn ang="0">
                    <a:pos x="0" y="19"/>
                  </a:cxn>
                </a:cxnLst>
                <a:rect l="0" t="0" r="r" b="b"/>
                <a:pathLst>
                  <a:path w="6" h="19">
                    <a:moveTo>
                      <a:pt x="0" y="19"/>
                    </a:moveTo>
                    <a:lnTo>
                      <a:pt x="6" y="19"/>
                    </a:lnTo>
                    <a:lnTo>
                      <a:pt x="6" y="12"/>
                    </a:lnTo>
                    <a:lnTo>
                      <a:pt x="6" y="12"/>
                    </a:lnTo>
                    <a:lnTo>
                      <a:pt x="6" y="12"/>
                    </a:lnTo>
                    <a:lnTo>
                      <a:pt x="6" y="6"/>
                    </a:lnTo>
                    <a:lnTo>
                      <a:pt x="6" y="6"/>
                    </a:lnTo>
                    <a:lnTo>
                      <a:pt x="6" y="0"/>
                    </a:lnTo>
                    <a:lnTo>
                      <a:pt x="0" y="0"/>
                    </a:lnTo>
                    <a:lnTo>
                      <a:pt x="0" y="1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2" name="Rectangle 54"/>
              <p:cNvSpPr>
                <a:spLocks noChangeArrowheads="1"/>
              </p:cNvSpPr>
              <p:nvPr/>
            </p:nvSpPr>
            <p:spPr bwMode="auto">
              <a:xfrm>
                <a:off x="3864" y="1107"/>
                <a:ext cx="185" cy="1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3" name="Freeform 55"/>
              <p:cNvSpPr>
                <a:spLocks/>
              </p:cNvSpPr>
              <p:nvPr/>
            </p:nvSpPr>
            <p:spPr bwMode="auto">
              <a:xfrm>
                <a:off x="3787" y="1075"/>
                <a:ext cx="83" cy="89"/>
              </a:xfrm>
              <a:custGeom>
                <a:avLst/>
                <a:gdLst/>
                <a:ahLst/>
                <a:cxnLst>
                  <a:cxn ang="0">
                    <a:pos x="83" y="89"/>
                  </a:cxn>
                  <a:cxn ang="0">
                    <a:pos x="0" y="44"/>
                  </a:cxn>
                  <a:cxn ang="0">
                    <a:pos x="83" y="0"/>
                  </a:cxn>
                  <a:cxn ang="0">
                    <a:pos x="83" y="89"/>
                  </a:cxn>
                </a:cxnLst>
                <a:rect l="0" t="0" r="r" b="b"/>
                <a:pathLst>
                  <a:path w="83" h="89">
                    <a:moveTo>
                      <a:pt x="83" y="89"/>
                    </a:moveTo>
                    <a:lnTo>
                      <a:pt x="0" y="44"/>
                    </a:lnTo>
                    <a:lnTo>
                      <a:pt x="83" y="0"/>
                    </a:lnTo>
                    <a:lnTo>
                      <a:pt x="83"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4" name="Freeform 56"/>
              <p:cNvSpPr>
                <a:spLocks/>
              </p:cNvSpPr>
              <p:nvPr/>
            </p:nvSpPr>
            <p:spPr bwMode="auto">
              <a:xfrm>
                <a:off x="3851" y="1107"/>
                <a:ext cx="13" cy="19"/>
              </a:xfrm>
              <a:custGeom>
                <a:avLst/>
                <a:gdLst/>
                <a:ahLst/>
                <a:cxnLst>
                  <a:cxn ang="0">
                    <a:pos x="13" y="0"/>
                  </a:cxn>
                  <a:cxn ang="0">
                    <a:pos x="6" y="0"/>
                  </a:cxn>
                  <a:cxn ang="0">
                    <a:pos x="6" y="6"/>
                  </a:cxn>
                  <a:cxn ang="0">
                    <a:pos x="6" y="6"/>
                  </a:cxn>
                  <a:cxn ang="0">
                    <a:pos x="0" y="12"/>
                  </a:cxn>
                  <a:cxn ang="0">
                    <a:pos x="6" y="12"/>
                  </a:cxn>
                  <a:cxn ang="0">
                    <a:pos x="6" y="12"/>
                  </a:cxn>
                  <a:cxn ang="0">
                    <a:pos x="6" y="19"/>
                  </a:cxn>
                  <a:cxn ang="0">
                    <a:pos x="13" y="19"/>
                  </a:cxn>
                  <a:cxn ang="0">
                    <a:pos x="13" y="0"/>
                  </a:cxn>
                </a:cxnLst>
                <a:rect l="0" t="0" r="r" b="b"/>
                <a:pathLst>
                  <a:path w="13" h="19">
                    <a:moveTo>
                      <a:pt x="13" y="0"/>
                    </a:moveTo>
                    <a:lnTo>
                      <a:pt x="6" y="0"/>
                    </a:lnTo>
                    <a:lnTo>
                      <a:pt x="6" y="6"/>
                    </a:lnTo>
                    <a:lnTo>
                      <a:pt x="6" y="6"/>
                    </a:lnTo>
                    <a:lnTo>
                      <a:pt x="0" y="12"/>
                    </a:lnTo>
                    <a:lnTo>
                      <a:pt x="6" y="12"/>
                    </a:lnTo>
                    <a:lnTo>
                      <a:pt x="6" y="12"/>
                    </a:lnTo>
                    <a:lnTo>
                      <a:pt x="6" y="19"/>
                    </a:lnTo>
                    <a:lnTo>
                      <a:pt x="13" y="19"/>
                    </a:lnTo>
                    <a:lnTo>
                      <a:pt x="1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5" name="Freeform 57"/>
              <p:cNvSpPr>
                <a:spLocks/>
              </p:cNvSpPr>
              <p:nvPr/>
            </p:nvSpPr>
            <p:spPr bwMode="auto">
              <a:xfrm>
                <a:off x="2190" y="373"/>
                <a:ext cx="109" cy="109"/>
              </a:xfrm>
              <a:custGeom>
                <a:avLst/>
                <a:gdLst/>
                <a:ahLst/>
                <a:cxnLst>
                  <a:cxn ang="0">
                    <a:pos x="109" y="58"/>
                  </a:cxn>
                  <a:cxn ang="0">
                    <a:pos x="0" y="109"/>
                  </a:cxn>
                  <a:cxn ang="0">
                    <a:pos x="0" y="0"/>
                  </a:cxn>
                  <a:cxn ang="0">
                    <a:pos x="109" y="58"/>
                  </a:cxn>
                </a:cxnLst>
                <a:rect l="0" t="0" r="r" b="b"/>
                <a:pathLst>
                  <a:path w="109" h="109">
                    <a:moveTo>
                      <a:pt x="109" y="58"/>
                    </a:moveTo>
                    <a:lnTo>
                      <a:pt x="0" y="109"/>
                    </a:lnTo>
                    <a:lnTo>
                      <a:pt x="0" y="0"/>
                    </a:lnTo>
                    <a:lnTo>
                      <a:pt x="109" y="5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6" name="Freeform 58"/>
              <p:cNvSpPr>
                <a:spLocks/>
              </p:cNvSpPr>
              <p:nvPr/>
            </p:nvSpPr>
            <p:spPr bwMode="auto">
              <a:xfrm>
                <a:off x="2190" y="405"/>
                <a:ext cx="19" cy="45"/>
              </a:xfrm>
              <a:custGeom>
                <a:avLst/>
                <a:gdLst/>
                <a:ahLst/>
                <a:cxnLst>
                  <a:cxn ang="0">
                    <a:pos x="0" y="45"/>
                  </a:cxn>
                  <a:cxn ang="0">
                    <a:pos x="7" y="45"/>
                  </a:cxn>
                  <a:cxn ang="0">
                    <a:pos x="7" y="45"/>
                  </a:cxn>
                  <a:cxn ang="0">
                    <a:pos x="13" y="45"/>
                  </a:cxn>
                  <a:cxn ang="0">
                    <a:pos x="13" y="38"/>
                  </a:cxn>
                  <a:cxn ang="0">
                    <a:pos x="19" y="38"/>
                  </a:cxn>
                  <a:cxn ang="0">
                    <a:pos x="19" y="32"/>
                  </a:cxn>
                  <a:cxn ang="0">
                    <a:pos x="19" y="26"/>
                  </a:cxn>
                  <a:cxn ang="0">
                    <a:pos x="19" y="26"/>
                  </a:cxn>
                  <a:cxn ang="0">
                    <a:pos x="19" y="19"/>
                  </a:cxn>
                  <a:cxn ang="0">
                    <a:pos x="19" y="19"/>
                  </a:cxn>
                  <a:cxn ang="0">
                    <a:pos x="19" y="13"/>
                  </a:cxn>
                  <a:cxn ang="0">
                    <a:pos x="13" y="6"/>
                  </a:cxn>
                  <a:cxn ang="0">
                    <a:pos x="13" y="6"/>
                  </a:cxn>
                  <a:cxn ang="0">
                    <a:pos x="7" y="6"/>
                  </a:cxn>
                  <a:cxn ang="0">
                    <a:pos x="7" y="6"/>
                  </a:cxn>
                  <a:cxn ang="0">
                    <a:pos x="0" y="0"/>
                  </a:cxn>
                  <a:cxn ang="0">
                    <a:pos x="0" y="45"/>
                  </a:cxn>
                </a:cxnLst>
                <a:rect l="0" t="0" r="r" b="b"/>
                <a:pathLst>
                  <a:path w="19" h="45">
                    <a:moveTo>
                      <a:pt x="0" y="45"/>
                    </a:moveTo>
                    <a:lnTo>
                      <a:pt x="7" y="45"/>
                    </a:lnTo>
                    <a:lnTo>
                      <a:pt x="7" y="45"/>
                    </a:lnTo>
                    <a:lnTo>
                      <a:pt x="13" y="45"/>
                    </a:lnTo>
                    <a:lnTo>
                      <a:pt x="13" y="38"/>
                    </a:lnTo>
                    <a:lnTo>
                      <a:pt x="19" y="38"/>
                    </a:lnTo>
                    <a:lnTo>
                      <a:pt x="19" y="32"/>
                    </a:lnTo>
                    <a:lnTo>
                      <a:pt x="19" y="26"/>
                    </a:lnTo>
                    <a:lnTo>
                      <a:pt x="19" y="26"/>
                    </a:lnTo>
                    <a:lnTo>
                      <a:pt x="19" y="19"/>
                    </a:lnTo>
                    <a:lnTo>
                      <a:pt x="19" y="19"/>
                    </a:lnTo>
                    <a:lnTo>
                      <a:pt x="19" y="13"/>
                    </a:lnTo>
                    <a:lnTo>
                      <a:pt x="13" y="6"/>
                    </a:lnTo>
                    <a:lnTo>
                      <a:pt x="13" y="6"/>
                    </a:lnTo>
                    <a:lnTo>
                      <a:pt x="7" y="6"/>
                    </a:lnTo>
                    <a:lnTo>
                      <a:pt x="7" y="6"/>
                    </a:lnTo>
                    <a:lnTo>
                      <a:pt x="0" y="0"/>
                    </a:lnTo>
                    <a:lnTo>
                      <a:pt x="0" y="4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7" name="Rectangle 59"/>
              <p:cNvSpPr>
                <a:spLocks noChangeArrowheads="1"/>
              </p:cNvSpPr>
              <p:nvPr/>
            </p:nvSpPr>
            <p:spPr bwMode="auto">
              <a:xfrm>
                <a:off x="1813" y="405"/>
                <a:ext cx="377" cy="4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8" name="Freeform 60"/>
              <p:cNvSpPr>
                <a:spLocks/>
              </p:cNvSpPr>
              <p:nvPr/>
            </p:nvSpPr>
            <p:spPr bwMode="auto">
              <a:xfrm>
                <a:off x="1705" y="373"/>
                <a:ext cx="115" cy="109"/>
              </a:xfrm>
              <a:custGeom>
                <a:avLst/>
                <a:gdLst/>
                <a:ahLst/>
                <a:cxnLst>
                  <a:cxn ang="0">
                    <a:pos x="0" y="58"/>
                  </a:cxn>
                  <a:cxn ang="0">
                    <a:pos x="115" y="109"/>
                  </a:cxn>
                  <a:cxn ang="0">
                    <a:pos x="115" y="0"/>
                  </a:cxn>
                  <a:cxn ang="0">
                    <a:pos x="0" y="58"/>
                  </a:cxn>
                </a:cxnLst>
                <a:rect l="0" t="0" r="r" b="b"/>
                <a:pathLst>
                  <a:path w="115" h="109">
                    <a:moveTo>
                      <a:pt x="0" y="58"/>
                    </a:moveTo>
                    <a:lnTo>
                      <a:pt x="115" y="109"/>
                    </a:lnTo>
                    <a:lnTo>
                      <a:pt x="115" y="0"/>
                    </a:lnTo>
                    <a:lnTo>
                      <a:pt x="0" y="5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9" name="Freeform 61"/>
              <p:cNvSpPr>
                <a:spLocks/>
              </p:cNvSpPr>
              <p:nvPr/>
            </p:nvSpPr>
            <p:spPr bwMode="auto">
              <a:xfrm>
                <a:off x="1794" y="405"/>
                <a:ext cx="19" cy="45"/>
              </a:xfrm>
              <a:custGeom>
                <a:avLst/>
                <a:gdLst/>
                <a:ahLst/>
                <a:cxnLst>
                  <a:cxn ang="0">
                    <a:pos x="19" y="0"/>
                  </a:cxn>
                  <a:cxn ang="0">
                    <a:pos x="19" y="6"/>
                  </a:cxn>
                  <a:cxn ang="0">
                    <a:pos x="13" y="6"/>
                  </a:cxn>
                  <a:cxn ang="0">
                    <a:pos x="7" y="6"/>
                  </a:cxn>
                  <a:cxn ang="0">
                    <a:pos x="7" y="6"/>
                  </a:cxn>
                  <a:cxn ang="0">
                    <a:pos x="7" y="13"/>
                  </a:cxn>
                  <a:cxn ang="0">
                    <a:pos x="0" y="19"/>
                  </a:cxn>
                  <a:cxn ang="0">
                    <a:pos x="0" y="19"/>
                  </a:cxn>
                  <a:cxn ang="0">
                    <a:pos x="0" y="26"/>
                  </a:cxn>
                  <a:cxn ang="0">
                    <a:pos x="0" y="26"/>
                  </a:cxn>
                  <a:cxn ang="0">
                    <a:pos x="0" y="32"/>
                  </a:cxn>
                  <a:cxn ang="0">
                    <a:pos x="7" y="38"/>
                  </a:cxn>
                  <a:cxn ang="0">
                    <a:pos x="7" y="38"/>
                  </a:cxn>
                  <a:cxn ang="0">
                    <a:pos x="7" y="45"/>
                  </a:cxn>
                  <a:cxn ang="0">
                    <a:pos x="13" y="45"/>
                  </a:cxn>
                  <a:cxn ang="0">
                    <a:pos x="19" y="45"/>
                  </a:cxn>
                  <a:cxn ang="0">
                    <a:pos x="19" y="45"/>
                  </a:cxn>
                  <a:cxn ang="0">
                    <a:pos x="19" y="0"/>
                  </a:cxn>
                </a:cxnLst>
                <a:rect l="0" t="0" r="r" b="b"/>
                <a:pathLst>
                  <a:path w="19" h="45">
                    <a:moveTo>
                      <a:pt x="19" y="0"/>
                    </a:moveTo>
                    <a:lnTo>
                      <a:pt x="19" y="6"/>
                    </a:lnTo>
                    <a:lnTo>
                      <a:pt x="13" y="6"/>
                    </a:lnTo>
                    <a:lnTo>
                      <a:pt x="7" y="6"/>
                    </a:lnTo>
                    <a:lnTo>
                      <a:pt x="7" y="6"/>
                    </a:lnTo>
                    <a:lnTo>
                      <a:pt x="7" y="13"/>
                    </a:lnTo>
                    <a:lnTo>
                      <a:pt x="0" y="19"/>
                    </a:lnTo>
                    <a:lnTo>
                      <a:pt x="0" y="19"/>
                    </a:lnTo>
                    <a:lnTo>
                      <a:pt x="0" y="26"/>
                    </a:lnTo>
                    <a:lnTo>
                      <a:pt x="0" y="26"/>
                    </a:lnTo>
                    <a:lnTo>
                      <a:pt x="0" y="32"/>
                    </a:lnTo>
                    <a:lnTo>
                      <a:pt x="7" y="38"/>
                    </a:lnTo>
                    <a:lnTo>
                      <a:pt x="7" y="38"/>
                    </a:lnTo>
                    <a:lnTo>
                      <a:pt x="7" y="45"/>
                    </a:lnTo>
                    <a:lnTo>
                      <a:pt x="13" y="45"/>
                    </a:lnTo>
                    <a:lnTo>
                      <a:pt x="19" y="45"/>
                    </a:lnTo>
                    <a:lnTo>
                      <a:pt x="19" y="45"/>
                    </a:lnTo>
                    <a:lnTo>
                      <a:pt x="19"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0" name="Rectangle 62"/>
              <p:cNvSpPr>
                <a:spLocks noChangeArrowheads="1"/>
              </p:cNvSpPr>
              <p:nvPr/>
            </p:nvSpPr>
            <p:spPr bwMode="auto">
              <a:xfrm>
                <a:off x="1104" y="1375"/>
                <a:ext cx="499" cy="210"/>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1" name="Rectangle 63"/>
              <p:cNvSpPr>
                <a:spLocks noChangeArrowheads="1"/>
              </p:cNvSpPr>
              <p:nvPr/>
            </p:nvSpPr>
            <p:spPr bwMode="auto">
              <a:xfrm>
                <a:off x="1228" y="1386"/>
                <a:ext cx="244"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Power</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p:txBody>
          </p:sp>
          <p:sp>
            <p:nvSpPr>
              <p:cNvPr id="2112" name="Rectangle 64"/>
              <p:cNvSpPr>
                <a:spLocks noChangeArrowheads="1"/>
              </p:cNvSpPr>
              <p:nvPr/>
            </p:nvSpPr>
            <p:spPr bwMode="auto">
              <a:xfrm>
                <a:off x="1113" y="1469"/>
                <a:ext cx="496"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Management</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p:txBody>
          </p:sp>
          <p:sp>
            <p:nvSpPr>
              <p:cNvPr id="2113" name="Rectangle 65"/>
              <p:cNvSpPr>
                <a:spLocks noChangeArrowheads="1"/>
              </p:cNvSpPr>
              <p:nvPr/>
            </p:nvSpPr>
            <p:spPr bwMode="auto">
              <a:xfrm>
                <a:off x="1098" y="807"/>
                <a:ext cx="505" cy="134"/>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4" name="Rectangle 66"/>
              <p:cNvSpPr>
                <a:spLocks noChangeArrowheads="1"/>
              </p:cNvSpPr>
              <p:nvPr/>
            </p:nvSpPr>
            <p:spPr bwMode="auto">
              <a:xfrm>
                <a:off x="1111" y="826"/>
                <a:ext cx="51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0000"/>
                    </a:solidFill>
                    <a:effectLst/>
                    <a:latin typeface="Arial" pitchFamily="34" charset="0"/>
                    <a:cs typeface="Arial" pitchFamily="34" charset="0"/>
                  </a:rPr>
                  <a:t>Debug &amp; Trace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15" name="Rectangle 67"/>
              <p:cNvSpPr>
                <a:spLocks noChangeArrowheads="1"/>
              </p:cNvSpPr>
              <p:nvPr/>
            </p:nvSpPr>
            <p:spPr bwMode="auto">
              <a:xfrm>
                <a:off x="1098" y="992"/>
                <a:ext cx="505" cy="134"/>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6" name="Rectangle 68"/>
              <p:cNvSpPr>
                <a:spLocks noChangeArrowheads="1"/>
              </p:cNvSpPr>
              <p:nvPr/>
            </p:nvSpPr>
            <p:spPr bwMode="auto">
              <a:xfrm>
                <a:off x="1126" y="1017"/>
                <a:ext cx="447"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Boot ROM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17" name="Rectangle 69"/>
              <p:cNvSpPr>
                <a:spLocks noChangeArrowheads="1"/>
              </p:cNvSpPr>
              <p:nvPr/>
            </p:nvSpPr>
            <p:spPr bwMode="auto">
              <a:xfrm>
                <a:off x="1098" y="1183"/>
                <a:ext cx="505" cy="134"/>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8" name="Rectangle 70"/>
              <p:cNvSpPr>
                <a:spLocks noChangeArrowheads="1"/>
              </p:cNvSpPr>
              <p:nvPr/>
            </p:nvSpPr>
            <p:spPr bwMode="auto">
              <a:xfrm>
                <a:off x="1108" y="1195"/>
                <a:ext cx="492"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Semaphore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19" name="Line 71"/>
              <p:cNvSpPr>
                <a:spLocks noChangeShapeType="1"/>
              </p:cNvSpPr>
              <p:nvPr/>
            </p:nvSpPr>
            <p:spPr bwMode="auto">
              <a:xfrm flipH="1">
                <a:off x="1622" y="871"/>
                <a:ext cx="249"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0" name="Freeform 72"/>
              <p:cNvSpPr>
                <a:spLocks/>
              </p:cNvSpPr>
              <p:nvPr/>
            </p:nvSpPr>
            <p:spPr bwMode="auto">
              <a:xfrm>
                <a:off x="1820" y="845"/>
                <a:ext cx="51" cy="51"/>
              </a:xfrm>
              <a:custGeom>
                <a:avLst/>
                <a:gdLst/>
                <a:ahLst/>
                <a:cxnLst>
                  <a:cxn ang="0">
                    <a:pos x="51" y="26"/>
                  </a:cxn>
                  <a:cxn ang="0">
                    <a:pos x="0" y="51"/>
                  </a:cxn>
                  <a:cxn ang="0">
                    <a:pos x="0" y="0"/>
                  </a:cxn>
                  <a:cxn ang="0">
                    <a:pos x="51" y="26"/>
                  </a:cxn>
                </a:cxnLst>
                <a:rect l="0" t="0" r="r" b="b"/>
                <a:pathLst>
                  <a:path w="51" h="51">
                    <a:moveTo>
                      <a:pt x="51" y="26"/>
                    </a:moveTo>
                    <a:lnTo>
                      <a:pt x="0" y="51"/>
                    </a:lnTo>
                    <a:lnTo>
                      <a:pt x="0" y="0"/>
                    </a:lnTo>
                    <a:lnTo>
                      <a:pt x="51"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1" name="Freeform 73"/>
              <p:cNvSpPr>
                <a:spLocks/>
              </p:cNvSpPr>
              <p:nvPr/>
            </p:nvSpPr>
            <p:spPr bwMode="auto">
              <a:xfrm>
                <a:off x="1622" y="845"/>
                <a:ext cx="51" cy="51"/>
              </a:xfrm>
              <a:custGeom>
                <a:avLst/>
                <a:gdLst/>
                <a:ahLst/>
                <a:cxnLst>
                  <a:cxn ang="0">
                    <a:pos x="0" y="26"/>
                  </a:cxn>
                  <a:cxn ang="0">
                    <a:pos x="51" y="51"/>
                  </a:cxn>
                  <a:cxn ang="0">
                    <a:pos x="51" y="0"/>
                  </a:cxn>
                  <a:cxn ang="0">
                    <a:pos x="0" y="26"/>
                  </a:cxn>
                </a:cxnLst>
                <a:rect l="0" t="0" r="r" b="b"/>
                <a:pathLst>
                  <a:path w="51" h="51">
                    <a:moveTo>
                      <a:pt x="0" y="26"/>
                    </a:moveTo>
                    <a:lnTo>
                      <a:pt x="51" y="51"/>
                    </a:lnTo>
                    <a:lnTo>
                      <a:pt x="51" y="0"/>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2" name="Line 74"/>
              <p:cNvSpPr>
                <a:spLocks noChangeShapeType="1"/>
              </p:cNvSpPr>
              <p:nvPr/>
            </p:nvSpPr>
            <p:spPr bwMode="auto">
              <a:xfrm flipH="1">
                <a:off x="1622" y="1062"/>
                <a:ext cx="249"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3" name="Freeform 75"/>
              <p:cNvSpPr>
                <a:spLocks/>
              </p:cNvSpPr>
              <p:nvPr/>
            </p:nvSpPr>
            <p:spPr bwMode="auto">
              <a:xfrm>
                <a:off x="1820" y="1030"/>
                <a:ext cx="51" cy="58"/>
              </a:xfrm>
              <a:custGeom>
                <a:avLst/>
                <a:gdLst/>
                <a:ahLst/>
                <a:cxnLst>
                  <a:cxn ang="0">
                    <a:pos x="51" y="32"/>
                  </a:cxn>
                  <a:cxn ang="0">
                    <a:pos x="0" y="58"/>
                  </a:cxn>
                  <a:cxn ang="0">
                    <a:pos x="0" y="0"/>
                  </a:cxn>
                  <a:cxn ang="0">
                    <a:pos x="51" y="32"/>
                  </a:cxn>
                </a:cxnLst>
                <a:rect l="0" t="0" r="r" b="b"/>
                <a:pathLst>
                  <a:path w="51" h="58">
                    <a:moveTo>
                      <a:pt x="51" y="32"/>
                    </a:moveTo>
                    <a:lnTo>
                      <a:pt x="0" y="58"/>
                    </a:lnTo>
                    <a:lnTo>
                      <a:pt x="0" y="0"/>
                    </a:lnTo>
                    <a:lnTo>
                      <a:pt x="51" y="3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4" name="Freeform 76"/>
              <p:cNvSpPr>
                <a:spLocks/>
              </p:cNvSpPr>
              <p:nvPr/>
            </p:nvSpPr>
            <p:spPr bwMode="auto">
              <a:xfrm>
                <a:off x="1622" y="1030"/>
                <a:ext cx="51" cy="58"/>
              </a:xfrm>
              <a:custGeom>
                <a:avLst/>
                <a:gdLst/>
                <a:ahLst/>
                <a:cxnLst>
                  <a:cxn ang="0">
                    <a:pos x="0" y="32"/>
                  </a:cxn>
                  <a:cxn ang="0">
                    <a:pos x="51" y="58"/>
                  </a:cxn>
                  <a:cxn ang="0">
                    <a:pos x="51" y="0"/>
                  </a:cxn>
                  <a:cxn ang="0">
                    <a:pos x="0" y="32"/>
                  </a:cxn>
                </a:cxnLst>
                <a:rect l="0" t="0" r="r" b="b"/>
                <a:pathLst>
                  <a:path w="51" h="58">
                    <a:moveTo>
                      <a:pt x="0" y="32"/>
                    </a:moveTo>
                    <a:lnTo>
                      <a:pt x="51" y="58"/>
                    </a:lnTo>
                    <a:lnTo>
                      <a:pt x="51" y="0"/>
                    </a:lnTo>
                    <a:lnTo>
                      <a:pt x="0" y="3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5" name="Line 77"/>
              <p:cNvSpPr>
                <a:spLocks noChangeShapeType="1"/>
              </p:cNvSpPr>
              <p:nvPr/>
            </p:nvSpPr>
            <p:spPr bwMode="auto">
              <a:xfrm flipH="1">
                <a:off x="1622" y="1470"/>
                <a:ext cx="249"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6" name="Freeform 78"/>
              <p:cNvSpPr>
                <a:spLocks/>
              </p:cNvSpPr>
              <p:nvPr/>
            </p:nvSpPr>
            <p:spPr bwMode="auto">
              <a:xfrm>
                <a:off x="1820" y="1445"/>
                <a:ext cx="51" cy="57"/>
              </a:xfrm>
              <a:custGeom>
                <a:avLst/>
                <a:gdLst/>
                <a:ahLst/>
                <a:cxnLst>
                  <a:cxn ang="0">
                    <a:pos x="51" y="25"/>
                  </a:cxn>
                  <a:cxn ang="0">
                    <a:pos x="0" y="57"/>
                  </a:cxn>
                  <a:cxn ang="0">
                    <a:pos x="0" y="0"/>
                  </a:cxn>
                  <a:cxn ang="0">
                    <a:pos x="51" y="25"/>
                  </a:cxn>
                </a:cxnLst>
                <a:rect l="0" t="0" r="r" b="b"/>
                <a:pathLst>
                  <a:path w="51" h="57">
                    <a:moveTo>
                      <a:pt x="51" y="25"/>
                    </a:moveTo>
                    <a:lnTo>
                      <a:pt x="0" y="57"/>
                    </a:lnTo>
                    <a:lnTo>
                      <a:pt x="0" y="0"/>
                    </a:lnTo>
                    <a:lnTo>
                      <a:pt x="51" y="2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7" name="Freeform 79"/>
              <p:cNvSpPr>
                <a:spLocks/>
              </p:cNvSpPr>
              <p:nvPr/>
            </p:nvSpPr>
            <p:spPr bwMode="auto">
              <a:xfrm>
                <a:off x="1622" y="1445"/>
                <a:ext cx="51" cy="57"/>
              </a:xfrm>
              <a:custGeom>
                <a:avLst/>
                <a:gdLst/>
                <a:ahLst/>
                <a:cxnLst>
                  <a:cxn ang="0">
                    <a:pos x="0" y="25"/>
                  </a:cxn>
                  <a:cxn ang="0">
                    <a:pos x="51" y="57"/>
                  </a:cxn>
                  <a:cxn ang="0">
                    <a:pos x="51" y="0"/>
                  </a:cxn>
                  <a:cxn ang="0">
                    <a:pos x="0" y="25"/>
                  </a:cxn>
                </a:cxnLst>
                <a:rect l="0" t="0" r="r" b="b"/>
                <a:pathLst>
                  <a:path w="51" h="57">
                    <a:moveTo>
                      <a:pt x="0" y="25"/>
                    </a:moveTo>
                    <a:lnTo>
                      <a:pt x="51" y="57"/>
                    </a:lnTo>
                    <a:lnTo>
                      <a:pt x="51" y="0"/>
                    </a:lnTo>
                    <a:lnTo>
                      <a:pt x="0" y="2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8" name="Rectangle 80"/>
              <p:cNvSpPr>
                <a:spLocks noChangeArrowheads="1"/>
              </p:cNvSpPr>
              <p:nvPr/>
            </p:nvSpPr>
            <p:spPr bwMode="auto">
              <a:xfrm>
                <a:off x="1258" y="494"/>
                <a:ext cx="384" cy="12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24211D"/>
                    </a:solidFill>
                    <a:effectLst/>
                    <a:latin typeface="Arial" pitchFamily="34" charset="0"/>
                    <a:cs typeface="Arial" pitchFamily="34" charset="0"/>
                  </a:rPr>
                  <a:t>Memory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29" name="Rectangle 81"/>
              <p:cNvSpPr>
                <a:spLocks noChangeArrowheads="1"/>
              </p:cNvSpPr>
              <p:nvPr/>
            </p:nvSpPr>
            <p:spPr bwMode="auto">
              <a:xfrm>
                <a:off x="1194" y="590"/>
                <a:ext cx="518" cy="12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24211D"/>
                    </a:solidFill>
                    <a:effectLst/>
                    <a:latin typeface="Arial" pitchFamily="34" charset="0"/>
                    <a:cs typeface="Arial" pitchFamily="34" charset="0"/>
                  </a:rPr>
                  <a:t>Subsystem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30" name="Freeform 82"/>
              <p:cNvSpPr>
                <a:spLocks/>
              </p:cNvSpPr>
              <p:nvPr/>
            </p:nvSpPr>
            <p:spPr bwMode="auto">
              <a:xfrm>
                <a:off x="2190" y="571"/>
                <a:ext cx="115" cy="108"/>
              </a:xfrm>
              <a:custGeom>
                <a:avLst/>
                <a:gdLst/>
                <a:ahLst/>
                <a:cxnLst>
                  <a:cxn ang="0">
                    <a:pos x="115" y="57"/>
                  </a:cxn>
                  <a:cxn ang="0">
                    <a:pos x="0" y="108"/>
                  </a:cxn>
                  <a:cxn ang="0">
                    <a:pos x="0" y="0"/>
                  </a:cxn>
                  <a:cxn ang="0">
                    <a:pos x="115" y="57"/>
                  </a:cxn>
                </a:cxnLst>
                <a:rect l="0" t="0" r="r" b="b"/>
                <a:pathLst>
                  <a:path w="115" h="108">
                    <a:moveTo>
                      <a:pt x="115" y="57"/>
                    </a:moveTo>
                    <a:lnTo>
                      <a:pt x="0" y="108"/>
                    </a:lnTo>
                    <a:lnTo>
                      <a:pt x="0" y="0"/>
                    </a:lnTo>
                    <a:lnTo>
                      <a:pt x="115" y="5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1" name="Freeform 83"/>
              <p:cNvSpPr>
                <a:spLocks/>
              </p:cNvSpPr>
              <p:nvPr/>
            </p:nvSpPr>
            <p:spPr bwMode="auto">
              <a:xfrm>
                <a:off x="2197" y="603"/>
                <a:ext cx="19" cy="44"/>
              </a:xfrm>
              <a:custGeom>
                <a:avLst/>
                <a:gdLst/>
                <a:ahLst/>
                <a:cxnLst>
                  <a:cxn ang="0">
                    <a:pos x="0" y="44"/>
                  </a:cxn>
                  <a:cxn ang="0">
                    <a:pos x="0" y="44"/>
                  </a:cxn>
                  <a:cxn ang="0">
                    <a:pos x="6" y="44"/>
                  </a:cxn>
                  <a:cxn ang="0">
                    <a:pos x="12" y="38"/>
                  </a:cxn>
                  <a:cxn ang="0">
                    <a:pos x="12" y="38"/>
                  </a:cxn>
                  <a:cxn ang="0">
                    <a:pos x="12" y="38"/>
                  </a:cxn>
                  <a:cxn ang="0">
                    <a:pos x="19" y="32"/>
                  </a:cxn>
                  <a:cxn ang="0">
                    <a:pos x="19" y="25"/>
                  </a:cxn>
                  <a:cxn ang="0">
                    <a:pos x="19" y="25"/>
                  </a:cxn>
                  <a:cxn ang="0">
                    <a:pos x="19" y="19"/>
                  </a:cxn>
                  <a:cxn ang="0">
                    <a:pos x="19" y="13"/>
                  </a:cxn>
                  <a:cxn ang="0">
                    <a:pos x="12" y="13"/>
                  </a:cxn>
                  <a:cxn ang="0">
                    <a:pos x="12" y="6"/>
                  </a:cxn>
                  <a:cxn ang="0">
                    <a:pos x="12" y="6"/>
                  </a:cxn>
                  <a:cxn ang="0">
                    <a:pos x="6" y="6"/>
                  </a:cxn>
                  <a:cxn ang="0">
                    <a:pos x="0" y="0"/>
                  </a:cxn>
                  <a:cxn ang="0">
                    <a:pos x="0" y="0"/>
                  </a:cxn>
                  <a:cxn ang="0">
                    <a:pos x="0" y="44"/>
                  </a:cxn>
                </a:cxnLst>
                <a:rect l="0" t="0" r="r" b="b"/>
                <a:pathLst>
                  <a:path w="19" h="44">
                    <a:moveTo>
                      <a:pt x="0" y="44"/>
                    </a:moveTo>
                    <a:lnTo>
                      <a:pt x="0" y="44"/>
                    </a:lnTo>
                    <a:lnTo>
                      <a:pt x="6" y="44"/>
                    </a:lnTo>
                    <a:lnTo>
                      <a:pt x="12" y="38"/>
                    </a:lnTo>
                    <a:lnTo>
                      <a:pt x="12" y="38"/>
                    </a:lnTo>
                    <a:lnTo>
                      <a:pt x="12" y="38"/>
                    </a:lnTo>
                    <a:lnTo>
                      <a:pt x="19" y="32"/>
                    </a:lnTo>
                    <a:lnTo>
                      <a:pt x="19" y="25"/>
                    </a:lnTo>
                    <a:lnTo>
                      <a:pt x="19" y="25"/>
                    </a:lnTo>
                    <a:lnTo>
                      <a:pt x="19" y="19"/>
                    </a:lnTo>
                    <a:lnTo>
                      <a:pt x="19" y="13"/>
                    </a:lnTo>
                    <a:lnTo>
                      <a:pt x="12" y="13"/>
                    </a:lnTo>
                    <a:lnTo>
                      <a:pt x="12" y="6"/>
                    </a:lnTo>
                    <a:lnTo>
                      <a:pt x="12" y="6"/>
                    </a:lnTo>
                    <a:lnTo>
                      <a:pt x="6" y="6"/>
                    </a:lnTo>
                    <a:lnTo>
                      <a:pt x="0" y="0"/>
                    </a:lnTo>
                    <a:lnTo>
                      <a:pt x="0" y="0"/>
                    </a:lnTo>
                    <a:lnTo>
                      <a:pt x="0" y="4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2" name="Rectangle 84"/>
              <p:cNvSpPr>
                <a:spLocks noChangeArrowheads="1"/>
              </p:cNvSpPr>
              <p:nvPr/>
            </p:nvSpPr>
            <p:spPr bwMode="auto">
              <a:xfrm>
                <a:off x="2165" y="603"/>
                <a:ext cx="32" cy="4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3" name="Freeform 85"/>
              <p:cNvSpPr>
                <a:spLocks/>
              </p:cNvSpPr>
              <p:nvPr/>
            </p:nvSpPr>
            <p:spPr bwMode="auto">
              <a:xfrm>
                <a:off x="2056" y="571"/>
                <a:ext cx="115" cy="108"/>
              </a:xfrm>
              <a:custGeom>
                <a:avLst/>
                <a:gdLst/>
                <a:ahLst/>
                <a:cxnLst>
                  <a:cxn ang="0">
                    <a:pos x="0" y="57"/>
                  </a:cxn>
                  <a:cxn ang="0">
                    <a:pos x="115" y="108"/>
                  </a:cxn>
                  <a:cxn ang="0">
                    <a:pos x="115" y="0"/>
                  </a:cxn>
                  <a:cxn ang="0">
                    <a:pos x="0" y="57"/>
                  </a:cxn>
                </a:cxnLst>
                <a:rect l="0" t="0" r="r" b="b"/>
                <a:pathLst>
                  <a:path w="115" h="108">
                    <a:moveTo>
                      <a:pt x="0" y="57"/>
                    </a:moveTo>
                    <a:lnTo>
                      <a:pt x="115" y="108"/>
                    </a:lnTo>
                    <a:lnTo>
                      <a:pt x="115" y="0"/>
                    </a:lnTo>
                    <a:lnTo>
                      <a:pt x="0" y="5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4" name="Freeform 86"/>
              <p:cNvSpPr>
                <a:spLocks/>
              </p:cNvSpPr>
              <p:nvPr/>
            </p:nvSpPr>
            <p:spPr bwMode="auto">
              <a:xfrm>
                <a:off x="2145" y="603"/>
                <a:ext cx="20" cy="44"/>
              </a:xfrm>
              <a:custGeom>
                <a:avLst/>
                <a:gdLst/>
                <a:ahLst/>
                <a:cxnLst>
                  <a:cxn ang="0">
                    <a:pos x="20" y="0"/>
                  </a:cxn>
                  <a:cxn ang="0">
                    <a:pos x="20" y="0"/>
                  </a:cxn>
                  <a:cxn ang="0">
                    <a:pos x="13" y="6"/>
                  </a:cxn>
                  <a:cxn ang="0">
                    <a:pos x="13" y="6"/>
                  </a:cxn>
                  <a:cxn ang="0">
                    <a:pos x="7" y="6"/>
                  </a:cxn>
                  <a:cxn ang="0">
                    <a:pos x="7" y="13"/>
                  </a:cxn>
                  <a:cxn ang="0">
                    <a:pos x="0" y="13"/>
                  </a:cxn>
                  <a:cxn ang="0">
                    <a:pos x="0" y="19"/>
                  </a:cxn>
                  <a:cxn ang="0">
                    <a:pos x="0" y="25"/>
                  </a:cxn>
                  <a:cxn ang="0">
                    <a:pos x="0" y="25"/>
                  </a:cxn>
                  <a:cxn ang="0">
                    <a:pos x="0" y="32"/>
                  </a:cxn>
                  <a:cxn ang="0">
                    <a:pos x="7" y="38"/>
                  </a:cxn>
                  <a:cxn ang="0">
                    <a:pos x="7" y="38"/>
                  </a:cxn>
                  <a:cxn ang="0">
                    <a:pos x="13" y="38"/>
                  </a:cxn>
                  <a:cxn ang="0">
                    <a:pos x="13" y="44"/>
                  </a:cxn>
                  <a:cxn ang="0">
                    <a:pos x="20" y="44"/>
                  </a:cxn>
                  <a:cxn ang="0">
                    <a:pos x="20" y="44"/>
                  </a:cxn>
                  <a:cxn ang="0">
                    <a:pos x="20" y="0"/>
                  </a:cxn>
                </a:cxnLst>
                <a:rect l="0" t="0" r="r" b="b"/>
                <a:pathLst>
                  <a:path w="20" h="44">
                    <a:moveTo>
                      <a:pt x="20" y="0"/>
                    </a:moveTo>
                    <a:lnTo>
                      <a:pt x="20" y="0"/>
                    </a:lnTo>
                    <a:lnTo>
                      <a:pt x="13" y="6"/>
                    </a:lnTo>
                    <a:lnTo>
                      <a:pt x="13" y="6"/>
                    </a:lnTo>
                    <a:lnTo>
                      <a:pt x="7" y="6"/>
                    </a:lnTo>
                    <a:lnTo>
                      <a:pt x="7" y="13"/>
                    </a:lnTo>
                    <a:lnTo>
                      <a:pt x="0" y="13"/>
                    </a:lnTo>
                    <a:lnTo>
                      <a:pt x="0" y="19"/>
                    </a:lnTo>
                    <a:lnTo>
                      <a:pt x="0" y="25"/>
                    </a:lnTo>
                    <a:lnTo>
                      <a:pt x="0" y="25"/>
                    </a:lnTo>
                    <a:lnTo>
                      <a:pt x="0" y="32"/>
                    </a:lnTo>
                    <a:lnTo>
                      <a:pt x="7" y="38"/>
                    </a:lnTo>
                    <a:lnTo>
                      <a:pt x="7" y="38"/>
                    </a:lnTo>
                    <a:lnTo>
                      <a:pt x="13" y="38"/>
                    </a:lnTo>
                    <a:lnTo>
                      <a:pt x="13" y="44"/>
                    </a:lnTo>
                    <a:lnTo>
                      <a:pt x="20" y="44"/>
                    </a:lnTo>
                    <a:lnTo>
                      <a:pt x="20" y="44"/>
                    </a:lnTo>
                    <a:lnTo>
                      <a:pt x="2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5" name="Rectangle 87"/>
              <p:cNvSpPr>
                <a:spLocks noChangeArrowheads="1"/>
              </p:cNvSpPr>
              <p:nvPr/>
            </p:nvSpPr>
            <p:spPr bwMode="auto">
              <a:xfrm>
                <a:off x="3033" y="3046"/>
                <a:ext cx="198" cy="6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6" name="Rectangle 88"/>
              <p:cNvSpPr>
                <a:spLocks noChangeArrowheads="1"/>
              </p:cNvSpPr>
              <p:nvPr/>
            </p:nvSpPr>
            <p:spPr bwMode="auto">
              <a:xfrm>
                <a:off x="3033" y="3046"/>
                <a:ext cx="198" cy="65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7" name="Rectangle 89"/>
              <p:cNvSpPr>
                <a:spLocks noChangeArrowheads="1"/>
              </p:cNvSpPr>
              <p:nvPr/>
            </p:nvSpPr>
            <p:spPr bwMode="auto">
              <a:xfrm rot="16200000">
                <a:off x="3086" y="3455"/>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38" name="Rectangle 90"/>
              <p:cNvSpPr>
                <a:spLocks noChangeArrowheads="1"/>
              </p:cNvSpPr>
              <p:nvPr/>
            </p:nvSpPr>
            <p:spPr bwMode="auto">
              <a:xfrm rot="16200000">
                <a:off x="3083" y="3388"/>
                <a:ext cx="115"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39" name="Rectangle 91"/>
              <p:cNvSpPr>
                <a:spLocks noChangeArrowheads="1"/>
              </p:cNvSpPr>
              <p:nvPr/>
            </p:nvSpPr>
            <p:spPr bwMode="auto">
              <a:xfrm rot="16200000">
                <a:off x="3105" y="3340"/>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40" name="Rectangle 92"/>
              <p:cNvSpPr>
                <a:spLocks noChangeArrowheads="1"/>
              </p:cNvSpPr>
              <p:nvPr/>
            </p:nvSpPr>
            <p:spPr bwMode="auto">
              <a:xfrm rot="16200000">
                <a:off x="3080" y="3283"/>
                <a:ext cx="122"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O</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41" name="Rectangle 93"/>
              <p:cNvSpPr>
                <a:spLocks noChangeArrowheads="1"/>
              </p:cNvSpPr>
              <p:nvPr/>
            </p:nvSpPr>
            <p:spPr bwMode="auto">
              <a:xfrm rot="16200000">
                <a:off x="3105" y="3232"/>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42" name="Rectangle 94"/>
              <p:cNvSpPr>
                <a:spLocks noChangeArrowheads="1"/>
              </p:cNvSpPr>
              <p:nvPr/>
            </p:nvSpPr>
            <p:spPr bwMode="auto">
              <a:xfrm rot="16200000">
                <a:off x="3105" y="3206"/>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43" name="Rectangle 95"/>
              <p:cNvSpPr>
                <a:spLocks noChangeArrowheads="1"/>
              </p:cNvSpPr>
              <p:nvPr/>
            </p:nvSpPr>
            <p:spPr bwMode="auto">
              <a:xfrm rot="16200000">
                <a:off x="3087" y="3131"/>
                <a:ext cx="107" cy="1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x4</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45" name="Rectangle 97"/>
              <p:cNvSpPr>
                <a:spLocks noChangeArrowheads="1"/>
              </p:cNvSpPr>
              <p:nvPr/>
            </p:nvSpPr>
            <p:spPr bwMode="auto">
              <a:xfrm>
                <a:off x="2075" y="3046"/>
                <a:ext cx="192" cy="6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6" name="Rectangle 98"/>
              <p:cNvSpPr>
                <a:spLocks noChangeArrowheads="1"/>
              </p:cNvSpPr>
              <p:nvPr/>
            </p:nvSpPr>
            <p:spPr bwMode="auto">
              <a:xfrm>
                <a:off x="2075" y="3046"/>
                <a:ext cx="192" cy="65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7" name="Rectangle 99"/>
              <p:cNvSpPr>
                <a:spLocks noChangeArrowheads="1"/>
              </p:cNvSpPr>
              <p:nvPr/>
            </p:nvSpPr>
            <p:spPr bwMode="auto">
              <a:xfrm rot="16200000">
                <a:off x="2128" y="3442"/>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P</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48" name="Rectangle 100"/>
              <p:cNvSpPr>
                <a:spLocks noChangeArrowheads="1"/>
              </p:cNvSpPr>
              <p:nvPr/>
            </p:nvSpPr>
            <p:spPr bwMode="auto">
              <a:xfrm rot="16200000">
                <a:off x="2125" y="3376"/>
                <a:ext cx="115"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49" name="Rectangle 101"/>
              <p:cNvSpPr>
                <a:spLocks noChangeArrowheads="1"/>
              </p:cNvSpPr>
              <p:nvPr/>
            </p:nvSpPr>
            <p:spPr bwMode="auto">
              <a:xfrm rot="16200000">
                <a:off x="2147" y="3327"/>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50" name="Rectangle 102"/>
              <p:cNvSpPr>
                <a:spLocks noChangeArrowheads="1"/>
              </p:cNvSpPr>
              <p:nvPr/>
            </p:nvSpPr>
            <p:spPr bwMode="auto">
              <a:xfrm rot="16200000">
                <a:off x="2135" y="3283"/>
                <a:ext cx="96"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51" name="Rectangle 103"/>
              <p:cNvSpPr>
                <a:spLocks noChangeArrowheads="1"/>
              </p:cNvSpPr>
              <p:nvPr/>
            </p:nvSpPr>
            <p:spPr bwMode="auto">
              <a:xfrm rot="16200000">
                <a:off x="2147" y="3244"/>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52" name="Rectangle 104"/>
              <p:cNvSpPr>
                <a:spLocks noChangeArrowheads="1"/>
              </p:cNvSpPr>
              <p:nvPr/>
            </p:nvSpPr>
            <p:spPr bwMode="auto">
              <a:xfrm rot="16200000">
                <a:off x="2147" y="3219"/>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53" name="Rectangle 105"/>
              <p:cNvSpPr>
                <a:spLocks noChangeArrowheads="1"/>
              </p:cNvSpPr>
              <p:nvPr/>
            </p:nvSpPr>
            <p:spPr bwMode="auto">
              <a:xfrm rot="16200000">
                <a:off x="2129" y="3117"/>
                <a:ext cx="107" cy="1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x2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55" name="Rectangle 107"/>
              <p:cNvSpPr>
                <a:spLocks noChangeArrowheads="1"/>
              </p:cNvSpPr>
              <p:nvPr/>
            </p:nvSpPr>
            <p:spPr bwMode="auto">
              <a:xfrm>
                <a:off x="2312" y="3046"/>
                <a:ext cx="191" cy="650"/>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6" name="Rectangle 108"/>
              <p:cNvSpPr>
                <a:spLocks noChangeArrowheads="1"/>
              </p:cNvSpPr>
              <p:nvPr/>
            </p:nvSpPr>
            <p:spPr bwMode="auto">
              <a:xfrm rot="16200000">
                <a:off x="2355" y="3452"/>
                <a:ext cx="115"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U</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57" name="Rectangle 109"/>
              <p:cNvSpPr>
                <a:spLocks noChangeArrowheads="1"/>
              </p:cNvSpPr>
              <p:nvPr/>
            </p:nvSpPr>
            <p:spPr bwMode="auto">
              <a:xfrm rot="16200000">
                <a:off x="2358" y="3385"/>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58" name="Rectangle 110"/>
              <p:cNvSpPr>
                <a:spLocks noChangeArrowheads="1"/>
              </p:cNvSpPr>
              <p:nvPr/>
            </p:nvSpPr>
            <p:spPr bwMode="auto">
              <a:xfrm rot="16200000">
                <a:off x="2355" y="3312"/>
                <a:ext cx="115"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59" name="Rectangle 111"/>
              <p:cNvSpPr>
                <a:spLocks noChangeArrowheads="1"/>
              </p:cNvSpPr>
              <p:nvPr/>
            </p:nvSpPr>
            <p:spPr bwMode="auto">
              <a:xfrm rot="16200000">
                <a:off x="2361" y="3248"/>
                <a:ext cx="103"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60" name="Rectangle 112"/>
              <p:cNvSpPr>
                <a:spLocks noChangeArrowheads="1"/>
              </p:cNvSpPr>
              <p:nvPr/>
            </p:nvSpPr>
            <p:spPr bwMode="auto">
              <a:xfrm rot="16200000">
                <a:off x="2377" y="3200"/>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62" name="Rectangle 114"/>
              <p:cNvSpPr>
                <a:spLocks noChangeArrowheads="1"/>
              </p:cNvSpPr>
              <p:nvPr/>
            </p:nvSpPr>
            <p:spPr bwMode="auto">
              <a:xfrm rot="16200000">
                <a:off x="2359" y="3105"/>
                <a:ext cx="107" cy="1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x2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63" name="Rectangle 115"/>
              <p:cNvSpPr>
                <a:spLocks noChangeArrowheads="1"/>
              </p:cNvSpPr>
              <p:nvPr/>
            </p:nvSpPr>
            <p:spPr bwMode="auto">
              <a:xfrm>
                <a:off x="2791" y="3046"/>
                <a:ext cx="198" cy="6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4" name="Rectangle 116"/>
              <p:cNvSpPr>
                <a:spLocks noChangeArrowheads="1"/>
              </p:cNvSpPr>
              <p:nvPr/>
            </p:nvSpPr>
            <p:spPr bwMode="auto">
              <a:xfrm>
                <a:off x="2791" y="3046"/>
                <a:ext cx="198" cy="65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5" name="Rectangle 117"/>
              <p:cNvSpPr>
                <a:spLocks noChangeArrowheads="1"/>
              </p:cNvSpPr>
              <p:nvPr/>
            </p:nvSpPr>
            <p:spPr bwMode="auto">
              <a:xfrm rot="16200000">
                <a:off x="2844" y="3442"/>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66" name="Rectangle 118"/>
              <p:cNvSpPr>
                <a:spLocks noChangeArrowheads="1"/>
              </p:cNvSpPr>
              <p:nvPr/>
            </p:nvSpPr>
            <p:spPr bwMode="auto">
              <a:xfrm rot="16200000">
                <a:off x="2863" y="3391"/>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67" name="Rectangle 119"/>
              <p:cNvSpPr>
                <a:spLocks noChangeArrowheads="1"/>
              </p:cNvSpPr>
              <p:nvPr/>
            </p:nvSpPr>
            <p:spPr bwMode="auto">
              <a:xfrm rot="16200000">
                <a:off x="2847" y="3343"/>
                <a:ext cx="103"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F</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68" name="Rectangle 120"/>
              <p:cNvSpPr>
                <a:spLocks noChangeArrowheads="1"/>
              </p:cNvSpPr>
              <p:nvPr/>
            </p:nvSpPr>
            <p:spPr bwMode="auto">
              <a:xfrm rot="16200000">
                <a:off x="2851" y="3290"/>
                <a:ext cx="96"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70" name="Rectangle 122"/>
              <p:cNvSpPr>
                <a:spLocks noChangeArrowheads="1"/>
              </p:cNvSpPr>
              <p:nvPr/>
            </p:nvSpPr>
            <p:spPr bwMode="auto">
              <a:xfrm rot="16200000">
                <a:off x="2845" y="3124"/>
                <a:ext cx="107" cy="1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x6</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71" name="Rectangle 123"/>
              <p:cNvSpPr>
                <a:spLocks noChangeArrowheads="1"/>
              </p:cNvSpPr>
              <p:nvPr/>
            </p:nvSpPr>
            <p:spPr bwMode="auto">
              <a:xfrm>
                <a:off x="2554" y="3046"/>
                <a:ext cx="192" cy="6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2" name="Rectangle 124"/>
              <p:cNvSpPr>
                <a:spLocks noChangeArrowheads="1"/>
              </p:cNvSpPr>
              <p:nvPr/>
            </p:nvSpPr>
            <p:spPr bwMode="auto">
              <a:xfrm>
                <a:off x="2554" y="3046"/>
                <a:ext cx="192" cy="65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3" name="Rectangle 125"/>
              <p:cNvSpPr>
                <a:spLocks noChangeArrowheads="1"/>
              </p:cNvSpPr>
              <p:nvPr/>
            </p:nvSpPr>
            <p:spPr bwMode="auto">
              <a:xfrm rot="16200000">
                <a:off x="2601" y="3328"/>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74" name="Rectangle 126"/>
              <p:cNvSpPr>
                <a:spLocks noChangeArrowheads="1"/>
              </p:cNvSpPr>
              <p:nvPr/>
            </p:nvSpPr>
            <p:spPr bwMode="auto">
              <a:xfrm rot="16200000">
                <a:off x="2601" y="3257"/>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P</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75" name="Rectangle 127"/>
              <p:cNvSpPr>
                <a:spLocks noChangeArrowheads="1"/>
              </p:cNvSpPr>
              <p:nvPr/>
            </p:nvSpPr>
            <p:spPr bwMode="auto">
              <a:xfrm rot="16200000">
                <a:off x="2620" y="3213"/>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76" name="Rectangle 128"/>
              <p:cNvSpPr>
                <a:spLocks noChangeArrowheads="1"/>
              </p:cNvSpPr>
              <p:nvPr/>
            </p:nvSpPr>
            <p:spPr bwMode="auto">
              <a:xfrm>
                <a:off x="1833" y="3046"/>
                <a:ext cx="198" cy="6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7" name="Rectangle 129"/>
              <p:cNvSpPr>
                <a:spLocks noChangeArrowheads="1"/>
              </p:cNvSpPr>
              <p:nvPr/>
            </p:nvSpPr>
            <p:spPr bwMode="auto">
              <a:xfrm>
                <a:off x="1833" y="3046"/>
                <a:ext cx="198" cy="65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8" name="Rectangle 130"/>
              <p:cNvSpPr>
                <a:spLocks noChangeArrowheads="1"/>
              </p:cNvSpPr>
              <p:nvPr/>
            </p:nvSpPr>
            <p:spPr bwMode="auto">
              <a:xfrm rot="16200000">
                <a:off x="1905" y="3335"/>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79" name="Rectangle 131"/>
              <p:cNvSpPr>
                <a:spLocks noChangeArrowheads="1"/>
              </p:cNvSpPr>
              <p:nvPr/>
            </p:nvSpPr>
            <p:spPr bwMode="auto">
              <a:xfrm rot="16200000">
                <a:off x="1883" y="3249"/>
                <a:ext cx="115"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80" name="Rectangle 132"/>
              <p:cNvSpPr>
                <a:spLocks noChangeArrowheads="1"/>
              </p:cNvSpPr>
              <p:nvPr/>
            </p:nvSpPr>
            <p:spPr bwMode="auto">
              <a:xfrm rot="16200000">
                <a:off x="1870" y="3325"/>
                <a:ext cx="71" cy="9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0000"/>
                    </a:solidFill>
                    <a:effectLst/>
                    <a:latin typeface="Arial" pitchFamily="34" charset="0"/>
                    <a:cs typeface="Arial" pitchFamily="34" charset="0"/>
                  </a:rPr>
                  <a:t>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81" name="Freeform 133"/>
              <p:cNvSpPr>
                <a:spLocks/>
              </p:cNvSpPr>
              <p:nvPr/>
            </p:nvSpPr>
            <p:spPr bwMode="auto">
              <a:xfrm>
                <a:off x="3033" y="2427"/>
                <a:ext cx="83" cy="83"/>
              </a:xfrm>
              <a:custGeom>
                <a:avLst/>
                <a:gdLst/>
                <a:ahLst/>
                <a:cxnLst>
                  <a:cxn ang="0">
                    <a:pos x="83" y="83"/>
                  </a:cxn>
                  <a:cxn ang="0">
                    <a:pos x="39" y="0"/>
                  </a:cxn>
                  <a:cxn ang="0">
                    <a:pos x="0" y="83"/>
                  </a:cxn>
                  <a:cxn ang="0">
                    <a:pos x="83" y="83"/>
                  </a:cxn>
                </a:cxnLst>
                <a:rect l="0" t="0" r="r" b="b"/>
                <a:pathLst>
                  <a:path w="83" h="83">
                    <a:moveTo>
                      <a:pt x="83" y="83"/>
                    </a:moveTo>
                    <a:lnTo>
                      <a:pt x="39" y="0"/>
                    </a:lnTo>
                    <a:lnTo>
                      <a:pt x="0" y="83"/>
                    </a:lnTo>
                    <a:lnTo>
                      <a:pt x="83" y="8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2" name="Freeform 134"/>
              <p:cNvSpPr>
                <a:spLocks/>
              </p:cNvSpPr>
              <p:nvPr/>
            </p:nvSpPr>
            <p:spPr bwMode="auto">
              <a:xfrm>
                <a:off x="3065" y="2491"/>
                <a:ext cx="19" cy="13"/>
              </a:xfrm>
              <a:custGeom>
                <a:avLst/>
                <a:gdLst/>
                <a:ahLst/>
                <a:cxnLst>
                  <a:cxn ang="0">
                    <a:pos x="19" y="13"/>
                  </a:cxn>
                  <a:cxn ang="0">
                    <a:pos x="19" y="6"/>
                  </a:cxn>
                  <a:cxn ang="0">
                    <a:pos x="13" y="6"/>
                  </a:cxn>
                  <a:cxn ang="0">
                    <a:pos x="13" y="0"/>
                  </a:cxn>
                  <a:cxn ang="0">
                    <a:pos x="7" y="0"/>
                  </a:cxn>
                  <a:cxn ang="0">
                    <a:pos x="7" y="0"/>
                  </a:cxn>
                  <a:cxn ang="0">
                    <a:pos x="7" y="6"/>
                  </a:cxn>
                  <a:cxn ang="0">
                    <a:pos x="0" y="6"/>
                  </a:cxn>
                  <a:cxn ang="0">
                    <a:pos x="0" y="13"/>
                  </a:cxn>
                  <a:cxn ang="0">
                    <a:pos x="19" y="13"/>
                  </a:cxn>
                </a:cxnLst>
                <a:rect l="0" t="0" r="r" b="b"/>
                <a:pathLst>
                  <a:path w="19" h="13">
                    <a:moveTo>
                      <a:pt x="19" y="13"/>
                    </a:moveTo>
                    <a:lnTo>
                      <a:pt x="19" y="6"/>
                    </a:lnTo>
                    <a:lnTo>
                      <a:pt x="13" y="6"/>
                    </a:lnTo>
                    <a:lnTo>
                      <a:pt x="13" y="0"/>
                    </a:lnTo>
                    <a:lnTo>
                      <a:pt x="7" y="0"/>
                    </a:lnTo>
                    <a:lnTo>
                      <a:pt x="7" y="0"/>
                    </a:lnTo>
                    <a:lnTo>
                      <a:pt x="7" y="6"/>
                    </a:lnTo>
                    <a:lnTo>
                      <a:pt x="0" y="6"/>
                    </a:lnTo>
                    <a:lnTo>
                      <a:pt x="0" y="13"/>
                    </a:lnTo>
                    <a:lnTo>
                      <a:pt x="19" y="1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3" name="Rectangle 135"/>
              <p:cNvSpPr>
                <a:spLocks noChangeArrowheads="1"/>
              </p:cNvSpPr>
              <p:nvPr/>
            </p:nvSpPr>
            <p:spPr bwMode="auto">
              <a:xfrm>
                <a:off x="3065" y="2504"/>
                <a:ext cx="19" cy="45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4" name="Freeform 136"/>
              <p:cNvSpPr>
                <a:spLocks/>
              </p:cNvSpPr>
              <p:nvPr/>
            </p:nvSpPr>
            <p:spPr bwMode="auto">
              <a:xfrm>
                <a:off x="3033" y="2950"/>
                <a:ext cx="83" cy="83"/>
              </a:xfrm>
              <a:custGeom>
                <a:avLst/>
                <a:gdLst/>
                <a:ahLst/>
                <a:cxnLst>
                  <a:cxn ang="0">
                    <a:pos x="83" y="0"/>
                  </a:cxn>
                  <a:cxn ang="0">
                    <a:pos x="39" y="83"/>
                  </a:cxn>
                  <a:cxn ang="0">
                    <a:pos x="0" y="0"/>
                  </a:cxn>
                  <a:cxn ang="0">
                    <a:pos x="83" y="0"/>
                  </a:cxn>
                </a:cxnLst>
                <a:rect l="0" t="0" r="r" b="b"/>
                <a:pathLst>
                  <a:path w="83" h="83">
                    <a:moveTo>
                      <a:pt x="83" y="0"/>
                    </a:moveTo>
                    <a:lnTo>
                      <a:pt x="39" y="83"/>
                    </a:lnTo>
                    <a:lnTo>
                      <a:pt x="0" y="0"/>
                    </a:lnTo>
                    <a:lnTo>
                      <a:pt x="8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5" name="Freeform 137"/>
              <p:cNvSpPr>
                <a:spLocks/>
              </p:cNvSpPr>
              <p:nvPr/>
            </p:nvSpPr>
            <p:spPr bwMode="auto">
              <a:xfrm>
                <a:off x="3065" y="2963"/>
                <a:ext cx="19" cy="6"/>
              </a:xfrm>
              <a:custGeom>
                <a:avLst/>
                <a:gdLst/>
                <a:ahLst/>
                <a:cxnLst>
                  <a:cxn ang="0">
                    <a:pos x="0" y="0"/>
                  </a:cxn>
                  <a:cxn ang="0">
                    <a:pos x="0" y="0"/>
                  </a:cxn>
                  <a:cxn ang="0">
                    <a:pos x="7" y="6"/>
                  </a:cxn>
                  <a:cxn ang="0">
                    <a:pos x="7" y="6"/>
                  </a:cxn>
                  <a:cxn ang="0">
                    <a:pos x="7" y="6"/>
                  </a:cxn>
                  <a:cxn ang="0">
                    <a:pos x="13" y="6"/>
                  </a:cxn>
                  <a:cxn ang="0">
                    <a:pos x="13" y="6"/>
                  </a:cxn>
                  <a:cxn ang="0">
                    <a:pos x="19" y="0"/>
                  </a:cxn>
                  <a:cxn ang="0">
                    <a:pos x="19" y="0"/>
                  </a:cxn>
                  <a:cxn ang="0">
                    <a:pos x="0" y="0"/>
                  </a:cxn>
                </a:cxnLst>
                <a:rect l="0" t="0" r="r" b="b"/>
                <a:pathLst>
                  <a:path w="19" h="6">
                    <a:moveTo>
                      <a:pt x="0" y="0"/>
                    </a:moveTo>
                    <a:lnTo>
                      <a:pt x="0" y="0"/>
                    </a:lnTo>
                    <a:lnTo>
                      <a:pt x="7" y="6"/>
                    </a:lnTo>
                    <a:lnTo>
                      <a:pt x="7" y="6"/>
                    </a:lnTo>
                    <a:lnTo>
                      <a:pt x="7" y="6"/>
                    </a:lnTo>
                    <a:lnTo>
                      <a:pt x="13" y="6"/>
                    </a:lnTo>
                    <a:lnTo>
                      <a:pt x="13" y="6"/>
                    </a:lnTo>
                    <a:lnTo>
                      <a:pt x="19" y="0"/>
                    </a:lnTo>
                    <a:lnTo>
                      <a:pt x="19"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6" name="Freeform 138"/>
              <p:cNvSpPr>
                <a:spLocks/>
              </p:cNvSpPr>
              <p:nvPr/>
            </p:nvSpPr>
            <p:spPr bwMode="auto">
              <a:xfrm>
                <a:off x="2791" y="2427"/>
                <a:ext cx="89" cy="83"/>
              </a:xfrm>
              <a:custGeom>
                <a:avLst/>
                <a:gdLst/>
                <a:ahLst/>
                <a:cxnLst>
                  <a:cxn ang="0">
                    <a:pos x="89" y="83"/>
                  </a:cxn>
                  <a:cxn ang="0">
                    <a:pos x="44" y="0"/>
                  </a:cxn>
                  <a:cxn ang="0">
                    <a:pos x="0" y="83"/>
                  </a:cxn>
                  <a:cxn ang="0">
                    <a:pos x="89" y="83"/>
                  </a:cxn>
                </a:cxnLst>
                <a:rect l="0" t="0" r="r" b="b"/>
                <a:pathLst>
                  <a:path w="89" h="83">
                    <a:moveTo>
                      <a:pt x="89" y="83"/>
                    </a:moveTo>
                    <a:lnTo>
                      <a:pt x="44" y="0"/>
                    </a:lnTo>
                    <a:lnTo>
                      <a:pt x="0" y="83"/>
                    </a:lnTo>
                    <a:lnTo>
                      <a:pt x="89" y="8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7" name="Freeform 139"/>
              <p:cNvSpPr>
                <a:spLocks/>
              </p:cNvSpPr>
              <p:nvPr/>
            </p:nvSpPr>
            <p:spPr bwMode="auto">
              <a:xfrm>
                <a:off x="2822" y="2491"/>
                <a:ext cx="20" cy="13"/>
              </a:xfrm>
              <a:custGeom>
                <a:avLst/>
                <a:gdLst/>
                <a:ahLst/>
                <a:cxnLst>
                  <a:cxn ang="0">
                    <a:pos x="20" y="13"/>
                  </a:cxn>
                  <a:cxn ang="0">
                    <a:pos x="20" y="6"/>
                  </a:cxn>
                  <a:cxn ang="0">
                    <a:pos x="20" y="6"/>
                  </a:cxn>
                  <a:cxn ang="0">
                    <a:pos x="13" y="0"/>
                  </a:cxn>
                  <a:cxn ang="0">
                    <a:pos x="13" y="0"/>
                  </a:cxn>
                  <a:cxn ang="0">
                    <a:pos x="7" y="0"/>
                  </a:cxn>
                  <a:cxn ang="0">
                    <a:pos x="7" y="6"/>
                  </a:cxn>
                  <a:cxn ang="0">
                    <a:pos x="0" y="6"/>
                  </a:cxn>
                  <a:cxn ang="0">
                    <a:pos x="0" y="13"/>
                  </a:cxn>
                  <a:cxn ang="0">
                    <a:pos x="20" y="13"/>
                  </a:cxn>
                </a:cxnLst>
                <a:rect l="0" t="0" r="r" b="b"/>
                <a:pathLst>
                  <a:path w="20" h="13">
                    <a:moveTo>
                      <a:pt x="20" y="13"/>
                    </a:moveTo>
                    <a:lnTo>
                      <a:pt x="20" y="6"/>
                    </a:lnTo>
                    <a:lnTo>
                      <a:pt x="20" y="6"/>
                    </a:lnTo>
                    <a:lnTo>
                      <a:pt x="13" y="0"/>
                    </a:lnTo>
                    <a:lnTo>
                      <a:pt x="13" y="0"/>
                    </a:lnTo>
                    <a:lnTo>
                      <a:pt x="7" y="0"/>
                    </a:lnTo>
                    <a:lnTo>
                      <a:pt x="7" y="6"/>
                    </a:lnTo>
                    <a:lnTo>
                      <a:pt x="0" y="6"/>
                    </a:lnTo>
                    <a:lnTo>
                      <a:pt x="0" y="13"/>
                    </a:lnTo>
                    <a:lnTo>
                      <a:pt x="20" y="1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8" name="Rectangle 140"/>
              <p:cNvSpPr>
                <a:spLocks noChangeArrowheads="1"/>
              </p:cNvSpPr>
              <p:nvPr/>
            </p:nvSpPr>
            <p:spPr bwMode="auto">
              <a:xfrm>
                <a:off x="2822" y="2504"/>
                <a:ext cx="20" cy="45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9" name="Freeform 141"/>
              <p:cNvSpPr>
                <a:spLocks/>
              </p:cNvSpPr>
              <p:nvPr/>
            </p:nvSpPr>
            <p:spPr bwMode="auto">
              <a:xfrm>
                <a:off x="2791" y="2950"/>
                <a:ext cx="89" cy="83"/>
              </a:xfrm>
              <a:custGeom>
                <a:avLst/>
                <a:gdLst/>
                <a:ahLst/>
                <a:cxnLst>
                  <a:cxn ang="0">
                    <a:pos x="89" y="0"/>
                  </a:cxn>
                  <a:cxn ang="0">
                    <a:pos x="44" y="83"/>
                  </a:cxn>
                  <a:cxn ang="0">
                    <a:pos x="0" y="0"/>
                  </a:cxn>
                  <a:cxn ang="0">
                    <a:pos x="89" y="0"/>
                  </a:cxn>
                </a:cxnLst>
                <a:rect l="0" t="0" r="r" b="b"/>
                <a:pathLst>
                  <a:path w="89" h="83">
                    <a:moveTo>
                      <a:pt x="89" y="0"/>
                    </a:moveTo>
                    <a:lnTo>
                      <a:pt x="44" y="83"/>
                    </a:lnTo>
                    <a:lnTo>
                      <a:pt x="0" y="0"/>
                    </a:lnTo>
                    <a:lnTo>
                      <a:pt x="89"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0" name="Freeform 142"/>
              <p:cNvSpPr>
                <a:spLocks/>
              </p:cNvSpPr>
              <p:nvPr/>
            </p:nvSpPr>
            <p:spPr bwMode="auto">
              <a:xfrm>
                <a:off x="2822" y="2963"/>
                <a:ext cx="20" cy="6"/>
              </a:xfrm>
              <a:custGeom>
                <a:avLst/>
                <a:gdLst/>
                <a:ahLst/>
                <a:cxnLst>
                  <a:cxn ang="0">
                    <a:pos x="0" y="0"/>
                  </a:cxn>
                  <a:cxn ang="0">
                    <a:pos x="0" y="0"/>
                  </a:cxn>
                  <a:cxn ang="0">
                    <a:pos x="7" y="6"/>
                  </a:cxn>
                  <a:cxn ang="0">
                    <a:pos x="7" y="6"/>
                  </a:cxn>
                  <a:cxn ang="0">
                    <a:pos x="13" y="6"/>
                  </a:cxn>
                  <a:cxn ang="0">
                    <a:pos x="13" y="6"/>
                  </a:cxn>
                  <a:cxn ang="0">
                    <a:pos x="20" y="6"/>
                  </a:cxn>
                  <a:cxn ang="0">
                    <a:pos x="20" y="0"/>
                  </a:cxn>
                  <a:cxn ang="0">
                    <a:pos x="20" y="0"/>
                  </a:cxn>
                  <a:cxn ang="0">
                    <a:pos x="0" y="0"/>
                  </a:cxn>
                </a:cxnLst>
                <a:rect l="0" t="0" r="r" b="b"/>
                <a:pathLst>
                  <a:path w="20" h="6">
                    <a:moveTo>
                      <a:pt x="0" y="0"/>
                    </a:moveTo>
                    <a:lnTo>
                      <a:pt x="0" y="0"/>
                    </a:lnTo>
                    <a:lnTo>
                      <a:pt x="7" y="6"/>
                    </a:lnTo>
                    <a:lnTo>
                      <a:pt x="7" y="6"/>
                    </a:lnTo>
                    <a:lnTo>
                      <a:pt x="13" y="6"/>
                    </a:lnTo>
                    <a:lnTo>
                      <a:pt x="13" y="6"/>
                    </a:lnTo>
                    <a:lnTo>
                      <a:pt x="20" y="6"/>
                    </a:lnTo>
                    <a:lnTo>
                      <a:pt x="20" y="0"/>
                    </a:lnTo>
                    <a:lnTo>
                      <a:pt x="20"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1" name="Line 143"/>
              <p:cNvSpPr>
                <a:spLocks noChangeShapeType="1"/>
              </p:cNvSpPr>
              <p:nvPr/>
            </p:nvSpPr>
            <p:spPr bwMode="auto">
              <a:xfrm>
                <a:off x="2644" y="2427"/>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2" name="Freeform 144"/>
              <p:cNvSpPr>
                <a:spLocks/>
              </p:cNvSpPr>
              <p:nvPr/>
            </p:nvSpPr>
            <p:spPr bwMode="auto">
              <a:xfrm>
                <a:off x="2618" y="2427"/>
                <a:ext cx="58" cy="51"/>
              </a:xfrm>
              <a:custGeom>
                <a:avLst/>
                <a:gdLst/>
                <a:ahLst/>
                <a:cxnLst>
                  <a:cxn ang="0">
                    <a:pos x="26" y="0"/>
                  </a:cxn>
                  <a:cxn ang="0">
                    <a:pos x="58" y="51"/>
                  </a:cxn>
                  <a:cxn ang="0">
                    <a:pos x="0" y="51"/>
                  </a:cxn>
                  <a:cxn ang="0">
                    <a:pos x="26" y="0"/>
                  </a:cxn>
                </a:cxnLst>
                <a:rect l="0" t="0" r="r" b="b"/>
                <a:pathLst>
                  <a:path w="58" h="51">
                    <a:moveTo>
                      <a:pt x="26" y="0"/>
                    </a:moveTo>
                    <a:lnTo>
                      <a:pt x="58" y="51"/>
                    </a:lnTo>
                    <a:lnTo>
                      <a:pt x="0" y="51"/>
                    </a:lnTo>
                    <a:lnTo>
                      <a:pt x="2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3" name="Freeform 145"/>
              <p:cNvSpPr>
                <a:spLocks/>
              </p:cNvSpPr>
              <p:nvPr/>
            </p:nvSpPr>
            <p:spPr bwMode="auto">
              <a:xfrm>
                <a:off x="2618" y="2982"/>
                <a:ext cx="58" cy="51"/>
              </a:xfrm>
              <a:custGeom>
                <a:avLst/>
                <a:gdLst/>
                <a:ahLst/>
                <a:cxnLst>
                  <a:cxn ang="0">
                    <a:pos x="26" y="51"/>
                  </a:cxn>
                  <a:cxn ang="0">
                    <a:pos x="58" y="0"/>
                  </a:cxn>
                  <a:cxn ang="0">
                    <a:pos x="0" y="0"/>
                  </a:cxn>
                  <a:cxn ang="0">
                    <a:pos x="26" y="51"/>
                  </a:cxn>
                </a:cxnLst>
                <a:rect l="0" t="0" r="r" b="b"/>
                <a:pathLst>
                  <a:path w="58" h="51">
                    <a:moveTo>
                      <a:pt x="26" y="51"/>
                    </a:moveTo>
                    <a:lnTo>
                      <a:pt x="58" y="0"/>
                    </a:lnTo>
                    <a:lnTo>
                      <a:pt x="0" y="0"/>
                    </a:lnTo>
                    <a:lnTo>
                      <a:pt x="26"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4" name="Line 146"/>
              <p:cNvSpPr>
                <a:spLocks noChangeShapeType="1"/>
              </p:cNvSpPr>
              <p:nvPr/>
            </p:nvSpPr>
            <p:spPr bwMode="auto">
              <a:xfrm>
                <a:off x="2414" y="2427"/>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5" name="Freeform 147"/>
              <p:cNvSpPr>
                <a:spLocks/>
              </p:cNvSpPr>
              <p:nvPr/>
            </p:nvSpPr>
            <p:spPr bwMode="auto">
              <a:xfrm>
                <a:off x="2382" y="2427"/>
                <a:ext cx="57" cy="51"/>
              </a:xfrm>
              <a:custGeom>
                <a:avLst/>
                <a:gdLst/>
                <a:ahLst/>
                <a:cxnLst>
                  <a:cxn ang="0">
                    <a:pos x="32" y="0"/>
                  </a:cxn>
                  <a:cxn ang="0">
                    <a:pos x="57" y="51"/>
                  </a:cxn>
                  <a:cxn ang="0">
                    <a:pos x="0" y="51"/>
                  </a:cxn>
                  <a:cxn ang="0">
                    <a:pos x="32" y="0"/>
                  </a:cxn>
                </a:cxnLst>
                <a:rect l="0" t="0" r="r" b="b"/>
                <a:pathLst>
                  <a:path w="57" h="51">
                    <a:moveTo>
                      <a:pt x="32" y="0"/>
                    </a:moveTo>
                    <a:lnTo>
                      <a:pt x="57" y="51"/>
                    </a:lnTo>
                    <a:lnTo>
                      <a:pt x="0" y="51"/>
                    </a:lnTo>
                    <a:lnTo>
                      <a:pt x="3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6" name="Freeform 148"/>
              <p:cNvSpPr>
                <a:spLocks/>
              </p:cNvSpPr>
              <p:nvPr/>
            </p:nvSpPr>
            <p:spPr bwMode="auto">
              <a:xfrm>
                <a:off x="2382" y="2982"/>
                <a:ext cx="57" cy="51"/>
              </a:xfrm>
              <a:custGeom>
                <a:avLst/>
                <a:gdLst/>
                <a:ahLst/>
                <a:cxnLst>
                  <a:cxn ang="0">
                    <a:pos x="32" y="51"/>
                  </a:cxn>
                  <a:cxn ang="0">
                    <a:pos x="57" y="0"/>
                  </a:cxn>
                  <a:cxn ang="0">
                    <a:pos x="0" y="0"/>
                  </a:cxn>
                  <a:cxn ang="0">
                    <a:pos x="32" y="51"/>
                  </a:cxn>
                </a:cxnLst>
                <a:rect l="0" t="0" r="r" b="b"/>
                <a:pathLst>
                  <a:path w="57" h="51">
                    <a:moveTo>
                      <a:pt x="32" y="51"/>
                    </a:moveTo>
                    <a:lnTo>
                      <a:pt x="57" y="0"/>
                    </a:lnTo>
                    <a:lnTo>
                      <a:pt x="0" y="0"/>
                    </a:lnTo>
                    <a:lnTo>
                      <a:pt x="32"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7" name="Freeform 149"/>
              <p:cNvSpPr>
                <a:spLocks/>
              </p:cNvSpPr>
              <p:nvPr/>
            </p:nvSpPr>
            <p:spPr bwMode="auto">
              <a:xfrm>
                <a:off x="2126" y="2427"/>
                <a:ext cx="83" cy="83"/>
              </a:xfrm>
              <a:custGeom>
                <a:avLst/>
                <a:gdLst/>
                <a:ahLst/>
                <a:cxnLst>
                  <a:cxn ang="0">
                    <a:pos x="83" y="83"/>
                  </a:cxn>
                  <a:cxn ang="0">
                    <a:pos x="45" y="0"/>
                  </a:cxn>
                  <a:cxn ang="0">
                    <a:pos x="0" y="83"/>
                  </a:cxn>
                  <a:cxn ang="0">
                    <a:pos x="83" y="83"/>
                  </a:cxn>
                </a:cxnLst>
                <a:rect l="0" t="0" r="r" b="b"/>
                <a:pathLst>
                  <a:path w="83" h="83">
                    <a:moveTo>
                      <a:pt x="83" y="83"/>
                    </a:moveTo>
                    <a:lnTo>
                      <a:pt x="45" y="0"/>
                    </a:lnTo>
                    <a:lnTo>
                      <a:pt x="0" y="83"/>
                    </a:lnTo>
                    <a:lnTo>
                      <a:pt x="83" y="8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8" name="Freeform 150"/>
              <p:cNvSpPr>
                <a:spLocks/>
              </p:cNvSpPr>
              <p:nvPr/>
            </p:nvSpPr>
            <p:spPr bwMode="auto">
              <a:xfrm>
                <a:off x="2158" y="2491"/>
                <a:ext cx="19" cy="13"/>
              </a:xfrm>
              <a:custGeom>
                <a:avLst/>
                <a:gdLst/>
                <a:ahLst/>
                <a:cxnLst>
                  <a:cxn ang="0">
                    <a:pos x="19" y="13"/>
                  </a:cxn>
                  <a:cxn ang="0">
                    <a:pos x="19" y="6"/>
                  </a:cxn>
                  <a:cxn ang="0">
                    <a:pos x="13" y="6"/>
                  </a:cxn>
                  <a:cxn ang="0">
                    <a:pos x="13" y="0"/>
                  </a:cxn>
                  <a:cxn ang="0">
                    <a:pos x="13" y="0"/>
                  </a:cxn>
                  <a:cxn ang="0">
                    <a:pos x="7" y="0"/>
                  </a:cxn>
                  <a:cxn ang="0">
                    <a:pos x="7" y="6"/>
                  </a:cxn>
                  <a:cxn ang="0">
                    <a:pos x="0" y="6"/>
                  </a:cxn>
                  <a:cxn ang="0">
                    <a:pos x="0" y="13"/>
                  </a:cxn>
                  <a:cxn ang="0">
                    <a:pos x="19" y="13"/>
                  </a:cxn>
                </a:cxnLst>
                <a:rect l="0" t="0" r="r" b="b"/>
                <a:pathLst>
                  <a:path w="19" h="13">
                    <a:moveTo>
                      <a:pt x="19" y="13"/>
                    </a:moveTo>
                    <a:lnTo>
                      <a:pt x="19" y="6"/>
                    </a:lnTo>
                    <a:lnTo>
                      <a:pt x="13" y="6"/>
                    </a:lnTo>
                    <a:lnTo>
                      <a:pt x="13" y="0"/>
                    </a:lnTo>
                    <a:lnTo>
                      <a:pt x="13" y="0"/>
                    </a:lnTo>
                    <a:lnTo>
                      <a:pt x="7" y="0"/>
                    </a:lnTo>
                    <a:lnTo>
                      <a:pt x="7" y="6"/>
                    </a:lnTo>
                    <a:lnTo>
                      <a:pt x="0" y="6"/>
                    </a:lnTo>
                    <a:lnTo>
                      <a:pt x="0" y="13"/>
                    </a:lnTo>
                    <a:lnTo>
                      <a:pt x="19" y="1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9" name="Rectangle 151"/>
              <p:cNvSpPr>
                <a:spLocks noChangeArrowheads="1"/>
              </p:cNvSpPr>
              <p:nvPr/>
            </p:nvSpPr>
            <p:spPr bwMode="auto">
              <a:xfrm>
                <a:off x="2158" y="2504"/>
                <a:ext cx="19" cy="45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0" name="Freeform 152"/>
              <p:cNvSpPr>
                <a:spLocks/>
              </p:cNvSpPr>
              <p:nvPr/>
            </p:nvSpPr>
            <p:spPr bwMode="auto">
              <a:xfrm>
                <a:off x="2126" y="2950"/>
                <a:ext cx="83" cy="83"/>
              </a:xfrm>
              <a:custGeom>
                <a:avLst/>
                <a:gdLst/>
                <a:ahLst/>
                <a:cxnLst>
                  <a:cxn ang="0">
                    <a:pos x="83" y="0"/>
                  </a:cxn>
                  <a:cxn ang="0">
                    <a:pos x="45" y="83"/>
                  </a:cxn>
                  <a:cxn ang="0">
                    <a:pos x="0" y="0"/>
                  </a:cxn>
                  <a:cxn ang="0">
                    <a:pos x="83" y="0"/>
                  </a:cxn>
                </a:cxnLst>
                <a:rect l="0" t="0" r="r" b="b"/>
                <a:pathLst>
                  <a:path w="83" h="83">
                    <a:moveTo>
                      <a:pt x="83" y="0"/>
                    </a:moveTo>
                    <a:lnTo>
                      <a:pt x="45" y="83"/>
                    </a:lnTo>
                    <a:lnTo>
                      <a:pt x="0" y="0"/>
                    </a:lnTo>
                    <a:lnTo>
                      <a:pt x="8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1" name="Freeform 153"/>
              <p:cNvSpPr>
                <a:spLocks/>
              </p:cNvSpPr>
              <p:nvPr/>
            </p:nvSpPr>
            <p:spPr bwMode="auto">
              <a:xfrm>
                <a:off x="2158" y="2963"/>
                <a:ext cx="19" cy="6"/>
              </a:xfrm>
              <a:custGeom>
                <a:avLst/>
                <a:gdLst/>
                <a:ahLst/>
                <a:cxnLst>
                  <a:cxn ang="0">
                    <a:pos x="0" y="0"/>
                  </a:cxn>
                  <a:cxn ang="0">
                    <a:pos x="0" y="0"/>
                  </a:cxn>
                  <a:cxn ang="0">
                    <a:pos x="7" y="6"/>
                  </a:cxn>
                  <a:cxn ang="0">
                    <a:pos x="7" y="6"/>
                  </a:cxn>
                  <a:cxn ang="0">
                    <a:pos x="13" y="6"/>
                  </a:cxn>
                  <a:cxn ang="0">
                    <a:pos x="13" y="6"/>
                  </a:cxn>
                  <a:cxn ang="0">
                    <a:pos x="13" y="6"/>
                  </a:cxn>
                  <a:cxn ang="0">
                    <a:pos x="19" y="0"/>
                  </a:cxn>
                  <a:cxn ang="0">
                    <a:pos x="19" y="0"/>
                  </a:cxn>
                  <a:cxn ang="0">
                    <a:pos x="0" y="0"/>
                  </a:cxn>
                </a:cxnLst>
                <a:rect l="0" t="0" r="r" b="b"/>
                <a:pathLst>
                  <a:path w="19" h="6">
                    <a:moveTo>
                      <a:pt x="0" y="0"/>
                    </a:moveTo>
                    <a:lnTo>
                      <a:pt x="0" y="0"/>
                    </a:lnTo>
                    <a:lnTo>
                      <a:pt x="7" y="6"/>
                    </a:lnTo>
                    <a:lnTo>
                      <a:pt x="7" y="6"/>
                    </a:lnTo>
                    <a:lnTo>
                      <a:pt x="13" y="6"/>
                    </a:lnTo>
                    <a:lnTo>
                      <a:pt x="13" y="6"/>
                    </a:lnTo>
                    <a:lnTo>
                      <a:pt x="13" y="6"/>
                    </a:lnTo>
                    <a:lnTo>
                      <a:pt x="19" y="0"/>
                    </a:lnTo>
                    <a:lnTo>
                      <a:pt x="19"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2" name="Line 154"/>
              <p:cNvSpPr>
                <a:spLocks noChangeShapeType="1"/>
              </p:cNvSpPr>
              <p:nvPr/>
            </p:nvSpPr>
            <p:spPr bwMode="auto">
              <a:xfrm>
                <a:off x="1928" y="2427"/>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3" name="Freeform 155"/>
              <p:cNvSpPr>
                <a:spLocks/>
              </p:cNvSpPr>
              <p:nvPr/>
            </p:nvSpPr>
            <p:spPr bwMode="auto">
              <a:xfrm>
                <a:off x="1903" y="2427"/>
                <a:ext cx="51" cy="51"/>
              </a:xfrm>
              <a:custGeom>
                <a:avLst/>
                <a:gdLst/>
                <a:ahLst/>
                <a:cxnLst>
                  <a:cxn ang="0">
                    <a:pos x="25" y="0"/>
                  </a:cxn>
                  <a:cxn ang="0">
                    <a:pos x="51" y="51"/>
                  </a:cxn>
                  <a:cxn ang="0">
                    <a:pos x="0" y="51"/>
                  </a:cxn>
                  <a:cxn ang="0">
                    <a:pos x="25" y="0"/>
                  </a:cxn>
                </a:cxnLst>
                <a:rect l="0" t="0" r="r" b="b"/>
                <a:pathLst>
                  <a:path w="51" h="51">
                    <a:moveTo>
                      <a:pt x="25" y="0"/>
                    </a:moveTo>
                    <a:lnTo>
                      <a:pt x="51" y="51"/>
                    </a:lnTo>
                    <a:lnTo>
                      <a:pt x="0" y="51"/>
                    </a:lnTo>
                    <a:lnTo>
                      <a:pt x="2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4" name="Freeform 156"/>
              <p:cNvSpPr>
                <a:spLocks/>
              </p:cNvSpPr>
              <p:nvPr/>
            </p:nvSpPr>
            <p:spPr bwMode="auto">
              <a:xfrm>
                <a:off x="1903" y="2982"/>
                <a:ext cx="51" cy="51"/>
              </a:xfrm>
              <a:custGeom>
                <a:avLst/>
                <a:gdLst/>
                <a:ahLst/>
                <a:cxnLst>
                  <a:cxn ang="0">
                    <a:pos x="25" y="51"/>
                  </a:cxn>
                  <a:cxn ang="0">
                    <a:pos x="51" y="0"/>
                  </a:cxn>
                  <a:cxn ang="0">
                    <a:pos x="0" y="0"/>
                  </a:cxn>
                  <a:cxn ang="0">
                    <a:pos x="25" y="51"/>
                  </a:cxn>
                </a:cxnLst>
                <a:rect l="0" t="0" r="r" b="b"/>
                <a:pathLst>
                  <a:path w="51" h="51">
                    <a:moveTo>
                      <a:pt x="25" y="51"/>
                    </a:moveTo>
                    <a:lnTo>
                      <a:pt x="51" y="0"/>
                    </a:lnTo>
                    <a:lnTo>
                      <a:pt x="0" y="0"/>
                    </a:lnTo>
                    <a:lnTo>
                      <a:pt x="25"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5" name="Rectangle 157"/>
              <p:cNvSpPr>
                <a:spLocks noChangeArrowheads="1"/>
              </p:cNvSpPr>
              <p:nvPr/>
            </p:nvSpPr>
            <p:spPr bwMode="auto">
              <a:xfrm>
                <a:off x="3825" y="2491"/>
                <a:ext cx="1099" cy="446"/>
              </a:xfrm>
              <a:prstGeom prst="rect">
                <a:avLst/>
              </a:prstGeom>
              <a:solidFill>
                <a:srgbClr val="DDDDDC"/>
              </a:solid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6" name="Rectangle 158"/>
              <p:cNvSpPr>
                <a:spLocks noChangeArrowheads="1"/>
              </p:cNvSpPr>
              <p:nvPr/>
            </p:nvSpPr>
            <p:spPr bwMode="auto">
              <a:xfrm>
                <a:off x="4445" y="2650"/>
                <a:ext cx="440" cy="24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7" name="Rectangle 159"/>
              <p:cNvSpPr>
                <a:spLocks noChangeArrowheads="1"/>
              </p:cNvSpPr>
              <p:nvPr/>
            </p:nvSpPr>
            <p:spPr bwMode="auto">
              <a:xfrm>
                <a:off x="4445" y="2650"/>
                <a:ext cx="440" cy="24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8" name="Rectangle 160"/>
              <p:cNvSpPr>
                <a:spLocks noChangeArrowheads="1"/>
              </p:cNvSpPr>
              <p:nvPr/>
            </p:nvSpPr>
            <p:spPr bwMode="auto">
              <a:xfrm>
                <a:off x="4509" y="2662"/>
                <a:ext cx="352"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Packet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09" name="Rectangle 161"/>
              <p:cNvSpPr>
                <a:spLocks noChangeArrowheads="1"/>
              </p:cNvSpPr>
              <p:nvPr/>
            </p:nvSpPr>
            <p:spPr bwMode="auto">
              <a:xfrm>
                <a:off x="4553" y="2771"/>
                <a:ext cx="262"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DMA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10" name="Rectangle 162"/>
              <p:cNvSpPr>
                <a:spLocks noChangeArrowheads="1"/>
              </p:cNvSpPr>
              <p:nvPr/>
            </p:nvSpPr>
            <p:spPr bwMode="auto">
              <a:xfrm>
                <a:off x="3979" y="2516"/>
                <a:ext cx="875" cy="12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24211D"/>
                    </a:solidFill>
                    <a:effectLst/>
                    <a:latin typeface="Arial" pitchFamily="34" charset="0"/>
                    <a:cs typeface="Arial" pitchFamily="34" charset="0"/>
                  </a:rPr>
                  <a:t>Multicore Navigator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11" name="Rectangle 163"/>
              <p:cNvSpPr>
                <a:spLocks noChangeArrowheads="1"/>
              </p:cNvSpPr>
              <p:nvPr/>
            </p:nvSpPr>
            <p:spPr bwMode="auto">
              <a:xfrm>
                <a:off x="3864" y="2650"/>
                <a:ext cx="536" cy="24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2" name="Rectangle 164"/>
              <p:cNvSpPr>
                <a:spLocks noChangeArrowheads="1"/>
              </p:cNvSpPr>
              <p:nvPr/>
            </p:nvSpPr>
            <p:spPr bwMode="auto">
              <a:xfrm>
                <a:off x="3864" y="2650"/>
                <a:ext cx="536" cy="24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3" name="Rectangle 165"/>
              <p:cNvSpPr>
                <a:spLocks noChangeArrowheads="1"/>
              </p:cNvSpPr>
              <p:nvPr/>
            </p:nvSpPr>
            <p:spPr bwMode="auto">
              <a:xfrm>
                <a:off x="3972" y="2656"/>
                <a:ext cx="345"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Queue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14" name="Rectangle 166"/>
              <p:cNvSpPr>
                <a:spLocks noChangeArrowheads="1"/>
              </p:cNvSpPr>
              <p:nvPr/>
            </p:nvSpPr>
            <p:spPr bwMode="auto">
              <a:xfrm>
                <a:off x="3927" y="2764"/>
                <a:ext cx="44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Manager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15" name="Line 167"/>
              <p:cNvSpPr>
                <a:spLocks noChangeShapeType="1"/>
              </p:cNvSpPr>
              <p:nvPr/>
            </p:nvSpPr>
            <p:spPr bwMode="auto">
              <a:xfrm>
                <a:off x="3193" y="2810"/>
                <a:ext cx="1" cy="22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6" name="Freeform 168"/>
              <p:cNvSpPr>
                <a:spLocks/>
              </p:cNvSpPr>
              <p:nvPr/>
            </p:nvSpPr>
            <p:spPr bwMode="auto">
              <a:xfrm>
                <a:off x="3167" y="2982"/>
                <a:ext cx="51" cy="51"/>
              </a:xfrm>
              <a:custGeom>
                <a:avLst/>
                <a:gdLst/>
                <a:ahLst/>
                <a:cxnLst>
                  <a:cxn ang="0">
                    <a:pos x="26" y="51"/>
                  </a:cxn>
                  <a:cxn ang="0">
                    <a:pos x="51" y="0"/>
                  </a:cxn>
                  <a:cxn ang="0">
                    <a:pos x="0" y="0"/>
                  </a:cxn>
                  <a:cxn ang="0">
                    <a:pos x="26" y="51"/>
                  </a:cxn>
                </a:cxnLst>
                <a:rect l="0" t="0" r="r" b="b"/>
                <a:pathLst>
                  <a:path w="51" h="51">
                    <a:moveTo>
                      <a:pt x="26" y="51"/>
                    </a:moveTo>
                    <a:lnTo>
                      <a:pt x="51" y="0"/>
                    </a:lnTo>
                    <a:lnTo>
                      <a:pt x="0" y="0"/>
                    </a:lnTo>
                    <a:lnTo>
                      <a:pt x="26"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7" name="Line 169"/>
              <p:cNvSpPr>
                <a:spLocks noChangeShapeType="1"/>
              </p:cNvSpPr>
              <p:nvPr/>
            </p:nvSpPr>
            <p:spPr bwMode="auto">
              <a:xfrm flipV="1">
                <a:off x="2950" y="2714"/>
                <a:ext cx="1" cy="319"/>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8" name="Freeform 170"/>
              <p:cNvSpPr>
                <a:spLocks/>
              </p:cNvSpPr>
              <p:nvPr/>
            </p:nvSpPr>
            <p:spPr bwMode="auto">
              <a:xfrm>
                <a:off x="2925" y="2982"/>
                <a:ext cx="51" cy="51"/>
              </a:xfrm>
              <a:custGeom>
                <a:avLst/>
                <a:gdLst/>
                <a:ahLst/>
                <a:cxnLst>
                  <a:cxn ang="0">
                    <a:pos x="25" y="51"/>
                  </a:cxn>
                  <a:cxn ang="0">
                    <a:pos x="0" y="0"/>
                  </a:cxn>
                  <a:cxn ang="0">
                    <a:pos x="51" y="0"/>
                  </a:cxn>
                  <a:cxn ang="0">
                    <a:pos x="25" y="51"/>
                  </a:cxn>
                </a:cxnLst>
                <a:rect l="0" t="0" r="r" b="b"/>
                <a:pathLst>
                  <a:path w="51" h="51">
                    <a:moveTo>
                      <a:pt x="25" y="51"/>
                    </a:moveTo>
                    <a:lnTo>
                      <a:pt x="0" y="0"/>
                    </a:lnTo>
                    <a:lnTo>
                      <a:pt x="51" y="0"/>
                    </a:lnTo>
                    <a:lnTo>
                      <a:pt x="25"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9" name="Line 171"/>
              <p:cNvSpPr>
                <a:spLocks noChangeShapeType="1"/>
              </p:cNvSpPr>
              <p:nvPr/>
            </p:nvSpPr>
            <p:spPr bwMode="auto">
              <a:xfrm>
                <a:off x="2950" y="2714"/>
                <a:ext cx="862"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0" name="Freeform 172"/>
              <p:cNvSpPr>
                <a:spLocks/>
              </p:cNvSpPr>
              <p:nvPr/>
            </p:nvSpPr>
            <p:spPr bwMode="auto">
              <a:xfrm>
                <a:off x="3761" y="2688"/>
                <a:ext cx="51" cy="52"/>
              </a:xfrm>
              <a:custGeom>
                <a:avLst/>
                <a:gdLst/>
                <a:ahLst/>
                <a:cxnLst>
                  <a:cxn ang="0">
                    <a:pos x="51" y="26"/>
                  </a:cxn>
                  <a:cxn ang="0">
                    <a:pos x="0" y="0"/>
                  </a:cxn>
                  <a:cxn ang="0">
                    <a:pos x="0" y="52"/>
                  </a:cxn>
                  <a:cxn ang="0">
                    <a:pos x="51" y="26"/>
                  </a:cxn>
                </a:cxnLst>
                <a:rect l="0" t="0" r="r" b="b"/>
                <a:pathLst>
                  <a:path w="51" h="52">
                    <a:moveTo>
                      <a:pt x="51" y="26"/>
                    </a:moveTo>
                    <a:lnTo>
                      <a:pt x="0" y="0"/>
                    </a:lnTo>
                    <a:lnTo>
                      <a:pt x="0" y="52"/>
                    </a:lnTo>
                    <a:lnTo>
                      <a:pt x="51"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1" name="Line 173"/>
              <p:cNvSpPr>
                <a:spLocks noChangeShapeType="1"/>
              </p:cNvSpPr>
              <p:nvPr/>
            </p:nvSpPr>
            <p:spPr bwMode="auto">
              <a:xfrm>
                <a:off x="3193" y="2810"/>
                <a:ext cx="619"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2" name="Freeform 174"/>
              <p:cNvSpPr>
                <a:spLocks/>
              </p:cNvSpPr>
              <p:nvPr/>
            </p:nvSpPr>
            <p:spPr bwMode="auto">
              <a:xfrm>
                <a:off x="3761" y="2784"/>
                <a:ext cx="51" cy="51"/>
              </a:xfrm>
              <a:custGeom>
                <a:avLst/>
                <a:gdLst/>
                <a:ahLst/>
                <a:cxnLst>
                  <a:cxn ang="0">
                    <a:pos x="51" y="26"/>
                  </a:cxn>
                  <a:cxn ang="0">
                    <a:pos x="0" y="0"/>
                  </a:cxn>
                  <a:cxn ang="0">
                    <a:pos x="0" y="51"/>
                  </a:cxn>
                  <a:cxn ang="0">
                    <a:pos x="51" y="26"/>
                  </a:cxn>
                </a:cxnLst>
                <a:rect l="0" t="0" r="r" b="b"/>
                <a:pathLst>
                  <a:path w="51" h="51">
                    <a:moveTo>
                      <a:pt x="51" y="26"/>
                    </a:moveTo>
                    <a:lnTo>
                      <a:pt x="0" y="0"/>
                    </a:lnTo>
                    <a:lnTo>
                      <a:pt x="0" y="51"/>
                    </a:lnTo>
                    <a:lnTo>
                      <a:pt x="51"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3" name="Rectangle 175"/>
              <p:cNvSpPr>
                <a:spLocks noChangeArrowheads="1"/>
              </p:cNvSpPr>
              <p:nvPr/>
            </p:nvSpPr>
            <p:spPr bwMode="auto">
              <a:xfrm>
                <a:off x="1590" y="3046"/>
                <a:ext cx="198" cy="6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4" name="Rectangle 176"/>
              <p:cNvSpPr>
                <a:spLocks noChangeArrowheads="1"/>
              </p:cNvSpPr>
              <p:nvPr/>
            </p:nvSpPr>
            <p:spPr bwMode="auto">
              <a:xfrm>
                <a:off x="1590" y="3046"/>
                <a:ext cx="198" cy="65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5" name="Rectangle 177"/>
              <p:cNvSpPr>
                <a:spLocks noChangeArrowheads="1"/>
              </p:cNvSpPr>
              <p:nvPr/>
            </p:nvSpPr>
            <p:spPr bwMode="auto">
              <a:xfrm rot="16200000">
                <a:off x="1637" y="3437"/>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26" name="Rectangle 178"/>
              <p:cNvSpPr>
                <a:spLocks noChangeArrowheads="1"/>
              </p:cNvSpPr>
              <p:nvPr/>
            </p:nvSpPr>
            <p:spPr bwMode="auto">
              <a:xfrm rot="16200000">
                <a:off x="1631" y="3367"/>
                <a:ext cx="122"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27" name="Rectangle 179"/>
              <p:cNvSpPr>
                <a:spLocks noChangeArrowheads="1"/>
              </p:cNvSpPr>
              <p:nvPr/>
            </p:nvSpPr>
            <p:spPr bwMode="auto">
              <a:xfrm rot="16200000">
                <a:off x="1656" y="3309"/>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28" name="Rectangle 180"/>
              <p:cNvSpPr>
                <a:spLocks noChangeArrowheads="1"/>
              </p:cNvSpPr>
              <p:nvPr/>
            </p:nvSpPr>
            <p:spPr bwMode="auto">
              <a:xfrm rot="16200000">
                <a:off x="1640" y="3261"/>
                <a:ext cx="103"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F</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29" name="Rectangle 181"/>
              <p:cNvSpPr>
                <a:spLocks noChangeArrowheads="1"/>
              </p:cNvSpPr>
              <p:nvPr/>
            </p:nvSpPr>
            <p:spPr bwMode="auto">
              <a:xfrm rot="16200000">
                <a:off x="1656" y="3220"/>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30" name="Rectangle 182"/>
              <p:cNvSpPr>
                <a:spLocks noChangeArrowheads="1"/>
              </p:cNvSpPr>
              <p:nvPr/>
            </p:nvSpPr>
            <p:spPr bwMode="auto">
              <a:xfrm rot="16200000">
                <a:off x="1644" y="3182"/>
                <a:ext cx="96"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31" name="Rectangle 183"/>
              <p:cNvSpPr>
                <a:spLocks noChangeArrowheads="1"/>
              </p:cNvSpPr>
              <p:nvPr/>
            </p:nvSpPr>
            <p:spPr bwMode="auto">
              <a:xfrm rot="16200000">
                <a:off x="1644" y="3125"/>
                <a:ext cx="96"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6</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32" name="Line 184"/>
              <p:cNvSpPr>
                <a:spLocks noChangeShapeType="1"/>
              </p:cNvSpPr>
              <p:nvPr/>
            </p:nvSpPr>
            <p:spPr bwMode="auto">
              <a:xfrm>
                <a:off x="1686" y="2427"/>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3" name="Freeform 185"/>
              <p:cNvSpPr>
                <a:spLocks/>
              </p:cNvSpPr>
              <p:nvPr/>
            </p:nvSpPr>
            <p:spPr bwMode="auto">
              <a:xfrm>
                <a:off x="1660" y="2427"/>
                <a:ext cx="51" cy="51"/>
              </a:xfrm>
              <a:custGeom>
                <a:avLst/>
                <a:gdLst/>
                <a:ahLst/>
                <a:cxnLst>
                  <a:cxn ang="0">
                    <a:pos x="26" y="0"/>
                  </a:cxn>
                  <a:cxn ang="0">
                    <a:pos x="51" y="51"/>
                  </a:cxn>
                  <a:cxn ang="0">
                    <a:pos x="0" y="51"/>
                  </a:cxn>
                  <a:cxn ang="0">
                    <a:pos x="26" y="0"/>
                  </a:cxn>
                </a:cxnLst>
                <a:rect l="0" t="0" r="r" b="b"/>
                <a:pathLst>
                  <a:path w="51" h="51">
                    <a:moveTo>
                      <a:pt x="26" y="0"/>
                    </a:moveTo>
                    <a:lnTo>
                      <a:pt x="51" y="51"/>
                    </a:lnTo>
                    <a:lnTo>
                      <a:pt x="0" y="51"/>
                    </a:lnTo>
                    <a:lnTo>
                      <a:pt x="2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4" name="Freeform 186"/>
              <p:cNvSpPr>
                <a:spLocks/>
              </p:cNvSpPr>
              <p:nvPr/>
            </p:nvSpPr>
            <p:spPr bwMode="auto">
              <a:xfrm>
                <a:off x="1660" y="2982"/>
                <a:ext cx="51" cy="51"/>
              </a:xfrm>
              <a:custGeom>
                <a:avLst/>
                <a:gdLst/>
                <a:ahLst/>
                <a:cxnLst>
                  <a:cxn ang="0">
                    <a:pos x="26" y="51"/>
                  </a:cxn>
                  <a:cxn ang="0">
                    <a:pos x="51" y="0"/>
                  </a:cxn>
                  <a:cxn ang="0">
                    <a:pos x="0" y="0"/>
                  </a:cxn>
                  <a:cxn ang="0">
                    <a:pos x="26" y="51"/>
                  </a:cxn>
                </a:cxnLst>
                <a:rect l="0" t="0" r="r" b="b"/>
                <a:pathLst>
                  <a:path w="51" h="51">
                    <a:moveTo>
                      <a:pt x="26" y="51"/>
                    </a:moveTo>
                    <a:lnTo>
                      <a:pt x="51" y="0"/>
                    </a:lnTo>
                    <a:lnTo>
                      <a:pt x="0" y="0"/>
                    </a:lnTo>
                    <a:lnTo>
                      <a:pt x="26"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5" name="Line 187"/>
              <p:cNvSpPr>
                <a:spLocks noChangeShapeType="1"/>
              </p:cNvSpPr>
              <p:nvPr/>
            </p:nvSpPr>
            <p:spPr bwMode="auto">
              <a:xfrm>
                <a:off x="3129" y="3709"/>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6" name="Freeform 188"/>
              <p:cNvSpPr>
                <a:spLocks/>
              </p:cNvSpPr>
              <p:nvPr/>
            </p:nvSpPr>
            <p:spPr bwMode="auto">
              <a:xfrm>
                <a:off x="3097" y="3709"/>
                <a:ext cx="58" cy="51"/>
              </a:xfrm>
              <a:custGeom>
                <a:avLst/>
                <a:gdLst/>
                <a:ahLst/>
                <a:cxnLst>
                  <a:cxn ang="0">
                    <a:pos x="32" y="0"/>
                  </a:cxn>
                  <a:cxn ang="0">
                    <a:pos x="58" y="51"/>
                  </a:cxn>
                  <a:cxn ang="0">
                    <a:pos x="0" y="51"/>
                  </a:cxn>
                  <a:cxn ang="0">
                    <a:pos x="32" y="0"/>
                  </a:cxn>
                </a:cxnLst>
                <a:rect l="0" t="0" r="r" b="b"/>
                <a:pathLst>
                  <a:path w="58" h="51">
                    <a:moveTo>
                      <a:pt x="32" y="0"/>
                    </a:moveTo>
                    <a:lnTo>
                      <a:pt x="58" y="51"/>
                    </a:lnTo>
                    <a:lnTo>
                      <a:pt x="0" y="51"/>
                    </a:lnTo>
                    <a:lnTo>
                      <a:pt x="3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7" name="Freeform 189"/>
              <p:cNvSpPr>
                <a:spLocks/>
              </p:cNvSpPr>
              <p:nvPr/>
            </p:nvSpPr>
            <p:spPr bwMode="auto">
              <a:xfrm>
                <a:off x="3097" y="4264"/>
                <a:ext cx="58" cy="51"/>
              </a:xfrm>
              <a:custGeom>
                <a:avLst/>
                <a:gdLst/>
                <a:ahLst/>
                <a:cxnLst>
                  <a:cxn ang="0">
                    <a:pos x="32" y="51"/>
                  </a:cxn>
                  <a:cxn ang="0">
                    <a:pos x="58" y="0"/>
                  </a:cxn>
                  <a:cxn ang="0">
                    <a:pos x="0" y="0"/>
                  </a:cxn>
                  <a:cxn ang="0">
                    <a:pos x="32" y="51"/>
                  </a:cxn>
                </a:cxnLst>
                <a:rect l="0" t="0" r="r" b="b"/>
                <a:pathLst>
                  <a:path w="58" h="51">
                    <a:moveTo>
                      <a:pt x="32" y="51"/>
                    </a:moveTo>
                    <a:lnTo>
                      <a:pt x="58" y="0"/>
                    </a:lnTo>
                    <a:lnTo>
                      <a:pt x="0" y="0"/>
                    </a:lnTo>
                    <a:lnTo>
                      <a:pt x="32"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8" name="Line 190"/>
              <p:cNvSpPr>
                <a:spLocks noChangeShapeType="1"/>
              </p:cNvSpPr>
              <p:nvPr/>
            </p:nvSpPr>
            <p:spPr bwMode="auto">
              <a:xfrm>
                <a:off x="2893" y="3709"/>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9" name="Freeform 191"/>
              <p:cNvSpPr>
                <a:spLocks/>
              </p:cNvSpPr>
              <p:nvPr/>
            </p:nvSpPr>
            <p:spPr bwMode="auto">
              <a:xfrm>
                <a:off x="2867" y="3709"/>
                <a:ext cx="51" cy="51"/>
              </a:xfrm>
              <a:custGeom>
                <a:avLst/>
                <a:gdLst/>
                <a:ahLst/>
                <a:cxnLst>
                  <a:cxn ang="0">
                    <a:pos x="26" y="0"/>
                  </a:cxn>
                  <a:cxn ang="0">
                    <a:pos x="51" y="51"/>
                  </a:cxn>
                  <a:cxn ang="0">
                    <a:pos x="0" y="51"/>
                  </a:cxn>
                  <a:cxn ang="0">
                    <a:pos x="26" y="0"/>
                  </a:cxn>
                </a:cxnLst>
                <a:rect l="0" t="0" r="r" b="b"/>
                <a:pathLst>
                  <a:path w="51" h="51">
                    <a:moveTo>
                      <a:pt x="26" y="0"/>
                    </a:moveTo>
                    <a:lnTo>
                      <a:pt x="51" y="51"/>
                    </a:lnTo>
                    <a:lnTo>
                      <a:pt x="0" y="51"/>
                    </a:lnTo>
                    <a:lnTo>
                      <a:pt x="2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0" name="Freeform 192"/>
              <p:cNvSpPr>
                <a:spLocks/>
              </p:cNvSpPr>
              <p:nvPr/>
            </p:nvSpPr>
            <p:spPr bwMode="auto">
              <a:xfrm>
                <a:off x="2867" y="4264"/>
                <a:ext cx="51" cy="51"/>
              </a:xfrm>
              <a:custGeom>
                <a:avLst/>
                <a:gdLst/>
                <a:ahLst/>
                <a:cxnLst>
                  <a:cxn ang="0">
                    <a:pos x="26" y="51"/>
                  </a:cxn>
                  <a:cxn ang="0">
                    <a:pos x="51" y="0"/>
                  </a:cxn>
                  <a:cxn ang="0">
                    <a:pos x="0" y="0"/>
                  </a:cxn>
                  <a:cxn ang="0">
                    <a:pos x="26" y="51"/>
                  </a:cxn>
                </a:cxnLst>
                <a:rect l="0" t="0" r="r" b="b"/>
                <a:pathLst>
                  <a:path w="51" h="51">
                    <a:moveTo>
                      <a:pt x="26" y="51"/>
                    </a:moveTo>
                    <a:lnTo>
                      <a:pt x="51" y="0"/>
                    </a:lnTo>
                    <a:lnTo>
                      <a:pt x="0" y="0"/>
                    </a:lnTo>
                    <a:lnTo>
                      <a:pt x="26"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1" name="Line 193"/>
              <p:cNvSpPr>
                <a:spLocks noChangeShapeType="1"/>
              </p:cNvSpPr>
              <p:nvPr/>
            </p:nvSpPr>
            <p:spPr bwMode="auto">
              <a:xfrm>
                <a:off x="2644" y="3709"/>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2" name="Freeform 194"/>
              <p:cNvSpPr>
                <a:spLocks/>
              </p:cNvSpPr>
              <p:nvPr/>
            </p:nvSpPr>
            <p:spPr bwMode="auto">
              <a:xfrm>
                <a:off x="2618" y="3709"/>
                <a:ext cx="58" cy="51"/>
              </a:xfrm>
              <a:custGeom>
                <a:avLst/>
                <a:gdLst/>
                <a:ahLst/>
                <a:cxnLst>
                  <a:cxn ang="0">
                    <a:pos x="26" y="0"/>
                  </a:cxn>
                  <a:cxn ang="0">
                    <a:pos x="58" y="51"/>
                  </a:cxn>
                  <a:cxn ang="0">
                    <a:pos x="0" y="51"/>
                  </a:cxn>
                  <a:cxn ang="0">
                    <a:pos x="26" y="0"/>
                  </a:cxn>
                </a:cxnLst>
                <a:rect l="0" t="0" r="r" b="b"/>
                <a:pathLst>
                  <a:path w="58" h="51">
                    <a:moveTo>
                      <a:pt x="26" y="0"/>
                    </a:moveTo>
                    <a:lnTo>
                      <a:pt x="58" y="51"/>
                    </a:lnTo>
                    <a:lnTo>
                      <a:pt x="0" y="51"/>
                    </a:lnTo>
                    <a:lnTo>
                      <a:pt x="2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3" name="Freeform 195"/>
              <p:cNvSpPr>
                <a:spLocks/>
              </p:cNvSpPr>
              <p:nvPr/>
            </p:nvSpPr>
            <p:spPr bwMode="auto">
              <a:xfrm>
                <a:off x="2618" y="4264"/>
                <a:ext cx="58" cy="51"/>
              </a:xfrm>
              <a:custGeom>
                <a:avLst/>
                <a:gdLst/>
                <a:ahLst/>
                <a:cxnLst>
                  <a:cxn ang="0">
                    <a:pos x="26" y="51"/>
                  </a:cxn>
                  <a:cxn ang="0">
                    <a:pos x="58" y="0"/>
                  </a:cxn>
                  <a:cxn ang="0">
                    <a:pos x="0" y="0"/>
                  </a:cxn>
                  <a:cxn ang="0">
                    <a:pos x="26" y="51"/>
                  </a:cxn>
                </a:cxnLst>
                <a:rect l="0" t="0" r="r" b="b"/>
                <a:pathLst>
                  <a:path w="58" h="51">
                    <a:moveTo>
                      <a:pt x="26" y="51"/>
                    </a:moveTo>
                    <a:lnTo>
                      <a:pt x="58" y="0"/>
                    </a:lnTo>
                    <a:lnTo>
                      <a:pt x="0" y="0"/>
                    </a:lnTo>
                    <a:lnTo>
                      <a:pt x="26"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4" name="Line 196"/>
              <p:cNvSpPr>
                <a:spLocks noChangeShapeType="1"/>
              </p:cNvSpPr>
              <p:nvPr/>
            </p:nvSpPr>
            <p:spPr bwMode="auto">
              <a:xfrm>
                <a:off x="2414" y="3709"/>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5" name="Freeform 197"/>
              <p:cNvSpPr>
                <a:spLocks/>
              </p:cNvSpPr>
              <p:nvPr/>
            </p:nvSpPr>
            <p:spPr bwMode="auto">
              <a:xfrm>
                <a:off x="2382" y="3709"/>
                <a:ext cx="57" cy="51"/>
              </a:xfrm>
              <a:custGeom>
                <a:avLst/>
                <a:gdLst/>
                <a:ahLst/>
                <a:cxnLst>
                  <a:cxn ang="0">
                    <a:pos x="32" y="0"/>
                  </a:cxn>
                  <a:cxn ang="0">
                    <a:pos x="57" y="51"/>
                  </a:cxn>
                  <a:cxn ang="0">
                    <a:pos x="0" y="51"/>
                  </a:cxn>
                  <a:cxn ang="0">
                    <a:pos x="32" y="0"/>
                  </a:cxn>
                </a:cxnLst>
                <a:rect l="0" t="0" r="r" b="b"/>
                <a:pathLst>
                  <a:path w="57" h="51">
                    <a:moveTo>
                      <a:pt x="32" y="0"/>
                    </a:moveTo>
                    <a:lnTo>
                      <a:pt x="57" y="51"/>
                    </a:lnTo>
                    <a:lnTo>
                      <a:pt x="0" y="51"/>
                    </a:lnTo>
                    <a:lnTo>
                      <a:pt x="3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6" name="Freeform 198"/>
              <p:cNvSpPr>
                <a:spLocks/>
              </p:cNvSpPr>
              <p:nvPr/>
            </p:nvSpPr>
            <p:spPr bwMode="auto">
              <a:xfrm>
                <a:off x="2382" y="4264"/>
                <a:ext cx="57" cy="51"/>
              </a:xfrm>
              <a:custGeom>
                <a:avLst/>
                <a:gdLst/>
                <a:ahLst/>
                <a:cxnLst>
                  <a:cxn ang="0">
                    <a:pos x="32" y="51"/>
                  </a:cxn>
                  <a:cxn ang="0">
                    <a:pos x="57" y="0"/>
                  </a:cxn>
                  <a:cxn ang="0">
                    <a:pos x="0" y="0"/>
                  </a:cxn>
                  <a:cxn ang="0">
                    <a:pos x="32" y="51"/>
                  </a:cxn>
                </a:cxnLst>
                <a:rect l="0" t="0" r="r" b="b"/>
                <a:pathLst>
                  <a:path w="57" h="51">
                    <a:moveTo>
                      <a:pt x="32" y="51"/>
                    </a:moveTo>
                    <a:lnTo>
                      <a:pt x="57" y="0"/>
                    </a:lnTo>
                    <a:lnTo>
                      <a:pt x="0" y="0"/>
                    </a:lnTo>
                    <a:lnTo>
                      <a:pt x="32"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7" name="Line 199"/>
              <p:cNvSpPr>
                <a:spLocks noChangeShapeType="1"/>
              </p:cNvSpPr>
              <p:nvPr/>
            </p:nvSpPr>
            <p:spPr bwMode="auto">
              <a:xfrm>
                <a:off x="2171" y="3709"/>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8" name="Freeform 200"/>
              <p:cNvSpPr>
                <a:spLocks/>
              </p:cNvSpPr>
              <p:nvPr/>
            </p:nvSpPr>
            <p:spPr bwMode="auto">
              <a:xfrm>
                <a:off x="2139" y="3709"/>
                <a:ext cx="58" cy="51"/>
              </a:xfrm>
              <a:custGeom>
                <a:avLst/>
                <a:gdLst/>
                <a:ahLst/>
                <a:cxnLst>
                  <a:cxn ang="0">
                    <a:pos x="32" y="0"/>
                  </a:cxn>
                  <a:cxn ang="0">
                    <a:pos x="58" y="51"/>
                  </a:cxn>
                  <a:cxn ang="0">
                    <a:pos x="0" y="51"/>
                  </a:cxn>
                  <a:cxn ang="0">
                    <a:pos x="32" y="0"/>
                  </a:cxn>
                </a:cxnLst>
                <a:rect l="0" t="0" r="r" b="b"/>
                <a:pathLst>
                  <a:path w="58" h="51">
                    <a:moveTo>
                      <a:pt x="32" y="0"/>
                    </a:moveTo>
                    <a:lnTo>
                      <a:pt x="58" y="51"/>
                    </a:lnTo>
                    <a:lnTo>
                      <a:pt x="0" y="51"/>
                    </a:lnTo>
                    <a:lnTo>
                      <a:pt x="3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9" name="Freeform 201"/>
              <p:cNvSpPr>
                <a:spLocks/>
              </p:cNvSpPr>
              <p:nvPr/>
            </p:nvSpPr>
            <p:spPr bwMode="auto">
              <a:xfrm>
                <a:off x="2139" y="4264"/>
                <a:ext cx="58" cy="51"/>
              </a:xfrm>
              <a:custGeom>
                <a:avLst/>
                <a:gdLst/>
                <a:ahLst/>
                <a:cxnLst>
                  <a:cxn ang="0">
                    <a:pos x="32" y="51"/>
                  </a:cxn>
                  <a:cxn ang="0">
                    <a:pos x="58" y="0"/>
                  </a:cxn>
                  <a:cxn ang="0">
                    <a:pos x="0" y="0"/>
                  </a:cxn>
                  <a:cxn ang="0">
                    <a:pos x="32" y="51"/>
                  </a:cxn>
                </a:cxnLst>
                <a:rect l="0" t="0" r="r" b="b"/>
                <a:pathLst>
                  <a:path w="58" h="51">
                    <a:moveTo>
                      <a:pt x="32" y="51"/>
                    </a:moveTo>
                    <a:lnTo>
                      <a:pt x="58" y="0"/>
                    </a:lnTo>
                    <a:lnTo>
                      <a:pt x="0" y="0"/>
                    </a:lnTo>
                    <a:lnTo>
                      <a:pt x="32"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0" name="Line 202"/>
              <p:cNvSpPr>
                <a:spLocks noChangeShapeType="1"/>
              </p:cNvSpPr>
              <p:nvPr/>
            </p:nvSpPr>
            <p:spPr bwMode="auto">
              <a:xfrm>
                <a:off x="1928" y="3709"/>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1" name="Freeform 203"/>
              <p:cNvSpPr>
                <a:spLocks/>
              </p:cNvSpPr>
              <p:nvPr/>
            </p:nvSpPr>
            <p:spPr bwMode="auto">
              <a:xfrm>
                <a:off x="1903" y="3709"/>
                <a:ext cx="51" cy="51"/>
              </a:xfrm>
              <a:custGeom>
                <a:avLst/>
                <a:gdLst/>
                <a:ahLst/>
                <a:cxnLst>
                  <a:cxn ang="0">
                    <a:pos x="25" y="0"/>
                  </a:cxn>
                  <a:cxn ang="0">
                    <a:pos x="51" y="51"/>
                  </a:cxn>
                  <a:cxn ang="0">
                    <a:pos x="0" y="51"/>
                  </a:cxn>
                  <a:cxn ang="0">
                    <a:pos x="25" y="0"/>
                  </a:cxn>
                </a:cxnLst>
                <a:rect l="0" t="0" r="r" b="b"/>
                <a:pathLst>
                  <a:path w="51" h="51">
                    <a:moveTo>
                      <a:pt x="25" y="0"/>
                    </a:moveTo>
                    <a:lnTo>
                      <a:pt x="51" y="51"/>
                    </a:lnTo>
                    <a:lnTo>
                      <a:pt x="0" y="51"/>
                    </a:lnTo>
                    <a:lnTo>
                      <a:pt x="2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2" name="Freeform 204"/>
              <p:cNvSpPr>
                <a:spLocks/>
              </p:cNvSpPr>
              <p:nvPr/>
            </p:nvSpPr>
            <p:spPr bwMode="auto">
              <a:xfrm>
                <a:off x="1903" y="4264"/>
                <a:ext cx="51" cy="51"/>
              </a:xfrm>
              <a:custGeom>
                <a:avLst/>
                <a:gdLst/>
                <a:ahLst/>
                <a:cxnLst>
                  <a:cxn ang="0">
                    <a:pos x="25" y="51"/>
                  </a:cxn>
                  <a:cxn ang="0">
                    <a:pos x="51" y="0"/>
                  </a:cxn>
                  <a:cxn ang="0">
                    <a:pos x="0" y="0"/>
                  </a:cxn>
                  <a:cxn ang="0">
                    <a:pos x="25" y="51"/>
                  </a:cxn>
                </a:cxnLst>
                <a:rect l="0" t="0" r="r" b="b"/>
                <a:pathLst>
                  <a:path w="51" h="51">
                    <a:moveTo>
                      <a:pt x="25" y="51"/>
                    </a:moveTo>
                    <a:lnTo>
                      <a:pt x="51" y="0"/>
                    </a:lnTo>
                    <a:lnTo>
                      <a:pt x="0" y="0"/>
                    </a:lnTo>
                    <a:lnTo>
                      <a:pt x="25"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 name="Group 406"/>
            <p:cNvGrpSpPr>
              <a:grpSpLocks/>
            </p:cNvGrpSpPr>
            <p:nvPr/>
          </p:nvGrpSpPr>
          <p:grpSpPr bwMode="auto">
            <a:xfrm>
              <a:off x="830" y="156"/>
              <a:ext cx="4094" cy="4159"/>
              <a:chOff x="830" y="156"/>
              <a:chExt cx="4094" cy="4159"/>
            </a:xfrm>
          </p:grpSpPr>
          <p:sp>
            <p:nvSpPr>
              <p:cNvPr id="2254" name="Line 206"/>
              <p:cNvSpPr>
                <a:spLocks noChangeShapeType="1"/>
              </p:cNvSpPr>
              <p:nvPr/>
            </p:nvSpPr>
            <p:spPr bwMode="auto">
              <a:xfrm>
                <a:off x="1686" y="3709"/>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5" name="Freeform 207"/>
              <p:cNvSpPr>
                <a:spLocks/>
              </p:cNvSpPr>
              <p:nvPr/>
            </p:nvSpPr>
            <p:spPr bwMode="auto">
              <a:xfrm>
                <a:off x="1660" y="3709"/>
                <a:ext cx="51" cy="51"/>
              </a:xfrm>
              <a:custGeom>
                <a:avLst/>
                <a:gdLst/>
                <a:ahLst/>
                <a:cxnLst>
                  <a:cxn ang="0">
                    <a:pos x="26" y="0"/>
                  </a:cxn>
                  <a:cxn ang="0">
                    <a:pos x="51" y="51"/>
                  </a:cxn>
                  <a:cxn ang="0">
                    <a:pos x="0" y="51"/>
                  </a:cxn>
                  <a:cxn ang="0">
                    <a:pos x="26" y="0"/>
                  </a:cxn>
                </a:cxnLst>
                <a:rect l="0" t="0" r="r" b="b"/>
                <a:pathLst>
                  <a:path w="51" h="51">
                    <a:moveTo>
                      <a:pt x="26" y="0"/>
                    </a:moveTo>
                    <a:lnTo>
                      <a:pt x="51" y="51"/>
                    </a:lnTo>
                    <a:lnTo>
                      <a:pt x="0" y="51"/>
                    </a:lnTo>
                    <a:lnTo>
                      <a:pt x="2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6" name="Freeform 208"/>
              <p:cNvSpPr>
                <a:spLocks/>
              </p:cNvSpPr>
              <p:nvPr/>
            </p:nvSpPr>
            <p:spPr bwMode="auto">
              <a:xfrm>
                <a:off x="1660" y="4264"/>
                <a:ext cx="51" cy="51"/>
              </a:xfrm>
              <a:custGeom>
                <a:avLst/>
                <a:gdLst/>
                <a:ahLst/>
                <a:cxnLst>
                  <a:cxn ang="0">
                    <a:pos x="26" y="51"/>
                  </a:cxn>
                  <a:cxn ang="0">
                    <a:pos x="51" y="0"/>
                  </a:cxn>
                  <a:cxn ang="0">
                    <a:pos x="0" y="0"/>
                  </a:cxn>
                  <a:cxn ang="0">
                    <a:pos x="26" y="51"/>
                  </a:cxn>
                </a:cxnLst>
                <a:rect l="0" t="0" r="r" b="b"/>
                <a:pathLst>
                  <a:path w="51" h="51">
                    <a:moveTo>
                      <a:pt x="26" y="51"/>
                    </a:moveTo>
                    <a:lnTo>
                      <a:pt x="51" y="0"/>
                    </a:lnTo>
                    <a:lnTo>
                      <a:pt x="0" y="0"/>
                    </a:lnTo>
                    <a:lnTo>
                      <a:pt x="26"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7" name="Rectangle 209"/>
              <p:cNvSpPr>
                <a:spLocks noChangeArrowheads="1"/>
              </p:cNvSpPr>
              <p:nvPr/>
            </p:nvSpPr>
            <p:spPr bwMode="auto">
              <a:xfrm>
                <a:off x="1143" y="1693"/>
                <a:ext cx="504" cy="134"/>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8" name="Rectangle 210"/>
              <p:cNvSpPr>
                <a:spLocks noChangeArrowheads="1"/>
              </p:cNvSpPr>
              <p:nvPr/>
            </p:nvSpPr>
            <p:spPr bwMode="auto">
              <a:xfrm>
                <a:off x="1124" y="1674"/>
                <a:ext cx="504" cy="128"/>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9" name="Line 211"/>
              <p:cNvSpPr>
                <a:spLocks noChangeShapeType="1"/>
              </p:cNvSpPr>
              <p:nvPr/>
            </p:nvSpPr>
            <p:spPr bwMode="auto">
              <a:xfrm flipH="1">
                <a:off x="1654" y="1744"/>
                <a:ext cx="217"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0" name="Freeform 212"/>
              <p:cNvSpPr>
                <a:spLocks/>
              </p:cNvSpPr>
              <p:nvPr/>
            </p:nvSpPr>
            <p:spPr bwMode="auto">
              <a:xfrm>
                <a:off x="1820" y="1719"/>
                <a:ext cx="51" cy="51"/>
              </a:xfrm>
              <a:custGeom>
                <a:avLst/>
                <a:gdLst/>
                <a:ahLst/>
                <a:cxnLst>
                  <a:cxn ang="0">
                    <a:pos x="51" y="25"/>
                  </a:cxn>
                  <a:cxn ang="0">
                    <a:pos x="0" y="51"/>
                  </a:cxn>
                  <a:cxn ang="0">
                    <a:pos x="0" y="0"/>
                  </a:cxn>
                  <a:cxn ang="0">
                    <a:pos x="51" y="25"/>
                  </a:cxn>
                </a:cxnLst>
                <a:rect l="0" t="0" r="r" b="b"/>
                <a:pathLst>
                  <a:path w="51" h="51">
                    <a:moveTo>
                      <a:pt x="51" y="25"/>
                    </a:moveTo>
                    <a:lnTo>
                      <a:pt x="0" y="51"/>
                    </a:lnTo>
                    <a:lnTo>
                      <a:pt x="0" y="0"/>
                    </a:lnTo>
                    <a:lnTo>
                      <a:pt x="51" y="2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1" name="Freeform 213"/>
              <p:cNvSpPr>
                <a:spLocks/>
              </p:cNvSpPr>
              <p:nvPr/>
            </p:nvSpPr>
            <p:spPr bwMode="auto">
              <a:xfrm>
                <a:off x="1654" y="1719"/>
                <a:ext cx="57" cy="51"/>
              </a:xfrm>
              <a:custGeom>
                <a:avLst/>
                <a:gdLst/>
                <a:ahLst/>
                <a:cxnLst>
                  <a:cxn ang="0">
                    <a:pos x="0" y="25"/>
                  </a:cxn>
                  <a:cxn ang="0">
                    <a:pos x="57" y="51"/>
                  </a:cxn>
                  <a:cxn ang="0">
                    <a:pos x="57" y="0"/>
                  </a:cxn>
                  <a:cxn ang="0">
                    <a:pos x="0" y="25"/>
                  </a:cxn>
                </a:cxnLst>
                <a:rect l="0" t="0" r="r" b="b"/>
                <a:pathLst>
                  <a:path w="57" h="51">
                    <a:moveTo>
                      <a:pt x="0" y="25"/>
                    </a:moveTo>
                    <a:lnTo>
                      <a:pt x="57" y="51"/>
                    </a:lnTo>
                    <a:lnTo>
                      <a:pt x="57" y="0"/>
                    </a:lnTo>
                    <a:lnTo>
                      <a:pt x="0" y="2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3" name="Rectangle 215"/>
              <p:cNvSpPr>
                <a:spLocks noChangeArrowheads="1"/>
              </p:cNvSpPr>
              <p:nvPr/>
            </p:nvSpPr>
            <p:spPr bwMode="auto">
              <a:xfrm>
                <a:off x="1673" y="1821"/>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24211D"/>
                    </a:solidFill>
                    <a:effectLst/>
                    <a:latin typeface="Arial" pitchFamily="34" charset="0"/>
                    <a:cs typeface="Arial" pitchFamily="34" charset="0"/>
                  </a:rPr>
                  <a:t>x3</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64" name="Rectangle 216"/>
              <p:cNvSpPr>
                <a:spLocks noChangeArrowheads="1"/>
              </p:cNvSpPr>
              <p:nvPr/>
            </p:nvSpPr>
            <p:spPr bwMode="auto">
              <a:xfrm>
                <a:off x="2273" y="1789"/>
                <a:ext cx="313"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32KB L1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65" name="Rectangle 217"/>
              <p:cNvSpPr>
                <a:spLocks noChangeArrowheads="1"/>
              </p:cNvSpPr>
              <p:nvPr/>
            </p:nvSpPr>
            <p:spPr bwMode="auto">
              <a:xfrm>
                <a:off x="2273" y="1859"/>
                <a:ext cx="313"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P-Cache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66" name="Rectangle 218"/>
              <p:cNvSpPr>
                <a:spLocks noChangeArrowheads="1"/>
              </p:cNvSpPr>
              <p:nvPr/>
            </p:nvSpPr>
            <p:spPr bwMode="auto">
              <a:xfrm>
                <a:off x="2714" y="1795"/>
                <a:ext cx="313"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32KB L1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67" name="Rectangle 219"/>
              <p:cNvSpPr>
                <a:spLocks noChangeArrowheads="1"/>
              </p:cNvSpPr>
              <p:nvPr/>
            </p:nvSpPr>
            <p:spPr bwMode="auto">
              <a:xfrm>
                <a:off x="2714" y="1865"/>
                <a:ext cx="320"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D-Cache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68" name="Rectangle 220"/>
              <p:cNvSpPr>
                <a:spLocks noChangeArrowheads="1"/>
              </p:cNvSpPr>
              <p:nvPr/>
            </p:nvSpPr>
            <p:spPr bwMode="auto">
              <a:xfrm>
                <a:off x="2337" y="1987"/>
                <a:ext cx="620"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1024KB L2 Cache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69" name="Line 221"/>
              <p:cNvSpPr>
                <a:spLocks noChangeShapeType="1"/>
              </p:cNvSpPr>
              <p:nvPr/>
            </p:nvSpPr>
            <p:spPr bwMode="auto">
              <a:xfrm>
                <a:off x="2177" y="1764"/>
                <a:ext cx="901"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0" name="Line 222"/>
              <p:cNvSpPr>
                <a:spLocks noChangeShapeType="1"/>
              </p:cNvSpPr>
              <p:nvPr/>
            </p:nvSpPr>
            <p:spPr bwMode="auto">
              <a:xfrm>
                <a:off x="2177" y="1968"/>
                <a:ext cx="901"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1" name="Line 223"/>
              <p:cNvSpPr>
                <a:spLocks noChangeShapeType="1"/>
              </p:cNvSpPr>
              <p:nvPr/>
            </p:nvSpPr>
            <p:spPr bwMode="auto">
              <a:xfrm>
                <a:off x="2631" y="1764"/>
                <a:ext cx="1" cy="204"/>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2" name="Line 224"/>
              <p:cNvSpPr>
                <a:spLocks noChangeShapeType="1"/>
              </p:cNvSpPr>
              <p:nvPr/>
            </p:nvSpPr>
            <p:spPr bwMode="auto">
              <a:xfrm>
                <a:off x="836" y="871"/>
                <a:ext cx="249"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3" name="Freeform 225"/>
              <p:cNvSpPr>
                <a:spLocks/>
              </p:cNvSpPr>
              <p:nvPr/>
            </p:nvSpPr>
            <p:spPr bwMode="auto">
              <a:xfrm>
                <a:off x="836" y="845"/>
                <a:ext cx="51" cy="58"/>
              </a:xfrm>
              <a:custGeom>
                <a:avLst/>
                <a:gdLst/>
                <a:ahLst/>
                <a:cxnLst>
                  <a:cxn ang="0">
                    <a:pos x="0" y="26"/>
                  </a:cxn>
                  <a:cxn ang="0">
                    <a:pos x="51" y="0"/>
                  </a:cxn>
                  <a:cxn ang="0">
                    <a:pos x="51" y="58"/>
                  </a:cxn>
                  <a:cxn ang="0">
                    <a:pos x="0" y="26"/>
                  </a:cxn>
                </a:cxnLst>
                <a:rect l="0" t="0" r="r" b="b"/>
                <a:pathLst>
                  <a:path w="51" h="58">
                    <a:moveTo>
                      <a:pt x="0" y="26"/>
                    </a:moveTo>
                    <a:lnTo>
                      <a:pt x="51" y="0"/>
                    </a:lnTo>
                    <a:lnTo>
                      <a:pt x="51" y="58"/>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4" name="Freeform 226"/>
              <p:cNvSpPr>
                <a:spLocks/>
              </p:cNvSpPr>
              <p:nvPr/>
            </p:nvSpPr>
            <p:spPr bwMode="auto">
              <a:xfrm>
                <a:off x="1034" y="845"/>
                <a:ext cx="51" cy="58"/>
              </a:xfrm>
              <a:custGeom>
                <a:avLst/>
                <a:gdLst/>
                <a:ahLst/>
                <a:cxnLst>
                  <a:cxn ang="0">
                    <a:pos x="51" y="26"/>
                  </a:cxn>
                  <a:cxn ang="0">
                    <a:pos x="0" y="0"/>
                  </a:cxn>
                  <a:cxn ang="0">
                    <a:pos x="0" y="58"/>
                  </a:cxn>
                  <a:cxn ang="0">
                    <a:pos x="51" y="26"/>
                  </a:cxn>
                </a:cxnLst>
                <a:rect l="0" t="0" r="r" b="b"/>
                <a:pathLst>
                  <a:path w="51" h="58">
                    <a:moveTo>
                      <a:pt x="51" y="26"/>
                    </a:moveTo>
                    <a:lnTo>
                      <a:pt x="0" y="0"/>
                    </a:lnTo>
                    <a:lnTo>
                      <a:pt x="0" y="58"/>
                    </a:lnTo>
                    <a:lnTo>
                      <a:pt x="51"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5" name="Rectangle 227"/>
              <p:cNvSpPr>
                <a:spLocks noChangeArrowheads="1"/>
              </p:cNvSpPr>
              <p:nvPr/>
            </p:nvSpPr>
            <p:spPr bwMode="auto">
              <a:xfrm>
                <a:off x="2746" y="781"/>
                <a:ext cx="504" cy="179"/>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6" name="Line 228"/>
              <p:cNvSpPr>
                <a:spLocks noChangeShapeType="1"/>
              </p:cNvSpPr>
              <p:nvPr/>
            </p:nvSpPr>
            <p:spPr bwMode="auto">
              <a:xfrm>
                <a:off x="2995" y="781"/>
                <a:ext cx="1" cy="179"/>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7" name="Rectangle 229"/>
              <p:cNvSpPr>
                <a:spLocks noChangeArrowheads="1"/>
              </p:cNvSpPr>
              <p:nvPr/>
            </p:nvSpPr>
            <p:spPr bwMode="auto">
              <a:xfrm>
                <a:off x="2720" y="813"/>
                <a:ext cx="505" cy="179"/>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8" name="Rectangle 230"/>
              <p:cNvSpPr>
                <a:spLocks noChangeArrowheads="1"/>
              </p:cNvSpPr>
              <p:nvPr/>
            </p:nvSpPr>
            <p:spPr bwMode="auto">
              <a:xfrm>
                <a:off x="2765" y="857"/>
                <a:ext cx="211"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RSA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79" name="Line 231"/>
              <p:cNvSpPr>
                <a:spLocks noChangeShapeType="1"/>
              </p:cNvSpPr>
              <p:nvPr/>
            </p:nvSpPr>
            <p:spPr bwMode="auto">
              <a:xfrm>
                <a:off x="2791" y="992"/>
                <a:ext cx="1" cy="15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0" name="Freeform 232"/>
              <p:cNvSpPr>
                <a:spLocks/>
              </p:cNvSpPr>
              <p:nvPr/>
            </p:nvSpPr>
            <p:spPr bwMode="auto">
              <a:xfrm>
                <a:off x="2765" y="1107"/>
                <a:ext cx="45" cy="38"/>
              </a:xfrm>
              <a:custGeom>
                <a:avLst/>
                <a:gdLst/>
                <a:ahLst/>
                <a:cxnLst>
                  <a:cxn ang="0">
                    <a:pos x="45" y="0"/>
                  </a:cxn>
                  <a:cxn ang="0">
                    <a:pos x="26" y="38"/>
                  </a:cxn>
                  <a:cxn ang="0">
                    <a:pos x="0" y="0"/>
                  </a:cxn>
                  <a:cxn ang="0">
                    <a:pos x="45" y="0"/>
                  </a:cxn>
                </a:cxnLst>
                <a:rect l="0" t="0" r="r" b="b"/>
                <a:pathLst>
                  <a:path w="45" h="38">
                    <a:moveTo>
                      <a:pt x="45" y="0"/>
                    </a:moveTo>
                    <a:lnTo>
                      <a:pt x="26" y="38"/>
                    </a:lnTo>
                    <a:lnTo>
                      <a:pt x="0" y="0"/>
                    </a:lnTo>
                    <a:lnTo>
                      <a:pt x="4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1" name="Rectangle 233"/>
              <p:cNvSpPr>
                <a:spLocks noChangeArrowheads="1"/>
              </p:cNvSpPr>
              <p:nvPr/>
            </p:nvSpPr>
            <p:spPr bwMode="auto">
              <a:xfrm>
                <a:off x="3014" y="857"/>
                <a:ext cx="211"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RSA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82" name="Line 234"/>
              <p:cNvSpPr>
                <a:spLocks noChangeShapeType="1"/>
              </p:cNvSpPr>
              <p:nvPr/>
            </p:nvSpPr>
            <p:spPr bwMode="auto">
              <a:xfrm>
                <a:off x="2969" y="813"/>
                <a:ext cx="1" cy="179"/>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3" name="Line 235"/>
              <p:cNvSpPr>
                <a:spLocks noChangeShapeType="1"/>
              </p:cNvSpPr>
              <p:nvPr/>
            </p:nvSpPr>
            <p:spPr bwMode="auto">
              <a:xfrm>
                <a:off x="3020" y="992"/>
                <a:ext cx="1" cy="15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4" name="Freeform 236"/>
              <p:cNvSpPr>
                <a:spLocks/>
              </p:cNvSpPr>
              <p:nvPr/>
            </p:nvSpPr>
            <p:spPr bwMode="auto">
              <a:xfrm>
                <a:off x="3001" y="1107"/>
                <a:ext cx="45" cy="38"/>
              </a:xfrm>
              <a:custGeom>
                <a:avLst/>
                <a:gdLst/>
                <a:ahLst/>
                <a:cxnLst>
                  <a:cxn ang="0">
                    <a:pos x="45" y="0"/>
                  </a:cxn>
                  <a:cxn ang="0">
                    <a:pos x="19" y="38"/>
                  </a:cxn>
                  <a:cxn ang="0">
                    <a:pos x="0" y="0"/>
                  </a:cxn>
                  <a:cxn ang="0">
                    <a:pos x="45" y="0"/>
                  </a:cxn>
                </a:cxnLst>
                <a:rect l="0" t="0" r="r" b="b"/>
                <a:pathLst>
                  <a:path w="45" h="38">
                    <a:moveTo>
                      <a:pt x="45" y="0"/>
                    </a:moveTo>
                    <a:lnTo>
                      <a:pt x="19" y="38"/>
                    </a:lnTo>
                    <a:lnTo>
                      <a:pt x="0" y="0"/>
                    </a:lnTo>
                    <a:lnTo>
                      <a:pt x="4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5" name="Line 237"/>
              <p:cNvSpPr>
                <a:spLocks noChangeShapeType="1"/>
              </p:cNvSpPr>
              <p:nvPr/>
            </p:nvSpPr>
            <p:spPr bwMode="auto">
              <a:xfrm>
                <a:off x="3142" y="992"/>
                <a:ext cx="1" cy="1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6" name="Freeform 238"/>
              <p:cNvSpPr>
                <a:spLocks/>
              </p:cNvSpPr>
              <p:nvPr/>
            </p:nvSpPr>
            <p:spPr bwMode="auto">
              <a:xfrm>
                <a:off x="3123" y="1056"/>
                <a:ext cx="44" cy="38"/>
              </a:xfrm>
              <a:custGeom>
                <a:avLst/>
                <a:gdLst/>
                <a:ahLst/>
                <a:cxnLst>
                  <a:cxn ang="0">
                    <a:pos x="44" y="0"/>
                  </a:cxn>
                  <a:cxn ang="0">
                    <a:pos x="19" y="38"/>
                  </a:cxn>
                  <a:cxn ang="0">
                    <a:pos x="0" y="0"/>
                  </a:cxn>
                  <a:cxn ang="0">
                    <a:pos x="44" y="0"/>
                  </a:cxn>
                </a:cxnLst>
                <a:rect l="0" t="0" r="r" b="b"/>
                <a:pathLst>
                  <a:path w="44" h="38">
                    <a:moveTo>
                      <a:pt x="44" y="0"/>
                    </a:moveTo>
                    <a:lnTo>
                      <a:pt x="19" y="38"/>
                    </a:lnTo>
                    <a:lnTo>
                      <a:pt x="0" y="0"/>
                    </a:lnTo>
                    <a:lnTo>
                      <a:pt x="44"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7" name="Line 239"/>
              <p:cNvSpPr>
                <a:spLocks noChangeShapeType="1"/>
              </p:cNvSpPr>
              <p:nvPr/>
            </p:nvSpPr>
            <p:spPr bwMode="auto">
              <a:xfrm>
                <a:off x="2918" y="992"/>
                <a:ext cx="1" cy="1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8" name="Freeform 240"/>
              <p:cNvSpPr>
                <a:spLocks/>
              </p:cNvSpPr>
              <p:nvPr/>
            </p:nvSpPr>
            <p:spPr bwMode="auto">
              <a:xfrm>
                <a:off x="2893" y="1056"/>
                <a:ext cx="44" cy="38"/>
              </a:xfrm>
              <a:custGeom>
                <a:avLst/>
                <a:gdLst/>
                <a:ahLst/>
                <a:cxnLst>
                  <a:cxn ang="0">
                    <a:pos x="44" y="0"/>
                  </a:cxn>
                  <a:cxn ang="0">
                    <a:pos x="25" y="38"/>
                  </a:cxn>
                  <a:cxn ang="0">
                    <a:pos x="0" y="0"/>
                  </a:cxn>
                  <a:cxn ang="0">
                    <a:pos x="44" y="0"/>
                  </a:cxn>
                </a:cxnLst>
                <a:rect l="0" t="0" r="r" b="b"/>
                <a:pathLst>
                  <a:path w="44" h="38">
                    <a:moveTo>
                      <a:pt x="44" y="0"/>
                    </a:moveTo>
                    <a:lnTo>
                      <a:pt x="25" y="38"/>
                    </a:lnTo>
                    <a:lnTo>
                      <a:pt x="0" y="0"/>
                    </a:lnTo>
                    <a:lnTo>
                      <a:pt x="44"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0" name="Rectangle 242"/>
              <p:cNvSpPr>
                <a:spLocks noChangeArrowheads="1"/>
              </p:cNvSpPr>
              <p:nvPr/>
            </p:nvSpPr>
            <p:spPr bwMode="auto">
              <a:xfrm>
                <a:off x="3301" y="985"/>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24211D"/>
                    </a:solidFill>
                    <a:effectLst/>
                    <a:latin typeface="Arial" pitchFamily="34" charset="0"/>
                    <a:cs typeface="Arial" pitchFamily="34" charset="0"/>
                  </a:rPr>
                  <a:t>x2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91" name="Line 243"/>
              <p:cNvSpPr>
                <a:spLocks noChangeShapeType="1"/>
              </p:cNvSpPr>
              <p:nvPr/>
            </p:nvSpPr>
            <p:spPr bwMode="auto">
              <a:xfrm>
                <a:off x="836" y="328"/>
                <a:ext cx="345"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2" name="Freeform 244"/>
              <p:cNvSpPr>
                <a:spLocks/>
              </p:cNvSpPr>
              <p:nvPr/>
            </p:nvSpPr>
            <p:spPr bwMode="auto">
              <a:xfrm>
                <a:off x="836" y="303"/>
                <a:ext cx="51" cy="51"/>
              </a:xfrm>
              <a:custGeom>
                <a:avLst/>
                <a:gdLst/>
                <a:ahLst/>
                <a:cxnLst>
                  <a:cxn ang="0">
                    <a:pos x="0" y="25"/>
                  </a:cxn>
                  <a:cxn ang="0">
                    <a:pos x="51" y="0"/>
                  </a:cxn>
                  <a:cxn ang="0">
                    <a:pos x="51" y="51"/>
                  </a:cxn>
                  <a:cxn ang="0">
                    <a:pos x="0" y="25"/>
                  </a:cxn>
                </a:cxnLst>
                <a:rect l="0" t="0" r="r" b="b"/>
                <a:pathLst>
                  <a:path w="51" h="51">
                    <a:moveTo>
                      <a:pt x="0" y="25"/>
                    </a:moveTo>
                    <a:lnTo>
                      <a:pt x="51" y="0"/>
                    </a:lnTo>
                    <a:lnTo>
                      <a:pt x="51" y="51"/>
                    </a:lnTo>
                    <a:lnTo>
                      <a:pt x="0" y="2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3" name="Freeform 245"/>
              <p:cNvSpPr>
                <a:spLocks/>
              </p:cNvSpPr>
              <p:nvPr/>
            </p:nvSpPr>
            <p:spPr bwMode="auto">
              <a:xfrm>
                <a:off x="1130" y="303"/>
                <a:ext cx="51" cy="51"/>
              </a:xfrm>
              <a:custGeom>
                <a:avLst/>
                <a:gdLst/>
                <a:ahLst/>
                <a:cxnLst>
                  <a:cxn ang="0">
                    <a:pos x="51" y="25"/>
                  </a:cxn>
                  <a:cxn ang="0">
                    <a:pos x="0" y="0"/>
                  </a:cxn>
                  <a:cxn ang="0">
                    <a:pos x="0" y="51"/>
                  </a:cxn>
                  <a:cxn ang="0">
                    <a:pos x="51" y="25"/>
                  </a:cxn>
                </a:cxnLst>
                <a:rect l="0" t="0" r="r" b="b"/>
                <a:pathLst>
                  <a:path w="51" h="51">
                    <a:moveTo>
                      <a:pt x="51" y="25"/>
                    </a:moveTo>
                    <a:lnTo>
                      <a:pt x="0" y="0"/>
                    </a:lnTo>
                    <a:lnTo>
                      <a:pt x="0" y="51"/>
                    </a:lnTo>
                    <a:lnTo>
                      <a:pt x="51" y="2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4" name="Freeform 246"/>
              <p:cNvSpPr>
                <a:spLocks/>
              </p:cNvSpPr>
              <p:nvPr/>
            </p:nvSpPr>
            <p:spPr bwMode="auto">
              <a:xfrm>
                <a:off x="2318" y="718"/>
                <a:ext cx="108" cy="114"/>
              </a:xfrm>
              <a:custGeom>
                <a:avLst/>
                <a:gdLst/>
                <a:ahLst/>
                <a:cxnLst>
                  <a:cxn ang="0">
                    <a:pos x="51" y="0"/>
                  </a:cxn>
                  <a:cxn ang="0">
                    <a:pos x="108" y="114"/>
                  </a:cxn>
                  <a:cxn ang="0">
                    <a:pos x="0" y="114"/>
                  </a:cxn>
                  <a:cxn ang="0">
                    <a:pos x="51" y="0"/>
                  </a:cxn>
                </a:cxnLst>
                <a:rect l="0" t="0" r="r" b="b"/>
                <a:pathLst>
                  <a:path w="108" h="114">
                    <a:moveTo>
                      <a:pt x="51" y="0"/>
                    </a:moveTo>
                    <a:lnTo>
                      <a:pt x="108" y="114"/>
                    </a:lnTo>
                    <a:lnTo>
                      <a:pt x="0" y="114"/>
                    </a:lnTo>
                    <a:lnTo>
                      <a:pt x="5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5" name="Freeform 247"/>
              <p:cNvSpPr>
                <a:spLocks/>
              </p:cNvSpPr>
              <p:nvPr/>
            </p:nvSpPr>
            <p:spPr bwMode="auto">
              <a:xfrm>
                <a:off x="2350" y="807"/>
                <a:ext cx="45" cy="19"/>
              </a:xfrm>
              <a:custGeom>
                <a:avLst/>
                <a:gdLst/>
                <a:ahLst/>
                <a:cxnLst>
                  <a:cxn ang="0">
                    <a:pos x="45" y="19"/>
                  </a:cxn>
                  <a:cxn ang="0">
                    <a:pos x="45" y="19"/>
                  </a:cxn>
                  <a:cxn ang="0">
                    <a:pos x="38" y="13"/>
                  </a:cxn>
                  <a:cxn ang="0">
                    <a:pos x="38" y="13"/>
                  </a:cxn>
                  <a:cxn ang="0">
                    <a:pos x="38" y="6"/>
                  </a:cxn>
                  <a:cxn ang="0">
                    <a:pos x="32" y="6"/>
                  </a:cxn>
                  <a:cxn ang="0">
                    <a:pos x="32" y="0"/>
                  </a:cxn>
                  <a:cxn ang="0">
                    <a:pos x="25" y="0"/>
                  </a:cxn>
                  <a:cxn ang="0">
                    <a:pos x="19" y="0"/>
                  </a:cxn>
                  <a:cxn ang="0">
                    <a:pos x="19" y="0"/>
                  </a:cxn>
                  <a:cxn ang="0">
                    <a:pos x="13" y="0"/>
                  </a:cxn>
                  <a:cxn ang="0">
                    <a:pos x="6" y="6"/>
                  </a:cxn>
                  <a:cxn ang="0">
                    <a:pos x="6" y="6"/>
                  </a:cxn>
                  <a:cxn ang="0">
                    <a:pos x="0" y="13"/>
                  </a:cxn>
                  <a:cxn ang="0">
                    <a:pos x="0" y="13"/>
                  </a:cxn>
                  <a:cxn ang="0">
                    <a:pos x="0" y="19"/>
                  </a:cxn>
                  <a:cxn ang="0">
                    <a:pos x="0" y="19"/>
                  </a:cxn>
                  <a:cxn ang="0">
                    <a:pos x="45" y="19"/>
                  </a:cxn>
                </a:cxnLst>
                <a:rect l="0" t="0" r="r" b="b"/>
                <a:pathLst>
                  <a:path w="45" h="19">
                    <a:moveTo>
                      <a:pt x="45" y="19"/>
                    </a:moveTo>
                    <a:lnTo>
                      <a:pt x="45" y="19"/>
                    </a:lnTo>
                    <a:lnTo>
                      <a:pt x="38" y="13"/>
                    </a:lnTo>
                    <a:lnTo>
                      <a:pt x="38" y="13"/>
                    </a:lnTo>
                    <a:lnTo>
                      <a:pt x="38" y="6"/>
                    </a:lnTo>
                    <a:lnTo>
                      <a:pt x="32" y="6"/>
                    </a:lnTo>
                    <a:lnTo>
                      <a:pt x="32" y="0"/>
                    </a:lnTo>
                    <a:lnTo>
                      <a:pt x="25" y="0"/>
                    </a:lnTo>
                    <a:lnTo>
                      <a:pt x="19" y="0"/>
                    </a:lnTo>
                    <a:lnTo>
                      <a:pt x="19" y="0"/>
                    </a:lnTo>
                    <a:lnTo>
                      <a:pt x="13" y="0"/>
                    </a:lnTo>
                    <a:lnTo>
                      <a:pt x="6" y="6"/>
                    </a:lnTo>
                    <a:lnTo>
                      <a:pt x="6" y="6"/>
                    </a:lnTo>
                    <a:lnTo>
                      <a:pt x="0" y="13"/>
                    </a:lnTo>
                    <a:lnTo>
                      <a:pt x="0" y="13"/>
                    </a:lnTo>
                    <a:lnTo>
                      <a:pt x="0" y="19"/>
                    </a:lnTo>
                    <a:lnTo>
                      <a:pt x="0" y="19"/>
                    </a:lnTo>
                    <a:lnTo>
                      <a:pt x="45" y="1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6" name="Rectangle 248"/>
              <p:cNvSpPr>
                <a:spLocks noChangeArrowheads="1"/>
              </p:cNvSpPr>
              <p:nvPr/>
            </p:nvSpPr>
            <p:spPr bwMode="auto">
              <a:xfrm>
                <a:off x="2350" y="826"/>
                <a:ext cx="45" cy="9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7" name="Freeform 249"/>
              <p:cNvSpPr>
                <a:spLocks/>
              </p:cNvSpPr>
              <p:nvPr/>
            </p:nvSpPr>
            <p:spPr bwMode="auto">
              <a:xfrm>
                <a:off x="2318" y="922"/>
                <a:ext cx="108" cy="108"/>
              </a:xfrm>
              <a:custGeom>
                <a:avLst/>
                <a:gdLst/>
                <a:ahLst/>
                <a:cxnLst>
                  <a:cxn ang="0">
                    <a:pos x="51" y="108"/>
                  </a:cxn>
                  <a:cxn ang="0">
                    <a:pos x="108" y="0"/>
                  </a:cxn>
                  <a:cxn ang="0">
                    <a:pos x="0" y="0"/>
                  </a:cxn>
                  <a:cxn ang="0">
                    <a:pos x="51" y="108"/>
                  </a:cxn>
                </a:cxnLst>
                <a:rect l="0" t="0" r="r" b="b"/>
                <a:pathLst>
                  <a:path w="108" h="108">
                    <a:moveTo>
                      <a:pt x="51" y="108"/>
                    </a:moveTo>
                    <a:lnTo>
                      <a:pt x="108" y="0"/>
                    </a:lnTo>
                    <a:lnTo>
                      <a:pt x="0" y="0"/>
                    </a:lnTo>
                    <a:lnTo>
                      <a:pt x="51" y="10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8" name="Freeform 250"/>
              <p:cNvSpPr>
                <a:spLocks/>
              </p:cNvSpPr>
              <p:nvPr/>
            </p:nvSpPr>
            <p:spPr bwMode="auto">
              <a:xfrm>
                <a:off x="2350" y="922"/>
                <a:ext cx="45" cy="19"/>
              </a:xfrm>
              <a:custGeom>
                <a:avLst/>
                <a:gdLst/>
                <a:ahLst/>
                <a:cxnLst>
                  <a:cxn ang="0">
                    <a:pos x="0" y="0"/>
                  </a:cxn>
                  <a:cxn ang="0">
                    <a:pos x="0" y="6"/>
                  </a:cxn>
                  <a:cxn ang="0">
                    <a:pos x="0" y="6"/>
                  </a:cxn>
                  <a:cxn ang="0">
                    <a:pos x="0" y="12"/>
                  </a:cxn>
                  <a:cxn ang="0">
                    <a:pos x="6" y="12"/>
                  </a:cxn>
                  <a:cxn ang="0">
                    <a:pos x="6" y="19"/>
                  </a:cxn>
                  <a:cxn ang="0">
                    <a:pos x="13" y="19"/>
                  </a:cxn>
                  <a:cxn ang="0">
                    <a:pos x="19" y="19"/>
                  </a:cxn>
                  <a:cxn ang="0">
                    <a:pos x="19" y="19"/>
                  </a:cxn>
                  <a:cxn ang="0">
                    <a:pos x="25" y="19"/>
                  </a:cxn>
                  <a:cxn ang="0">
                    <a:pos x="32" y="19"/>
                  </a:cxn>
                  <a:cxn ang="0">
                    <a:pos x="32" y="19"/>
                  </a:cxn>
                  <a:cxn ang="0">
                    <a:pos x="38" y="12"/>
                  </a:cxn>
                  <a:cxn ang="0">
                    <a:pos x="38" y="12"/>
                  </a:cxn>
                  <a:cxn ang="0">
                    <a:pos x="38" y="6"/>
                  </a:cxn>
                  <a:cxn ang="0">
                    <a:pos x="45" y="6"/>
                  </a:cxn>
                  <a:cxn ang="0">
                    <a:pos x="45" y="0"/>
                  </a:cxn>
                  <a:cxn ang="0">
                    <a:pos x="0" y="0"/>
                  </a:cxn>
                </a:cxnLst>
                <a:rect l="0" t="0" r="r" b="b"/>
                <a:pathLst>
                  <a:path w="45" h="19">
                    <a:moveTo>
                      <a:pt x="0" y="0"/>
                    </a:moveTo>
                    <a:lnTo>
                      <a:pt x="0" y="6"/>
                    </a:lnTo>
                    <a:lnTo>
                      <a:pt x="0" y="6"/>
                    </a:lnTo>
                    <a:lnTo>
                      <a:pt x="0" y="12"/>
                    </a:lnTo>
                    <a:lnTo>
                      <a:pt x="6" y="12"/>
                    </a:lnTo>
                    <a:lnTo>
                      <a:pt x="6" y="19"/>
                    </a:lnTo>
                    <a:lnTo>
                      <a:pt x="13" y="19"/>
                    </a:lnTo>
                    <a:lnTo>
                      <a:pt x="19" y="19"/>
                    </a:lnTo>
                    <a:lnTo>
                      <a:pt x="19" y="19"/>
                    </a:lnTo>
                    <a:lnTo>
                      <a:pt x="25" y="19"/>
                    </a:lnTo>
                    <a:lnTo>
                      <a:pt x="32" y="19"/>
                    </a:lnTo>
                    <a:lnTo>
                      <a:pt x="32" y="19"/>
                    </a:lnTo>
                    <a:lnTo>
                      <a:pt x="38" y="12"/>
                    </a:lnTo>
                    <a:lnTo>
                      <a:pt x="38" y="12"/>
                    </a:lnTo>
                    <a:lnTo>
                      <a:pt x="38" y="6"/>
                    </a:lnTo>
                    <a:lnTo>
                      <a:pt x="45" y="6"/>
                    </a:lnTo>
                    <a:lnTo>
                      <a:pt x="45"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9" name="Rectangle 251"/>
              <p:cNvSpPr>
                <a:spLocks noChangeArrowheads="1"/>
              </p:cNvSpPr>
              <p:nvPr/>
            </p:nvSpPr>
            <p:spPr bwMode="auto">
              <a:xfrm>
                <a:off x="1104" y="1649"/>
                <a:ext cx="505" cy="127"/>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0" name="Rectangle 252"/>
              <p:cNvSpPr>
                <a:spLocks noChangeArrowheads="1"/>
              </p:cNvSpPr>
              <p:nvPr/>
            </p:nvSpPr>
            <p:spPr bwMode="auto">
              <a:xfrm>
                <a:off x="1290" y="1667"/>
                <a:ext cx="198"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PLL</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01" name="Rectangle 253"/>
              <p:cNvSpPr>
                <a:spLocks noChangeArrowheads="1"/>
              </p:cNvSpPr>
              <p:nvPr/>
            </p:nvSpPr>
            <p:spPr bwMode="auto">
              <a:xfrm>
                <a:off x="1143" y="1968"/>
                <a:ext cx="504" cy="134"/>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2" name="Rectangle 254"/>
              <p:cNvSpPr>
                <a:spLocks noChangeArrowheads="1"/>
              </p:cNvSpPr>
              <p:nvPr/>
            </p:nvSpPr>
            <p:spPr bwMode="auto">
              <a:xfrm>
                <a:off x="1124" y="1942"/>
                <a:ext cx="504" cy="134"/>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3" name="Rectangle 255"/>
              <p:cNvSpPr>
                <a:spLocks noChangeArrowheads="1"/>
              </p:cNvSpPr>
              <p:nvPr/>
            </p:nvSpPr>
            <p:spPr bwMode="auto">
              <a:xfrm>
                <a:off x="1104" y="1923"/>
                <a:ext cx="505" cy="128"/>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4" name="Rectangle 256"/>
              <p:cNvSpPr>
                <a:spLocks noChangeArrowheads="1"/>
              </p:cNvSpPr>
              <p:nvPr/>
            </p:nvSpPr>
            <p:spPr bwMode="auto">
              <a:xfrm>
                <a:off x="1245" y="1941"/>
                <a:ext cx="281"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EDMA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05" name="Freeform 257"/>
              <p:cNvSpPr>
                <a:spLocks/>
              </p:cNvSpPr>
              <p:nvPr/>
            </p:nvSpPr>
            <p:spPr bwMode="auto">
              <a:xfrm>
                <a:off x="1794" y="1974"/>
                <a:ext cx="77" cy="89"/>
              </a:xfrm>
              <a:custGeom>
                <a:avLst/>
                <a:gdLst/>
                <a:ahLst/>
                <a:cxnLst>
                  <a:cxn ang="0">
                    <a:pos x="0" y="89"/>
                  </a:cxn>
                  <a:cxn ang="0">
                    <a:pos x="77" y="45"/>
                  </a:cxn>
                  <a:cxn ang="0">
                    <a:pos x="0" y="0"/>
                  </a:cxn>
                  <a:cxn ang="0">
                    <a:pos x="0" y="89"/>
                  </a:cxn>
                </a:cxnLst>
                <a:rect l="0" t="0" r="r" b="b"/>
                <a:pathLst>
                  <a:path w="77" h="89">
                    <a:moveTo>
                      <a:pt x="0" y="89"/>
                    </a:moveTo>
                    <a:lnTo>
                      <a:pt x="77" y="45"/>
                    </a:lnTo>
                    <a:lnTo>
                      <a:pt x="0" y="0"/>
                    </a:lnTo>
                    <a:lnTo>
                      <a:pt x="0"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6" name="Freeform 258"/>
              <p:cNvSpPr>
                <a:spLocks/>
              </p:cNvSpPr>
              <p:nvPr/>
            </p:nvSpPr>
            <p:spPr bwMode="auto">
              <a:xfrm>
                <a:off x="1801" y="2012"/>
                <a:ext cx="6" cy="13"/>
              </a:xfrm>
              <a:custGeom>
                <a:avLst/>
                <a:gdLst/>
                <a:ahLst/>
                <a:cxnLst>
                  <a:cxn ang="0">
                    <a:pos x="0" y="13"/>
                  </a:cxn>
                  <a:cxn ang="0">
                    <a:pos x="0" y="13"/>
                  </a:cxn>
                  <a:cxn ang="0">
                    <a:pos x="6" y="13"/>
                  </a:cxn>
                  <a:cxn ang="0">
                    <a:pos x="6" y="7"/>
                  </a:cxn>
                  <a:cxn ang="0">
                    <a:pos x="6" y="7"/>
                  </a:cxn>
                  <a:cxn ang="0">
                    <a:pos x="6" y="0"/>
                  </a:cxn>
                  <a:cxn ang="0">
                    <a:pos x="6" y="0"/>
                  </a:cxn>
                  <a:cxn ang="0">
                    <a:pos x="0" y="0"/>
                  </a:cxn>
                  <a:cxn ang="0">
                    <a:pos x="0" y="0"/>
                  </a:cxn>
                  <a:cxn ang="0">
                    <a:pos x="0" y="13"/>
                  </a:cxn>
                </a:cxnLst>
                <a:rect l="0" t="0" r="r" b="b"/>
                <a:pathLst>
                  <a:path w="6" h="13">
                    <a:moveTo>
                      <a:pt x="0" y="13"/>
                    </a:moveTo>
                    <a:lnTo>
                      <a:pt x="0" y="13"/>
                    </a:lnTo>
                    <a:lnTo>
                      <a:pt x="6" y="13"/>
                    </a:lnTo>
                    <a:lnTo>
                      <a:pt x="6" y="7"/>
                    </a:lnTo>
                    <a:lnTo>
                      <a:pt x="6" y="7"/>
                    </a:lnTo>
                    <a:lnTo>
                      <a:pt x="6" y="0"/>
                    </a:lnTo>
                    <a:lnTo>
                      <a:pt x="6" y="0"/>
                    </a:lnTo>
                    <a:lnTo>
                      <a:pt x="0" y="0"/>
                    </a:lnTo>
                    <a:lnTo>
                      <a:pt x="0" y="0"/>
                    </a:lnTo>
                    <a:lnTo>
                      <a:pt x="0" y="1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7" name="Rectangle 259"/>
              <p:cNvSpPr>
                <a:spLocks noChangeArrowheads="1"/>
              </p:cNvSpPr>
              <p:nvPr/>
            </p:nvSpPr>
            <p:spPr bwMode="auto">
              <a:xfrm>
                <a:off x="1730" y="2012"/>
                <a:ext cx="71" cy="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8" name="Freeform 260"/>
              <p:cNvSpPr>
                <a:spLocks/>
              </p:cNvSpPr>
              <p:nvPr/>
            </p:nvSpPr>
            <p:spPr bwMode="auto">
              <a:xfrm>
                <a:off x="1660" y="1974"/>
                <a:ext cx="83" cy="89"/>
              </a:xfrm>
              <a:custGeom>
                <a:avLst/>
                <a:gdLst/>
                <a:ahLst/>
                <a:cxnLst>
                  <a:cxn ang="0">
                    <a:pos x="83" y="89"/>
                  </a:cxn>
                  <a:cxn ang="0">
                    <a:pos x="0" y="45"/>
                  </a:cxn>
                  <a:cxn ang="0">
                    <a:pos x="83" y="0"/>
                  </a:cxn>
                  <a:cxn ang="0">
                    <a:pos x="83" y="89"/>
                  </a:cxn>
                </a:cxnLst>
                <a:rect l="0" t="0" r="r" b="b"/>
                <a:pathLst>
                  <a:path w="83" h="89">
                    <a:moveTo>
                      <a:pt x="83" y="89"/>
                    </a:moveTo>
                    <a:lnTo>
                      <a:pt x="0" y="45"/>
                    </a:lnTo>
                    <a:lnTo>
                      <a:pt x="83" y="0"/>
                    </a:lnTo>
                    <a:lnTo>
                      <a:pt x="83"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9" name="Freeform 261"/>
              <p:cNvSpPr>
                <a:spLocks/>
              </p:cNvSpPr>
              <p:nvPr/>
            </p:nvSpPr>
            <p:spPr bwMode="auto">
              <a:xfrm>
                <a:off x="1724" y="2012"/>
                <a:ext cx="6" cy="13"/>
              </a:xfrm>
              <a:custGeom>
                <a:avLst/>
                <a:gdLst/>
                <a:ahLst/>
                <a:cxnLst>
                  <a:cxn ang="0">
                    <a:pos x="6" y="0"/>
                  </a:cxn>
                  <a:cxn ang="0">
                    <a:pos x="6" y="0"/>
                  </a:cxn>
                  <a:cxn ang="0">
                    <a:pos x="0" y="0"/>
                  </a:cxn>
                  <a:cxn ang="0">
                    <a:pos x="0" y="0"/>
                  </a:cxn>
                  <a:cxn ang="0">
                    <a:pos x="0" y="7"/>
                  </a:cxn>
                  <a:cxn ang="0">
                    <a:pos x="0" y="7"/>
                  </a:cxn>
                  <a:cxn ang="0">
                    <a:pos x="0" y="13"/>
                  </a:cxn>
                  <a:cxn ang="0">
                    <a:pos x="6" y="13"/>
                  </a:cxn>
                  <a:cxn ang="0">
                    <a:pos x="6" y="13"/>
                  </a:cxn>
                  <a:cxn ang="0">
                    <a:pos x="6" y="0"/>
                  </a:cxn>
                </a:cxnLst>
                <a:rect l="0" t="0" r="r" b="b"/>
                <a:pathLst>
                  <a:path w="6" h="13">
                    <a:moveTo>
                      <a:pt x="6" y="0"/>
                    </a:moveTo>
                    <a:lnTo>
                      <a:pt x="6" y="0"/>
                    </a:lnTo>
                    <a:lnTo>
                      <a:pt x="0" y="0"/>
                    </a:lnTo>
                    <a:lnTo>
                      <a:pt x="0" y="0"/>
                    </a:lnTo>
                    <a:lnTo>
                      <a:pt x="0" y="7"/>
                    </a:lnTo>
                    <a:lnTo>
                      <a:pt x="0" y="7"/>
                    </a:lnTo>
                    <a:lnTo>
                      <a:pt x="0" y="13"/>
                    </a:lnTo>
                    <a:lnTo>
                      <a:pt x="6" y="13"/>
                    </a:lnTo>
                    <a:lnTo>
                      <a:pt x="6" y="13"/>
                    </a:lnTo>
                    <a:lnTo>
                      <a:pt x="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1" name="Rectangle 263"/>
              <p:cNvSpPr>
                <a:spLocks noChangeArrowheads="1"/>
              </p:cNvSpPr>
              <p:nvPr/>
            </p:nvSpPr>
            <p:spPr bwMode="auto">
              <a:xfrm>
                <a:off x="1673" y="2088"/>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24211D"/>
                    </a:solidFill>
                    <a:effectLst/>
                    <a:latin typeface="Arial" pitchFamily="34" charset="0"/>
                    <a:cs typeface="Arial" pitchFamily="34" charset="0"/>
                  </a:rPr>
                  <a:t>x3</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12" name="Freeform 264"/>
              <p:cNvSpPr>
                <a:spLocks/>
              </p:cNvSpPr>
              <p:nvPr/>
            </p:nvSpPr>
            <p:spPr bwMode="auto">
              <a:xfrm>
                <a:off x="4042" y="1744"/>
                <a:ext cx="83" cy="90"/>
              </a:xfrm>
              <a:custGeom>
                <a:avLst/>
                <a:gdLst/>
                <a:ahLst/>
                <a:cxnLst>
                  <a:cxn ang="0">
                    <a:pos x="0" y="90"/>
                  </a:cxn>
                  <a:cxn ang="0">
                    <a:pos x="83" y="45"/>
                  </a:cxn>
                  <a:cxn ang="0">
                    <a:pos x="0" y="0"/>
                  </a:cxn>
                  <a:cxn ang="0">
                    <a:pos x="0" y="90"/>
                  </a:cxn>
                </a:cxnLst>
                <a:rect l="0" t="0" r="r" b="b"/>
                <a:pathLst>
                  <a:path w="83" h="90">
                    <a:moveTo>
                      <a:pt x="0" y="90"/>
                    </a:moveTo>
                    <a:lnTo>
                      <a:pt x="83" y="45"/>
                    </a:lnTo>
                    <a:lnTo>
                      <a:pt x="0" y="0"/>
                    </a:lnTo>
                    <a:lnTo>
                      <a:pt x="0" y="9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3" name="Freeform 265"/>
              <p:cNvSpPr>
                <a:spLocks/>
              </p:cNvSpPr>
              <p:nvPr/>
            </p:nvSpPr>
            <p:spPr bwMode="auto">
              <a:xfrm>
                <a:off x="4049" y="1776"/>
                <a:ext cx="6" cy="20"/>
              </a:xfrm>
              <a:custGeom>
                <a:avLst/>
                <a:gdLst/>
                <a:ahLst/>
                <a:cxnLst>
                  <a:cxn ang="0">
                    <a:pos x="0" y="20"/>
                  </a:cxn>
                  <a:cxn ang="0">
                    <a:pos x="6" y="20"/>
                  </a:cxn>
                  <a:cxn ang="0">
                    <a:pos x="6" y="20"/>
                  </a:cxn>
                  <a:cxn ang="0">
                    <a:pos x="6" y="13"/>
                  </a:cxn>
                  <a:cxn ang="0">
                    <a:pos x="6" y="13"/>
                  </a:cxn>
                  <a:cxn ang="0">
                    <a:pos x="6" y="7"/>
                  </a:cxn>
                  <a:cxn ang="0">
                    <a:pos x="6" y="7"/>
                  </a:cxn>
                  <a:cxn ang="0">
                    <a:pos x="6" y="7"/>
                  </a:cxn>
                  <a:cxn ang="0">
                    <a:pos x="0" y="0"/>
                  </a:cxn>
                  <a:cxn ang="0">
                    <a:pos x="0" y="20"/>
                  </a:cxn>
                </a:cxnLst>
                <a:rect l="0" t="0" r="r" b="b"/>
                <a:pathLst>
                  <a:path w="6" h="20">
                    <a:moveTo>
                      <a:pt x="0" y="20"/>
                    </a:moveTo>
                    <a:lnTo>
                      <a:pt x="6" y="20"/>
                    </a:lnTo>
                    <a:lnTo>
                      <a:pt x="6" y="20"/>
                    </a:lnTo>
                    <a:lnTo>
                      <a:pt x="6" y="13"/>
                    </a:lnTo>
                    <a:lnTo>
                      <a:pt x="6" y="13"/>
                    </a:lnTo>
                    <a:lnTo>
                      <a:pt x="6" y="7"/>
                    </a:lnTo>
                    <a:lnTo>
                      <a:pt x="6" y="7"/>
                    </a:lnTo>
                    <a:lnTo>
                      <a:pt x="6" y="7"/>
                    </a:lnTo>
                    <a:lnTo>
                      <a:pt x="0" y="0"/>
                    </a:lnTo>
                    <a:lnTo>
                      <a:pt x="0" y="2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4" name="Rectangle 266"/>
              <p:cNvSpPr>
                <a:spLocks noChangeArrowheads="1"/>
              </p:cNvSpPr>
              <p:nvPr/>
            </p:nvSpPr>
            <p:spPr bwMode="auto">
              <a:xfrm>
                <a:off x="3864" y="1776"/>
                <a:ext cx="185" cy="2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5" name="Freeform 267"/>
              <p:cNvSpPr>
                <a:spLocks/>
              </p:cNvSpPr>
              <p:nvPr/>
            </p:nvSpPr>
            <p:spPr bwMode="auto">
              <a:xfrm>
                <a:off x="3787" y="1744"/>
                <a:ext cx="83" cy="90"/>
              </a:xfrm>
              <a:custGeom>
                <a:avLst/>
                <a:gdLst/>
                <a:ahLst/>
                <a:cxnLst>
                  <a:cxn ang="0">
                    <a:pos x="83" y="90"/>
                  </a:cxn>
                  <a:cxn ang="0">
                    <a:pos x="0" y="45"/>
                  </a:cxn>
                  <a:cxn ang="0">
                    <a:pos x="83" y="0"/>
                  </a:cxn>
                  <a:cxn ang="0">
                    <a:pos x="83" y="90"/>
                  </a:cxn>
                </a:cxnLst>
                <a:rect l="0" t="0" r="r" b="b"/>
                <a:pathLst>
                  <a:path w="83" h="90">
                    <a:moveTo>
                      <a:pt x="83" y="90"/>
                    </a:moveTo>
                    <a:lnTo>
                      <a:pt x="0" y="45"/>
                    </a:lnTo>
                    <a:lnTo>
                      <a:pt x="83" y="0"/>
                    </a:lnTo>
                    <a:lnTo>
                      <a:pt x="83" y="9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6" name="Freeform 268"/>
              <p:cNvSpPr>
                <a:spLocks/>
              </p:cNvSpPr>
              <p:nvPr/>
            </p:nvSpPr>
            <p:spPr bwMode="auto">
              <a:xfrm>
                <a:off x="3851" y="1776"/>
                <a:ext cx="13" cy="20"/>
              </a:xfrm>
              <a:custGeom>
                <a:avLst/>
                <a:gdLst/>
                <a:ahLst/>
                <a:cxnLst>
                  <a:cxn ang="0">
                    <a:pos x="13" y="0"/>
                  </a:cxn>
                  <a:cxn ang="0">
                    <a:pos x="6" y="7"/>
                  </a:cxn>
                  <a:cxn ang="0">
                    <a:pos x="6" y="7"/>
                  </a:cxn>
                  <a:cxn ang="0">
                    <a:pos x="6" y="7"/>
                  </a:cxn>
                  <a:cxn ang="0">
                    <a:pos x="0" y="13"/>
                  </a:cxn>
                  <a:cxn ang="0">
                    <a:pos x="6" y="13"/>
                  </a:cxn>
                  <a:cxn ang="0">
                    <a:pos x="6" y="20"/>
                  </a:cxn>
                  <a:cxn ang="0">
                    <a:pos x="6" y="20"/>
                  </a:cxn>
                  <a:cxn ang="0">
                    <a:pos x="13" y="20"/>
                  </a:cxn>
                  <a:cxn ang="0">
                    <a:pos x="13" y="0"/>
                  </a:cxn>
                </a:cxnLst>
                <a:rect l="0" t="0" r="r" b="b"/>
                <a:pathLst>
                  <a:path w="13" h="20">
                    <a:moveTo>
                      <a:pt x="13" y="0"/>
                    </a:moveTo>
                    <a:lnTo>
                      <a:pt x="6" y="7"/>
                    </a:lnTo>
                    <a:lnTo>
                      <a:pt x="6" y="7"/>
                    </a:lnTo>
                    <a:lnTo>
                      <a:pt x="6" y="7"/>
                    </a:lnTo>
                    <a:lnTo>
                      <a:pt x="0" y="13"/>
                    </a:lnTo>
                    <a:lnTo>
                      <a:pt x="6" y="13"/>
                    </a:lnTo>
                    <a:lnTo>
                      <a:pt x="6" y="20"/>
                    </a:lnTo>
                    <a:lnTo>
                      <a:pt x="6" y="20"/>
                    </a:lnTo>
                    <a:lnTo>
                      <a:pt x="13" y="20"/>
                    </a:lnTo>
                    <a:lnTo>
                      <a:pt x="1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7" name="Line 269"/>
              <p:cNvSpPr>
                <a:spLocks noChangeShapeType="1"/>
              </p:cNvSpPr>
              <p:nvPr/>
            </p:nvSpPr>
            <p:spPr bwMode="auto">
              <a:xfrm>
                <a:off x="4336" y="2185"/>
                <a:ext cx="1" cy="29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8" name="Freeform 270"/>
              <p:cNvSpPr>
                <a:spLocks/>
              </p:cNvSpPr>
              <p:nvPr/>
            </p:nvSpPr>
            <p:spPr bwMode="auto">
              <a:xfrm>
                <a:off x="4311" y="2185"/>
                <a:ext cx="57" cy="51"/>
              </a:xfrm>
              <a:custGeom>
                <a:avLst/>
                <a:gdLst/>
                <a:ahLst/>
                <a:cxnLst>
                  <a:cxn ang="0">
                    <a:pos x="25" y="0"/>
                  </a:cxn>
                  <a:cxn ang="0">
                    <a:pos x="57" y="51"/>
                  </a:cxn>
                  <a:cxn ang="0">
                    <a:pos x="0" y="51"/>
                  </a:cxn>
                  <a:cxn ang="0">
                    <a:pos x="25" y="0"/>
                  </a:cxn>
                </a:cxnLst>
                <a:rect l="0" t="0" r="r" b="b"/>
                <a:pathLst>
                  <a:path w="57" h="51">
                    <a:moveTo>
                      <a:pt x="25" y="0"/>
                    </a:moveTo>
                    <a:lnTo>
                      <a:pt x="57" y="51"/>
                    </a:lnTo>
                    <a:lnTo>
                      <a:pt x="0" y="51"/>
                    </a:lnTo>
                    <a:lnTo>
                      <a:pt x="2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9" name="Freeform 271"/>
              <p:cNvSpPr>
                <a:spLocks/>
              </p:cNvSpPr>
              <p:nvPr/>
            </p:nvSpPr>
            <p:spPr bwMode="auto">
              <a:xfrm>
                <a:off x="4311" y="2427"/>
                <a:ext cx="57" cy="51"/>
              </a:xfrm>
              <a:custGeom>
                <a:avLst/>
                <a:gdLst/>
                <a:ahLst/>
                <a:cxnLst>
                  <a:cxn ang="0">
                    <a:pos x="25" y="51"/>
                  </a:cxn>
                  <a:cxn ang="0">
                    <a:pos x="57" y="0"/>
                  </a:cxn>
                  <a:cxn ang="0">
                    <a:pos x="0" y="0"/>
                  </a:cxn>
                  <a:cxn ang="0">
                    <a:pos x="25" y="51"/>
                  </a:cxn>
                </a:cxnLst>
                <a:rect l="0" t="0" r="r" b="b"/>
                <a:pathLst>
                  <a:path w="57" h="51">
                    <a:moveTo>
                      <a:pt x="25" y="51"/>
                    </a:moveTo>
                    <a:lnTo>
                      <a:pt x="57" y="0"/>
                    </a:lnTo>
                    <a:lnTo>
                      <a:pt x="0" y="0"/>
                    </a:lnTo>
                    <a:lnTo>
                      <a:pt x="25"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0" name="Line 272"/>
              <p:cNvSpPr>
                <a:spLocks noChangeShapeType="1"/>
              </p:cNvSpPr>
              <p:nvPr/>
            </p:nvSpPr>
            <p:spPr bwMode="auto">
              <a:xfrm flipH="1">
                <a:off x="1622" y="1247"/>
                <a:ext cx="249"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1" name="Freeform 273"/>
              <p:cNvSpPr>
                <a:spLocks/>
              </p:cNvSpPr>
              <p:nvPr/>
            </p:nvSpPr>
            <p:spPr bwMode="auto">
              <a:xfrm>
                <a:off x="1820" y="1221"/>
                <a:ext cx="51" cy="51"/>
              </a:xfrm>
              <a:custGeom>
                <a:avLst/>
                <a:gdLst/>
                <a:ahLst/>
                <a:cxnLst>
                  <a:cxn ang="0">
                    <a:pos x="51" y="26"/>
                  </a:cxn>
                  <a:cxn ang="0">
                    <a:pos x="0" y="51"/>
                  </a:cxn>
                  <a:cxn ang="0">
                    <a:pos x="0" y="0"/>
                  </a:cxn>
                  <a:cxn ang="0">
                    <a:pos x="51" y="26"/>
                  </a:cxn>
                </a:cxnLst>
                <a:rect l="0" t="0" r="r" b="b"/>
                <a:pathLst>
                  <a:path w="51" h="51">
                    <a:moveTo>
                      <a:pt x="51" y="26"/>
                    </a:moveTo>
                    <a:lnTo>
                      <a:pt x="0" y="51"/>
                    </a:lnTo>
                    <a:lnTo>
                      <a:pt x="0" y="0"/>
                    </a:lnTo>
                    <a:lnTo>
                      <a:pt x="51"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2" name="Freeform 274"/>
              <p:cNvSpPr>
                <a:spLocks/>
              </p:cNvSpPr>
              <p:nvPr/>
            </p:nvSpPr>
            <p:spPr bwMode="auto">
              <a:xfrm>
                <a:off x="1622" y="1221"/>
                <a:ext cx="51" cy="51"/>
              </a:xfrm>
              <a:custGeom>
                <a:avLst/>
                <a:gdLst/>
                <a:ahLst/>
                <a:cxnLst>
                  <a:cxn ang="0">
                    <a:pos x="0" y="26"/>
                  </a:cxn>
                  <a:cxn ang="0">
                    <a:pos x="51" y="51"/>
                  </a:cxn>
                  <a:cxn ang="0">
                    <a:pos x="51" y="0"/>
                  </a:cxn>
                  <a:cxn ang="0">
                    <a:pos x="0" y="26"/>
                  </a:cxn>
                </a:cxnLst>
                <a:rect l="0" t="0" r="r" b="b"/>
                <a:pathLst>
                  <a:path w="51" h="51">
                    <a:moveTo>
                      <a:pt x="0" y="26"/>
                    </a:moveTo>
                    <a:lnTo>
                      <a:pt x="51" y="51"/>
                    </a:lnTo>
                    <a:lnTo>
                      <a:pt x="51" y="0"/>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3" name="Rectangle 275"/>
              <p:cNvSpPr>
                <a:spLocks noChangeArrowheads="1"/>
              </p:cNvSpPr>
              <p:nvPr/>
            </p:nvSpPr>
            <p:spPr bwMode="auto">
              <a:xfrm>
                <a:off x="932" y="2261"/>
                <a:ext cx="619" cy="15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4" name="Rectangle 276"/>
              <p:cNvSpPr>
                <a:spLocks noChangeArrowheads="1"/>
              </p:cNvSpPr>
              <p:nvPr/>
            </p:nvSpPr>
            <p:spPr bwMode="auto">
              <a:xfrm>
                <a:off x="894" y="2280"/>
                <a:ext cx="51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24211D"/>
                    </a:solidFill>
                    <a:effectLst/>
                    <a:latin typeface="Arial" pitchFamily="34" charset="0"/>
                    <a:cs typeface="Arial" pitchFamily="34" charset="0"/>
                  </a:rPr>
                  <a:t>HyperLink</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25" name="Line 277"/>
              <p:cNvSpPr>
                <a:spLocks noChangeShapeType="1"/>
              </p:cNvSpPr>
              <p:nvPr/>
            </p:nvSpPr>
            <p:spPr bwMode="auto">
              <a:xfrm flipH="1">
                <a:off x="830" y="2210"/>
                <a:ext cx="134" cy="128"/>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6" name="Line 278"/>
              <p:cNvSpPr>
                <a:spLocks noChangeShapeType="1"/>
              </p:cNvSpPr>
              <p:nvPr/>
            </p:nvSpPr>
            <p:spPr bwMode="auto">
              <a:xfrm flipH="1" flipV="1">
                <a:off x="830" y="2338"/>
                <a:ext cx="134" cy="121"/>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7" name="Line 279"/>
              <p:cNvSpPr>
                <a:spLocks noChangeShapeType="1"/>
              </p:cNvSpPr>
              <p:nvPr/>
            </p:nvSpPr>
            <p:spPr bwMode="auto">
              <a:xfrm flipV="1">
                <a:off x="964" y="2216"/>
                <a:ext cx="1" cy="45"/>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8" name="Line 280"/>
              <p:cNvSpPr>
                <a:spLocks noChangeShapeType="1"/>
              </p:cNvSpPr>
              <p:nvPr/>
            </p:nvSpPr>
            <p:spPr bwMode="auto">
              <a:xfrm flipV="1">
                <a:off x="964" y="2414"/>
                <a:ext cx="1" cy="45"/>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9" name="Rectangle 281"/>
              <p:cNvSpPr>
                <a:spLocks noChangeArrowheads="1"/>
              </p:cNvSpPr>
              <p:nvPr/>
            </p:nvSpPr>
            <p:spPr bwMode="auto">
              <a:xfrm>
                <a:off x="1366" y="2261"/>
                <a:ext cx="2408" cy="147"/>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0" name="Line 282"/>
              <p:cNvSpPr>
                <a:spLocks noChangeShapeType="1"/>
              </p:cNvSpPr>
              <p:nvPr/>
            </p:nvSpPr>
            <p:spPr bwMode="auto">
              <a:xfrm flipH="1">
                <a:off x="1916" y="2261"/>
                <a:ext cx="1705" cy="1"/>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1" name="Rectangle 283"/>
              <p:cNvSpPr>
                <a:spLocks noChangeArrowheads="1"/>
              </p:cNvSpPr>
              <p:nvPr/>
            </p:nvSpPr>
            <p:spPr bwMode="auto">
              <a:xfrm>
                <a:off x="3627" y="303"/>
                <a:ext cx="147" cy="1958"/>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2" name="Rectangle 284"/>
              <p:cNvSpPr>
                <a:spLocks noChangeArrowheads="1"/>
              </p:cNvSpPr>
              <p:nvPr/>
            </p:nvSpPr>
            <p:spPr bwMode="auto">
              <a:xfrm>
                <a:off x="3627" y="303"/>
                <a:ext cx="147" cy="1965"/>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3" name="Line 285"/>
              <p:cNvSpPr>
                <a:spLocks noChangeShapeType="1"/>
              </p:cNvSpPr>
              <p:nvPr/>
            </p:nvSpPr>
            <p:spPr bwMode="auto">
              <a:xfrm>
                <a:off x="3774" y="303"/>
                <a:ext cx="1" cy="2111"/>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4" name="Line 286"/>
              <p:cNvSpPr>
                <a:spLocks noChangeShapeType="1"/>
              </p:cNvSpPr>
              <p:nvPr/>
            </p:nvSpPr>
            <p:spPr bwMode="auto">
              <a:xfrm>
                <a:off x="3621" y="303"/>
                <a:ext cx="1" cy="1958"/>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5" name="Line 287"/>
              <p:cNvSpPr>
                <a:spLocks noChangeShapeType="1"/>
              </p:cNvSpPr>
              <p:nvPr/>
            </p:nvSpPr>
            <p:spPr bwMode="auto">
              <a:xfrm>
                <a:off x="3627" y="303"/>
                <a:ext cx="154" cy="1"/>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6" name="Rectangle 288"/>
              <p:cNvSpPr>
                <a:spLocks noChangeArrowheads="1"/>
              </p:cNvSpPr>
              <p:nvPr/>
            </p:nvSpPr>
            <p:spPr bwMode="auto">
              <a:xfrm>
                <a:off x="1903" y="558"/>
                <a:ext cx="147" cy="1716"/>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7" name="Line 289"/>
              <p:cNvSpPr>
                <a:spLocks noChangeShapeType="1"/>
              </p:cNvSpPr>
              <p:nvPr/>
            </p:nvSpPr>
            <p:spPr bwMode="auto">
              <a:xfrm>
                <a:off x="2050" y="558"/>
                <a:ext cx="1" cy="1703"/>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8" name="Line 290"/>
              <p:cNvSpPr>
                <a:spLocks noChangeShapeType="1"/>
              </p:cNvSpPr>
              <p:nvPr/>
            </p:nvSpPr>
            <p:spPr bwMode="auto">
              <a:xfrm>
                <a:off x="1896" y="558"/>
                <a:ext cx="1" cy="1703"/>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9" name="Line 291"/>
              <p:cNvSpPr>
                <a:spLocks noChangeShapeType="1"/>
              </p:cNvSpPr>
              <p:nvPr/>
            </p:nvSpPr>
            <p:spPr bwMode="auto">
              <a:xfrm>
                <a:off x="1896" y="558"/>
                <a:ext cx="154" cy="1"/>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0" name="Rectangle 292"/>
              <p:cNvSpPr>
                <a:spLocks noChangeArrowheads="1"/>
              </p:cNvSpPr>
              <p:nvPr/>
            </p:nvSpPr>
            <p:spPr bwMode="auto">
              <a:xfrm>
                <a:off x="2516" y="2280"/>
                <a:ext cx="396"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24211D"/>
                    </a:solidFill>
                    <a:effectLst/>
                    <a:latin typeface="Arial" pitchFamily="34" charset="0"/>
                    <a:cs typeface="Arial" pitchFamily="34" charset="0"/>
                  </a:rPr>
                  <a:t>TeraNet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41" name="Line 293"/>
              <p:cNvSpPr>
                <a:spLocks noChangeShapeType="1"/>
              </p:cNvSpPr>
              <p:nvPr/>
            </p:nvSpPr>
            <p:spPr bwMode="auto">
              <a:xfrm flipH="1">
                <a:off x="964" y="2261"/>
                <a:ext cx="932" cy="1"/>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2" name="Line 294"/>
              <p:cNvSpPr>
                <a:spLocks noChangeShapeType="1"/>
              </p:cNvSpPr>
              <p:nvPr/>
            </p:nvSpPr>
            <p:spPr bwMode="auto">
              <a:xfrm flipH="1">
                <a:off x="964" y="2414"/>
                <a:ext cx="2810" cy="1"/>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3" name="Rectangle 295"/>
              <p:cNvSpPr>
                <a:spLocks noChangeArrowheads="1"/>
              </p:cNvSpPr>
              <p:nvPr/>
            </p:nvSpPr>
            <p:spPr bwMode="auto">
              <a:xfrm>
                <a:off x="3391" y="3046"/>
                <a:ext cx="1533" cy="1052"/>
              </a:xfrm>
              <a:prstGeom prst="rect">
                <a:avLst/>
              </a:prstGeom>
              <a:solidFill>
                <a:srgbClr val="DDDDDC"/>
              </a:solid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4" name="Line 296"/>
              <p:cNvSpPr>
                <a:spLocks noChangeShapeType="1"/>
              </p:cNvSpPr>
              <p:nvPr/>
            </p:nvSpPr>
            <p:spPr bwMode="auto">
              <a:xfrm flipH="1">
                <a:off x="3729" y="3486"/>
                <a:ext cx="186"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5" name="Freeform 297"/>
              <p:cNvSpPr>
                <a:spLocks/>
              </p:cNvSpPr>
              <p:nvPr/>
            </p:nvSpPr>
            <p:spPr bwMode="auto">
              <a:xfrm>
                <a:off x="3864" y="3460"/>
                <a:ext cx="51" cy="51"/>
              </a:xfrm>
              <a:custGeom>
                <a:avLst/>
                <a:gdLst/>
                <a:ahLst/>
                <a:cxnLst>
                  <a:cxn ang="0">
                    <a:pos x="51" y="26"/>
                  </a:cxn>
                  <a:cxn ang="0">
                    <a:pos x="0" y="51"/>
                  </a:cxn>
                  <a:cxn ang="0">
                    <a:pos x="0" y="0"/>
                  </a:cxn>
                  <a:cxn ang="0">
                    <a:pos x="51" y="26"/>
                  </a:cxn>
                </a:cxnLst>
                <a:rect l="0" t="0" r="r" b="b"/>
                <a:pathLst>
                  <a:path w="51" h="51">
                    <a:moveTo>
                      <a:pt x="51" y="26"/>
                    </a:moveTo>
                    <a:lnTo>
                      <a:pt x="0" y="51"/>
                    </a:lnTo>
                    <a:lnTo>
                      <a:pt x="0" y="0"/>
                    </a:lnTo>
                    <a:lnTo>
                      <a:pt x="51"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6" name="Freeform 298"/>
              <p:cNvSpPr>
                <a:spLocks/>
              </p:cNvSpPr>
              <p:nvPr/>
            </p:nvSpPr>
            <p:spPr bwMode="auto">
              <a:xfrm>
                <a:off x="3729" y="3460"/>
                <a:ext cx="58" cy="51"/>
              </a:xfrm>
              <a:custGeom>
                <a:avLst/>
                <a:gdLst/>
                <a:ahLst/>
                <a:cxnLst>
                  <a:cxn ang="0">
                    <a:pos x="0" y="26"/>
                  </a:cxn>
                  <a:cxn ang="0">
                    <a:pos x="58" y="51"/>
                  </a:cxn>
                  <a:cxn ang="0">
                    <a:pos x="58" y="0"/>
                  </a:cxn>
                  <a:cxn ang="0">
                    <a:pos x="0" y="26"/>
                  </a:cxn>
                </a:cxnLst>
                <a:rect l="0" t="0" r="r" b="b"/>
                <a:pathLst>
                  <a:path w="58" h="51">
                    <a:moveTo>
                      <a:pt x="0" y="26"/>
                    </a:moveTo>
                    <a:lnTo>
                      <a:pt x="58" y="51"/>
                    </a:lnTo>
                    <a:lnTo>
                      <a:pt x="58" y="0"/>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7" name="Rectangle 299"/>
              <p:cNvSpPr>
                <a:spLocks noChangeArrowheads="1"/>
              </p:cNvSpPr>
              <p:nvPr/>
            </p:nvSpPr>
            <p:spPr bwMode="auto">
              <a:xfrm>
                <a:off x="3883" y="3925"/>
                <a:ext cx="965" cy="12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24211D"/>
                    </a:solidFill>
                    <a:effectLst/>
                    <a:latin typeface="Arial" pitchFamily="34" charset="0"/>
                    <a:cs typeface="Arial" pitchFamily="34" charset="0"/>
                  </a:rPr>
                  <a:t>Network Coprocessor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48" name="Rectangle 300"/>
              <p:cNvSpPr>
                <a:spLocks noChangeArrowheads="1"/>
              </p:cNvSpPr>
              <p:nvPr/>
            </p:nvSpPr>
            <p:spPr bwMode="auto">
              <a:xfrm>
                <a:off x="3927" y="3231"/>
                <a:ext cx="192" cy="49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9" name="Rectangle 301"/>
              <p:cNvSpPr>
                <a:spLocks noChangeArrowheads="1"/>
              </p:cNvSpPr>
              <p:nvPr/>
            </p:nvSpPr>
            <p:spPr bwMode="auto">
              <a:xfrm>
                <a:off x="3927" y="3231"/>
                <a:ext cx="192" cy="491"/>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0" name="Rectangle 302"/>
              <p:cNvSpPr>
                <a:spLocks noChangeArrowheads="1"/>
              </p:cNvSpPr>
              <p:nvPr/>
            </p:nvSpPr>
            <p:spPr bwMode="auto">
              <a:xfrm rot="16200000">
                <a:off x="3974" y="3512"/>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51" name="Rectangle 303"/>
              <p:cNvSpPr>
                <a:spLocks noChangeArrowheads="1"/>
              </p:cNvSpPr>
              <p:nvPr/>
            </p:nvSpPr>
            <p:spPr bwMode="auto">
              <a:xfrm rot="16200000">
                <a:off x="3968" y="3443"/>
                <a:ext cx="122"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w</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52" name="Rectangle 304"/>
              <p:cNvSpPr>
                <a:spLocks noChangeArrowheads="1"/>
              </p:cNvSpPr>
              <p:nvPr/>
            </p:nvSpPr>
            <p:spPr bwMode="auto">
              <a:xfrm rot="16200000">
                <a:off x="3993" y="3391"/>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53" name="Rectangle 305"/>
              <p:cNvSpPr>
                <a:spLocks noChangeArrowheads="1"/>
              </p:cNvSpPr>
              <p:nvPr/>
            </p:nvSpPr>
            <p:spPr bwMode="auto">
              <a:xfrm rot="16200000">
                <a:off x="3990" y="3363"/>
                <a:ext cx="77"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54" name="Rectangle 306"/>
              <p:cNvSpPr>
                <a:spLocks noChangeArrowheads="1"/>
              </p:cNvSpPr>
              <p:nvPr/>
            </p:nvSpPr>
            <p:spPr bwMode="auto">
              <a:xfrm rot="16200000">
                <a:off x="3981" y="3322"/>
                <a:ext cx="96"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55" name="Rectangle 307"/>
              <p:cNvSpPr>
                <a:spLocks noChangeArrowheads="1"/>
              </p:cNvSpPr>
              <p:nvPr/>
            </p:nvSpPr>
            <p:spPr bwMode="auto">
              <a:xfrm rot="16200000">
                <a:off x="3977" y="3260"/>
                <a:ext cx="103"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h</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56" name="Rectangle 308"/>
              <p:cNvSpPr>
                <a:spLocks noChangeArrowheads="1"/>
              </p:cNvSpPr>
              <p:nvPr/>
            </p:nvSpPr>
            <p:spPr bwMode="auto">
              <a:xfrm>
                <a:off x="3474" y="3129"/>
                <a:ext cx="249" cy="497"/>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7" name="Rectangle 309"/>
              <p:cNvSpPr>
                <a:spLocks noChangeArrowheads="1"/>
              </p:cNvSpPr>
              <p:nvPr/>
            </p:nvSpPr>
            <p:spPr bwMode="auto">
              <a:xfrm rot="16200000">
                <a:off x="3495" y="3455"/>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58" name="Rectangle 310"/>
              <p:cNvSpPr>
                <a:spLocks noChangeArrowheads="1"/>
              </p:cNvSpPr>
              <p:nvPr/>
            </p:nvSpPr>
            <p:spPr bwMode="auto">
              <a:xfrm rot="16200000">
                <a:off x="3511" y="3401"/>
                <a:ext cx="77"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59" name="Rectangle 311"/>
              <p:cNvSpPr>
                <a:spLocks noChangeArrowheads="1"/>
              </p:cNvSpPr>
              <p:nvPr/>
            </p:nvSpPr>
            <p:spPr bwMode="auto">
              <a:xfrm rot="16200000">
                <a:off x="3498" y="3356"/>
                <a:ext cx="103"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h</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60" name="Rectangle 312"/>
              <p:cNvSpPr>
                <a:spLocks noChangeArrowheads="1"/>
              </p:cNvSpPr>
              <p:nvPr/>
            </p:nvSpPr>
            <p:spPr bwMode="auto">
              <a:xfrm rot="16200000">
                <a:off x="3502" y="3303"/>
                <a:ext cx="96"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61" name="Rectangle 313"/>
              <p:cNvSpPr>
                <a:spLocks noChangeArrowheads="1"/>
              </p:cNvSpPr>
              <p:nvPr/>
            </p:nvSpPr>
            <p:spPr bwMode="auto">
              <a:xfrm rot="16200000">
                <a:off x="3508" y="3251"/>
                <a:ext cx="83"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62" name="Rectangle 314"/>
              <p:cNvSpPr>
                <a:spLocks noChangeArrowheads="1"/>
              </p:cNvSpPr>
              <p:nvPr/>
            </p:nvSpPr>
            <p:spPr bwMode="auto">
              <a:xfrm rot="16200000">
                <a:off x="3498" y="3203"/>
                <a:ext cx="103"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63" name="Rectangle 315"/>
              <p:cNvSpPr>
                <a:spLocks noChangeArrowheads="1"/>
              </p:cNvSpPr>
              <p:nvPr/>
            </p:nvSpPr>
            <p:spPr bwMode="auto">
              <a:xfrm rot="16200000">
                <a:off x="3502" y="3150"/>
                <a:ext cx="96"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64" name="Rectangle 316"/>
              <p:cNvSpPr>
                <a:spLocks noChangeArrowheads="1"/>
              </p:cNvSpPr>
              <p:nvPr/>
            </p:nvSpPr>
            <p:spPr bwMode="auto">
              <a:xfrm rot="16200000">
                <a:off x="3511" y="3101"/>
                <a:ext cx="77"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65" name="Rectangle 317"/>
              <p:cNvSpPr>
                <a:spLocks noChangeArrowheads="1"/>
              </p:cNvSpPr>
              <p:nvPr/>
            </p:nvSpPr>
            <p:spPr bwMode="auto">
              <a:xfrm rot="16200000">
                <a:off x="3603" y="3410"/>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66" name="Rectangle 318"/>
              <p:cNvSpPr>
                <a:spLocks noChangeArrowheads="1"/>
              </p:cNvSpPr>
              <p:nvPr/>
            </p:nvSpPr>
            <p:spPr bwMode="auto">
              <a:xfrm rot="16200000">
                <a:off x="3597" y="3341"/>
                <a:ext cx="122"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w</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67" name="Rectangle 319"/>
              <p:cNvSpPr>
                <a:spLocks noChangeArrowheads="1"/>
              </p:cNvSpPr>
              <p:nvPr/>
            </p:nvSpPr>
            <p:spPr bwMode="auto">
              <a:xfrm rot="16200000">
                <a:off x="3622" y="3289"/>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68" name="Rectangle 320"/>
              <p:cNvSpPr>
                <a:spLocks noChangeArrowheads="1"/>
              </p:cNvSpPr>
              <p:nvPr/>
            </p:nvSpPr>
            <p:spPr bwMode="auto">
              <a:xfrm rot="16200000">
                <a:off x="3619" y="3261"/>
                <a:ext cx="77"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69" name="Rectangle 321"/>
              <p:cNvSpPr>
                <a:spLocks noChangeArrowheads="1"/>
              </p:cNvSpPr>
              <p:nvPr/>
            </p:nvSpPr>
            <p:spPr bwMode="auto">
              <a:xfrm rot="16200000">
                <a:off x="3610" y="3220"/>
                <a:ext cx="96"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70" name="Rectangle 322"/>
              <p:cNvSpPr>
                <a:spLocks noChangeArrowheads="1"/>
              </p:cNvSpPr>
              <p:nvPr/>
            </p:nvSpPr>
            <p:spPr bwMode="auto">
              <a:xfrm rot="16200000">
                <a:off x="3606" y="3158"/>
                <a:ext cx="103"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h</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71" name="Rectangle 323"/>
              <p:cNvSpPr>
                <a:spLocks noChangeArrowheads="1"/>
              </p:cNvSpPr>
              <p:nvPr/>
            </p:nvSpPr>
            <p:spPr bwMode="auto">
              <a:xfrm>
                <a:off x="3480" y="3760"/>
                <a:ext cx="243" cy="25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2" name="Rectangle 324"/>
              <p:cNvSpPr>
                <a:spLocks noChangeArrowheads="1"/>
              </p:cNvSpPr>
              <p:nvPr/>
            </p:nvSpPr>
            <p:spPr bwMode="auto">
              <a:xfrm>
                <a:off x="3480" y="3760"/>
                <a:ext cx="243" cy="255"/>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3" name="Rectangle 325"/>
              <p:cNvSpPr>
                <a:spLocks noChangeArrowheads="1"/>
              </p:cNvSpPr>
              <p:nvPr/>
            </p:nvSpPr>
            <p:spPr bwMode="auto">
              <a:xfrm rot="16200000">
                <a:off x="3522" y="3884"/>
                <a:ext cx="96"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74" name="Rectangle 326"/>
              <p:cNvSpPr>
                <a:spLocks noChangeArrowheads="1"/>
              </p:cNvSpPr>
              <p:nvPr/>
            </p:nvSpPr>
            <p:spPr bwMode="auto">
              <a:xfrm rot="16200000">
                <a:off x="3518" y="3829"/>
                <a:ext cx="103"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G</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75" name="Rectangle 327"/>
              <p:cNvSpPr>
                <a:spLocks noChangeArrowheads="1"/>
              </p:cNvSpPr>
              <p:nvPr/>
            </p:nvSpPr>
            <p:spPr bwMode="auto">
              <a:xfrm rot="16200000">
                <a:off x="3515" y="3768"/>
                <a:ext cx="109"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76" name="Rectangle 328"/>
              <p:cNvSpPr>
                <a:spLocks noChangeArrowheads="1"/>
              </p:cNvSpPr>
              <p:nvPr/>
            </p:nvSpPr>
            <p:spPr bwMode="auto">
              <a:xfrm rot="16200000">
                <a:off x="3538" y="3727"/>
                <a:ext cx="64"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77" name="Rectangle 329"/>
              <p:cNvSpPr>
                <a:spLocks noChangeArrowheads="1"/>
              </p:cNvSpPr>
              <p:nvPr/>
            </p:nvSpPr>
            <p:spPr bwMode="auto">
              <a:xfrm rot="16200000">
                <a:off x="3538" y="3702"/>
                <a:ext cx="64"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78" name="Rectangle 330"/>
              <p:cNvSpPr>
                <a:spLocks noChangeArrowheads="1"/>
              </p:cNvSpPr>
              <p:nvPr/>
            </p:nvSpPr>
            <p:spPr bwMode="auto">
              <a:xfrm rot="16200000">
                <a:off x="3613" y="3784"/>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x2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80" name="Line 332"/>
              <p:cNvSpPr>
                <a:spLocks noChangeShapeType="1"/>
              </p:cNvSpPr>
              <p:nvPr/>
            </p:nvSpPr>
            <p:spPr bwMode="auto">
              <a:xfrm>
                <a:off x="3595" y="3632"/>
                <a:ext cx="1" cy="11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1" name="Freeform 333"/>
              <p:cNvSpPr>
                <a:spLocks/>
              </p:cNvSpPr>
              <p:nvPr/>
            </p:nvSpPr>
            <p:spPr bwMode="auto">
              <a:xfrm>
                <a:off x="3570" y="3632"/>
                <a:ext cx="44" cy="45"/>
              </a:xfrm>
              <a:custGeom>
                <a:avLst/>
                <a:gdLst/>
                <a:ahLst/>
                <a:cxnLst>
                  <a:cxn ang="0">
                    <a:pos x="44" y="45"/>
                  </a:cxn>
                  <a:cxn ang="0">
                    <a:pos x="25" y="0"/>
                  </a:cxn>
                  <a:cxn ang="0">
                    <a:pos x="0" y="45"/>
                  </a:cxn>
                  <a:cxn ang="0">
                    <a:pos x="44" y="45"/>
                  </a:cxn>
                </a:cxnLst>
                <a:rect l="0" t="0" r="r" b="b"/>
                <a:pathLst>
                  <a:path w="44" h="45">
                    <a:moveTo>
                      <a:pt x="44" y="45"/>
                    </a:moveTo>
                    <a:lnTo>
                      <a:pt x="25" y="0"/>
                    </a:lnTo>
                    <a:lnTo>
                      <a:pt x="0" y="45"/>
                    </a:lnTo>
                    <a:lnTo>
                      <a:pt x="44" y="4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2" name="Freeform 334"/>
              <p:cNvSpPr>
                <a:spLocks/>
              </p:cNvSpPr>
              <p:nvPr/>
            </p:nvSpPr>
            <p:spPr bwMode="auto">
              <a:xfrm>
                <a:off x="3570" y="3709"/>
                <a:ext cx="44" cy="38"/>
              </a:xfrm>
              <a:custGeom>
                <a:avLst/>
                <a:gdLst/>
                <a:ahLst/>
                <a:cxnLst>
                  <a:cxn ang="0">
                    <a:pos x="44" y="0"/>
                  </a:cxn>
                  <a:cxn ang="0">
                    <a:pos x="25" y="38"/>
                  </a:cxn>
                  <a:cxn ang="0">
                    <a:pos x="0" y="0"/>
                  </a:cxn>
                  <a:cxn ang="0">
                    <a:pos x="44" y="0"/>
                  </a:cxn>
                </a:cxnLst>
                <a:rect l="0" t="0" r="r" b="b"/>
                <a:pathLst>
                  <a:path w="44" h="38">
                    <a:moveTo>
                      <a:pt x="44" y="0"/>
                    </a:moveTo>
                    <a:lnTo>
                      <a:pt x="25" y="38"/>
                    </a:lnTo>
                    <a:lnTo>
                      <a:pt x="0" y="0"/>
                    </a:lnTo>
                    <a:lnTo>
                      <a:pt x="44"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3" name="Rectangle 335"/>
              <p:cNvSpPr>
                <a:spLocks noChangeArrowheads="1"/>
              </p:cNvSpPr>
              <p:nvPr/>
            </p:nvSpPr>
            <p:spPr bwMode="auto">
              <a:xfrm>
                <a:off x="4349" y="3505"/>
                <a:ext cx="498" cy="236"/>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4" name="Rectangle 336"/>
              <p:cNvSpPr>
                <a:spLocks noChangeArrowheads="1"/>
              </p:cNvSpPr>
              <p:nvPr/>
            </p:nvSpPr>
            <p:spPr bwMode="auto">
              <a:xfrm>
                <a:off x="4477" y="3536"/>
                <a:ext cx="262"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Packet</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p:txBody>
          </p:sp>
          <p:sp>
            <p:nvSpPr>
              <p:cNvPr id="2385" name="Rectangle 337"/>
              <p:cNvSpPr>
                <a:spLocks noChangeArrowheads="1"/>
              </p:cNvSpPr>
              <p:nvPr/>
            </p:nvSpPr>
            <p:spPr bwMode="auto">
              <a:xfrm>
                <a:off x="4394" y="3613"/>
                <a:ext cx="447"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Accelerator</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p:txBody>
          </p:sp>
          <p:sp>
            <p:nvSpPr>
              <p:cNvPr id="2386" name="Line 338"/>
              <p:cNvSpPr>
                <a:spLocks noChangeShapeType="1"/>
              </p:cNvSpPr>
              <p:nvPr/>
            </p:nvSpPr>
            <p:spPr bwMode="auto">
              <a:xfrm flipH="1">
                <a:off x="4132" y="3620"/>
                <a:ext cx="204"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7" name="Freeform 339"/>
              <p:cNvSpPr>
                <a:spLocks/>
              </p:cNvSpPr>
              <p:nvPr/>
            </p:nvSpPr>
            <p:spPr bwMode="auto">
              <a:xfrm>
                <a:off x="4285" y="3594"/>
                <a:ext cx="51" cy="51"/>
              </a:xfrm>
              <a:custGeom>
                <a:avLst/>
                <a:gdLst/>
                <a:ahLst/>
                <a:cxnLst>
                  <a:cxn ang="0">
                    <a:pos x="51" y="26"/>
                  </a:cxn>
                  <a:cxn ang="0">
                    <a:pos x="0" y="51"/>
                  </a:cxn>
                  <a:cxn ang="0">
                    <a:pos x="0" y="0"/>
                  </a:cxn>
                  <a:cxn ang="0">
                    <a:pos x="51" y="26"/>
                  </a:cxn>
                </a:cxnLst>
                <a:rect l="0" t="0" r="r" b="b"/>
                <a:pathLst>
                  <a:path w="51" h="51">
                    <a:moveTo>
                      <a:pt x="51" y="26"/>
                    </a:moveTo>
                    <a:lnTo>
                      <a:pt x="0" y="51"/>
                    </a:lnTo>
                    <a:lnTo>
                      <a:pt x="0" y="0"/>
                    </a:lnTo>
                    <a:lnTo>
                      <a:pt x="51"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8" name="Freeform 340"/>
              <p:cNvSpPr>
                <a:spLocks/>
              </p:cNvSpPr>
              <p:nvPr/>
            </p:nvSpPr>
            <p:spPr bwMode="auto">
              <a:xfrm>
                <a:off x="4132" y="3594"/>
                <a:ext cx="51" cy="51"/>
              </a:xfrm>
              <a:custGeom>
                <a:avLst/>
                <a:gdLst/>
                <a:ahLst/>
                <a:cxnLst>
                  <a:cxn ang="0">
                    <a:pos x="0" y="26"/>
                  </a:cxn>
                  <a:cxn ang="0">
                    <a:pos x="51" y="51"/>
                  </a:cxn>
                  <a:cxn ang="0">
                    <a:pos x="51" y="0"/>
                  </a:cxn>
                  <a:cxn ang="0">
                    <a:pos x="0" y="26"/>
                  </a:cxn>
                </a:cxnLst>
                <a:rect l="0" t="0" r="r" b="b"/>
                <a:pathLst>
                  <a:path w="51" h="51">
                    <a:moveTo>
                      <a:pt x="0" y="26"/>
                    </a:moveTo>
                    <a:lnTo>
                      <a:pt x="51" y="51"/>
                    </a:lnTo>
                    <a:lnTo>
                      <a:pt x="51" y="0"/>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9" name="Line 341"/>
              <p:cNvSpPr>
                <a:spLocks noChangeShapeType="1"/>
              </p:cNvSpPr>
              <p:nvPr/>
            </p:nvSpPr>
            <p:spPr bwMode="auto">
              <a:xfrm flipH="1">
                <a:off x="4132" y="3345"/>
                <a:ext cx="211"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0" name="Freeform 342"/>
              <p:cNvSpPr>
                <a:spLocks/>
              </p:cNvSpPr>
              <p:nvPr/>
            </p:nvSpPr>
            <p:spPr bwMode="auto">
              <a:xfrm>
                <a:off x="4285" y="3320"/>
                <a:ext cx="58" cy="51"/>
              </a:xfrm>
              <a:custGeom>
                <a:avLst/>
                <a:gdLst/>
                <a:ahLst/>
                <a:cxnLst>
                  <a:cxn ang="0">
                    <a:pos x="58" y="25"/>
                  </a:cxn>
                  <a:cxn ang="0">
                    <a:pos x="0" y="51"/>
                  </a:cxn>
                  <a:cxn ang="0">
                    <a:pos x="0" y="0"/>
                  </a:cxn>
                  <a:cxn ang="0">
                    <a:pos x="58" y="25"/>
                  </a:cxn>
                </a:cxnLst>
                <a:rect l="0" t="0" r="r" b="b"/>
                <a:pathLst>
                  <a:path w="58" h="51">
                    <a:moveTo>
                      <a:pt x="58" y="25"/>
                    </a:moveTo>
                    <a:lnTo>
                      <a:pt x="0" y="51"/>
                    </a:lnTo>
                    <a:lnTo>
                      <a:pt x="0" y="0"/>
                    </a:lnTo>
                    <a:lnTo>
                      <a:pt x="58" y="2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1" name="Freeform 343"/>
              <p:cNvSpPr>
                <a:spLocks/>
              </p:cNvSpPr>
              <p:nvPr/>
            </p:nvSpPr>
            <p:spPr bwMode="auto">
              <a:xfrm>
                <a:off x="4132" y="3320"/>
                <a:ext cx="51" cy="51"/>
              </a:xfrm>
              <a:custGeom>
                <a:avLst/>
                <a:gdLst/>
                <a:ahLst/>
                <a:cxnLst>
                  <a:cxn ang="0">
                    <a:pos x="0" y="25"/>
                  </a:cxn>
                  <a:cxn ang="0">
                    <a:pos x="51" y="51"/>
                  </a:cxn>
                  <a:cxn ang="0">
                    <a:pos x="51" y="0"/>
                  </a:cxn>
                  <a:cxn ang="0">
                    <a:pos x="0" y="25"/>
                  </a:cxn>
                </a:cxnLst>
                <a:rect l="0" t="0" r="r" b="b"/>
                <a:pathLst>
                  <a:path w="51" h="51">
                    <a:moveTo>
                      <a:pt x="0" y="25"/>
                    </a:moveTo>
                    <a:lnTo>
                      <a:pt x="51" y="51"/>
                    </a:lnTo>
                    <a:lnTo>
                      <a:pt x="51" y="0"/>
                    </a:lnTo>
                    <a:lnTo>
                      <a:pt x="0" y="2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2" name="Line 344"/>
              <p:cNvSpPr>
                <a:spLocks noChangeShapeType="1"/>
              </p:cNvSpPr>
              <p:nvPr/>
            </p:nvSpPr>
            <p:spPr bwMode="auto">
              <a:xfrm flipV="1">
                <a:off x="3602" y="4028"/>
                <a:ext cx="1" cy="287"/>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3" name="Freeform 345"/>
              <p:cNvSpPr>
                <a:spLocks/>
              </p:cNvSpPr>
              <p:nvPr/>
            </p:nvSpPr>
            <p:spPr bwMode="auto">
              <a:xfrm>
                <a:off x="3576" y="4264"/>
                <a:ext cx="51" cy="51"/>
              </a:xfrm>
              <a:custGeom>
                <a:avLst/>
                <a:gdLst/>
                <a:ahLst/>
                <a:cxnLst>
                  <a:cxn ang="0">
                    <a:pos x="26" y="51"/>
                  </a:cxn>
                  <a:cxn ang="0">
                    <a:pos x="0" y="0"/>
                  </a:cxn>
                  <a:cxn ang="0">
                    <a:pos x="51" y="0"/>
                  </a:cxn>
                  <a:cxn ang="0">
                    <a:pos x="26" y="51"/>
                  </a:cxn>
                </a:cxnLst>
                <a:rect l="0" t="0" r="r" b="b"/>
                <a:pathLst>
                  <a:path w="51" h="51">
                    <a:moveTo>
                      <a:pt x="26" y="51"/>
                    </a:moveTo>
                    <a:lnTo>
                      <a:pt x="0" y="0"/>
                    </a:lnTo>
                    <a:lnTo>
                      <a:pt x="51" y="0"/>
                    </a:lnTo>
                    <a:lnTo>
                      <a:pt x="26"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4" name="Freeform 346"/>
              <p:cNvSpPr>
                <a:spLocks/>
              </p:cNvSpPr>
              <p:nvPr/>
            </p:nvSpPr>
            <p:spPr bwMode="auto">
              <a:xfrm>
                <a:off x="3576" y="4028"/>
                <a:ext cx="51" cy="57"/>
              </a:xfrm>
              <a:custGeom>
                <a:avLst/>
                <a:gdLst/>
                <a:ahLst/>
                <a:cxnLst>
                  <a:cxn ang="0">
                    <a:pos x="26" y="0"/>
                  </a:cxn>
                  <a:cxn ang="0">
                    <a:pos x="0" y="57"/>
                  </a:cxn>
                  <a:cxn ang="0">
                    <a:pos x="51" y="57"/>
                  </a:cxn>
                  <a:cxn ang="0">
                    <a:pos x="26" y="0"/>
                  </a:cxn>
                </a:cxnLst>
                <a:rect l="0" t="0" r="r" b="b"/>
                <a:pathLst>
                  <a:path w="51" h="57">
                    <a:moveTo>
                      <a:pt x="26" y="0"/>
                    </a:moveTo>
                    <a:lnTo>
                      <a:pt x="0" y="57"/>
                    </a:lnTo>
                    <a:lnTo>
                      <a:pt x="51" y="57"/>
                    </a:lnTo>
                    <a:lnTo>
                      <a:pt x="2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5" name="Rectangle 347"/>
              <p:cNvSpPr>
                <a:spLocks noChangeArrowheads="1"/>
              </p:cNvSpPr>
              <p:nvPr/>
            </p:nvSpPr>
            <p:spPr bwMode="auto">
              <a:xfrm>
                <a:off x="4349" y="3224"/>
                <a:ext cx="498" cy="236"/>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6" name="Rectangle 348"/>
              <p:cNvSpPr>
                <a:spLocks noChangeArrowheads="1"/>
              </p:cNvSpPr>
              <p:nvPr/>
            </p:nvSpPr>
            <p:spPr bwMode="auto">
              <a:xfrm>
                <a:off x="4451" y="3255"/>
                <a:ext cx="320"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Security</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p:txBody>
          </p:sp>
          <p:sp>
            <p:nvSpPr>
              <p:cNvPr id="2397" name="Rectangle 349"/>
              <p:cNvSpPr>
                <a:spLocks noChangeArrowheads="1"/>
              </p:cNvSpPr>
              <p:nvPr/>
            </p:nvSpPr>
            <p:spPr bwMode="auto">
              <a:xfrm>
                <a:off x="4394" y="3332"/>
                <a:ext cx="447"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Accelerator</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p:txBody>
          </p:sp>
          <p:sp>
            <p:nvSpPr>
              <p:cNvPr id="2398" name="Rectangle 350"/>
              <p:cNvSpPr>
                <a:spLocks noChangeArrowheads="1"/>
              </p:cNvSpPr>
              <p:nvPr/>
            </p:nvSpPr>
            <p:spPr bwMode="auto">
              <a:xfrm>
                <a:off x="4157" y="1713"/>
                <a:ext cx="511" cy="178"/>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9" name="Rectangle 351"/>
              <p:cNvSpPr>
                <a:spLocks noChangeArrowheads="1"/>
              </p:cNvSpPr>
              <p:nvPr/>
            </p:nvSpPr>
            <p:spPr bwMode="auto">
              <a:xfrm>
                <a:off x="4132" y="1687"/>
                <a:ext cx="504" cy="179"/>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0" name="Rectangle 352"/>
              <p:cNvSpPr>
                <a:spLocks noChangeArrowheads="1"/>
              </p:cNvSpPr>
              <p:nvPr/>
            </p:nvSpPr>
            <p:spPr bwMode="auto">
              <a:xfrm>
                <a:off x="4279" y="1731"/>
                <a:ext cx="256"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FFTC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01" name="Rectangle 353"/>
              <p:cNvSpPr>
                <a:spLocks noChangeArrowheads="1"/>
              </p:cNvSpPr>
              <p:nvPr/>
            </p:nvSpPr>
            <p:spPr bwMode="auto">
              <a:xfrm>
                <a:off x="4157" y="1406"/>
                <a:ext cx="511" cy="179"/>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2" name="Rectangle 354"/>
              <p:cNvSpPr>
                <a:spLocks noChangeArrowheads="1"/>
              </p:cNvSpPr>
              <p:nvPr/>
            </p:nvSpPr>
            <p:spPr bwMode="auto">
              <a:xfrm>
                <a:off x="4132" y="1387"/>
                <a:ext cx="504" cy="173"/>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3" name="Rectangle 355"/>
              <p:cNvSpPr>
                <a:spLocks noChangeArrowheads="1"/>
              </p:cNvSpPr>
              <p:nvPr/>
            </p:nvSpPr>
            <p:spPr bwMode="auto">
              <a:xfrm>
                <a:off x="4260" y="1431"/>
                <a:ext cx="301"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TCP3d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04" name="Line 356"/>
              <p:cNvSpPr>
                <a:spLocks noChangeShapeType="1"/>
              </p:cNvSpPr>
              <p:nvPr/>
            </p:nvSpPr>
            <p:spPr bwMode="auto">
              <a:xfrm>
                <a:off x="4585" y="1904"/>
                <a:ext cx="1" cy="57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5" name="Freeform 357"/>
              <p:cNvSpPr>
                <a:spLocks/>
              </p:cNvSpPr>
              <p:nvPr/>
            </p:nvSpPr>
            <p:spPr bwMode="auto">
              <a:xfrm>
                <a:off x="4560" y="1904"/>
                <a:ext cx="51" cy="51"/>
              </a:xfrm>
              <a:custGeom>
                <a:avLst/>
                <a:gdLst/>
                <a:ahLst/>
                <a:cxnLst>
                  <a:cxn ang="0">
                    <a:pos x="25" y="0"/>
                  </a:cxn>
                  <a:cxn ang="0">
                    <a:pos x="51" y="51"/>
                  </a:cxn>
                  <a:cxn ang="0">
                    <a:pos x="0" y="51"/>
                  </a:cxn>
                  <a:cxn ang="0">
                    <a:pos x="25" y="0"/>
                  </a:cxn>
                </a:cxnLst>
                <a:rect l="0" t="0" r="r" b="b"/>
                <a:pathLst>
                  <a:path w="51" h="51">
                    <a:moveTo>
                      <a:pt x="25" y="0"/>
                    </a:moveTo>
                    <a:lnTo>
                      <a:pt x="51" y="51"/>
                    </a:lnTo>
                    <a:lnTo>
                      <a:pt x="0" y="51"/>
                    </a:lnTo>
                    <a:lnTo>
                      <a:pt x="2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6" name="Freeform 358"/>
              <p:cNvSpPr>
                <a:spLocks/>
              </p:cNvSpPr>
              <p:nvPr/>
            </p:nvSpPr>
            <p:spPr bwMode="auto">
              <a:xfrm>
                <a:off x="4560" y="2427"/>
                <a:ext cx="51" cy="51"/>
              </a:xfrm>
              <a:custGeom>
                <a:avLst/>
                <a:gdLst/>
                <a:ahLst/>
                <a:cxnLst>
                  <a:cxn ang="0">
                    <a:pos x="25" y="51"/>
                  </a:cxn>
                  <a:cxn ang="0">
                    <a:pos x="51" y="0"/>
                  </a:cxn>
                  <a:cxn ang="0">
                    <a:pos x="0" y="0"/>
                  </a:cxn>
                  <a:cxn ang="0">
                    <a:pos x="25" y="51"/>
                  </a:cxn>
                </a:cxnLst>
                <a:rect l="0" t="0" r="r" b="b"/>
                <a:pathLst>
                  <a:path w="51" h="51">
                    <a:moveTo>
                      <a:pt x="25" y="51"/>
                    </a:moveTo>
                    <a:lnTo>
                      <a:pt x="51" y="0"/>
                    </a:lnTo>
                    <a:lnTo>
                      <a:pt x="0" y="0"/>
                    </a:lnTo>
                    <a:lnTo>
                      <a:pt x="25"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7" name="Rectangle 359"/>
              <p:cNvSpPr>
                <a:spLocks noChangeArrowheads="1"/>
              </p:cNvSpPr>
              <p:nvPr/>
            </p:nvSpPr>
            <p:spPr bwMode="auto">
              <a:xfrm>
                <a:off x="4132" y="743"/>
                <a:ext cx="504" cy="179"/>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8" name="Rectangle 360"/>
              <p:cNvSpPr>
                <a:spLocks noChangeArrowheads="1"/>
              </p:cNvSpPr>
              <p:nvPr/>
            </p:nvSpPr>
            <p:spPr bwMode="auto">
              <a:xfrm>
                <a:off x="4311" y="787"/>
                <a:ext cx="205"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TAC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10" name="Rectangle 362"/>
              <p:cNvSpPr>
                <a:spLocks noChangeArrowheads="1"/>
              </p:cNvSpPr>
              <p:nvPr/>
            </p:nvSpPr>
            <p:spPr bwMode="auto">
              <a:xfrm>
                <a:off x="4777" y="507"/>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000" b="1" dirty="0" smtClean="0">
                    <a:solidFill>
                      <a:srgbClr val="24211D"/>
                    </a:solidFill>
                    <a:latin typeface="Arial" pitchFamily="34" charset="0"/>
                    <a:cs typeface="Arial" pitchFamily="34" charset="0"/>
                  </a:rPr>
                  <a:t>x2</a:t>
                </a:r>
                <a:endParaRPr lang="en-US" dirty="0" smtClean="0">
                  <a:latin typeface="Arial" pitchFamily="34" charset="0"/>
                  <a:cs typeface="Arial" pitchFamily="34" charset="0"/>
                </a:endParaRPr>
              </a:p>
            </p:txBody>
          </p:sp>
          <p:sp>
            <p:nvSpPr>
              <p:cNvPr id="2411" name="Freeform 363"/>
              <p:cNvSpPr>
                <a:spLocks/>
              </p:cNvSpPr>
              <p:nvPr/>
            </p:nvSpPr>
            <p:spPr bwMode="auto">
              <a:xfrm>
                <a:off x="4042" y="482"/>
                <a:ext cx="83" cy="89"/>
              </a:xfrm>
              <a:custGeom>
                <a:avLst/>
                <a:gdLst/>
                <a:ahLst/>
                <a:cxnLst>
                  <a:cxn ang="0">
                    <a:pos x="0" y="89"/>
                  </a:cxn>
                  <a:cxn ang="0">
                    <a:pos x="83" y="44"/>
                  </a:cxn>
                  <a:cxn ang="0">
                    <a:pos x="0" y="0"/>
                  </a:cxn>
                  <a:cxn ang="0">
                    <a:pos x="0" y="89"/>
                  </a:cxn>
                </a:cxnLst>
                <a:rect l="0" t="0" r="r" b="b"/>
                <a:pathLst>
                  <a:path w="83" h="89">
                    <a:moveTo>
                      <a:pt x="0" y="89"/>
                    </a:moveTo>
                    <a:lnTo>
                      <a:pt x="83" y="44"/>
                    </a:lnTo>
                    <a:lnTo>
                      <a:pt x="0" y="0"/>
                    </a:lnTo>
                    <a:lnTo>
                      <a:pt x="0"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2" name="Freeform 364"/>
              <p:cNvSpPr>
                <a:spLocks/>
              </p:cNvSpPr>
              <p:nvPr/>
            </p:nvSpPr>
            <p:spPr bwMode="auto">
              <a:xfrm>
                <a:off x="4049" y="513"/>
                <a:ext cx="6" cy="20"/>
              </a:xfrm>
              <a:custGeom>
                <a:avLst/>
                <a:gdLst/>
                <a:ahLst/>
                <a:cxnLst>
                  <a:cxn ang="0">
                    <a:pos x="0" y="20"/>
                  </a:cxn>
                  <a:cxn ang="0">
                    <a:pos x="6" y="20"/>
                  </a:cxn>
                  <a:cxn ang="0">
                    <a:pos x="6" y="20"/>
                  </a:cxn>
                  <a:cxn ang="0">
                    <a:pos x="6" y="13"/>
                  </a:cxn>
                  <a:cxn ang="0">
                    <a:pos x="6" y="13"/>
                  </a:cxn>
                  <a:cxn ang="0">
                    <a:pos x="6" y="7"/>
                  </a:cxn>
                  <a:cxn ang="0">
                    <a:pos x="6" y="7"/>
                  </a:cxn>
                  <a:cxn ang="0">
                    <a:pos x="6" y="0"/>
                  </a:cxn>
                  <a:cxn ang="0">
                    <a:pos x="0" y="0"/>
                  </a:cxn>
                  <a:cxn ang="0">
                    <a:pos x="0" y="20"/>
                  </a:cxn>
                </a:cxnLst>
                <a:rect l="0" t="0" r="r" b="b"/>
                <a:pathLst>
                  <a:path w="6" h="20">
                    <a:moveTo>
                      <a:pt x="0" y="20"/>
                    </a:moveTo>
                    <a:lnTo>
                      <a:pt x="6" y="20"/>
                    </a:lnTo>
                    <a:lnTo>
                      <a:pt x="6" y="20"/>
                    </a:lnTo>
                    <a:lnTo>
                      <a:pt x="6" y="13"/>
                    </a:lnTo>
                    <a:lnTo>
                      <a:pt x="6" y="13"/>
                    </a:lnTo>
                    <a:lnTo>
                      <a:pt x="6" y="7"/>
                    </a:lnTo>
                    <a:lnTo>
                      <a:pt x="6" y="7"/>
                    </a:lnTo>
                    <a:lnTo>
                      <a:pt x="6" y="0"/>
                    </a:lnTo>
                    <a:lnTo>
                      <a:pt x="0" y="0"/>
                    </a:lnTo>
                    <a:lnTo>
                      <a:pt x="0" y="2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3" name="Rectangle 365"/>
              <p:cNvSpPr>
                <a:spLocks noChangeArrowheads="1"/>
              </p:cNvSpPr>
              <p:nvPr/>
            </p:nvSpPr>
            <p:spPr bwMode="auto">
              <a:xfrm>
                <a:off x="3864" y="513"/>
                <a:ext cx="185" cy="2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4" name="Freeform 366"/>
              <p:cNvSpPr>
                <a:spLocks/>
              </p:cNvSpPr>
              <p:nvPr/>
            </p:nvSpPr>
            <p:spPr bwMode="auto">
              <a:xfrm>
                <a:off x="3787" y="482"/>
                <a:ext cx="83" cy="89"/>
              </a:xfrm>
              <a:custGeom>
                <a:avLst/>
                <a:gdLst/>
                <a:ahLst/>
                <a:cxnLst>
                  <a:cxn ang="0">
                    <a:pos x="83" y="89"/>
                  </a:cxn>
                  <a:cxn ang="0">
                    <a:pos x="0" y="44"/>
                  </a:cxn>
                  <a:cxn ang="0">
                    <a:pos x="83" y="0"/>
                  </a:cxn>
                  <a:cxn ang="0">
                    <a:pos x="83" y="89"/>
                  </a:cxn>
                </a:cxnLst>
                <a:rect l="0" t="0" r="r" b="b"/>
                <a:pathLst>
                  <a:path w="83" h="89">
                    <a:moveTo>
                      <a:pt x="83" y="89"/>
                    </a:moveTo>
                    <a:lnTo>
                      <a:pt x="0" y="44"/>
                    </a:lnTo>
                    <a:lnTo>
                      <a:pt x="83" y="0"/>
                    </a:lnTo>
                    <a:lnTo>
                      <a:pt x="83"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5" name="Freeform 367"/>
              <p:cNvSpPr>
                <a:spLocks/>
              </p:cNvSpPr>
              <p:nvPr/>
            </p:nvSpPr>
            <p:spPr bwMode="auto">
              <a:xfrm>
                <a:off x="3851" y="513"/>
                <a:ext cx="13" cy="20"/>
              </a:xfrm>
              <a:custGeom>
                <a:avLst/>
                <a:gdLst/>
                <a:ahLst/>
                <a:cxnLst>
                  <a:cxn ang="0">
                    <a:pos x="13" y="0"/>
                  </a:cxn>
                  <a:cxn ang="0">
                    <a:pos x="6" y="0"/>
                  </a:cxn>
                  <a:cxn ang="0">
                    <a:pos x="6" y="7"/>
                  </a:cxn>
                  <a:cxn ang="0">
                    <a:pos x="6" y="7"/>
                  </a:cxn>
                  <a:cxn ang="0">
                    <a:pos x="0" y="13"/>
                  </a:cxn>
                  <a:cxn ang="0">
                    <a:pos x="6" y="13"/>
                  </a:cxn>
                  <a:cxn ang="0">
                    <a:pos x="6" y="20"/>
                  </a:cxn>
                  <a:cxn ang="0">
                    <a:pos x="6" y="20"/>
                  </a:cxn>
                  <a:cxn ang="0">
                    <a:pos x="13" y="20"/>
                  </a:cxn>
                  <a:cxn ang="0">
                    <a:pos x="13" y="0"/>
                  </a:cxn>
                </a:cxnLst>
                <a:rect l="0" t="0" r="r" b="b"/>
                <a:pathLst>
                  <a:path w="13" h="20">
                    <a:moveTo>
                      <a:pt x="13" y="0"/>
                    </a:moveTo>
                    <a:lnTo>
                      <a:pt x="6" y="0"/>
                    </a:lnTo>
                    <a:lnTo>
                      <a:pt x="6" y="7"/>
                    </a:lnTo>
                    <a:lnTo>
                      <a:pt x="6" y="7"/>
                    </a:lnTo>
                    <a:lnTo>
                      <a:pt x="0" y="13"/>
                    </a:lnTo>
                    <a:lnTo>
                      <a:pt x="6" y="13"/>
                    </a:lnTo>
                    <a:lnTo>
                      <a:pt x="6" y="20"/>
                    </a:lnTo>
                    <a:lnTo>
                      <a:pt x="6" y="20"/>
                    </a:lnTo>
                    <a:lnTo>
                      <a:pt x="13" y="20"/>
                    </a:lnTo>
                    <a:lnTo>
                      <a:pt x="1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6" name="Freeform 368"/>
              <p:cNvSpPr>
                <a:spLocks/>
              </p:cNvSpPr>
              <p:nvPr/>
            </p:nvSpPr>
            <p:spPr bwMode="auto">
              <a:xfrm>
                <a:off x="4042" y="788"/>
                <a:ext cx="83" cy="89"/>
              </a:xfrm>
              <a:custGeom>
                <a:avLst/>
                <a:gdLst/>
                <a:ahLst/>
                <a:cxnLst>
                  <a:cxn ang="0">
                    <a:pos x="0" y="89"/>
                  </a:cxn>
                  <a:cxn ang="0">
                    <a:pos x="83" y="44"/>
                  </a:cxn>
                  <a:cxn ang="0">
                    <a:pos x="0" y="0"/>
                  </a:cxn>
                  <a:cxn ang="0">
                    <a:pos x="0" y="89"/>
                  </a:cxn>
                </a:cxnLst>
                <a:rect l="0" t="0" r="r" b="b"/>
                <a:pathLst>
                  <a:path w="83" h="89">
                    <a:moveTo>
                      <a:pt x="0" y="89"/>
                    </a:moveTo>
                    <a:lnTo>
                      <a:pt x="83" y="44"/>
                    </a:lnTo>
                    <a:lnTo>
                      <a:pt x="0" y="0"/>
                    </a:lnTo>
                    <a:lnTo>
                      <a:pt x="0"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7" name="Freeform 369"/>
              <p:cNvSpPr>
                <a:spLocks/>
              </p:cNvSpPr>
              <p:nvPr/>
            </p:nvSpPr>
            <p:spPr bwMode="auto">
              <a:xfrm>
                <a:off x="4049" y="826"/>
                <a:ext cx="6" cy="13"/>
              </a:xfrm>
              <a:custGeom>
                <a:avLst/>
                <a:gdLst/>
                <a:ahLst/>
                <a:cxnLst>
                  <a:cxn ang="0">
                    <a:pos x="0" y="13"/>
                  </a:cxn>
                  <a:cxn ang="0">
                    <a:pos x="6" y="13"/>
                  </a:cxn>
                  <a:cxn ang="0">
                    <a:pos x="6" y="13"/>
                  </a:cxn>
                  <a:cxn ang="0">
                    <a:pos x="6" y="6"/>
                  </a:cxn>
                  <a:cxn ang="0">
                    <a:pos x="6" y="6"/>
                  </a:cxn>
                  <a:cxn ang="0">
                    <a:pos x="6" y="0"/>
                  </a:cxn>
                  <a:cxn ang="0">
                    <a:pos x="6" y="0"/>
                  </a:cxn>
                  <a:cxn ang="0">
                    <a:pos x="6" y="0"/>
                  </a:cxn>
                  <a:cxn ang="0">
                    <a:pos x="0" y="0"/>
                  </a:cxn>
                  <a:cxn ang="0">
                    <a:pos x="0" y="13"/>
                  </a:cxn>
                </a:cxnLst>
                <a:rect l="0" t="0" r="r" b="b"/>
                <a:pathLst>
                  <a:path w="6" h="13">
                    <a:moveTo>
                      <a:pt x="0" y="13"/>
                    </a:moveTo>
                    <a:lnTo>
                      <a:pt x="6" y="13"/>
                    </a:lnTo>
                    <a:lnTo>
                      <a:pt x="6" y="13"/>
                    </a:lnTo>
                    <a:lnTo>
                      <a:pt x="6" y="6"/>
                    </a:lnTo>
                    <a:lnTo>
                      <a:pt x="6" y="6"/>
                    </a:lnTo>
                    <a:lnTo>
                      <a:pt x="6" y="0"/>
                    </a:lnTo>
                    <a:lnTo>
                      <a:pt x="6" y="0"/>
                    </a:lnTo>
                    <a:lnTo>
                      <a:pt x="6" y="0"/>
                    </a:lnTo>
                    <a:lnTo>
                      <a:pt x="0" y="0"/>
                    </a:lnTo>
                    <a:lnTo>
                      <a:pt x="0" y="1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8" name="Rectangle 370"/>
              <p:cNvSpPr>
                <a:spLocks noChangeArrowheads="1"/>
              </p:cNvSpPr>
              <p:nvPr/>
            </p:nvSpPr>
            <p:spPr bwMode="auto">
              <a:xfrm>
                <a:off x="3864" y="826"/>
                <a:ext cx="185" cy="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9" name="Freeform 371"/>
              <p:cNvSpPr>
                <a:spLocks/>
              </p:cNvSpPr>
              <p:nvPr/>
            </p:nvSpPr>
            <p:spPr bwMode="auto">
              <a:xfrm>
                <a:off x="3787" y="788"/>
                <a:ext cx="83" cy="89"/>
              </a:xfrm>
              <a:custGeom>
                <a:avLst/>
                <a:gdLst/>
                <a:ahLst/>
                <a:cxnLst>
                  <a:cxn ang="0">
                    <a:pos x="83" y="89"/>
                  </a:cxn>
                  <a:cxn ang="0">
                    <a:pos x="0" y="44"/>
                  </a:cxn>
                  <a:cxn ang="0">
                    <a:pos x="83" y="0"/>
                  </a:cxn>
                  <a:cxn ang="0">
                    <a:pos x="83" y="89"/>
                  </a:cxn>
                </a:cxnLst>
                <a:rect l="0" t="0" r="r" b="b"/>
                <a:pathLst>
                  <a:path w="83" h="89">
                    <a:moveTo>
                      <a:pt x="83" y="89"/>
                    </a:moveTo>
                    <a:lnTo>
                      <a:pt x="0" y="44"/>
                    </a:lnTo>
                    <a:lnTo>
                      <a:pt x="83" y="0"/>
                    </a:lnTo>
                    <a:lnTo>
                      <a:pt x="83"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0" name="Freeform 372"/>
              <p:cNvSpPr>
                <a:spLocks/>
              </p:cNvSpPr>
              <p:nvPr/>
            </p:nvSpPr>
            <p:spPr bwMode="auto">
              <a:xfrm>
                <a:off x="3851" y="826"/>
                <a:ext cx="13" cy="13"/>
              </a:xfrm>
              <a:custGeom>
                <a:avLst/>
                <a:gdLst/>
                <a:ahLst/>
                <a:cxnLst>
                  <a:cxn ang="0">
                    <a:pos x="13" y="0"/>
                  </a:cxn>
                  <a:cxn ang="0">
                    <a:pos x="6" y="0"/>
                  </a:cxn>
                  <a:cxn ang="0">
                    <a:pos x="6" y="0"/>
                  </a:cxn>
                  <a:cxn ang="0">
                    <a:pos x="6" y="0"/>
                  </a:cxn>
                  <a:cxn ang="0">
                    <a:pos x="0" y="6"/>
                  </a:cxn>
                  <a:cxn ang="0">
                    <a:pos x="6" y="6"/>
                  </a:cxn>
                  <a:cxn ang="0">
                    <a:pos x="6" y="13"/>
                  </a:cxn>
                  <a:cxn ang="0">
                    <a:pos x="6" y="13"/>
                  </a:cxn>
                  <a:cxn ang="0">
                    <a:pos x="13" y="13"/>
                  </a:cxn>
                  <a:cxn ang="0">
                    <a:pos x="13" y="0"/>
                  </a:cxn>
                </a:cxnLst>
                <a:rect l="0" t="0" r="r" b="b"/>
                <a:pathLst>
                  <a:path w="13" h="13">
                    <a:moveTo>
                      <a:pt x="13" y="0"/>
                    </a:moveTo>
                    <a:lnTo>
                      <a:pt x="6" y="0"/>
                    </a:lnTo>
                    <a:lnTo>
                      <a:pt x="6" y="0"/>
                    </a:lnTo>
                    <a:lnTo>
                      <a:pt x="6" y="0"/>
                    </a:lnTo>
                    <a:lnTo>
                      <a:pt x="0" y="6"/>
                    </a:lnTo>
                    <a:lnTo>
                      <a:pt x="6" y="6"/>
                    </a:lnTo>
                    <a:lnTo>
                      <a:pt x="6" y="13"/>
                    </a:lnTo>
                    <a:lnTo>
                      <a:pt x="6" y="13"/>
                    </a:lnTo>
                    <a:lnTo>
                      <a:pt x="13" y="13"/>
                    </a:lnTo>
                    <a:lnTo>
                      <a:pt x="1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1" name="Rectangle 373"/>
              <p:cNvSpPr>
                <a:spLocks noChangeArrowheads="1"/>
              </p:cNvSpPr>
              <p:nvPr/>
            </p:nvSpPr>
            <p:spPr bwMode="auto">
              <a:xfrm>
                <a:off x="4157" y="462"/>
                <a:ext cx="511" cy="179"/>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2" name="Rectangle 374"/>
              <p:cNvSpPr>
                <a:spLocks noChangeArrowheads="1"/>
              </p:cNvSpPr>
              <p:nvPr/>
            </p:nvSpPr>
            <p:spPr bwMode="auto">
              <a:xfrm>
                <a:off x="4132" y="437"/>
                <a:ext cx="504" cy="179"/>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3" name="Rectangle 375"/>
              <p:cNvSpPr>
                <a:spLocks noChangeArrowheads="1"/>
              </p:cNvSpPr>
              <p:nvPr/>
            </p:nvSpPr>
            <p:spPr bwMode="auto">
              <a:xfrm>
                <a:off x="4298" y="481"/>
                <a:ext cx="218"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RAC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24" name="Rectangle 376"/>
              <p:cNvSpPr>
                <a:spLocks noChangeArrowheads="1"/>
              </p:cNvSpPr>
              <p:nvPr/>
            </p:nvSpPr>
            <p:spPr bwMode="auto">
              <a:xfrm>
                <a:off x="2950" y="156"/>
                <a:ext cx="601" cy="536"/>
              </a:xfrm>
              <a:prstGeom prst="rect">
                <a:avLst/>
              </a:prstGeom>
              <a:solidFill>
                <a:srgbClr val="FFFFFF"/>
              </a:solidFill>
              <a:ln w="11113"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5" name="Rectangle 377"/>
              <p:cNvSpPr>
                <a:spLocks noChangeArrowheads="1"/>
              </p:cNvSpPr>
              <p:nvPr/>
            </p:nvSpPr>
            <p:spPr bwMode="auto">
              <a:xfrm>
                <a:off x="3110" y="156"/>
                <a:ext cx="288" cy="15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24211D"/>
                    </a:solidFill>
                    <a:effectLst/>
                    <a:latin typeface="Arial" pitchFamily="34" charset="0"/>
                    <a:cs typeface="Arial" pitchFamily="34" charset="0"/>
                  </a:rPr>
                  <a:t>ARM</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2426" name="Rectangle 378"/>
              <p:cNvSpPr>
                <a:spLocks noChangeArrowheads="1"/>
              </p:cNvSpPr>
              <p:nvPr/>
            </p:nvSpPr>
            <p:spPr bwMode="auto">
              <a:xfrm>
                <a:off x="2958" y="284"/>
                <a:ext cx="602" cy="15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24211D"/>
                    </a:solidFill>
                    <a:effectLst/>
                    <a:latin typeface="Arial" pitchFamily="34" charset="0"/>
                    <a:cs typeface="Arial" pitchFamily="34" charset="0"/>
                  </a:rPr>
                  <a:t>Cortex-A8</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2427" name="Rectangle 379"/>
              <p:cNvSpPr>
                <a:spLocks noChangeArrowheads="1"/>
              </p:cNvSpPr>
              <p:nvPr/>
            </p:nvSpPr>
            <p:spPr bwMode="auto">
              <a:xfrm>
                <a:off x="2963" y="437"/>
                <a:ext cx="290"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0000"/>
                    </a:solidFill>
                    <a:effectLst/>
                    <a:latin typeface="Arial" pitchFamily="34" charset="0"/>
                    <a:cs typeface="Arial" pitchFamily="34" charset="0"/>
                  </a:rPr>
                  <a:t>32KB L1</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28" name="Rectangle 380"/>
              <p:cNvSpPr>
                <a:spLocks noChangeArrowheads="1"/>
              </p:cNvSpPr>
              <p:nvPr/>
            </p:nvSpPr>
            <p:spPr bwMode="auto">
              <a:xfrm>
                <a:off x="2963" y="507"/>
                <a:ext cx="290"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0000"/>
                    </a:solidFill>
                    <a:effectLst/>
                    <a:latin typeface="Arial" pitchFamily="34" charset="0"/>
                    <a:cs typeface="Arial" pitchFamily="34" charset="0"/>
                  </a:rPr>
                  <a:t>P-Cache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29" name="Rectangle 381"/>
              <p:cNvSpPr>
                <a:spLocks noChangeArrowheads="1"/>
              </p:cNvSpPr>
              <p:nvPr/>
            </p:nvSpPr>
            <p:spPr bwMode="auto">
              <a:xfrm>
                <a:off x="3263" y="437"/>
                <a:ext cx="290"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0000"/>
                    </a:solidFill>
                    <a:effectLst/>
                    <a:latin typeface="Arial" pitchFamily="34" charset="0"/>
                    <a:cs typeface="Arial" pitchFamily="34" charset="0"/>
                  </a:rPr>
                  <a:t>32KB L1</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30" name="Rectangle 382"/>
              <p:cNvSpPr>
                <a:spLocks noChangeArrowheads="1"/>
              </p:cNvSpPr>
              <p:nvPr/>
            </p:nvSpPr>
            <p:spPr bwMode="auto">
              <a:xfrm>
                <a:off x="3263" y="507"/>
                <a:ext cx="293"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0000"/>
                    </a:solidFill>
                    <a:effectLst/>
                    <a:latin typeface="Arial" pitchFamily="34" charset="0"/>
                    <a:cs typeface="Arial" pitchFamily="34" charset="0"/>
                  </a:rPr>
                  <a:t>D-Cache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31" name="Rectangle 383"/>
              <p:cNvSpPr>
                <a:spLocks noChangeArrowheads="1"/>
              </p:cNvSpPr>
              <p:nvPr/>
            </p:nvSpPr>
            <p:spPr bwMode="auto">
              <a:xfrm>
                <a:off x="2966" y="603"/>
                <a:ext cx="568"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0000"/>
                    </a:solidFill>
                    <a:effectLst/>
                    <a:latin typeface="Arial" pitchFamily="34" charset="0"/>
                    <a:cs typeface="Arial" pitchFamily="34" charset="0"/>
                  </a:rPr>
                  <a:t>256KB L2 Cache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32" name="Line 384"/>
              <p:cNvSpPr>
                <a:spLocks noChangeShapeType="1"/>
              </p:cNvSpPr>
              <p:nvPr/>
            </p:nvSpPr>
            <p:spPr bwMode="auto">
              <a:xfrm>
                <a:off x="2950" y="437"/>
                <a:ext cx="601"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3" name="Line 385"/>
              <p:cNvSpPr>
                <a:spLocks noChangeShapeType="1"/>
              </p:cNvSpPr>
              <p:nvPr/>
            </p:nvSpPr>
            <p:spPr bwMode="auto">
              <a:xfrm>
                <a:off x="2950" y="596"/>
                <a:ext cx="601"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4" name="Line 386"/>
              <p:cNvSpPr>
                <a:spLocks noChangeShapeType="1"/>
              </p:cNvSpPr>
              <p:nvPr/>
            </p:nvSpPr>
            <p:spPr bwMode="auto">
              <a:xfrm>
                <a:off x="3250" y="437"/>
                <a:ext cx="1" cy="153"/>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5" name="Freeform 387"/>
              <p:cNvSpPr>
                <a:spLocks/>
              </p:cNvSpPr>
              <p:nvPr/>
            </p:nvSpPr>
            <p:spPr bwMode="auto">
              <a:xfrm>
                <a:off x="3359" y="915"/>
                <a:ext cx="6" cy="19"/>
              </a:xfrm>
              <a:custGeom>
                <a:avLst/>
                <a:gdLst/>
                <a:ahLst/>
                <a:cxnLst>
                  <a:cxn ang="0">
                    <a:pos x="6" y="0"/>
                  </a:cxn>
                  <a:cxn ang="0">
                    <a:pos x="6" y="0"/>
                  </a:cxn>
                  <a:cxn ang="0">
                    <a:pos x="0" y="0"/>
                  </a:cxn>
                  <a:cxn ang="0">
                    <a:pos x="0" y="7"/>
                  </a:cxn>
                  <a:cxn ang="0">
                    <a:pos x="0" y="7"/>
                  </a:cxn>
                  <a:cxn ang="0">
                    <a:pos x="0" y="13"/>
                  </a:cxn>
                  <a:cxn ang="0">
                    <a:pos x="0" y="13"/>
                  </a:cxn>
                  <a:cxn ang="0">
                    <a:pos x="6" y="19"/>
                  </a:cxn>
                  <a:cxn ang="0">
                    <a:pos x="6" y="19"/>
                  </a:cxn>
                  <a:cxn ang="0">
                    <a:pos x="6" y="0"/>
                  </a:cxn>
                </a:cxnLst>
                <a:rect l="0" t="0" r="r" b="b"/>
                <a:pathLst>
                  <a:path w="6" h="19">
                    <a:moveTo>
                      <a:pt x="6" y="0"/>
                    </a:moveTo>
                    <a:lnTo>
                      <a:pt x="6" y="0"/>
                    </a:lnTo>
                    <a:lnTo>
                      <a:pt x="0" y="0"/>
                    </a:lnTo>
                    <a:lnTo>
                      <a:pt x="0" y="7"/>
                    </a:lnTo>
                    <a:lnTo>
                      <a:pt x="0" y="7"/>
                    </a:lnTo>
                    <a:lnTo>
                      <a:pt x="0" y="13"/>
                    </a:lnTo>
                    <a:lnTo>
                      <a:pt x="0" y="13"/>
                    </a:lnTo>
                    <a:lnTo>
                      <a:pt x="6" y="19"/>
                    </a:lnTo>
                    <a:lnTo>
                      <a:pt x="6" y="19"/>
                    </a:lnTo>
                    <a:lnTo>
                      <a:pt x="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6" name="Rectangle 388"/>
              <p:cNvSpPr>
                <a:spLocks noChangeArrowheads="1"/>
              </p:cNvSpPr>
              <p:nvPr/>
            </p:nvSpPr>
            <p:spPr bwMode="auto">
              <a:xfrm>
                <a:off x="3365" y="915"/>
                <a:ext cx="173" cy="1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7" name="Freeform 389"/>
              <p:cNvSpPr>
                <a:spLocks/>
              </p:cNvSpPr>
              <p:nvPr/>
            </p:nvSpPr>
            <p:spPr bwMode="auto">
              <a:xfrm>
                <a:off x="3531" y="877"/>
                <a:ext cx="77" cy="89"/>
              </a:xfrm>
              <a:custGeom>
                <a:avLst/>
                <a:gdLst/>
                <a:ahLst/>
                <a:cxnLst>
                  <a:cxn ang="0">
                    <a:pos x="0" y="0"/>
                  </a:cxn>
                  <a:cxn ang="0">
                    <a:pos x="77" y="45"/>
                  </a:cxn>
                  <a:cxn ang="0">
                    <a:pos x="0" y="89"/>
                  </a:cxn>
                  <a:cxn ang="0">
                    <a:pos x="0" y="0"/>
                  </a:cxn>
                </a:cxnLst>
                <a:rect l="0" t="0" r="r" b="b"/>
                <a:pathLst>
                  <a:path w="77" h="89">
                    <a:moveTo>
                      <a:pt x="0" y="0"/>
                    </a:moveTo>
                    <a:lnTo>
                      <a:pt x="77" y="45"/>
                    </a:lnTo>
                    <a:lnTo>
                      <a:pt x="0" y="89"/>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8" name="Freeform 390"/>
              <p:cNvSpPr>
                <a:spLocks/>
              </p:cNvSpPr>
              <p:nvPr/>
            </p:nvSpPr>
            <p:spPr bwMode="auto">
              <a:xfrm>
                <a:off x="3538" y="915"/>
                <a:ext cx="6" cy="19"/>
              </a:xfrm>
              <a:custGeom>
                <a:avLst/>
                <a:gdLst/>
                <a:ahLst/>
                <a:cxnLst>
                  <a:cxn ang="0">
                    <a:pos x="0" y="19"/>
                  </a:cxn>
                  <a:cxn ang="0">
                    <a:pos x="0" y="19"/>
                  </a:cxn>
                  <a:cxn ang="0">
                    <a:pos x="6" y="13"/>
                  </a:cxn>
                  <a:cxn ang="0">
                    <a:pos x="6" y="13"/>
                  </a:cxn>
                  <a:cxn ang="0">
                    <a:pos x="6" y="7"/>
                  </a:cxn>
                  <a:cxn ang="0">
                    <a:pos x="6" y="7"/>
                  </a:cxn>
                  <a:cxn ang="0">
                    <a:pos x="6" y="0"/>
                  </a:cxn>
                  <a:cxn ang="0">
                    <a:pos x="0" y="0"/>
                  </a:cxn>
                  <a:cxn ang="0">
                    <a:pos x="0" y="0"/>
                  </a:cxn>
                  <a:cxn ang="0">
                    <a:pos x="0" y="19"/>
                  </a:cxn>
                </a:cxnLst>
                <a:rect l="0" t="0" r="r" b="b"/>
                <a:pathLst>
                  <a:path w="6" h="19">
                    <a:moveTo>
                      <a:pt x="0" y="19"/>
                    </a:moveTo>
                    <a:lnTo>
                      <a:pt x="0" y="19"/>
                    </a:lnTo>
                    <a:lnTo>
                      <a:pt x="6" y="13"/>
                    </a:lnTo>
                    <a:lnTo>
                      <a:pt x="6" y="13"/>
                    </a:lnTo>
                    <a:lnTo>
                      <a:pt x="6" y="7"/>
                    </a:lnTo>
                    <a:lnTo>
                      <a:pt x="6" y="7"/>
                    </a:lnTo>
                    <a:lnTo>
                      <a:pt x="6" y="0"/>
                    </a:lnTo>
                    <a:lnTo>
                      <a:pt x="0" y="0"/>
                    </a:lnTo>
                    <a:lnTo>
                      <a:pt x="0" y="0"/>
                    </a:lnTo>
                    <a:lnTo>
                      <a:pt x="0" y="1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9" name="Freeform 391"/>
              <p:cNvSpPr>
                <a:spLocks/>
              </p:cNvSpPr>
              <p:nvPr/>
            </p:nvSpPr>
            <p:spPr bwMode="auto">
              <a:xfrm>
                <a:off x="3359" y="922"/>
                <a:ext cx="13" cy="12"/>
              </a:xfrm>
              <a:custGeom>
                <a:avLst/>
                <a:gdLst/>
                <a:ahLst/>
                <a:cxnLst>
                  <a:cxn ang="0">
                    <a:pos x="0" y="0"/>
                  </a:cxn>
                  <a:cxn ang="0">
                    <a:pos x="0" y="6"/>
                  </a:cxn>
                  <a:cxn ang="0">
                    <a:pos x="0" y="6"/>
                  </a:cxn>
                  <a:cxn ang="0">
                    <a:pos x="6" y="12"/>
                  </a:cxn>
                  <a:cxn ang="0">
                    <a:pos x="6" y="12"/>
                  </a:cxn>
                  <a:cxn ang="0">
                    <a:pos x="13" y="12"/>
                  </a:cxn>
                  <a:cxn ang="0">
                    <a:pos x="13" y="6"/>
                  </a:cxn>
                  <a:cxn ang="0">
                    <a:pos x="13" y="6"/>
                  </a:cxn>
                  <a:cxn ang="0">
                    <a:pos x="13" y="0"/>
                  </a:cxn>
                  <a:cxn ang="0">
                    <a:pos x="0" y="0"/>
                  </a:cxn>
                </a:cxnLst>
                <a:rect l="0" t="0" r="r" b="b"/>
                <a:pathLst>
                  <a:path w="13" h="12">
                    <a:moveTo>
                      <a:pt x="0" y="0"/>
                    </a:moveTo>
                    <a:lnTo>
                      <a:pt x="0" y="6"/>
                    </a:lnTo>
                    <a:lnTo>
                      <a:pt x="0" y="6"/>
                    </a:lnTo>
                    <a:lnTo>
                      <a:pt x="6" y="12"/>
                    </a:lnTo>
                    <a:lnTo>
                      <a:pt x="6" y="12"/>
                    </a:lnTo>
                    <a:lnTo>
                      <a:pt x="13" y="12"/>
                    </a:lnTo>
                    <a:lnTo>
                      <a:pt x="13" y="6"/>
                    </a:lnTo>
                    <a:lnTo>
                      <a:pt x="13" y="6"/>
                    </a:lnTo>
                    <a:lnTo>
                      <a:pt x="13"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0" name="Rectangle 392"/>
              <p:cNvSpPr>
                <a:spLocks noChangeArrowheads="1"/>
              </p:cNvSpPr>
              <p:nvPr/>
            </p:nvSpPr>
            <p:spPr bwMode="auto">
              <a:xfrm>
                <a:off x="3359" y="775"/>
                <a:ext cx="13" cy="147"/>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1" name="Freeform 393"/>
              <p:cNvSpPr>
                <a:spLocks/>
              </p:cNvSpPr>
              <p:nvPr/>
            </p:nvSpPr>
            <p:spPr bwMode="auto">
              <a:xfrm>
                <a:off x="3321" y="705"/>
                <a:ext cx="89" cy="76"/>
              </a:xfrm>
              <a:custGeom>
                <a:avLst/>
                <a:gdLst/>
                <a:ahLst/>
                <a:cxnLst>
                  <a:cxn ang="0">
                    <a:pos x="0" y="76"/>
                  </a:cxn>
                  <a:cxn ang="0">
                    <a:pos x="44" y="0"/>
                  </a:cxn>
                  <a:cxn ang="0">
                    <a:pos x="89" y="76"/>
                  </a:cxn>
                  <a:cxn ang="0">
                    <a:pos x="0" y="76"/>
                  </a:cxn>
                </a:cxnLst>
                <a:rect l="0" t="0" r="r" b="b"/>
                <a:pathLst>
                  <a:path w="89" h="76">
                    <a:moveTo>
                      <a:pt x="0" y="76"/>
                    </a:moveTo>
                    <a:lnTo>
                      <a:pt x="44" y="0"/>
                    </a:lnTo>
                    <a:lnTo>
                      <a:pt x="89" y="76"/>
                    </a:lnTo>
                    <a:lnTo>
                      <a:pt x="0" y="7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2" name="Freeform 394"/>
              <p:cNvSpPr>
                <a:spLocks/>
              </p:cNvSpPr>
              <p:nvPr/>
            </p:nvSpPr>
            <p:spPr bwMode="auto">
              <a:xfrm>
                <a:off x="3359" y="769"/>
                <a:ext cx="13" cy="6"/>
              </a:xfrm>
              <a:custGeom>
                <a:avLst/>
                <a:gdLst/>
                <a:ahLst/>
                <a:cxnLst>
                  <a:cxn ang="0">
                    <a:pos x="13" y="6"/>
                  </a:cxn>
                  <a:cxn ang="0">
                    <a:pos x="13" y="6"/>
                  </a:cxn>
                  <a:cxn ang="0">
                    <a:pos x="13" y="0"/>
                  </a:cxn>
                  <a:cxn ang="0">
                    <a:pos x="13" y="0"/>
                  </a:cxn>
                  <a:cxn ang="0">
                    <a:pos x="6" y="0"/>
                  </a:cxn>
                  <a:cxn ang="0">
                    <a:pos x="6" y="0"/>
                  </a:cxn>
                  <a:cxn ang="0">
                    <a:pos x="0" y="0"/>
                  </a:cxn>
                  <a:cxn ang="0">
                    <a:pos x="0" y="6"/>
                  </a:cxn>
                  <a:cxn ang="0">
                    <a:pos x="0" y="6"/>
                  </a:cxn>
                  <a:cxn ang="0">
                    <a:pos x="13" y="6"/>
                  </a:cxn>
                </a:cxnLst>
                <a:rect l="0" t="0" r="r" b="b"/>
                <a:pathLst>
                  <a:path w="13" h="6">
                    <a:moveTo>
                      <a:pt x="13" y="6"/>
                    </a:moveTo>
                    <a:lnTo>
                      <a:pt x="13" y="6"/>
                    </a:lnTo>
                    <a:lnTo>
                      <a:pt x="13" y="0"/>
                    </a:lnTo>
                    <a:lnTo>
                      <a:pt x="13" y="0"/>
                    </a:lnTo>
                    <a:lnTo>
                      <a:pt x="6" y="0"/>
                    </a:lnTo>
                    <a:lnTo>
                      <a:pt x="6" y="0"/>
                    </a:lnTo>
                    <a:lnTo>
                      <a:pt x="0" y="0"/>
                    </a:lnTo>
                    <a:lnTo>
                      <a:pt x="0" y="6"/>
                    </a:lnTo>
                    <a:lnTo>
                      <a:pt x="0" y="6"/>
                    </a:lnTo>
                    <a:lnTo>
                      <a:pt x="13"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3" name="Rectangle 395"/>
              <p:cNvSpPr>
                <a:spLocks noChangeArrowheads="1"/>
              </p:cNvSpPr>
              <p:nvPr/>
            </p:nvSpPr>
            <p:spPr bwMode="auto">
              <a:xfrm>
                <a:off x="1347" y="3046"/>
                <a:ext cx="192" cy="6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4" name="Rectangle 396"/>
              <p:cNvSpPr>
                <a:spLocks noChangeArrowheads="1"/>
              </p:cNvSpPr>
              <p:nvPr/>
            </p:nvSpPr>
            <p:spPr bwMode="auto">
              <a:xfrm>
                <a:off x="1347" y="3046"/>
                <a:ext cx="192" cy="65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5" name="Rectangle 397"/>
              <p:cNvSpPr>
                <a:spLocks noChangeArrowheads="1"/>
              </p:cNvSpPr>
              <p:nvPr/>
            </p:nvSpPr>
            <p:spPr bwMode="auto">
              <a:xfrm rot="16200000">
                <a:off x="1391" y="3370"/>
                <a:ext cx="115"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U</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46" name="Rectangle 398"/>
              <p:cNvSpPr>
                <a:spLocks noChangeArrowheads="1"/>
              </p:cNvSpPr>
              <p:nvPr/>
            </p:nvSpPr>
            <p:spPr bwMode="auto">
              <a:xfrm rot="16200000">
                <a:off x="1394" y="3303"/>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47" name="Rectangle 399"/>
              <p:cNvSpPr>
                <a:spLocks noChangeArrowheads="1"/>
              </p:cNvSpPr>
              <p:nvPr/>
            </p:nvSpPr>
            <p:spPr bwMode="auto">
              <a:xfrm rot="16200000">
                <a:off x="1413" y="3252"/>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48" name="Rectangle 400"/>
              <p:cNvSpPr>
                <a:spLocks noChangeArrowheads="1"/>
              </p:cNvSpPr>
              <p:nvPr/>
            </p:nvSpPr>
            <p:spPr bwMode="auto">
              <a:xfrm rot="16200000">
                <a:off x="1388" y="3201"/>
                <a:ext cx="122"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49" name="Line 401"/>
              <p:cNvSpPr>
                <a:spLocks noChangeShapeType="1"/>
              </p:cNvSpPr>
              <p:nvPr/>
            </p:nvSpPr>
            <p:spPr bwMode="auto">
              <a:xfrm>
                <a:off x="1437" y="2427"/>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0" name="Freeform 402"/>
              <p:cNvSpPr>
                <a:spLocks/>
              </p:cNvSpPr>
              <p:nvPr/>
            </p:nvSpPr>
            <p:spPr bwMode="auto">
              <a:xfrm>
                <a:off x="1411" y="2427"/>
                <a:ext cx="51" cy="51"/>
              </a:xfrm>
              <a:custGeom>
                <a:avLst/>
                <a:gdLst/>
                <a:ahLst/>
                <a:cxnLst>
                  <a:cxn ang="0">
                    <a:pos x="26" y="0"/>
                  </a:cxn>
                  <a:cxn ang="0">
                    <a:pos x="51" y="51"/>
                  </a:cxn>
                  <a:cxn ang="0">
                    <a:pos x="0" y="51"/>
                  </a:cxn>
                  <a:cxn ang="0">
                    <a:pos x="26" y="0"/>
                  </a:cxn>
                </a:cxnLst>
                <a:rect l="0" t="0" r="r" b="b"/>
                <a:pathLst>
                  <a:path w="51" h="51">
                    <a:moveTo>
                      <a:pt x="26" y="0"/>
                    </a:moveTo>
                    <a:lnTo>
                      <a:pt x="51" y="51"/>
                    </a:lnTo>
                    <a:lnTo>
                      <a:pt x="0" y="51"/>
                    </a:lnTo>
                    <a:lnTo>
                      <a:pt x="2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1" name="Freeform 403"/>
              <p:cNvSpPr>
                <a:spLocks/>
              </p:cNvSpPr>
              <p:nvPr/>
            </p:nvSpPr>
            <p:spPr bwMode="auto">
              <a:xfrm>
                <a:off x="1411" y="2982"/>
                <a:ext cx="51" cy="51"/>
              </a:xfrm>
              <a:custGeom>
                <a:avLst/>
                <a:gdLst/>
                <a:ahLst/>
                <a:cxnLst>
                  <a:cxn ang="0">
                    <a:pos x="26" y="51"/>
                  </a:cxn>
                  <a:cxn ang="0">
                    <a:pos x="51" y="0"/>
                  </a:cxn>
                  <a:cxn ang="0">
                    <a:pos x="0" y="0"/>
                  </a:cxn>
                  <a:cxn ang="0">
                    <a:pos x="26" y="51"/>
                  </a:cxn>
                </a:cxnLst>
                <a:rect l="0" t="0" r="r" b="b"/>
                <a:pathLst>
                  <a:path w="51" h="51">
                    <a:moveTo>
                      <a:pt x="26" y="51"/>
                    </a:moveTo>
                    <a:lnTo>
                      <a:pt x="51" y="0"/>
                    </a:lnTo>
                    <a:lnTo>
                      <a:pt x="0" y="0"/>
                    </a:lnTo>
                    <a:lnTo>
                      <a:pt x="26"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2" name="Line 404"/>
              <p:cNvSpPr>
                <a:spLocks noChangeShapeType="1"/>
              </p:cNvSpPr>
              <p:nvPr/>
            </p:nvSpPr>
            <p:spPr bwMode="auto">
              <a:xfrm>
                <a:off x="1437" y="3709"/>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3" name="Freeform 405"/>
              <p:cNvSpPr>
                <a:spLocks/>
              </p:cNvSpPr>
              <p:nvPr/>
            </p:nvSpPr>
            <p:spPr bwMode="auto">
              <a:xfrm>
                <a:off x="1411" y="3709"/>
                <a:ext cx="51" cy="51"/>
              </a:xfrm>
              <a:custGeom>
                <a:avLst/>
                <a:gdLst/>
                <a:ahLst/>
                <a:cxnLst>
                  <a:cxn ang="0">
                    <a:pos x="26" y="0"/>
                  </a:cxn>
                  <a:cxn ang="0">
                    <a:pos x="51" y="51"/>
                  </a:cxn>
                  <a:cxn ang="0">
                    <a:pos x="0" y="51"/>
                  </a:cxn>
                  <a:cxn ang="0">
                    <a:pos x="26" y="0"/>
                  </a:cxn>
                </a:cxnLst>
                <a:rect l="0" t="0" r="r" b="b"/>
                <a:pathLst>
                  <a:path w="51" h="51">
                    <a:moveTo>
                      <a:pt x="26" y="0"/>
                    </a:moveTo>
                    <a:lnTo>
                      <a:pt x="51" y="51"/>
                    </a:lnTo>
                    <a:lnTo>
                      <a:pt x="0" y="51"/>
                    </a:lnTo>
                    <a:lnTo>
                      <a:pt x="2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455" name="Freeform 407"/>
            <p:cNvSpPr>
              <a:spLocks/>
            </p:cNvSpPr>
            <p:nvPr/>
          </p:nvSpPr>
          <p:spPr bwMode="auto">
            <a:xfrm>
              <a:off x="1411" y="4264"/>
              <a:ext cx="51" cy="51"/>
            </a:xfrm>
            <a:custGeom>
              <a:avLst/>
              <a:gdLst/>
              <a:ahLst/>
              <a:cxnLst>
                <a:cxn ang="0">
                  <a:pos x="26" y="51"/>
                </a:cxn>
                <a:cxn ang="0">
                  <a:pos x="51" y="0"/>
                </a:cxn>
                <a:cxn ang="0">
                  <a:pos x="0" y="0"/>
                </a:cxn>
                <a:cxn ang="0">
                  <a:pos x="26" y="51"/>
                </a:cxn>
              </a:cxnLst>
              <a:rect l="0" t="0" r="r" b="b"/>
              <a:pathLst>
                <a:path w="51" h="51">
                  <a:moveTo>
                    <a:pt x="26" y="51"/>
                  </a:moveTo>
                  <a:lnTo>
                    <a:pt x="51" y="0"/>
                  </a:lnTo>
                  <a:lnTo>
                    <a:pt x="0" y="0"/>
                  </a:lnTo>
                  <a:lnTo>
                    <a:pt x="26"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6" name="Freeform 408"/>
            <p:cNvSpPr>
              <a:spLocks/>
            </p:cNvSpPr>
            <p:nvPr/>
          </p:nvSpPr>
          <p:spPr bwMode="auto">
            <a:xfrm>
              <a:off x="3531" y="1426"/>
              <a:ext cx="77" cy="89"/>
            </a:xfrm>
            <a:custGeom>
              <a:avLst/>
              <a:gdLst/>
              <a:ahLst/>
              <a:cxnLst>
                <a:cxn ang="0">
                  <a:pos x="0" y="89"/>
                </a:cxn>
                <a:cxn ang="0">
                  <a:pos x="77" y="44"/>
                </a:cxn>
                <a:cxn ang="0">
                  <a:pos x="0" y="0"/>
                </a:cxn>
                <a:cxn ang="0">
                  <a:pos x="0" y="89"/>
                </a:cxn>
              </a:cxnLst>
              <a:rect l="0" t="0" r="r" b="b"/>
              <a:pathLst>
                <a:path w="77" h="89">
                  <a:moveTo>
                    <a:pt x="0" y="89"/>
                  </a:moveTo>
                  <a:lnTo>
                    <a:pt x="77" y="44"/>
                  </a:lnTo>
                  <a:lnTo>
                    <a:pt x="0" y="0"/>
                  </a:lnTo>
                  <a:lnTo>
                    <a:pt x="0"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7" name="Freeform 409"/>
            <p:cNvSpPr>
              <a:spLocks/>
            </p:cNvSpPr>
            <p:nvPr/>
          </p:nvSpPr>
          <p:spPr bwMode="auto">
            <a:xfrm>
              <a:off x="3538" y="1464"/>
              <a:ext cx="6" cy="13"/>
            </a:xfrm>
            <a:custGeom>
              <a:avLst/>
              <a:gdLst/>
              <a:ahLst/>
              <a:cxnLst>
                <a:cxn ang="0">
                  <a:pos x="0" y="13"/>
                </a:cxn>
                <a:cxn ang="0">
                  <a:pos x="0" y="13"/>
                </a:cxn>
                <a:cxn ang="0">
                  <a:pos x="6" y="13"/>
                </a:cxn>
                <a:cxn ang="0">
                  <a:pos x="6" y="13"/>
                </a:cxn>
                <a:cxn ang="0">
                  <a:pos x="6" y="6"/>
                </a:cxn>
                <a:cxn ang="0">
                  <a:pos x="6" y="6"/>
                </a:cxn>
                <a:cxn ang="0">
                  <a:pos x="6" y="0"/>
                </a:cxn>
                <a:cxn ang="0">
                  <a:pos x="0" y="0"/>
                </a:cxn>
                <a:cxn ang="0">
                  <a:pos x="0" y="0"/>
                </a:cxn>
                <a:cxn ang="0">
                  <a:pos x="0" y="13"/>
                </a:cxn>
              </a:cxnLst>
              <a:rect l="0" t="0" r="r" b="b"/>
              <a:pathLst>
                <a:path w="6" h="13">
                  <a:moveTo>
                    <a:pt x="0" y="13"/>
                  </a:moveTo>
                  <a:lnTo>
                    <a:pt x="0" y="13"/>
                  </a:lnTo>
                  <a:lnTo>
                    <a:pt x="6" y="13"/>
                  </a:lnTo>
                  <a:lnTo>
                    <a:pt x="6" y="13"/>
                  </a:lnTo>
                  <a:lnTo>
                    <a:pt x="6" y="6"/>
                  </a:lnTo>
                  <a:lnTo>
                    <a:pt x="6" y="6"/>
                  </a:lnTo>
                  <a:lnTo>
                    <a:pt x="6" y="0"/>
                  </a:lnTo>
                  <a:lnTo>
                    <a:pt x="0" y="0"/>
                  </a:lnTo>
                  <a:lnTo>
                    <a:pt x="0" y="0"/>
                  </a:lnTo>
                  <a:lnTo>
                    <a:pt x="0" y="1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8" name="Rectangle 410"/>
            <p:cNvSpPr>
              <a:spLocks noChangeArrowheads="1"/>
            </p:cNvSpPr>
            <p:nvPr/>
          </p:nvSpPr>
          <p:spPr bwMode="auto">
            <a:xfrm>
              <a:off x="3270" y="1464"/>
              <a:ext cx="268" cy="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9" name="Freeform 411"/>
            <p:cNvSpPr>
              <a:spLocks/>
            </p:cNvSpPr>
            <p:nvPr/>
          </p:nvSpPr>
          <p:spPr bwMode="auto">
            <a:xfrm>
              <a:off x="3193" y="1426"/>
              <a:ext cx="83" cy="89"/>
            </a:xfrm>
            <a:custGeom>
              <a:avLst/>
              <a:gdLst/>
              <a:ahLst/>
              <a:cxnLst>
                <a:cxn ang="0">
                  <a:pos x="83" y="89"/>
                </a:cxn>
                <a:cxn ang="0">
                  <a:pos x="0" y="44"/>
                </a:cxn>
                <a:cxn ang="0">
                  <a:pos x="83" y="0"/>
                </a:cxn>
                <a:cxn ang="0">
                  <a:pos x="83" y="89"/>
                </a:cxn>
              </a:cxnLst>
              <a:rect l="0" t="0" r="r" b="b"/>
              <a:pathLst>
                <a:path w="83" h="89">
                  <a:moveTo>
                    <a:pt x="83" y="89"/>
                  </a:moveTo>
                  <a:lnTo>
                    <a:pt x="0" y="44"/>
                  </a:lnTo>
                  <a:lnTo>
                    <a:pt x="83" y="0"/>
                  </a:lnTo>
                  <a:lnTo>
                    <a:pt x="83"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0" name="Freeform 412"/>
            <p:cNvSpPr>
              <a:spLocks/>
            </p:cNvSpPr>
            <p:nvPr/>
          </p:nvSpPr>
          <p:spPr bwMode="auto">
            <a:xfrm>
              <a:off x="3263" y="1464"/>
              <a:ext cx="7" cy="13"/>
            </a:xfrm>
            <a:custGeom>
              <a:avLst/>
              <a:gdLst/>
              <a:ahLst/>
              <a:cxnLst>
                <a:cxn ang="0">
                  <a:pos x="7" y="0"/>
                </a:cxn>
                <a:cxn ang="0">
                  <a:pos x="0" y="0"/>
                </a:cxn>
                <a:cxn ang="0">
                  <a:pos x="0" y="0"/>
                </a:cxn>
                <a:cxn ang="0">
                  <a:pos x="0" y="6"/>
                </a:cxn>
                <a:cxn ang="0">
                  <a:pos x="0" y="6"/>
                </a:cxn>
                <a:cxn ang="0">
                  <a:pos x="0" y="13"/>
                </a:cxn>
                <a:cxn ang="0">
                  <a:pos x="0" y="13"/>
                </a:cxn>
                <a:cxn ang="0">
                  <a:pos x="0" y="13"/>
                </a:cxn>
                <a:cxn ang="0">
                  <a:pos x="7" y="13"/>
                </a:cxn>
                <a:cxn ang="0">
                  <a:pos x="7" y="0"/>
                </a:cxn>
              </a:cxnLst>
              <a:rect l="0" t="0" r="r" b="b"/>
              <a:pathLst>
                <a:path w="7" h="13">
                  <a:moveTo>
                    <a:pt x="7" y="0"/>
                  </a:moveTo>
                  <a:lnTo>
                    <a:pt x="0" y="0"/>
                  </a:lnTo>
                  <a:lnTo>
                    <a:pt x="0" y="0"/>
                  </a:lnTo>
                  <a:lnTo>
                    <a:pt x="0" y="6"/>
                  </a:lnTo>
                  <a:lnTo>
                    <a:pt x="0" y="6"/>
                  </a:lnTo>
                  <a:lnTo>
                    <a:pt x="0" y="13"/>
                  </a:lnTo>
                  <a:lnTo>
                    <a:pt x="0" y="13"/>
                  </a:lnTo>
                  <a:lnTo>
                    <a:pt x="0" y="13"/>
                  </a:lnTo>
                  <a:lnTo>
                    <a:pt x="7" y="13"/>
                  </a:lnTo>
                  <a:lnTo>
                    <a:pt x="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1" name="Freeform 413"/>
            <p:cNvSpPr>
              <a:spLocks/>
            </p:cNvSpPr>
            <p:nvPr/>
          </p:nvSpPr>
          <p:spPr bwMode="auto">
            <a:xfrm>
              <a:off x="1711" y="182"/>
              <a:ext cx="109" cy="108"/>
            </a:xfrm>
            <a:custGeom>
              <a:avLst/>
              <a:gdLst/>
              <a:ahLst/>
              <a:cxnLst>
                <a:cxn ang="0">
                  <a:pos x="0" y="57"/>
                </a:cxn>
                <a:cxn ang="0">
                  <a:pos x="109" y="0"/>
                </a:cxn>
                <a:cxn ang="0">
                  <a:pos x="109" y="108"/>
                </a:cxn>
                <a:cxn ang="0">
                  <a:pos x="0" y="57"/>
                </a:cxn>
              </a:cxnLst>
              <a:rect l="0" t="0" r="r" b="b"/>
              <a:pathLst>
                <a:path w="109" h="108">
                  <a:moveTo>
                    <a:pt x="0" y="57"/>
                  </a:moveTo>
                  <a:lnTo>
                    <a:pt x="109" y="0"/>
                  </a:lnTo>
                  <a:lnTo>
                    <a:pt x="109" y="108"/>
                  </a:lnTo>
                  <a:lnTo>
                    <a:pt x="0" y="5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2" name="Freeform 414"/>
            <p:cNvSpPr>
              <a:spLocks/>
            </p:cNvSpPr>
            <p:nvPr/>
          </p:nvSpPr>
          <p:spPr bwMode="auto">
            <a:xfrm>
              <a:off x="1801" y="214"/>
              <a:ext cx="19" cy="44"/>
            </a:xfrm>
            <a:custGeom>
              <a:avLst/>
              <a:gdLst/>
              <a:ahLst/>
              <a:cxnLst>
                <a:cxn ang="0">
                  <a:pos x="19" y="0"/>
                </a:cxn>
                <a:cxn ang="0">
                  <a:pos x="19" y="0"/>
                </a:cxn>
                <a:cxn ang="0">
                  <a:pos x="12" y="6"/>
                </a:cxn>
                <a:cxn ang="0">
                  <a:pos x="6" y="6"/>
                </a:cxn>
                <a:cxn ang="0">
                  <a:pos x="6" y="6"/>
                </a:cxn>
                <a:cxn ang="0">
                  <a:pos x="0" y="12"/>
                </a:cxn>
                <a:cxn ang="0">
                  <a:pos x="0" y="12"/>
                </a:cxn>
                <a:cxn ang="0">
                  <a:pos x="0" y="19"/>
                </a:cxn>
                <a:cxn ang="0">
                  <a:pos x="0" y="25"/>
                </a:cxn>
                <a:cxn ang="0">
                  <a:pos x="0" y="25"/>
                </a:cxn>
                <a:cxn ang="0">
                  <a:pos x="0" y="32"/>
                </a:cxn>
                <a:cxn ang="0">
                  <a:pos x="0" y="38"/>
                </a:cxn>
                <a:cxn ang="0">
                  <a:pos x="6" y="38"/>
                </a:cxn>
                <a:cxn ang="0">
                  <a:pos x="6" y="38"/>
                </a:cxn>
                <a:cxn ang="0">
                  <a:pos x="12" y="44"/>
                </a:cxn>
                <a:cxn ang="0">
                  <a:pos x="19" y="44"/>
                </a:cxn>
                <a:cxn ang="0">
                  <a:pos x="19" y="44"/>
                </a:cxn>
                <a:cxn ang="0">
                  <a:pos x="19" y="0"/>
                </a:cxn>
              </a:cxnLst>
              <a:rect l="0" t="0" r="r" b="b"/>
              <a:pathLst>
                <a:path w="19" h="44">
                  <a:moveTo>
                    <a:pt x="19" y="0"/>
                  </a:moveTo>
                  <a:lnTo>
                    <a:pt x="19" y="0"/>
                  </a:lnTo>
                  <a:lnTo>
                    <a:pt x="12" y="6"/>
                  </a:lnTo>
                  <a:lnTo>
                    <a:pt x="6" y="6"/>
                  </a:lnTo>
                  <a:lnTo>
                    <a:pt x="6" y="6"/>
                  </a:lnTo>
                  <a:lnTo>
                    <a:pt x="0" y="12"/>
                  </a:lnTo>
                  <a:lnTo>
                    <a:pt x="0" y="12"/>
                  </a:lnTo>
                  <a:lnTo>
                    <a:pt x="0" y="19"/>
                  </a:lnTo>
                  <a:lnTo>
                    <a:pt x="0" y="25"/>
                  </a:lnTo>
                  <a:lnTo>
                    <a:pt x="0" y="25"/>
                  </a:lnTo>
                  <a:lnTo>
                    <a:pt x="0" y="32"/>
                  </a:lnTo>
                  <a:lnTo>
                    <a:pt x="0" y="38"/>
                  </a:lnTo>
                  <a:lnTo>
                    <a:pt x="6" y="38"/>
                  </a:lnTo>
                  <a:lnTo>
                    <a:pt x="6" y="38"/>
                  </a:lnTo>
                  <a:lnTo>
                    <a:pt x="12" y="44"/>
                  </a:lnTo>
                  <a:lnTo>
                    <a:pt x="19" y="44"/>
                  </a:lnTo>
                  <a:lnTo>
                    <a:pt x="19" y="44"/>
                  </a:lnTo>
                  <a:lnTo>
                    <a:pt x="19"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3" name="Rectangle 415"/>
            <p:cNvSpPr>
              <a:spLocks noChangeArrowheads="1"/>
            </p:cNvSpPr>
            <p:nvPr/>
          </p:nvSpPr>
          <p:spPr bwMode="auto">
            <a:xfrm>
              <a:off x="1820" y="214"/>
              <a:ext cx="1009" cy="4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4" name="Freeform 416"/>
            <p:cNvSpPr>
              <a:spLocks/>
            </p:cNvSpPr>
            <p:nvPr/>
          </p:nvSpPr>
          <p:spPr bwMode="auto">
            <a:xfrm>
              <a:off x="2829" y="182"/>
              <a:ext cx="115" cy="108"/>
            </a:xfrm>
            <a:custGeom>
              <a:avLst/>
              <a:gdLst/>
              <a:ahLst/>
              <a:cxnLst>
                <a:cxn ang="0">
                  <a:pos x="115" y="57"/>
                </a:cxn>
                <a:cxn ang="0">
                  <a:pos x="0" y="0"/>
                </a:cxn>
                <a:cxn ang="0">
                  <a:pos x="0" y="108"/>
                </a:cxn>
                <a:cxn ang="0">
                  <a:pos x="115" y="57"/>
                </a:cxn>
              </a:cxnLst>
              <a:rect l="0" t="0" r="r" b="b"/>
              <a:pathLst>
                <a:path w="115" h="108">
                  <a:moveTo>
                    <a:pt x="115" y="57"/>
                  </a:moveTo>
                  <a:lnTo>
                    <a:pt x="0" y="0"/>
                  </a:lnTo>
                  <a:lnTo>
                    <a:pt x="0" y="108"/>
                  </a:lnTo>
                  <a:lnTo>
                    <a:pt x="115" y="5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5" name="Freeform 417"/>
            <p:cNvSpPr>
              <a:spLocks/>
            </p:cNvSpPr>
            <p:nvPr/>
          </p:nvSpPr>
          <p:spPr bwMode="auto">
            <a:xfrm>
              <a:off x="2829" y="214"/>
              <a:ext cx="25" cy="44"/>
            </a:xfrm>
            <a:custGeom>
              <a:avLst/>
              <a:gdLst/>
              <a:ahLst/>
              <a:cxnLst>
                <a:cxn ang="0">
                  <a:pos x="0" y="44"/>
                </a:cxn>
                <a:cxn ang="0">
                  <a:pos x="6" y="44"/>
                </a:cxn>
                <a:cxn ang="0">
                  <a:pos x="13" y="44"/>
                </a:cxn>
                <a:cxn ang="0">
                  <a:pos x="13" y="38"/>
                </a:cxn>
                <a:cxn ang="0">
                  <a:pos x="19" y="38"/>
                </a:cxn>
                <a:cxn ang="0">
                  <a:pos x="19" y="38"/>
                </a:cxn>
                <a:cxn ang="0">
                  <a:pos x="25" y="32"/>
                </a:cxn>
                <a:cxn ang="0">
                  <a:pos x="25" y="25"/>
                </a:cxn>
                <a:cxn ang="0">
                  <a:pos x="25" y="25"/>
                </a:cxn>
                <a:cxn ang="0">
                  <a:pos x="25" y="19"/>
                </a:cxn>
                <a:cxn ang="0">
                  <a:pos x="25" y="12"/>
                </a:cxn>
                <a:cxn ang="0">
                  <a:pos x="19" y="12"/>
                </a:cxn>
                <a:cxn ang="0">
                  <a:pos x="19" y="6"/>
                </a:cxn>
                <a:cxn ang="0">
                  <a:pos x="13" y="6"/>
                </a:cxn>
                <a:cxn ang="0">
                  <a:pos x="13" y="6"/>
                </a:cxn>
                <a:cxn ang="0">
                  <a:pos x="6" y="0"/>
                </a:cxn>
                <a:cxn ang="0">
                  <a:pos x="0" y="0"/>
                </a:cxn>
                <a:cxn ang="0">
                  <a:pos x="0" y="44"/>
                </a:cxn>
              </a:cxnLst>
              <a:rect l="0" t="0" r="r" b="b"/>
              <a:pathLst>
                <a:path w="25" h="44">
                  <a:moveTo>
                    <a:pt x="0" y="44"/>
                  </a:moveTo>
                  <a:lnTo>
                    <a:pt x="6" y="44"/>
                  </a:lnTo>
                  <a:lnTo>
                    <a:pt x="13" y="44"/>
                  </a:lnTo>
                  <a:lnTo>
                    <a:pt x="13" y="38"/>
                  </a:lnTo>
                  <a:lnTo>
                    <a:pt x="19" y="38"/>
                  </a:lnTo>
                  <a:lnTo>
                    <a:pt x="19" y="38"/>
                  </a:lnTo>
                  <a:lnTo>
                    <a:pt x="25" y="32"/>
                  </a:lnTo>
                  <a:lnTo>
                    <a:pt x="25" y="25"/>
                  </a:lnTo>
                  <a:lnTo>
                    <a:pt x="25" y="25"/>
                  </a:lnTo>
                  <a:lnTo>
                    <a:pt x="25" y="19"/>
                  </a:lnTo>
                  <a:lnTo>
                    <a:pt x="25" y="12"/>
                  </a:lnTo>
                  <a:lnTo>
                    <a:pt x="19" y="12"/>
                  </a:lnTo>
                  <a:lnTo>
                    <a:pt x="19" y="6"/>
                  </a:lnTo>
                  <a:lnTo>
                    <a:pt x="13" y="6"/>
                  </a:lnTo>
                  <a:lnTo>
                    <a:pt x="13" y="6"/>
                  </a:lnTo>
                  <a:lnTo>
                    <a:pt x="6" y="0"/>
                  </a:lnTo>
                  <a:lnTo>
                    <a:pt x="0" y="0"/>
                  </a:lnTo>
                  <a:lnTo>
                    <a:pt x="0" y="4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6" name="Freeform 418"/>
            <p:cNvSpPr>
              <a:spLocks/>
            </p:cNvSpPr>
            <p:nvPr/>
          </p:nvSpPr>
          <p:spPr bwMode="auto">
            <a:xfrm>
              <a:off x="3736" y="2580"/>
              <a:ext cx="83" cy="89"/>
            </a:xfrm>
            <a:custGeom>
              <a:avLst/>
              <a:gdLst/>
              <a:ahLst/>
              <a:cxnLst>
                <a:cxn ang="0">
                  <a:pos x="0" y="89"/>
                </a:cxn>
                <a:cxn ang="0">
                  <a:pos x="83" y="45"/>
                </a:cxn>
                <a:cxn ang="0">
                  <a:pos x="0" y="0"/>
                </a:cxn>
                <a:cxn ang="0">
                  <a:pos x="0" y="89"/>
                </a:cxn>
              </a:cxnLst>
              <a:rect l="0" t="0" r="r" b="b"/>
              <a:pathLst>
                <a:path w="83" h="89">
                  <a:moveTo>
                    <a:pt x="0" y="89"/>
                  </a:moveTo>
                  <a:lnTo>
                    <a:pt x="83" y="45"/>
                  </a:lnTo>
                  <a:lnTo>
                    <a:pt x="0" y="0"/>
                  </a:lnTo>
                  <a:lnTo>
                    <a:pt x="0"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7" name="Freeform 419"/>
            <p:cNvSpPr>
              <a:spLocks/>
            </p:cNvSpPr>
            <p:nvPr/>
          </p:nvSpPr>
          <p:spPr bwMode="auto">
            <a:xfrm>
              <a:off x="3742" y="2612"/>
              <a:ext cx="7" cy="19"/>
            </a:xfrm>
            <a:custGeom>
              <a:avLst/>
              <a:gdLst/>
              <a:ahLst/>
              <a:cxnLst>
                <a:cxn ang="0">
                  <a:pos x="0" y="19"/>
                </a:cxn>
                <a:cxn ang="0">
                  <a:pos x="0" y="19"/>
                </a:cxn>
                <a:cxn ang="0">
                  <a:pos x="7" y="13"/>
                </a:cxn>
                <a:cxn ang="0">
                  <a:pos x="7" y="13"/>
                </a:cxn>
                <a:cxn ang="0">
                  <a:pos x="7" y="13"/>
                </a:cxn>
                <a:cxn ang="0">
                  <a:pos x="7" y="6"/>
                </a:cxn>
                <a:cxn ang="0">
                  <a:pos x="7" y="6"/>
                </a:cxn>
                <a:cxn ang="0">
                  <a:pos x="0" y="0"/>
                </a:cxn>
                <a:cxn ang="0">
                  <a:pos x="0" y="0"/>
                </a:cxn>
                <a:cxn ang="0">
                  <a:pos x="0" y="19"/>
                </a:cxn>
              </a:cxnLst>
              <a:rect l="0" t="0" r="r" b="b"/>
              <a:pathLst>
                <a:path w="7" h="19">
                  <a:moveTo>
                    <a:pt x="0" y="19"/>
                  </a:moveTo>
                  <a:lnTo>
                    <a:pt x="0" y="19"/>
                  </a:lnTo>
                  <a:lnTo>
                    <a:pt x="7" y="13"/>
                  </a:lnTo>
                  <a:lnTo>
                    <a:pt x="7" y="13"/>
                  </a:lnTo>
                  <a:lnTo>
                    <a:pt x="7" y="13"/>
                  </a:lnTo>
                  <a:lnTo>
                    <a:pt x="7" y="6"/>
                  </a:lnTo>
                  <a:lnTo>
                    <a:pt x="7" y="6"/>
                  </a:lnTo>
                  <a:lnTo>
                    <a:pt x="0" y="0"/>
                  </a:lnTo>
                  <a:lnTo>
                    <a:pt x="0" y="0"/>
                  </a:lnTo>
                  <a:lnTo>
                    <a:pt x="0" y="1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8" name="Rectangle 420"/>
            <p:cNvSpPr>
              <a:spLocks noChangeArrowheads="1"/>
            </p:cNvSpPr>
            <p:nvPr/>
          </p:nvSpPr>
          <p:spPr bwMode="auto">
            <a:xfrm>
              <a:off x="3608" y="2612"/>
              <a:ext cx="134" cy="1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9" name="Freeform 421"/>
            <p:cNvSpPr>
              <a:spLocks/>
            </p:cNvSpPr>
            <p:nvPr/>
          </p:nvSpPr>
          <p:spPr bwMode="auto">
            <a:xfrm>
              <a:off x="3595" y="2612"/>
              <a:ext cx="13" cy="19"/>
            </a:xfrm>
            <a:custGeom>
              <a:avLst/>
              <a:gdLst/>
              <a:ahLst/>
              <a:cxnLst>
                <a:cxn ang="0">
                  <a:pos x="13" y="0"/>
                </a:cxn>
                <a:cxn ang="0">
                  <a:pos x="7" y="0"/>
                </a:cxn>
                <a:cxn ang="0">
                  <a:pos x="7" y="6"/>
                </a:cxn>
                <a:cxn ang="0">
                  <a:pos x="0" y="6"/>
                </a:cxn>
                <a:cxn ang="0">
                  <a:pos x="0" y="13"/>
                </a:cxn>
                <a:cxn ang="0">
                  <a:pos x="0" y="13"/>
                </a:cxn>
                <a:cxn ang="0">
                  <a:pos x="7" y="13"/>
                </a:cxn>
                <a:cxn ang="0">
                  <a:pos x="7" y="19"/>
                </a:cxn>
                <a:cxn ang="0">
                  <a:pos x="13" y="19"/>
                </a:cxn>
                <a:cxn ang="0">
                  <a:pos x="13" y="0"/>
                </a:cxn>
              </a:cxnLst>
              <a:rect l="0" t="0" r="r" b="b"/>
              <a:pathLst>
                <a:path w="13" h="19">
                  <a:moveTo>
                    <a:pt x="13" y="0"/>
                  </a:moveTo>
                  <a:lnTo>
                    <a:pt x="7" y="0"/>
                  </a:lnTo>
                  <a:lnTo>
                    <a:pt x="7" y="6"/>
                  </a:lnTo>
                  <a:lnTo>
                    <a:pt x="0" y="6"/>
                  </a:lnTo>
                  <a:lnTo>
                    <a:pt x="0" y="13"/>
                  </a:lnTo>
                  <a:lnTo>
                    <a:pt x="0" y="13"/>
                  </a:lnTo>
                  <a:lnTo>
                    <a:pt x="7" y="13"/>
                  </a:lnTo>
                  <a:lnTo>
                    <a:pt x="7" y="19"/>
                  </a:lnTo>
                  <a:lnTo>
                    <a:pt x="13" y="19"/>
                  </a:lnTo>
                  <a:lnTo>
                    <a:pt x="1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0" name="Freeform 422"/>
            <p:cNvSpPr>
              <a:spLocks/>
            </p:cNvSpPr>
            <p:nvPr/>
          </p:nvSpPr>
          <p:spPr bwMode="auto">
            <a:xfrm>
              <a:off x="3563" y="2427"/>
              <a:ext cx="90" cy="77"/>
            </a:xfrm>
            <a:custGeom>
              <a:avLst/>
              <a:gdLst/>
              <a:ahLst/>
              <a:cxnLst>
                <a:cxn ang="0">
                  <a:pos x="90" y="77"/>
                </a:cxn>
                <a:cxn ang="0">
                  <a:pos x="45" y="0"/>
                </a:cxn>
                <a:cxn ang="0">
                  <a:pos x="0" y="77"/>
                </a:cxn>
                <a:cxn ang="0">
                  <a:pos x="90" y="77"/>
                </a:cxn>
              </a:cxnLst>
              <a:rect l="0" t="0" r="r" b="b"/>
              <a:pathLst>
                <a:path w="90" h="77">
                  <a:moveTo>
                    <a:pt x="90" y="77"/>
                  </a:moveTo>
                  <a:lnTo>
                    <a:pt x="45" y="0"/>
                  </a:lnTo>
                  <a:lnTo>
                    <a:pt x="0" y="77"/>
                  </a:lnTo>
                  <a:lnTo>
                    <a:pt x="90" y="7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1" name="Freeform 423"/>
            <p:cNvSpPr>
              <a:spLocks/>
            </p:cNvSpPr>
            <p:nvPr/>
          </p:nvSpPr>
          <p:spPr bwMode="auto">
            <a:xfrm>
              <a:off x="3595" y="2491"/>
              <a:ext cx="19" cy="6"/>
            </a:xfrm>
            <a:custGeom>
              <a:avLst/>
              <a:gdLst/>
              <a:ahLst/>
              <a:cxnLst>
                <a:cxn ang="0">
                  <a:pos x="19" y="6"/>
                </a:cxn>
                <a:cxn ang="0">
                  <a:pos x="19" y="6"/>
                </a:cxn>
                <a:cxn ang="0">
                  <a:pos x="19" y="0"/>
                </a:cxn>
                <a:cxn ang="0">
                  <a:pos x="13" y="0"/>
                </a:cxn>
                <a:cxn ang="0">
                  <a:pos x="13" y="0"/>
                </a:cxn>
                <a:cxn ang="0">
                  <a:pos x="7" y="0"/>
                </a:cxn>
                <a:cxn ang="0">
                  <a:pos x="7" y="0"/>
                </a:cxn>
                <a:cxn ang="0">
                  <a:pos x="0" y="6"/>
                </a:cxn>
                <a:cxn ang="0">
                  <a:pos x="0" y="6"/>
                </a:cxn>
                <a:cxn ang="0">
                  <a:pos x="19" y="6"/>
                </a:cxn>
              </a:cxnLst>
              <a:rect l="0" t="0" r="r" b="b"/>
              <a:pathLst>
                <a:path w="19" h="6">
                  <a:moveTo>
                    <a:pt x="19" y="6"/>
                  </a:moveTo>
                  <a:lnTo>
                    <a:pt x="19" y="6"/>
                  </a:lnTo>
                  <a:lnTo>
                    <a:pt x="19" y="0"/>
                  </a:lnTo>
                  <a:lnTo>
                    <a:pt x="13" y="0"/>
                  </a:lnTo>
                  <a:lnTo>
                    <a:pt x="13" y="0"/>
                  </a:lnTo>
                  <a:lnTo>
                    <a:pt x="7" y="0"/>
                  </a:lnTo>
                  <a:lnTo>
                    <a:pt x="7" y="0"/>
                  </a:lnTo>
                  <a:lnTo>
                    <a:pt x="0" y="6"/>
                  </a:lnTo>
                  <a:lnTo>
                    <a:pt x="0" y="6"/>
                  </a:lnTo>
                  <a:lnTo>
                    <a:pt x="19"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2" name="Rectangle 424"/>
            <p:cNvSpPr>
              <a:spLocks noChangeArrowheads="1"/>
            </p:cNvSpPr>
            <p:nvPr/>
          </p:nvSpPr>
          <p:spPr bwMode="auto">
            <a:xfrm>
              <a:off x="3595" y="2497"/>
              <a:ext cx="19" cy="12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3" name="Freeform 425"/>
            <p:cNvSpPr>
              <a:spLocks/>
            </p:cNvSpPr>
            <p:nvPr/>
          </p:nvSpPr>
          <p:spPr bwMode="auto">
            <a:xfrm>
              <a:off x="3595" y="2625"/>
              <a:ext cx="19" cy="6"/>
            </a:xfrm>
            <a:custGeom>
              <a:avLst/>
              <a:gdLst/>
              <a:ahLst/>
              <a:cxnLst>
                <a:cxn ang="0">
                  <a:pos x="0" y="0"/>
                </a:cxn>
                <a:cxn ang="0">
                  <a:pos x="0" y="0"/>
                </a:cxn>
                <a:cxn ang="0">
                  <a:pos x="7" y="0"/>
                </a:cxn>
                <a:cxn ang="0">
                  <a:pos x="7" y="6"/>
                </a:cxn>
                <a:cxn ang="0">
                  <a:pos x="13" y="6"/>
                </a:cxn>
                <a:cxn ang="0">
                  <a:pos x="13" y="6"/>
                </a:cxn>
                <a:cxn ang="0">
                  <a:pos x="19" y="0"/>
                </a:cxn>
                <a:cxn ang="0">
                  <a:pos x="19" y="0"/>
                </a:cxn>
                <a:cxn ang="0">
                  <a:pos x="19" y="0"/>
                </a:cxn>
                <a:cxn ang="0">
                  <a:pos x="0" y="0"/>
                </a:cxn>
              </a:cxnLst>
              <a:rect l="0" t="0" r="r" b="b"/>
              <a:pathLst>
                <a:path w="19" h="6">
                  <a:moveTo>
                    <a:pt x="0" y="0"/>
                  </a:moveTo>
                  <a:lnTo>
                    <a:pt x="0" y="0"/>
                  </a:lnTo>
                  <a:lnTo>
                    <a:pt x="7" y="0"/>
                  </a:lnTo>
                  <a:lnTo>
                    <a:pt x="7" y="6"/>
                  </a:lnTo>
                  <a:lnTo>
                    <a:pt x="13" y="6"/>
                  </a:lnTo>
                  <a:lnTo>
                    <a:pt x="13" y="6"/>
                  </a:lnTo>
                  <a:lnTo>
                    <a:pt x="19" y="0"/>
                  </a:lnTo>
                  <a:lnTo>
                    <a:pt x="19" y="0"/>
                  </a:lnTo>
                  <a:lnTo>
                    <a:pt x="19"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4" name="Line 426"/>
            <p:cNvSpPr>
              <a:spLocks noChangeShapeType="1"/>
            </p:cNvSpPr>
            <p:nvPr/>
          </p:nvSpPr>
          <p:spPr bwMode="auto">
            <a:xfrm>
              <a:off x="3602" y="2905"/>
              <a:ext cx="1" cy="12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5" name="Freeform 427"/>
            <p:cNvSpPr>
              <a:spLocks/>
            </p:cNvSpPr>
            <p:nvPr/>
          </p:nvSpPr>
          <p:spPr bwMode="auto">
            <a:xfrm>
              <a:off x="3576" y="2982"/>
              <a:ext cx="51" cy="51"/>
            </a:xfrm>
            <a:custGeom>
              <a:avLst/>
              <a:gdLst/>
              <a:ahLst/>
              <a:cxnLst>
                <a:cxn ang="0">
                  <a:pos x="26" y="51"/>
                </a:cxn>
                <a:cxn ang="0">
                  <a:pos x="51" y="0"/>
                </a:cxn>
                <a:cxn ang="0">
                  <a:pos x="0" y="0"/>
                </a:cxn>
                <a:cxn ang="0">
                  <a:pos x="26" y="51"/>
                </a:cxn>
              </a:cxnLst>
              <a:rect l="0" t="0" r="r" b="b"/>
              <a:pathLst>
                <a:path w="51" h="51">
                  <a:moveTo>
                    <a:pt x="26" y="51"/>
                  </a:moveTo>
                  <a:lnTo>
                    <a:pt x="51" y="0"/>
                  </a:lnTo>
                  <a:lnTo>
                    <a:pt x="0" y="0"/>
                  </a:lnTo>
                  <a:lnTo>
                    <a:pt x="26"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6" name="Line 428"/>
            <p:cNvSpPr>
              <a:spLocks noChangeShapeType="1"/>
            </p:cNvSpPr>
            <p:nvPr/>
          </p:nvSpPr>
          <p:spPr bwMode="auto">
            <a:xfrm>
              <a:off x="3602" y="2905"/>
              <a:ext cx="210"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7" name="Freeform 429"/>
            <p:cNvSpPr>
              <a:spLocks/>
            </p:cNvSpPr>
            <p:nvPr/>
          </p:nvSpPr>
          <p:spPr bwMode="auto">
            <a:xfrm>
              <a:off x="3755" y="2880"/>
              <a:ext cx="57" cy="51"/>
            </a:xfrm>
            <a:custGeom>
              <a:avLst/>
              <a:gdLst/>
              <a:ahLst/>
              <a:cxnLst>
                <a:cxn ang="0">
                  <a:pos x="57" y="25"/>
                </a:cxn>
                <a:cxn ang="0">
                  <a:pos x="0" y="0"/>
                </a:cxn>
                <a:cxn ang="0">
                  <a:pos x="0" y="51"/>
                </a:cxn>
                <a:cxn ang="0">
                  <a:pos x="57" y="25"/>
                </a:cxn>
              </a:cxnLst>
              <a:rect l="0" t="0" r="r" b="b"/>
              <a:pathLst>
                <a:path w="57" h="51">
                  <a:moveTo>
                    <a:pt x="57" y="25"/>
                  </a:moveTo>
                  <a:lnTo>
                    <a:pt x="0" y="0"/>
                  </a:lnTo>
                  <a:lnTo>
                    <a:pt x="0" y="51"/>
                  </a:lnTo>
                  <a:lnTo>
                    <a:pt x="57" y="2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8" name="Freeform 430"/>
            <p:cNvSpPr>
              <a:spLocks/>
            </p:cNvSpPr>
            <p:nvPr/>
          </p:nvSpPr>
          <p:spPr bwMode="auto">
            <a:xfrm>
              <a:off x="3404" y="2427"/>
              <a:ext cx="89" cy="77"/>
            </a:xfrm>
            <a:custGeom>
              <a:avLst/>
              <a:gdLst/>
              <a:ahLst/>
              <a:cxnLst>
                <a:cxn ang="0">
                  <a:pos x="89" y="77"/>
                </a:cxn>
                <a:cxn ang="0">
                  <a:pos x="44" y="0"/>
                </a:cxn>
                <a:cxn ang="0">
                  <a:pos x="0" y="77"/>
                </a:cxn>
                <a:cxn ang="0">
                  <a:pos x="89" y="77"/>
                </a:cxn>
              </a:cxnLst>
              <a:rect l="0" t="0" r="r" b="b"/>
              <a:pathLst>
                <a:path w="89" h="77">
                  <a:moveTo>
                    <a:pt x="89" y="77"/>
                  </a:moveTo>
                  <a:lnTo>
                    <a:pt x="44" y="0"/>
                  </a:lnTo>
                  <a:lnTo>
                    <a:pt x="0" y="77"/>
                  </a:lnTo>
                  <a:lnTo>
                    <a:pt x="89" y="7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9" name="Freeform 431"/>
            <p:cNvSpPr>
              <a:spLocks/>
            </p:cNvSpPr>
            <p:nvPr/>
          </p:nvSpPr>
          <p:spPr bwMode="auto">
            <a:xfrm>
              <a:off x="3442" y="2491"/>
              <a:ext cx="13" cy="6"/>
            </a:xfrm>
            <a:custGeom>
              <a:avLst/>
              <a:gdLst/>
              <a:ahLst/>
              <a:cxnLst>
                <a:cxn ang="0">
                  <a:pos x="13" y="6"/>
                </a:cxn>
                <a:cxn ang="0">
                  <a:pos x="13" y="6"/>
                </a:cxn>
                <a:cxn ang="0">
                  <a:pos x="13" y="0"/>
                </a:cxn>
                <a:cxn ang="0">
                  <a:pos x="6" y="0"/>
                </a:cxn>
                <a:cxn ang="0">
                  <a:pos x="6" y="0"/>
                </a:cxn>
                <a:cxn ang="0">
                  <a:pos x="0" y="0"/>
                </a:cxn>
                <a:cxn ang="0">
                  <a:pos x="0" y="0"/>
                </a:cxn>
                <a:cxn ang="0">
                  <a:pos x="0" y="6"/>
                </a:cxn>
                <a:cxn ang="0">
                  <a:pos x="0" y="6"/>
                </a:cxn>
                <a:cxn ang="0">
                  <a:pos x="13" y="6"/>
                </a:cxn>
              </a:cxnLst>
              <a:rect l="0" t="0" r="r" b="b"/>
              <a:pathLst>
                <a:path w="13" h="6">
                  <a:moveTo>
                    <a:pt x="13" y="6"/>
                  </a:moveTo>
                  <a:lnTo>
                    <a:pt x="13" y="6"/>
                  </a:lnTo>
                  <a:lnTo>
                    <a:pt x="13" y="0"/>
                  </a:lnTo>
                  <a:lnTo>
                    <a:pt x="6" y="0"/>
                  </a:lnTo>
                  <a:lnTo>
                    <a:pt x="6" y="0"/>
                  </a:lnTo>
                  <a:lnTo>
                    <a:pt x="0" y="0"/>
                  </a:lnTo>
                  <a:lnTo>
                    <a:pt x="0" y="0"/>
                  </a:lnTo>
                  <a:lnTo>
                    <a:pt x="0" y="6"/>
                  </a:lnTo>
                  <a:lnTo>
                    <a:pt x="0" y="6"/>
                  </a:lnTo>
                  <a:lnTo>
                    <a:pt x="13"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0" name="Rectangle 432"/>
            <p:cNvSpPr>
              <a:spLocks noChangeArrowheads="1"/>
            </p:cNvSpPr>
            <p:nvPr/>
          </p:nvSpPr>
          <p:spPr bwMode="auto">
            <a:xfrm>
              <a:off x="3442" y="2497"/>
              <a:ext cx="13" cy="46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1" name="Freeform 433"/>
            <p:cNvSpPr>
              <a:spLocks/>
            </p:cNvSpPr>
            <p:nvPr/>
          </p:nvSpPr>
          <p:spPr bwMode="auto">
            <a:xfrm>
              <a:off x="3404" y="2956"/>
              <a:ext cx="89" cy="83"/>
            </a:xfrm>
            <a:custGeom>
              <a:avLst/>
              <a:gdLst/>
              <a:ahLst/>
              <a:cxnLst>
                <a:cxn ang="0">
                  <a:pos x="89" y="0"/>
                </a:cxn>
                <a:cxn ang="0">
                  <a:pos x="44" y="83"/>
                </a:cxn>
                <a:cxn ang="0">
                  <a:pos x="0" y="0"/>
                </a:cxn>
                <a:cxn ang="0">
                  <a:pos x="89" y="0"/>
                </a:cxn>
              </a:cxnLst>
              <a:rect l="0" t="0" r="r" b="b"/>
              <a:pathLst>
                <a:path w="89" h="83">
                  <a:moveTo>
                    <a:pt x="89" y="0"/>
                  </a:moveTo>
                  <a:lnTo>
                    <a:pt x="44" y="83"/>
                  </a:lnTo>
                  <a:lnTo>
                    <a:pt x="0" y="0"/>
                  </a:lnTo>
                  <a:lnTo>
                    <a:pt x="89"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2" name="Freeform 434"/>
            <p:cNvSpPr>
              <a:spLocks/>
            </p:cNvSpPr>
            <p:nvPr/>
          </p:nvSpPr>
          <p:spPr bwMode="auto">
            <a:xfrm>
              <a:off x="3442" y="2963"/>
              <a:ext cx="13" cy="6"/>
            </a:xfrm>
            <a:custGeom>
              <a:avLst/>
              <a:gdLst/>
              <a:ahLst/>
              <a:cxnLst>
                <a:cxn ang="0">
                  <a:pos x="0" y="0"/>
                </a:cxn>
                <a:cxn ang="0">
                  <a:pos x="0" y="0"/>
                </a:cxn>
                <a:cxn ang="0">
                  <a:pos x="0" y="6"/>
                </a:cxn>
                <a:cxn ang="0">
                  <a:pos x="0" y="6"/>
                </a:cxn>
                <a:cxn ang="0">
                  <a:pos x="6" y="6"/>
                </a:cxn>
                <a:cxn ang="0">
                  <a:pos x="6" y="6"/>
                </a:cxn>
                <a:cxn ang="0">
                  <a:pos x="13" y="6"/>
                </a:cxn>
                <a:cxn ang="0">
                  <a:pos x="13" y="0"/>
                </a:cxn>
                <a:cxn ang="0">
                  <a:pos x="13" y="0"/>
                </a:cxn>
                <a:cxn ang="0">
                  <a:pos x="0" y="0"/>
                </a:cxn>
              </a:cxnLst>
              <a:rect l="0" t="0" r="r" b="b"/>
              <a:pathLst>
                <a:path w="13" h="6">
                  <a:moveTo>
                    <a:pt x="0" y="0"/>
                  </a:moveTo>
                  <a:lnTo>
                    <a:pt x="0" y="0"/>
                  </a:lnTo>
                  <a:lnTo>
                    <a:pt x="0" y="6"/>
                  </a:lnTo>
                  <a:lnTo>
                    <a:pt x="0" y="6"/>
                  </a:lnTo>
                  <a:lnTo>
                    <a:pt x="6" y="6"/>
                  </a:lnTo>
                  <a:lnTo>
                    <a:pt x="6" y="6"/>
                  </a:lnTo>
                  <a:lnTo>
                    <a:pt x="13" y="6"/>
                  </a:lnTo>
                  <a:lnTo>
                    <a:pt x="13" y="0"/>
                  </a:lnTo>
                  <a:lnTo>
                    <a:pt x="13"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3" name="Line 435"/>
            <p:cNvSpPr>
              <a:spLocks noChangeShapeType="1"/>
            </p:cNvSpPr>
            <p:nvPr/>
          </p:nvSpPr>
          <p:spPr bwMode="auto">
            <a:xfrm>
              <a:off x="1066"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4" name="Line 436"/>
            <p:cNvSpPr>
              <a:spLocks noChangeShapeType="1"/>
            </p:cNvSpPr>
            <p:nvPr/>
          </p:nvSpPr>
          <p:spPr bwMode="auto">
            <a:xfrm>
              <a:off x="1194"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5" name="Line 437"/>
            <p:cNvSpPr>
              <a:spLocks noChangeShapeType="1"/>
            </p:cNvSpPr>
            <p:nvPr/>
          </p:nvSpPr>
          <p:spPr bwMode="auto">
            <a:xfrm>
              <a:off x="1322"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6" name="Line 438"/>
            <p:cNvSpPr>
              <a:spLocks noChangeShapeType="1"/>
            </p:cNvSpPr>
            <p:nvPr/>
          </p:nvSpPr>
          <p:spPr bwMode="auto">
            <a:xfrm>
              <a:off x="1449"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7" name="Line 439"/>
            <p:cNvSpPr>
              <a:spLocks noChangeShapeType="1"/>
            </p:cNvSpPr>
            <p:nvPr/>
          </p:nvSpPr>
          <p:spPr bwMode="auto">
            <a:xfrm>
              <a:off x="1577"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8" name="Line 440"/>
            <p:cNvSpPr>
              <a:spLocks noChangeShapeType="1"/>
            </p:cNvSpPr>
            <p:nvPr/>
          </p:nvSpPr>
          <p:spPr bwMode="auto">
            <a:xfrm>
              <a:off x="1705"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9" name="Line 441"/>
            <p:cNvSpPr>
              <a:spLocks noChangeShapeType="1"/>
            </p:cNvSpPr>
            <p:nvPr/>
          </p:nvSpPr>
          <p:spPr bwMode="auto">
            <a:xfrm>
              <a:off x="1833"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0" name="Line 442"/>
            <p:cNvSpPr>
              <a:spLocks noChangeShapeType="1"/>
            </p:cNvSpPr>
            <p:nvPr/>
          </p:nvSpPr>
          <p:spPr bwMode="auto">
            <a:xfrm>
              <a:off x="1960"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1" name="Line 443"/>
            <p:cNvSpPr>
              <a:spLocks noChangeShapeType="1"/>
            </p:cNvSpPr>
            <p:nvPr/>
          </p:nvSpPr>
          <p:spPr bwMode="auto">
            <a:xfrm>
              <a:off x="2088"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2" name="Line 444"/>
            <p:cNvSpPr>
              <a:spLocks noChangeShapeType="1"/>
            </p:cNvSpPr>
            <p:nvPr/>
          </p:nvSpPr>
          <p:spPr bwMode="auto">
            <a:xfrm>
              <a:off x="2216"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3" name="Line 445"/>
            <p:cNvSpPr>
              <a:spLocks noChangeShapeType="1"/>
            </p:cNvSpPr>
            <p:nvPr/>
          </p:nvSpPr>
          <p:spPr bwMode="auto">
            <a:xfrm>
              <a:off x="2343"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4" name="Line 446"/>
            <p:cNvSpPr>
              <a:spLocks noChangeShapeType="1"/>
            </p:cNvSpPr>
            <p:nvPr/>
          </p:nvSpPr>
          <p:spPr bwMode="auto">
            <a:xfrm>
              <a:off x="2471"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5" name="Line 447"/>
            <p:cNvSpPr>
              <a:spLocks noChangeShapeType="1"/>
            </p:cNvSpPr>
            <p:nvPr/>
          </p:nvSpPr>
          <p:spPr bwMode="auto">
            <a:xfrm>
              <a:off x="2599"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6" name="Freeform 448"/>
            <p:cNvSpPr>
              <a:spLocks/>
            </p:cNvSpPr>
            <p:nvPr/>
          </p:nvSpPr>
          <p:spPr bwMode="auto">
            <a:xfrm>
              <a:off x="2727" y="156"/>
              <a:ext cx="12" cy="70"/>
            </a:xfrm>
            <a:custGeom>
              <a:avLst/>
              <a:gdLst/>
              <a:ahLst/>
              <a:cxnLst>
                <a:cxn ang="0">
                  <a:pos x="0" y="0"/>
                </a:cxn>
                <a:cxn ang="0">
                  <a:pos x="12" y="0"/>
                </a:cxn>
                <a:cxn ang="0">
                  <a:pos x="12" y="0"/>
                </a:cxn>
                <a:cxn ang="0">
                  <a:pos x="12" y="70"/>
                </a:cxn>
              </a:cxnLst>
              <a:rect l="0" t="0" r="r" b="b"/>
              <a:pathLst>
                <a:path w="12" h="70">
                  <a:moveTo>
                    <a:pt x="0" y="0"/>
                  </a:moveTo>
                  <a:lnTo>
                    <a:pt x="12" y="0"/>
                  </a:lnTo>
                  <a:lnTo>
                    <a:pt x="12" y="0"/>
                  </a:lnTo>
                  <a:lnTo>
                    <a:pt x="12" y="70"/>
                  </a:lnTo>
                </a:path>
              </a:pathLst>
            </a:cu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7" name="Line 449"/>
            <p:cNvSpPr>
              <a:spLocks noChangeShapeType="1"/>
            </p:cNvSpPr>
            <p:nvPr/>
          </p:nvSpPr>
          <p:spPr bwMode="auto">
            <a:xfrm>
              <a:off x="2739" y="277"/>
              <a:ext cx="1" cy="77"/>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8" name="Line 450"/>
            <p:cNvSpPr>
              <a:spLocks noChangeShapeType="1"/>
            </p:cNvSpPr>
            <p:nvPr/>
          </p:nvSpPr>
          <p:spPr bwMode="auto">
            <a:xfrm>
              <a:off x="2739" y="405"/>
              <a:ext cx="1" cy="77"/>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9" name="Line 451"/>
            <p:cNvSpPr>
              <a:spLocks noChangeShapeType="1"/>
            </p:cNvSpPr>
            <p:nvPr/>
          </p:nvSpPr>
          <p:spPr bwMode="auto">
            <a:xfrm>
              <a:off x="2739" y="533"/>
              <a:ext cx="1" cy="76"/>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0" name="Freeform 452"/>
            <p:cNvSpPr>
              <a:spLocks/>
            </p:cNvSpPr>
            <p:nvPr/>
          </p:nvSpPr>
          <p:spPr bwMode="auto">
            <a:xfrm>
              <a:off x="2714" y="660"/>
              <a:ext cx="25" cy="51"/>
            </a:xfrm>
            <a:custGeom>
              <a:avLst/>
              <a:gdLst/>
              <a:ahLst/>
              <a:cxnLst>
                <a:cxn ang="0">
                  <a:pos x="25" y="0"/>
                </a:cxn>
                <a:cxn ang="0">
                  <a:pos x="25" y="51"/>
                </a:cxn>
                <a:cxn ang="0">
                  <a:pos x="25" y="51"/>
                </a:cxn>
                <a:cxn ang="0">
                  <a:pos x="0" y="51"/>
                </a:cxn>
              </a:cxnLst>
              <a:rect l="0" t="0" r="r" b="b"/>
              <a:pathLst>
                <a:path w="25" h="51">
                  <a:moveTo>
                    <a:pt x="25" y="0"/>
                  </a:moveTo>
                  <a:lnTo>
                    <a:pt x="25" y="51"/>
                  </a:lnTo>
                  <a:lnTo>
                    <a:pt x="25" y="51"/>
                  </a:lnTo>
                  <a:lnTo>
                    <a:pt x="0" y="51"/>
                  </a:lnTo>
                </a:path>
              </a:pathLst>
            </a:cu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1" name="Line 453"/>
            <p:cNvSpPr>
              <a:spLocks noChangeShapeType="1"/>
            </p:cNvSpPr>
            <p:nvPr/>
          </p:nvSpPr>
          <p:spPr bwMode="auto">
            <a:xfrm flipH="1">
              <a:off x="2586" y="711"/>
              <a:ext cx="7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2" name="Line 454"/>
            <p:cNvSpPr>
              <a:spLocks noChangeShapeType="1"/>
            </p:cNvSpPr>
            <p:nvPr/>
          </p:nvSpPr>
          <p:spPr bwMode="auto">
            <a:xfrm flipH="1">
              <a:off x="2458" y="711"/>
              <a:ext cx="7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3" name="Line 455"/>
            <p:cNvSpPr>
              <a:spLocks noChangeShapeType="1"/>
            </p:cNvSpPr>
            <p:nvPr/>
          </p:nvSpPr>
          <p:spPr bwMode="auto">
            <a:xfrm flipH="1">
              <a:off x="2331" y="711"/>
              <a:ext cx="76"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4" name="Line 456"/>
            <p:cNvSpPr>
              <a:spLocks noChangeShapeType="1"/>
            </p:cNvSpPr>
            <p:nvPr/>
          </p:nvSpPr>
          <p:spPr bwMode="auto">
            <a:xfrm flipH="1">
              <a:off x="2203" y="711"/>
              <a:ext cx="7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5" name="Line 457"/>
            <p:cNvSpPr>
              <a:spLocks noChangeShapeType="1"/>
            </p:cNvSpPr>
            <p:nvPr/>
          </p:nvSpPr>
          <p:spPr bwMode="auto">
            <a:xfrm flipH="1">
              <a:off x="2075" y="711"/>
              <a:ext cx="7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6" name="Line 458"/>
            <p:cNvSpPr>
              <a:spLocks noChangeShapeType="1"/>
            </p:cNvSpPr>
            <p:nvPr/>
          </p:nvSpPr>
          <p:spPr bwMode="auto">
            <a:xfrm flipH="1">
              <a:off x="1947" y="711"/>
              <a:ext cx="7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7" name="Line 459"/>
            <p:cNvSpPr>
              <a:spLocks noChangeShapeType="1"/>
            </p:cNvSpPr>
            <p:nvPr/>
          </p:nvSpPr>
          <p:spPr bwMode="auto">
            <a:xfrm flipH="1">
              <a:off x="1820" y="711"/>
              <a:ext cx="76"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8" name="Line 460"/>
            <p:cNvSpPr>
              <a:spLocks noChangeShapeType="1"/>
            </p:cNvSpPr>
            <p:nvPr/>
          </p:nvSpPr>
          <p:spPr bwMode="auto">
            <a:xfrm flipH="1">
              <a:off x="1692" y="711"/>
              <a:ext cx="7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9" name="Line 461"/>
            <p:cNvSpPr>
              <a:spLocks noChangeShapeType="1"/>
            </p:cNvSpPr>
            <p:nvPr/>
          </p:nvSpPr>
          <p:spPr bwMode="auto">
            <a:xfrm flipH="1">
              <a:off x="1564" y="711"/>
              <a:ext cx="7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0" name="Line 462"/>
            <p:cNvSpPr>
              <a:spLocks noChangeShapeType="1"/>
            </p:cNvSpPr>
            <p:nvPr/>
          </p:nvSpPr>
          <p:spPr bwMode="auto">
            <a:xfrm flipH="1">
              <a:off x="1437" y="711"/>
              <a:ext cx="76"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1" name="Line 463"/>
            <p:cNvSpPr>
              <a:spLocks noChangeShapeType="1"/>
            </p:cNvSpPr>
            <p:nvPr/>
          </p:nvSpPr>
          <p:spPr bwMode="auto">
            <a:xfrm flipH="1">
              <a:off x="1309" y="711"/>
              <a:ext cx="76"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2" name="Line 464"/>
            <p:cNvSpPr>
              <a:spLocks noChangeShapeType="1"/>
            </p:cNvSpPr>
            <p:nvPr/>
          </p:nvSpPr>
          <p:spPr bwMode="auto">
            <a:xfrm flipH="1">
              <a:off x="1181" y="711"/>
              <a:ext cx="7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3" name="Freeform 465"/>
            <p:cNvSpPr>
              <a:spLocks/>
            </p:cNvSpPr>
            <p:nvPr/>
          </p:nvSpPr>
          <p:spPr bwMode="auto">
            <a:xfrm>
              <a:off x="1066" y="692"/>
              <a:ext cx="64" cy="19"/>
            </a:xfrm>
            <a:custGeom>
              <a:avLst/>
              <a:gdLst/>
              <a:ahLst/>
              <a:cxnLst>
                <a:cxn ang="0">
                  <a:pos x="64" y="19"/>
                </a:cxn>
                <a:cxn ang="0">
                  <a:pos x="0" y="19"/>
                </a:cxn>
                <a:cxn ang="0">
                  <a:pos x="0" y="19"/>
                </a:cxn>
                <a:cxn ang="0">
                  <a:pos x="0" y="0"/>
                </a:cxn>
              </a:cxnLst>
              <a:rect l="0" t="0" r="r" b="b"/>
              <a:pathLst>
                <a:path w="64" h="19">
                  <a:moveTo>
                    <a:pt x="64" y="19"/>
                  </a:moveTo>
                  <a:lnTo>
                    <a:pt x="0" y="19"/>
                  </a:lnTo>
                  <a:lnTo>
                    <a:pt x="0" y="19"/>
                  </a:lnTo>
                  <a:lnTo>
                    <a:pt x="0" y="0"/>
                  </a:lnTo>
                </a:path>
              </a:pathLst>
            </a:cu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4" name="Line 466"/>
            <p:cNvSpPr>
              <a:spLocks noChangeShapeType="1"/>
            </p:cNvSpPr>
            <p:nvPr/>
          </p:nvSpPr>
          <p:spPr bwMode="auto">
            <a:xfrm flipV="1">
              <a:off x="1066" y="564"/>
              <a:ext cx="1" cy="83"/>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5" name="Line 467"/>
            <p:cNvSpPr>
              <a:spLocks noChangeShapeType="1"/>
            </p:cNvSpPr>
            <p:nvPr/>
          </p:nvSpPr>
          <p:spPr bwMode="auto">
            <a:xfrm flipV="1">
              <a:off x="1066" y="437"/>
              <a:ext cx="1" cy="83"/>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6" name="Line 468"/>
            <p:cNvSpPr>
              <a:spLocks noChangeShapeType="1"/>
            </p:cNvSpPr>
            <p:nvPr/>
          </p:nvSpPr>
          <p:spPr bwMode="auto">
            <a:xfrm flipV="1">
              <a:off x="1066" y="309"/>
              <a:ext cx="1" cy="83"/>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7" name="Line 469"/>
            <p:cNvSpPr>
              <a:spLocks noChangeShapeType="1"/>
            </p:cNvSpPr>
            <p:nvPr/>
          </p:nvSpPr>
          <p:spPr bwMode="auto">
            <a:xfrm flipV="1">
              <a:off x="1066" y="182"/>
              <a:ext cx="1" cy="83"/>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72" name="Title 3"/>
          <p:cNvSpPr>
            <a:spLocks noGrp="1"/>
          </p:cNvSpPr>
          <p:nvPr>
            <p:ph type="title"/>
          </p:nvPr>
        </p:nvSpPr>
        <p:spPr>
          <a:xfrm>
            <a:off x="457200" y="0"/>
            <a:ext cx="8229600" cy="792162"/>
          </a:xfrm>
        </p:spPr>
        <p:txBody>
          <a:bodyPr>
            <a:normAutofit/>
          </a:bodyPr>
          <a:lstStyle/>
          <a:p>
            <a:r>
              <a:rPr lang="en-US" sz="3200" dirty="0" smtClean="0"/>
              <a:t>TCI6614 Functional Architecture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err="1" smtClean="0"/>
              <a:t>PktLib</a:t>
            </a:r>
            <a:r>
              <a:rPr lang="en-US" sz="3600" dirty="0" smtClean="0"/>
              <a:t>: Additional Features</a:t>
            </a:r>
            <a:endParaRPr lang="en-US" sz="3600" dirty="0"/>
          </a:p>
        </p:txBody>
      </p:sp>
      <p:sp>
        <p:nvSpPr>
          <p:cNvPr id="3" name="Content Placeholder 2"/>
          <p:cNvSpPr>
            <a:spLocks noGrp="1"/>
          </p:cNvSpPr>
          <p:nvPr>
            <p:ph idx="1"/>
          </p:nvPr>
        </p:nvSpPr>
        <p:spPr>
          <a:xfrm>
            <a:off x="228600" y="1905000"/>
            <a:ext cx="8229600" cy="4191000"/>
          </a:xfrm>
        </p:spPr>
        <p:txBody>
          <a:bodyPr/>
          <a:lstStyle/>
          <a:p>
            <a:r>
              <a:rPr lang="en-US" dirty="0" smtClean="0"/>
              <a:t>Clean up and garbage collection (especially for clone packets and split packets)</a:t>
            </a:r>
          </a:p>
          <a:p>
            <a:r>
              <a:rPr lang="en-US" dirty="0" smtClean="0"/>
              <a:t>Heap statistics</a:t>
            </a:r>
          </a:p>
          <a:p>
            <a:r>
              <a:rPr lang="en-US" dirty="0" smtClean="0"/>
              <a:t>Cache coherency</a:t>
            </a:r>
          </a:p>
          <a:p>
            <a:endParaRPr lang="en-US" dirty="0" smtClean="0"/>
          </a:p>
          <a:p>
            <a:endParaRPr lang="en-US" dirty="0" smtClean="0"/>
          </a:p>
          <a:p>
            <a:pPr>
              <a:buNone/>
            </a:pPr>
            <a:endParaRPr lang="en-US" dirty="0" smtClean="0"/>
          </a:p>
          <a:p>
            <a:pPr lvl="1"/>
            <a:endParaRPr lang="en-US" dirty="0" smtClean="0"/>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Resource Manager (</a:t>
            </a:r>
            <a:r>
              <a:rPr lang="en-US" sz="3600" dirty="0" err="1" smtClean="0"/>
              <a:t>ResMgr</a:t>
            </a:r>
            <a:r>
              <a:rPr lang="en-US" sz="3600" dirty="0" smtClean="0"/>
              <a:t>) Library</a:t>
            </a:r>
            <a:endParaRPr lang="en-US" sz="3600" dirty="0"/>
          </a:p>
        </p:txBody>
      </p:sp>
      <p:sp>
        <p:nvSpPr>
          <p:cNvPr id="3" name="Content Placeholder 2"/>
          <p:cNvSpPr>
            <a:spLocks noGrp="1"/>
          </p:cNvSpPr>
          <p:nvPr>
            <p:ph idx="1"/>
          </p:nvPr>
        </p:nvSpPr>
        <p:spPr>
          <a:xfrm>
            <a:off x="304800" y="1066800"/>
            <a:ext cx="8229600" cy="4267200"/>
          </a:xfrm>
        </p:spPr>
        <p:txBody>
          <a:bodyPr/>
          <a:lstStyle/>
          <a:p>
            <a:r>
              <a:rPr lang="en-US" dirty="0" smtClean="0"/>
              <a:t>Purpose: Provides a set of utilities to manage and distribute system resources between multiple users and applications.</a:t>
            </a:r>
          </a:p>
          <a:p>
            <a:r>
              <a:rPr lang="en-US" dirty="0" smtClean="0"/>
              <a:t>The application asks for a resource. If the resource is available, it gets it. Otherwise, an error is returned.</a:t>
            </a:r>
          </a:p>
          <a:p>
            <a:endParaRPr lang="en-US" dirty="0" smtClean="0"/>
          </a:p>
          <a:p>
            <a:pPr lvl="1"/>
            <a:endParaRPr lang="en-US" dirty="0" smtClean="0"/>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err="1" smtClean="0"/>
              <a:t>ResMgr</a:t>
            </a:r>
            <a:r>
              <a:rPr lang="en-US" sz="3600" dirty="0" smtClean="0"/>
              <a:t> Controls</a:t>
            </a:r>
            <a:endParaRPr lang="en-US" sz="3600" dirty="0"/>
          </a:p>
        </p:txBody>
      </p:sp>
      <p:sp>
        <p:nvSpPr>
          <p:cNvPr id="3" name="Content Placeholder 2"/>
          <p:cNvSpPr>
            <a:spLocks noGrp="1"/>
          </p:cNvSpPr>
          <p:nvPr>
            <p:ph idx="1"/>
          </p:nvPr>
        </p:nvSpPr>
        <p:spPr>
          <a:xfrm>
            <a:off x="304800" y="1066800"/>
            <a:ext cx="8229600" cy="4267200"/>
          </a:xfrm>
        </p:spPr>
        <p:txBody>
          <a:bodyPr/>
          <a:lstStyle/>
          <a:p>
            <a:r>
              <a:rPr lang="en-US" dirty="0" smtClean="0"/>
              <a:t>General purpose queues</a:t>
            </a:r>
          </a:p>
          <a:p>
            <a:r>
              <a:rPr lang="en-US" dirty="0" smtClean="0"/>
              <a:t>Accumulator channels</a:t>
            </a:r>
          </a:p>
          <a:p>
            <a:r>
              <a:rPr lang="en-US" dirty="0" smtClean="0"/>
              <a:t>Hardware semaphores</a:t>
            </a:r>
          </a:p>
          <a:p>
            <a:r>
              <a:rPr lang="en-US" dirty="0" smtClean="0"/>
              <a:t>Direct interrupt queues</a:t>
            </a:r>
          </a:p>
          <a:p>
            <a:r>
              <a:rPr lang="en-US" dirty="0" smtClean="0"/>
              <a:t>Memory region request</a:t>
            </a:r>
          </a:p>
          <a:p>
            <a:pPr lvl="1"/>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538" name="Elbow Connector 180"/>
          <p:cNvCxnSpPr>
            <a:cxnSpLocks noChangeShapeType="1"/>
            <a:stCxn id="22567" idx="3"/>
            <a:endCxn id="65672" idx="2"/>
          </p:cNvCxnSpPr>
          <p:nvPr/>
        </p:nvCxnSpPr>
        <p:spPr bwMode="auto">
          <a:xfrm flipV="1">
            <a:off x="5546725" y="2033588"/>
            <a:ext cx="612775" cy="1235075"/>
          </a:xfrm>
          <a:prstGeom prst="bentConnector2">
            <a:avLst/>
          </a:prstGeom>
          <a:noFill/>
          <a:ln w="12700" algn="ctr">
            <a:solidFill>
              <a:schemeClr val="tx1"/>
            </a:solidFill>
            <a:round/>
            <a:headEnd type="none" w="sm" len="sm"/>
            <a:tailEnd type="triangle" w="med" len="med"/>
          </a:ln>
        </p:spPr>
      </p:cxnSp>
      <p:cxnSp>
        <p:nvCxnSpPr>
          <p:cNvPr id="65539" name="Elbow Connector 180"/>
          <p:cNvCxnSpPr>
            <a:cxnSpLocks noChangeShapeType="1"/>
            <a:stCxn id="22627" idx="3"/>
            <a:endCxn id="65671" idx="2"/>
          </p:cNvCxnSpPr>
          <p:nvPr/>
        </p:nvCxnSpPr>
        <p:spPr bwMode="auto">
          <a:xfrm flipV="1">
            <a:off x="5588000" y="2032000"/>
            <a:ext cx="419100" cy="1150938"/>
          </a:xfrm>
          <a:prstGeom prst="bentConnector2">
            <a:avLst/>
          </a:prstGeom>
          <a:noFill/>
          <a:ln w="12700" algn="ctr">
            <a:solidFill>
              <a:schemeClr val="tx1"/>
            </a:solidFill>
            <a:round/>
            <a:headEnd type="none" w="sm" len="sm"/>
            <a:tailEnd type="triangle" w="med" len="med"/>
          </a:ln>
        </p:spPr>
      </p:cxnSp>
      <p:cxnSp>
        <p:nvCxnSpPr>
          <p:cNvPr id="65540" name="Elbow Connector 180"/>
          <p:cNvCxnSpPr>
            <a:cxnSpLocks noChangeShapeType="1"/>
            <a:stCxn id="22631" idx="3"/>
            <a:endCxn id="65670" idx="2"/>
          </p:cNvCxnSpPr>
          <p:nvPr/>
        </p:nvCxnSpPr>
        <p:spPr bwMode="auto">
          <a:xfrm flipV="1">
            <a:off x="5622925" y="2032000"/>
            <a:ext cx="238125" cy="1065213"/>
          </a:xfrm>
          <a:prstGeom prst="bentConnector2">
            <a:avLst/>
          </a:prstGeom>
          <a:noFill/>
          <a:ln w="12700" algn="ctr">
            <a:solidFill>
              <a:schemeClr val="tx1"/>
            </a:solidFill>
            <a:round/>
            <a:headEnd type="none" w="sm" len="sm"/>
            <a:tailEnd type="triangle" w="med" len="med"/>
          </a:ln>
        </p:spPr>
      </p:cxnSp>
      <p:sp>
        <p:nvSpPr>
          <p:cNvPr id="22533" name="Rectangle 25"/>
          <p:cNvSpPr>
            <a:spLocks noChangeArrowheads="1"/>
          </p:cNvSpPr>
          <p:nvPr/>
        </p:nvSpPr>
        <p:spPr bwMode="auto">
          <a:xfrm>
            <a:off x="5167313" y="5595938"/>
            <a:ext cx="765175" cy="1428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QMSS</a:t>
            </a:r>
          </a:p>
        </p:txBody>
      </p:sp>
      <p:sp>
        <p:nvSpPr>
          <p:cNvPr id="65542" name="Rectangle 26"/>
          <p:cNvSpPr>
            <a:spLocks noGrp="1" noChangeArrowheads="1"/>
          </p:cNvSpPr>
          <p:nvPr>
            <p:ph type="title" idx="4294967295"/>
          </p:nvPr>
        </p:nvSpPr>
        <p:spPr>
          <a:xfrm>
            <a:off x="412750" y="169863"/>
            <a:ext cx="8121650" cy="477837"/>
          </a:xfrm>
        </p:spPr>
        <p:txBody>
          <a:bodyPr/>
          <a:lstStyle/>
          <a:p>
            <a:pPr eaLnBrk="1" hangingPunct="1"/>
            <a:r>
              <a:rPr lang="en-US" sz="3200" b="0" dirty="0" smtClean="0"/>
              <a:t>C6614 TeraNet Data Connections</a:t>
            </a:r>
          </a:p>
        </p:txBody>
      </p:sp>
      <p:sp>
        <p:nvSpPr>
          <p:cNvPr id="22535" name="Rectangle 27"/>
          <p:cNvSpPr>
            <a:spLocks noChangeArrowheads="1"/>
          </p:cNvSpPr>
          <p:nvPr/>
        </p:nvSpPr>
        <p:spPr bwMode="auto">
          <a:xfrm>
            <a:off x="5480050" y="1084263"/>
            <a:ext cx="3371850" cy="95091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dirty="0"/>
              <a:t>MSMC</a:t>
            </a:r>
          </a:p>
        </p:txBody>
      </p:sp>
      <p:sp>
        <p:nvSpPr>
          <p:cNvPr id="22536" name="Rectangle 29"/>
          <p:cNvSpPr>
            <a:spLocks noChangeArrowheads="1"/>
          </p:cNvSpPr>
          <p:nvPr/>
        </p:nvSpPr>
        <p:spPr bwMode="auto">
          <a:xfrm>
            <a:off x="5480050" y="11699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200" dirty="0"/>
              <a:t>DDR3</a:t>
            </a:r>
          </a:p>
        </p:txBody>
      </p:sp>
      <p:sp>
        <p:nvSpPr>
          <p:cNvPr id="22537" name="Rectangle 30"/>
          <p:cNvSpPr>
            <a:spLocks noChangeArrowheads="1"/>
          </p:cNvSpPr>
          <p:nvPr/>
        </p:nvSpPr>
        <p:spPr bwMode="auto">
          <a:xfrm>
            <a:off x="5480050" y="14747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rIns="0" anchor="ctr"/>
          <a:lstStyle/>
          <a:p>
            <a:pPr>
              <a:defRPr/>
            </a:pPr>
            <a:r>
              <a:rPr lang="en-US" sz="1200" dirty="0"/>
              <a:t>Shared L2 </a:t>
            </a:r>
          </a:p>
        </p:txBody>
      </p:sp>
      <p:sp>
        <p:nvSpPr>
          <p:cNvPr id="65546" name="Line 31"/>
          <p:cNvSpPr>
            <a:spLocks noChangeShapeType="1"/>
          </p:cNvSpPr>
          <p:nvPr/>
        </p:nvSpPr>
        <p:spPr bwMode="auto">
          <a:xfrm>
            <a:off x="4184650" y="1322388"/>
            <a:ext cx="1295400"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65547" name="Line 32"/>
          <p:cNvSpPr>
            <a:spLocks noChangeShapeType="1"/>
          </p:cNvSpPr>
          <p:nvPr/>
        </p:nvSpPr>
        <p:spPr bwMode="auto">
          <a:xfrm>
            <a:off x="4184650" y="1589088"/>
            <a:ext cx="1295400"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65548" name="Rectangle 34"/>
          <p:cNvSpPr>
            <a:spLocks noChangeArrowheads="1"/>
          </p:cNvSpPr>
          <p:nvPr/>
        </p:nvSpPr>
        <p:spPr bwMode="auto">
          <a:xfrm>
            <a:off x="5480050" y="14747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mn-lt"/>
              </a:rPr>
              <a:t>S</a:t>
            </a:r>
          </a:p>
        </p:txBody>
      </p:sp>
      <p:sp>
        <p:nvSpPr>
          <p:cNvPr id="65549" name="Rectangle 35"/>
          <p:cNvSpPr>
            <a:spLocks noChangeArrowheads="1"/>
          </p:cNvSpPr>
          <p:nvPr/>
        </p:nvSpPr>
        <p:spPr bwMode="auto">
          <a:xfrm>
            <a:off x="5480050"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mn-lt"/>
              </a:rPr>
              <a:t>S</a:t>
            </a:r>
          </a:p>
        </p:txBody>
      </p:sp>
      <p:sp>
        <p:nvSpPr>
          <p:cNvPr id="22542" name="Rectangle 36"/>
          <p:cNvSpPr>
            <a:spLocks noChangeArrowheads="1"/>
          </p:cNvSpPr>
          <p:nvPr/>
        </p:nvSpPr>
        <p:spPr bwMode="auto">
          <a:xfrm>
            <a:off x="4784725" y="311626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t>Core</a:t>
            </a:r>
          </a:p>
        </p:txBody>
      </p:sp>
      <p:sp>
        <p:nvSpPr>
          <p:cNvPr id="65551" name="Line 37"/>
          <p:cNvSpPr>
            <a:spLocks noChangeShapeType="1"/>
          </p:cNvSpPr>
          <p:nvPr/>
        </p:nvSpPr>
        <p:spPr bwMode="auto">
          <a:xfrm flipV="1">
            <a:off x="3960813" y="3268663"/>
            <a:ext cx="671512" cy="9525"/>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22544" name="Rectangle 38"/>
          <p:cNvSpPr>
            <a:spLocks noChangeArrowheads="1"/>
          </p:cNvSpPr>
          <p:nvPr/>
        </p:nvSpPr>
        <p:spPr bwMode="auto">
          <a:xfrm>
            <a:off x="46323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rPr>
              <a:t>S</a:t>
            </a:r>
          </a:p>
        </p:txBody>
      </p:sp>
      <p:sp>
        <p:nvSpPr>
          <p:cNvPr id="22545" name="Rectangle 40"/>
          <p:cNvSpPr>
            <a:spLocks noChangeArrowheads="1"/>
          </p:cNvSpPr>
          <p:nvPr/>
        </p:nvSpPr>
        <p:spPr bwMode="auto">
          <a:xfrm>
            <a:off x="5167313" y="5768975"/>
            <a:ext cx="75565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PCIe</a:t>
            </a:r>
          </a:p>
        </p:txBody>
      </p:sp>
      <p:sp>
        <p:nvSpPr>
          <p:cNvPr id="22546" name="Rectangle 41"/>
          <p:cNvSpPr>
            <a:spLocks noChangeArrowheads="1"/>
          </p:cNvSpPr>
          <p:nvPr/>
        </p:nvSpPr>
        <p:spPr bwMode="auto">
          <a:xfrm>
            <a:off x="5167313" y="5597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S</a:t>
            </a:r>
          </a:p>
        </p:txBody>
      </p:sp>
      <p:sp>
        <p:nvSpPr>
          <p:cNvPr id="22547" name="Rectangle 42"/>
          <p:cNvSpPr>
            <a:spLocks noChangeArrowheads="1"/>
          </p:cNvSpPr>
          <p:nvPr/>
        </p:nvSpPr>
        <p:spPr bwMode="auto">
          <a:xfrm>
            <a:off x="5281613" y="44370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TAC_BE</a:t>
            </a:r>
          </a:p>
        </p:txBody>
      </p:sp>
      <p:sp>
        <p:nvSpPr>
          <p:cNvPr id="22548" name="Rectangle 43"/>
          <p:cNvSpPr>
            <a:spLocks noChangeArrowheads="1"/>
          </p:cNvSpPr>
          <p:nvPr/>
        </p:nvSpPr>
        <p:spPr bwMode="auto">
          <a:xfrm>
            <a:off x="5281613" y="44370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S</a:t>
            </a:r>
          </a:p>
        </p:txBody>
      </p:sp>
      <p:sp>
        <p:nvSpPr>
          <p:cNvPr id="22549" name="Rectangle 44"/>
          <p:cNvSpPr>
            <a:spLocks noChangeArrowheads="1"/>
          </p:cNvSpPr>
          <p:nvPr/>
        </p:nvSpPr>
        <p:spPr bwMode="auto">
          <a:xfrm>
            <a:off x="1531938" y="2978150"/>
            <a:ext cx="927100" cy="2952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SRIO</a:t>
            </a:r>
          </a:p>
        </p:txBody>
      </p:sp>
      <p:sp>
        <p:nvSpPr>
          <p:cNvPr id="22550" name="Rectangle 45"/>
          <p:cNvSpPr>
            <a:spLocks noChangeArrowheads="1"/>
          </p:cNvSpPr>
          <p:nvPr/>
        </p:nvSpPr>
        <p:spPr bwMode="auto">
          <a:xfrm>
            <a:off x="1493838" y="56229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PCIe</a:t>
            </a:r>
          </a:p>
        </p:txBody>
      </p:sp>
      <p:sp>
        <p:nvSpPr>
          <p:cNvPr id="22551" name="Rectangle 46"/>
          <p:cNvSpPr>
            <a:spLocks noChangeArrowheads="1"/>
          </p:cNvSpPr>
          <p:nvPr/>
        </p:nvSpPr>
        <p:spPr bwMode="auto">
          <a:xfrm>
            <a:off x="1493838" y="54213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QM_SS</a:t>
            </a:r>
          </a:p>
        </p:txBody>
      </p:sp>
      <p:sp>
        <p:nvSpPr>
          <p:cNvPr id="22552" name="Rectangle 47"/>
          <p:cNvSpPr>
            <a:spLocks noChangeArrowheads="1"/>
          </p:cNvSpPr>
          <p:nvPr/>
        </p:nvSpPr>
        <p:spPr bwMode="auto">
          <a:xfrm>
            <a:off x="2322513" y="31210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M</a:t>
            </a:r>
          </a:p>
        </p:txBody>
      </p:sp>
      <p:sp>
        <p:nvSpPr>
          <p:cNvPr id="22553" name="Rectangle 48"/>
          <p:cNvSpPr>
            <a:spLocks noChangeArrowheads="1"/>
          </p:cNvSpPr>
          <p:nvPr/>
        </p:nvSpPr>
        <p:spPr bwMode="auto">
          <a:xfrm>
            <a:off x="2309813" y="56229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M</a:t>
            </a:r>
          </a:p>
        </p:txBody>
      </p:sp>
      <p:sp>
        <p:nvSpPr>
          <p:cNvPr id="22554" name="Rectangle 49"/>
          <p:cNvSpPr>
            <a:spLocks noChangeArrowheads="1"/>
          </p:cNvSpPr>
          <p:nvPr/>
        </p:nvSpPr>
        <p:spPr bwMode="auto">
          <a:xfrm>
            <a:off x="2312988" y="542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M</a:t>
            </a:r>
          </a:p>
        </p:txBody>
      </p:sp>
      <p:sp>
        <p:nvSpPr>
          <p:cNvPr id="65563" name="Line 50"/>
          <p:cNvSpPr>
            <a:spLocks noChangeShapeType="1"/>
          </p:cNvSpPr>
          <p:nvPr/>
        </p:nvSpPr>
        <p:spPr bwMode="auto">
          <a:xfrm>
            <a:off x="2468563" y="3187700"/>
            <a:ext cx="1263650"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65564" name="Line 51"/>
          <p:cNvSpPr>
            <a:spLocks noChangeShapeType="1"/>
          </p:cNvSpPr>
          <p:nvPr/>
        </p:nvSpPr>
        <p:spPr bwMode="auto">
          <a:xfrm>
            <a:off x="2449513" y="5694363"/>
            <a:ext cx="1263650"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65565" name="Line 52"/>
          <p:cNvSpPr>
            <a:spLocks noChangeShapeType="1"/>
          </p:cNvSpPr>
          <p:nvPr/>
        </p:nvSpPr>
        <p:spPr bwMode="auto">
          <a:xfrm>
            <a:off x="2449513" y="5478463"/>
            <a:ext cx="1263650"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22558" name="Rectangle 53"/>
          <p:cNvSpPr>
            <a:spLocks noChangeArrowheads="1"/>
          </p:cNvSpPr>
          <p:nvPr/>
        </p:nvSpPr>
        <p:spPr bwMode="auto">
          <a:xfrm>
            <a:off x="1427163" y="1970088"/>
            <a:ext cx="6858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t>TPCC</a:t>
            </a:r>
          </a:p>
          <a:p>
            <a:pPr algn="ctr">
              <a:defRPr/>
            </a:pPr>
            <a:r>
              <a:rPr lang="en-US" sz="900" dirty="0"/>
              <a:t>16ch QDMA</a:t>
            </a:r>
          </a:p>
        </p:txBody>
      </p:sp>
      <p:grpSp>
        <p:nvGrpSpPr>
          <p:cNvPr id="2" name="Group 54"/>
          <p:cNvGrpSpPr>
            <a:grpSpLocks/>
          </p:cNvGrpSpPr>
          <p:nvPr/>
        </p:nvGrpSpPr>
        <p:grpSpPr bwMode="auto">
          <a:xfrm>
            <a:off x="2112963" y="1970088"/>
            <a:ext cx="381000" cy="114300"/>
            <a:chOff x="864" y="2064"/>
            <a:chExt cx="240" cy="96"/>
          </a:xfrm>
        </p:grpSpPr>
        <p:sp>
          <p:nvSpPr>
            <p:cNvPr id="22702" name="Rectangle 5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M</a:t>
              </a:r>
            </a:p>
          </p:txBody>
        </p:sp>
        <p:sp>
          <p:nvSpPr>
            <p:cNvPr id="22703" name="Rectangle 5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TC0</a:t>
              </a:r>
            </a:p>
          </p:txBody>
        </p:sp>
      </p:grpSp>
      <p:grpSp>
        <p:nvGrpSpPr>
          <p:cNvPr id="3" name="Group 57"/>
          <p:cNvGrpSpPr>
            <a:grpSpLocks/>
          </p:cNvGrpSpPr>
          <p:nvPr/>
        </p:nvGrpSpPr>
        <p:grpSpPr bwMode="auto">
          <a:xfrm>
            <a:off x="2112963" y="2084388"/>
            <a:ext cx="381000" cy="114300"/>
            <a:chOff x="864" y="2064"/>
            <a:chExt cx="240" cy="96"/>
          </a:xfrm>
        </p:grpSpPr>
        <p:sp>
          <p:nvSpPr>
            <p:cNvPr id="22700" name="Rectangle 5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M</a:t>
              </a:r>
            </a:p>
          </p:txBody>
        </p:sp>
        <p:sp>
          <p:nvSpPr>
            <p:cNvPr id="22701" name="Rectangle 5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TC1</a:t>
              </a:r>
            </a:p>
          </p:txBody>
        </p:sp>
      </p:grpSp>
      <p:sp>
        <p:nvSpPr>
          <p:cNvPr id="65569" name="Rectangle 60"/>
          <p:cNvSpPr>
            <a:spLocks noChangeArrowheads="1"/>
          </p:cNvSpPr>
          <p:nvPr/>
        </p:nvSpPr>
        <p:spPr bwMode="auto">
          <a:xfrm>
            <a:off x="8685213"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mn-lt"/>
              </a:rPr>
              <a:t>M</a:t>
            </a:r>
          </a:p>
        </p:txBody>
      </p:sp>
      <p:sp>
        <p:nvSpPr>
          <p:cNvPr id="65570" name="Freeform 61"/>
          <p:cNvSpPr>
            <a:spLocks/>
          </p:cNvSpPr>
          <p:nvPr/>
        </p:nvSpPr>
        <p:spPr bwMode="auto">
          <a:xfrm>
            <a:off x="3027363" y="768350"/>
            <a:ext cx="6000750" cy="515938"/>
          </a:xfrm>
          <a:custGeom>
            <a:avLst/>
            <a:gdLst>
              <a:gd name="T0" fmla="*/ 2147483647 w 3780"/>
              <a:gd name="T1" fmla="*/ 2147483647 h 432"/>
              <a:gd name="T2" fmla="*/ 2147483647 w 3780"/>
              <a:gd name="T3" fmla="*/ 2147483647 h 432"/>
              <a:gd name="T4" fmla="*/ 2147483647 w 3780"/>
              <a:gd name="T5" fmla="*/ 0 h 432"/>
              <a:gd name="T6" fmla="*/ 0 w 3780"/>
              <a:gd name="T7" fmla="*/ 0 h 432"/>
              <a:gd name="T8" fmla="*/ 2147483647 w 3780"/>
              <a:gd name="T9" fmla="*/ 2147483647 h 432"/>
              <a:gd name="T10" fmla="*/ 2147483647 w 3780"/>
              <a:gd name="T11" fmla="*/ 2147483647 h 432"/>
              <a:gd name="T12" fmla="*/ 0 60000 65536"/>
              <a:gd name="T13" fmla="*/ 0 60000 65536"/>
              <a:gd name="T14" fmla="*/ 0 60000 65536"/>
              <a:gd name="T15" fmla="*/ 0 60000 65536"/>
              <a:gd name="T16" fmla="*/ 0 60000 65536"/>
              <a:gd name="T17" fmla="*/ 0 60000 65536"/>
              <a:gd name="T18" fmla="*/ 0 w 3780"/>
              <a:gd name="T19" fmla="*/ 0 h 432"/>
              <a:gd name="T20" fmla="*/ 3780 w 3780"/>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780" h="432">
                <a:moveTo>
                  <a:pt x="3660" y="432"/>
                </a:moveTo>
                <a:lnTo>
                  <a:pt x="3780" y="432"/>
                </a:lnTo>
                <a:lnTo>
                  <a:pt x="3780" y="0"/>
                </a:lnTo>
                <a:lnTo>
                  <a:pt x="0" y="0"/>
                </a:lnTo>
                <a:lnTo>
                  <a:pt x="6" y="396"/>
                </a:lnTo>
                <a:lnTo>
                  <a:pt x="438" y="390"/>
                </a:lnTo>
              </a:path>
            </a:pathLst>
          </a:custGeom>
          <a:noFill/>
          <a:ln w="9525">
            <a:solidFill>
              <a:schemeClr val="tx1"/>
            </a:solidFill>
            <a:round/>
            <a:headEnd type="none" w="med" len="med"/>
            <a:tailEnd type="triangle" w="med" len="med"/>
          </a:ln>
        </p:spPr>
        <p:txBody>
          <a:bodyPr/>
          <a:lstStyle/>
          <a:p>
            <a:endParaRPr lang="en-US" dirty="0">
              <a:latin typeface="+mn-lt"/>
            </a:endParaRPr>
          </a:p>
        </p:txBody>
      </p:sp>
      <p:sp>
        <p:nvSpPr>
          <p:cNvPr id="65571" name="Rectangle 62"/>
          <p:cNvSpPr>
            <a:spLocks noChangeArrowheads="1"/>
          </p:cNvSpPr>
          <p:nvPr/>
        </p:nvSpPr>
        <p:spPr bwMode="auto">
          <a:xfrm>
            <a:off x="8685213" y="1751013"/>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mn-lt"/>
              </a:rPr>
              <a:t>M</a:t>
            </a:r>
          </a:p>
        </p:txBody>
      </p:sp>
      <p:sp>
        <p:nvSpPr>
          <p:cNvPr id="65572" name="Line 63"/>
          <p:cNvSpPr>
            <a:spLocks noChangeShapeType="1"/>
          </p:cNvSpPr>
          <p:nvPr/>
        </p:nvSpPr>
        <p:spPr bwMode="auto">
          <a:xfrm>
            <a:off x="7467600" y="2057400"/>
            <a:ext cx="0" cy="91440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65573" name="Text Box 64"/>
          <p:cNvSpPr txBox="1">
            <a:spLocks noChangeArrowheads="1"/>
          </p:cNvSpPr>
          <p:nvPr/>
        </p:nvSpPr>
        <p:spPr bwMode="auto">
          <a:xfrm rot="5400000">
            <a:off x="7262415" y="2353818"/>
            <a:ext cx="410369" cy="307777"/>
          </a:xfrm>
          <a:prstGeom prst="rect">
            <a:avLst/>
          </a:prstGeom>
          <a:solidFill>
            <a:schemeClr val="bg1"/>
          </a:solidFill>
          <a:ln w="9525">
            <a:noFill/>
            <a:miter lim="800000"/>
            <a:headEnd/>
            <a:tailEnd/>
          </a:ln>
        </p:spPr>
        <p:txBody>
          <a:bodyPr wrap="none" lIns="0" tIns="45720" rIns="0">
            <a:spAutoFit/>
          </a:bodyPr>
          <a:lstStyle/>
          <a:p>
            <a:r>
              <a:rPr lang="en-US" sz="1400" dirty="0">
                <a:latin typeface="+mn-lt"/>
              </a:rPr>
              <a:t>DDR3</a:t>
            </a:r>
          </a:p>
        </p:txBody>
      </p:sp>
      <p:sp>
        <p:nvSpPr>
          <p:cNvPr id="22566" name="Text Box 67"/>
          <p:cNvSpPr txBox="1">
            <a:spLocks noChangeArrowheads="1"/>
          </p:cNvSpPr>
          <p:nvPr/>
        </p:nvSpPr>
        <p:spPr bwMode="auto">
          <a:xfrm>
            <a:off x="5339030" y="2600325"/>
            <a:ext cx="404278"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gn="ctr">
              <a:defRPr/>
            </a:pPr>
            <a:r>
              <a:rPr lang="en-US" sz="900" dirty="0"/>
              <a:t>XMC</a:t>
            </a:r>
          </a:p>
        </p:txBody>
      </p:sp>
      <p:sp>
        <p:nvSpPr>
          <p:cNvPr id="22567" name="Rectangle 68"/>
          <p:cNvSpPr>
            <a:spLocks noChangeArrowheads="1"/>
          </p:cNvSpPr>
          <p:nvPr/>
        </p:nvSpPr>
        <p:spPr bwMode="auto">
          <a:xfrm>
            <a:off x="53943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rPr>
              <a:t>M</a:t>
            </a:r>
          </a:p>
        </p:txBody>
      </p:sp>
      <p:sp>
        <p:nvSpPr>
          <p:cNvPr id="65576" name="Line 69"/>
          <p:cNvSpPr>
            <a:spLocks noChangeShapeType="1"/>
          </p:cNvSpPr>
          <p:nvPr/>
        </p:nvSpPr>
        <p:spPr bwMode="auto">
          <a:xfrm>
            <a:off x="3887788" y="2271713"/>
            <a:ext cx="0" cy="631825"/>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65577" name="Line 70"/>
          <p:cNvSpPr>
            <a:spLocks noChangeShapeType="1"/>
          </p:cNvSpPr>
          <p:nvPr/>
        </p:nvSpPr>
        <p:spPr bwMode="auto">
          <a:xfrm flipV="1">
            <a:off x="4097338" y="2608263"/>
            <a:ext cx="0" cy="400050"/>
          </a:xfrm>
          <a:prstGeom prst="line">
            <a:avLst/>
          </a:prstGeom>
          <a:noFill/>
          <a:ln w="9525">
            <a:solidFill>
              <a:schemeClr val="tx1"/>
            </a:solidFill>
            <a:round/>
            <a:headEnd/>
            <a:tailEnd type="triangle" w="med" len="med"/>
          </a:ln>
        </p:spPr>
        <p:txBody>
          <a:bodyPr/>
          <a:lstStyle/>
          <a:p>
            <a:endParaRPr lang="en-US" dirty="0">
              <a:latin typeface="+mn-lt"/>
            </a:endParaRPr>
          </a:p>
        </p:txBody>
      </p:sp>
      <p:grpSp>
        <p:nvGrpSpPr>
          <p:cNvPr id="4" name="Group 79"/>
          <p:cNvGrpSpPr>
            <a:grpSpLocks/>
          </p:cNvGrpSpPr>
          <p:nvPr/>
        </p:nvGrpSpPr>
        <p:grpSpPr bwMode="auto">
          <a:xfrm>
            <a:off x="1503363" y="5921375"/>
            <a:ext cx="914400" cy="152400"/>
            <a:chOff x="528" y="3744"/>
            <a:chExt cx="576" cy="144"/>
          </a:xfrm>
        </p:grpSpPr>
        <p:sp>
          <p:nvSpPr>
            <p:cNvPr id="22698" name="Rectangle 80"/>
            <p:cNvSpPr>
              <a:spLocks noChangeArrowheads="1"/>
            </p:cNvSpPr>
            <p:nvPr/>
          </p:nvSpPr>
          <p:spPr bwMode="auto">
            <a:xfrm>
              <a:off x="528" y="3744"/>
              <a:ext cx="57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000" dirty="0"/>
                <a:t>DebugSS     </a:t>
              </a:r>
            </a:p>
          </p:txBody>
        </p:sp>
        <p:sp>
          <p:nvSpPr>
            <p:cNvPr id="22699" name="Rectangle 81"/>
            <p:cNvSpPr>
              <a:spLocks noChangeArrowheads="1"/>
            </p:cNvSpPr>
            <p:nvPr/>
          </p:nvSpPr>
          <p:spPr bwMode="auto">
            <a:xfrm>
              <a:off x="1008" y="3744"/>
              <a:ext cx="9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solidFill>
                    <a:srgbClr val="660066"/>
                  </a:solidFill>
                </a:rPr>
                <a:t>M</a:t>
              </a:r>
            </a:p>
          </p:txBody>
        </p:sp>
      </p:grpSp>
      <p:sp>
        <p:nvSpPr>
          <p:cNvPr id="65579" name="Line 83"/>
          <p:cNvSpPr>
            <a:spLocks noChangeShapeType="1"/>
          </p:cNvSpPr>
          <p:nvPr/>
        </p:nvSpPr>
        <p:spPr bwMode="auto">
          <a:xfrm flipV="1">
            <a:off x="2446338" y="6007100"/>
            <a:ext cx="1266825" cy="9525"/>
          </a:xfrm>
          <a:prstGeom prst="line">
            <a:avLst/>
          </a:prstGeom>
          <a:noFill/>
          <a:ln w="9525">
            <a:solidFill>
              <a:schemeClr val="tx1"/>
            </a:solidFill>
            <a:round/>
            <a:headEnd/>
            <a:tailEnd type="triangle" w="med" len="med"/>
          </a:ln>
        </p:spPr>
        <p:txBody>
          <a:bodyPr/>
          <a:lstStyle/>
          <a:p>
            <a:endParaRPr lang="en-US" dirty="0">
              <a:latin typeface="+mn-lt"/>
            </a:endParaRPr>
          </a:p>
        </p:txBody>
      </p:sp>
      <p:grpSp>
        <p:nvGrpSpPr>
          <p:cNvPr id="5" name="Group 85"/>
          <p:cNvGrpSpPr>
            <a:grpSpLocks/>
          </p:cNvGrpSpPr>
          <p:nvPr/>
        </p:nvGrpSpPr>
        <p:grpSpPr bwMode="auto">
          <a:xfrm>
            <a:off x="2446338" y="3757613"/>
            <a:ext cx="1295400" cy="300037"/>
            <a:chOff x="1200" y="3024"/>
            <a:chExt cx="816" cy="216"/>
          </a:xfrm>
        </p:grpSpPr>
        <p:sp>
          <p:nvSpPr>
            <p:cNvPr id="65702" name="Line 86"/>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65703" name="Line 87"/>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65704" name="Line 88"/>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65705" name="Line 89"/>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dirty="0">
                <a:latin typeface="+mn-lt"/>
              </a:endParaRPr>
            </a:p>
          </p:txBody>
        </p:sp>
      </p:grpSp>
      <p:sp>
        <p:nvSpPr>
          <p:cNvPr id="22573" name="Rectangle 91"/>
          <p:cNvSpPr>
            <a:spLocks noChangeArrowheads="1"/>
          </p:cNvSpPr>
          <p:nvPr/>
        </p:nvSpPr>
        <p:spPr bwMode="auto">
          <a:xfrm>
            <a:off x="1531938" y="369093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t>TPCC</a:t>
            </a:r>
          </a:p>
          <a:p>
            <a:pPr algn="ctr">
              <a:defRPr/>
            </a:pPr>
            <a:r>
              <a:rPr lang="en-US" sz="900" dirty="0"/>
              <a:t>64ch</a:t>
            </a:r>
          </a:p>
          <a:p>
            <a:pPr algn="ctr">
              <a:defRPr/>
            </a:pPr>
            <a:r>
              <a:rPr lang="en-US" sz="900" dirty="0"/>
              <a:t>QDMA</a:t>
            </a:r>
          </a:p>
        </p:txBody>
      </p:sp>
      <p:grpSp>
        <p:nvGrpSpPr>
          <p:cNvPr id="6" name="Group 92"/>
          <p:cNvGrpSpPr>
            <a:grpSpLocks/>
          </p:cNvGrpSpPr>
          <p:nvPr/>
        </p:nvGrpSpPr>
        <p:grpSpPr bwMode="auto">
          <a:xfrm>
            <a:off x="2065338" y="3690938"/>
            <a:ext cx="381000" cy="400050"/>
            <a:chOff x="864" y="2064"/>
            <a:chExt cx="240" cy="384"/>
          </a:xfrm>
        </p:grpSpPr>
        <p:grpSp>
          <p:nvGrpSpPr>
            <p:cNvPr id="7" name="Group 93"/>
            <p:cNvGrpSpPr>
              <a:grpSpLocks/>
            </p:cNvGrpSpPr>
            <p:nvPr/>
          </p:nvGrpSpPr>
          <p:grpSpPr bwMode="auto">
            <a:xfrm>
              <a:off x="864" y="2064"/>
              <a:ext cx="240" cy="96"/>
              <a:chOff x="864" y="2064"/>
              <a:chExt cx="240" cy="96"/>
            </a:xfrm>
          </p:grpSpPr>
          <p:sp>
            <p:nvSpPr>
              <p:cNvPr id="22692" name="Rectangle 94"/>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M</a:t>
                </a:r>
              </a:p>
            </p:txBody>
          </p:sp>
          <p:sp>
            <p:nvSpPr>
              <p:cNvPr id="22693" name="Rectangle 95"/>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TC2</a:t>
                </a:r>
              </a:p>
            </p:txBody>
          </p:sp>
        </p:grpSp>
        <p:grpSp>
          <p:nvGrpSpPr>
            <p:cNvPr id="8" name="Group 96"/>
            <p:cNvGrpSpPr>
              <a:grpSpLocks/>
            </p:cNvGrpSpPr>
            <p:nvPr/>
          </p:nvGrpSpPr>
          <p:grpSpPr bwMode="auto">
            <a:xfrm>
              <a:off x="864" y="2160"/>
              <a:ext cx="240" cy="96"/>
              <a:chOff x="864" y="2064"/>
              <a:chExt cx="240" cy="96"/>
            </a:xfrm>
          </p:grpSpPr>
          <p:sp>
            <p:nvSpPr>
              <p:cNvPr id="22690" name="Rectangle 97"/>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M</a:t>
                </a:r>
              </a:p>
            </p:txBody>
          </p:sp>
          <p:sp>
            <p:nvSpPr>
              <p:cNvPr id="22691" name="Rectangle 98"/>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TC3</a:t>
                </a:r>
              </a:p>
            </p:txBody>
          </p:sp>
        </p:grpSp>
        <p:grpSp>
          <p:nvGrpSpPr>
            <p:cNvPr id="9" name="Group 99"/>
            <p:cNvGrpSpPr>
              <a:grpSpLocks/>
            </p:cNvGrpSpPr>
            <p:nvPr/>
          </p:nvGrpSpPr>
          <p:grpSpPr bwMode="auto">
            <a:xfrm>
              <a:off x="864" y="2256"/>
              <a:ext cx="240" cy="96"/>
              <a:chOff x="864" y="2064"/>
              <a:chExt cx="240" cy="96"/>
            </a:xfrm>
          </p:grpSpPr>
          <p:sp>
            <p:nvSpPr>
              <p:cNvPr id="22688" name="Rectangle 100"/>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M</a:t>
                </a:r>
              </a:p>
            </p:txBody>
          </p:sp>
          <p:sp>
            <p:nvSpPr>
              <p:cNvPr id="22689" name="Rectangle 101"/>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TC4</a:t>
                </a:r>
              </a:p>
            </p:txBody>
          </p:sp>
        </p:grpSp>
        <p:grpSp>
          <p:nvGrpSpPr>
            <p:cNvPr id="10" name="Group 102"/>
            <p:cNvGrpSpPr>
              <a:grpSpLocks/>
            </p:cNvGrpSpPr>
            <p:nvPr/>
          </p:nvGrpSpPr>
          <p:grpSpPr bwMode="auto">
            <a:xfrm>
              <a:off x="864" y="2352"/>
              <a:ext cx="240" cy="96"/>
              <a:chOff x="864" y="2064"/>
              <a:chExt cx="240" cy="96"/>
            </a:xfrm>
          </p:grpSpPr>
          <p:sp>
            <p:nvSpPr>
              <p:cNvPr id="22686" name="Rectangle 103"/>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M</a:t>
                </a:r>
              </a:p>
            </p:txBody>
          </p:sp>
          <p:sp>
            <p:nvSpPr>
              <p:cNvPr id="22687" name="Rectangle 104"/>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TC5</a:t>
                </a:r>
              </a:p>
            </p:txBody>
          </p:sp>
        </p:grpSp>
      </p:grpSp>
      <p:sp>
        <p:nvSpPr>
          <p:cNvPr id="22575" name="Rectangle 106"/>
          <p:cNvSpPr>
            <a:spLocks noChangeArrowheads="1"/>
          </p:cNvSpPr>
          <p:nvPr/>
        </p:nvSpPr>
        <p:spPr bwMode="auto">
          <a:xfrm>
            <a:off x="1684338" y="382428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t>TPCC</a:t>
            </a:r>
          </a:p>
          <a:p>
            <a:pPr algn="ctr">
              <a:defRPr/>
            </a:pPr>
            <a:r>
              <a:rPr lang="en-US" sz="900" dirty="0"/>
              <a:t>64ch</a:t>
            </a:r>
          </a:p>
          <a:p>
            <a:pPr algn="ctr">
              <a:defRPr/>
            </a:pPr>
            <a:r>
              <a:rPr lang="en-US" sz="900" dirty="0"/>
              <a:t>QDMA</a:t>
            </a:r>
          </a:p>
        </p:txBody>
      </p:sp>
      <p:grpSp>
        <p:nvGrpSpPr>
          <p:cNvPr id="11" name="Group 107"/>
          <p:cNvGrpSpPr>
            <a:grpSpLocks/>
          </p:cNvGrpSpPr>
          <p:nvPr/>
        </p:nvGrpSpPr>
        <p:grpSpPr bwMode="auto">
          <a:xfrm>
            <a:off x="2217738" y="3824288"/>
            <a:ext cx="381000" cy="400050"/>
            <a:chOff x="864" y="2064"/>
            <a:chExt cx="240" cy="384"/>
          </a:xfrm>
        </p:grpSpPr>
        <p:grpSp>
          <p:nvGrpSpPr>
            <p:cNvPr id="12" name="Group 108"/>
            <p:cNvGrpSpPr>
              <a:grpSpLocks/>
            </p:cNvGrpSpPr>
            <p:nvPr/>
          </p:nvGrpSpPr>
          <p:grpSpPr bwMode="auto">
            <a:xfrm>
              <a:off x="864" y="2064"/>
              <a:ext cx="240" cy="96"/>
              <a:chOff x="864" y="2064"/>
              <a:chExt cx="240" cy="96"/>
            </a:xfrm>
          </p:grpSpPr>
          <p:sp>
            <p:nvSpPr>
              <p:cNvPr id="22680" name="Rectangle 109"/>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M</a:t>
                </a:r>
              </a:p>
            </p:txBody>
          </p:sp>
          <p:sp>
            <p:nvSpPr>
              <p:cNvPr id="22681" name="Rectangle 110"/>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TC6</a:t>
                </a:r>
              </a:p>
            </p:txBody>
          </p:sp>
        </p:grpSp>
        <p:grpSp>
          <p:nvGrpSpPr>
            <p:cNvPr id="13" name="Group 111"/>
            <p:cNvGrpSpPr>
              <a:grpSpLocks/>
            </p:cNvGrpSpPr>
            <p:nvPr/>
          </p:nvGrpSpPr>
          <p:grpSpPr bwMode="auto">
            <a:xfrm>
              <a:off x="864" y="2160"/>
              <a:ext cx="240" cy="96"/>
              <a:chOff x="864" y="2064"/>
              <a:chExt cx="240" cy="96"/>
            </a:xfrm>
          </p:grpSpPr>
          <p:sp>
            <p:nvSpPr>
              <p:cNvPr id="22678" name="Rectangle 112"/>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M</a:t>
                </a:r>
              </a:p>
            </p:txBody>
          </p:sp>
          <p:sp>
            <p:nvSpPr>
              <p:cNvPr id="22679" name="Rectangle 113"/>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TC7</a:t>
                </a:r>
              </a:p>
            </p:txBody>
          </p:sp>
        </p:grpSp>
        <p:grpSp>
          <p:nvGrpSpPr>
            <p:cNvPr id="14" name="Group 114"/>
            <p:cNvGrpSpPr>
              <a:grpSpLocks/>
            </p:cNvGrpSpPr>
            <p:nvPr/>
          </p:nvGrpSpPr>
          <p:grpSpPr bwMode="auto">
            <a:xfrm>
              <a:off x="864" y="2256"/>
              <a:ext cx="240" cy="96"/>
              <a:chOff x="864" y="2064"/>
              <a:chExt cx="240" cy="96"/>
            </a:xfrm>
          </p:grpSpPr>
          <p:sp>
            <p:nvSpPr>
              <p:cNvPr id="22676" name="Rectangle 11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M</a:t>
                </a:r>
              </a:p>
            </p:txBody>
          </p:sp>
          <p:sp>
            <p:nvSpPr>
              <p:cNvPr id="22677" name="Rectangle 11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TC8</a:t>
                </a:r>
              </a:p>
            </p:txBody>
          </p:sp>
        </p:grpSp>
        <p:grpSp>
          <p:nvGrpSpPr>
            <p:cNvPr id="15" name="Group 117"/>
            <p:cNvGrpSpPr>
              <a:grpSpLocks/>
            </p:cNvGrpSpPr>
            <p:nvPr/>
          </p:nvGrpSpPr>
          <p:grpSpPr bwMode="auto">
            <a:xfrm>
              <a:off x="864" y="2352"/>
              <a:ext cx="240" cy="96"/>
              <a:chOff x="864" y="2064"/>
              <a:chExt cx="240" cy="96"/>
            </a:xfrm>
          </p:grpSpPr>
          <p:sp>
            <p:nvSpPr>
              <p:cNvPr id="22674" name="Rectangle 11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M</a:t>
                </a:r>
              </a:p>
            </p:txBody>
          </p:sp>
          <p:sp>
            <p:nvSpPr>
              <p:cNvPr id="22675" name="Rectangle 11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TC9</a:t>
                </a:r>
              </a:p>
            </p:txBody>
          </p:sp>
        </p:grpSp>
      </p:grpSp>
      <p:grpSp>
        <p:nvGrpSpPr>
          <p:cNvPr id="16" name="Group 120"/>
          <p:cNvGrpSpPr>
            <a:grpSpLocks/>
          </p:cNvGrpSpPr>
          <p:nvPr/>
        </p:nvGrpSpPr>
        <p:grpSpPr bwMode="auto">
          <a:xfrm>
            <a:off x="2598738" y="3883025"/>
            <a:ext cx="1143000" cy="300038"/>
            <a:chOff x="1200" y="3024"/>
            <a:chExt cx="816" cy="216"/>
          </a:xfrm>
        </p:grpSpPr>
        <p:sp>
          <p:nvSpPr>
            <p:cNvPr id="65674" name="Line 121"/>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65675" name="Line 122"/>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65676" name="Line 123"/>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65677" name="Line 124"/>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dirty="0">
                <a:latin typeface="+mn-lt"/>
              </a:endParaRPr>
            </a:p>
          </p:txBody>
        </p:sp>
      </p:grpSp>
      <p:sp>
        <p:nvSpPr>
          <p:cNvPr id="22578" name="Rectangle 131"/>
          <p:cNvSpPr>
            <a:spLocks noChangeArrowheads="1"/>
          </p:cNvSpPr>
          <p:nvPr/>
        </p:nvSpPr>
        <p:spPr bwMode="auto">
          <a:xfrm>
            <a:off x="1531938" y="3324225"/>
            <a:ext cx="914400" cy="252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t>Network </a:t>
            </a:r>
          </a:p>
          <a:p>
            <a:pPr algn="ctr">
              <a:defRPr/>
            </a:pPr>
            <a:r>
              <a:rPr lang="en-US" sz="900" dirty="0"/>
              <a:t>Coprocessor</a:t>
            </a:r>
          </a:p>
        </p:txBody>
      </p:sp>
      <p:sp>
        <p:nvSpPr>
          <p:cNvPr id="22579" name="Rectangle 132"/>
          <p:cNvSpPr>
            <a:spLocks noChangeArrowheads="1"/>
          </p:cNvSpPr>
          <p:nvPr/>
        </p:nvSpPr>
        <p:spPr bwMode="auto">
          <a:xfrm>
            <a:off x="2293938" y="3324225"/>
            <a:ext cx="15240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solidFill>
                  <a:srgbClr val="660066"/>
                </a:solidFill>
              </a:rPr>
              <a:t>M</a:t>
            </a:r>
          </a:p>
        </p:txBody>
      </p:sp>
      <p:sp>
        <p:nvSpPr>
          <p:cNvPr id="65588" name="Line 139"/>
          <p:cNvSpPr>
            <a:spLocks noChangeShapeType="1"/>
          </p:cNvSpPr>
          <p:nvPr/>
        </p:nvSpPr>
        <p:spPr bwMode="auto">
          <a:xfrm>
            <a:off x="2446338" y="3400425"/>
            <a:ext cx="1295400"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65589" name="Line 176"/>
          <p:cNvSpPr>
            <a:spLocks noChangeShapeType="1"/>
          </p:cNvSpPr>
          <p:nvPr/>
        </p:nvSpPr>
        <p:spPr bwMode="auto">
          <a:xfrm flipV="1">
            <a:off x="4151313" y="5673725"/>
            <a:ext cx="1006475" cy="9525"/>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65590" name="Line 177"/>
          <p:cNvSpPr>
            <a:spLocks noChangeShapeType="1"/>
          </p:cNvSpPr>
          <p:nvPr/>
        </p:nvSpPr>
        <p:spPr bwMode="auto">
          <a:xfrm>
            <a:off x="4160838" y="5838825"/>
            <a:ext cx="996950"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22583" name="Rectangle 178"/>
          <p:cNvSpPr>
            <a:spLocks noChangeArrowheads="1"/>
          </p:cNvSpPr>
          <p:nvPr/>
        </p:nvSpPr>
        <p:spPr bwMode="auto">
          <a:xfrm>
            <a:off x="1503363" y="174148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t>HyperLink</a:t>
            </a:r>
          </a:p>
        </p:txBody>
      </p:sp>
      <p:sp>
        <p:nvSpPr>
          <p:cNvPr id="22584" name="Rectangle 179"/>
          <p:cNvSpPr>
            <a:spLocks noChangeArrowheads="1"/>
          </p:cNvSpPr>
          <p:nvPr/>
        </p:nvSpPr>
        <p:spPr bwMode="auto">
          <a:xfrm>
            <a:off x="2341563" y="17414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M</a:t>
            </a:r>
          </a:p>
        </p:txBody>
      </p:sp>
      <p:sp>
        <p:nvSpPr>
          <p:cNvPr id="65593" name="Line 180"/>
          <p:cNvSpPr>
            <a:spLocks noChangeShapeType="1"/>
          </p:cNvSpPr>
          <p:nvPr/>
        </p:nvSpPr>
        <p:spPr bwMode="auto">
          <a:xfrm>
            <a:off x="2493963" y="1817688"/>
            <a:ext cx="1219200"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65594" name="Line 181"/>
          <p:cNvSpPr>
            <a:spLocks noChangeShapeType="1"/>
          </p:cNvSpPr>
          <p:nvPr/>
        </p:nvSpPr>
        <p:spPr bwMode="auto">
          <a:xfrm>
            <a:off x="2493963" y="2027238"/>
            <a:ext cx="1219200"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65595" name="Line 182"/>
          <p:cNvSpPr>
            <a:spLocks noChangeShapeType="1"/>
          </p:cNvSpPr>
          <p:nvPr/>
        </p:nvSpPr>
        <p:spPr bwMode="auto">
          <a:xfrm>
            <a:off x="2514600" y="2133600"/>
            <a:ext cx="1219200"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22588" name="Rectangle 242"/>
          <p:cNvSpPr>
            <a:spLocks noChangeArrowheads="1"/>
          </p:cNvSpPr>
          <p:nvPr/>
        </p:nvSpPr>
        <p:spPr bwMode="auto">
          <a:xfrm>
            <a:off x="5456238" y="8842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t>HyperLink</a:t>
            </a:r>
          </a:p>
        </p:txBody>
      </p:sp>
      <p:sp>
        <p:nvSpPr>
          <p:cNvPr id="65597" name="Rectangle 243"/>
          <p:cNvSpPr>
            <a:spLocks noChangeArrowheads="1"/>
          </p:cNvSpPr>
          <p:nvPr/>
        </p:nvSpPr>
        <p:spPr bwMode="auto">
          <a:xfrm>
            <a:off x="5456238" y="884238"/>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dirty="0">
                <a:solidFill>
                  <a:srgbClr val="660066"/>
                </a:solidFill>
                <a:latin typeface="+mn-lt"/>
              </a:rPr>
              <a:t>S</a:t>
            </a:r>
          </a:p>
        </p:txBody>
      </p:sp>
      <p:sp>
        <p:nvSpPr>
          <p:cNvPr id="65598" name="Line 244"/>
          <p:cNvSpPr>
            <a:spLocks noChangeShapeType="1"/>
          </p:cNvSpPr>
          <p:nvPr/>
        </p:nvSpPr>
        <p:spPr bwMode="auto">
          <a:xfrm>
            <a:off x="4179888" y="960438"/>
            <a:ext cx="1266825"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22591" name="Rectangle 250"/>
          <p:cNvSpPr>
            <a:spLocks noChangeArrowheads="1"/>
          </p:cNvSpPr>
          <p:nvPr/>
        </p:nvSpPr>
        <p:spPr bwMode="auto">
          <a:xfrm>
            <a:off x="1512888" y="52387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AIF / PktDMA</a:t>
            </a:r>
          </a:p>
        </p:txBody>
      </p:sp>
      <p:sp>
        <p:nvSpPr>
          <p:cNvPr id="22592" name="Rectangle 251"/>
          <p:cNvSpPr>
            <a:spLocks noChangeArrowheads="1"/>
          </p:cNvSpPr>
          <p:nvPr/>
        </p:nvSpPr>
        <p:spPr bwMode="auto">
          <a:xfrm>
            <a:off x="2319338" y="52387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M</a:t>
            </a:r>
          </a:p>
        </p:txBody>
      </p:sp>
      <p:sp>
        <p:nvSpPr>
          <p:cNvPr id="65601" name="Line 252"/>
          <p:cNvSpPr>
            <a:spLocks noChangeShapeType="1"/>
          </p:cNvSpPr>
          <p:nvPr/>
        </p:nvSpPr>
        <p:spPr bwMode="auto">
          <a:xfrm>
            <a:off x="2459038" y="5324475"/>
            <a:ext cx="1263650"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65602" name="Line 253"/>
          <p:cNvSpPr>
            <a:spLocks noChangeShapeType="1"/>
          </p:cNvSpPr>
          <p:nvPr/>
        </p:nvSpPr>
        <p:spPr bwMode="auto">
          <a:xfrm>
            <a:off x="2436813" y="4525963"/>
            <a:ext cx="1295400"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65603" name="Line 254"/>
          <p:cNvSpPr>
            <a:spLocks noChangeShapeType="1"/>
          </p:cNvSpPr>
          <p:nvPr/>
        </p:nvSpPr>
        <p:spPr bwMode="auto">
          <a:xfrm>
            <a:off x="2427288" y="4778375"/>
            <a:ext cx="1295400"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65604" name="Line 255"/>
          <p:cNvSpPr>
            <a:spLocks noChangeShapeType="1"/>
          </p:cNvSpPr>
          <p:nvPr/>
        </p:nvSpPr>
        <p:spPr bwMode="auto">
          <a:xfrm>
            <a:off x="2417763" y="5062538"/>
            <a:ext cx="1295400"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22597" name="Rectangle 256"/>
          <p:cNvSpPr>
            <a:spLocks noChangeArrowheads="1"/>
          </p:cNvSpPr>
          <p:nvPr/>
        </p:nvSpPr>
        <p:spPr bwMode="auto">
          <a:xfrm>
            <a:off x="1512888" y="49720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FFTC / PktDMA</a:t>
            </a:r>
          </a:p>
        </p:txBody>
      </p:sp>
      <p:sp>
        <p:nvSpPr>
          <p:cNvPr id="22598" name="Rectangle 257"/>
          <p:cNvSpPr>
            <a:spLocks noChangeArrowheads="1"/>
          </p:cNvSpPr>
          <p:nvPr/>
        </p:nvSpPr>
        <p:spPr bwMode="auto">
          <a:xfrm>
            <a:off x="2319338" y="4972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M</a:t>
            </a:r>
          </a:p>
        </p:txBody>
      </p:sp>
      <p:sp>
        <p:nvSpPr>
          <p:cNvPr id="22599" name="Rectangle 258"/>
          <p:cNvSpPr>
            <a:spLocks noChangeArrowheads="1"/>
          </p:cNvSpPr>
          <p:nvPr/>
        </p:nvSpPr>
        <p:spPr bwMode="auto">
          <a:xfrm>
            <a:off x="1512888" y="46974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RAC_BE0,1</a:t>
            </a:r>
          </a:p>
        </p:txBody>
      </p:sp>
      <p:sp>
        <p:nvSpPr>
          <p:cNvPr id="22600" name="Rectangle 259"/>
          <p:cNvSpPr>
            <a:spLocks noChangeArrowheads="1"/>
          </p:cNvSpPr>
          <p:nvPr/>
        </p:nvSpPr>
        <p:spPr bwMode="auto">
          <a:xfrm>
            <a:off x="2319338" y="469741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M</a:t>
            </a:r>
          </a:p>
        </p:txBody>
      </p:sp>
      <p:sp>
        <p:nvSpPr>
          <p:cNvPr id="22601" name="Rectangle 260"/>
          <p:cNvSpPr>
            <a:spLocks noChangeArrowheads="1"/>
          </p:cNvSpPr>
          <p:nvPr/>
        </p:nvSpPr>
        <p:spPr bwMode="auto">
          <a:xfrm>
            <a:off x="1512888" y="44545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TAC_FE</a:t>
            </a:r>
          </a:p>
        </p:txBody>
      </p:sp>
      <p:sp>
        <p:nvSpPr>
          <p:cNvPr id="22602" name="Rectangle 261"/>
          <p:cNvSpPr>
            <a:spLocks noChangeArrowheads="1"/>
          </p:cNvSpPr>
          <p:nvPr/>
        </p:nvSpPr>
        <p:spPr bwMode="auto">
          <a:xfrm>
            <a:off x="2319338" y="4454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M</a:t>
            </a:r>
          </a:p>
        </p:txBody>
      </p:sp>
      <p:sp>
        <p:nvSpPr>
          <p:cNvPr id="22603" name="Rectangle 262"/>
          <p:cNvSpPr>
            <a:spLocks noChangeArrowheads="1"/>
          </p:cNvSpPr>
          <p:nvPr/>
        </p:nvSpPr>
        <p:spPr bwMode="auto">
          <a:xfrm>
            <a:off x="4605338" y="356076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SRIO</a:t>
            </a:r>
          </a:p>
        </p:txBody>
      </p:sp>
      <p:sp>
        <p:nvSpPr>
          <p:cNvPr id="22604" name="Rectangle 263"/>
          <p:cNvSpPr>
            <a:spLocks noChangeArrowheads="1"/>
          </p:cNvSpPr>
          <p:nvPr/>
        </p:nvSpPr>
        <p:spPr bwMode="auto">
          <a:xfrm>
            <a:off x="4614863" y="35607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S</a:t>
            </a:r>
          </a:p>
        </p:txBody>
      </p:sp>
      <p:sp>
        <p:nvSpPr>
          <p:cNvPr id="65613" name="Line 264"/>
          <p:cNvSpPr>
            <a:spLocks noChangeShapeType="1"/>
          </p:cNvSpPr>
          <p:nvPr/>
        </p:nvSpPr>
        <p:spPr bwMode="auto">
          <a:xfrm>
            <a:off x="4179888" y="3613150"/>
            <a:ext cx="434975" cy="9525"/>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22606" name="Rectangle 265"/>
          <p:cNvSpPr>
            <a:spLocks noChangeArrowheads="1"/>
          </p:cNvSpPr>
          <p:nvPr/>
        </p:nvSpPr>
        <p:spPr bwMode="auto">
          <a:xfrm>
            <a:off x="5167313" y="57673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S</a:t>
            </a:r>
          </a:p>
        </p:txBody>
      </p:sp>
      <p:sp>
        <p:nvSpPr>
          <p:cNvPr id="22607" name="Rectangle 268"/>
          <p:cNvSpPr>
            <a:spLocks noChangeArrowheads="1"/>
          </p:cNvSpPr>
          <p:nvPr/>
        </p:nvSpPr>
        <p:spPr bwMode="auto">
          <a:xfrm>
            <a:off x="5281613" y="46434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RAC_FE</a:t>
            </a:r>
          </a:p>
        </p:txBody>
      </p:sp>
      <p:sp>
        <p:nvSpPr>
          <p:cNvPr id="22608" name="Rectangle 269"/>
          <p:cNvSpPr>
            <a:spLocks noChangeArrowheads="1"/>
          </p:cNvSpPr>
          <p:nvPr/>
        </p:nvSpPr>
        <p:spPr bwMode="auto">
          <a:xfrm>
            <a:off x="5281613" y="46434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S</a:t>
            </a:r>
          </a:p>
        </p:txBody>
      </p:sp>
      <p:sp>
        <p:nvSpPr>
          <p:cNvPr id="65617" name="Line 270"/>
          <p:cNvSpPr>
            <a:spLocks noChangeShapeType="1"/>
          </p:cNvSpPr>
          <p:nvPr/>
        </p:nvSpPr>
        <p:spPr bwMode="auto">
          <a:xfrm>
            <a:off x="4179888" y="4719638"/>
            <a:ext cx="1120775"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22610" name="Rectangle 275"/>
          <p:cNvSpPr>
            <a:spLocks noChangeArrowheads="1"/>
          </p:cNvSpPr>
          <p:nvPr/>
        </p:nvSpPr>
        <p:spPr bwMode="auto">
          <a:xfrm>
            <a:off x="5291138" y="41560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TCP3d</a:t>
            </a:r>
          </a:p>
        </p:txBody>
      </p:sp>
      <p:sp>
        <p:nvSpPr>
          <p:cNvPr id="22611" name="Rectangle 276"/>
          <p:cNvSpPr>
            <a:spLocks noChangeArrowheads="1"/>
          </p:cNvSpPr>
          <p:nvPr/>
        </p:nvSpPr>
        <p:spPr bwMode="auto">
          <a:xfrm>
            <a:off x="5272088" y="415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S</a:t>
            </a:r>
          </a:p>
        </p:txBody>
      </p:sp>
      <p:sp>
        <p:nvSpPr>
          <p:cNvPr id="65620" name="Line 277"/>
          <p:cNvSpPr>
            <a:spLocks noChangeShapeType="1"/>
          </p:cNvSpPr>
          <p:nvPr/>
        </p:nvSpPr>
        <p:spPr bwMode="auto">
          <a:xfrm>
            <a:off x="4179888" y="4241800"/>
            <a:ext cx="1130300"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65621" name="Line 279"/>
          <p:cNvSpPr>
            <a:spLocks noChangeShapeType="1"/>
          </p:cNvSpPr>
          <p:nvPr/>
        </p:nvSpPr>
        <p:spPr bwMode="auto">
          <a:xfrm>
            <a:off x="4189413" y="3900488"/>
            <a:ext cx="1130300"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22614" name="Rectangle 281"/>
          <p:cNvSpPr>
            <a:spLocks noChangeArrowheads="1"/>
          </p:cNvSpPr>
          <p:nvPr/>
        </p:nvSpPr>
        <p:spPr bwMode="auto">
          <a:xfrm>
            <a:off x="5300663" y="38052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TCP3e_W/R</a:t>
            </a:r>
          </a:p>
        </p:txBody>
      </p:sp>
      <p:sp>
        <p:nvSpPr>
          <p:cNvPr id="22615" name="Rectangle 282"/>
          <p:cNvSpPr>
            <a:spLocks noChangeArrowheads="1"/>
          </p:cNvSpPr>
          <p:nvPr/>
        </p:nvSpPr>
        <p:spPr bwMode="auto">
          <a:xfrm>
            <a:off x="5281613" y="38052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S</a:t>
            </a:r>
          </a:p>
        </p:txBody>
      </p:sp>
      <p:sp>
        <p:nvSpPr>
          <p:cNvPr id="65624" name="Line 283"/>
          <p:cNvSpPr>
            <a:spLocks noChangeShapeType="1"/>
          </p:cNvSpPr>
          <p:nvPr/>
        </p:nvSpPr>
        <p:spPr bwMode="auto">
          <a:xfrm>
            <a:off x="4189413" y="5175250"/>
            <a:ext cx="1120775"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22617" name="Rectangle 286"/>
          <p:cNvSpPr>
            <a:spLocks noChangeArrowheads="1"/>
          </p:cNvSpPr>
          <p:nvPr/>
        </p:nvSpPr>
        <p:spPr bwMode="auto">
          <a:xfrm>
            <a:off x="5300663" y="5099050"/>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VCP2 (x4)</a:t>
            </a:r>
          </a:p>
        </p:txBody>
      </p:sp>
      <p:sp>
        <p:nvSpPr>
          <p:cNvPr id="22618" name="Rectangle 287"/>
          <p:cNvSpPr>
            <a:spLocks noChangeArrowheads="1"/>
          </p:cNvSpPr>
          <p:nvPr/>
        </p:nvSpPr>
        <p:spPr bwMode="auto">
          <a:xfrm>
            <a:off x="5300663" y="5099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S</a:t>
            </a:r>
          </a:p>
        </p:txBody>
      </p:sp>
      <p:sp>
        <p:nvSpPr>
          <p:cNvPr id="22620" name="Rectangle 353"/>
          <p:cNvSpPr>
            <a:spLocks noChangeArrowheads="1"/>
          </p:cNvSpPr>
          <p:nvPr/>
        </p:nvSpPr>
        <p:spPr bwMode="auto">
          <a:xfrm>
            <a:off x="2322513" y="29781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M</a:t>
            </a:r>
          </a:p>
        </p:txBody>
      </p:sp>
      <p:sp>
        <p:nvSpPr>
          <p:cNvPr id="65629" name="Line 354"/>
          <p:cNvSpPr>
            <a:spLocks noChangeShapeType="1"/>
          </p:cNvSpPr>
          <p:nvPr/>
        </p:nvSpPr>
        <p:spPr bwMode="auto">
          <a:xfrm>
            <a:off x="2459038" y="3044825"/>
            <a:ext cx="1263650"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22622" name="Text Box 363"/>
          <p:cNvSpPr txBox="1">
            <a:spLocks noChangeArrowheads="1"/>
          </p:cNvSpPr>
          <p:nvPr/>
        </p:nvSpPr>
        <p:spPr bwMode="auto">
          <a:xfrm>
            <a:off x="1636713" y="2160588"/>
            <a:ext cx="593432"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dirty="0"/>
              <a:t>EDMA_0</a:t>
            </a:r>
          </a:p>
        </p:txBody>
      </p:sp>
      <p:sp>
        <p:nvSpPr>
          <p:cNvPr id="22623" name="Text Box 364"/>
          <p:cNvSpPr txBox="1">
            <a:spLocks noChangeArrowheads="1"/>
          </p:cNvSpPr>
          <p:nvPr/>
        </p:nvSpPr>
        <p:spPr bwMode="auto">
          <a:xfrm>
            <a:off x="1817688" y="4186238"/>
            <a:ext cx="679994"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dirty="0"/>
              <a:t>EDMA_1,2</a:t>
            </a:r>
          </a:p>
        </p:txBody>
      </p:sp>
      <p:sp>
        <p:nvSpPr>
          <p:cNvPr id="22624" name="Rectangle 365"/>
          <p:cNvSpPr>
            <a:spLocks noChangeArrowheads="1"/>
          </p:cNvSpPr>
          <p:nvPr/>
        </p:nvSpPr>
        <p:spPr bwMode="auto">
          <a:xfrm>
            <a:off x="4826000" y="303053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t>Core</a:t>
            </a:r>
          </a:p>
        </p:txBody>
      </p:sp>
      <p:sp>
        <p:nvSpPr>
          <p:cNvPr id="65633" name="Line 366"/>
          <p:cNvSpPr>
            <a:spLocks noChangeShapeType="1"/>
          </p:cNvSpPr>
          <p:nvPr/>
        </p:nvSpPr>
        <p:spPr bwMode="auto">
          <a:xfrm flipV="1">
            <a:off x="3968750" y="3182938"/>
            <a:ext cx="704850" cy="1587"/>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22626" name="Rectangle 367"/>
          <p:cNvSpPr>
            <a:spLocks noChangeArrowheads="1"/>
          </p:cNvSpPr>
          <p:nvPr/>
        </p:nvSpPr>
        <p:spPr bwMode="auto">
          <a:xfrm>
            <a:off x="46736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rPr>
              <a:t>S</a:t>
            </a:r>
          </a:p>
        </p:txBody>
      </p:sp>
      <p:sp>
        <p:nvSpPr>
          <p:cNvPr id="22627" name="Rectangle 368"/>
          <p:cNvSpPr>
            <a:spLocks noChangeArrowheads="1"/>
          </p:cNvSpPr>
          <p:nvPr/>
        </p:nvSpPr>
        <p:spPr bwMode="auto">
          <a:xfrm>
            <a:off x="54356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rPr>
              <a:t>M</a:t>
            </a:r>
          </a:p>
        </p:txBody>
      </p:sp>
      <p:sp>
        <p:nvSpPr>
          <p:cNvPr id="22628" name="Rectangle 373"/>
          <p:cNvSpPr>
            <a:spLocks noChangeArrowheads="1"/>
          </p:cNvSpPr>
          <p:nvPr/>
        </p:nvSpPr>
        <p:spPr bwMode="auto">
          <a:xfrm>
            <a:off x="4867275" y="294481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t>Core</a:t>
            </a:r>
          </a:p>
        </p:txBody>
      </p:sp>
      <p:sp>
        <p:nvSpPr>
          <p:cNvPr id="65637" name="Line 374"/>
          <p:cNvSpPr>
            <a:spLocks noChangeShapeType="1"/>
          </p:cNvSpPr>
          <p:nvPr/>
        </p:nvSpPr>
        <p:spPr bwMode="auto">
          <a:xfrm flipV="1">
            <a:off x="3937000" y="3097213"/>
            <a:ext cx="777875" cy="1587"/>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22630" name="Rectangle 375"/>
          <p:cNvSpPr>
            <a:spLocks noChangeArrowheads="1"/>
          </p:cNvSpPr>
          <p:nvPr/>
        </p:nvSpPr>
        <p:spPr bwMode="auto">
          <a:xfrm>
            <a:off x="471487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rPr>
              <a:t>S</a:t>
            </a:r>
          </a:p>
        </p:txBody>
      </p:sp>
      <p:sp>
        <p:nvSpPr>
          <p:cNvPr id="22631" name="Rectangle 376"/>
          <p:cNvSpPr>
            <a:spLocks noChangeArrowheads="1"/>
          </p:cNvSpPr>
          <p:nvPr/>
        </p:nvSpPr>
        <p:spPr bwMode="auto">
          <a:xfrm>
            <a:off x="547052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rPr>
              <a:t>M</a:t>
            </a:r>
          </a:p>
        </p:txBody>
      </p:sp>
      <p:sp>
        <p:nvSpPr>
          <p:cNvPr id="22632" name="Rectangle 381"/>
          <p:cNvSpPr>
            <a:spLocks noChangeArrowheads="1"/>
          </p:cNvSpPr>
          <p:nvPr/>
        </p:nvSpPr>
        <p:spPr bwMode="auto">
          <a:xfrm>
            <a:off x="4908550" y="285908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t>L2 0-3</a:t>
            </a:r>
          </a:p>
        </p:txBody>
      </p:sp>
      <p:sp>
        <p:nvSpPr>
          <p:cNvPr id="65641" name="Line 382"/>
          <p:cNvSpPr>
            <a:spLocks noChangeShapeType="1"/>
          </p:cNvSpPr>
          <p:nvPr/>
        </p:nvSpPr>
        <p:spPr bwMode="auto">
          <a:xfrm flipV="1">
            <a:off x="3954463" y="3011488"/>
            <a:ext cx="801687" cy="9525"/>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22634" name="Rectangle 383"/>
          <p:cNvSpPr>
            <a:spLocks noChangeArrowheads="1"/>
          </p:cNvSpPr>
          <p:nvPr/>
        </p:nvSpPr>
        <p:spPr bwMode="auto">
          <a:xfrm>
            <a:off x="47561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rPr>
              <a:t>S</a:t>
            </a:r>
          </a:p>
        </p:txBody>
      </p:sp>
      <p:sp>
        <p:nvSpPr>
          <p:cNvPr id="22635" name="Rectangle 384"/>
          <p:cNvSpPr>
            <a:spLocks noChangeArrowheads="1"/>
          </p:cNvSpPr>
          <p:nvPr/>
        </p:nvSpPr>
        <p:spPr bwMode="auto">
          <a:xfrm>
            <a:off x="55181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rPr>
              <a:t>M</a:t>
            </a:r>
          </a:p>
        </p:txBody>
      </p:sp>
      <p:sp>
        <p:nvSpPr>
          <p:cNvPr id="22637" name="Rectangle 28"/>
          <p:cNvSpPr>
            <a:spLocks noChangeArrowheads="1"/>
          </p:cNvSpPr>
          <p:nvPr/>
        </p:nvSpPr>
        <p:spPr bwMode="auto">
          <a:xfrm rot="5400000">
            <a:off x="3133725" y="1470025"/>
            <a:ext cx="1711325" cy="5873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1600" dirty="0"/>
              <a:t>CPUCLK/2</a:t>
            </a:r>
          </a:p>
          <a:p>
            <a:pPr algn="ctr">
              <a:lnSpc>
                <a:spcPct val="90000"/>
              </a:lnSpc>
              <a:defRPr/>
            </a:pPr>
            <a:r>
              <a:rPr lang="en-US" sz="1600" dirty="0"/>
              <a:t>256bit </a:t>
            </a:r>
            <a:r>
              <a:rPr lang="en-US" sz="1600" dirty="0" smtClean="0"/>
              <a:t>TeraNet 2A</a:t>
            </a:r>
            <a:endParaRPr lang="en-US" sz="1600" dirty="0"/>
          </a:p>
        </p:txBody>
      </p:sp>
      <p:sp>
        <p:nvSpPr>
          <p:cNvPr id="65646" name="Line 175"/>
          <p:cNvSpPr>
            <a:spLocks noChangeShapeType="1"/>
          </p:cNvSpPr>
          <p:nvPr/>
        </p:nvSpPr>
        <p:spPr bwMode="auto">
          <a:xfrm>
            <a:off x="4170363" y="4503738"/>
            <a:ext cx="1130300"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65647" name="Line 255"/>
          <p:cNvSpPr>
            <a:spLocks noChangeShapeType="1"/>
          </p:cNvSpPr>
          <p:nvPr/>
        </p:nvSpPr>
        <p:spPr bwMode="auto">
          <a:xfrm>
            <a:off x="2459038" y="5127625"/>
            <a:ext cx="1262062" cy="7938"/>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22640" name="Rectangle 256"/>
          <p:cNvSpPr>
            <a:spLocks noChangeArrowheads="1"/>
          </p:cNvSpPr>
          <p:nvPr/>
        </p:nvSpPr>
        <p:spPr bwMode="auto">
          <a:xfrm>
            <a:off x="1554163" y="50371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FFTC / PktDMA</a:t>
            </a:r>
          </a:p>
        </p:txBody>
      </p:sp>
      <p:sp>
        <p:nvSpPr>
          <p:cNvPr id="22641" name="Rectangle 257"/>
          <p:cNvSpPr>
            <a:spLocks noChangeArrowheads="1"/>
          </p:cNvSpPr>
          <p:nvPr/>
        </p:nvSpPr>
        <p:spPr bwMode="auto">
          <a:xfrm>
            <a:off x="2360613" y="50371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M</a:t>
            </a:r>
          </a:p>
        </p:txBody>
      </p:sp>
      <p:sp>
        <p:nvSpPr>
          <p:cNvPr id="22642" name="Rectangle 275"/>
          <p:cNvSpPr>
            <a:spLocks noChangeArrowheads="1"/>
          </p:cNvSpPr>
          <p:nvPr/>
        </p:nvSpPr>
        <p:spPr bwMode="auto">
          <a:xfrm>
            <a:off x="5364163" y="421322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TCP3d</a:t>
            </a:r>
          </a:p>
        </p:txBody>
      </p:sp>
      <p:sp>
        <p:nvSpPr>
          <p:cNvPr id="22643" name="Rectangle 276"/>
          <p:cNvSpPr>
            <a:spLocks noChangeArrowheads="1"/>
          </p:cNvSpPr>
          <p:nvPr/>
        </p:nvSpPr>
        <p:spPr bwMode="auto">
          <a:xfrm>
            <a:off x="5345113" y="42132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S</a:t>
            </a:r>
          </a:p>
        </p:txBody>
      </p:sp>
      <p:sp>
        <p:nvSpPr>
          <p:cNvPr id="65652" name="Line 277"/>
          <p:cNvSpPr>
            <a:spLocks noChangeShapeType="1"/>
          </p:cNvSpPr>
          <p:nvPr/>
        </p:nvSpPr>
        <p:spPr bwMode="auto">
          <a:xfrm>
            <a:off x="4252913" y="4298950"/>
            <a:ext cx="1130300"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22645" name="Rectangle 268"/>
          <p:cNvSpPr>
            <a:spLocks noChangeArrowheads="1"/>
          </p:cNvSpPr>
          <p:nvPr/>
        </p:nvSpPr>
        <p:spPr bwMode="auto">
          <a:xfrm>
            <a:off x="5370513" y="47005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RAC_FE</a:t>
            </a:r>
          </a:p>
        </p:txBody>
      </p:sp>
      <p:sp>
        <p:nvSpPr>
          <p:cNvPr id="22646" name="Rectangle 269"/>
          <p:cNvSpPr>
            <a:spLocks noChangeArrowheads="1"/>
          </p:cNvSpPr>
          <p:nvPr/>
        </p:nvSpPr>
        <p:spPr bwMode="auto">
          <a:xfrm>
            <a:off x="5370513" y="47005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S</a:t>
            </a:r>
          </a:p>
        </p:txBody>
      </p:sp>
      <p:sp>
        <p:nvSpPr>
          <p:cNvPr id="65655" name="Line 270"/>
          <p:cNvSpPr>
            <a:spLocks noChangeShapeType="1"/>
          </p:cNvSpPr>
          <p:nvPr/>
        </p:nvSpPr>
        <p:spPr bwMode="auto">
          <a:xfrm>
            <a:off x="4268788" y="4776788"/>
            <a:ext cx="1120775"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65656" name="Line 283"/>
          <p:cNvSpPr>
            <a:spLocks noChangeShapeType="1"/>
          </p:cNvSpPr>
          <p:nvPr/>
        </p:nvSpPr>
        <p:spPr bwMode="auto">
          <a:xfrm>
            <a:off x="4254500" y="5224463"/>
            <a:ext cx="1120775"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22649" name="Rectangle 286"/>
          <p:cNvSpPr>
            <a:spLocks noChangeArrowheads="1"/>
          </p:cNvSpPr>
          <p:nvPr/>
        </p:nvSpPr>
        <p:spPr bwMode="auto">
          <a:xfrm>
            <a:off x="5365750" y="51482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VCP2 (x4)</a:t>
            </a:r>
          </a:p>
        </p:txBody>
      </p:sp>
      <p:sp>
        <p:nvSpPr>
          <p:cNvPr id="22650" name="Rectangle 287"/>
          <p:cNvSpPr>
            <a:spLocks noChangeArrowheads="1"/>
          </p:cNvSpPr>
          <p:nvPr/>
        </p:nvSpPr>
        <p:spPr bwMode="auto">
          <a:xfrm>
            <a:off x="5365750" y="51482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S</a:t>
            </a:r>
          </a:p>
        </p:txBody>
      </p:sp>
      <p:sp>
        <p:nvSpPr>
          <p:cNvPr id="65659" name="Line 283"/>
          <p:cNvSpPr>
            <a:spLocks noChangeShapeType="1"/>
          </p:cNvSpPr>
          <p:nvPr/>
        </p:nvSpPr>
        <p:spPr bwMode="auto">
          <a:xfrm>
            <a:off x="4319588" y="5273675"/>
            <a:ext cx="1120775"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22652" name="Rectangle 286"/>
          <p:cNvSpPr>
            <a:spLocks noChangeArrowheads="1"/>
          </p:cNvSpPr>
          <p:nvPr/>
        </p:nvSpPr>
        <p:spPr bwMode="auto">
          <a:xfrm>
            <a:off x="5430838" y="51974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VCP2 (x4)</a:t>
            </a:r>
          </a:p>
        </p:txBody>
      </p:sp>
      <p:sp>
        <p:nvSpPr>
          <p:cNvPr id="22653" name="Rectangle 287"/>
          <p:cNvSpPr>
            <a:spLocks noChangeArrowheads="1"/>
          </p:cNvSpPr>
          <p:nvPr/>
        </p:nvSpPr>
        <p:spPr bwMode="auto">
          <a:xfrm>
            <a:off x="5430838" y="51974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S</a:t>
            </a:r>
          </a:p>
        </p:txBody>
      </p:sp>
      <p:sp>
        <p:nvSpPr>
          <p:cNvPr id="65662" name="Line 283"/>
          <p:cNvSpPr>
            <a:spLocks noChangeShapeType="1"/>
          </p:cNvSpPr>
          <p:nvPr/>
        </p:nvSpPr>
        <p:spPr bwMode="auto">
          <a:xfrm>
            <a:off x="4300538" y="5322888"/>
            <a:ext cx="1204912"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22655" name="Rectangle 286"/>
          <p:cNvSpPr>
            <a:spLocks noChangeArrowheads="1"/>
          </p:cNvSpPr>
          <p:nvPr/>
        </p:nvSpPr>
        <p:spPr bwMode="auto">
          <a:xfrm>
            <a:off x="5495925" y="52466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VCP2 (x4)</a:t>
            </a:r>
          </a:p>
        </p:txBody>
      </p:sp>
      <p:sp>
        <p:nvSpPr>
          <p:cNvPr id="22656" name="Rectangle 287"/>
          <p:cNvSpPr>
            <a:spLocks noChangeArrowheads="1"/>
          </p:cNvSpPr>
          <p:nvPr/>
        </p:nvSpPr>
        <p:spPr bwMode="auto">
          <a:xfrm>
            <a:off x="5495925" y="52466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S</a:t>
            </a:r>
          </a:p>
        </p:txBody>
      </p:sp>
      <p:sp>
        <p:nvSpPr>
          <p:cNvPr id="65665" name="Line 254"/>
          <p:cNvSpPr>
            <a:spLocks noChangeShapeType="1"/>
          </p:cNvSpPr>
          <p:nvPr/>
        </p:nvSpPr>
        <p:spPr bwMode="auto">
          <a:xfrm>
            <a:off x="2492375" y="4827588"/>
            <a:ext cx="1230313" cy="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22658" name="Rectangle 258"/>
          <p:cNvSpPr>
            <a:spLocks noChangeArrowheads="1"/>
          </p:cNvSpPr>
          <p:nvPr/>
        </p:nvSpPr>
        <p:spPr bwMode="auto">
          <a:xfrm>
            <a:off x="1577975" y="47466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t>RAC_BE0,1</a:t>
            </a:r>
          </a:p>
        </p:txBody>
      </p:sp>
      <p:sp>
        <p:nvSpPr>
          <p:cNvPr id="22659" name="Rectangle 259"/>
          <p:cNvSpPr>
            <a:spLocks noChangeArrowheads="1"/>
          </p:cNvSpPr>
          <p:nvPr/>
        </p:nvSpPr>
        <p:spPr bwMode="auto">
          <a:xfrm>
            <a:off x="2384425" y="47466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rPr>
              <a:t>M</a:t>
            </a:r>
          </a:p>
        </p:txBody>
      </p:sp>
      <p:sp>
        <p:nvSpPr>
          <p:cNvPr id="22660" name="Rectangle 33"/>
          <p:cNvSpPr>
            <a:spLocks noChangeArrowheads="1"/>
          </p:cNvSpPr>
          <p:nvPr/>
        </p:nvSpPr>
        <p:spPr bwMode="auto">
          <a:xfrm rot="5400000">
            <a:off x="2401888" y="4229100"/>
            <a:ext cx="3254375" cy="5937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dirty="0"/>
              <a:t>CPUCLK/3 </a:t>
            </a:r>
          </a:p>
          <a:p>
            <a:pPr algn="ctr">
              <a:lnSpc>
                <a:spcPct val="90000"/>
              </a:lnSpc>
              <a:defRPr/>
            </a:pPr>
            <a:r>
              <a:rPr lang="en-US" sz="2000" dirty="0"/>
              <a:t>128bit  </a:t>
            </a:r>
            <a:r>
              <a:rPr lang="en-US" sz="2000" dirty="0" smtClean="0"/>
              <a:t>TeraNet 3A</a:t>
            </a:r>
            <a:endParaRPr lang="en-US" sz="2000" dirty="0"/>
          </a:p>
        </p:txBody>
      </p:sp>
      <p:sp>
        <p:nvSpPr>
          <p:cNvPr id="65669" name="Rectangle 65"/>
          <p:cNvSpPr>
            <a:spLocks noChangeArrowheads="1"/>
          </p:cNvSpPr>
          <p:nvPr/>
        </p:nvSpPr>
        <p:spPr bwMode="auto">
          <a:xfrm>
            <a:off x="56324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mn-lt"/>
              </a:rPr>
              <a:t>S</a:t>
            </a:r>
          </a:p>
        </p:txBody>
      </p:sp>
      <p:sp>
        <p:nvSpPr>
          <p:cNvPr id="65670" name="Rectangle 65"/>
          <p:cNvSpPr>
            <a:spLocks noChangeArrowheads="1"/>
          </p:cNvSpPr>
          <p:nvPr/>
        </p:nvSpPr>
        <p:spPr bwMode="auto">
          <a:xfrm>
            <a:off x="57848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mn-lt"/>
              </a:rPr>
              <a:t>S</a:t>
            </a:r>
          </a:p>
        </p:txBody>
      </p:sp>
      <p:sp>
        <p:nvSpPr>
          <p:cNvPr id="65671" name="Rectangle 65"/>
          <p:cNvSpPr>
            <a:spLocks noChangeArrowheads="1"/>
          </p:cNvSpPr>
          <p:nvPr/>
        </p:nvSpPr>
        <p:spPr bwMode="auto">
          <a:xfrm>
            <a:off x="593090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mn-lt"/>
              </a:rPr>
              <a:t>S</a:t>
            </a:r>
          </a:p>
        </p:txBody>
      </p:sp>
      <p:sp>
        <p:nvSpPr>
          <p:cNvPr id="65672" name="Rectangle 65"/>
          <p:cNvSpPr>
            <a:spLocks noChangeArrowheads="1"/>
          </p:cNvSpPr>
          <p:nvPr/>
        </p:nvSpPr>
        <p:spPr bwMode="auto">
          <a:xfrm>
            <a:off x="6083300" y="1804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mn-lt"/>
              </a:rPr>
              <a:t>S</a:t>
            </a:r>
          </a:p>
        </p:txBody>
      </p:sp>
      <p:cxnSp>
        <p:nvCxnSpPr>
          <p:cNvPr id="65673" name="Shape 178"/>
          <p:cNvCxnSpPr>
            <a:cxnSpLocks noChangeShapeType="1"/>
            <a:stCxn id="22635" idx="3"/>
            <a:endCxn id="65669" idx="2"/>
          </p:cNvCxnSpPr>
          <p:nvPr/>
        </p:nvCxnSpPr>
        <p:spPr bwMode="auto">
          <a:xfrm flipV="1">
            <a:off x="5670550" y="2032000"/>
            <a:ext cx="38100" cy="979488"/>
          </a:xfrm>
          <a:prstGeom prst="bentConnector2">
            <a:avLst/>
          </a:prstGeom>
          <a:noFill/>
          <a:ln w="12700" algn="ctr">
            <a:solidFill>
              <a:schemeClr val="tx1"/>
            </a:solidFill>
            <a:round/>
            <a:headEnd type="none" w="sm" len="sm"/>
            <a:tailEnd type="triangle" w="med" len="med"/>
          </a:ln>
        </p:spPr>
      </p:cxnSp>
      <p:sp>
        <p:nvSpPr>
          <p:cNvPr id="177" name="Rectangle 28"/>
          <p:cNvSpPr>
            <a:spLocks noChangeArrowheads="1"/>
          </p:cNvSpPr>
          <p:nvPr/>
        </p:nvSpPr>
        <p:spPr bwMode="auto">
          <a:xfrm>
            <a:off x="6781800" y="2971800"/>
            <a:ext cx="1371600" cy="587375"/>
          </a:xfrm>
          <a:prstGeom prst="rect">
            <a:avLst/>
          </a:prstGeom>
          <a:gradFill>
            <a:gsLst>
              <a:gs pos="0">
                <a:schemeClr val="accent2">
                  <a:lumMod val="60000"/>
                  <a:lumOff val="40000"/>
                </a:schemeClr>
              </a:gs>
              <a:gs pos="35000">
                <a:schemeClr val="accent2">
                  <a:tint val="37000"/>
                  <a:satMod val="300000"/>
                </a:schemeClr>
              </a:gs>
              <a:gs pos="100000">
                <a:schemeClr val="accent2">
                  <a:tint val="15000"/>
                  <a:satMod val="350000"/>
                </a:schemeClr>
              </a:gs>
            </a:gsLst>
            <a:lin ang="16200000" scaled="1"/>
          </a:gradFill>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1400" dirty="0" smtClean="0"/>
              <a:t>CPUCLK/2</a:t>
            </a:r>
            <a:endParaRPr lang="en-US" sz="1400" dirty="0"/>
          </a:p>
          <a:p>
            <a:pPr algn="ctr">
              <a:lnSpc>
                <a:spcPct val="90000"/>
              </a:lnSpc>
              <a:defRPr/>
            </a:pPr>
            <a:r>
              <a:rPr lang="en-US" sz="1400" dirty="0"/>
              <a:t>256bit </a:t>
            </a:r>
            <a:r>
              <a:rPr lang="en-US" sz="1400" dirty="0" smtClean="0"/>
              <a:t>TeraNet 2B</a:t>
            </a:r>
            <a:endParaRPr lang="en-US" sz="1400" dirty="0"/>
          </a:p>
        </p:txBody>
      </p:sp>
      <p:sp>
        <p:nvSpPr>
          <p:cNvPr id="178" name="Rectangle 28"/>
          <p:cNvSpPr>
            <a:spLocks noChangeArrowheads="1"/>
          </p:cNvSpPr>
          <p:nvPr/>
        </p:nvSpPr>
        <p:spPr bwMode="auto">
          <a:xfrm>
            <a:off x="7089577" y="3864068"/>
            <a:ext cx="762000" cy="228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1600" dirty="0" smtClean="0"/>
              <a:t>MPU</a:t>
            </a:r>
            <a:endParaRPr lang="en-US" sz="1600" dirty="0"/>
          </a:p>
        </p:txBody>
      </p:sp>
      <p:sp>
        <p:nvSpPr>
          <p:cNvPr id="179" name="Line 63"/>
          <p:cNvSpPr>
            <a:spLocks noChangeShapeType="1"/>
          </p:cNvSpPr>
          <p:nvPr/>
        </p:nvSpPr>
        <p:spPr bwMode="auto">
          <a:xfrm>
            <a:off x="7515919" y="3559268"/>
            <a:ext cx="0" cy="30480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180" name="Line 63"/>
          <p:cNvSpPr>
            <a:spLocks noChangeShapeType="1"/>
          </p:cNvSpPr>
          <p:nvPr/>
        </p:nvSpPr>
        <p:spPr bwMode="auto">
          <a:xfrm>
            <a:off x="7543800" y="4114800"/>
            <a:ext cx="0" cy="91440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181" name="Text Box 64"/>
          <p:cNvSpPr txBox="1">
            <a:spLocks noChangeArrowheads="1"/>
          </p:cNvSpPr>
          <p:nvPr/>
        </p:nvSpPr>
        <p:spPr bwMode="auto">
          <a:xfrm rot="5400000">
            <a:off x="7337126" y="4394696"/>
            <a:ext cx="410369" cy="307777"/>
          </a:xfrm>
          <a:prstGeom prst="rect">
            <a:avLst/>
          </a:prstGeom>
          <a:solidFill>
            <a:schemeClr val="bg1"/>
          </a:solidFill>
          <a:ln w="9525">
            <a:noFill/>
            <a:miter lim="800000"/>
            <a:headEnd/>
            <a:tailEnd/>
          </a:ln>
        </p:spPr>
        <p:txBody>
          <a:bodyPr wrap="none" lIns="0" tIns="45720" rIns="0">
            <a:spAutoFit/>
          </a:bodyPr>
          <a:lstStyle/>
          <a:p>
            <a:r>
              <a:rPr lang="en-US" sz="1400" dirty="0">
                <a:latin typeface="+mn-lt"/>
              </a:rPr>
              <a:t>DDR3</a:t>
            </a:r>
          </a:p>
        </p:txBody>
      </p:sp>
      <p:sp>
        <p:nvSpPr>
          <p:cNvPr id="184" name="Line 63"/>
          <p:cNvSpPr>
            <a:spLocks noChangeShapeType="1"/>
          </p:cNvSpPr>
          <p:nvPr/>
        </p:nvSpPr>
        <p:spPr bwMode="auto">
          <a:xfrm rot="16200000" flipV="1">
            <a:off x="8648700" y="2781300"/>
            <a:ext cx="0" cy="990600"/>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190" name="Text Box 64"/>
          <p:cNvSpPr txBox="1">
            <a:spLocks noChangeArrowheads="1"/>
          </p:cNvSpPr>
          <p:nvPr/>
        </p:nvSpPr>
        <p:spPr bwMode="auto">
          <a:xfrm>
            <a:off x="533400" y="2819400"/>
            <a:ext cx="757643" cy="304800"/>
          </a:xfrm>
          <a:prstGeom prst="rect">
            <a:avLst/>
          </a:prstGeom>
          <a:solidFill>
            <a:srgbClr val="FFFF00"/>
          </a:solidFill>
          <a:ln w="9525">
            <a:solidFill>
              <a:schemeClr val="tx1"/>
            </a:solidFill>
            <a:miter lim="800000"/>
            <a:headEnd/>
            <a:tailEnd/>
          </a:ln>
        </p:spPr>
        <p:txBody>
          <a:bodyPr wrap="none" lIns="0" tIns="45720" rIns="0">
            <a:noAutofit/>
          </a:bodyPr>
          <a:lstStyle/>
          <a:p>
            <a:pPr algn="ctr"/>
            <a:r>
              <a:rPr lang="en-US" sz="1400" dirty="0" smtClean="0">
                <a:latin typeface="+mn-lt"/>
              </a:rPr>
              <a:t>ARM</a:t>
            </a:r>
          </a:p>
          <a:p>
            <a:pPr algn="ctr"/>
            <a:endParaRPr lang="en-US" sz="800" dirty="0" smtClean="0">
              <a:latin typeface="+mn-lt"/>
            </a:endParaRPr>
          </a:p>
        </p:txBody>
      </p:sp>
      <p:sp>
        <p:nvSpPr>
          <p:cNvPr id="198" name="Line 63"/>
          <p:cNvSpPr>
            <a:spLocks noChangeShapeType="1"/>
          </p:cNvSpPr>
          <p:nvPr/>
        </p:nvSpPr>
        <p:spPr bwMode="auto">
          <a:xfrm rot="16200000" flipV="1">
            <a:off x="342900" y="3282390"/>
            <a:ext cx="0" cy="685800"/>
          </a:xfrm>
          <a:prstGeom prst="line">
            <a:avLst/>
          </a:prstGeom>
          <a:noFill/>
          <a:ln w="9525">
            <a:solidFill>
              <a:schemeClr val="tx1"/>
            </a:solidFill>
            <a:round/>
            <a:headEnd/>
            <a:tailEnd type="triangle" w="med" len="med"/>
          </a:ln>
        </p:spPr>
        <p:txBody>
          <a:bodyPr/>
          <a:lstStyle/>
          <a:p>
            <a:endParaRPr lang="en-US" dirty="0">
              <a:latin typeface="+mn-lt"/>
            </a:endParaRPr>
          </a:p>
        </p:txBody>
      </p:sp>
      <p:cxnSp>
        <p:nvCxnSpPr>
          <p:cNvPr id="199" name="Straight Connector 198"/>
          <p:cNvCxnSpPr/>
          <p:nvPr/>
        </p:nvCxnSpPr>
        <p:spPr>
          <a:xfrm flipH="1">
            <a:off x="693115" y="3124200"/>
            <a:ext cx="2178" cy="5029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0" name="Text Box 64"/>
          <p:cNvSpPr txBox="1">
            <a:spLocks noChangeArrowheads="1"/>
          </p:cNvSpPr>
          <p:nvPr/>
        </p:nvSpPr>
        <p:spPr bwMode="auto">
          <a:xfrm>
            <a:off x="174036" y="3340883"/>
            <a:ext cx="423194" cy="553998"/>
          </a:xfrm>
          <a:prstGeom prst="rect">
            <a:avLst/>
          </a:prstGeom>
          <a:solidFill>
            <a:schemeClr val="bg1"/>
          </a:solidFill>
          <a:ln w="9525">
            <a:noFill/>
            <a:miter lim="800000"/>
            <a:headEnd/>
            <a:tailEnd/>
          </a:ln>
        </p:spPr>
        <p:txBody>
          <a:bodyPr wrap="none" lIns="0" tIns="45720" rIns="0">
            <a:spAutoFit/>
          </a:bodyPr>
          <a:lstStyle/>
          <a:p>
            <a:pPr algn="ctr"/>
            <a:r>
              <a:rPr lang="en-US" sz="1000" dirty="0" smtClean="0">
                <a:latin typeface="+mn-lt"/>
              </a:rPr>
              <a:t>To</a:t>
            </a:r>
            <a:br>
              <a:rPr lang="en-US" sz="1000" dirty="0" smtClean="0">
                <a:latin typeface="+mn-lt"/>
              </a:rPr>
            </a:br>
            <a:r>
              <a:rPr lang="en-US" sz="1000" dirty="0" smtClean="0">
                <a:latin typeface="+mn-lt"/>
              </a:rPr>
              <a:t>TeraNet</a:t>
            </a:r>
          </a:p>
          <a:p>
            <a:pPr algn="ctr"/>
            <a:r>
              <a:rPr lang="en-US" sz="1000" dirty="0" smtClean="0">
                <a:latin typeface="+mn-lt"/>
              </a:rPr>
              <a:t>2B</a:t>
            </a:r>
            <a:endParaRPr lang="en-US" sz="1000" dirty="0">
              <a:latin typeface="+mn-lt"/>
            </a:endParaRPr>
          </a:p>
        </p:txBody>
      </p:sp>
      <p:sp>
        <p:nvSpPr>
          <p:cNvPr id="201" name="Line 63"/>
          <p:cNvSpPr>
            <a:spLocks noChangeShapeType="1"/>
          </p:cNvSpPr>
          <p:nvPr/>
        </p:nvSpPr>
        <p:spPr bwMode="auto">
          <a:xfrm>
            <a:off x="1096415" y="3124200"/>
            <a:ext cx="0" cy="502920"/>
          </a:xfrm>
          <a:prstGeom prst="line">
            <a:avLst/>
          </a:prstGeom>
          <a:noFill/>
          <a:ln w="9525">
            <a:solidFill>
              <a:schemeClr val="tx1"/>
            </a:solidFill>
            <a:round/>
            <a:headEnd/>
            <a:tailEnd type="none" w="med" len="med"/>
          </a:ln>
        </p:spPr>
        <p:txBody>
          <a:bodyPr/>
          <a:lstStyle/>
          <a:p>
            <a:endParaRPr lang="en-US" dirty="0">
              <a:latin typeface="+mn-lt"/>
            </a:endParaRPr>
          </a:p>
        </p:txBody>
      </p:sp>
      <p:sp>
        <p:nvSpPr>
          <p:cNvPr id="203" name="Line 63"/>
          <p:cNvSpPr>
            <a:spLocks noChangeShapeType="1"/>
          </p:cNvSpPr>
          <p:nvPr/>
        </p:nvSpPr>
        <p:spPr bwMode="auto">
          <a:xfrm rot="16200000">
            <a:off x="2421768" y="2304973"/>
            <a:ext cx="0" cy="2642616"/>
          </a:xfrm>
          <a:prstGeom prst="line">
            <a:avLst/>
          </a:prstGeom>
          <a:noFill/>
          <a:ln w="9525">
            <a:solidFill>
              <a:schemeClr val="tx1"/>
            </a:solidFill>
            <a:round/>
            <a:headEnd/>
            <a:tailEnd type="triangle" w="med" len="med"/>
          </a:ln>
        </p:spPr>
        <p:txBody>
          <a:bodyPr/>
          <a:lstStyle/>
          <a:p>
            <a:endParaRPr lang="en-US" dirty="0">
              <a:latin typeface="+mn-lt"/>
            </a:endParaRPr>
          </a:p>
        </p:txBody>
      </p:sp>
      <p:sp>
        <p:nvSpPr>
          <p:cNvPr id="193" name="Text Box 64"/>
          <p:cNvSpPr txBox="1">
            <a:spLocks noChangeArrowheads="1"/>
          </p:cNvSpPr>
          <p:nvPr/>
        </p:nvSpPr>
        <p:spPr bwMode="auto">
          <a:xfrm>
            <a:off x="8382000" y="3158510"/>
            <a:ext cx="609600" cy="246221"/>
          </a:xfrm>
          <a:prstGeom prst="rect">
            <a:avLst/>
          </a:prstGeom>
          <a:solidFill>
            <a:schemeClr val="bg1"/>
          </a:solidFill>
          <a:ln w="9525">
            <a:noFill/>
            <a:miter lim="800000"/>
            <a:headEnd/>
            <a:tailEnd/>
          </a:ln>
        </p:spPr>
        <p:txBody>
          <a:bodyPr wrap="square" lIns="0" tIns="45720" rIns="0">
            <a:spAutoFit/>
          </a:bodyPr>
          <a:lstStyle/>
          <a:p>
            <a:pPr algn="ctr"/>
            <a:r>
              <a:rPr lang="en-US" sz="1000" dirty="0" smtClean="0">
                <a:latin typeface="+mn-lt"/>
              </a:rPr>
              <a:t>From ARM</a:t>
            </a:r>
            <a:endParaRPr lang="en-US" sz="1000" dirty="0">
              <a:latin typeface="+mn-lt"/>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762000" y="381000"/>
            <a:ext cx="7772400" cy="685800"/>
          </a:xfrm>
        </p:spPr>
        <p:txBody>
          <a:bodyPr/>
          <a:lstStyle/>
          <a:p>
            <a:pPr eaLnBrk="1" hangingPunct="1"/>
            <a:r>
              <a:rPr lang="en-US" sz="3600" dirty="0" smtClean="0"/>
              <a:t>Agenda</a:t>
            </a:r>
          </a:p>
        </p:txBody>
      </p:sp>
      <p:sp>
        <p:nvSpPr>
          <p:cNvPr id="3075" name="Subtitle 2"/>
          <p:cNvSpPr>
            <a:spLocks noGrp="1"/>
          </p:cNvSpPr>
          <p:nvPr>
            <p:ph type="subTitle" idx="1"/>
          </p:nvPr>
        </p:nvSpPr>
        <p:spPr>
          <a:xfrm>
            <a:off x="1143000" y="1447800"/>
            <a:ext cx="6400800" cy="4800600"/>
          </a:xfrm>
        </p:spPr>
        <p:txBody>
          <a:bodyPr/>
          <a:lstStyle/>
          <a:p>
            <a:pPr marL="342900" indent="-342900" algn="l" eaLnBrk="1" hangingPunct="1">
              <a:buFont typeface="Calibri" pitchFamily="34" charset="0"/>
              <a:buAutoNum type="arabicPeriod"/>
            </a:pPr>
            <a:r>
              <a:rPr lang="en-US" sz="2000" b="1" dirty="0" smtClean="0">
                <a:solidFill>
                  <a:schemeClr val="tx1"/>
                </a:solidFill>
              </a:rPr>
              <a:t>Overview of the 6614/6612 TeraNet   </a:t>
            </a:r>
          </a:p>
          <a:p>
            <a:pPr marL="342900" indent="-342900" algn="l" eaLnBrk="1" hangingPunct="1">
              <a:buFont typeface="Calibri" pitchFamily="34" charset="0"/>
              <a:buAutoNum type="arabicPeriod"/>
            </a:pPr>
            <a:r>
              <a:rPr lang="en-US" sz="2000" b="1" dirty="0" smtClean="0">
                <a:solidFill>
                  <a:srgbClr val="FF0000"/>
                </a:solidFill>
              </a:rPr>
              <a:t>Memory System –  DSP CorePac Point of View</a:t>
            </a:r>
          </a:p>
          <a:p>
            <a:pPr marL="800100" lvl="1" indent="-342900" algn="l" eaLnBrk="1" hangingPunct="1">
              <a:buFont typeface="Calibri" pitchFamily="34" charset="0"/>
              <a:buAutoNum type="arabicPeriod"/>
            </a:pPr>
            <a:r>
              <a:rPr lang="en-US" sz="1600" b="1" dirty="0" smtClean="0">
                <a:solidFill>
                  <a:schemeClr val="tx1"/>
                </a:solidFill>
              </a:rPr>
              <a:t>Overview of Memory Map</a:t>
            </a:r>
          </a:p>
          <a:p>
            <a:pPr marL="800100" lvl="1" indent="-342900" algn="l" eaLnBrk="1" hangingPunct="1">
              <a:buFont typeface="Calibri" pitchFamily="34" charset="0"/>
              <a:buAutoNum type="arabicPeriod"/>
            </a:pPr>
            <a:r>
              <a:rPr lang="en-US" sz="1600" b="1" dirty="0" smtClean="0">
                <a:solidFill>
                  <a:schemeClr val="tx1"/>
                </a:solidFill>
              </a:rPr>
              <a:t>MSMC and External Memory </a:t>
            </a:r>
          </a:p>
          <a:p>
            <a:pPr marL="342900" indent="-342900" algn="l" eaLnBrk="1" hangingPunct="1">
              <a:buFont typeface="Calibri" pitchFamily="34" charset="0"/>
              <a:buAutoNum type="arabicPeriod"/>
            </a:pPr>
            <a:r>
              <a:rPr lang="en-US" sz="2000" b="1" dirty="0" smtClean="0">
                <a:solidFill>
                  <a:schemeClr val="tx1"/>
                </a:solidFill>
              </a:rPr>
              <a:t>Memory System – ARM Point of View</a:t>
            </a:r>
          </a:p>
          <a:p>
            <a:pPr marL="800100" lvl="1" indent="-342900" algn="l" eaLnBrk="1" hangingPunct="1">
              <a:buFont typeface="Calibri" pitchFamily="34" charset="0"/>
              <a:buAutoNum type="arabicPeriod"/>
            </a:pPr>
            <a:r>
              <a:rPr lang="en-US" sz="1600" b="1" dirty="0" smtClean="0">
                <a:solidFill>
                  <a:schemeClr val="tx1"/>
                </a:solidFill>
              </a:rPr>
              <a:t>Overview of Memory Map</a:t>
            </a:r>
          </a:p>
          <a:p>
            <a:pPr marL="800100" lvl="1" indent="-342900" algn="l" eaLnBrk="1" hangingPunct="1">
              <a:buFont typeface="Calibri" pitchFamily="34" charset="0"/>
              <a:buAutoNum type="arabicPeriod"/>
            </a:pPr>
            <a:r>
              <a:rPr lang="en-US" sz="1600" b="1" dirty="0" smtClean="0">
                <a:solidFill>
                  <a:schemeClr val="tx1"/>
                </a:solidFill>
              </a:rPr>
              <a:t>ARM Subsystem Access to Memory</a:t>
            </a:r>
          </a:p>
          <a:p>
            <a:pPr marL="342900" indent="-342900" algn="l" eaLnBrk="1" hangingPunct="1">
              <a:buFont typeface="Calibri" pitchFamily="34" charset="0"/>
              <a:buAutoNum type="arabicPeriod"/>
            </a:pPr>
            <a:r>
              <a:rPr lang="en-US" sz="2000" b="1" dirty="0" smtClean="0">
                <a:solidFill>
                  <a:schemeClr val="tx1"/>
                </a:solidFill>
              </a:rPr>
              <a:t>ARM-DSP CorePac Communication</a:t>
            </a:r>
          </a:p>
          <a:p>
            <a:pPr marL="800100" lvl="1" indent="-342900" algn="l" eaLnBrk="1" hangingPunct="1">
              <a:buFont typeface="Calibri" pitchFamily="34" charset="0"/>
              <a:buAutoNum type="arabicPeriod"/>
            </a:pPr>
            <a:r>
              <a:rPr lang="en-US" sz="2000" b="1" dirty="0" smtClean="0">
                <a:solidFill>
                  <a:schemeClr val="tx1"/>
                </a:solidFill>
              </a:rPr>
              <a:t>SysLib and its libraries</a:t>
            </a:r>
          </a:p>
          <a:p>
            <a:pPr marL="800100" lvl="1" indent="-342900" algn="l" eaLnBrk="1" hangingPunct="1">
              <a:buFont typeface="Calibri" pitchFamily="34" charset="0"/>
              <a:buAutoNum type="arabicPeriod"/>
            </a:pPr>
            <a:r>
              <a:rPr lang="en-US" sz="2000" b="1" dirty="0" smtClean="0">
                <a:solidFill>
                  <a:schemeClr val="tx1"/>
                </a:solidFill>
              </a:rPr>
              <a:t>MSGCOM </a:t>
            </a:r>
          </a:p>
          <a:p>
            <a:pPr marL="800100" lvl="1" indent="-342900" algn="l" eaLnBrk="1" hangingPunct="1">
              <a:buFont typeface="Calibri" pitchFamily="34" charset="0"/>
              <a:buAutoNum type="arabicPeriod"/>
            </a:pPr>
            <a:r>
              <a:rPr lang="en-US" sz="2000" b="1" dirty="0" smtClean="0">
                <a:solidFill>
                  <a:schemeClr val="tx1"/>
                </a:solidFill>
              </a:rPr>
              <a:t>Pktlib</a:t>
            </a:r>
          </a:p>
          <a:p>
            <a:pPr marL="800100" lvl="1" indent="-342900" algn="l" eaLnBrk="1" hangingPunct="1">
              <a:buFont typeface="Calibri" pitchFamily="34" charset="0"/>
              <a:buAutoNum type="arabicPeriod"/>
            </a:pPr>
            <a:r>
              <a:rPr lang="en-US" sz="2000" b="1" dirty="0" smtClean="0">
                <a:solidFill>
                  <a:schemeClr val="tx1"/>
                </a:solidFill>
              </a:rPr>
              <a:t>Resource Manager</a:t>
            </a:r>
          </a:p>
          <a:p>
            <a:pPr marL="342900" indent="-342900" algn="l" eaLnBrk="1" hangingPunct="1">
              <a:buFont typeface="Calibri" pitchFamily="34" charset="0"/>
              <a:buAutoNum type="arabicPeriod"/>
            </a:pPr>
            <a:endParaRPr lang="en-US" sz="1600" b="1" dirty="0" smtClean="0">
              <a:solidFill>
                <a:schemeClr val="tx1"/>
              </a:solidFill>
            </a:endParaRPr>
          </a:p>
          <a:p>
            <a:pPr marL="342900" indent="-342900" algn="l" eaLnBrk="1" hangingPunct="1">
              <a:buFont typeface="Calibri" pitchFamily="34" charset="0"/>
              <a:buAutoNum type="arabicPeriod"/>
            </a:pPr>
            <a:endParaRPr lang="en-US" sz="2400" b="1" dirty="0" smtClean="0">
              <a:solidFill>
                <a:schemeClr val="tx1"/>
              </a:solidFill>
            </a:endParaRPr>
          </a:p>
          <a:p>
            <a:pPr marL="342900" indent="-342900" algn="l" eaLnBrk="1" hangingPunct="1"/>
            <a:endParaRPr lang="en-US" sz="2400" b="1" dirty="0" smtClean="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lstStyle/>
          <a:p>
            <a:r>
              <a:rPr lang="en-US" sz="3200" dirty="0" smtClean="0"/>
              <a:t>SoC Memory Map 1/2</a:t>
            </a:r>
            <a:endParaRPr lang="en-US" sz="3200" dirty="0"/>
          </a:p>
        </p:txBody>
      </p:sp>
      <p:graphicFrame>
        <p:nvGraphicFramePr>
          <p:cNvPr id="4" name="Table 3"/>
          <p:cNvGraphicFramePr>
            <a:graphicFrameLocks noGrp="1"/>
          </p:cNvGraphicFramePr>
          <p:nvPr/>
        </p:nvGraphicFramePr>
        <p:xfrm>
          <a:off x="1447800" y="762000"/>
          <a:ext cx="6553200" cy="4079240"/>
        </p:xfrm>
        <a:graphic>
          <a:graphicData uri="http://schemas.openxmlformats.org/drawingml/2006/table">
            <a:tbl>
              <a:tblPr firstRow="1" bandRow="1">
                <a:tableStyleId>{5C22544A-7EE6-4342-B048-85BDC9FD1C3A}</a:tableStyleId>
              </a:tblPr>
              <a:tblGrid>
                <a:gridCol w="1543050"/>
                <a:gridCol w="1428750"/>
                <a:gridCol w="1371600"/>
                <a:gridCol w="2209800"/>
              </a:tblGrid>
              <a:tr h="370840">
                <a:tc>
                  <a:txBody>
                    <a:bodyPr/>
                    <a:lstStyle/>
                    <a:p>
                      <a:r>
                        <a:rPr lang="en-US" b="1" dirty="0" smtClean="0">
                          <a:solidFill>
                            <a:schemeClr val="tx1"/>
                          </a:solidFill>
                        </a:rPr>
                        <a:t>Start Address</a:t>
                      </a:r>
                      <a:endParaRPr lang="en-US" b="1" dirty="0">
                        <a:solidFill>
                          <a:schemeClr val="tx1"/>
                        </a:solidFill>
                      </a:endParaRPr>
                    </a:p>
                  </a:txBody>
                  <a:tcPr>
                    <a:solidFill>
                      <a:schemeClr val="accent1">
                        <a:lumMod val="60000"/>
                        <a:lumOff val="40000"/>
                      </a:schemeClr>
                    </a:solidFill>
                  </a:tcPr>
                </a:tc>
                <a:tc>
                  <a:txBody>
                    <a:bodyPr/>
                    <a:lstStyle/>
                    <a:p>
                      <a:r>
                        <a:rPr lang="en-US" b="1" dirty="0" smtClean="0">
                          <a:solidFill>
                            <a:schemeClr val="tx1"/>
                          </a:solidFill>
                        </a:rPr>
                        <a:t>End Address</a:t>
                      </a:r>
                      <a:endParaRPr lang="en-US" b="1" dirty="0">
                        <a:solidFill>
                          <a:schemeClr val="tx1"/>
                        </a:solidFill>
                      </a:endParaRPr>
                    </a:p>
                  </a:txBody>
                  <a:tcPr>
                    <a:solidFill>
                      <a:schemeClr val="accent1">
                        <a:lumMod val="60000"/>
                        <a:lumOff val="40000"/>
                      </a:schemeClr>
                    </a:solidFill>
                  </a:tcPr>
                </a:tc>
                <a:tc>
                  <a:txBody>
                    <a:bodyPr/>
                    <a:lstStyle/>
                    <a:p>
                      <a:r>
                        <a:rPr lang="en-US" b="1" dirty="0" smtClean="0">
                          <a:solidFill>
                            <a:schemeClr val="tx1"/>
                          </a:solidFill>
                        </a:rPr>
                        <a:t>Size</a:t>
                      </a:r>
                      <a:endParaRPr lang="en-US" b="1" dirty="0">
                        <a:solidFill>
                          <a:schemeClr val="tx1"/>
                        </a:solidFill>
                      </a:endParaRPr>
                    </a:p>
                  </a:txBody>
                  <a:tcPr>
                    <a:solidFill>
                      <a:schemeClr val="accent1">
                        <a:lumMod val="60000"/>
                        <a:lumOff val="40000"/>
                      </a:schemeClr>
                    </a:solidFill>
                  </a:tcPr>
                </a:tc>
                <a:tc>
                  <a:txBody>
                    <a:bodyPr/>
                    <a:lstStyle/>
                    <a:p>
                      <a:r>
                        <a:rPr lang="en-US" b="1" dirty="0" smtClean="0">
                          <a:solidFill>
                            <a:schemeClr val="tx1"/>
                          </a:solidFill>
                        </a:rPr>
                        <a:t>Description</a:t>
                      </a:r>
                      <a:endParaRPr lang="en-US" b="1" dirty="0">
                        <a:solidFill>
                          <a:schemeClr val="tx1"/>
                        </a:solidFill>
                      </a:endParaRPr>
                    </a:p>
                  </a:txBody>
                  <a:tcPr>
                    <a:solidFill>
                      <a:schemeClr val="accent1">
                        <a:lumMod val="60000"/>
                        <a:lumOff val="40000"/>
                      </a:schemeClr>
                    </a:solidFill>
                  </a:tcPr>
                </a:tc>
              </a:tr>
              <a:tr h="370840">
                <a:tc>
                  <a:txBody>
                    <a:bodyPr/>
                    <a:lstStyle/>
                    <a:p>
                      <a:r>
                        <a:rPr lang="en-US" dirty="0" smtClean="0">
                          <a:solidFill>
                            <a:schemeClr val="tx1"/>
                          </a:solidFill>
                        </a:rPr>
                        <a:t>0080 0000</a:t>
                      </a:r>
                      <a:endParaRPr lang="en-US" dirty="0">
                        <a:solidFill>
                          <a:schemeClr val="tx1"/>
                        </a:solidFill>
                      </a:endParaRPr>
                    </a:p>
                  </a:txBody>
                  <a:tcPr/>
                </a:tc>
                <a:tc>
                  <a:txBody>
                    <a:bodyPr/>
                    <a:lstStyle/>
                    <a:p>
                      <a:r>
                        <a:rPr lang="en-US" dirty="0" smtClean="0">
                          <a:solidFill>
                            <a:schemeClr val="tx1"/>
                          </a:solidFill>
                        </a:rPr>
                        <a:t>0087 FFFF</a:t>
                      </a:r>
                      <a:endParaRPr lang="en-US" dirty="0">
                        <a:solidFill>
                          <a:schemeClr val="tx1"/>
                        </a:solidFill>
                      </a:endParaRPr>
                    </a:p>
                  </a:txBody>
                  <a:tcPr/>
                </a:tc>
                <a:tc>
                  <a:txBody>
                    <a:bodyPr/>
                    <a:lstStyle/>
                    <a:p>
                      <a:r>
                        <a:rPr lang="en-US" dirty="0" smtClean="0">
                          <a:solidFill>
                            <a:schemeClr val="tx1"/>
                          </a:solidFill>
                        </a:rPr>
                        <a:t>512K</a:t>
                      </a:r>
                      <a:endParaRPr lang="en-US" dirty="0">
                        <a:solidFill>
                          <a:schemeClr val="tx1"/>
                        </a:solidFill>
                      </a:endParaRPr>
                    </a:p>
                  </a:txBody>
                  <a:tcPr/>
                </a:tc>
                <a:tc>
                  <a:txBody>
                    <a:bodyPr/>
                    <a:lstStyle/>
                    <a:p>
                      <a:r>
                        <a:rPr lang="en-US" dirty="0" smtClean="0">
                          <a:solidFill>
                            <a:schemeClr val="tx1"/>
                          </a:solidFill>
                        </a:rPr>
                        <a:t>L2 SRAM</a:t>
                      </a:r>
                      <a:endParaRPr lang="en-US" dirty="0">
                        <a:solidFill>
                          <a:schemeClr val="tx1"/>
                        </a:solidFill>
                      </a:endParaRPr>
                    </a:p>
                  </a:txBody>
                  <a:tcPr/>
                </a:tc>
              </a:tr>
              <a:tr h="370840">
                <a:tc>
                  <a:txBody>
                    <a:bodyPr/>
                    <a:lstStyle/>
                    <a:p>
                      <a:r>
                        <a:rPr lang="en-US" dirty="0" smtClean="0"/>
                        <a:t>00E0</a:t>
                      </a:r>
                      <a:r>
                        <a:rPr lang="en-US" baseline="0" dirty="0" smtClean="0"/>
                        <a:t> 0000</a:t>
                      </a:r>
                      <a:endParaRPr lang="en-US" dirty="0"/>
                    </a:p>
                  </a:txBody>
                  <a:tcPr/>
                </a:tc>
                <a:tc>
                  <a:txBody>
                    <a:bodyPr/>
                    <a:lstStyle/>
                    <a:p>
                      <a:r>
                        <a:rPr lang="en-US" dirty="0" smtClean="0"/>
                        <a:t>00E0 7FFF </a:t>
                      </a:r>
                      <a:endParaRPr lang="en-US" dirty="0"/>
                    </a:p>
                  </a:txBody>
                  <a:tcPr/>
                </a:tc>
                <a:tc>
                  <a:txBody>
                    <a:bodyPr/>
                    <a:lstStyle/>
                    <a:p>
                      <a:r>
                        <a:rPr lang="en-US" dirty="0" smtClean="0"/>
                        <a:t>32K</a:t>
                      </a:r>
                      <a:endParaRPr lang="en-US" dirty="0"/>
                    </a:p>
                  </a:txBody>
                  <a:tcPr/>
                </a:tc>
                <a:tc>
                  <a:txBody>
                    <a:bodyPr/>
                    <a:lstStyle/>
                    <a:p>
                      <a:r>
                        <a:rPr lang="en-US" dirty="0" smtClean="0"/>
                        <a:t>L1P</a:t>
                      </a:r>
                      <a:endParaRPr lang="en-US" dirty="0"/>
                    </a:p>
                  </a:txBody>
                  <a:tcPr/>
                </a:tc>
              </a:tr>
              <a:tr h="370840">
                <a:tc>
                  <a:txBody>
                    <a:bodyPr/>
                    <a:lstStyle/>
                    <a:p>
                      <a:r>
                        <a:rPr lang="en-US" dirty="0" smtClean="0"/>
                        <a:t>00F0 0000</a:t>
                      </a:r>
                      <a:endParaRPr lang="en-US" dirty="0"/>
                    </a:p>
                  </a:txBody>
                  <a:tcPr/>
                </a:tc>
                <a:tc>
                  <a:txBody>
                    <a:bodyPr/>
                    <a:lstStyle/>
                    <a:p>
                      <a:r>
                        <a:rPr lang="en-US" dirty="0" smtClean="0"/>
                        <a:t>00F0 7FFF</a:t>
                      </a:r>
                      <a:endParaRPr lang="en-US" dirty="0"/>
                    </a:p>
                  </a:txBody>
                  <a:tcPr/>
                </a:tc>
                <a:tc>
                  <a:txBody>
                    <a:bodyPr/>
                    <a:lstStyle/>
                    <a:p>
                      <a:r>
                        <a:rPr lang="en-US" dirty="0" smtClean="0"/>
                        <a:t>32K</a:t>
                      </a:r>
                      <a:endParaRPr lang="en-US" dirty="0"/>
                    </a:p>
                  </a:txBody>
                  <a:tcPr/>
                </a:tc>
                <a:tc>
                  <a:txBody>
                    <a:bodyPr/>
                    <a:lstStyle/>
                    <a:p>
                      <a:r>
                        <a:rPr lang="en-US" dirty="0" smtClean="0"/>
                        <a:t>L1D</a:t>
                      </a:r>
                      <a:endParaRPr lang="en-US" dirty="0"/>
                    </a:p>
                  </a:txBody>
                  <a:tcPr/>
                </a:tc>
              </a:tr>
              <a:tr h="370840">
                <a:tc>
                  <a:txBody>
                    <a:bodyPr/>
                    <a:lstStyle/>
                    <a:p>
                      <a:r>
                        <a:rPr lang="en-US" dirty="0" smtClean="0"/>
                        <a:t>0220 0000</a:t>
                      </a:r>
                      <a:endParaRPr lang="en-US" dirty="0"/>
                    </a:p>
                  </a:txBody>
                  <a:tcPr/>
                </a:tc>
                <a:tc>
                  <a:txBody>
                    <a:bodyPr/>
                    <a:lstStyle/>
                    <a:p>
                      <a:r>
                        <a:rPr lang="en-US" dirty="0" smtClean="0"/>
                        <a:t>0220 007F</a:t>
                      </a:r>
                      <a:endParaRPr lang="en-US" dirty="0"/>
                    </a:p>
                  </a:txBody>
                  <a:tcPr/>
                </a:tc>
                <a:tc>
                  <a:txBody>
                    <a:bodyPr/>
                    <a:lstStyle/>
                    <a:p>
                      <a:r>
                        <a:rPr lang="en-US" dirty="0" smtClean="0"/>
                        <a:t>128K</a:t>
                      </a:r>
                      <a:endParaRPr lang="en-US" dirty="0"/>
                    </a:p>
                  </a:txBody>
                  <a:tcPr/>
                </a:tc>
                <a:tc>
                  <a:txBody>
                    <a:bodyPr/>
                    <a:lstStyle/>
                    <a:p>
                      <a:r>
                        <a:rPr lang="en-US" dirty="0" smtClean="0"/>
                        <a:t>Timer 0</a:t>
                      </a:r>
                      <a:endParaRPr lang="en-US" dirty="0"/>
                    </a:p>
                  </a:txBody>
                  <a:tcPr/>
                </a:tc>
              </a:tr>
              <a:tr h="370840">
                <a:tc>
                  <a:txBody>
                    <a:bodyPr/>
                    <a:lstStyle/>
                    <a:p>
                      <a:r>
                        <a:rPr lang="en-US" dirty="0" smtClean="0"/>
                        <a:t>0264 0000 </a:t>
                      </a:r>
                      <a:endParaRPr lang="en-US" dirty="0"/>
                    </a:p>
                  </a:txBody>
                  <a:tcPr/>
                </a:tc>
                <a:tc>
                  <a:txBody>
                    <a:bodyPr/>
                    <a:lstStyle/>
                    <a:p>
                      <a:r>
                        <a:rPr lang="en-US" dirty="0" smtClean="0"/>
                        <a:t>0264 07FF</a:t>
                      </a:r>
                      <a:endParaRPr lang="en-US" dirty="0"/>
                    </a:p>
                  </a:txBody>
                  <a:tcPr/>
                </a:tc>
                <a:tc>
                  <a:txBody>
                    <a:bodyPr/>
                    <a:lstStyle/>
                    <a:p>
                      <a:r>
                        <a:rPr lang="en-US" dirty="0" smtClean="0"/>
                        <a:t>2K</a:t>
                      </a:r>
                      <a:endParaRPr lang="en-US" dirty="0"/>
                    </a:p>
                  </a:txBody>
                  <a:tcPr/>
                </a:tc>
                <a:tc>
                  <a:txBody>
                    <a:bodyPr/>
                    <a:lstStyle/>
                    <a:p>
                      <a:r>
                        <a:rPr lang="en-US" dirty="0" smtClean="0"/>
                        <a:t>Semaphores</a:t>
                      </a:r>
                      <a:endParaRPr lang="en-US" dirty="0"/>
                    </a:p>
                  </a:txBody>
                  <a:tcPr/>
                </a:tc>
              </a:tr>
              <a:tr h="370840">
                <a:tc>
                  <a:txBody>
                    <a:bodyPr/>
                    <a:lstStyle/>
                    <a:p>
                      <a:r>
                        <a:rPr lang="en-US" dirty="0" smtClean="0"/>
                        <a:t>0270 0000</a:t>
                      </a:r>
                      <a:endParaRPr lang="en-US" dirty="0"/>
                    </a:p>
                  </a:txBody>
                  <a:tcPr/>
                </a:tc>
                <a:tc>
                  <a:txBody>
                    <a:bodyPr/>
                    <a:lstStyle/>
                    <a:p>
                      <a:r>
                        <a:rPr lang="en-US" dirty="0" smtClean="0"/>
                        <a:t>0270</a:t>
                      </a:r>
                      <a:r>
                        <a:rPr lang="en-US" baseline="0" dirty="0" smtClean="0"/>
                        <a:t> 7FFF</a:t>
                      </a:r>
                      <a:endParaRPr lang="en-US" dirty="0"/>
                    </a:p>
                  </a:txBody>
                  <a:tcPr/>
                </a:tc>
                <a:tc>
                  <a:txBody>
                    <a:bodyPr/>
                    <a:lstStyle/>
                    <a:p>
                      <a:r>
                        <a:rPr lang="en-US" dirty="0" smtClean="0"/>
                        <a:t>32K</a:t>
                      </a:r>
                      <a:endParaRPr lang="en-US" dirty="0"/>
                    </a:p>
                  </a:txBody>
                  <a:tcPr/>
                </a:tc>
                <a:tc>
                  <a:txBody>
                    <a:bodyPr/>
                    <a:lstStyle/>
                    <a:p>
                      <a:r>
                        <a:rPr lang="en-US" dirty="0" smtClean="0"/>
                        <a:t>EDMA CC</a:t>
                      </a:r>
                      <a:endParaRPr lang="en-US" dirty="0"/>
                    </a:p>
                  </a:txBody>
                  <a:tcPr/>
                </a:tc>
              </a:tr>
              <a:tr h="370840">
                <a:tc>
                  <a:txBody>
                    <a:bodyPr/>
                    <a:lstStyle/>
                    <a:p>
                      <a:r>
                        <a:rPr lang="en-US" dirty="0" smtClean="0"/>
                        <a:t>027D 0000</a:t>
                      </a:r>
                      <a:endParaRPr lang="en-US" dirty="0"/>
                    </a:p>
                  </a:txBody>
                  <a:tcPr/>
                </a:tc>
                <a:tc>
                  <a:txBody>
                    <a:bodyPr/>
                    <a:lstStyle/>
                    <a:p>
                      <a:r>
                        <a:rPr lang="en-US" dirty="0" smtClean="0"/>
                        <a:t>027d 3FFF</a:t>
                      </a:r>
                      <a:endParaRPr lang="en-US" dirty="0"/>
                    </a:p>
                  </a:txBody>
                  <a:tcPr/>
                </a:tc>
                <a:tc>
                  <a:txBody>
                    <a:bodyPr/>
                    <a:lstStyle/>
                    <a:p>
                      <a:r>
                        <a:rPr lang="en-US" dirty="0" smtClean="0"/>
                        <a:t>16K</a:t>
                      </a:r>
                      <a:endParaRPr lang="en-US" dirty="0"/>
                    </a:p>
                  </a:txBody>
                  <a:tcPr/>
                </a:tc>
                <a:tc>
                  <a:txBody>
                    <a:bodyPr/>
                    <a:lstStyle/>
                    <a:p>
                      <a:r>
                        <a:rPr lang="en-US" dirty="0" smtClean="0"/>
                        <a:t>TETB Core 0</a:t>
                      </a:r>
                      <a:endParaRPr lang="en-US" dirty="0"/>
                    </a:p>
                  </a:txBody>
                  <a:tcPr/>
                </a:tc>
              </a:tr>
              <a:tr h="370840">
                <a:tc>
                  <a:txBody>
                    <a:bodyPr/>
                    <a:lstStyle/>
                    <a:p>
                      <a:r>
                        <a:rPr lang="en-US" dirty="0" smtClean="0"/>
                        <a:t>0c00 0000</a:t>
                      </a:r>
                      <a:endParaRPr lang="en-US" dirty="0"/>
                    </a:p>
                  </a:txBody>
                  <a:tcPr/>
                </a:tc>
                <a:tc>
                  <a:txBody>
                    <a:bodyPr/>
                    <a:lstStyle/>
                    <a:p>
                      <a:r>
                        <a:rPr lang="en-US" dirty="0" smtClean="0"/>
                        <a:t>0C3F FFFF</a:t>
                      </a:r>
                      <a:endParaRPr lang="en-US" dirty="0"/>
                    </a:p>
                  </a:txBody>
                  <a:tcPr/>
                </a:tc>
                <a:tc>
                  <a:txBody>
                    <a:bodyPr/>
                    <a:lstStyle/>
                    <a:p>
                      <a:r>
                        <a:rPr lang="en-US" dirty="0" smtClean="0"/>
                        <a:t>4M</a:t>
                      </a:r>
                      <a:endParaRPr lang="en-US" dirty="0"/>
                    </a:p>
                  </a:txBody>
                  <a:tcPr/>
                </a:tc>
                <a:tc>
                  <a:txBody>
                    <a:bodyPr/>
                    <a:lstStyle/>
                    <a:p>
                      <a:r>
                        <a:rPr lang="en-US" dirty="0" smtClean="0"/>
                        <a:t>Shared</a:t>
                      </a:r>
                      <a:r>
                        <a:rPr lang="en-US" baseline="0" dirty="0" smtClean="0"/>
                        <a:t> L2</a:t>
                      </a:r>
                      <a:endParaRPr lang="en-US" dirty="0"/>
                    </a:p>
                  </a:txBody>
                  <a:tcPr/>
                </a:tc>
              </a:tr>
              <a:tr h="370840">
                <a:tc>
                  <a:txBody>
                    <a:bodyPr/>
                    <a:lstStyle/>
                    <a:p>
                      <a:r>
                        <a:rPr lang="en-US" dirty="0" smtClean="0"/>
                        <a:t>1080 0000</a:t>
                      </a:r>
                      <a:endParaRPr lang="en-US" dirty="0"/>
                    </a:p>
                  </a:txBody>
                  <a:tcPr/>
                </a:tc>
                <a:tc>
                  <a:txBody>
                    <a:bodyPr/>
                    <a:lstStyle/>
                    <a:p>
                      <a:r>
                        <a:rPr lang="en-US" dirty="0" smtClean="0"/>
                        <a:t>1087 FFFF</a:t>
                      </a:r>
                      <a:endParaRPr lang="en-US" dirty="0"/>
                    </a:p>
                  </a:txBody>
                  <a:tcPr/>
                </a:tc>
                <a:tc>
                  <a:txBody>
                    <a:bodyPr/>
                    <a:lstStyle/>
                    <a:p>
                      <a:r>
                        <a:rPr lang="en-US" dirty="0" smtClean="0"/>
                        <a:t>512K</a:t>
                      </a:r>
                      <a:endParaRPr lang="en-US" dirty="0"/>
                    </a:p>
                  </a:txBody>
                  <a:tcPr/>
                </a:tc>
                <a:tc>
                  <a:txBody>
                    <a:bodyPr/>
                    <a:lstStyle/>
                    <a:p>
                      <a:r>
                        <a:rPr lang="en-US" dirty="0" smtClean="0"/>
                        <a:t>L2 Core 0 Global</a:t>
                      </a:r>
                      <a:endParaRPr lang="en-US" dirty="0"/>
                    </a:p>
                  </a:txBody>
                  <a:tcPr/>
                </a:tc>
              </a:tr>
              <a:tr h="370840">
                <a:tc>
                  <a:txBody>
                    <a:bodyPr/>
                    <a:lstStyle/>
                    <a:p>
                      <a:r>
                        <a:rPr lang="en-US" dirty="0" smtClean="0"/>
                        <a:t>12E0</a:t>
                      </a:r>
                      <a:r>
                        <a:rPr lang="en-US" baseline="0" dirty="0" smtClean="0"/>
                        <a:t> 0000</a:t>
                      </a:r>
                      <a:endParaRPr lang="en-US" dirty="0"/>
                    </a:p>
                  </a:txBody>
                  <a:tcPr/>
                </a:tc>
                <a:tc>
                  <a:txBody>
                    <a:bodyPr/>
                    <a:lstStyle/>
                    <a:p>
                      <a:r>
                        <a:rPr lang="en-US" dirty="0" smtClean="0"/>
                        <a:t>12E0 7FFF</a:t>
                      </a:r>
                      <a:endParaRPr lang="en-US" dirty="0"/>
                    </a:p>
                  </a:txBody>
                  <a:tcPr/>
                </a:tc>
                <a:tc>
                  <a:txBody>
                    <a:bodyPr/>
                    <a:lstStyle/>
                    <a:p>
                      <a:r>
                        <a:rPr lang="en-US" dirty="0" smtClean="0"/>
                        <a:t>32K</a:t>
                      </a:r>
                      <a:endParaRPr lang="en-US" dirty="0"/>
                    </a:p>
                  </a:txBody>
                  <a:tcPr/>
                </a:tc>
                <a:tc>
                  <a:txBody>
                    <a:bodyPr/>
                    <a:lstStyle/>
                    <a:p>
                      <a:r>
                        <a:rPr lang="en-US" dirty="0" smtClean="0"/>
                        <a:t>Core 2 L1P Global</a:t>
                      </a:r>
                      <a:endParaRPr lang="en-US"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lstStyle/>
          <a:p>
            <a:r>
              <a:rPr lang="en-US" sz="3200" dirty="0" smtClean="0"/>
              <a:t>SoC Memory Map 2/2 </a:t>
            </a:r>
            <a:endParaRPr lang="en-US" sz="3200" dirty="0"/>
          </a:p>
        </p:txBody>
      </p:sp>
      <p:graphicFrame>
        <p:nvGraphicFramePr>
          <p:cNvPr id="4" name="Table 3"/>
          <p:cNvGraphicFramePr>
            <a:graphicFrameLocks noGrp="1"/>
          </p:cNvGraphicFramePr>
          <p:nvPr/>
        </p:nvGraphicFramePr>
        <p:xfrm>
          <a:off x="1447800" y="762000"/>
          <a:ext cx="6553200" cy="4246880"/>
        </p:xfrm>
        <a:graphic>
          <a:graphicData uri="http://schemas.openxmlformats.org/drawingml/2006/table">
            <a:tbl>
              <a:tblPr firstRow="1" bandRow="1">
                <a:tableStyleId>{5C22544A-7EE6-4342-B048-85BDC9FD1C3A}</a:tableStyleId>
              </a:tblPr>
              <a:tblGrid>
                <a:gridCol w="1524000"/>
                <a:gridCol w="1447800"/>
                <a:gridCol w="1371600"/>
                <a:gridCol w="2209800"/>
              </a:tblGrid>
              <a:tr h="370840">
                <a:tc>
                  <a:txBody>
                    <a:bodyPr/>
                    <a:lstStyle/>
                    <a:p>
                      <a:r>
                        <a:rPr lang="en-US" b="1" dirty="0" smtClean="0">
                          <a:solidFill>
                            <a:schemeClr val="tx1"/>
                          </a:solidFill>
                        </a:rPr>
                        <a:t>Start Address</a:t>
                      </a:r>
                      <a:endParaRPr lang="en-US" b="1" dirty="0">
                        <a:solidFill>
                          <a:schemeClr val="tx1"/>
                        </a:solidFill>
                      </a:endParaRPr>
                    </a:p>
                  </a:txBody>
                  <a:tcPr>
                    <a:solidFill>
                      <a:schemeClr val="accent1">
                        <a:lumMod val="60000"/>
                        <a:lumOff val="40000"/>
                      </a:schemeClr>
                    </a:solidFill>
                  </a:tcPr>
                </a:tc>
                <a:tc>
                  <a:txBody>
                    <a:bodyPr/>
                    <a:lstStyle/>
                    <a:p>
                      <a:r>
                        <a:rPr lang="en-US" b="1" dirty="0" smtClean="0">
                          <a:solidFill>
                            <a:schemeClr val="tx1"/>
                          </a:solidFill>
                        </a:rPr>
                        <a:t>End Address</a:t>
                      </a:r>
                      <a:endParaRPr lang="en-US" b="1" dirty="0">
                        <a:solidFill>
                          <a:schemeClr val="tx1"/>
                        </a:solidFill>
                      </a:endParaRPr>
                    </a:p>
                  </a:txBody>
                  <a:tcPr>
                    <a:solidFill>
                      <a:schemeClr val="accent1">
                        <a:lumMod val="60000"/>
                        <a:lumOff val="40000"/>
                      </a:schemeClr>
                    </a:solidFill>
                  </a:tcPr>
                </a:tc>
                <a:tc>
                  <a:txBody>
                    <a:bodyPr/>
                    <a:lstStyle/>
                    <a:p>
                      <a:r>
                        <a:rPr lang="en-US" b="1" dirty="0" smtClean="0">
                          <a:solidFill>
                            <a:schemeClr val="tx1"/>
                          </a:solidFill>
                        </a:rPr>
                        <a:t>Size</a:t>
                      </a:r>
                      <a:endParaRPr lang="en-US" b="1" dirty="0">
                        <a:solidFill>
                          <a:schemeClr val="tx1"/>
                        </a:solidFill>
                      </a:endParaRPr>
                    </a:p>
                  </a:txBody>
                  <a:tcPr>
                    <a:solidFill>
                      <a:schemeClr val="accent1">
                        <a:lumMod val="60000"/>
                        <a:lumOff val="40000"/>
                      </a:schemeClr>
                    </a:solidFill>
                  </a:tcPr>
                </a:tc>
                <a:tc>
                  <a:txBody>
                    <a:bodyPr/>
                    <a:lstStyle/>
                    <a:p>
                      <a:r>
                        <a:rPr lang="en-US" b="1" dirty="0" smtClean="0">
                          <a:solidFill>
                            <a:schemeClr val="tx1"/>
                          </a:solidFill>
                        </a:rPr>
                        <a:t>Description</a:t>
                      </a:r>
                      <a:endParaRPr lang="en-US" b="1" dirty="0">
                        <a:solidFill>
                          <a:schemeClr val="tx1"/>
                        </a:solidFill>
                      </a:endParaRPr>
                    </a:p>
                  </a:txBody>
                  <a:tcPr>
                    <a:solidFill>
                      <a:schemeClr val="accent1">
                        <a:lumMod val="60000"/>
                        <a:lumOff val="40000"/>
                      </a:schemeClr>
                    </a:solidFill>
                  </a:tcPr>
                </a:tc>
              </a:tr>
              <a:tr h="370840">
                <a:tc>
                  <a:txBody>
                    <a:bodyPr/>
                    <a:lstStyle/>
                    <a:p>
                      <a:r>
                        <a:rPr lang="en-US" b="0" dirty="0" smtClean="0">
                          <a:solidFill>
                            <a:schemeClr val="tx1"/>
                          </a:solidFill>
                        </a:rPr>
                        <a:t>2000 0000</a:t>
                      </a:r>
                      <a:endParaRPr lang="en-US" b="0" dirty="0">
                        <a:solidFill>
                          <a:schemeClr val="tx1"/>
                        </a:solidFill>
                      </a:endParaRPr>
                    </a:p>
                  </a:txBody>
                  <a:tcPr/>
                </a:tc>
                <a:tc>
                  <a:txBody>
                    <a:bodyPr/>
                    <a:lstStyle/>
                    <a:p>
                      <a:r>
                        <a:rPr lang="en-US" b="0" dirty="0" smtClean="0">
                          <a:solidFill>
                            <a:schemeClr val="tx1"/>
                          </a:solidFill>
                        </a:rPr>
                        <a:t>200F FFFF</a:t>
                      </a:r>
                      <a:endParaRPr lang="en-US" b="0" dirty="0">
                        <a:solidFill>
                          <a:schemeClr val="tx1"/>
                        </a:solidFill>
                      </a:endParaRPr>
                    </a:p>
                  </a:txBody>
                  <a:tcPr/>
                </a:tc>
                <a:tc>
                  <a:txBody>
                    <a:bodyPr/>
                    <a:lstStyle/>
                    <a:p>
                      <a:r>
                        <a:rPr lang="en-US" b="0" dirty="0" smtClean="0">
                          <a:solidFill>
                            <a:schemeClr val="tx1"/>
                          </a:solidFill>
                        </a:rPr>
                        <a:t>1M</a:t>
                      </a:r>
                      <a:endParaRPr lang="en-US" b="0" dirty="0">
                        <a:solidFill>
                          <a:schemeClr val="tx1"/>
                        </a:solidFill>
                      </a:endParaRPr>
                    </a:p>
                  </a:txBody>
                  <a:tcPr/>
                </a:tc>
                <a:tc>
                  <a:txBody>
                    <a:bodyPr/>
                    <a:lstStyle/>
                    <a:p>
                      <a:r>
                        <a:rPr lang="en-US" b="0" dirty="0" smtClean="0">
                          <a:solidFill>
                            <a:schemeClr val="tx1"/>
                          </a:solidFill>
                        </a:rPr>
                        <a:t>System Trace Mgmt Configuration</a:t>
                      </a:r>
                      <a:endParaRPr lang="en-US" b="0" dirty="0">
                        <a:solidFill>
                          <a:schemeClr val="tx1"/>
                        </a:solidFill>
                      </a:endParaRPr>
                    </a:p>
                  </a:txBody>
                  <a:tcPr/>
                </a:tc>
              </a:tr>
              <a:tr h="370840">
                <a:tc>
                  <a:txBody>
                    <a:bodyPr/>
                    <a:lstStyle/>
                    <a:p>
                      <a:r>
                        <a:rPr lang="en-US" b="0" dirty="0" smtClean="0">
                          <a:solidFill>
                            <a:schemeClr val="tx1"/>
                          </a:solidFill>
                        </a:rPr>
                        <a:t>2180 0000</a:t>
                      </a:r>
                      <a:endParaRPr lang="en-US" b="0" dirty="0">
                        <a:solidFill>
                          <a:schemeClr val="tx1"/>
                        </a:solidFill>
                      </a:endParaRPr>
                    </a:p>
                  </a:txBody>
                  <a:tcPr/>
                </a:tc>
                <a:tc>
                  <a:txBody>
                    <a:bodyPr/>
                    <a:lstStyle/>
                    <a:p>
                      <a:r>
                        <a:rPr lang="en-US" b="0" dirty="0" smtClean="0">
                          <a:solidFill>
                            <a:schemeClr val="tx1"/>
                          </a:solidFill>
                        </a:rPr>
                        <a:t>33FF FFFF</a:t>
                      </a:r>
                      <a:endParaRPr lang="en-US" b="0" dirty="0">
                        <a:solidFill>
                          <a:schemeClr val="tx1"/>
                        </a:solidFill>
                      </a:endParaRPr>
                    </a:p>
                  </a:txBody>
                  <a:tcPr/>
                </a:tc>
                <a:tc>
                  <a:txBody>
                    <a:bodyPr/>
                    <a:lstStyle/>
                    <a:p>
                      <a:r>
                        <a:rPr lang="en-US" b="0" dirty="0" smtClean="0">
                          <a:solidFill>
                            <a:schemeClr val="tx1"/>
                          </a:solidFill>
                        </a:rPr>
                        <a:t>296M+32K</a:t>
                      </a:r>
                      <a:endParaRPr lang="en-US" b="0" dirty="0">
                        <a:solidFill>
                          <a:schemeClr val="tx1"/>
                        </a:solidFill>
                      </a:endParaRPr>
                    </a:p>
                  </a:txBody>
                  <a:tcPr/>
                </a:tc>
                <a:tc>
                  <a:txBody>
                    <a:bodyPr/>
                    <a:lstStyle/>
                    <a:p>
                      <a:r>
                        <a:rPr lang="en-US" b="0" dirty="0" smtClean="0">
                          <a:solidFill>
                            <a:schemeClr val="tx1"/>
                          </a:solidFill>
                        </a:rPr>
                        <a:t>Reserved</a:t>
                      </a:r>
                      <a:endParaRPr lang="en-US" b="0" dirty="0">
                        <a:solidFill>
                          <a:schemeClr val="tx1"/>
                        </a:solidFill>
                      </a:endParaRPr>
                    </a:p>
                  </a:txBody>
                  <a:tcPr/>
                </a:tc>
              </a:tr>
              <a:tr h="370840">
                <a:tc>
                  <a:txBody>
                    <a:bodyPr/>
                    <a:lstStyle/>
                    <a:p>
                      <a:r>
                        <a:rPr lang="en-US" dirty="0" smtClean="0"/>
                        <a:t>3400</a:t>
                      </a:r>
                      <a:r>
                        <a:rPr lang="en-US" baseline="0" dirty="0" smtClean="0"/>
                        <a:t> 0000</a:t>
                      </a:r>
                      <a:endParaRPr lang="en-US" dirty="0"/>
                    </a:p>
                  </a:txBody>
                  <a:tcPr/>
                </a:tc>
                <a:tc>
                  <a:txBody>
                    <a:bodyPr/>
                    <a:lstStyle/>
                    <a:p>
                      <a:r>
                        <a:rPr lang="en-US" dirty="0" smtClean="0"/>
                        <a:t>341F FFFF</a:t>
                      </a:r>
                      <a:endParaRPr lang="en-US" dirty="0"/>
                    </a:p>
                  </a:txBody>
                  <a:tcPr/>
                </a:tc>
                <a:tc>
                  <a:txBody>
                    <a:bodyPr/>
                    <a:lstStyle/>
                    <a:p>
                      <a:r>
                        <a:rPr lang="en-US" dirty="0" smtClean="0"/>
                        <a:t>2M</a:t>
                      </a:r>
                      <a:endParaRPr lang="en-US" dirty="0"/>
                    </a:p>
                  </a:txBody>
                  <a:tcPr/>
                </a:tc>
                <a:tc>
                  <a:txBody>
                    <a:bodyPr/>
                    <a:lstStyle/>
                    <a:p>
                      <a:r>
                        <a:rPr lang="en-US" dirty="0" smtClean="0"/>
                        <a:t>QMSS Data</a:t>
                      </a:r>
                      <a:endParaRPr lang="en-US" dirty="0"/>
                    </a:p>
                  </a:txBody>
                  <a:tcPr/>
                </a:tc>
              </a:tr>
              <a:tr h="370840">
                <a:tc>
                  <a:txBody>
                    <a:bodyPr/>
                    <a:lstStyle/>
                    <a:p>
                      <a:r>
                        <a:rPr lang="en-US" dirty="0" smtClean="0"/>
                        <a:t>3420 0000</a:t>
                      </a:r>
                      <a:endParaRPr lang="en-US" dirty="0"/>
                    </a:p>
                  </a:txBody>
                  <a:tcPr/>
                </a:tc>
                <a:tc>
                  <a:txBody>
                    <a:bodyPr/>
                    <a:lstStyle/>
                    <a:p>
                      <a:r>
                        <a:rPr lang="en-US" dirty="0" smtClean="0"/>
                        <a:t>3FFF FFFF</a:t>
                      </a:r>
                      <a:endParaRPr lang="en-US" dirty="0"/>
                    </a:p>
                  </a:txBody>
                  <a:tcPr/>
                </a:tc>
                <a:tc>
                  <a:txBody>
                    <a:bodyPr/>
                    <a:lstStyle/>
                    <a:p>
                      <a:r>
                        <a:rPr lang="en-US" dirty="0" smtClean="0"/>
                        <a:t>190M</a:t>
                      </a:r>
                      <a:endParaRPr lang="en-US" dirty="0"/>
                    </a:p>
                  </a:txBody>
                  <a:tcPr/>
                </a:tc>
                <a:tc>
                  <a:txBody>
                    <a:bodyPr/>
                    <a:lstStyle/>
                    <a:p>
                      <a:r>
                        <a:rPr lang="en-US" dirty="0" smtClean="0"/>
                        <a:t>Reserved</a:t>
                      </a:r>
                      <a:endParaRPr lang="en-US" dirty="0"/>
                    </a:p>
                  </a:txBody>
                  <a:tcPr/>
                </a:tc>
              </a:tr>
              <a:tr h="370840">
                <a:tc>
                  <a:txBody>
                    <a:bodyPr/>
                    <a:lstStyle/>
                    <a:p>
                      <a:r>
                        <a:rPr lang="en-US" b="0" dirty="0" smtClean="0">
                          <a:solidFill>
                            <a:schemeClr val="tx1"/>
                          </a:solidFill>
                        </a:rPr>
                        <a:t>4000</a:t>
                      </a:r>
                      <a:r>
                        <a:rPr lang="en-US" b="0" baseline="0" dirty="0" smtClean="0">
                          <a:solidFill>
                            <a:schemeClr val="tx1"/>
                          </a:solidFill>
                        </a:rPr>
                        <a:t> 0000</a:t>
                      </a:r>
                      <a:endParaRPr lang="en-US" b="0" dirty="0">
                        <a:solidFill>
                          <a:schemeClr val="tx1"/>
                        </a:solidFill>
                      </a:endParaRPr>
                    </a:p>
                  </a:txBody>
                  <a:tcPr/>
                </a:tc>
                <a:tc>
                  <a:txBody>
                    <a:bodyPr/>
                    <a:lstStyle/>
                    <a:p>
                      <a:r>
                        <a:rPr lang="en-US" b="0" dirty="0" smtClean="0">
                          <a:solidFill>
                            <a:schemeClr val="tx1"/>
                          </a:solidFill>
                        </a:rPr>
                        <a:t>4FFF </a:t>
                      </a:r>
                      <a:r>
                        <a:rPr lang="en-US" dirty="0" smtClean="0"/>
                        <a:t>FFFF</a:t>
                      </a:r>
                      <a:endParaRPr lang="en-US" b="0" dirty="0">
                        <a:solidFill>
                          <a:schemeClr val="tx1"/>
                        </a:solidFill>
                      </a:endParaRPr>
                    </a:p>
                  </a:txBody>
                  <a:tcPr/>
                </a:tc>
                <a:tc>
                  <a:txBody>
                    <a:bodyPr/>
                    <a:lstStyle/>
                    <a:p>
                      <a:r>
                        <a:rPr lang="en-US" b="0" dirty="0" smtClean="0">
                          <a:solidFill>
                            <a:schemeClr val="tx1"/>
                          </a:solidFill>
                        </a:rPr>
                        <a:t>256M</a:t>
                      </a:r>
                      <a:endParaRPr lang="en-US" b="0" dirty="0">
                        <a:solidFill>
                          <a:schemeClr val="tx1"/>
                        </a:solidFill>
                      </a:endParaRPr>
                    </a:p>
                  </a:txBody>
                  <a:tcPr/>
                </a:tc>
                <a:tc>
                  <a:txBody>
                    <a:bodyPr/>
                    <a:lstStyle/>
                    <a:p>
                      <a:r>
                        <a:rPr lang="en-US" b="0" dirty="0" smtClean="0">
                          <a:solidFill>
                            <a:schemeClr val="tx1"/>
                          </a:solidFill>
                        </a:rPr>
                        <a:t>HyperLink Data</a:t>
                      </a:r>
                      <a:endParaRPr lang="en-US" b="0" dirty="0">
                        <a:solidFill>
                          <a:schemeClr val="tx1"/>
                        </a:solidFill>
                      </a:endParaRPr>
                    </a:p>
                  </a:txBody>
                  <a:tcPr/>
                </a:tc>
              </a:tr>
              <a:tr h="370840">
                <a:tc>
                  <a:txBody>
                    <a:bodyPr/>
                    <a:lstStyle/>
                    <a:p>
                      <a:r>
                        <a:rPr lang="en-US" dirty="0" smtClean="0"/>
                        <a:t>5000 0000</a:t>
                      </a:r>
                      <a:endParaRPr lang="en-US" dirty="0"/>
                    </a:p>
                  </a:txBody>
                  <a:tcPr/>
                </a:tc>
                <a:tc>
                  <a:txBody>
                    <a:bodyPr/>
                    <a:lstStyle/>
                    <a:p>
                      <a:r>
                        <a:rPr lang="en-US" dirty="0" smtClean="0"/>
                        <a:t>5FFF FFFF</a:t>
                      </a:r>
                      <a:endParaRPr lang="en-US" dirty="0"/>
                    </a:p>
                  </a:txBody>
                  <a:tcPr/>
                </a:tc>
                <a:tc>
                  <a:txBody>
                    <a:bodyPr/>
                    <a:lstStyle/>
                    <a:p>
                      <a:r>
                        <a:rPr lang="en-US" dirty="0" smtClean="0"/>
                        <a:t>256K</a:t>
                      </a:r>
                      <a:endParaRPr lang="en-US" dirty="0"/>
                    </a:p>
                  </a:txBody>
                  <a:tcPr/>
                </a:tc>
                <a:tc>
                  <a:txBody>
                    <a:bodyPr/>
                    <a:lstStyle/>
                    <a:p>
                      <a:r>
                        <a:rPr lang="en-US" dirty="0" smtClean="0"/>
                        <a:t>Reserved</a:t>
                      </a:r>
                      <a:endParaRPr lang="en-US" dirty="0"/>
                    </a:p>
                  </a:txBody>
                  <a:tcPr/>
                </a:tc>
              </a:tr>
              <a:tr h="370840">
                <a:tc>
                  <a:txBody>
                    <a:bodyPr/>
                    <a:lstStyle/>
                    <a:p>
                      <a:r>
                        <a:rPr lang="en-US" dirty="0" smtClean="0"/>
                        <a:t>6000 0000</a:t>
                      </a:r>
                      <a:endParaRPr lang="en-US" dirty="0"/>
                    </a:p>
                  </a:txBody>
                  <a:tcPr/>
                </a:tc>
                <a:tc>
                  <a:txBody>
                    <a:bodyPr/>
                    <a:lstStyle/>
                    <a:p>
                      <a:r>
                        <a:rPr lang="en-US" dirty="0" smtClean="0"/>
                        <a:t>6FFF FFFF</a:t>
                      </a:r>
                      <a:endParaRPr lang="en-US" dirty="0"/>
                    </a:p>
                  </a:txBody>
                  <a:tcPr/>
                </a:tc>
                <a:tc>
                  <a:txBody>
                    <a:bodyPr/>
                    <a:lstStyle/>
                    <a:p>
                      <a:r>
                        <a:rPr lang="en-US" dirty="0" smtClean="0"/>
                        <a:t>256K</a:t>
                      </a:r>
                      <a:endParaRPr lang="en-US" dirty="0"/>
                    </a:p>
                  </a:txBody>
                  <a:tcPr/>
                </a:tc>
                <a:tc>
                  <a:txBody>
                    <a:bodyPr/>
                    <a:lstStyle/>
                    <a:p>
                      <a:r>
                        <a:rPr lang="en-US" dirty="0" smtClean="0"/>
                        <a:t>PCIe Data</a:t>
                      </a:r>
                      <a:endParaRPr lang="en-US" dirty="0"/>
                    </a:p>
                  </a:txBody>
                  <a:tcPr/>
                </a:tc>
              </a:tr>
              <a:tr h="370840">
                <a:tc>
                  <a:txBody>
                    <a:bodyPr/>
                    <a:lstStyle/>
                    <a:p>
                      <a:r>
                        <a:rPr lang="en-US" dirty="0" smtClean="0"/>
                        <a:t>7000 0000</a:t>
                      </a:r>
                      <a:endParaRPr lang="en-US" dirty="0"/>
                    </a:p>
                  </a:txBody>
                  <a:tcPr/>
                </a:tc>
                <a:tc>
                  <a:txBody>
                    <a:bodyPr/>
                    <a:lstStyle/>
                    <a:p>
                      <a:r>
                        <a:rPr lang="en-US" dirty="0" smtClean="0"/>
                        <a:t>73FF FFFF</a:t>
                      </a:r>
                      <a:endParaRPr lang="en-US" dirty="0"/>
                    </a:p>
                  </a:txBody>
                  <a:tcPr/>
                </a:tc>
                <a:tc>
                  <a:txBody>
                    <a:bodyPr/>
                    <a:lstStyle/>
                    <a:p>
                      <a:r>
                        <a:rPr lang="en-US" dirty="0" smtClean="0"/>
                        <a:t>64M</a:t>
                      </a:r>
                      <a:endParaRPr lang="en-US" dirty="0"/>
                    </a:p>
                  </a:txBody>
                  <a:tcPr/>
                </a:tc>
                <a:tc>
                  <a:txBody>
                    <a:bodyPr/>
                    <a:lstStyle/>
                    <a:p>
                      <a:r>
                        <a:rPr lang="en-US" dirty="0" smtClean="0"/>
                        <a:t>EMIF16 Data NAND Memory (CS2)</a:t>
                      </a:r>
                      <a:endParaRPr lang="en-US" dirty="0"/>
                    </a:p>
                  </a:txBody>
                  <a:tcPr/>
                </a:tc>
              </a:tr>
              <a:tr h="370840">
                <a:tc>
                  <a:txBody>
                    <a:bodyPr/>
                    <a:lstStyle/>
                    <a:p>
                      <a:r>
                        <a:rPr lang="en-US" dirty="0" smtClean="0"/>
                        <a:t>8000 0000</a:t>
                      </a:r>
                      <a:endParaRPr lang="en-US" dirty="0"/>
                    </a:p>
                  </a:txBody>
                  <a:tcPr/>
                </a:tc>
                <a:tc>
                  <a:txBody>
                    <a:bodyPr/>
                    <a:lstStyle/>
                    <a:p>
                      <a:r>
                        <a:rPr lang="en-US" dirty="0" smtClean="0"/>
                        <a:t>FFFF FFFF</a:t>
                      </a:r>
                      <a:endParaRPr lang="en-US" dirty="0"/>
                    </a:p>
                  </a:txBody>
                  <a:tcPr/>
                </a:tc>
                <a:tc>
                  <a:txBody>
                    <a:bodyPr/>
                    <a:lstStyle/>
                    <a:p>
                      <a:r>
                        <a:rPr lang="en-US" dirty="0" smtClean="0"/>
                        <a:t>2G</a:t>
                      </a:r>
                      <a:endParaRPr lang="en-US" dirty="0"/>
                    </a:p>
                  </a:txBody>
                  <a:tcPr/>
                </a:tc>
                <a:tc>
                  <a:txBody>
                    <a:bodyPr/>
                    <a:lstStyle/>
                    <a:p>
                      <a:r>
                        <a:rPr lang="en-US" dirty="0" smtClean="0"/>
                        <a:t>DDR3 Data</a:t>
                      </a:r>
                      <a:endParaRPr lang="en-US"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3" name="Rectangle 2"/>
          <p:cNvSpPr>
            <a:spLocks noGrp="1" noChangeArrowheads="1"/>
          </p:cNvSpPr>
          <p:nvPr>
            <p:ph type="title" idx="4294967295"/>
          </p:nvPr>
        </p:nvSpPr>
        <p:spPr>
          <a:xfrm>
            <a:off x="304800" y="0"/>
            <a:ext cx="8458200" cy="1062038"/>
          </a:xfrm>
        </p:spPr>
        <p:txBody>
          <a:bodyPr/>
          <a:lstStyle/>
          <a:p>
            <a:pPr eaLnBrk="1" hangingPunct="1"/>
            <a:r>
              <a:rPr lang="en-US" sz="3600" b="0" dirty="0" smtClean="0"/>
              <a:t>KeyStone Memory Topology</a:t>
            </a:r>
          </a:p>
        </p:txBody>
      </p:sp>
      <p:sp>
        <p:nvSpPr>
          <p:cNvPr id="63494" name="Text Box 3"/>
          <p:cNvSpPr txBox="1">
            <a:spLocks noChangeArrowheads="1"/>
          </p:cNvSpPr>
          <p:nvPr/>
        </p:nvSpPr>
        <p:spPr bwMode="auto">
          <a:xfrm>
            <a:off x="6293742" y="1113034"/>
            <a:ext cx="2796730" cy="1520416"/>
          </a:xfrm>
          <a:prstGeom prst="rect">
            <a:avLst/>
          </a:prstGeom>
          <a:noFill/>
          <a:ln w="9525">
            <a:noFill/>
            <a:miter lim="800000"/>
            <a:headEnd/>
            <a:tailEnd/>
          </a:ln>
        </p:spPr>
        <p:txBody>
          <a:bodyPr wrap="square">
            <a:spAutoFit/>
          </a:bodyPr>
          <a:lstStyle/>
          <a:p>
            <a:pPr marL="342900" indent="-342900" fontAlgn="auto">
              <a:spcBef>
                <a:spcPct val="20000"/>
              </a:spcBef>
              <a:spcAft>
                <a:spcPts val="0"/>
              </a:spcAft>
              <a:buFont typeface="Arial" pitchFamily="34" charset="0"/>
              <a:buChar char="•"/>
              <a:defRPr/>
            </a:pPr>
            <a:r>
              <a:rPr lang="en-US" sz="1600" dirty="0" smtClean="0">
                <a:latin typeface="+mn-lt"/>
              </a:rPr>
              <a:t>L1D </a:t>
            </a:r>
            <a:r>
              <a:rPr lang="en-US" sz="1600" dirty="0">
                <a:latin typeface="+mn-lt"/>
              </a:rPr>
              <a:t>– 32KB Cache/SRAM</a:t>
            </a:r>
          </a:p>
          <a:p>
            <a:pPr marL="342900" indent="-342900" fontAlgn="auto">
              <a:spcBef>
                <a:spcPct val="20000"/>
              </a:spcBef>
              <a:spcAft>
                <a:spcPts val="0"/>
              </a:spcAft>
              <a:buSzPct val="100000"/>
              <a:buFont typeface="Arial" pitchFamily="34" charset="0"/>
              <a:buChar char="•"/>
              <a:defRPr/>
            </a:pPr>
            <a:r>
              <a:rPr lang="en-US" sz="1600" dirty="0" smtClean="0">
                <a:latin typeface="+mn-lt"/>
              </a:rPr>
              <a:t>L1P </a:t>
            </a:r>
            <a:r>
              <a:rPr lang="en-US" sz="1600" dirty="0">
                <a:latin typeface="+mn-lt"/>
              </a:rPr>
              <a:t>– 32KB Cache/SRAM</a:t>
            </a:r>
          </a:p>
          <a:p>
            <a:pPr marL="342900" indent="-342900" fontAlgn="auto">
              <a:spcBef>
                <a:spcPct val="20000"/>
              </a:spcBef>
              <a:spcAft>
                <a:spcPts val="0"/>
              </a:spcAft>
              <a:buSzPct val="100000"/>
              <a:buFont typeface="Arial" pitchFamily="34" charset="0"/>
              <a:buChar char="•"/>
              <a:defRPr/>
            </a:pPr>
            <a:r>
              <a:rPr lang="en-US" sz="1600" dirty="0" smtClean="0">
                <a:latin typeface="+mn-lt"/>
              </a:rPr>
              <a:t>L2 </a:t>
            </a:r>
            <a:r>
              <a:rPr lang="en-US" sz="1600" dirty="0" smtClean="0"/>
              <a:t>–</a:t>
            </a:r>
            <a:r>
              <a:rPr lang="en-US" sz="1600" dirty="0" smtClean="0">
                <a:latin typeface="+mn-lt"/>
              </a:rPr>
              <a:t> 1MB Cache/SRAM</a:t>
            </a:r>
            <a:endParaRPr lang="en-US" sz="1600" dirty="0">
              <a:latin typeface="+mn-lt"/>
            </a:endParaRPr>
          </a:p>
          <a:p>
            <a:pPr marL="342900" indent="-342900" fontAlgn="auto">
              <a:spcBef>
                <a:spcPct val="20000"/>
              </a:spcBef>
              <a:spcAft>
                <a:spcPts val="0"/>
              </a:spcAft>
              <a:buSzPct val="100000"/>
              <a:buFont typeface="Arial" pitchFamily="34" charset="0"/>
              <a:buChar char="•"/>
              <a:defRPr/>
            </a:pPr>
            <a:r>
              <a:rPr lang="en-US" sz="1600" dirty="0" smtClean="0">
                <a:latin typeface="+mn-lt"/>
              </a:rPr>
              <a:t>MSM </a:t>
            </a:r>
            <a:r>
              <a:rPr lang="en-US" sz="1600" dirty="0">
                <a:latin typeface="+mn-lt"/>
              </a:rPr>
              <a:t>– </a:t>
            </a:r>
            <a:r>
              <a:rPr lang="en-US" sz="1600" dirty="0" smtClean="0">
                <a:latin typeface="+mn-lt"/>
              </a:rPr>
              <a:t>2MB Shared SRAM</a:t>
            </a:r>
            <a:endParaRPr lang="en-US" sz="1600" dirty="0">
              <a:latin typeface="+mn-lt"/>
            </a:endParaRPr>
          </a:p>
          <a:p>
            <a:pPr marL="342900" indent="-342900" fontAlgn="auto">
              <a:spcBef>
                <a:spcPct val="20000"/>
              </a:spcBef>
              <a:spcAft>
                <a:spcPts val="0"/>
              </a:spcAft>
              <a:buSzPct val="100000"/>
              <a:buFont typeface="Arial" pitchFamily="34" charset="0"/>
              <a:buChar char="•"/>
              <a:defRPr/>
            </a:pPr>
            <a:r>
              <a:rPr lang="en-US" sz="1600" dirty="0" smtClean="0">
                <a:latin typeface="+mn-lt"/>
              </a:rPr>
              <a:t>DDR3 </a:t>
            </a:r>
            <a:r>
              <a:rPr lang="en-US" sz="1600" dirty="0">
                <a:latin typeface="+mn-lt"/>
              </a:rPr>
              <a:t>– Up to 8GB</a:t>
            </a:r>
          </a:p>
        </p:txBody>
      </p:sp>
      <p:sp>
        <p:nvSpPr>
          <p:cNvPr id="63495" name="Text Box 4"/>
          <p:cNvSpPr txBox="1">
            <a:spLocks noChangeArrowheads="1"/>
          </p:cNvSpPr>
          <p:nvPr/>
        </p:nvSpPr>
        <p:spPr bwMode="auto">
          <a:xfrm>
            <a:off x="990600" y="5715000"/>
            <a:ext cx="4724400" cy="646331"/>
          </a:xfrm>
          <a:prstGeom prst="rect">
            <a:avLst/>
          </a:prstGeom>
          <a:noFill/>
          <a:ln w="9525">
            <a:noFill/>
            <a:miter lim="800000"/>
            <a:headEnd/>
            <a:tailEnd/>
          </a:ln>
        </p:spPr>
        <p:txBody>
          <a:bodyPr wrap="square">
            <a:spAutoFit/>
          </a:bodyPr>
          <a:lstStyle/>
          <a:p>
            <a:pPr algn="l"/>
            <a:r>
              <a:rPr lang="en-US" sz="1200" dirty="0"/>
              <a:t>L1D &amp; L1P Cache Options – 0KB, 4KB, 8KB, </a:t>
            </a:r>
            <a:r>
              <a:rPr lang="en-US" sz="1200" dirty="0" smtClean="0"/>
              <a:t>16K, 32KB</a:t>
            </a:r>
            <a:br>
              <a:rPr lang="en-US" sz="1200" dirty="0" smtClean="0"/>
            </a:br>
            <a:endParaRPr lang="en-US" sz="1200" dirty="0"/>
          </a:p>
          <a:p>
            <a:pPr algn="l"/>
            <a:r>
              <a:rPr lang="en-US" sz="1200" dirty="0"/>
              <a:t>L2 Cache Options – 0KB, 32KB, 64KB, 128KB, 256KB, 512KB</a:t>
            </a:r>
          </a:p>
        </p:txBody>
      </p:sp>
      <p:grpSp>
        <p:nvGrpSpPr>
          <p:cNvPr id="68" name="Group 67"/>
          <p:cNvGrpSpPr/>
          <p:nvPr/>
        </p:nvGrpSpPr>
        <p:grpSpPr>
          <a:xfrm>
            <a:off x="304800" y="1143000"/>
            <a:ext cx="5943600" cy="4114800"/>
            <a:chOff x="381000" y="1143000"/>
            <a:chExt cx="5943600" cy="4114800"/>
          </a:xfrm>
        </p:grpSpPr>
        <p:sp>
          <p:nvSpPr>
            <p:cNvPr id="67" name="Rectangle 66"/>
            <p:cNvSpPr/>
            <p:nvPr/>
          </p:nvSpPr>
          <p:spPr>
            <a:xfrm>
              <a:off x="381000" y="1143000"/>
              <a:ext cx="5943600" cy="4114800"/>
            </a:xfrm>
            <a:prstGeom prst="rect">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490" name="Rectangle 100"/>
            <p:cNvSpPr>
              <a:spLocks noChangeArrowheads="1"/>
            </p:cNvSpPr>
            <p:nvPr/>
          </p:nvSpPr>
          <p:spPr bwMode="auto">
            <a:xfrm>
              <a:off x="4892675" y="4411663"/>
              <a:ext cx="266700" cy="114300"/>
            </a:xfrm>
            <a:prstGeom prst="rect">
              <a:avLst/>
            </a:prstGeom>
            <a:solidFill>
              <a:srgbClr val="FFCCFF"/>
            </a:solidFill>
            <a:ln w="9525" algn="ctr">
              <a:solidFill>
                <a:schemeClr val="tx1"/>
              </a:solidFill>
              <a:miter lim="800000"/>
              <a:headEnd/>
              <a:tailEnd/>
            </a:ln>
          </p:spPr>
          <p:txBody>
            <a:bodyPr wrap="none" anchor="ctr"/>
            <a:lstStyle/>
            <a:p>
              <a:pPr algn="ctr"/>
              <a:endParaRPr lang="en-US" sz="2000" dirty="0">
                <a:latin typeface="+mj-lt"/>
              </a:endParaRPr>
            </a:p>
          </p:txBody>
        </p:sp>
        <p:sp>
          <p:nvSpPr>
            <p:cNvPr id="63491" name="Rectangle 101"/>
            <p:cNvSpPr>
              <a:spLocks noChangeArrowheads="1"/>
            </p:cNvSpPr>
            <p:nvPr/>
          </p:nvSpPr>
          <p:spPr bwMode="auto">
            <a:xfrm>
              <a:off x="4892675" y="4275138"/>
              <a:ext cx="266700" cy="106362"/>
            </a:xfrm>
            <a:prstGeom prst="rect">
              <a:avLst/>
            </a:prstGeom>
            <a:solidFill>
              <a:srgbClr val="FFCCFF"/>
            </a:solidFill>
            <a:ln w="9525" algn="ctr">
              <a:solidFill>
                <a:schemeClr val="tx1"/>
              </a:solidFill>
              <a:miter lim="800000"/>
              <a:headEnd/>
              <a:tailEnd/>
            </a:ln>
          </p:spPr>
          <p:txBody>
            <a:bodyPr wrap="none" anchor="ctr"/>
            <a:lstStyle/>
            <a:p>
              <a:pPr algn="ctr"/>
              <a:endParaRPr lang="en-US" sz="2000" dirty="0">
                <a:latin typeface="+mj-lt"/>
              </a:endParaRPr>
            </a:p>
          </p:txBody>
        </p:sp>
        <p:sp>
          <p:nvSpPr>
            <p:cNvPr id="63492" name="Rectangle 102"/>
            <p:cNvSpPr>
              <a:spLocks noChangeArrowheads="1"/>
            </p:cNvSpPr>
            <p:nvPr/>
          </p:nvSpPr>
          <p:spPr bwMode="auto">
            <a:xfrm>
              <a:off x="4892675" y="4557713"/>
              <a:ext cx="266700" cy="106362"/>
            </a:xfrm>
            <a:prstGeom prst="rect">
              <a:avLst/>
            </a:prstGeom>
            <a:solidFill>
              <a:srgbClr val="FFCCFF"/>
            </a:solidFill>
            <a:ln w="9525" algn="ctr">
              <a:solidFill>
                <a:schemeClr val="tx1"/>
              </a:solidFill>
              <a:miter lim="800000"/>
              <a:headEnd/>
              <a:tailEnd/>
            </a:ln>
          </p:spPr>
          <p:txBody>
            <a:bodyPr wrap="none" anchor="ctr"/>
            <a:lstStyle/>
            <a:p>
              <a:pPr algn="ctr"/>
              <a:endParaRPr lang="en-US" sz="2000" dirty="0">
                <a:latin typeface="+mj-lt"/>
              </a:endParaRPr>
            </a:p>
          </p:txBody>
        </p:sp>
        <p:sp>
          <p:nvSpPr>
            <p:cNvPr id="63497" name="AutoShape 6"/>
            <p:cNvSpPr>
              <a:spLocks noChangeArrowheads="1"/>
            </p:cNvSpPr>
            <p:nvPr/>
          </p:nvSpPr>
          <p:spPr bwMode="auto">
            <a:xfrm>
              <a:off x="1009650" y="1292225"/>
              <a:ext cx="4602163" cy="414338"/>
            </a:xfrm>
            <a:prstGeom prst="flowChartAlternateProcess">
              <a:avLst/>
            </a:prstGeom>
            <a:solidFill>
              <a:srgbClr val="CCFFCC"/>
            </a:solidFill>
            <a:ln w="9525">
              <a:solidFill>
                <a:schemeClr val="tx1"/>
              </a:solidFill>
              <a:miter lim="800000"/>
              <a:headEnd/>
              <a:tailEnd/>
            </a:ln>
          </p:spPr>
          <p:txBody>
            <a:bodyPr wrap="none" anchor="ctr"/>
            <a:lstStyle/>
            <a:p>
              <a:pPr algn="ctr"/>
              <a:r>
                <a:rPr lang="en-US" dirty="0">
                  <a:latin typeface="+mj-lt"/>
                </a:rPr>
                <a:t>DDR3 (1x64b)</a:t>
              </a:r>
            </a:p>
          </p:txBody>
        </p:sp>
        <p:sp>
          <p:nvSpPr>
            <p:cNvPr id="20490" name="AutoShape 7"/>
            <p:cNvSpPr>
              <a:spLocks noChangeArrowheads="1"/>
            </p:cNvSpPr>
            <p:nvPr/>
          </p:nvSpPr>
          <p:spPr bwMode="auto">
            <a:xfrm>
              <a:off x="665163" y="2074863"/>
              <a:ext cx="5295900" cy="414337"/>
            </a:xfrm>
            <a:prstGeom prst="flowChartAlternateProcess">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dirty="0">
                  <a:latin typeface="+mj-lt"/>
                </a:rPr>
                <a:t>MSMC</a:t>
              </a:r>
            </a:p>
          </p:txBody>
        </p:sp>
        <p:sp>
          <p:nvSpPr>
            <p:cNvPr id="20491" name="AutoShape 8"/>
            <p:cNvSpPr>
              <a:spLocks noChangeArrowheads="1"/>
            </p:cNvSpPr>
            <p:nvPr/>
          </p:nvSpPr>
          <p:spPr bwMode="auto">
            <a:xfrm>
              <a:off x="4879975" y="2754313"/>
              <a:ext cx="423863" cy="235108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defRPr/>
              </a:pPr>
              <a:endParaRPr lang="en-US" dirty="0">
                <a:latin typeface="+mj-lt"/>
              </a:endParaRPr>
            </a:p>
          </p:txBody>
        </p:sp>
        <p:sp>
          <p:nvSpPr>
            <p:cNvPr id="63500" name="AutoShape 9"/>
            <p:cNvSpPr>
              <a:spLocks noChangeArrowheads="1"/>
            </p:cNvSpPr>
            <p:nvPr/>
          </p:nvSpPr>
          <p:spPr bwMode="auto">
            <a:xfrm>
              <a:off x="546100" y="2784475"/>
              <a:ext cx="981075" cy="1439863"/>
            </a:xfrm>
            <a:prstGeom prst="roundRect">
              <a:avLst>
                <a:gd name="adj" fmla="val 16667"/>
              </a:avLst>
            </a:prstGeom>
            <a:solidFill>
              <a:srgbClr val="FFFF99"/>
            </a:solidFill>
            <a:ln w="9525">
              <a:solidFill>
                <a:schemeClr val="tx1"/>
              </a:solidFill>
              <a:round/>
              <a:headEnd/>
              <a:tailEnd/>
            </a:ln>
          </p:spPr>
          <p:txBody>
            <a:bodyPr wrap="none" anchor="ctr"/>
            <a:lstStyle/>
            <a:p>
              <a:endParaRPr lang="en-US" dirty="0">
                <a:latin typeface="+mj-lt"/>
              </a:endParaRPr>
            </a:p>
          </p:txBody>
        </p:sp>
        <p:sp>
          <p:nvSpPr>
            <p:cNvPr id="63501" name="AutoShape 10"/>
            <p:cNvSpPr>
              <a:spLocks noChangeArrowheads="1"/>
            </p:cNvSpPr>
            <p:nvPr/>
          </p:nvSpPr>
          <p:spPr bwMode="auto">
            <a:xfrm>
              <a:off x="588963" y="2924175"/>
              <a:ext cx="422275" cy="344488"/>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sp>
          <p:nvSpPr>
            <p:cNvPr id="63502" name="AutoShape 11"/>
            <p:cNvSpPr>
              <a:spLocks noChangeArrowheads="1"/>
            </p:cNvSpPr>
            <p:nvPr/>
          </p:nvSpPr>
          <p:spPr bwMode="auto">
            <a:xfrm>
              <a:off x="1060450" y="2928938"/>
              <a:ext cx="422275" cy="339725"/>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sp>
          <p:nvSpPr>
            <p:cNvPr id="63503" name="AutoShape 12"/>
            <p:cNvSpPr>
              <a:spLocks noChangeArrowheads="1"/>
            </p:cNvSpPr>
            <p:nvPr/>
          </p:nvSpPr>
          <p:spPr bwMode="auto">
            <a:xfrm>
              <a:off x="1065213" y="3386138"/>
              <a:ext cx="422275" cy="692150"/>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sp>
          <p:nvSpPr>
            <p:cNvPr id="63504" name="AutoShape 13"/>
            <p:cNvSpPr>
              <a:spLocks noChangeArrowheads="1"/>
            </p:cNvSpPr>
            <p:nvPr/>
          </p:nvSpPr>
          <p:spPr bwMode="auto">
            <a:xfrm>
              <a:off x="3636963" y="2765425"/>
              <a:ext cx="981075" cy="1439863"/>
            </a:xfrm>
            <a:prstGeom prst="roundRect">
              <a:avLst>
                <a:gd name="adj" fmla="val 16667"/>
              </a:avLst>
            </a:prstGeom>
            <a:solidFill>
              <a:srgbClr val="FFFF99"/>
            </a:solidFill>
            <a:ln w="9525">
              <a:solidFill>
                <a:schemeClr val="tx1"/>
              </a:solidFill>
              <a:round/>
              <a:headEnd/>
              <a:tailEnd/>
            </a:ln>
          </p:spPr>
          <p:txBody>
            <a:bodyPr wrap="none" anchor="ctr"/>
            <a:lstStyle/>
            <a:p>
              <a:endParaRPr lang="en-US" dirty="0">
                <a:latin typeface="+mj-lt"/>
              </a:endParaRPr>
            </a:p>
          </p:txBody>
        </p:sp>
        <p:sp>
          <p:nvSpPr>
            <p:cNvPr id="63505" name="AutoShape 14"/>
            <p:cNvSpPr>
              <a:spLocks noChangeArrowheads="1"/>
            </p:cNvSpPr>
            <p:nvPr/>
          </p:nvSpPr>
          <p:spPr bwMode="auto">
            <a:xfrm>
              <a:off x="3679825" y="2905125"/>
              <a:ext cx="422275" cy="344488"/>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sp>
          <p:nvSpPr>
            <p:cNvPr id="63506" name="AutoShape 15"/>
            <p:cNvSpPr>
              <a:spLocks noChangeArrowheads="1"/>
            </p:cNvSpPr>
            <p:nvPr/>
          </p:nvSpPr>
          <p:spPr bwMode="auto">
            <a:xfrm>
              <a:off x="4151313" y="2909888"/>
              <a:ext cx="422275" cy="339725"/>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sp>
          <p:nvSpPr>
            <p:cNvPr id="63507" name="AutoShape 16"/>
            <p:cNvSpPr>
              <a:spLocks noChangeArrowheads="1"/>
            </p:cNvSpPr>
            <p:nvPr/>
          </p:nvSpPr>
          <p:spPr bwMode="auto">
            <a:xfrm>
              <a:off x="4156075" y="3367088"/>
              <a:ext cx="422275" cy="692150"/>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cxnSp>
          <p:nvCxnSpPr>
            <p:cNvPr id="63508" name="AutoShape 21"/>
            <p:cNvCxnSpPr>
              <a:cxnSpLocks noChangeShapeType="1"/>
            </p:cNvCxnSpPr>
            <p:nvPr/>
          </p:nvCxnSpPr>
          <p:spPr bwMode="auto">
            <a:xfrm flipV="1">
              <a:off x="1036638" y="2501900"/>
              <a:ext cx="0" cy="276225"/>
            </a:xfrm>
            <a:prstGeom prst="straightConnector1">
              <a:avLst/>
            </a:prstGeom>
            <a:noFill/>
            <a:ln w="9525">
              <a:solidFill>
                <a:schemeClr val="tx1"/>
              </a:solidFill>
              <a:round/>
              <a:headEnd type="triangle" w="med" len="med"/>
              <a:tailEnd type="triangle" w="med" len="med"/>
            </a:ln>
          </p:spPr>
        </p:cxnSp>
        <p:cxnSp>
          <p:nvCxnSpPr>
            <p:cNvPr id="63509" name="AutoShape 22"/>
            <p:cNvCxnSpPr>
              <a:cxnSpLocks noChangeShapeType="1"/>
            </p:cNvCxnSpPr>
            <p:nvPr/>
          </p:nvCxnSpPr>
          <p:spPr bwMode="auto">
            <a:xfrm flipV="1">
              <a:off x="4135438" y="2481263"/>
              <a:ext cx="0" cy="276225"/>
            </a:xfrm>
            <a:prstGeom prst="straightConnector1">
              <a:avLst/>
            </a:prstGeom>
            <a:noFill/>
            <a:ln w="9525">
              <a:solidFill>
                <a:schemeClr val="tx1"/>
              </a:solidFill>
              <a:round/>
              <a:headEnd type="triangle" w="med" len="med"/>
              <a:tailEnd type="triangle" w="med" len="med"/>
            </a:ln>
          </p:spPr>
        </p:cxnSp>
        <p:cxnSp>
          <p:nvCxnSpPr>
            <p:cNvPr id="63510" name="AutoShape 23"/>
            <p:cNvCxnSpPr>
              <a:cxnSpLocks noChangeShapeType="1"/>
            </p:cNvCxnSpPr>
            <p:nvPr/>
          </p:nvCxnSpPr>
          <p:spPr bwMode="auto">
            <a:xfrm flipV="1">
              <a:off x="5089525" y="2498725"/>
              <a:ext cx="1588" cy="249238"/>
            </a:xfrm>
            <a:prstGeom prst="straightConnector1">
              <a:avLst/>
            </a:prstGeom>
            <a:noFill/>
            <a:ln w="9525">
              <a:solidFill>
                <a:schemeClr val="tx1"/>
              </a:solidFill>
              <a:round/>
              <a:headEnd type="triangle" w="med" len="med"/>
              <a:tailEnd type="triangle" w="med" len="med"/>
            </a:ln>
          </p:spPr>
        </p:cxnSp>
        <p:cxnSp>
          <p:nvCxnSpPr>
            <p:cNvPr id="63511" name="AutoShape 24"/>
            <p:cNvCxnSpPr>
              <a:cxnSpLocks noChangeShapeType="1"/>
            </p:cNvCxnSpPr>
            <p:nvPr/>
          </p:nvCxnSpPr>
          <p:spPr bwMode="auto">
            <a:xfrm>
              <a:off x="4610546" y="3478213"/>
              <a:ext cx="276225" cy="1587"/>
            </a:xfrm>
            <a:prstGeom prst="straightConnector1">
              <a:avLst/>
            </a:prstGeom>
            <a:noFill/>
            <a:ln w="9525">
              <a:solidFill>
                <a:schemeClr val="tx1"/>
              </a:solidFill>
              <a:round/>
              <a:headEnd type="triangle" w="med" len="med"/>
              <a:tailEnd type="triangle" w="med" len="med"/>
            </a:ln>
          </p:spPr>
        </p:cxnSp>
        <p:sp>
          <p:nvSpPr>
            <p:cNvPr id="63512" name="AutoShape 26"/>
            <p:cNvSpPr>
              <a:spLocks noChangeArrowheads="1"/>
            </p:cNvSpPr>
            <p:nvPr/>
          </p:nvSpPr>
          <p:spPr bwMode="auto">
            <a:xfrm rot="10800000">
              <a:off x="5624067" y="2762250"/>
              <a:ext cx="476250" cy="2343150"/>
            </a:xfrm>
            <a:prstGeom prst="roundRect">
              <a:avLst>
                <a:gd name="adj" fmla="val 16667"/>
              </a:avLst>
            </a:prstGeom>
            <a:gradFill flip="none"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tileRect/>
            </a:gradFill>
            <a:ln w="9525">
              <a:solidFill>
                <a:schemeClr val="tx1"/>
              </a:solidFill>
              <a:round/>
              <a:headEnd/>
              <a:tailEnd/>
            </a:ln>
          </p:spPr>
          <p:txBody>
            <a:bodyPr vert="vert" wrap="none" anchor="ctr"/>
            <a:lstStyle/>
            <a:p>
              <a:pPr algn="ctr"/>
              <a:r>
                <a:rPr lang="en-US" dirty="0" smtClean="0">
                  <a:latin typeface="+mj-lt"/>
                </a:rPr>
                <a:t>Peripherals</a:t>
              </a:r>
              <a:endParaRPr lang="en-US" dirty="0">
                <a:latin typeface="+mj-lt"/>
              </a:endParaRPr>
            </a:p>
          </p:txBody>
        </p:sp>
        <p:sp>
          <p:nvSpPr>
            <p:cNvPr id="63515" name="Text Box 30"/>
            <p:cNvSpPr txBox="1">
              <a:spLocks noChangeArrowheads="1"/>
            </p:cNvSpPr>
            <p:nvPr/>
          </p:nvSpPr>
          <p:spPr bwMode="auto">
            <a:xfrm>
              <a:off x="582590" y="2944813"/>
              <a:ext cx="461985" cy="307777"/>
            </a:xfrm>
            <a:prstGeom prst="rect">
              <a:avLst/>
            </a:prstGeom>
            <a:noFill/>
            <a:ln w="9525">
              <a:noFill/>
              <a:miter lim="800000"/>
              <a:headEnd/>
              <a:tailEnd/>
            </a:ln>
          </p:spPr>
          <p:txBody>
            <a:bodyPr wrap="none">
              <a:spAutoFit/>
            </a:bodyPr>
            <a:lstStyle/>
            <a:p>
              <a:r>
                <a:rPr lang="en-US" sz="1400" dirty="0">
                  <a:latin typeface="+mj-lt"/>
                </a:rPr>
                <a:t>L1D</a:t>
              </a:r>
            </a:p>
          </p:txBody>
        </p:sp>
        <p:sp>
          <p:nvSpPr>
            <p:cNvPr id="63516" name="Text Box 31"/>
            <p:cNvSpPr txBox="1">
              <a:spLocks noChangeArrowheads="1"/>
            </p:cNvSpPr>
            <p:nvPr/>
          </p:nvSpPr>
          <p:spPr bwMode="auto">
            <a:xfrm>
              <a:off x="3668690" y="2930525"/>
              <a:ext cx="461985" cy="307777"/>
            </a:xfrm>
            <a:prstGeom prst="rect">
              <a:avLst/>
            </a:prstGeom>
            <a:noFill/>
            <a:ln w="9525">
              <a:noFill/>
              <a:miter lim="800000"/>
              <a:headEnd/>
              <a:tailEnd/>
            </a:ln>
          </p:spPr>
          <p:txBody>
            <a:bodyPr wrap="none">
              <a:spAutoFit/>
            </a:bodyPr>
            <a:lstStyle/>
            <a:p>
              <a:r>
                <a:rPr lang="en-US" sz="1400" dirty="0">
                  <a:latin typeface="+mj-lt"/>
                </a:rPr>
                <a:t>L1D</a:t>
              </a:r>
            </a:p>
          </p:txBody>
        </p:sp>
        <p:sp>
          <p:nvSpPr>
            <p:cNvPr id="63517" name="Text Box 32"/>
            <p:cNvSpPr txBox="1">
              <a:spLocks noChangeArrowheads="1"/>
            </p:cNvSpPr>
            <p:nvPr/>
          </p:nvSpPr>
          <p:spPr bwMode="auto">
            <a:xfrm>
              <a:off x="1066948" y="2944813"/>
              <a:ext cx="444352" cy="307777"/>
            </a:xfrm>
            <a:prstGeom prst="rect">
              <a:avLst/>
            </a:prstGeom>
            <a:noFill/>
            <a:ln w="9525">
              <a:noFill/>
              <a:miter lim="800000"/>
              <a:headEnd/>
              <a:tailEnd/>
            </a:ln>
          </p:spPr>
          <p:txBody>
            <a:bodyPr wrap="none">
              <a:spAutoFit/>
            </a:bodyPr>
            <a:lstStyle/>
            <a:p>
              <a:r>
                <a:rPr lang="en-US" sz="1400" dirty="0">
                  <a:latin typeface="+mj-lt"/>
                </a:rPr>
                <a:t>L1P</a:t>
              </a:r>
            </a:p>
          </p:txBody>
        </p:sp>
        <p:sp>
          <p:nvSpPr>
            <p:cNvPr id="63518" name="Text Box 33"/>
            <p:cNvSpPr txBox="1">
              <a:spLocks noChangeArrowheads="1"/>
            </p:cNvSpPr>
            <p:nvPr/>
          </p:nvSpPr>
          <p:spPr bwMode="auto">
            <a:xfrm>
              <a:off x="4162573" y="2930525"/>
              <a:ext cx="444352" cy="307777"/>
            </a:xfrm>
            <a:prstGeom prst="rect">
              <a:avLst/>
            </a:prstGeom>
            <a:noFill/>
            <a:ln w="9525">
              <a:noFill/>
              <a:miter lim="800000"/>
              <a:headEnd/>
              <a:tailEnd/>
            </a:ln>
          </p:spPr>
          <p:txBody>
            <a:bodyPr wrap="none">
              <a:spAutoFit/>
            </a:bodyPr>
            <a:lstStyle/>
            <a:p>
              <a:r>
                <a:rPr lang="en-US" sz="1400" dirty="0">
                  <a:latin typeface="+mj-lt"/>
                </a:rPr>
                <a:t>L1P</a:t>
              </a:r>
            </a:p>
          </p:txBody>
        </p:sp>
        <p:sp>
          <p:nvSpPr>
            <p:cNvPr id="63519" name="Text Box 34"/>
            <p:cNvSpPr txBox="1">
              <a:spLocks noChangeArrowheads="1"/>
            </p:cNvSpPr>
            <p:nvPr/>
          </p:nvSpPr>
          <p:spPr bwMode="auto">
            <a:xfrm>
              <a:off x="1107535" y="3602038"/>
              <a:ext cx="351378" cy="307777"/>
            </a:xfrm>
            <a:prstGeom prst="rect">
              <a:avLst/>
            </a:prstGeom>
            <a:noFill/>
            <a:ln w="9525">
              <a:noFill/>
              <a:miter lim="800000"/>
              <a:headEnd/>
              <a:tailEnd/>
            </a:ln>
          </p:spPr>
          <p:txBody>
            <a:bodyPr wrap="none">
              <a:spAutoFit/>
            </a:bodyPr>
            <a:lstStyle/>
            <a:p>
              <a:r>
                <a:rPr lang="en-US" sz="1400" dirty="0">
                  <a:latin typeface="+mj-lt"/>
                </a:rPr>
                <a:t>L2</a:t>
              </a:r>
            </a:p>
          </p:txBody>
        </p:sp>
        <p:sp>
          <p:nvSpPr>
            <p:cNvPr id="63520" name="Text Box 35"/>
            <p:cNvSpPr txBox="1">
              <a:spLocks noChangeArrowheads="1"/>
            </p:cNvSpPr>
            <p:nvPr/>
          </p:nvSpPr>
          <p:spPr bwMode="auto">
            <a:xfrm>
              <a:off x="4193635" y="3568700"/>
              <a:ext cx="351378" cy="307777"/>
            </a:xfrm>
            <a:prstGeom prst="rect">
              <a:avLst/>
            </a:prstGeom>
            <a:noFill/>
            <a:ln w="9525">
              <a:noFill/>
              <a:miter lim="800000"/>
              <a:headEnd/>
              <a:tailEnd/>
            </a:ln>
          </p:spPr>
          <p:txBody>
            <a:bodyPr wrap="none">
              <a:spAutoFit/>
            </a:bodyPr>
            <a:lstStyle/>
            <a:p>
              <a:r>
                <a:rPr lang="en-US" sz="1400" dirty="0">
                  <a:latin typeface="+mj-lt"/>
                </a:rPr>
                <a:t>L2</a:t>
              </a:r>
            </a:p>
          </p:txBody>
        </p:sp>
        <p:sp>
          <p:nvSpPr>
            <p:cNvPr id="63521" name="Text Box 36"/>
            <p:cNvSpPr txBox="1">
              <a:spLocks noChangeArrowheads="1"/>
            </p:cNvSpPr>
            <p:nvPr/>
          </p:nvSpPr>
          <p:spPr bwMode="auto">
            <a:xfrm rot="-5400000">
              <a:off x="4622583" y="3649942"/>
              <a:ext cx="918008" cy="369332"/>
            </a:xfrm>
            <a:prstGeom prst="rect">
              <a:avLst/>
            </a:prstGeom>
            <a:noFill/>
            <a:ln w="9525">
              <a:noFill/>
              <a:miter lim="800000"/>
              <a:headEnd/>
              <a:tailEnd/>
            </a:ln>
          </p:spPr>
          <p:txBody>
            <a:bodyPr wrap="none">
              <a:spAutoFit/>
            </a:bodyPr>
            <a:lstStyle/>
            <a:p>
              <a:r>
                <a:rPr lang="en-US" dirty="0">
                  <a:latin typeface="+mj-lt"/>
                </a:rPr>
                <a:t>TeraNet</a:t>
              </a:r>
            </a:p>
          </p:txBody>
        </p:sp>
        <p:sp>
          <p:nvSpPr>
            <p:cNvPr id="63522" name="Text Box 37"/>
            <p:cNvSpPr txBox="1">
              <a:spLocks noChangeArrowheads="1"/>
            </p:cNvSpPr>
            <p:nvPr/>
          </p:nvSpPr>
          <p:spPr bwMode="auto">
            <a:xfrm rot="-5400000">
              <a:off x="240507" y="3445997"/>
              <a:ext cx="1081087" cy="523220"/>
            </a:xfrm>
            <a:prstGeom prst="rect">
              <a:avLst/>
            </a:prstGeom>
            <a:noFill/>
            <a:ln w="9525">
              <a:noFill/>
              <a:miter lim="800000"/>
              <a:headEnd/>
              <a:tailEnd/>
            </a:ln>
          </p:spPr>
          <p:txBody>
            <a:bodyPr>
              <a:spAutoFit/>
            </a:bodyPr>
            <a:lstStyle/>
            <a:p>
              <a:pPr algn="l"/>
              <a:r>
                <a:rPr lang="en-US" sz="1400" dirty="0" smtClean="0">
                  <a:latin typeface="+mj-lt"/>
                </a:rPr>
                <a:t>C66x </a:t>
              </a:r>
              <a:r>
                <a:rPr lang="en-US" sz="1400" dirty="0">
                  <a:latin typeface="+mj-lt"/>
                </a:rPr>
                <a:t>CorePac</a:t>
              </a:r>
            </a:p>
          </p:txBody>
        </p:sp>
        <p:sp>
          <p:nvSpPr>
            <p:cNvPr id="63523" name="Text Box 39"/>
            <p:cNvSpPr txBox="1">
              <a:spLocks noChangeArrowheads="1"/>
            </p:cNvSpPr>
            <p:nvPr/>
          </p:nvSpPr>
          <p:spPr bwMode="auto">
            <a:xfrm>
              <a:off x="1037809" y="2541588"/>
              <a:ext cx="338554" cy="215444"/>
            </a:xfrm>
            <a:prstGeom prst="rect">
              <a:avLst/>
            </a:prstGeom>
            <a:noFill/>
            <a:ln w="9525">
              <a:noFill/>
              <a:miter lim="800000"/>
              <a:headEnd/>
              <a:tailEnd/>
            </a:ln>
          </p:spPr>
          <p:txBody>
            <a:bodyPr wrap="none">
              <a:spAutoFit/>
            </a:bodyPr>
            <a:lstStyle/>
            <a:p>
              <a:r>
                <a:rPr lang="en-US" sz="800" dirty="0">
                  <a:latin typeface="+mj-lt"/>
                </a:rPr>
                <a:t>256</a:t>
              </a:r>
            </a:p>
          </p:txBody>
        </p:sp>
        <p:sp>
          <p:nvSpPr>
            <p:cNvPr id="63524" name="Text Box 40"/>
            <p:cNvSpPr txBox="1">
              <a:spLocks noChangeArrowheads="1"/>
            </p:cNvSpPr>
            <p:nvPr/>
          </p:nvSpPr>
          <p:spPr bwMode="auto">
            <a:xfrm>
              <a:off x="4133434" y="2517775"/>
              <a:ext cx="338554" cy="215444"/>
            </a:xfrm>
            <a:prstGeom prst="rect">
              <a:avLst/>
            </a:prstGeom>
            <a:noFill/>
            <a:ln w="9525">
              <a:noFill/>
              <a:miter lim="800000"/>
              <a:headEnd/>
              <a:tailEnd/>
            </a:ln>
          </p:spPr>
          <p:txBody>
            <a:bodyPr wrap="none">
              <a:spAutoFit/>
            </a:bodyPr>
            <a:lstStyle/>
            <a:p>
              <a:r>
                <a:rPr lang="en-US" sz="800" dirty="0">
                  <a:latin typeface="+mj-lt"/>
                </a:rPr>
                <a:t>256</a:t>
              </a:r>
            </a:p>
          </p:txBody>
        </p:sp>
        <p:sp>
          <p:nvSpPr>
            <p:cNvPr id="63525" name="Text Box 41"/>
            <p:cNvSpPr txBox="1">
              <a:spLocks noChangeArrowheads="1"/>
            </p:cNvSpPr>
            <p:nvPr/>
          </p:nvSpPr>
          <p:spPr bwMode="auto">
            <a:xfrm>
              <a:off x="5119271" y="2522538"/>
              <a:ext cx="338554" cy="215444"/>
            </a:xfrm>
            <a:prstGeom prst="rect">
              <a:avLst/>
            </a:prstGeom>
            <a:noFill/>
            <a:ln w="9525">
              <a:noFill/>
              <a:miter lim="800000"/>
              <a:headEnd/>
              <a:tailEnd/>
            </a:ln>
          </p:spPr>
          <p:txBody>
            <a:bodyPr wrap="none">
              <a:spAutoFit/>
            </a:bodyPr>
            <a:lstStyle/>
            <a:p>
              <a:r>
                <a:rPr lang="en-US" sz="800" dirty="0">
                  <a:latin typeface="+mj-lt"/>
                </a:rPr>
                <a:t>256</a:t>
              </a:r>
            </a:p>
          </p:txBody>
        </p:sp>
        <p:sp>
          <p:nvSpPr>
            <p:cNvPr id="63526" name="Text Box 42"/>
            <p:cNvSpPr txBox="1">
              <a:spLocks noChangeArrowheads="1"/>
            </p:cNvSpPr>
            <p:nvPr/>
          </p:nvSpPr>
          <p:spPr bwMode="auto">
            <a:xfrm>
              <a:off x="4582696" y="3508375"/>
              <a:ext cx="338554" cy="215444"/>
            </a:xfrm>
            <a:prstGeom prst="rect">
              <a:avLst/>
            </a:prstGeom>
            <a:noFill/>
            <a:ln w="9525">
              <a:noFill/>
              <a:miter lim="800000"/>
              <a:headEnd/>
              <a:tailEnd/>
            </a:ln>
          </p:spPr>
          <p:txBody>
            <a:bodyPr wrap="none">
              <a:spAutoFit/>
            </a:bodyPr>
            <a:lstStyle/>
            <a:p>
              <a:r>
                <a:rPr lang="en-US" sz="800" dirty="0">
                  <a:latin typeface="+mj-lt"/>
                </a:rPr>
                <a:t>256</a:t>
              </a:r>
            </a:p>
          </p:txBody>
        </p:sp>
        <p:sp>
          <p:nvSpPr>
            <p:cNvPr id="63527" name="Text Box 43"/>
            <p:cNvSpPr txBox="1">
              <a:spLocks noChangeArrowheads="1"/>
            </p:cNvSpPr>
            <p:nvPr/>
          </p:nvSpPr>
          <p:spPr bwMode="auto">
            <a:xfrm>
              <a:off x="1060034" y="4322763"/>
              <a:ext cx="338554" cy="215444"/>
            </a:xfrm>
            <a:prstGeom prst="rect">
              <a:avLst/>
            </a:prstGeom>
            <a:noFill/>
            <a:ln w="9525">
              <a:noFill/>
              <a:miter lim="800000"/>
              <a:headEnd/>
              <a:tailEnd/>
            </a:ln>
          </p:spPr>
          <p:txBody>
            <a:bodyPr wrap="none">
              <a:spAutoFit/>
            </a:bodyPr>
            <a:lstStyle/>
            <a:p>
              <a:r>
                <a:rPr lang="en-US" sz="800" dirty="0">
                  <a:latin typeface="+mj-lt"/>
                </a:rPr>
                <a:t>256</a:t>
              </a:r>
            </a:p>
          </p:txBody>
        </p:sp>
        <p:cxnSp>
          <p:nvCxnSpPr>
            <p:cNvPr id="63528" name="AutoShape 44"/>
            <p:cNvCxnSpPr>
              <a:cxnSpLocks noChangeShapeType="1"/>
              <a:stCxn id="20490" idx="0"/>
              <a:endCxn id="63497" idx="2"/>
            </p:cNvCxnSpPr>
            <p:nvPr/>
          </p:nvCxnSpPr>
          <p:spPr bwMode="auto">
            <a:xfrm rot="16200000" flipV="1">
              <a:off x="3128169" y="1889919"/>
              <a:ext cx="368300" cy="1588"/>
            </a:xfrm>
            <a:prstGeom prst="straightConnector1">
              <a:avLst/>
            </a:prstGeom>
            <a:noFill/>
            <a:ln w="9525">
              <a:solidFill>
                <a:schemeClr val="tx1"/>
              </a:solidFill>
              <a:round/>
              <a:headEnd type="triangle" w="med" len="med"/>
              <a:tailEnd type="triangle" w="med" len="med"/>
            </a:ln>
          </p:spPr>
        </p:cxnSp>
        <p:sp>
          <p:nvSpPr>
            <p:cNvPr id="63533" name="AutoShape 53"/>
            <p:cNvSpPr>
              <a:spLocks noChangeArrowheads="1"/>
            </p:cNvSpPr>
            <p:nvPr/>
          </p:nvSpPr>
          <p:spPr bwMode="auto">
            <a:xfrm>
              <a:off x="4127500" y="2143125"/>
              <a:ext cx="1762125" cy="285750"/>
            </a:xfrm>
            <a:prstGeom prst="roundRect">
              <a:avLst>
                <a:gd name="adj" fmla="val 16667"/>
              </a:avLst>
            </a:prstGeom>
            <a:solidFill>
              <a:srgbClr val="CCFFCC"/>
            </a:solidFill>
            <a:ln w="9525">
              <a:solidFill>
                <a:schemeClr val="tx1"/>
              </a:solidFill>
              <a:round/>
              <a:headEnd/>
              <a:tailEnd/>
            </a:ln>
          </p:spPr>
          <p:txBody>
            <a:bodyPr wrap="none" anchor="ctr"/>
            <a:lstStyle/>
            <a:p>
              <a:pPr algn="ctr"/>
              <a:r>
                <a:rPr lang="en-US" dirty="0">
                  <a:latin typeface="+mj-lt"/>
                </a:rPr>
                <a:t>MSMC SRAM</a:t>
              </a:r>
            </a:p>
          </p:txBody>
        </p:sp>
        <p:sp>
          <p:nvSpPr>
            <p:cNvPr id="63534" name="Text Box 54"/>
            <p:cNvSpPr txBox="1">
              <a:spLocks noChangeArrowheads="1"/>
            </p:cNvSpPr>
            <p:nvPr/>
          </p:nvSpPr>
          <p:spPr bwMode="auto">
            <a:xfrm rot="-5400000">
              <a:off x="3372644" y="3423772"/>
              <a:ext cx="1052513" cy="523220"/>
            </a:xfrm>
            <a:prstGeom prst="rect">
              <a:avLst/>
            </a:prstGeom>
            <a:noFill/>
            <a:ln w="9525">
              <a:noFill/>
              <a:miter lim="800000"/>
              <a:headEnd/>
              <a:tailEnd/>
            </a:ln>
          </p:spPr>
          <p:txBody>
            <a:bodyPr>
              <a:spAutoFit/>
            </a:bodyPr>
            <a:lstStyle/>
            <a:p>
              <a:pPr algn="l"/>
              <a:r>
                <a:rPr lang="en-US" sz="1400" dirty="0" smtClean="0">
                  <a:latin typeface="+mj-lt"/>
                </a:rPr>
                <a:t>C66x </a:t>
              </a:r>
              <a:r>
                <a:rPr lang="en-US" sz="1400" dirty="0">
                  <a:latin typeface="+mj-lt"/>
                </a:rPr>
                <a:t>CorePac</a:t>
              </a:r>
            </a:p>
          </p:txBody>
        </p:sp>
        <p:sp>
          <p:nvSpPr>
            <p:cNvPr id="63535" name="AutoShape 9"/>
            <p:cNvSpPr>
              <a:spLocks noChangeArrowheads="1"/>
            </p:cNvSpPr>
            <p:nvPr/>
          </p:nvSpPr>
          <p:spPr bwMode="auto">
            <a:xfrm>
              <a:off x="1571625" y="2778125"/>
              <a:ext cx="981075" cy="1439863"/>
            </a:xfrm>
            <a:prstGeom prst="roundRect">
              <a:avLst>
                <a:gd name="adj" fmla="val 16667"/>
              </a:avLst>
            </a:prstGeom>
            <a:solidFill>
              <a:srgbClr val="FFFF99"/>
            </a:solidFill>
            <a:ln w="9525">
              <a:solidFill>
                <a:schemeClr val="tx1"/>
              </a:solidFill>
              <a:round/>
              <a:headEnd/>
              <a:tailEnd/>
            </a:ln>
          </p:spPr>
          <p:txBody>
            <a:bodyPr wrap="none" anchor="ctr"/>
            <a:lstStyle/>
            <a:p>
              <a:endParaRPr lang="en-US" dirty="0">
                <a:latin typeface="+mj-lt"/>
              </a:endParaRPr>
            </a:p>
          </p:txBody>
        </p:sp>
        <p:sp>
          <p:nvSpPr>
            <p:cNvPr id="63536" name="AutoShape 10"/>
            <p:cNvSpPr>
              <a:spLocks noChangeArrowheads="1"/>
            </p:cNvSpPr>
            <p:nvPr/>
          </p:nvSpPr>
          <p:spPr bwMode="auto">
            <a:xfrm>
              <a:off x="1614488" y="2917825"/>
              <a:ext cx="422275" cy="344488"/>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sp>
          <p:nvSpPr>
            <p:cNvPr id="63537" name="AutoShape 11"/>
            <p:cNvSpPr>
              <a:spLocks noChangeArrowheads="1"/>
            </p:cNvSpPr>
            <p:nvPr/>
          </p:nvSpPr>
          <p:spPr bwMode="auto">
            <a:xfrm>
              <a:off x="2085975" y="2922588"/>
              <a:ext cx="422275" cy="339725"/>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sp>
          <p:nvSpPr>
            <p:cNvPr id="63538" name="AutoShape 12"/>
            <p:cNvSpPr>
              <a:spLocks noChangeArrowheads="1"/>
            </p:cNvSpPr>
            <p:nvPr/>
          </p:nvSpPr>
          <p:spPr bwMode="auto">
            <a:xfrm>
              <a:off x="2090738" y="3379788"/>
              <a:ext cx="422275" cy="692150"/>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cxnSp>
          <p:nvCxnSpPr>
            <p:cNvPr id="63539" name="AutoShape 21"/>
            <p:cNvCxnSpPr>
              <a:cxnSpLocks noChangeShapeType="1"/>
            </p:cNvCxnSpPr>
            <p:nvPr/>
          </p:nvCxnSpPr>
          <p:spPr bwMode="auto">
            <a:xfrm flipV="1">
              <a:off x="2062163" y="2495550"/>
              <a:ext cx="0" cy="276225"/>
            </a:xfrm>
            <a:prstGeom prst="straightConnector1">
              <a:avLst/>
            </a:prstGeom>
            <a:noFill/>
            <a:ln w="9525">
              <a:solidFill>
                <a:schemeClr val="tx1"/>
              </a:solidFill>
              <a:round/>
              <a:headEnd type="triangle" w="med" len="med"/>
              <a:tailEnd type="triangle" w="med" len="med"/>
            </a:ln>
          </p:spPr>
        </p:cxnSp>
        <p:sp>
          <p:nvSpPr>
            <p:cNvPr id="63540" name="Text Box 30"/>
            <p:cNvSpPr txBox="1">
              <a:spLocks noChangeArrowheads="1"/>
            </p:cNvSpPr>
            <p:nvPr/>
          </p:nvSpPr>
          <p:spPr bwMode="auto">
            <a:xfrm>
              <a:off x="1608115" y="2938463"/>
              <a:ext cx="461985" cy="307777"/>
            </a:xfrm>
            <a:prstGeom prst="rect">
              <a:avLst/>
            </a:prstGeom>
            <a:noFill/>
            <a:ln w="9525">
              <a:noFill/>
              <a:miter lim="800000"/>
              <a:headEnd/>
              <a:tailEnd/>
            </a:ln>
          </p:spPr>
          <p:txBody>
            <a:bodyPr wrap="none">
              <a:spAutoFit/>
            </a:bodyPr>
            <a:lstStyle/>
            <a:p>
              <a:r>
                <a:rPr lang="en-US" sz="1400" dirty="0">
                  <a:latin typeface="+mj-lt"/>
                </a:rPr>
                <a:t>L1D</a:t>
              </a:r>
            </a:p>
          </p:txBody>
        </p:sp>
        <p:sp>
          <p:nvSpPr>
            <p:cNvPr id="63541" name="Text Box 32"/>
            <p:cNvSpPr txBox="1">
              <a:spLocks noChangeArrowheads="1"/>
            </p:cNvSpPr>
            <p:nvPr/>
          </p:nvSpPr>
          <p:spPr bwMode="auto">
            <a:xfrm>
              <a:off x="2092473" y="2938463"/>
              <a:ext cx="444352" cy="307777"/>
            </a:xfrm>
            <a:prstGeom prst="rect">
              <a:avLst/>
            </a:prstGeom>
            <a:noFill/>
            <a:ln w="9525">
              <a:noFill/>
              <a:miter lim="800000"/>
              <a:headEnd/>
              <a:tailEnd/>
            </a:ln>
          </p:spPr>
          <p:txBody>
            <a:bodyPr wrap="none">
              <a:spAutoFit/>
            </a:bodyPr>
            <a:lstStyle/>
            <a:p>
              <a:r>
                <a:rPr lang="en-US" sz="1400" dirty="0">
                  <a:latin typeface="+mj-lt"/>
                </a:rPr>
                <a:t>L1P</a:t>
              </a:r>
            </a:p>
          </p:txBody>
        </p:sp>
        <p:sp>
          <p:nvSpPr>
            <p:cNvPr id="63542" name="Text Box 34"/>
            <p:cNvSpPr txBox="1">
              <a:spLocks noChangeArrowheads="1"/>
            </p:cNvSpPr>
            <p:nvPr/>
          </p:nvSpPr>
          <p:spPr bwMode="auto">
            <a:xfrm>
              <a:off x="2133060" y="3595688"/>
              <a:ext cx="351378" cy="307777"/>
            </a:xfrm>
            <a:prstGeom prst="rect">
              <a:avLst/>
            </a:prstGeom>
            <a:noFill/>
            <a:ln w="9525">
              <a:noFill/>
              <a:miter lim="800000"/>
              <a:headEnd/>
              <a:tailEnd/>
            </a:ln>
          </p:spPr>
          <p:txBody>
            <a:bodyPr wrap="none">
              <a:spAutoFit/>
            </a:bodyPr>
            <a:lstStyle/>
            <a:p>
              <a:r>
                <a:rPr lang="en-US" sz="1400" dirty="0">
                  <a:latin typeface="+mj-lt"/>
                </a:rPr>
                <a:t>L2</a:t>
              </a:r>
            </a:p>
          </p:txBody>
        </p:sp>
        <p:sp>
          <p:nvSpPr>
            <p:cNvPr id="63543" name="Text Box 37"/>
            <p:cNvSpPr txBox="1">
              <a:spLocks noChangeArrowheads="1"/>
            </p:cNvSpPr>
            <p:nvPr/>
          </p:nvSpPr>
          <p:spPr bwMode="auto">
            <a:xfrm rot="-5400000">
              <a:off x="1266032" y="3439647"/>
              <a:ext cx="1081087" cy="523220"/>
            </a:xfrm>
            <a:prstGeom prst="rect">
              <a:avLst/>
            </a:prstGeom>
            <a:noFill/>
            <a:ln w="9525">
              <a:noFill/>
              <a:miter lim="800000"/>
              <a:headEnd/>
              <a:tailEnd/>
            </a:ln>
          </p:spPr>
          <p:txBody>
            <a:bodyPr>
              <a:spAutoFit/>
            </a:bodyPr>
            <a:lstStyle/>
            <a:p>
              <a:pPr algn="l"/>
              <a:r>
                <a:rPr lang="en-US" sz="1400" dirty="0" smtClean="0">
                  <a:latin typeface="+mj-lt"/>
                </a:rPr>
                <a:t>C66x </a:t>
              </a:r>
              <a:r>
                <a:rPr lang="en-US" sz="1400" dirty="0">
                  <a:latin typeface="+mj-lt"/>
                </a:rPr>
                <a:t>CorePac</a:t>
              </a:r>
            </a:p>
          </p:txBody>
        </p:sp>
        <p:sp>
          <p:nvSpPr>
            <p:cNvPr id="63544" name="Text Box 39"/>
            <p:cNvSpPr txBox="1">
              <a:spLocks noChangeArrowheads="1"/>
            </p:cNvSpPr>
            <p:nvPr/>
          </p:nvSpPr>
          <p:spPr bwMode="auto">
            <a:xfrm>
              <a:off x="2063334" y="2535238"/>
              <a:ext cx="338554" cy="215444"/>
            </a:xfrm>
            <a:prstGeom prst="rect">
              <a:avLst/>
            </a:prstGeom>
            <a:noFill/>
            <a:ln w="9525">
              <a:noFill/>
              <a:miter lim="800000"/>
              <a:headEnd/>
              <a:tailEnd/>
            </a:ln>
          </p:spPr>
          <p:txBody>
            <a:bodyPr wrap="none">
              <a:spAutoFit/>
            </a:bodyPr>
            <a:lstStyle/>
            <a:p>
              <a:r>
                <a:rPr lang="en-US" sz="800" dirty="0">
                  <a:latin typeface="+mj-lt"/>
                </a:rPr>
                <a:t>256</a:t>
              </a:r>
            </a:p>
          </p:txBody>
        </p:sp>
        <p:sp>
          <p:nvSpPr>
            <p:cNvPr id="63545" name="AutoShape 9"/>
            <p:cNvSpPr>
              <a:spLocks noChangeArrowheads="1"/>
            </p:cNvSpPr>
            <p:nvPr/>
          </p:nvSpPr>
          <p:spPr bwMode="auto">
            <a:xfrm>
              <a:off x="2605088" y="2747963"/>
              <a:ext cx="981075" cy="1439862"/>
            </a:xfrm>
            <a:prstGeom prst="roundRect">
              <a:avLst>
                <a:gd name="adj" fmla="val 16667"/>
              </a:avLst>
            </a:prstGeom>
            <a:solidFill>
              <a:srgbClr val="FFFF99"/>
            </a:solidFill>
            <a:ln w="9525">
              <a:solidFill>
                <a:schemeClr val="tx1"/>
              </a:solidFill>
              <a:round/>
              <a:headEnd/>
              <a:tailEnd/>
            </a:ln>
          </p:spPr>
          <p:txBody>
            <a:bodyPr wrap="none" anchor="ctr"/>
            <a:lstStyle/>
            <a:p>
              <a:endParaRPr lang="en-US" dirty="0">
                <a:latin typeface="+mj-lt"/>
              </a:endParaRPr>
            </a:p>
          </p:txBody>
        </p:sp>
        <p:sp>
          <p:nvSpPr>
            <p:cNvPr id="63546" name="AutoShape 10"/>
            <p:cNvSpPr>
              <a:spLocks noChangeArrowheads="1"/>
            </p:cNvSpPr>
            <p:nvPr/>
          </p:nvSpPr>
          <p:spPr bwMode="auto">
            <a:xfrm>
              <a:off x="2647950" y="2887663"/>
              <a:ext cx="422275" cy="344487"/>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sp>
          <p:nvSpPr>
            <p:cNvPr id="63547" name="AutoShape 11"/>
            <p:cNvSpPr>
              <a:spLocks noChangeArrowheads="1"/>
            </p:cNvSpPr>
            <p:nvPr/>
          </p:nvSpPr>
          <p:spPr bwMode="auto">
            <a:xfrm>
              <a:off x="3119438" y="2892425"/>
              <a:ext cx="422275" cy="339725"/>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sp>
          <p:nvSpPr>
            <p:cNvPr id="63548" name="AutoShape 12"/>
            <p:cNvSpPr>
              <a:spLocks noChangeArrowheads="1"/>
            </p:cNvSpPr>
            <p:nvPr/>
          </p:nvSpPr>
          <p:spPr bwMode="auto">
            <a:xfrm>
              <a:off x="3124200" y="3349625"/>
              <a:ext cx="422275" cy="692150"/>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cxnSp>
          <p:nvCxnSpPr>
            <p:cNvPr id="63549" name="AutoShape 21"/>
            <p:cNvCxnSpPr>
              <a:cxnSpLocks noChangeShapeType="1"/>
            </p:cNvCxnSpPr>
            <p:nvPr/>
          </p:nvCxnSpPr>
          <p:spPr bwMode="auto">
            <a:xfrm flipV="1">
              <a:off x="3095625" y="2465388"/>
              <a:ext cx="0" cy="276225"/>
            </a:xfrm>
            <a:prstGeom prst="straightConnector1">
              <a:avLst/>
            </a:prstGeom>
            <a:noFill/>
            <a:ln w="9525">
              <a:solidFill>
                <a:schemeClr val="tx1"/>
              </a:solidFill>
              <a:round/>
              <a:headEnd type="triangle" w="med" len="med"/>
              <a:tailEnd type="triangle" w="med" len="med"/>
            </a:ln>
          </p:spPr>
        </p:cxnSp>
        <p:sp>
          <p:nvSpPr>
            <p:cNvPr id="63550" name="Text Box 30"/>
            <p:cNvSpPr txBox="1">
              <a:spLocks noChangeArrowheads="1"/>
            </p:cNvSpPr>
            <p:nvPr/>
          </p:nvSpPr>
          <p:spPr bwMode="auto">
            <a:xfrm>
              <a:off x="2641578" y="2908300"/>
              <a:ext cx="461985" cy="307777"/>
            </a:xfrm>
            <a:prstGeom prst="rect">
              <a:avLst/>
            </a:prstGeom>
            <a:noFill/>
            <a:ln w="9525">
              <a:noFill/>
              <a:miter lim="800000"/>
              <a:headEnd/>
              <a:tailEnd/>
            </a:ln>
          </p:spPr>
          <p:txBody>
            <a:bodyPr wrap="none">
              <a:spAutoFit/>
            </a:bodyPr>
            <a:lstStyle/>
            <a:p>
              <a:r>
                <a:rPr lang="en-US" sz="1400" dirty="0">
                  <a:latin typeface="+mj-lt"/>
                </a:rPr>
                <a:t>L1D</a:t>
              </a:r>
            </a:p>
          </p:txBody>
        </p:sp>
        <p:sp>
          <p:nvSpPr>
            <p:cNvPr id="63551" name="Text Box 32"/>
            <p:cNvSpPr txBox="1">
              <a:spLocks noChangeArrowheads="1"/>
            </p:cNvSpPr>
            <p:nvPr/>
          </p:nvSpPr>
          <p:spPr bwMode="auto">
            <a:xfrm>
              <a:off x="3125936" y="2908300"/>
              <a:ext cx="444352" cy="307777"/>
            </a:xfrm>
            <a:prstGeom prst="rect">
              <a:avLst/>
            </a:prstGeom>
            <a:noFill/>
            <a:ln w="9525">
              <a:noFill/>
              <a:miter lim="800000"/>
              <a:headEnd/>
              <a:tailEnd/>
            </a:ln>
          </p:spPr>
          <p:txBody>
            <a:bodyPr wrap="none">
              <a:spAutoFit/>
            </a:bodyPr>
            <a:lstStyle/>
            <a:p>
              <a:r>
                <a:rPr lang="en-US" sz="1400" dirty="0">
                  <a:latin typeface="+mj-lt"/>
                </a:rPr>
                <a:t>L1P</a:t>
              </a:r>
            </a:p>
          </p:txBody>
        </p:sp>
        <p:sp>
          <p:nvSpPr>
            <p:cNvPr id="63552" name="Text Box 34"/>
            <p:cNvSpPr txBox="1">
              <a:spLocks noChangeArrowheads="1"/>
            </p:cNvSpPr>
            <p:nvPr/>
          </p:nvSpPr>
          <p:spPr bwMode="auto">
            <a:xfrm>
              <a:off x="3166522" y="3565525"/>
              <a:ext cx="351378" cy="307777"/>
            </a:xfrm>
            <a:prstGeom prst="rect">
              <a:avLst/>
            </a:prstGeom>
            <a:noFill/>
            <a:ln w="9525">
              <a:noFill/>
              <a:miter lim="800000"/>
              <a:headEnd/>
              <a:tailEnd/>
            </a:ln>
          </p:spPr>
          <p:txBody>
            <a:bodyPr wrap="none">
              <a:spAutoFit/>
            </a:bodyPr>
            <a:lstStyle/>
            <a:p>
              <a:r>
                <a:rPr lang="en-US" sz="1400" dirty="0">
                  <a:latin typeface="+mj-lt"/>
                </a:rPr>
                <a:t>L2</a:t>
              </a:r>
            </a:p>
          </p:txBody>
        </p:sp>
        <p:sp>
          <p:nvSpPr>
            <p:cNvPr id="63553" name="Text Box 37"/>
            <p:cNvSpPr txBox="1">
              <a:spLocks noChangeArrowheads="1"/>
            </p:cNvSpPr>
            <p:nvPr/>
          </p:nvSpPr>
          <p:spPr bwMode="auto">
            <a:xfrm rot="-5400000">
              <a:off x="2299494" y="3409484"/>
              <a:ext cx="1081088" cy="523220"/>
            </a:xfrm>
            <a:prstGeom prst="rect">
              <a:avLst/>
            </a:prstGeom>
            <a:noFill/>
            <a:ln w="9525">
              <a:noFill/>
              <a:miter lim="800000"/>
              <a:headEnd/>
              <a:tailEnd/>
            </a:ln>
          </p:spPr>
          <p:txBody>
            <a:bodyPr>
              <a:spAutoFit/>
            </a:bodyPr>
            <a:lstStyle/>
            <a:p>
              <a:pPr algn="l"/>
              <a:r>
                <a:rPr lang="en-US" sz="1400" dirty="0" smtClean="0">
                  <a:latin typeface="+mj-lt"/>
                </a:rPr>
                <a:t>C66x </a:t>
              </a:r>
              <a:r>
                <a:rPr lang="en-US" sz="1400" dirty="0">
                  <a:latin typeface="+mj-lt"/>
                </a:rPr>
                <a:t>CorePac</a:t>
              </a:r>
            </a:p>
          </p:txBody>
        </p:sp>
        <p:sp>
          <p:nvSpPr>
            <p:cNvPr id="63554" name="Text Box 39"/>
            <p:cNvSpPr txBox="1">
              <a:spLocks noChangeArrowheads="1"/>
            </p:cNvSpPr>
            <p:nvPr/>
          </p:nvSpPr>
          <p:spPr bwMode="auto">
            <a:xfrm>
              <a:off x="3096796" y="2505075"/>
              <a:ext cx="338554" cy="215444"/>
            </a:xfrm>
            <a:prstGeom prst="rect">
              <a:avLst/>
            </a:prstGeom>
            <a:noFill/>
            <a:ln w="9525">
              <a:noFill/>
              <a:miter lim="800000"/>
              <a:headEnd/>
              <a:tailEnd/>
            </a:ln>
          </p:spPr>
          <p:txBody>
            <a:bodyPr wrap="none">
              <a:spAutoFit/>
            </a:bodyPr>
            <a:lstStyle/>
            <a:p>
              <a:r>
                <a:rPr lang="en-US" sz="800" dirty="0">
                  <a:latin typeface="+mj-lt"/>
                </a:rPr>
                <a:t>256</a:t>
              </a:r>
            </a:p>
          </p:txBody>
        </p:sp>
        <p:cxnSp>
          <p:nvCxnSpPr>
            <p:cNvPr id="63555" name="AutoShape 96"/>
            <p:cNvCxnSpPr>
              <a:cxnSpLocks noChangeShapeType="1"/>
              <a:stCxn id="63500" idx="2"/>
              <a:endCxn id="63492" idx="1"/>
            </p:cNvCxnSpPr>
            <p:nvPr/>
          </p:nvCxnSpPr>
          <p:spPr bwMode="auto">
            <a:xfrm rot="16200000" flipH="1">
              <a:off x="2770982" y="2489994"/>
              <a:ext cx="387350" cy="3856037"/>
            </a:xfrm>
            <a:prstGeom prst="bentConnector2">
              <a:avLst/>
            </a:prstGeom>
            <a:noFill/>
            <a:ln w="9525">
              <a:solidFill>
                <a:schemeClr val="tx1"/>
              </a:solidFill>
              <a:miter lim="800000"/>
              <a:headEnd/>
              <a:tailEnd type="triangle" w="med" len="med"/>
            </a:ln>
          </p:spPr>
        </p:cxnSp>
        <p:cxnSp>
          <p:nvCxnSpPr>
            <p:cNvPr id="63556" name="AutoShape 97"/>
            <p:cNvCxnSpPr>
              <a:cxnSpLocks noChangeShapeType="1"/>
              <a:stCxn id="63535" idx="2"/>
              <a:endCxn id="63490" idx="1"/>
            </p:cNvCxnSpPr>
            <p:nvPr/>
          </p:nvCxnSpPr>
          <p:spPr bwMode="auto">
            <a:xfrm rot="16200000" flipH="1">
              <a:off x="3352006" y="2928145"/>
              <a:ext cx="250825" cy="2830512"/>
            </a:xfrm>
            <a:prstGeom prst="bentConnector2">
              <a:avLst/>
            </a:prstGeom>
            <a:noFill/>
            <a:ln w="9525">
              <a:solidFill>
                <a:schemeClr val="tx1"/>
              </a:solidFill>
              <a:miter lim="800000"/>
              <a:headEnd/>
              <a:tailEnd type="triangle" w="med" len="med"/>
            </a:ln>
          </p:spPr>
        </p:cxnSp>
        <p:cxnSp>
          <p:nvCxnSpPr>
            <p:cNvPr id="63557" name="AutoShape 98"/>
            <p:cNvCxnSpPr>
              <a:cxnSpLocks noChangeShapeType="1"/>
              <a:stCxn id="63545" idx="2"/>
              <a:endCxn id="63491" idx="1"/>
            </p:cNvCxnSpPr>
            <p:nvPr/>
          </p:nvCxnSpPr>
          <p:spPr bwMode="auto">
            <a:xfrm rot="16200000" flipH="1">
              <a:off x="3923506" y="3359944"/>
              <a:ext cx="141288" cy="1797050"/>
            </a:xfrm>
            <a:prstGeom prst="bentConnector2">
              <a:avLst/>
            </a:prstGeom>
            <a:noFill/>
            <a:ln w="9525">
              <a:solidFill>
                <a:schemeClr val="tx1"/>
              </a:solidFill>
              <a:miter lim="800000"/>
              <a:headEnd/>
              <a:tailEnd type="triangle" w="med" len="med"/>
            </a:ln>
          </p:spPr>
        </p:cxnSp>
        <p:sp>
          <p:nvSpPr>
            <p:cNvPr id="63558" name="Text Box 43"/>
            <p:cNvSpPr txBox="1">
              <a:spLocks noChangeArrowheads="1"/>
            </p:cNvSpPr>
            <p:nvPr/>
          </p:nvSpPr>
          <p:spPr bwMode="auto">
            <a:xfrm>
              <a:off x="2022059" y="4216400"/>
              <a:ext cx="338554" cy="215444"/>
            </a:xfrm>
            <a:prstGeom prst="rect">
              <a:avLst/>
            </a:prstGeom>
            <a:noFill/>
            <a:ln w="9525">
              <a:noFill/>
              <a:miter lim="800000"/>
              <a:headEnd/>
              <a:tailEnd/>
            </a:ln>
          </p:spPr>
          <p:txBody>
            <a:bodyPr wrap="none">
              <a:spAutoFit/>
            </a:bodyPr>
            <a:lstStyle/>
            <a:p>
              <a:r>
                <a:rPr lang="en-US" sz="800" dirty="0">
                  <a:latin typeface="+mj-lt"/>
                </a:rPr>
                <a:t>256</a:t>
              </a:r>
            </a:p>
          </p:txBody>
        </p:sp>
        <p:sp>
          <p:nvSpPr>
            <p:cNvPr id="63559" name="Text Box 43"/>
            <p:cNvSpPr txBox="1">
              <a:spLocks noChangeArrowheads="1"/>
            </p:cNvSpPr>
            <p:nvPr/>
          </p:nvSpPr>
          <p:spPr bwMode="auto">
            <a:xfrm>
              <a:off x="3057109" y="4151313"/>
              <a:ext cx="338554" cy="215444"/>
            </a:xfrm>
            <a:prstGeom prst="rect">
              <a:avLst/>
            </a:prstGeom>
            <a:noFill/>
            <a:ln w="9525">
              <a:noFill/>
              <a:miter lim="800000"/>
              <a:headEnd/>
              <a:tailEnd/>
            </a:ln>
          </p:spPr>
          <p:txBody>
            <a:bodyPr wrap="none">
              <a:spAutoFit/>
            </a:bodyPr>
            <a:lstStyle/>
            <a:p>
              <a:r>
                <a:rPr lang="en-US" sz="800" dirty="0">
                  <a:latin typeface="+mj-lt"/>
                </a:rPr>
                <a:t>256</a:t>
              </a:r>
            </a:p>
          </p:txBody>
        </p:sp>
        <p:cxnSp>
          <p:nvCxnSpPr>
            <p:cNvPr id="75" name="AutoShape 51"/>
            <p:cNvCxnSpPr>
              <a:cxnSpLocks noChangeShapeType="1"/>
            </p:cNvCxnSpPr>
            <p:nvPr/>
          </p:nvCxnSpPr>
          <p:spPr bwMode="auto">
            <a:xfrm>
              <a:off x="5311329" y="3479354"/>
              <a:ext cx="309562" cy="3175"/>
            </a:xfrm>
            <a:prstGeom prst="straightConnector1">
              <a:avLst/>
            </a:prstGeom>
            <a:noFill/>
            <a:ln w="9525">
              <a:solidFill>
                <a:schemeClr val="tx1"/>
              </a:solidFill>
              <a:round/>
              <a:headEnd type="triangle" w="med" len="med"/>
              <a:tailEnd type="triangle" w="med" len="med"/>
            </a:ln>
          </p:spPr>
        </p:cxnSp>
      </p:gr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RsnXHqfp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422akSh5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1fb0f2b7-1ace-4e33-b2f8-411221a90620"/>
  <p:tag name="ELAPSEDTIME" val="199.885"/>
  <p:tag name="TIMELINE" val="8.11/12.05/38.39/51.65/56.04/126.24/147.65"/>
  <p:tag name="ARTICULATE_SLIDE_PAUSE" val="0"/>
  <p:tag name="ARTICULATE_NAV_LEVEL" val="2"/>
  <p:tag name="ARTICULATE_PLAYLIST_ID" val="-1"/>
  <p:tag name="ARTICULATE_VIEW_MODE" val="2"/>
  <p:tag name="ARTICULATE_LOCK_SLIDE" val="0"/>
  <p:tag name="ARTICULATE_SLIDE_NAV" val="9"/>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6.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8.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9.xml><?xml version="1.0" encoding="utf-8"?>
<p:tagLst xmlns:a="http://schemas.openxmlformats.org/drawingml/2006/main" xmlns:r="http://schemas.openxmlformats.org/officeDocument/2006/relationships" xmlns:p="http://schemas.openxmlformats.org/presentationml/2006/main">
  <p:tag name="ARTICULATE_PUBLISH_MODE"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11434</TotalTime>
  <Words>3230</Words>
  <Application>Microsoft Office PowerPoint</Application>
  <PresentationFormat>On-screen Show (4:3)</PresentationFormat>
  <Paragraphs>934</Paragraphs>
  <Slides>42</Slides>
  <Notes>10</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4" baseType="lpstr">
      <vt:lpstr>1_Office Theme</vt:lpstr>
      <vt:lpstr>Document</vt:lpstr>
      <vt:lpstr> C6614/6612 Memory System</vt:lpstr>
      <vt:lpstr>Agenda</vt:lpstr>
      <vt:lpstr>Agenda</vt:lpstr>
      <vt:lpstr>TCI6614 Functional Architecture</vt:lpstr>
      <vt:lpstr>C6614 TeraNet Data Connections</vt:lpstr>
      <vt:lpstr>Agenda</vt:lpstr>
      <vt:lpstr>SoC Memory Map 1/2</vt:lpstr>
      <vt:lpstr>SoC Memory Map 2/2 </vt:lpstr>
      <vt:lpstr>KeyStone Memory Topology</vt:lpstr>
      <vt:lpstr>MSMC Block Diagram</vt:lpstr>
      <vt:lpstr>XMC – External Memory Controller </vt:lpstr>
      <vt:lpstr>The MPAX Registers</vt:lpstr>
      <vt:lpstr>The MAR Registers</vt:lpstr>
      <vt:lpstr>XMC: Typical Use Cases</vt:lpstr>
      <vt:lpstr>Agenda</vt:lpstr>
      <vt:lpstr>ARM Core</vt:lpstr>
      <vt:lpstr>ARM Subsystem Memory Map</vt:lpstr>
      <vt:lpstr>ARM Subsystem Ports</vt:lpstr>
      <vt:lpstr>ARM Visibility Through the TeraNet Connection</vt:lpstr>
      <vt:lpstr>ARM Access SOC Memory</vt:lpstr>
      <vt:lpstr>Errata User’s Note Number 10</vt:lpstr>
      <vt:lpstr>ARM Endianess</vt:lpstr>
      <vt:lpstr>Agenda</vt:lpstr>
      <vt:lpstr>MCSDK Software Layers</vt:lpstr>
      <vt:lpstr>SysLib Library – An IPC Element</vt:lpstr>
      <vt:lpstr>MsgCom Library</vt:lpstr>
      <vt:lpstr>Channel Types</vt:lpstr>
      <vt:lpstr>Interrupt Types</vt:lpstr>
      <vt:lpstr>Blocking and Non-Blocking</vt:lpstr>
      <vt:lpstr>Case 1: Generic Channel Communication  Zero Copy-based Constructions: Core-to-Core</vt:lpstr>
      <vt:lpstr>Case 2: Low-Latency Channel Communication Single and Virtual Channel  Zero Copy-based Construction: Core-to-Core</vt:lpstr>
      <vt:lpstr>Case 3: Reduce Context Switching   Zero Copy-based Constructions: Core-to-Core</vt:lpstr>
      <vt:lpstr>Case 4: Generic Channel Communication  ARM-to-DSP Communications via Linux Kernel VirtQueue</vt:lpstr>
      <vt:lpstr>Case 5: Low-Latency Channel Communication   ARM-to-DSP Communications via Linux Kernel VirtQueue</vt:lpstr>
      <vt:lpstr>Case 6: Reduce Context Switching    ARM-to-DSP Communications via Linux Kernel VirtQueue</vt:lpstr>
      <vt:lpstr>Code Example</vt:lpstr>
      <vt:lpstr>Packet Library (PktLib)</vt:lpstr>
      <vt:lpstr>Heap Allocation</vt:lpstr>
      <vt:lpstr>Packet Manipulations</vt:lpstr>
      <vt:lpstr>PktLib: Additional Features</vt:lpstr>
      <vt:lpstr>Resource Manager (ResMgr) Library</vt:lpstr>
      <vt:lpstr>ResMgr Controls</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XMC – external memory Controller</dc:title>
  <dc:creator>a0270985</dc:creator>
  <cp:lastModifiedBy>Ran Katzur</cp:lastModifiedBy>
  <cp:revision>514</cp:revision>
  <dcterms:created xsi:type="dcterms:W3CDTF">2011-07-01T19:17:12Z</dcterms:created>
  <dcterms:modified xsi:type="dcterms:W3CDTF">2012-05-09T19:36:37Z</dcterms:modified>
</cp:coreProperties>
</file>