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8.xml" ContentType="application/vnd.openxmlformats-officedocument.presentationml.tags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.xml" ContentType="application/vnd.openxmlformats-officedocument.presentationml.tags+xml"/>
  <Override PartName="/ppt/notesSlides/notesSlide42.xml" ContentType="application/vnd.openxmlformats-officedocument.presentationml.notesSlide+xml"/>
  <Override PartName="/ppt/tags/tag35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52"/>
  </p:notesMasterIdLst>
  <p:sldIdLst>
    <p:sldId id="402" r:id="rId5"/>
    <p:sldId id="403" r:id="rId6"/>
    <p:sldId id="405" r:id="rId7"/>
    <p:sldId id="407" r:id="rId8"/>
    <p:sldId id="406" r:id="rId9"/>
    <p:sldId id="291" r:id="rId10"/>
    <p:sldId id="292" r:id="rId11"/>
    <p:sldId id="480" r:id="rId12"/>
    <p:sldId id="434" r:id="rId13"/>
    <p:sldId id="435" r:id="rId14"/>
    <p:sldId id="436" r:id="rId15"/>
    <p:sldId id="437" r:id="rId16"/>
    <p:sldId id="450" r:id="rId17"/>
    <p:sldId id="438" r:id="rId18"/>
    <p:sldId id="439" r:id="rId19"/>
    <p:sldId id="440" r:id="rId20"/>
    <p:sldId id="441" r:id="rId21"/>
    <p:sldId id="408" r:id="rId22"/>
    <p:sldId id="442" r:id="rId23"/>
    <p:sldId id="476" r:id="rId24"/>
    <p:sldId id="479" r:id="rId25"/>
    <p:sldId id="443" r:id="rId26"/>
    <p:sldId id="445" r:id="rId27"/>
    <p:sldId id="481" r:id="rId28"/>
    <p:sldId id="478" r:id="rId29"/>
    <p:sldId id="475" r:id="rId30"/>
    <p:sldId id="415" r:id="rId31"/>
    <p:sldId id="458" r:id="rId32"/>
    <p:sldId id="474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70" r:id="rId44"/>
    <p:sldId id="472" r:id="rId45"/>
    <p:sldId id="477" r:id="rId46"/>
    <p:sldId id="392" r:id="rId47"/>
    <p:sldId id="473" r:id="rId48"/>
    <p:sldId id="400" r:id="rId49"/>
    <p:sldId id="401" r:id="rId50"/>
    <p:sldId id="446" r:id="rId51"/>
  </p:sldIdLst>
  <p:sldSz cx="9144000" cy="6858000" type="screen4x3"/>
  <p:notesSz cx="7010400" cy="9296400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99"/>
    <a:srgbClr val="DDDDDD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5" autoAdjust="0"/>
    <p:restoredTop sz="95758" autoAdjust="0"/>
  </p:normalViewPr>
  <p:slideViewPr>
    <p:cSldViewPr>
      <p:cViewPr varScale="1">
        <p:scale>
          <a:sx n="89" d="100"/>
          <a:sy n="89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F7253B4-DFD1-460D-AF69-DA7B7EAAB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9D9D6-BE92-4B2F-B7DA-E7794C2DB07A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C7993-627D-48C7-84E4-8FB7DC699F52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082D4-D6AD-4EBD-8597-21D42A1215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F0C47-281F-461D-8D58-EC75B7295B0E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7609C-E4F7-4BB4-964F-2A5701FED589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F4617-FBFE-4A84-ABA3-4B4AC5FB92FF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082D4-D6AD-4EBD-8597-21D42A1215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45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Multicore Navigator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dirty="0" err="1" smtClean="0"/>
              <a:t>Multicore</a:t>
            </a:r>
            <a:r>
              <a:rPr lang="en-US" dirty="0" smtClean="0"/>
              <a:t>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pPr eaLnBrk="1" hangingPunct="1"/>
            <a:r>
              <a:rPr lang="en-US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669973" cy="5296537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vUSR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are messages that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are allocated in the memory region (see next slide).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20 memory regions are provided for descriptor storage (LL2, MSMC, DDR).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1 or 2 linking RAMs that (link list) index the descriptors (internal memory to QMSS or other memory)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512K descriptors can be supported in total.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All Navigator descriptor memory regions are divided into </a:t>
            </a:r>
            <a:r>
              <a:rPr lang="en-US" sz="2400" i="1" dirty="0" smtClean="0"/>
              <a:t>equal-sized</a:t>
            </a:r>
            <a:r>
              <a:rPr lang="en-US" sz="2400" dirty="0" smtClean="0"/>
              <a:t> descriptors.  For example:</a:t>
            </a:r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133600"/>
          <a:ext cx="2863850" cy="4159250"/>
        </p:xfrm>
        <a:graphic>
          <a:graphicData uri="http://schemas.openxmlformats.org/presentationml/2006/ole">
            <p:oleObj spid="_x0000_s3074" name="Visio" r:id="rId5" imgW="1627632" imgH="2363203" progId="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14779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Memory regions are </a:t>
            </a:r>
            <a:r>
              <a:rPr lang="en-US" i="1" u="sng"/>
              <a:t>always</a:t>
            </a:r>
            <a:r>
              <a:rPr lang="en-US"/>
              <a:t> aligned to</a:t>
            </a:r>
            <a:br>
              <a:rPr lang="en-US"/>
            </a:br>
            <a:r>
              <a:rPr lang="en-US"/>
              <a:t>16-byte boundaries and descriptors are </a:t>
            </a:r>
            <a:r>
              <a:rPr lang="en-US" i="1" u="sng"/>
              <a:t>always</a:t>
            </a:r>
            <a:r>
              <a:rPr lang="en-US"/>
              <a:t> multiples of 16 bytes.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Queuing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The </a:t>
            </a:r>
            <a:r>
              <a:rPr lang="en-US" sz="2400" dirty="0" smtClean="0"/>
              <a:t>queue </a:t>
            </a:r>
            <a:r>
              <a:rPr lang="en-US" sz="2400" dirty="0"/>
              <a:t>m</a:t>
            </a:r>
            <a:r>
              <a:rPr lang="en-US" sz="2400" dirty="0" smtClean="0"/>
              <a:t>anager </a:t>
            </a:r>
            <a:r>
              <a:rPr lang="en-US" sz="2400" dirty="0"/>
              <a:t>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/>
              <a:t>We actually do not push indexes; We push descriptor addresses. The QM converts addresses to indexes.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357188" y="1687513"/>
          <a:ext cx="8124825" cy="3857625"/>
        </p:xfrm>
        <a:graphic>
          <a:graphicData uri="http://schemas.openxmlformats.org/presentationml/2006/ole">
            <p:oleObj spid="_x0000_s4098" name="Visio" r:id="rId5" imgW="5792343" imgH="2749296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descriptor types are used within Navigator: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Host</a:t>
            </a:r>
            <a:r>
              <a:rPr lang="en-US" sz="2000" dirty="0" smtClean="0"/>
              <a:t> type provide flexibility, but are more difficult to use: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Contains a header with a pointer to the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Can be linked together (packet length is the sum of payload (buffer) sizes).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Monolithic</a:t>
            </a:r>
            <a:r>
              <a:rPr lang="en-US" sz="2000" dirty="0" smtClean="0"/>
              <a:t> type are less flexible, but easier to use: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Descriptor contains the header </a:t>
            </a:r>
            <a:r>
              <a:rPr lang="en-US" sz="1800" u="sng" dirty="0" smtClean="0"/>
              <a:t>and</a:t>
            </a:r>
            <a:r>
              <a:rPr lang="en-US" sz="1800" dirty="0" smtClean="0"/>
              <a:t>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Cannot be linked together.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5122" name="Visio" r:id="rId5" imgW="2591991" imgH="1928991" progId="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5123" name="Visio" r:id="rId6" imgW="1037630" imgH="1265992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533400" y="258763"/>
            <a:ext cx="2667000" cy="1189037"/>
          </a:xfrm>
        </p:spPr>
        <p:txBody>
          <a:bodyPr/>
          <a:lstStyle/>
          <a:p>
            <a:r>
              <a:rPr lang="en-US" smtClean="0"/>
              <a:t>Descriptor</a:t>
            </a:r>
            <a:br>
              <a:rPr lang="en-US" smtClean="0"/>
            </a:br>
            <a:r>
              <a:rPr lang="en-US" smtClean="0"/>
              <a:t>Queuing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95463"/>
            <a:ext cx="3324225" cy="46053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721100" y="58738"/>
          <a:ext cx="5368925" cy="6765925"/>
        </p:xfrm>
        <a:graphic>
          <a:graphicData uri="http://schemas.openxmlformats.org/presentationml/2006/ole">
            <p:oleObj spid="_x0000_s6146" name="Visio" r:id="rId5" imgW="6119515" imgH="7714298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6134100" cy="1189038"/>
          </a:xfrm>
        </p:spPr>
        <p:txBody>
          <a:bodyPr/>
          <a:lstStyle/>
          <a:p>
            <a:pPr eaLnBrk="1" hangingPunct="1"/>
            <a:r>
              <a:rPr lang="en-US" smtClean="0"/>
              <a:t>Descriptor Accumulators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991225" cy="4833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Run in background, interrupts core with list of popped descriptor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High-Priority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Low-Priority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 channel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all 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24613" y="228600"/>
          <a:ext cx="2338387" cy="2890838"/>
        </p:xfrm>
        <a:graphic>
          <a:graphicData uri="http://schemas.openxmlformats.org/presentationml/2006/ole">
            <p:oleObj spid="_x0000_s7170" name="Visio" r:id="rId4" imgW="1771858" imgH="2191051" progId="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576638"/>
          <a:ext cx="2284412" cy="2824162"/>
        </p:xfrm>
        <a:graphic>
          <a:graphicData uri="http://schemas.openxmlformats.org/presentationml/2006/ole">
            <p:oleObj spid="_x0000_s7171" name="Visio" r:id="rId5" imgW="1771858" imgH="2191051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050925" y="8858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43000" y="48768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0" name="Text Box 17"/>
          <p:cNvSpPr txBox="1">
            <a:spLocks noChangeArrowheads="1"/>
          </p:cNvSpPr>
          <p:nvPr/>
        </p:nvSpPr>
        <p:spPr bwMode="auto">
          <a:xfrm>
            <a:off x="1384300" y="16081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33400" y="12954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400800" y="3733800"/>
            <a:ext cx="1600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838200" y="41910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143000" y="49530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838200" y="20574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6594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Network </a:t>
            </a:r>
            <a:r>
              <a:rPr lang="en-US" sz="1200" dirty="0" smtClean="0"/>
              <a:t>Coprocessor</a:t>
            </a:r>
            <a:br>
              <a:rPr lang="en-US" sz="1200" dirty="0" smtClean="0"/>
            </a:br>
            <a:r>
              <a:rPr lang="en-US" sz="1200" dirty="0" smtClean="0"/>
              <a:t>(NETCP)</a:t>
            </a:r>
            <a:endParaRPr lang="en-US" sz="1200" dirty="0"/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506413" y="13414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838200" y="42672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1752600" y="22098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V="1">
            <a:off x="2133600" y="42672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TextBox 45"/>
          <p:cNvSpPr txBox="1">
            <a:spLocks noChangeArrowheads="1"/>
          </p:cNvSpPr>
          <p:nvPr/>
        </p:nvSpPr>
        <p:spPr bwMode="auto">
          <a:xfrm>
            <a:off x="327025" y="551815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Multiple Packet DMA instances in KeyStone devices:</a:t>
            </a:r>
            <a:br>
              <a:rPr lang="en-US" sz="1400" dirty="0"/>
            </a:b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NETCP </a:t>
            </a:r>
            <a:r>
              <a:rPr lang="en-US" sz="1400" dirty="0"/>
              <a:t>and SRIO instances for all KeyStone devices.</a:t>
            </a:r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FFTC </a:t>
            </a:r>
            <a:r>
              <a:rPr lang="en-US" sz="1400" dirty="0"/>
              <a:t>(A and B</a:t>
            </a:r>
            <a:r>
              <a:rPr lang="en-US" sz="1400" dirty="0" smtClean="0"/>
              <a:t>), BCP, and AIF2 </a:t>
            </a:r>
            <a:r>
              <a:rPr lang="en-US" sz="1400" dirty="0"/>
              <a:t>instances are only in KeyStone devices for wireless applications.</a:t>
            </a:r>
          </a:p>
          <a:p>
            <a:endParaRPr lang="en-US" sz="1400" dirty="0"/>
          </a:p>
        </p:txBody>
      </p:sp>
      <p:sp>
        <p:nvSpPr>
          <p:cNvPr id="18480" name="Text Box 21"/>
          <p:cNvSpPr txBox="1">
            <a:spLocks noChangeArrowheads="1"/>
          </p:cNvSpPr>
          <p:nvPr/>
        </p:nvSpPr>
        <p:spPr bwMode="auto">
          <a:xfrm>
            <a:off x="1009650" y="9001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8481" name="Line 43"/>
          <p:cNvSpPr>
            <a:spLocks noChangeShapeType="1"/>
          </p:cNvSpPr>
          <p:nvPr/>
        </p:nvSpPr>
        <p:spPr bwMode="auto">
          <a:xfrm>
            <a:off x="2286000" y="1752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1143000" y="3429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38200" y="2743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1143000" y="3505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838200" y="2819400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BCP</a:t>
            </a:r>
            <a:endParaRPr lang="en-US" sz="1400" dirty="0"/>
          </a:p>
        </p:txBody>
      </p:sp>
      <p:sp>
        <p:nvSpPr>
          <p:cNvPr id="64" name="Line 45"/>
          <p:cNvSpPr>
            <a:spLocks noChangeShapeType="1"/>
          </p:cNvSpPr>
          <p:nvPr/>
        </p:nvSpPr>
        <p:spPr bwMode="auto">
          <a:xfrm flipV="1">
            <a:off x="2133600" y="3276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flow channels. RX flow defines behavior of the receive side of the navigator.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Independent Rx and </a:t>
            </a:r>
            <a:r>
              <a:rPr lang="en-US" sz="2400" dirty="0" err="1" smtClean="0"/>
              <a:t>Tx</a:t>
            </a:r>
            <a:r>
              <a:rPr lang="en-US" sz="2400" dirty="0" smtClean="0"/>
              <a:t>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 smtClean="0"/>
              <a:t>Tx</a:t>
            </a:r>
            <a:r>
              <a:rPr lang="en-US" sz="2200" dirty="0" smtClean="0"/>
              <a:t>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err="1" smtClean="0"/>
              <a:t>Tx</a:t>
            </a:r>
            <a:r>
              <a:rPr lang="en-US" sz="2200" dirty="0" smtClean="0"/>
              <a:t> channel triggering via hardware </a:t>
            </a:r>
            <a:r>
              <a:rPr lang="en-US" sz="2200" dirty="0" err="1" smtClean="0"/>
              <a:t>qpend</a:t>
            </a:r>
            <a:r>
              <a:rPr lang="en-US" sz="2200" dirty="0" smtClean="0"/>
              <a:t>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err="1" smtClean="0"/>
              <a:t>Tx</a:t>
            </a:r>
            <a:r>
              <a:rPr lang="en-US" sz="2200" dirty="0" smtClean="0"/>
              <a:t>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4 level priority (round robin) </a:t>
            </a:r>
            <a:r>
              <a:rPr lang="en-US" sz="2200" dirty="0" err="1" smtClean="0"/>
              <a:t>Tx</a:t>
            </a:r>
            <a:r>
              <a:rPr lang="en-US" sz="2200" dirty="0" smtClean="0"/>
              <a:t>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Additional </a:t>
            </a:r>
            <a:r>
              <a:rPr lang="en-US" sz="1800" dirty="0" err="1" smtClean="0"/>
              <a:t>Tx</a:t>
            </a:r>
            <a:r>
              <a:rPr lang="en-US" sz="1800" dirty="0" smtClean="0"/>
              <a:t>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channel triggering via Rx Streaming I/F.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core control is programmed via an “Rx Flow” (more 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2x128 bit symmetrical Streaming I/F for </a:t>
            </a:r>
            <a:r>
              <a:rPr lang="en-US" sz="2400" dirty="0" err="1" smtClean="0"/>
              <a:t>Tx</a:t>
            </a:r>
            <a:r>
              <a:rPr lang="en-US" sz="2400" dirty="0" smtClean="0"/>
              <a:t>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Wired together for loopback within the QMSS PKTDMA instance.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Connects to matching streaming I/F (</a:t>
            </a:r>
            <a:r>
              <a:rPr lang="en-US" sz="2200" dirty="0" err="1" smtClean="0"/>
              <a:t>Tx</a:t>
            </a:r>
            <a:r>
              <a:rPr lang="en-US" sz="2200" dirty="0" smtClean="0"/>
              <a:t>-&gt;Rx, Rx-&gt;</a:t>
            </a:r>
            <a:r>
              <a:rPr lang="en-US" sz="2200" dirty="0" err="1" smtClean="0"/>
              <a:t>Tx</a:t>
            </a:r>
            <a:r>
              <a:rPr lang="en-US" sz="2200" dirty="0" smtClean="0"/>
              <a:t>) of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Packet-based, so neither the Rx or </a:t>
            </a:r>
            <a:r>
              <a:rPr lang="en-US" sz="2400" dirty="0" err="1" smtClean="0"/>
              <a:t>Tx</a:t>
            </a:r>
            <a:r>
              <a:rPr lang="en-US" sz="2400" dirty="0" smtClean="0"/>
              <a:t> cores care about payload format.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endParaRPr lang="en-US" sz="2000" b="1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DMA Control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2362200" cy="2286000"/>
          </a:xfrm>
        </p:spPr>
        <p:txBody>
          <a:bodyPr/>
          <a:lstStyle/>
          <a:p>
            <a:pPr indent="0" eaLnBrk="1" hangingPunct="1">
              <a:buFont typeface="Arial" charset="0"/>
              <a:buNone/>
            </a:pPr>
            <a:r>
              <a:rPr lang="en-US" sz="2400" dirty="0" smtClean="0"/>
              <a:t>Understanding how the PKTDMAs are triggered and controlled is critical.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2514600" y="1019175"/>
          <a:ext cx="6629401" cy="5386387"/>
        </p:xfrm>
        <a:graphic>
          <a:graphicData uri="http://schemas.openxmlformats.org/presentationml/2006/ole">
            <p:oleObj spid="_x0000_s98306" name="Visio" r:id="rId5" imgW="8057007" imgH="6545961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3581400"/>
            <a:ext cx="62613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 smtClean="0"/>
              <a:t>TeraNet</a:t>
            </a:r>
            <a:endParaRPr lang="en-US" sz="1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28600" y="6434138"/>
            <a:ext cx="87630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Receive Example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22325"/>
            <a:ext cx="8839199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Rx PKTDMA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Using an Rx Flow, the Rx PKTDMA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Data packets are written out to the descriptor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When complete, Rx PKTDMA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The core that receives the descriptor must recycle the descriptor back to an Rx FDQ.</a:t>
            </a:r>
          </a:p>
          <a:p>
            <a:pPr eaLnBrk="1" hangingPunct="1"/>
            <a:endParaRPr lang="en-US" sz="1800" dirty="0" smtClean="0"/>
          </a:p>
        </p:txBody>
      </p:sp>
      <p:grpSp>
        <p:nvGrpSpPr>
          <p:cNvPr id="175107" name="Group 3"/>
          <p:cNvGrpSpPr>
            <a:grpSpLocks noChangeAspect="1"/>
          </p:cNvGrpSpPr>
          <p:nvPr/>
        </p:nvGrpSpPr>
        <p:grpSpPr bwMode="auto">
          <a:xfrm>
            <a:off x="1143000" y="2635250"/>
            <a:ext cx="6843714" cy="4232275"/>
            <a:chOff x="720" y="1660"/>
            <a:chExt cx="4311" cy="2666"/>
          </a:xfrm>
        </p:grpSpPr>
        <p:sp>
          <p:nvSpPr>
            <p:cNvPr id="175106" name="AutoShape 2"/>
            <p:cNvSpPr>
              <a:spLocks noChangeAspect="1" noChangeArrowheads="1" noTextEdit="1"/>
            </p:cNvSpPr>
            <p:nvPr/>
          </p:nvSpPr>
          <p:spPr bwMode="auto">
            <a:xfrm>
              <a:off x="720" y="1728"/>
              <a:ext cx="4311" cy="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08" name="Freeform 4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177" y="3871"/>
                </a:cxn>
                <a:cxn ang="0">
                  <a:pos x="166" y="5609"/>
                </a:cxn>
                <a:cxn ang="0">
                  <a:pos x="385" y="5958"/>
                </a:cxn>
                <a:cxn ang="0">
                  <a:pos x="899" y="7496"/>
                </a:cxn>
                <a:cxn ang="0">
                  <a:pos x="1195" y="7262"/>
                </a:cxn>
                <a:cxn ang="0">
                  <a:pos x="1905" y="7986"/>
                </a:cxn>
                <a:cxn ang="0">
                  <a:pos x="2135" y="7391"/>
                </a:cxn>
                <a:cxn ang="0">
                  <a:pos x="3014" y="6887"/>
                </a:cxn>
                <a:cxn ang="0">
                  <a:pos x="3120" y="5879"/>
                </a:cxn>
                <a:cxn ang="0">
                  <a:pos x="3489" y="4209"/>
                </a:cxn>
                <a:cxn ang="0">
                  <a:pos x="3347" y="3503"/>
                </a:cxn>
                <a:cxn ang="0">
                  <a:pos x="3256" y="1977"/>
                </a:cxn>
                <a:cxn ang="0">
                  <a:pos x="3044" y="1775"/>
                </a:cxn>
                <a:cxn ang="0">
                  <a:pos x="2226" y="523"/>
                </a:cxn>
                <a:cxn ang="0">
                  <a:pos x="1907" y="1127"/>
                </a:cxn>
                <a:cxn ang="0">
                  <a:pos x="1018" y="537"/>
                </a:cxn>
                <a:cxn ang="0">
                  <a:pos x="770" y="1343"/>
                </a:cxn>
                <a:cxn ang="0">
                  <a:pos x="109" y="2887"/>
                </a:cxn>
                <a:cxn ang="0">
                  <a:pos x="177" y="3871"/>
                </a:cxn>
              </a:cxnLst>
              <a:rect l="0" t="0" r="r" b="b"/>
              <a:pathLst>
                <a:path w="3549" h="8344">
                  <a:moveTo>
                    <a:pt x="177" y="3871"/>
                  </a:moveTo>
                  <a:cubicBezTo>
                    <a:pt x="6" y="4342"/>
                    <a:pt x="0" y="5120"/>
                    <a:pt x="166" y="5609"/>
                  </a:cubicBezTo>
                  <a:cubicBezTo>
                    <a:pt x="225" y="5785"/>
                    <a:pt x="302" y="5906"/>
                    <a:pt x="385" y="5958"/>
                  </a:cubicBezTo>
                  <a:cubicBezTo>
                    <a:pt x="378" y="6787"/>
                    <a:pt x="608" y="7475"/>
                    <a:pt x="899" y="7496"/>
                  </a:cubicBezTo>
                  <a:cubicBezTo>
                    <a:pt x="1004" y="7503"/>
                    <a:pt x="1107" y="7422"/>
                    <a:pt x="1195" y="7262"/>
                  </a:cubicBezTo>
                  <a:cubicBezTo>
                    <a:pt x="1321" y="8020"/>
                    <a:pt x="1639" y="8344"/>
                    <a:pt x="1905" y="7986"/>
                  </a:cubicBezTo>
                  <a:cubicBezTo>
                    <a:pt x="2000" y="7857"/>
                    <a:pt x="2080" y="7650"/>
                    <a:pt x="2135" y="7391"/>
                  </a:cubicBezTo>
                  <a:cubicBezTo>
                    <a:pt x="2426" y="7943"/>
                    <a:pt x="2820" y="7718"/>
                    <a:pt x="3014" y="6887"/>
                  </a:cubicBezTo>
                  <a:cubicBezTo>
                    <a:pt x="3084" y="6588"/>
                    <a:pt x="3120" y="6237"/>
                    <a:pt x="3120" y="5879"/>
                  </a:cubicBezTo>
                  <a:cubicBezTo>
                    <a:pt x="3384" y="5708"/>
                    <a:pt x="3549" y="4960"/>
                    <a:pt x="3489" y="4209"/>
                  </a:cubicBezTo>
                  <a:cubicBezTo>
                    <a:pt x="3467" y="3939"/>
                    <a:pt x="3418" y="3693"/>
                    <a:pt x="3347" y="3503"/>
                  </a:cubicBezTo>
                  <a:cubicBezTo>
                    <a:pt x="3470" y="3010"/>
                    <a:pt x="3429" y="2327"/>
                    <a:pt x="3256" y="1977"/>
                  </a:cubicBezTo>
                  <a:cubicBezTo>
                    <a:pt x="3194" y="1851"/>
                    <a:pt x="3120" y="1781"/>
                    <a:pt x="3044" y="1775"/>
                  </a:cubicBezTo>
                  <a:cubicBezTo>
                    <a:pt x="2940" y="785"/>
                    <a:pt x="2573" y="225"/>
                    <a:pt x="2226" y="523"/>
                  </a:cubicBezTo>
                  <a:cubicBezTo>
                    <a:pt x="2101" y="630"/>
                    <a:pt x="1990" y="840"/>
                    <a:pt x="1907" y="1127"/>
                  </a:cubicBezTo>
                  <a:cubicBezTo>
                    <a:pt x="1719" y="265"/>
                    <a:pt x="1321" y="0"/>
                    <a:pt x="1018" y="537"/>
                  </a:cubicBezTo>
                  <a:cubicBezTo>
                    <a:pt x="909" y="730"/>
                    <a:pt x="823" y="1011"/>
                    <a:pt x="770" y="1343"/>
                  </a:cubicBezTo>
                  <a:cubicBezTo>
                    <a:pt x="438" y="1249"/>
                    <a:pt x="142" y="1940"/>
                    <a:pt x="109" y="2887"/>
                  </a:cubicBezTo>
                  <a:cubicBezTo>
                    <a:pt x="97" y="3227"/>
                    <a:pt x="120" y="3570"/>
                    <a:pt x="177" y="3871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09" name="Freeform 5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56" y="1237"/>
                </a:cxn>
                <a:cxn ang="0">
                  <a:pos x="53" y="1792"/>
                </a:cxn>
                <a:cxn ang="0">
                  <a:pos x="123" y="1903"/>
                </a:cxn>
                <a:cxn ang="0">
                  <a:pos x="287" y="2395"/>
                </a:cxn>
                <a:cxn ang="0">
                  <a:pos x="381" y="2320"/>
                </a:cxn>
                <a:cxn ang="0">
                  <a:pos x="607" y="2551"/>
                </a:cxn>
                <a:cxn ang="0">
                  <a:pos x="681" y="2361"/>
                </a:cxn>
                <a:cxn ang="0">
                  <a:pos x="961" y="2200"/>
                </a:cxn>
                <a:cxn ang="0">
                  <a:pos x="995" y="1878"/>
                </a:cxn>
                <a:cxn ang="0">
                  <a:pos x="1113" y="1345"/>
                </a:cxn>
                <a:cxn ang="0">
                  <a:pos x="1067" y="1119"/>
                </a:cxn>
                <a:cxn ang="0">
                  <a:pos x="1038" y="632"/>
                </a:cxn>
                <a:cxn ang="0">
                  <a:pos x="971" y="567"/>
                </a:cxn>
                <a:cxn ang="0">
                  <a:pos x="710" y="167"/>
                </a:cxn>
                <a:cxn ang="0">
                  <a:pos x="608" y="360"/>
                </a:cxn>
                <a:cxn ang="0">
                  <a:pos x="324" y="172"/>
                </a:cxn>
                <a:cxn ang="0">
                  <a:pos x="245" y="429"/>
                </a:cxn>
                <a:cxn ang="0">
                  <a:pos x="35" y="922"/>
                </a:cxn>
                <a:cxn ang="0">
                  <a:pos x="56" y="1237"/>
                </a:cxn>
              </a:cxnLst>
              <a:rect l="0" t="0" r="r" b="b"/>
              <a:pathLst>
                <a:path w="1132" h="2666">
                  <a:moveTo>
                    <a:pt x="56" y="1237"/>
                  </a:moveTo>
                  <a:cubicBezTo>
                    <a:pt x="2" y="1387"/>
                    <a:pt x="0" y="1636"/>
                    <a:pt x="53" y="1792"/>
                  </a:cubicBezTo>
                  <a:cubicBezTo>
                    <a:pt x="72" y="1848"/>
                    <a:pt x="96" y="1887"/>
                    <a:pt x="123" y="1903"/>
                  </a:cubicBezTo>
                  <a:cubicBezTo>
                    <a:pt x="120" y="2168"/>
                    <a:pt x="194" y="2388"/>
                    <a:pt x="287" y="2395"/>
                  </a:cubicBezTo>
                  <a:cubicBezTo>
                    <a:pt x="320" y="2397"/>
                    <a:pt x="353" y="2371"/>
                    <a:pt x="381" y="2320"/>
                  </a:cubicBezTo>
                  <a:cubicBezTo>
                    <a:pt x="421" y="2562"/>
                    <a:pt x="523" y="2666"/>
                    <a:pt x="607" y="2551"/>
                  </a:cubicBezTo>
                  <a:cubicBezTo>
                    <a:pt x="638" y="2510"/>
                    <a:pt x="663" y="2444"/>
                    <a:pt x="681" y="2361"/>
                  </a:cubicBezTo>
                  <a:cubicBezTo>
                    <a:pt x="774" y="2537"/>
                    <a:pt x="899" y="2466"/>
                    <a:pt x="961" y="2200"/>
                  </a:cubicBezTo>
                  <a:cubicBezTo>
                    <a:pt x="983" y="2105"/>
                    <a:pt x="995" y="1993"/>
                    <a:pt x="995" y="1878"/>
                  </a:cubicBezTo>
                  <a:cubicBezTo>
                    <a:pt x="1079" y="1824"/>
                    <a:pt x="1132" y="1585"/>
                    <a:pt x="1113" y="1345"/>
                  </a:cubicBezTo>
                  <a:cubicBezTo>
                    <a:pt x="1106" y="1258"/>
                    <a:pt x="1090" y="1180"/>
                    <a:pt x="1067" y="1119"/>
                  </a:cubicBezTo>
                  <a:cubicBezTo>
                    <a:pt x="1107" y="962"/>
                    <a:pt x="1093" y="744"/>
                    <a:pt x="1038" y="632"/>
                  </a:cubicBezTo>
                  <a:cubicBezTo>
                    <a:pt x="1018" y="592"/>
                    <a:pt x="995" y="569"/>
                    <a:pt x="971" y="567"/>
                  </a:cubicBezTo>
                  <a:cubicBezTo>
                    <a:pt x="937" y="251"/>
                    <a:pt x="820" y="72"/>
                    <a:pt x="710" y="167"/>
                  </a:cubicBezTo>
                  <a:cubicBezTo>
                    <a:pt x="670" y="202"/>
                    <a:pt x="634" y="269"/>
                    <a:pt x="608" y="360"/>
                  </a:cubicBezTo>
                  <a:cubicBezTo>
                    <a:pt x="548" y="85"/>
                    <a:pt x="421" y="0"/>
                    <a:pt x="324" y="172"/>
                  </a:cubicBezTo>
                  <a:cubicBezTo>
                    <a:pt x="290" y="233"/>
                    <a:pt x="262" y="323"/>
                    <a:pt x="245" y="429"/>
                  </a:cubicBezTo>
                  <a:cubicBezTo>
                    <a:pt x="139" y="399"/>
                    <a:pt x="45" y="620"/>
                    <a:pt x="35" y="922"/>
                  </a:cubicBezTo>
                  <a:cubicBezTo>
                    <a:pt x="31" y="1031"/>
                    <a:pt x="38" y="1141"/>
                    <a:pt x="56" y="1237"/>
                  </a:cubicBezTo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0" name="Freeform 6"/>
            <p:cNvSpPr>
              <a:spLocks/>
            </p:cNvSpPr>
            <p:nvPr/>
          </p:nvSpPr>
          <p:spPr bwMode="auto">
            <a:xfrm>
              <a:off x="1463" y="1743"/>
              <a:ext cx="1103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1" name="Freeform 7"/>
            <p:cNvSpPr>
              <a:spLocks/>
            </p:cNvSpPr>
            <p:nvPr/>
          </p:nvSpPr>
          <p:spPr bwMode="auto">
            <a:xfrm>
              <a:off x="1462" y="1743"/>
              <a:ext cx="1104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2" name="Freeform 8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3" name="Freeform 9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3925" y="1810"/>
              <a:ext cx="110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15" name="Freeform 11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6" name="Freeform 12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9" name="Rectangle 15"/>
            <p:cNvSpPr>
              <a:spLocks noChangeArrowheads="1"/>
            </p:cNvSpPr>
            <p:nvPr/>
          </p:nvSpPr>
          <p:spPr bwMode="auto">
            <a:xfrm>
              <a:off x="4709" y="1968"/>
              <a:ext cx="245" cy="3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6" name="Rectangle 22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7" name="Rectangle 23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8" name="Rectangle 24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9" name="Rectangle 25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0" name="Freeform 26"/>
            <p:cNvSpPr>
              <a:spLocks/>
            </p:cNvSpPr>
            <p:nvPr/>
          </p:nvSpPr>
          <p:spPr bwMode="auto">
            <a:xfrm>
              <a:off x="2341" y="2114"/>
              <a:ext cx="1878" cy="246"/>
            </a:xfrm>
            <a:custGeom>
              <a:avLst/>
              <a:gdLst/>
              <a:ahLst/>
              <a:cxnLst>
                <a:cxn ang="0">
                  <a:pos x="1878" y="0"/>
                </a:cxn>
                <a:cxn ang="0">
                  <a:pos x="0" y="246"/>
                </a:cxn>
              </a:cxnLst>
              <a:rect l="0" t="0" r="r" b="b"/>
              <a:pathLst>
                <a:path w="1878" h="246">
                  <a:moveTo>
                    <a:pt x="1878" y="0"/>
                  </a:moveTo>
                  <a:cubicBezTo>
                    <a:pt x="1248" y="48"/>
                    <a:pt x="621" y="130"/>
                    <a:pt x="0" y="246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1" name="Freeform 27"/>
            <p:cNvSpPr>
              <a:spLocks/>
            </p:cNvSpPr>
            <p:nvPr/>
          </p:nvSpPr>
          <p:spPr bwMode="auto">
            <a:xfrm>
              <a:off x="2255" y="2327"/>
              <a:ext cx="100" cy="6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49"/>
                </a:cxn>
                <a:cxn ang="0">
                  <a:pos x="100" y="63"/>
                </a:cxn>
                <a:cxn ang="0">
                  <a:pos x="88" y="0"/>
                </a:cxn>
              </a:cxnLst>
              <a:rect l="0" t="0" r="r" b="b"/>
              <a:pathLst>
                <a:path w="100" h="63">
                  <a:moveTo>
                    <a:pt x="88" y="0"/>
                  </a:moveTo>
                  <a:lnTo>
                    <a:pt x="0" y="49"/>
                  </a:lnTo>
                  <a:lnTo>
                    <a:pt x="100" y="6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2" name="Rectangle 28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3" name="Rectangle 29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4" name="Rectangle 30"/>
            <p:cNvSpPr>
              <a:spLocks noChangeArrowheads="1"/>
            </p:cNvSpPr>
            <p:nvPr/>
          </p:nvSpPr>
          <p:spPr bwMode="auto">
            <a:xfrm>
              <a:off x="4165" y="3470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35" name="Line 31"/>
            <p:cNvSpPr>
              <a:spLocks noChangeShapeType="1"/>
            </p:cNvSpPr>
            <p:nvPr/>
          </p:nvSpPr>
          <p:spPr bwMode="auto">
            <a:xfrm>
              <a:off x="4280" y="2237"/>
              <a:ext cx="1" cy="103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6" name="Freeform 32"/>
            <p:cNvSpPr>
              <a:spLocks/>
            </p:cNvSpPr>
            <p:nvPr/>
          </p:nvSpPr>
          <p:spPr bwMode="auto">
            <a:xfrm>
              <a:off x="4253" y="3260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7" name="Rectangle 33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8" name="Rectangle 34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9" name="Rectangle 35"/>
            <p:cNvSpPr>
              <a:spLocks noChangeArrowheads="1"/>
            </p:cNvSpPr>
            <p:nvPr/>
          </p:nvSpPr>
          <p:spPr bwMode="auto">
            <a:xfrm>
              <a:off x="4287" y="3593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0" name="Rectangle 36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1" name="Rectangle 37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2" name="Rectangle 38"/>
            <p:cNvSpPr>
              <a:spLocks noChangeArrowheads="1"/>
            </p:cNvSpPr>
            <p:nvPr/>
          </p:nvSpPr>
          <p:spPr bwMode="auto">
            <a:xfrm>
              <a:off x="4409" y="3716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3" name="Rectangle 39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4" name="Rectangle 40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5" name="Rectangle 41"/>
            <p:cNvSpPr>
              <a:spLocks noChangeArrowheads="1"/>
            </p:cNvSpPr>
            <p:nvPr/>
          </p:nvSpPr>
          <p:spPr bwMode="auto">
            <a:xfrm>
              <a:off x="4532" y="3838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6" name="Line 42"/>
            <p:cNvSpPr>
              <a:spLocks noChangeShapeType="1"/>
            </p:cNvSpPr>
            <p:nvPr/>
          </p:nvSpPr>
          <p:spPr bwMode="auto">
            <a:xfrm>
              <a:off x="4648" y="2850"/>
              <a:ext cx="1" cy="78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7" name="Freeform 43"/>
            <p:cNvSpPr>
              <a:spLocks/>
            </p:cNvSpPr>
            <p:nvPr/>
          </p:nvSpPr>
          <p:spPr bwMode="auto">
            <a:xfrm>
              <a:off x="4621" y="3628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8" name="Rectangle 44"/>
            <p:cNvSpPr>
              <a:spLocks noChangeArrowheads="1"/>
            </p:cNvSpPr>
            <p:nvPr/>
          </p:nvSpPr>
          <p:spPr bwMode="auto">
            <a:xfrm>
              <a:off x="3974" y="2544"/>
              <a:ext cx="245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9" name="Freeform 45"/>
            <p:cNvSpPr>
              <a:spLocks/>
            </p:cNvSpPr>
            <p:nvPr/>
          </p:nvSpPr>
          <p:spPr bwMode="auto">
            <a:xfrm>
              <a:off x="2256" y="2463"/>
              <a:ext cx="2243" cy="260"/>
            </a:xfrm>
            <a:custGeom>
              <a:avLst/>
              <a:gdLst/>
              <a:ahLst/>
              <a:cxnLst>
                <a:cxn ang="0">
                  <a:pos x="2243" y="260"/>
                </a:cxn>
                <a:cxn ang="0">
                  <a:pos x="0" y="0"/>
                </a:cxn>
              </a:cxnLst>
              <a:rect l="0" t="0" r="r" b="b"/>
              <a:pathLst>
                <a:path w="2243" h="260">
                  <a:moveTo>
                    <a:pt x="2243" y="260"/>
                  </a:moveTo>
                  <a:cubicBezTo>
                    <a:pt x="1491" y="220"/>
                    <a:pt x="742" y="134"/>
                    <a:pt x="0" y="0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0" name="Freeform 46"/>
            <p:cNvSpPr>
              <a:spLocks/>
            </p:cNvSpPr>
            <p:nvPr/>
          </p:nvSpPr>
          <p:spPr bwMode="auto">
            <a:xfrm>
              <a:off x="4490" y="2691"/>
              <a:ext cx="96" cy="6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6" y="37"/>
                </a:cxn>
                <a:cxn ang="0">
                  <a:pos x="0" y="64"/>
                </a:cxn>
                <a:cxn ang="0">
                  <a:pos x="3" y="0"/>
                </a:cxn>
              </a:cxnLst>
              <a:rect l="0" t="0" r="r" b="b"/>
              <a:pathLst>
                <a:path w="96" h="64">
                  <a:moveTo>
                    <a:pt x="3" y="0"/>
                  </a:moveTo>
                  <a:lnTo>
                    <a:pt x="96" y="37"/>
                  </a:lnTo>
                  <a:lnTo>
                    <a:pt x="0" y="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1" name="Rectangle 47"/>
            <p:cNvSpPr>
              <a:spLocks noChangeArrowheads="1"/>
            </p:cNvSpPr>
            <p:nvPr/>
          </p:nvSpPr>
          <p:spPr bwMode="auto">
            <a:xfrm>
              <a:off x="4066" y="2244"/>
              <a:ext cx="78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 Free </a:t>
              </a:r>
              <a:r>
                <a:rPr lang="en-US" sz="10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Desc</a:t>
              </a: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Queue</a:t>
              </a:r>
              <a:endParaRPr lang="en-US" sz="12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2" name="Rectangle 48"/>
            <p:cNvSpPr>
              <a:spLocks noChangeArrowheads="1"/>
            </p:cNvSpPr>
            <p:nvPr/>
          </p:nvSpPr>
          <p:spPr bwMode="auto">
            <a:xfrm>
              <a:off x="4292" y="2489"/>
              <a:ext cx="36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3" name="Freeform 49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4" name="Freeform 50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5" name="Freeform 51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4"/>
                    <a:pt x="344" y="0"/>
                    <a:pt x="768" y="0"/>
                  </a:cubicBezTo>
                  <a:cubicBezTo>
                    <a:pt x="1192" y="0"/>
                    <a:pt x="1536" y="344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4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6" name="Freeform 52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245"/>
                </a:cxn>
                <a:cxn ang="0">
                  <a:pos x="245" y="0"/>
                </a:cxn>
                <a:cxn ang="0">
                  <a:pos x="490" y="245"/>
                </a:cxn>
                <a:cxn ang="0">
                  <a:pos x="490" y="245"/>
                </a:cxn>
                <a:cxn ang="0">
                  <a:pos x="245" y="490"/>
                </a:cxn>
                <a:cxn ang="0">
                  <a:pos x="0" y="245"/>
                </a:cxn>
              </a:cxnLst>
              <a:rect l="0" t="0" r="r" b="b"/>
              <a:pathLst>
                <a:path w="490" h="490">
                  <a:moveTo>
                    <a:pt x="0" y="245"/>
                  </a:moveTo>
                  <a:cubicBezTo>
                    <a:pt x="0" y="110"/>
                    <a:pt x="109" y="0"/>
                    <a:pt x="245" y="0"/>
                  </a:cubicBezTo>
                  <a:cubicBezTo>
                    <a:pt x="380" y="0"/>
                    <a:pt x="490" y="110"/>
                    <a:pt x="490" y="245"/>
                  </a:cubicBezTo>
                  <a:cubicBezTo>
                    <a:pt x="490" y="245"/>
                    <a:pt x="490" y="245"/>
                    <a:pt x="490" y="245"/>
                  </a:cubicBezTo>
                  <a:cubicBezTo>
                    <a:pt x="490" y="381"/>
                    <a:pt x="380" y="490"/>
                    <a:pt x="245" y="490"/>
                  </a:cubicBezTo>
                  <a:cubicBezTo>
                    <a:pt x="109" y="490"/>
                    <a:pt x="0" y="381"/>
                    <a:pt x="0" y="245"/>
                  </a:cubicBezTo>
                </a:path>
              </a:pathLst>
            </a:custGeom>
            <a:noFill/>
            <a:ln w="15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8" name="Rectangle 54"/>
            <p:cNvSpPr>
              <a:spLocks noChangeArrowheads="1"/>
            </p:cNvSpPr>
            <p:nvPr/>
          </p:nvSpPr>
          <p:spPr bwMode="auto">
            <a:xfrm>
              <a:off x="1862" y="2315"/>
              <a:ext cx="3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9" name="Rectangle 55"/>
            <p:cNvSpPr>
              <a:spLocks noChangeArrowheads="1"/>
            </p:cNvSpPr>
            <p:nvPr/>
          </p:nvSpPr>
          <p:spPr bwMode="auto">
            <a:xfrm>
              <a:off x="3930" y="1999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0" name="Line 56"/>
            <p:cNvSpPr>
              <a:spLocks noChangeShapeType="1"/>
            </p:cNvSpPr>
            <p:nvPr/>
          </p:nvSpPr>
          <p:spPr bwMode="auto">
            <a:xfrm>
              <a:off x="4403" y="2237"/>
              <a:ext cx="1" cy="1153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61" name="Freeform 57"/>
            <p:cNvSpPr>
              <a:spLocks/>
            </p:cNvSpPr>
            <p:nvPr/>
          </p:nvSpPr>
          <p:spPr bwMode="auto">
            <a:xfrm>
              <a:off x="4376" y="3383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62" name="Line 58"/>
            <p:cNvSpPr>
              <a:spLocks noChangeShapeType="1"/>
            </p:cNvSpPr>
            <p:nvPr/>
          </p:nvSpPr>
          <p:spPr bwMode="auto">
            <a:xfrm>
              <a:off x="4525" y="2237"/>
              <a:ext cx="1" cy="127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63" name="Freeform 59"/>
            <p:cNvSpPr>
              <a:spLocks/>
            </p:cNvSpPr>
            <p:nvPr/>
          </p:nvSpPr>
          <p:spPr bwMode="auto">
            <a:xfrm>
              <a:off x="4498" y="3506"/>
              <a:ext cx="54" cy="8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0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0">
                  <a:moveTo>
                    <a:pt x="54" y="0"/>
                  </a:moveTo>
                  <a:lnTo>
                    <a:pt x="27" y="80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64" name="Rectangle 60"/>
            <p:cNvSpPr>
              <a:spLocks noChangeArrowheads="1"/>
            </p:cNvSpPr>
            <p:nvPr/>
          </p:nvSpPr>
          <p:spPr bwMode="auto">
            <a:xfrm>
              <a:off x="3909" y="2734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5" name="Rectangle 61"/>
            <p:cNvSpPr>
              <a:spLocks noChangeArrowheads="1"/>
            </p:cNvSpPr>
            <p:nvPr/>
          </p:nvSpPr>
          <p:spPr bwMode="auto">
            <a:xfrm rot="16200000">
              <a:off x="1966" y="3133"/>
              <a:ext cx="112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6" name="Rectangle 62"/>
            <p:cNvSpPr>
              <a:spLocks noChangeArrowheads="1"/>
            </p:cNvSpPr>
            <p:nvPr/>
          </p:nvSpPr>
          <p:spPr bwMode="auto">
            <a:xfrm rot="16200000">
              <a:off x="1983" y="3084"/>
              <a:ext cx="7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7" name="Rectangle 63"/>
            <p:cNvSpPr>
              <a:spLocks noChangeArrowheads="1"/>
            </p:cNvSpPr>
            <p:nvPr/>
          </p:nvSpPr>
          <p:spPr bwMode="auto">
            <a:xfrm rot="16200000">
              <a:off x="1989" y="3059"/>
              <a:ext cx="6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8" name="Rectangle 64"/>
            <p:cNvSpPr>
              <a:spLocks noChangeArrowheads="1"/>
            </p:cNvSpPr>
            <p:nvPr/>
          </p:nvSpPr>
          <p:spPr bwMode="auto">
            <a:xfrm rot="16200000">
              <a:off x="1986" y="3030"/>
              <a:ext cx="7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9" name="Rectangle 65"/>
            <p:cNvSpPr>
              <a:spLocks noChangeArrowheads="1"/>
            </p:cNvSpPr>
            <p:nvPr/>
          </p:nvSpPr>
          <p:spPr bwMode="auto">
            <a:xfrm rot="16200000">
              <a:off x="1978" y="2997"/>
              <a:ext cx="8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0" name="Rectangle 66"/>
            <p:cNvSpPr>
              <a:spLocks noChangeArrowheads="1"/>
            </p:cNvSpPr>
            <p:nvPr/>
          </p:nvSpPr>
          <p:spPr bwMode="auto">
            <a:xfrm>
              <a:off x="4277" y="4104"/>
              <a:ext cx="44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1" name="Rectangle 67"/>
            <p:cNvSpPr>
              <a:spLocks noChangeArrowheads="1"/>
            </p:cNvSpPr>
            <p:nvPr/>
          </p:nvSpPr>
          <p:spPr bwMode="auto">
            <a:xfrm>
              <a:off x="1776" y="1805"/>
              <a:ext cx="55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Peripheral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2" name="Rectangle 68"/>
            <p:cNvSpPr>
              <a:spLocks noChangeArrowheads="1"/>
            </p:cNvSpPr>
            <p:nvPr/>
          </p:nvSpPr>
          <p:spPr bwMode="auto">
            <a:xfrm>
              <a:off x="2968" y="3031"/>
              <a:ext cx="5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3" name="Rectangle 69"/>
            <p:cNvSpPr>
              <a:spLocks noChangeArrowheads="1"/>
            </p:cNvSpPr>
            <p:nvPr/>
          </p:nvSpPr>
          <p:spPr bwMode="auto">
            <a:xfrm>
              <a:off x="3144" y="2091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4" name="Rectangle 70"/>
            <p:cNvSpPr>
              <a:spLocks noChangeArrowheads="1"/>
            </p:cNvSpPr>
            <p:nvPr/>
          </p:nvSpPr>
          <p:spPr bwMode="auto">
            <a:xfrm>
              <a:off x="3164" y="2673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5" name="Freeform 71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76" name="Freeform 72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Core-to-Core (Infrastructure) Example 1/2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DSP (or a peripheral) pushes a descriptor onto a Tx queue of the QMSS PKTDMA.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Tx PKTDMA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is triggered by the incoming Streaming I/F data and pops an Rx FDQ.</a:t>
            </a:r>
          </a:p>
        </p:txBody>
      </p:sp>
      <p:grpSp>
        <p:nvGrpSpPr>
          <p:cNvPr id="173059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73058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0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1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2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3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6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7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8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9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1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>
              <a:off x="1354" y="2632"/>
              <a:ext cx="1" cy="73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3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4" name="Line 28"/>
            <p:cNvSpPr>
              <a:spLocks noChangeShapeType="1"/>
            </p:cNvSpPr>
            <p:nvPr/>
          </p:nvSpPr>
          <p:spPr bwMode="auto">
            <a:xfrm>
              <a:off x="1496" y="2632"/>
              <a:ext cx="1" cy="59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5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6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7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8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9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0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1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2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3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4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5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6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7" name="Rectangle 41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8" name="Rectangle 42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9" name="Rectangle 43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0" name="Rectangle 44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1" name="Freeform 45"/>
            <p:cNvSpPr>
              <a:spLocks/>
            </p:cNvSpPr>
            <p:nvPr/>
          </p:nvSpPr>
          <p:spPr bwMode="auto">
            <a:xfrm>
              <a:off x="1384" y="1788"/>
              <a:ext cx="845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2" name="Freeform 46"/>
            <p:cNvSpPr>
              <a:spLocks/>
            </p:cNvSpPr>
            <p:nvPr/>
          </p:nvSpPr>
          <p:spPr bwMode="auto">
            <a:xfrm>
              <a:off x="1283" y="1752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4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5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6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7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8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10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/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1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2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13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14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5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6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7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18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19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0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1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2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3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4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5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6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7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8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9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0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1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2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3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4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5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6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8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9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0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1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2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3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4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5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6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7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8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9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0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1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2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3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4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5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6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7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8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60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1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2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3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4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5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6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7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68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69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70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71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2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3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4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5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6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7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8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Core-to-Core (Infrastructure) Example 2/2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destination DSP consumes the descriptors and pushes them back to an Rx FDQ.</a:t>
            </a:r>
          </a:p>
        </p:txBody>
      </p:sp>
      <p:grpSp>
        <p:nvGrpSpPr>
          <p:cNvPr id="126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27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6"/>
            <p:cNvSpPr>
              <a:spLocks noChangeShapeType="1"/>
            </p:cNvSpPr>
            <p:nvPr/>
          </p:nvSpPr>
          <p:spPr bwMode="auto">
            <a:xfrm>
              <a:off x="1354" y="2632"/>
              <a:ext cx="1" cy="73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8"/>
            <p:cNvSpPr>
              <a:spLocks noChangeShapeType="1"/>
            </p:cNvSpPr>
            <p:nvPr/>
          </p:nvSpPr>
          <p:spPr bwMode="auto">
            <a:xfrm>
              <a:off x="1496" y="2632"/>
              <a:ext cx="1" cy="59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41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42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44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5"/>
            <p:cNvSpPr>
              <a:spLocks/>
            </p:cNvSpPr>
            <p:nvPr/>
          </p:nvSpPr>
          <p:spPr bwMode="auto">
            <a:xfrm>
              <a:off x="1384" y="1788"/>
              <a:ext cx="845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6"/>
            <p:cNvSpPr>
              <a:spLocks/>
            </p:cNvSpPr>
            <p:nvPr/>
          </p:nvSpPr>
          <p:spPr bwMode="auto">
            <a:xfrm>
              <a:off x="1283" y="1752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/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1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How Does it Work During Run Time?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For example, Core A wants to send a message to Core B.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Core A picks available descriptor (e.g., message structure) that is either partially or completely pre-built.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 As needed, Core A adds missing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Core A pushes the descriptor into a queue.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At this point, Core A is done.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Navigator processes the message and sends it to a queue in the receive side of Core B where it follows a set of pre-defined instructions (Rx flow),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Interrupt Core B and tell it to process the message.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Set a flag so Core B can pull and change a flag value on which Core B synchronizes.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Move buffer into Core B memory space and interrupt the core.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After usage, the receive core recycles the descriptors (and any buffer associated with) to prevent memory leaks.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Link Ram - </a:t>
            </a:r>
            <a:r>
              <a:rPr lang="en-US" sz="2400" dirty="0" smtClean="0"/>
              <a:t>Up to two LINK-RAM</a:t>
            </a:r>
            <a:endParaRPr lang="en-US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Memory Regions </a:t>
            </a:r>
            <a:r>
              <a:rPr lang="en-US" sz="2400" dirty="0" smtClean="0"/>
              <a:t> -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Up to 20 regions, 16 byte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Configuration – base address, start index in the LINK RAM, size and number of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/>
              <a:t>The way the region is managed</a:t>
            </a:r>
            <a:endParaRPr 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 and initialize.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Allocate data buffers and associate them with descriptors.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Open transmit, receive, free, and error queues.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Define receive flows.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transmit and receive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all PKTDMA in the system.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Special configuration information used for PKTDMA.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is Multicore Navigator?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Multicore Navigator is a hardware mechanism that facilitates  data movement and multicore co-working </a:t>
            </a:r>
          </a:p>
          <a:p>
            <a:pPr eaLnBrk="1" hangingPunct="1"/>
            <a:r>
              <a:rPr lang="en-US" sz="2400" dirty="0" smtClean="0"/>
              <a:t>Supports multiple users (players)</a:t>
            </a:r>
          </a:p>
          <a:p>
            <a:pPr lvl="1" eaLnBrk="1" hangingPunct="1"/>
            <a:r>
              <a:rPr lang="en-US" sz="2000" dirty="0" smtClean="0"/>
              <a:t>Each core in a multicore system</a:t>
            </a:r>
          </a:p>
          <a:p>
            <a:pPr lvl="1" eaLnBrk="1" hangingPunct="1"/>
            <a:r>
              <a:rPr lang="en-US" sz="2000" dirty="0" smtClean="0"/>
              <a:t>High bit-rate peripherals including Serial Rapid I/O (SRIO),  Antennae Interface (AIF2), Network Coprocessor (NETCP), and FFTC</a:t>
            </a:r>
          </a:p>
          <a:p>
            <a:pPr eaLnBrk="1" hangingPunct="1"/>
            <a:r>
              <a:rPr lang="en-US" sz="2400" dirty="0" smtClean="0"/>
              <a:t>Users can think of the Navigator as a mailbox mechanism with many additional and improved functions.</a:t>
            </a:r>
          </a:p>
          <a:p>
            <a:pPr eaLnBrk="1" hangingPunct="1"/>
            <a:r>
              <a:rPr lang="en-US" sz="2400" dirty="0" smtClean="0"/>
              <a:t>Designed to be a “fire and forget” system; Load the data and the system handles the rest, without CPU intervention</a:t>
            </a:r>
          </a:p>
          <a:p>
            <a:pPr lvl="1" eaLnBrk="1" hangingPunct="1"/>
            <a:r>
              <a:rPr lang="en-US" sz="2000" dirty="0" smtClean="0"/>
              <a:t>Configuration effort is performed during  initialization</a:t>
            </a:r>
          </a:p>
          <a:p>
            <a:pPr lvl="1" eaLnBrk="1" hangingPunct="1"/>
            <a:r>
              <a:rPr lang="en-US" sz="2000" dirty="0" smtClean="0"/>
              <a:t>Enables short and fast run-time operation</a:t>
            </a:r>
          </a:p>
          <a:p>
            <a:pPr eaLnBrk="1" hangingPunct="1"/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Low Level Driver (LLD)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The LLD provide an abstraction of register-level details.</a:t>
            </a:r>
            <a:br>
              <a:rPr lang="en-US" sz="2400" dirty="0" smtClean="0"/>
            </a:b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User manages/selects resources to be used.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LLD manages/selects resources.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Allocates a minimal amount of memory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QMSS LLD is a standalone driver for Queue Manager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following slides do not present the full API.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Initialization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dirty="0" smtClean="0"/>
              <a:t>The following APIs are one-time initialization routines to configure the LLD globally: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Qmss_init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parms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queue_mapping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Configures Link RAM, # descriptors, queue mapping</a:t>
            </a:r>
          </a:p>
          <a:p>
            <a:pPr lvl="2" eaLnBrk="1" hangingPunct="1"/>
            <a:r>
              <a:rPr lang="en-US" dirty="0" smtClean="0"/>
              <a:t>May be called on one or all cores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Qmss_exit</a:t>
            </a:r>
            <a:r>
              <a:rPr lang="en-US" dirty="0" smtClean="0">
                <a:solidFill>
                  <a:srgbClr val="0000FF"/>
                </a:solidFill>
              </a:rPr>
              <a:t>();</a:t>
            </a:r>
          </a:p>
          <a:p>
            <a:pPr lvl="2" eaLnBrk="1" hangingPunct="1"/>
            <a:r>
              <a:rPr lang="en-US" dirty="0" err="1" smtClean="0"/>
              <a:t>Deinitializes</a:t>
            </a:r>
            <a:r>
              <a:rPr lang="en-US" dirty="0" smtClean="0"/>
              <a:t> the QMSS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Configuration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QMSS configuration APIs: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Qmss_start</a:t>
            </a:r>
            <a:r>
              <a:rPr lang="en-US" dirty="0" smtClean="0">
                <a:solidFill>
                  <a:srgbClr val="0000FF"/>
                </a:solidFill>
              </a:rPr>
              <a:t>( );</a:t>
            </a:r>
          </a:p>
          <a:p>
            <a:pPr lvl="2" eaLnBrk="1" hangingPunct="1"/>
            <a:r>
              <a:rPr lang="en-US" dirty="0" smtClean="0"/>
              <a:t>Called once on every core to initialize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parms</a:t>
            </a:r>
            <a:r>
              <a:rPr lang="en-US" dirty="0" smtClean="0"/>
              <a:t> on those cores.</a:t>
            </a:r>
          </a:p>
          <a:p>
            <a:pPr lvl="2" eaLnBrk="1" hangingPunct="1"/>
            <a:r>
              <a:rPr lang="en-US" dirty="0" smtClean="0"/>
              <a:t>Must be called immediately following </a:t>
            </a:r>
            <a:r>
              <a:rPr lang="en-US" dirty="0" err="1" smtClean="0"/>
              <a:t>Qmss_init</a:t>
            </a:r>
            <a:r>
              <a:rPr lang="en-US" dirty="0" smtClean="0"/>
              <a:t>()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Qmss_insertMemoryRegion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mem_parms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Configures a single memory region.</a:t>
            </a:r>
          </a:p>
          <a:p>
            <a:pPr lvl="2" eaLnBrk="1" hangingPunct="1"/>
            <a:r>
              <a:rPr lang="en-US" dirty="0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Queue Usage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APIs to allocate and release queues: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queue_handle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Qmss_queueOpen</a:t>
            </a:r>
            <a:r>
              <a:rPr lang="en-US" dirty="0" smtClean="0">
                <a:solidFill>
                  <a:srgbClr val="0000FF"/>
                </a:solidFill>
              </a:rPr>
              <a:t>(type, </a:t>
            </a:r>
            <a:r>
              <a:rPr lang="en-US" dirty="0" err="1" smtClean="0">
                <a:solidFill>
                  <a:srgbClr val="0000FF"/>
                </a:solidFill>
              </a:rPr>
              <a:t>que</a:t>
            </a:r>
            <a:r>
              <a:rPr lang="en-US" dirty="0" smtClean="0">
                <a:solidFill>
                  <a:srgbClr val="0000FF"/>
                </a:solidFill>
              </a:rPr>
              <a:t>, *flag);</a:t>
            </a:r>
          </a:p>
          <a:p>
            <a:pPr lvl="2" eaLnBrk="1" hangingPunct="1"/>
            <a:r>
              <a:rPr lang="en-US" dirty="0" smtClean="0"/>
              <a:t>Once “open”, the DSP may push and pop to the queue.</a:t>
            </a:r>
          </a:p>
          <a:p>
            <a:pPr lvl="3" eaLnBrk="1" hangingPunct="1"/>
            <a:r>
              <a:rPr lang="en-US" dirty="0" smtClean="0"/>
              <a:t>type refers to an </a:t>
            </a:r>
            <a:r>
              <a:rPr lang="en-US" dirty="0" err="1" smtClean="0"/>
              <a:t>enum</a:t>
            </a:r>
            <a:r>
              <a:rPr lang="en-US" dirty="0" smtClean="0"/>
              <a:t> (</a:t>
            </a:r>
            <a:r>
              <a:rPr lang="en-US" dirty="0" err="1" smtClean="0"/>
              <a:t>tx</a:t>
            </a:r>
            <a:r>
              <a:rPr lang="en-US" dirty="0" smtClean="0"/>
              <a:t> queue, general purpose, etc.).</a:t>
            </a:r>
          </a:p>
          <a:p>
            <a:pPr lvl="3" eaLnBrk="1" hangingPunct="1"/>
            <a:r>
              <a:rPr lang="en-US" dirty="0" err="1" smtClean="0"/>
              <a:t>que</a:t>
            </a:r>
            <a:r>
              <a:rPr lang="en-US" dirty="0" smtClean="0"/>
              <a:t> refers to the requested queue number.</a:t>
            </a:r>
          </a:p>
          <a:p>
            <a:pPr lvl="3" eaLnBrk="1" hangingPunct="1"/>
            <a:r>
              <a:rPr lang="en-US" dirty="0" smtClean="0"/>
              <a:t>flag is returned true if the queue is already allocated.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Qmss_queueClose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queue_handle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Push and Pop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91137"/>
          </a:xfrm>
        </p:spPr>
        <p:txBody>
          <a:bodyPr/>
          <a:lstStyle/>
          <a:p>
            <a:pPr eaLnBrk="1" hangingPunct="1"/>
            <a:r>
              <a:rPr lang="en-US" smtClean="0"/>
              <a:t>Queue management APIs: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Pushes a descriptor address to the handle’s queue.</a:t>
            </a:r>
          </a:p>
          <a:p>
            <a:pPr lvl="2" eaLnBrk="1" hangingPunct="1"/>
            <a:r>
              <a:rPr lang="en-US" smtClean="0"/>
              <a:t>Other APIs are available for pushing sideband info as well.</a:t>
            </a:r>
          </a:p>
          <a:p>
            <a:pPr lvl="2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Pops a descriptor address from the handle’s queue.</a:t>
            </a:r>
          </a:p>
          <a:p>
            <a:pPr lvl="1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2" eaLnBrk="1" hangingPunct="1"/>
            <a:r>
              <a:rPr lang="en-US" smtClean="0"/>
              <a:t>Returns the number of descriptors in the queue.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Accumulator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following API functions are available to program, enable, and disable an accumulator: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Qmss_programAccumulator</a:t>
            </a:r>
            <a:r>
              <a:rPr lang="en-US" dirty="0" smtClean="0">
                <a:solidFill>
                  <a:srgbClr val="0000FF"/>
                </a:solidFill>
              </a:rPr>
              <a:t>(type, *program);</a:t>
            </a:r>
          </a:p>
          <a:p>
            <a:pPr lvl="2" eaLnBrk="1" hangingPunct="1"/>
            <a:r>
              <a:rPr lang="en-US" dirty="0" smtClean="0"/>
              <a:t>Programs/enables one accumulator channel (high or low)</a:t>
            </a:r>
          </a:p>
          <a:p>
            <a:pPr lvl="2" eaLnBrk="1" hangingPunct="1"/>
            <a:r>
              <a:rPr lang="en-US" dirty="0" smtClean="0"/>
              <a:t>Setup of the ISR is done outside the LLD using INTC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Qmss_disableAccumulator</a:t>
            </a:r>
            <a:r>
              <a:rPr lang="en-US" dirty="0" smtClean="0">
                <a:solidFill>
                  <a:srgbClr val="0000FF"/>
                </a:solidFill>
              </a:rPr>
              <a:t>(type, channel);</a:t>
            </a:r>
          </a:p>
          <a:p>
            <a:pPr lvl="2" eaLnBrk="1" hangingPunct="1"/>
            <a:r>
              <a:rPr lang="en-US" dirty="0" smtClean="0"/>
              <a:t>Disables one accumulator channel (high or low)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dirty="0" smtClean="0"/>
              <a:t>The following APIs are one-time initialization routines to configure the LLD globally: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Cppi_init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pktdma_global_parms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Configures the LLD for one PKTDMA instance</a:t>
            </a:r>
          </a:p>
          <a:p>
            <a:pPr lvl="2" eaLnBrk="1" hangingPunct="1"/>
            <a:r>
              <a:rPr lang="en-US" dirty="0" smtClean="0"/>
              <a:t>May be called on one or all cores</a:t>
            </a:r>
          </a:p>
          <a:p>
            <a:pPr lvl="2" eaLnBrk="1" hangingPunct="1"/>
            <a:r>
              <a:rPr lang="en-US" dirty="0" smtClean="0"/>
              <a:t>Must be called once </a:t>
            </a:r>
            <a:r>
              <a:rPr lang="en-US" u="sng" dirty="0" smtClean="0"/>
              <a:t>for each</a:t>
            </a:r>
            <a:r>
              <a:rPr lang="en-US" dirty="0" smtClean="0"/>
              <a:t> PKTDMA to be used</a:t>
            </a:r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Cppi_exit</a:t>
            </a:r>
            <a:r>
              <a:rPr lang="en-US" dirty="0" smtClean="0">
                <a:solidFill>
                  <a:srgbClr val="0000FF"/>
                </a:solidFill>
              </a:rPr>
              <a:t>();</a:t>
            </a:r>
          </a:p>
          <a:p>
            <a:pPr lvl="2" eaLnBrk="1" hangingPunct="1"/>
            <a:r>
              <a:rPr lang="en-US" dirty="0" err="1" smtClean="0"/>
              <a:t>Deinitializes</a:t>
            </a:r>
            <a:r>
              <a:rPr lang="en-US" dirty="0" smtClean="0"/>
              <a:t> the CPPI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LLD: PKTDMA Channel Setup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62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More handles to manage when using the PKTDMA LLD.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rgbClr val="0000FF"/>
                </a:solidFill>
              </a:rPr>
              <a:t>pktdma_handle</a:t>
            </a:r>
            <a:r>
              <a:rPr lang="en-US" sz="2000" dirty="0" smtClean="0">
                <a:solidFill>
                  <a:srgbClr val="0000FF"/>
                </a:solidFill>
              </a:rPr>
              <a:t> = </a:t>
            </a:r>
            <a:r>
              <a:rPr lang="en-US" sz="2000" dirty="0" err="1" smtClean="0">
                <a:solidFill>
                  <a:srgbClr val="0000FF"/>
                </a:solidFill>
              </a:rPr>
              <a:t>CPPI_open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</a:rPr>
              <a:t>pktdma_parms</a:t>
            </a:r>
            <a:r>
              <a:rPr lang="en-US" sz="2000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Returns a handle for </a:t>
            </a:r>
            <a:r>
              <a:rPr lang="en-US" sz="1800" u="sng" dirty="0" smtClean="0"/>
              <a:t>one</a:t>
            </a:r>
            <a:r>
              <a:rPr lang="en-US" sz="1800" dirty="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Called once for each PKTDMA required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rgbClr val="0000FF"/>
                </a:solidFill>
              </a:rPr>
              <a:t>rx_handle</a:t>
            </a:r>
            <a:r>
              <a:rPr lang="en-US" sz="2000" dirty="0" smtClean="0">
                <a:solidFill>
                  <a:srgbClr val="0000FF"/>
                </a:solidFill>
              </a:rPr>
              <a:t> = </a:t>
            </a:r>
            <a:r>
              <a:rPr lang="en-US" sz="2000" dirty="0" err="1" smtClean="0">
                <a:solidFill>
                  <a:srgbClr val="0000FF"/>
                </a:solidFill>
              </a:rPr>
              <a:t>Cppi_rxChannelOpen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</a:rPr>
              <a:t>pktdma_handle</a:t>
            </a:r>
            <a:r>
              <a:rPr lang="en-US" sz="2000" dirty="0" smtClean="0">
                <a:solidFill>
                  <a:srgbClr val="0000FF"/>
                </a:solidFill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</a:rPr>
              <a:t>cfg</a:t>
            </a:r>
            <a:r>
              <a:rPr lang="en-US" sz="2000" dirty="0" smtClean="0">
                <a:solidFill>
                  <a:srgbClr val="0000FF"/>
                </a:solidFill>
              </a:rPr>
              <a:t>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cfg</a:t>
            </a:r>
            <a:r>
              <a:rPr lang="en-US" sz="1800" dirty="0" smtClean="0"/>
              <a:t> refers to the setup parameters for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flag is returned true if the channel is already allocated.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rgbClr val="0000FF"/>
                </a:solidFill>
              </a:rPr>
              <a:t>Cppi_channelClose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</a:rPr>
              <a:t>rx_handle</a:t>
            </a:r>
            <a:r>
              <a:rPr lang="en-US" sz="2000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Releases the handle, thus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Packet DMA Channel Setup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</a:t>
            </a:r>
            <a:r>
              <a:rPr lang="en-US" sz="2400" dirty="0" err="1" smtClean="0"/>
              <a:t>Tx</a:t>
            </a:r>
            <a:r>
              <a:rPr lang="en-US" sz="2400" dirty="0" smtClean="0"/>
              <a:t>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tx_handle</a:t>
            </a:r>
            <a:r>
              <a:rPr lang="en-US" sz="2400" dirty="0" smtClean="0">
                <a:solidFill>
                  <a:srgbClr val="0000FF"/>
                </a:solidFill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</a:rPr>
              <a:t>Cppi_txChannelOpen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pktdma_handle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cfg</a:t>
            </a:r>
            <a:r>
              <a:rPr lang="en-US" sz="2400" dirty="0" smtClean="0">
                <a:solidFill>
                  <a:srgbClr val="0000FF"/>
                </a:solidFill>
              </a:rPr>
              <a:t>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Cppi_channelClose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tx_handle</a:t>
            </a:r>
            <a:r>
              <a:rPr lang="en-US" sz="2400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flow_handle</a:t>
            </a:r>
            <a:r>
              <a:rPr lang="en-US" sz="2400" dirty="0" smtClean="0">
                <a:solidFill>
                  <a:srgbClr val="0000FF"/>
                </a:solidFill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</a:rPr>
              <a:t>Cppi_configureRxFlow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pktdma_handle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cfg</a:t>
            </a:r>
            <a:r>
              <a:rPr lang="en-US" sz="2400" dirty="0" smtClean="0">
                <a:solidFill>
                  <a:srgbClr val="0000FF"/>
                </a:solidFill>
              </a:rPr>
              <a:t>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Similar to the Rx channel counterpart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PKTDMA Channel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/>
            <a:r>
              <a:rPr lang="en-US" smtClean="0"/>
              <a:t>APIs to control Rx and Tx channel use: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smtClean="0"/>
              <a:t>Allows the channel to begin operation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smtClean="0"/>
              <a:t>Allows for an immediate, hard stop.</a:t>
            </a:r>
          </a:p>
          <a:p>
            <a:pPr lvl="2" eaLnBrk="1" hangingPunct="1"/>
            <a:r>
              <a:rPr lang="en-US" smtClean="0"/>
              <a:t>Usually not recommended unless following a pause.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smtClean="0"/>
              <a:t>Allows for a graceful stop at next end-of-packet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smtClean="0"/>
              <a:t>Allows for a coordinated stop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Multicore Navigator: Typical Use Cases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Exchanging messages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Synchronize execution of multiple cores</a:t>
            </a:r>
          </a:p>
          <a:p>
            <a:pPr lvl="1" eaLnBrk="1" hangingPunct="1">
              <a:defRPr/>
            </a:pPr>
            <a:r>
              <a:rPr lang="en-US" sz="2000" dirty="0" smtClean="0"/>
              <a:t>Move parameters or arguments from one core to another</a:t>
            </a:r>
          </a:p>
          <a:p>
            <a:pPr eaLnBrk="1" hangingPunct="1">
              <a:defRPr/>
            </a:pPr>
            <a:r>
              <a:rPr lang="en-US" sz="2400" dirty="0" smtClean="0"/>
              <a:t>Transferring data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Output of one core as input to the second</a:t>
            </a:r>
          </a:p>
          <a:p>
            <a:pPr lvl="1" eaLnBrk="1" hangingPunct="1">
              <a:defRPr/>
            </a:pPr>
            <a:r>
              <a:rPr lang="en-US" sz="2000" dirty="0" smtClean="0"/>
              <a:t>Allocate memory in one core, free memory from another, without leakage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Sending data to peripherals</a:t>
            </a:r>
          </a:p>
          <a:p>
            <a:pPr eaLnBrk="1" hangingPunct="1">
              <a:defRPr/>
            </a:pPr>
            <a:r>
              <a:rPr lang="en-US" sz="2400" dirty="0" smtClean="0"/>
              <a:t>Receiving data from peripherals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sz="2400" dirty="0" smtClean="0"/>
              <a:t>Load Balancing and Traffic Shaping</a:t>
            </a:r>
          </a:p>
          <a:p>
            <a:pPr marL="617537" lvl="2" indent="-342900" eaLnBrk="1" hangingPunct="1">
              <a:defRPr/>
            </a:pPr>
            <a:r>
              <a:rPr lang="en-US" sz="2000" dirty="0" smtClean="0"/>
              <a:t>Enables dynamic optimization of system performance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QMSS/CPPI LLD – Runtime Use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dirty="0" smtClean="0"/>
              <a:t>Once initialization is complete, control is very simple: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desc_ptr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Qmss_queuePop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queue_handle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Pop a descriptor address from a queue.</a:t>
            </a:r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Cppi_setData</a:t>
            </a:r>
            <a:r>
              <a:rPr lang="en-US" dirty="0" smtClean="0">
                <a:solidFill>
                  <a:srgbClr val="0000FF"/>
                </a:solidFill>
              </a:rPr>
              <a:t>(type, *</a:t>
            </a:r>
            <a:r>
              <a:rPr lang="en-US" dirty="0" err="1" smtClean="0">
                <a:solidFill>
                  <a:srgbClr val="0000FF"/>
                </a:solidFill>
              </a:rPr>
              <a:t>inbuf</a:t>
            </a:r>
            <a:r>
              <a:rPr lang="en-US" dirty="0" smtClean="0">
                <a:solidFill>
                  <a:srgbClr val="0000FF"/>
                </a:solidFill>
              </a:rPr>
              <a:t>, *</a:t>
            </a:r>
            <a:r>
              <a:rPr lang="en-US" dirty="0" err="1" smtClean="0">
                <a:solidFill>
                  <a:srgbClr val="0000FF"/>
                </a:solidFill>
              </a:rPr>
              <a:t>desc_ptr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len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Converts an “LLD format” descriptor to hardware format.</a:t>
            </a:r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Qmss_queuePushDesc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queue_handle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desc_ptr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Push the filled descriptor to a queue corresponding to a </a:t>
            </a:r>
            <a:r>
              <a:rPr lang="en-US" dirty="0" err="1" smtClean="0"/>
              <a:t>Tx</a:t>
            </a:r>
            <a:r>
              <a:rPr lang="en-US" dirty="0" smtClean="0"/>
              <a:t> DMA channel for processing.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6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Part of PDK (Platform Development Kit) release is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Several examples use the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pdk_C6678_1_0_0_19\packages\ti\drv\exampleProjects\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Examples that use Navigator: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QMSS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CPPI (PKTDMA)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NETCP: PA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more information, refer to the to Multicore Navigator User Guide</a:t>
            </a:r>
            <a:br>
              <a:rPr lang="en-US" smtClean="0"/>
            </a:br>
            <a:r>
              <a:rPr lang="en-US" smtClean="0">
                <a:hlinkClick r:id="rId4"/>
              </a:rPr>
              <a:t>http://www.ti.com/lit/SPRUGR9</a:t>
            </a:r>
            <a:endParaRPr lang="en-US" smtClean="0"/>
          </a:p>
          <a:p>
            <a:r>
              <a:rPr lang="en-US" smtClean="0"/>
              <a:t>For questions regarding topics covered in this training, visit the support forums at the </a:t>
            </a:r>
            <a:r>
              <a:rPr lang="en-US" smtClean="0">
                <a:hlinkClick r:id="rId5"/>
              </a:rPr>
              <a:t>TI E2E Community</a:t>
            </a:r>
            <a:r>
              <a:rPr lang="en-US" smtClean="0"/>
              <a:t> website.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Backup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Multicore Navigator – Functional Summary</a:t>
            </a:r>
            <a:endParaRPr lang="en-US" sz="20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Push can be done to the head or tail of the queue.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Push and pop operations may include out of band information.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Data element byte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Number of data elements on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Total number of bytes on the queue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“Peek”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Out of band queue information can be polled from the QM without actually popping the next item off the queue.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Each queue has a “not empty” status bit that can be fed to another device to generate any required signal.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All QM status bits can be polled in groups of 32 from the queue status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Diversion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Entire queue contents can be cleared or moved to another queue destination using a single register write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A4AEFD0-E354-47B5-9CA8-32EB1F55FAFE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Multicore Navigator – Summary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5050"/>
            <a:ext cx="8467725" cy="4692650"/>
          </a:xfrm>
        </p:spPr>
        <p:txBody>
          <a:bodyPr/>
          <a:lstStyle/>
          <a:p>
            <a:pPr eaLnBrk="1" hangingPunct="1"/>
            <a:r>
              <a:rPr lang="en-US" sz="1600" smtClean="0"/>
              <a:t>The Queue Manager is the Communication Central of TI’s future DSPs</a:t>
            </a:r>
          </a:p>
          <a:p>
            <a:pPr eaLnBrk="1" hangingPunct="1"/>
            <a:r>
              <a:rPr lang="en-US" sz="1600" smtClean="0"/>
              <a:t>Reduces (eliminates) the overhead associated with controlling Multi-Core systems</a:t>
            </a:r>
          </a:p>
          <a:p>
            <a:pPr lvl="1" eaLnBrk="1" hangingPunct="1"/>
            <a:r>
              <a:rPr lang="en-US" sz="1400" smtClean="0"/>
              <a:t>Native support of Message Passing</a:t>
            </a:r>
          </a:p>
          <a:p>
            <a:pPr lvl="1" eaLnBrk="1" hangingPunct="1"/>
            <a:r>
              <a:rPr lang="en-US" sz="1400" smtClean="0"/>
              <a:t>Zero Overhead Routing</a:t>
            </a:r>
          </a:p>
          <a:p>
            <a:pPr lvl="1" eaLnBrk="1" hangingPunct="1"/>
            <a:r>
              <a:rPr lang="en-US" sz="1400" smtClean="0"/>
              <a:t>Virtualization </a:t>
            </a:r>
          </a:p>
          <a:p>
            <a:pPr lvl="1" eaLnBrk="1" hangingPunct="1"/>
            <a:r>
              <a:rPr lang="en-US" sz="1400" smtClean="0"/>
              <a:t>Reduce interrupts per CPU, offload MIPS, increase performance of System</a:t>
            </a:r>
          </a:p>
          <a:p>
            <a:pPr eaLnBrk="1" hangingPunct="1"/>
            <a:r>
              <a:rPr lang="en-US" sz="1600" smtClean="0"/>
              <a:t>Enables fully scalable solutions</a:t>
            </a:r>
          </a:p>
          <a:p>
            <a:pPr lvl="1" eaLnBrk="1" hangingPunct="1"/>
            <a:r>
              <a:rPr lang="en-US" sz="1400" smtClean="0"/>
              <a:t>Common method of communication between hardware and software IP </a:t>
            </a:r>
          </a:p>
          <a:p>
            <a:pPr lvl="1" eaLnBrk="1" hangingPunct="1"/>
            <a:r>
              <a:rPr lang="en-US" sz="1400" smtClean="0"/>
              <a:t>Abstracts physical implementation from application software</a:t>
            </a:r>
          </a:p>
          <a:p>
            <a:pPr eaLnBrk="1" hangingPunct="1"/>
            <a:r>
              <a:rPr lang="en-US" sz="1600" smtClean="0"/>
              <a:t>Enables Dynamic Load Balancing</a:t>
            </a:r>
          </a:p>
          <a:p>
            <a:pPr lvl="1" eaLnBrk="1" hangingPunct="1"/>
            <a:r>
              <a:rPr lang="en-US" sz="1400" smtClean="0"/>
              <a:t>Higher average load per DSP</a:t>
            </a:r>
          </a:p>
          <a:p>
            <a:pPr lvl="1" eaLnBrk="1" hangingPunct="1"/>
            <a:r>
              <a:rPr lang="en-US" sz="1400" smtClean="0"/>
              <a:t>Reduced power consumption</a:t>
            </a:r>
          </a:p>
          <a:p>
            <a:pPr lvl="1" eaLnBrk="1" hangingPunct="1"/>
            <a:r>
              <a:rPr lang="en-US" sz="1400" smtClean="0"/>
              <a:t>Higher density per board</a:t>
            </a:r>
          </a:p>
          <a:p>
            <a:pPr lvl="1" eaLnBrk="1" hangingPunct="1"/>
            <a:r>
              <a:rPr lang="en-US" sz="1400" smtClean="0"/>
              <a:t>Reduced system cost</a:t>
            </a:r>
          </a:p>
          <a:p>
            <a:pPr eaLnBrk="1" hangingPunct="1"/>
            <a:r>
              <a:rPr lang="en-US" sz="1600" smtClean="0"/>
              <a:t>Enables ‘job’ based software model</a:t>
            </a:r>
          </a:p>
          <a:p>
            <a:pPr lvl="1" eaLnBrk="1" hangingPunct="1"/>
            <a:r>
              <a:rPr lang="en-US" sz="1400" smtClean="0"/>
              <a:t>Improved Hardware architecture result in direct improvement in application performance </a:t>
            </a:r>
          </a:p>
          <a:p>
            <a:pPr lvl="1" eaLnBrk="1" hangingPunct="1"/>
            <a:r>
              <a:rPr lang="en-US" sz="1400" smtClean="0"/>
              <a:t>Much better R&amp;D efficiency (abstraction of physical implementation from application)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BE2ADD1-CE1B-466B-9C88-A4AB7284BB1F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Data Movement: Normal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Peripheral input and output:</a:t>
            </a:r>
          </a:p>
          <a:p>
            <a:pPr lvl="1" eaLnBrk="1" hangingPunct="1"/>
            <a:r>
              <a:rPr lang="en-US" sz="2000" smtClean="0"/>
              <a:t>Drive data through IP block using QM and PKTDMA</a:t>
            </a:r>
          </a:p>
          <a:p>
            <a:pPr lvl="1" eaLnBrk="1" hangingPunct="1"/>
            <a:r>
              <a:rPr lang="en-US" sz="2000" smtClean="0"/>
              <a:t>Simple transmit is shown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Infrastructure or core-to-core transfers:</a:t>
            </a:r>
          </a:p>
          <a:p>
            <a:pPr lvl="1" eaLnBrk="1" hangingPunct="1"/>
            <a:r>
              <a:rPr lang="en-US" sz="2000" smtClean="0"/>
              <a:t>Transfer payload from L2 to L2, or DDR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</p:txBody>
      </p:sp>
      <p:graphicFrame>
        <p:nvGraphicFramePr>
          <p:cNvPr id="8194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4800600" y="3581400"/>
          <a:ext cx="3733800" cy="2647950"/>
        </p:xfrm>
        <a:graphic>
          <a:graphicData uri="http://schemas.openxmlformats.org/presentationml/2006/ole">
            <p:oleObj spid="_x0000_s8194" name="Visio" r:id="rId5" imgW="6685407" imgH="4742307" progId="">
              <p:embed/>
            </p:oleObj>
          </a:graphicData>
        </a:graphic>
      </p:graphicFrame>
      <p:graphicFrame>
        <p:nvGraphicFramePr>
          <p:cNvPr id="8195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4800600" y="1219200"/>
          <a:ext cx="3846513" cy="2270125"/>
        </p:xfrm>
        <a:graphic>
          <a:graphicData uri="http://schemas.openxmlformats.org/presentationml/2006/ole">
            <p:oleObj spid="_x0000_s8195" name="Visio" r:id="rId6" imgW="8057007" imgH="4754880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Navigator Components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67725" cy="3733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Hardware-based Queue Manager Sub-System (QMSS)</a:t>
            </a:r>
          </a:p>
          <a:p>
            <a:pPr eaLnBrk="1" hangingPunct="1"/>
            <a:r>
              <a:rPr lang="en-US" sz="2400" dirty="0" smtClean="0"/>
              <a:t>Specialized Packet DMAs (PKTDMA)</a:t>
            </a:r>
          </a:p>
          <a:p>
            <a:pPr lvl="1" eaLnBrk="1" hangingPunct="1"/>
            <a:r>
              <a:rPr lang="en-US" sz="2000" dirty="0" smtClean="0"/>
              <a:t>NOTE: PKTDMA is commonly referenced in commands and code as CPPI (Communication Peripheral Port Interface) </a:t>
            </a:r>
          </a:p>
          <a:p>
            <a:pPr lvl="1" eaLnBrk="1" hangingPunct="1"/>
            <a:r>
              <a:rPr lang="en-US" sz="2000" dirty="0" smtClean="0"/>
              <a:t>Multiple PKTDMA instances reside within qualified Keystone peripherals (QMSS, SRIO, NETCP, AIF2, BCP)</a:t>
            </a:r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3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249238" y="728663"/>
          <a:ext cx="8666162" cy="6078537"/>
        </p:xfrm>
        <a:graphic>
          <a:graphicData uri="http://schemas.openxmlformats.org/presentationml/2006/ole">
            <p:oleObj spid="_x0000_s1026" name="Visio" r:id="rId5" imgW="7349777" imgH="5155389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19600" y="2474260"/>
            <a:ext cx="585866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smtClean="0"/>
              <a:t>TeraNet</a:t>
            </a:r>
            <a:endParaRPr lang="en-US" sz="13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-838200" y="-152400"/>
          <a:ext cx="9825534" cy="6891329"/>
        </p:xfrm>
        <a:graphic>
          <a:graphicData uri="http://schemas.openxmlformats.org/presentationml/2006/ole">
            <p:oleObj spid="_x0000_s2050" name="Visio" r:id="rId5" imgW="7349777" imgH="5155389" progId="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Components Overview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48482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Queue Manager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Load Balancing and Traffic Shaping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Internal RAM for descriptor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PKTDMA that supports all cores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9740" y="1830906"/>
            <a:ext cx="626133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TeraNet</a:t>
            </a:r>
            <a:endParaRPr lang="en-US" sz="1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Infrastructure Packet DMA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076825" cy="483393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Rx and </a:t>
            </a:r>
            <a:r>
              <a:rPr lang="en-US" sz="2000" dirty="0" err="1" smtClean="0"/>
              <a:t>Tx</a:t>
            </a:r>
            <a:r>
              <a:rPr lang="en-US" sz="2000" dirty="0" smtClean="0"/>
              <a:t> Streaming I/F of the QMSS PKTDMA are wired together to enable loopback.</a:t>
            </a:r>
          </a:p>
          <a:p>
            <a:pPr eaLnBrk="1" hangingPunct="1"/>
            <a:r>
              <a:rPr lang="en-US" sz="2000" dirty="0" smtClean="0"/>
              <a:t>Data packets sent out the </a:t>
            </a:r>
            <a:r>
              <a:rPr lang="en-US" sz="2000" dirty="0" err="1" smtClean="0"/>
              <a:t>Tx</a:t>
            </a:r>
            <a:r>
              <a:rPr lang="en-US" sz="2000" dirty="0" smtClean="0"/>
              <a:t> side are immediately received by the Rx side.</a:t>
            </a:r>
          </a:p>
          <a:p>
            <a:pPr eaLnBrk="1" hangingPunct="1"/>
            <a:r>
              <a:rPr lang="en-US" sz="2000" dirty="0" smtClean="0"/>
              <a:t>This PKTDMA is used for core-to-core transfers and peripheral-to-DSP transfers.</a:t>
            </a:r>
          </a:p>
          <a:p>
            <a:pPr eaLnBrk="1" hangingPunct="1"/>
            <a:r>
              <a:rPr lang="en-US" sz="2000" dirty="0" smtClean="0"/>
              <a:t>Because the DSP is often the recipient, a descriptor accumulator can be used to gather (pop) descriptors and interrupt the host with a list of descriptor addresses.</a:t>
            </a:r>
            <a:br>
              <a:rPr lang="en-US" sz="2000" dirty="0" smtClean="0"/>
            </a:br>
            <a:r>
              <a:rPr lang="en-US" sz="2000" dirty="0" smtClean="0"/>
              <a:t>The host must recycle them.</a:t>
            </a:r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5257800" y="1190125"/>
          <a:ext cx="3810000" cy="4294563"/>
        </p:xfrm>
        <a:graphic>
          <a:graphicData uri="http://schemas.openxmlformats.org/presentationml/2006/ole">
            <p:oleObj spid="_x0000_s99330" name="Visio" r:id="rId5" imgW="2866263" imgH="3232023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1066800"/>
          </a:xfrm>
        </p:spPr>
        <p:txBody>
          <a:bodyPr/>
          <a:lstStyle/>
          <a:p>
            <a:pPr eaLnBrk="1" hangingPunct="1"/>
            <a:r>
              <a:rPr lang="en-US" smtClean="0"/>
              <a:t>QMSS: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Queues are like a mailbox. Descriptors are pushed and popped to and from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Navigator transactions typically involve two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TX queue of the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RX queue of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are 8192 queues within the QMSS (see mapping on next slide).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queue can be either general purpose queue or associated with functionality.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Queues associated with queue pending signals should not be used for general use, such as free descriptor queues (FDQs). Others can be used for any purpose.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7.734"/>
  <p:tag name="ARTICULATE_SLIDE_PAUSE" val="0"/>
  <p:tag name="ARTICULATE_NAV_LEVEL" val="2"/>
  <p:tag name="ARTICULATE_PLAYLIST_ID" val="-1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072"/>
  <p:tag name="ARTICULATE_SLIDE_PAUSE" val="0"/>
  <p:tag name="ARTICULATE_NAV_LEVEL" val="2"/>
  <p:tag name="ARTICULATE_PLAYLIST_ID" val="-1"/>
  <p:tag name="ARTICULATE_LOCK_SLIDE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97.4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0.458"/>
  <p:tag name="ARTICULATE_SLIDE_PAUSE" val="0"/>
  <p:tag name="ARTICULATE_NAV_LEVEL" val="2"/>
  <p:tag name="ARTICULATE_PLAYLIST_ID" val="-1"/>
  <p:tag name="ARTICULATE_LOCK_SLID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A0F515-20D6-4FFD-AA18-3A8F050DC35F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78213</TotalTime>
  <Words>2955</Words>
  <Application>Microsoft Office PowerPoint</Application>
  <PresentationFormat>On-screen Show (4:3)</PresentationFormat>
  <Paragraphs>610</Paragraphs>
  <Slides>47</Slides>
  <Notes>47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KeyStoneOLT</vt:lpstr>
      <vt:lpstr>Visio</vt:lpstr>
      <vt:lpstr> Using Multicore Navigator </vt:lpstr>
      <vt:lpstr>Agenda</vt:lpstr>
      <vt:lpstr>What is Multicore Navigator?</vt:lpstr>
      <vt:lpstr>Multicore Navigator: Typical Use Cases</vt:lpstr>
      <vt:lpstr>Navigator Components</vt:lpstr>
      <vt:lpstr>Multicore Navigator Architecture</vt:lpstr>
      <vt:lpstr>QMSS: Components Overview</vt:lpstr>
      <vt:lpstr>Infrastructure Packet DMA</vt:lpstr>
      <vt:lpstr>QMSS: Queues</vt:lpstr>
      <vt:lpstr>QMSS: Queue Mapping</vt:lpstr>
      <vt:lpstr>QMSS: Descriptors</vt:lpstr>
      <vt:lpstr>QMSS: Descriptor Memory Regions</vt:lpstr>
      <vt:lpstr>QMSS: Descriptor Queuing</vt:lpstr>
      <vt:lpstr>QMSS: Descriptor Types</vt:lpstr>
      <vt:lpstr>Descriptor Queuing</vt:lpstr>
      <vt:lpstr>Descriptor Accumulators</vt:lpstr>
      <vt:lpstr>Packet DMA Topology</vt:lpstr>
      <vt:lpstr>Packet DMA (PKTDMA)</vt:lpstr>
      <vt:lpstr>Packet DMA (PKTDMA) Features</vt:lpstr>
      <vt:lpstr>Agenda</vt:lpstr>
      <vt:lpstr>Packet DMA Control</vt:lpstr>
      <vt:lpstr>Receive Example</vt:lpstr>
      <vt:lpstr>Core-to-Core (Infrastructure) Example 1/2</vt:lpstr>
      <vt:lpstr>Core-to-Core (Infrastructure) Example 2/2</vt:lpstr>
      <vt:lpstr>How Does it Work During Run Time?</vt:lpstr>
      <vt:lpstr>Agenda</vt:lpstr>
      <vt:lpstr>What Needs to Be Configured?</vt:lpstr>
      <vt:lpstr>What Needs to Be Configured?</vt:lpstr>
      <vt:lpstr>Agenda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QMSS/CPPI LLD – Runtime Use</vt:lpstr>
      <vt:lpstr>Agenda</vt:lpstr>
      <vt:lpstr>Examples</vt:lpstr>
      <vt:lpstr>For More Information</vt:lpstr>
      <vt:lpstr>Backup</vt:lpstr>
      <vt:lpstr>Multicore Navigator – Functional Summary</vt:lpstr>
      <vt:lpstr>Multicore Navigator – Summary </vt:lpstr>
      <vt:lpstr>Data Movement: Normal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Dan Rinkes</cp:lastModifiedBy>
  <cp:revision>1087</cp:revision>
  <cp:lastPrinted>1601-01-01T00:00:00Z</cp:lastPrinted>
  <dcterms:created xsi:type="dcterms:W3CDTF">1601-01-01T00:00:00Z</dcterms:created>
  <dcterms:modified xsi:type="dcterms:W3CDTF">2012-06-05T19:36:11Z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Path">
    <vt:lpwstr>04 KeyStone MC Navigator</vt:lpwstr>
  </property>
  <property fmtid="{D5CDD505-2E9C-101B-9397-08002B2CF9AE}" pid="7" name="ArticulateGUID">
    <vt:lpwstr>841E984B-8ADE-4F6C-BD11-BC5E70C7EEFE</vt:lpwstr>
  </property>
  <property fmtid="{D5CDD505-2E9C-101B-9397-08002B2CF9AE}" pid="8" name="ArticulateProjectFull">
    <vt:lpwstr>\\GTSNOWBALL\gguser\training\April_25_2012\Check In\Intro to Multicore Navigator.ppta</vt:lpwstr>
  </property>
</Properties>
</file>