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8.xml" ContentType="application/vnd.openxmlformats-officedocument.presentationml.tags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42.xml" ContentType="application/vnd.openxmlformats-officedocument.presentationml.notesSlide+xml"/>
  <Override PartName="/ppt/tags/tag35.xml" ContentType="application/vnd.openxmlformats-officedocument.presentationml.tags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37.xml" ContentType="application/vnd.openxmlformats-officedocument.presentationml.tags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6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64"/>
  </p:notesMasterIdLst>
  <p:handoutMasterIdLst>
    <p:handoutMasterId r:id="rId65"/>
  </p:handoutMasterIdLst>
  <p:sldIdLst>
    <p:sldId id="2136" r:id="rId2"/>
    <p:sldId id="2130" r:id="rId3"/>
    <p:sldId id="2115" r:id="rId4"/>
    <p:sldId id="1558" r:id="rId5"/>
    <p:sldId id="1559" r:id="rId6"/>
    <p:sldId id="1840" r:id="rId7"/>
    <p:sldId id="1839" r:id="rId8"/>
    <p:sldId id="1561" r:id="rId9"/>
    <p:sldId id="1562" r:id="rId10"/>
    <p:sldId id="2117" r:id="rId11"/>
    <p:sldId id="1564" r:id="rId12"/>
    <p:sldId id="1565" r:id="rId13"/>
    <p:sldId id="1566" r:id="rId14"/>
    <p:sldId id="2123" r:id="rId15"/>
    <p:sldId id="1882" r:id="rId16"/>
    <p:sldId id="2124" r:id="rId17"/>
    <p:sldId id="1570" r:id="rId18"/>
    <p:sldId id="2125" r:id="rId19"/>
    <p:sldId id="1572" r:id="rId20"/>
    <p:sldId id="1573" r:id="rId21"/>
    <p:sldId id="2126" r:id="rId22"/>
    <p:sldId id="1624" r:id="rId23"/>
    <p:sldId id="1625" r:id="rId24"/>
    <p:sldId id="2127" r:id="rId25"/>
    <p:sldId id="1627" r:id="rId26"/>
    <p:sldId id="1628" r:id="rId27"/>
    <p:sldId id="1629" r:id="rId28"/>
    <p:sldId id="1622" r:id="rId29"/>
    <p:sldId id="2128" r:id="rId30"/>
    <p:sldId id="1630" r:id="rId31"/>
    <p:sldId id="2129" r:id="rId32"/>
    <p:sldId id="1631" r:id="rId33"/>
    <p:sldId id="1880" r:id="rId34"/>
    <p:sldId id="1881" r:id="rId35"/>
    <p:sldId id="2137" r:id="rId36"/>
    <p:sldId id="2088" r:id="rId37"/>
    <p:sldId id="2089" r:id="rId38"/>
    <p:sldId id="2090" r:id="rId39"/>
    <p:sldId id="2091" r:id="rId40"/>
    <p:sldId id="2092" r:id="rId41"/>
    <p:sldId id="2093" r:id="rId42"/>
    <p:sldId id="2094" r:id="rId43"/>
    <p:sldId id="2095" r:id="rId44"/>
    <p:sldId id="2134" r:id="rId45"/>
    <p:sldId id="2097" r:id="rId46"/>
    <p:sldId id="2098" r:id="rId47"/>
    <p:sldId id="2099" r:id="rId48"/>
    <p:sldId id="2100" r:id="rId49"/>
    <p:sldId id="2101" r:id="rId50"/>
    <p:sldId id="2102" r:id="rId51"/>
    <p:sldId id="2133" r:id="rId52"/>
    <p:sldId id="2104" r:id="rId53"/>
    <p:sldId id="2105" r:id="rId54"/>
    <p:sldId id="2106" r:id="rId55"/>
    <p:sldId id="2107" r:id="rId56"/>
    <p:sldId id="2108" r:id="rId57"/>
    <p:sldId id="2132" r:id="rId58"/>
    <p:sldId id="2110" r:id="rId59"/>
    <p:sldId id="2111" r:id="rId60"/>
    <p:sldId id="2112" r:id="rId61"/>
    <p:sldId id="2113" r:id="rId62"/>
    <p:sldId id="2135" r:id="rId63"/>
  </p:sldIdLst>
  <p:sldSz cx="9144000" cy="6858000" type="screen4x3"/>
  <p:notesSz cx="7315200" cy="9601200"/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66"/>
    <a:srgbClr val="99FF33"/>
    <a:srgbClr val="CCFF66"/>
    <a:srgbClr val="808080"/>
    <a:srgbClr val="CCFF33"/>
    <a:srgbClr val="66FF33"/>
    <a:srgbClr val="00FF00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 autoAdjust="0"/>
    <p:restoredTop sz="89881" autoAdjust="0"/>
  </p:normalViewPr>
  <p:slideViewPr>
    <p:cSldViewPr>
      <p:cViewPr>
        <p:scale>
          <a:sx n="120" d="100"/>
          <a:sy n="120" d="100"/>
        </p:scale>
        <p:origin x="-450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F8D518E-45C5-409E-8F1C-896615537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B16AA9C-0A90-4B58-8B06-64696C0B4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96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4088" eaLnBrk="0" hangingPunct="0">
              <a:lnSpc>
                <a:spcPct val="80000"/>
              </a:lnSpc>
              <a:spcBef>
                <a:spcPct val="50000"/>
              </a:spcBef>
            </a:pPr>
            <a:fld id="{E5A9B37B-AD4E-4AC5-AE91-F09219A0F413}" type="slidenum">
              <a:rPr lang="en-US" sz="1200">
                <a:solidFill>
                  <a:srgbClr val="000000"/>
                </a:solidFill>
              </a:rPr>
              <a:pPr defTabSz="954088" eaLnBrk="0" hangingPunct="0">
                <a:lnSpc>
                  <a:spcPct val="80000"/>
                </a:lnSpc>
                <a:spcBef>
                  <a:spcPct val="50000"/>
                </a:spcBef>
              </a:pPr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E75FE8-FAF2-47C5-8958-C3C06B39496B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86A8E6-1CD6-4E92-A412-B1DA46ED8F3C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r>
              <a:rPr lang="en-US" smtClean="0"/>
              <a:t>Using Clock Fxns in a Task-based video system is not really recommended because Clock Functions will ALWAYS have a higher priority than TSKs because periodic functions s are prioritized as Swis.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FB6E62-BD85-404C-8586-6A8A78B9041A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9188" y="2516188"/>
            <a:ext cx="0" cy="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 lIns="95119" tIns="47559" rIns="95119" bIns="47559"/>
          <a:lstStyle/>
          <a:p>
            <a:r>
              <a:rPr lang="en-US" smtClean="0"/>
              <a:t>  When you’re looking at a scheduler, it needs to be able to handle two different types of interrupts: hardware and software.</a:t>
            </a:r>
          </a:p>
          <a:p>
            <a:r>
              <a:rPr lang="en-US" smtClean="0"/>
              <a:t>Hardware needs to run NOW, minimum latency, high priority.  These tasks are typically short.</a:t>
            </a:r>
          </a:p>
          <a:p>
            <a:r>
              <a:rPr lang="en-US" smtClean="0"/>
              <a:t>Software is not so time critical, and may take longer to complete.</a:t>
            </a:r>
          </a:p>
          <a:p>
            <a:endParaRPr lang="en-US" smtClean="0"/>
          </a:p>
          <a:p>
            <a:r>
              <a:rPr lang="en-US" smtClean="0"/>
              <a:t>Shown above we can see a hardware interrupt that posts a software interrupt.  Let’s  say the hardware interrupt determines the frame and re-programs the DMA.  The software interrupt processes the filter and keys off the output process.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B1DB7-3D2F-406F-91AD-27A66ABD57AB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3AD3D-21F4-472C-93D7-3071C39253AD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457FCA-E5CC-4D57-A7AE-16035D20884D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3C0833-6A5C-4396-B123-827AFBA7820B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937EF6-2092-4BAF-9382-4EC2E0BE0529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34D4E4-5492-4B53-BECC-B9FA647FEFE5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A312-5011-4E64-B61B-27BC3A127560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05642-8F8E-4B70-892A-083843A0AD52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7D2B36-5718-4AAF-A77D-9BE58EFE0861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8FDEA9-56F5-4A2A-BDFE-822BB61A1DA3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BA28EF-E186-4D06-BDE3-A3F442BC049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0B287D-DB04-4062-B454-3BC16739BF6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9C85D-3222-48AF-B34F-5BACF1957CC9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F9E7FA-571D-42C1-BE3B-4647218DF3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14782A-2EB9-405D-BA4A-6D575F82BB4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A9497-E02F-44C5-8E54-3CD44A6398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4A060C-53DA-48DC-8369-9BA61915B39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48F237-A6D1-487B-A293-17BB63FE5FAA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80875E-4DCB-4106-A78A-01F3044B8E2F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5C4CB-8A7E-47E8-AB89-AB5484F72D5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39F207-B38D-4A0B-A3E6-E5A04E63D86F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731836-AFB1-45E7-BB53-E8D76C1D153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26A6F2-E8E1-4DFE-BB40-EED3A697FD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DC81C-B415-4768-BE21-CD57D94E270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341BB5-643A-4A41-BFB5-4E40007C3285}" type="slidenum">
              <a:rPr lang="en-US" smtClean="0"/>
              <a:pPr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E3E800-912A-44EB-A5FD-5ECF63E4FE05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EDF7D4-FF57-450E-B921-13CD1D6361F0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425C83-A4B3-4985-8899-AAA7BD9E2DFB}" type="slidenum">
              <a:rPr lang="en-US" smtClean="0"/>
              <a:pPr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B30211-FEEF-4885-AC60-8AA952B87C1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0A3CFD-7B19-4D9D-8666-1FBD05600437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3C9E6B-FCED-49D7-B72D-47C4925C4B60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FEDA7F-8882-4637-AA4C-092C433444AB}" type="slidenum">
              <a:rPr lang="en-US" smtClean="0"/>
              <a:pPr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Note: See .s62 file for vector table. For DSP (C6000, C28x, any NON-ARM device), “LOWER” compiles to “SELF” – so it is not supported. However, “LOWER” does make sense for ARM devices (M3, Cortex-A8, etc)</a:t>
            </a:r>
          </a:p>
          <a:p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18C776-F5C5-4DBF-8E46-6C6CB5EDC221}" type="slidenum">
              <a:rPr lang="en-US" smtClean="0"/>
              <a:pPr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B106F-0287-41A5-AC57-369B4EF4306F}" type="slidenum">
              <a:rPr lang="en-US" smtClean="0"/>
              <a:pPr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5D2459-350A-4D81-B0CC-8E834711818D}" type="slidenum">
              <a:rPr lang="en-US" smtClean="0"/>
              <a:pPr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83D405-5240-4E74-8007-D4C29BDEAFA7}" type="slidenum">
              <a:rPr lang="en-US" smtClean="0"/>
              <a:pPr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10DB33-BB65-4BB0-A30C-D17FB4ADE6C6}" type="slidenum">
              <a:rPr lang="en-US" smtClean="0"/>
              <a:pPr>
                <a:defRPr/>
              </a:pPr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432658-D5CA-480C-A192-80ECC5769E3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30250"/>
            <a:ext cx="4776788" cy="3582988"/>
          </a:xfrm>
          <a:ln cap="flat"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57713"/>
            <a:ext cx="5378450" cy="4322762"/>
          </a:xfrm>
          <a:noFill/>
          <a:ln/>
        </p:spPr>
        <p:txBody>
          <a:bodyPr lIns="99313" tIns="44690" rIns="99313" bIns="44690"/>
          <a:lstStyle/>
          <a:p>
            <a:r>
              <a:rPr lang="en-US" sz="400" smtClean="0"/>
              <a:t>This diagram shows two task of unequal priority.  First the lower priority task is running and is interrupted by an ISR which then runs a higher priority task.  The lower priority task running is preempted and rescheduled. After the higher priority task is completed it prompts the lower priority task to run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AA6DC3-3B1E-4C48-BD48-CE0BC9D389A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30250"/>
            <a:ext cx="4776788" cy="3582988"/>
          </a:xfrm>
          <a:ln cap="flat"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57713"/>
            <a:ext cx="5378450" cy="4322762"/>
          </a:xfrm>
          <a:noFill/>
          <a:ln/>
        </p:spPr>
        <p:txBody>
          <a:bodyPr lIns="99313" tIns="44690" rIns="99313" bIns="44690"/>
          <a:lstStyle/>
          <a:p>
            <a:r>
              <a:rPr lang="en-US" smtClean="0"/>
              <a:t>If threads are at the same priority to solve the “resource conflict” problem, this can be dangerous IF someone comes along and changes the priorities. Be careful.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15B332-4C12-4DAC-8636-AE31706350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r>
              <a:rPr lang="en-US" smtClean="0">
                <a:latin typeface="Courier New" pitchFamily="49" charset="0"/>
              </a:rPr>
              <a:t>Uint32 gie;</a:t>
            </a:r>
          </a:p>
          <a:p>
            <a:r>
              <a:rPr lang="en-US" smtClean="0">
                <a:latin typeface="Courier New" pitchFamily="49" charset="0"/>
              </a:rPr>
              <a:t>…</a:t>
            </a:r>
          </a:p>
          <a:p>
            <a:r>
              <a:rPr lang="en-US" smtClean="0">
                <a:latin typeface="Courier New" pitchFamily="49" charset="0"/>
              </a:rPr>
              <a:t>gie = IRQ_globalDisable();</a:t>
            </a:r>
          </a:p>
          <a:p>
            <a:r>
              <a:rPr lang="en-US" smtClean="0">
                <a:latin typeface="Courier New" pitchFamily="49" charset="0"/>
              </a:rPr>
              <a:t>...</a:t>
            </a:r>
          </a:p>
          <a:p>
            <a:r>
              <a:rPr lang="en-US" smtClean="0">
                <a:latin typeface="Courier New" pitchFamily="49" charset="0"/>
              </a:rPr>
              <a:t>IRQ_globalRestore(gie);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27F44-3BE8-49BF-BEDC-DF8C849AD34F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224271-F879-4063-BD39-1549E051873B}" type="slidenum">
              <a:rPr lang="en-US" smtClean="0"/>
              <a:pPr>
                <a:defRPr/>
              </a:pPr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7C23F-045A-4476-84AA-D205BFBB2A28}" type="slidenum">
              <a:rPr lang="en-US" smtClean="0"/>
              <a:pPr>
                <a:defRPr/>
              </a:pPr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61E067-C408-458B-9D78-B91DCA2D43B3}" type="slidenum">
              <a:rPr lang="en-US" smtClean="0"/>
              <a:pPr>
                <a:defRPr/>
              </a:pPr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E8BE3E-FAC6-42A3-83D2-1BEAACC57594}" type="slidenum">
              <a:rPr lang="en-US" smtClean="0"/>
              <a:pPr>
                <a:defRPr/>
              </a:pPr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If you call _pend in a Swi, an assertion causes an abort to occur. I guess you can technically call _pend with a timeout of ZERO, but don’t push it!!</a:t>
            </a: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1E32F3-A75C-4CB3-B9D2-522DE91E4178}" type="slidenum">
              <a:rPr lang="en-US" smtClean="0"/>
              <a:pPr>
                <a:defRPr/>
              </a:pPr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9AC58-8F83-4943-A49A-61831232FFB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5F791-697C-45CD-88E3-D51686978F79}" type="slidenum">
              <a:rPr lang="en-US" smtClean="0"/>
              <a:pPr>
                <a:defRPr/>
              </a:pPr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BD0641-7E28-47BD-AA9A-584F0E8C4CE9}" type="slidenum">
              <a:rPr lang="en-US" smtClean="0"/>
              <a:pPr>
                <a:defRPr/>
              </a:pPr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FC36C6-EAD4-482E-BC1C-C93CF3E31A3F}" type="slidenum">
              <a:rPr lang="en-US" smtClean="0"/>
              <a:pPr>
                <a:defRPr/>
              </a:pPr>
              <a:t>58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95FA5A-E6E6-4DEC-9B4F-F3BFFAA5DC94}" type="slidenum">
              <a:rPr lang="en-US" smtClean="0"/>
              <a:pPr>
                <a:defRPr/>
              </a:pPr>
              <a:t>59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21125-300B-410B-B3E8-66315EBA459A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D2952-BD19-4837-A68D-9EDA3236DB5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744377-D1AD-4D84-9490-A400A288B1AB}" type="slidenum">
              <a:rPr lang="en-US" smtClean="0"/>
              <a:pPr>
                <a:defRPr/>
              </a:pPr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16AA9C-0A90-4B58-8B06-64696C0B45E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70FDA-48B3-4BC3-8759-7B7E07A5EADF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37A31E-A137-47F3-BE19-4828D3B69FF8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D18A30-3FDD-41AD-A56B-43A5F760D0D4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fld id="{1B2ACF34-5938-43A5-9B71-9462C2C95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fld id="{9A8A87B7-A378-4A0D-83A2-022708961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2166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914400"/>
            <a:ext cx="3810000" cy="2166938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TI Logo Color One Line" descr="tilogo_color_oneline.png" hidden="1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47638" y="6102350"/>
            <a:ext cx="18415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TI Logo White One Line" descr="tilogo_bw_oneline.png" hidden="1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36525" y="5289550"/>
            <a:ext cx="182245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TI Logo White Stack" descr="tilogo_bw_twoline.png" hidden="1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22238" y="5656263"/>
            <a:ext cx="1455737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TI Logo Color Stack" descr="tilogo_color_twoline.png" hidden="1"/>
          <p:cNvPicPr>
            <a:picLocks noChangeAspect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27000" y="6399213"/>
            <a:ext cx="14382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3" name="Picture 8" descr="ti_hz_1c_pos_rgb_jpg.jpg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>
            <p:custDataLst>
              <p:tags r:id="rId19"/>
            </p:custDataLst>
          </p:nvPr>
        </p:nvSpPr>
        <p:spPr>
          <a:xfrm>
            <a:off x="7415253" y="651416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3" r:id="rId10"/>
    <p:sldLayoutId id="2147483774" r:id="rId11"/>
    <p:sldLayoutId id="2147483770" r:id="rId12"/>
    <p:sldLayoutId id="2147483771" r:id="rId13"/>
    <p:sldLayoutId id="2147483772" r:id="rId14"/>
    <p:sldLayoutId id="2147483775" r:id="rId15"/>
    <p:sldLayoutId id="2147483776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sz="4400" b="0" smtClean="0"/>
              <a:t>Introduction to SYS/BIOS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18288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5363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15365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Thread Types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 rot="-5400000">
            <a:off x="-418306" y="3402806"/>
            <a:ext cx="14287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Priority</a:t>
            </a:r>
          </a:p>
        </p:txBody>
      </p:sp>
      <p:sp>
        <p:nvSpPr>
          <p:cNvPr id="368645" name="Line 5"/>
          <p:cNvSpPr>
            <a:spLocks noChangeShapeType="1"/>
          </p:cNvSpPr>
          <p:nvPr/>
        </p:nvSpPr>
        <p:spPr bwMode="auto">
          <a:xfrm flipV="1">
            <a:off x="587375" y="762000"/>
            <a:ext cx="0" cy="57150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827088" y="685800"/>
            <a:ext cx="2601912" cy="1319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Hwi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Hardware Interrupts</a:t>
            </a:r>
            <a:endParaRPr lang="en-US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3443288" y="609600"/>
            <a:ext cx="5699125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tIns="9144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Implements ‘urgent’ part of real-time event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u="sng">
                <a:solidFill>
                  <a:schemeClr val="tx2"/>
                </a:solidFill>
                <a:latin typeface="Arial Narrow" pitchFamily="34" charset="0"/>
              </a:rPr>
              <a:t>Hardware interrupt</a:t>
            </a:r>
            <a:r>
              <a:rPr lang="en-US" sz="1800">
                <a:latin typeface="Arial Narrow" pitchFamily="34" charset="0"/>
              </a:rPr>
              <a:t> triggers ISRs to run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Priorities set by hardware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827088" y="2159000"/>
            <a:ext cx="2601912" cy="13192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Swi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Software Interrupts</a:t>
            </a:r>
            <a:endParaRPr lang="en-US"/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3429000" y="2057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Performs HWI 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follow-up</a:t>
            </a:r>
            <a:r>
              <a:rPr lang="en-US" sz="1800">
                <a:latin typeface="Arial Narrow" pitchFamily="34" charset="0"/>
              </a:rPr>
              <a:t>’ activity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posted</a:t>
            </a:r>
            <a:r>
              <a:rPr lang="en-US" sz="1800">
                <a:latin typeface="Arial Narrow" pitchFamily="34" charset="0"/>
              </a:rPr>
              <a:t>’ by software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Periodic (Clock) functions are prioritized as SWIs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Up to 32 priority levels (16 on C28x)</a:t>
            </a: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827088" y="3632200"/>
            <a:ext cx="2601912" cy="13192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Task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Tasks</a:t>
            </a:r>
            <a:endParaRPr lang="en-US"/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3429000" y="3581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Runs programs concurrently under separate contexts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Usually enabled to run by posting a 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semaphore</a:t>
            </a:r>
            <a:r>
              <a:rPr lang="en-US" sz="1800">
                <a:latin typeface="Arial Narrow" pitchFamily="34" charset="0"/>
              </a:rPr>
              <a:t>’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(a task signaling mechanism)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Up to 32 priority levels (16 on C28x)</a:t>
            </a:r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827088" y="5105400"/>
            <a:ext cx="2601912" cy="1319213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Idle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Background</a:t>
            </a:r>
            <a:endParaRPr lang="en-US"/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3429000" y="5105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Multiple Idle functions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Runs as an infinite loop (like traditional </a:t>
            </a:r>
            <a:r>
              <a:rPr lang="en-US" sz="1800" b="0" i="1">
                <a:latin typeface="Arial Narrow" pitchFamily="34" charset="0"/>
              </a:rPr>
              <a:t>while(1)</a:t>
            </a:r>
            <a:r>
              <a:rPr lang="en-US" sz="1800">
                <a:latin typeface="Arial Narrow" pitchFamily="34" charset="0"/>
              </a:rPr>
              <a:t> loop)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Single priority level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Hwi’s Signaling Swi/Task</a:t>
            </a: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228600" y="1335088"/>
            <a:ext cx="8534400" cy="20685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801688" y="720725"/>
            <a:ext cx="744537" cy="406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INTx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19088" y="1581150"/>
            <a:ext cx="2195512" cy="15938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687388" algn="ctr"/>
              </a:tabLst>
            </a:pPr>
            <a:r>
              <a:rPr lang="en-US" sz="2000">
                <a:latin typeface="Arial Narrow" pitchFamily="34" charset="0"/>
              </a:rPr>
              <a:t>Hwi:</a:t>
            </a:r>
            <a:endParaRPr lang="en-US" sz="2000" b="0">
              <a:latin typeface="Arial Narrow" pitchFamily="34" charset="0"/>
            </a:endParaRP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latin typeface="Arial Narrow" pitchFamily="34" charset="0"/>
              </a:rPr>
              <a:t>	urgent code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latin typeface="Arial Narrow" pitchFamily="34" charset="0"/>
              </a:rPr>
              <a:t> 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Swi_post();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       </a:t>
            </a:r>
            <a:r>
              <a:rPr lang="en-US" sz="1400" b="0">
                <a:solidFill>
                  <a:schemeClr val="tx2"/>
                </a:solidFill>
                <a:latin typeface="Arial Narrow" pitchFamily="34" charset="0"/>
              </a:rPr>
              <a:t>[OR]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Semaphore_post();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667000" y="2376488"/>
            <a:ext cx="6005513" cy="7889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>
                <a:latin typeface="Arial Narrow" pitchFamily="34" charset="0"/>
              </a:rPr>
              <a:t>Swi (or Task)</a:t>
            </a:r>
          </a:p>
        </p:txBody>
      </p:sp>
      <p:sp>
        <p:nvSpPr>
          <p:cNvPr id="372745" name="Line 9"/>
          <p:cNvSpPr>
            <a:spLocks noChangeShapeType="1"/>
          </p:cNvSpPr>
          <p:nvPr/>
        </p:nvSpPr>
        <p:spPr bwMode="auto">
          <a:xfrm>
            <a:off x="304800" y="3648075"/>
            <a:ext cx="830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2746" name="Line 10"/>
          <p:cNvSpPr>
            <a:spLocks noChangeShapeType="1"/>
          </p:cNvSpPr>
          <p:nvPr/>
        </p:nvSpPr>
        <p:spPr bwMode="auto">
          <a:xfrm>
            <a:off x="304800" y="3648075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730250" y="3479800"/>
            <a:ext cx="1343025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>
                <a:latin typeface="Arial Narrow" pitchFamily="34" charset="0"/>
              </a:rPr>
              <a:t>ints disabled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3810000" y="3479800"/>
            <a:ext cx="2286000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rather than all this time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762000" y="3952875"/>
            <a:ext cx="38862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Hwi</a:t>
            </a:r>
            <a:r>
              <a:rPr lang="en-US" sz="2000">
                <a:latin typeface="Arial Narrow" pitchFamily="34" charset="0"/>
              </a:rPr>
              <a:t> 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Fast response to interrupts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Minimal context switching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High priority only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Can post Swi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Use for urgent code only – then post follow up activity</a:t>
            </a:r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auto">
          <a:xfrm>
            <a:off x="4670425" y="3956050"/>
            <a:ext cx="38862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Swi</a:t>
            </a:r>
            <a:endParaRPr lang="en-US" sz="2000">
              <a:latin typeface="Arial Narrow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Latency in response time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Context switch performed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Selectable priority levels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Can post another Swi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Execution managed by  scheduler</a:t>
            </a:r>
          </a:p>
        </p:txBody>
      </p:sp>
      <p:sp>
        <p:nvSpPr>
          <p:cNvPr id="372774" name="Line 38"/>
          <p:cNvSpPr>
            <a:spLocks noChangeShapeType="1"/>
          </p:cNvSpPr>
          <p:nvPr/>
        </p:nvSpPr>
        <p:spPr bwMode="auto">
          <a:xfrm>
            <a:off x="1905000" y="2717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17422" name="Straight Arrow Connector 23"/>
          <p:cNvCxnSpPr>
            <a:cxnSpLocks noChangeShapeType="1"/>
          </p:cNvCxnSpPr>
          <p:nvPr/>
        </p:nvCxnSpPr>
        <p:spPr bwMode="auto">
          <a:xfrm rot="5400000">
            <a:off x="835819" y="1473994"/>
            <a:ext cx="685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2179638" y="1022350"/>
            <a:ext cx="6748462" cy="6826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New paradigm:	“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Hwi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 (ISR) handles </a:t>
            </a:r>
            <a:r>
              <a:rPr lang="en-US" b="0" i="1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URGENT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 activity, then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		posts follow-up thread”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Swi’s and Tasks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4514850"/>
            <a:ext cx="3962400" cy="1282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Similar to hardware interrupt, but triggered when posted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All Swi’s share system software stack with Hwi’s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838200"/>
            <a:ext cx="663575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Swi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286000" y="795338"/>
            <a:ext cx="1752600" cy="3381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Arial Narrow" pitchFamily="34" charset="0"/>
                <a:cs typeface="+mn-cs"/>
              </a:rPr>
              <a:t>Swi_post</a:t>
            </a:r>
            <a:r>
              <a:rPr lang="en-US" sz="2000" dirty="0">
                <a:latin typeface="Arial Narrow" pitchFamily="34" charset="0"/>
                <a:cs typeface="+mn-cs"/>
              </a:rPr>
              <a:t> (</a:t>
            </a:r>
            <a:r>
              <a:rPr lang="en-US" sz="2000" dirty="0" err="1">
                <a:latin typeface="Arial Narrow" pitchFamily="34" charset="0"/>
                <a:cs typeface="+mn-cs"/>
              </a:rPr>
              <a:t>Swi</a:t>
            </a:r>
            <a:r>
              <a:rPr lang="en-US" sz="2000" dirty="0">
                <a:latin typeface="Arial Narrow" pitchFamily="34" charset="0"/>
                <a:cs typeface="+mn-cs"/>
              </a:rPr>
              <a:t>);</a:t>
            </a:r>
            <a:endParaRPr lang="en-US" dirty="0">
              <a:latin typeface="Arial Narrow" pitchFamily="34" charset="0"/>
              <a:cs typeface="+mn-cs"/>
            </a:endParaRPr>
          </a:p>
        </p:txBody>
      </p:sp>
      <p:sp>
        <p:nvSpPr>
          <p:cNvPr id="374790" name="Rectangle 6"/>
          <p:cNvSpPr>
            <a:spLocks noChangeArrowheads="1"/>
          </p:cNvSpPr>
          <p:nvPr/>
        </p:nvSpPr>
        <p:spPr bwMode="auto">
          <a:xfrm>
            <a:off x="533400" y="1247775"/>
            <a:ext cx="3276600" cy="3124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 flipH="1">
            <a:off x="1828800" y="1412875"/>
            <a:ext cx="1588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057400" y="1354138"/>
            <a:ext cx="84613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start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057400" y="3959225"/>
            <a:ext cx="72548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end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209800" y="2417763"/>
            <a:ext cx="1665288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“run to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completion”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4770438" y="4514850"/>
            <a:ext cx="4144962" cy="193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Unblocking triggers execution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(also could be mailbox, events, etc.)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Each </a:t>
            </a:r>
            <a:r>
              <a:rPr lang="en-US" sz="2000" u="sng">
                <a:latin typeface="Arial Narrow" pitchFamily="34" charset="0"/>
              </a:rPr>
              <a:t>Task</a:t>
            </a:r>
            <a:r>
              <a:rPr lang="en-US" sz="2000">
                <a:latin typeface="Arial Narrow" pitchFamily="34" charset="0"/>
              </a:rPr>
              <a:t> has its own stack, which allows them to pause (i.e. block)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Topology: prologue, loop,</a:t>
            </a:r>
            <a:br>
              <a:rPr lang="en-US" sz="20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epilogue…</a:t>
            </a:r>
          </a:p>
        </p:txBody>
      </p:sp>
      <p:sp>
        <p:nvSpPr>
          <p:cNvPr id="374797" name="Rectangle 13"/>
          <p:cNvSpPr>
            <a:spLocks noChangeArrowheads="1"/>
          </p:cNvSpPr>
          <p:nvPr/>
        </p:nvSpPr>
        <p:spPr bwMode="auto">
          <a:xfrm>
            <a:off x="6400800" y="2057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4798" name="Rectangle 14"/>
          <p:cNvSpPr>
            <a:spLocks noChangeArrowheads="1"/>
          </p:cNvSpPr>
          <p:nvPr/>
        </p:nvSpPr>
        <p:spPr bwMode="auto">
          <a:xfrm>
            <a:off x="4800600" y="1295400"/>
            <a:ext cx="3886200" cy="3092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4876800" y="838200"/>
            <a:ext cx="806450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Task</a:t>
            </a:r>
            <a:endParaRPr lang="en-US" sz="2800">
              <a:latin typeface="Times New Roman" pitchFamily="18" charset="0"/>
            </a:endParaRPr>
          </a:p>
        </p:txBody>
      </p:sp>
      <p:grpSp>
        <p:nvGrpSpPr>
          <p:cNvPr id="18447" name="Group 16"/>
          <p:cNvGrpSpPr>
            <a:grpSpLocks/>
          </p:cNvGrpSpPr>
          <p:nvPr/>
        </p:nvGrpSpPr>
        <p:grpSpPr bwMode="auto">
          <a:xfrm>
            <a:off x="4953000" y="1503363"/>
            <a:ext cx="1143000" cy="2743200"/>
            <a:chOff x="3312" y="1008"/>
            <a:chExt cx="720" cy="2160"/>
          </a:xfrm>
        </p:grpSpPr>
        <p:sp>
          <p:nvSpPr>
            <p:cNvPr id="374801" name="Line 17"/>
            <p:cNvSpPr>
              <a:spLocks noChangeShapeType="1"/>
            </p:cNvSpPr>
            <p:nvPr/>
          </p:nvSpPr>
          <p:spPr bwMode="auto">
            <a:xfrm>
              <a:off x="4032" y="1921"/>
              <a:ext cx="0" cy="1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2" name="Line 18"/>
            <p:cNvSpPr>
              <a:spLocks noChangeShapeType="1"/>
            </p:cNvSpPr>
            <p:nvPr/>
          </p:nvSpPr>
          <p:spPr bwMode="auto">
            <a:xfrm flipH="1">
              <a:off x="3312" y="316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3" name="Line 19"/>
            <p:cNvSpPr>
              <a:spLocks noChangeShapeType="1"/>
            </p:cNvSpPr>
            <p:nvPr/>
          </p:nvSpPr>
          <p:spPr bwMode="auto">
            <a:xfrm flipV="1">
              <a:off x="3312" y="1008"/>
              <a:ext cx="0" cy="2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4" name="Line 20"/>
            <p:cNvSpPr>
              <a:spLocks noChangeShapeType="1"/>
            </p:cNvSpPr>
            <p:nvPr/>
          </p:nvSpPr>
          <p:spPr bwMode="auto">
            <a:xfrm>
              <a:off x="3312" y="100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5" name="Line 21"/>
            <p:cNvSpPr>
              <a:spLocks noChangeShapeType="1"/>
            </p:cNvSpPr>
            <p:nvPr/>
          </p:nvSpPr>
          <p:spPr bwMode="auto">
            <a:xfrm>
              <a:off x="4032" y="1008"/>
              <a:ext cx="0" cy="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18448" name="Text Box 22"/>
          <p:cNvSpPr txBox="1">
            <a:spLocks noChangeArrowheads="1"/>
          </p:cNvSpPr>
          <p:nvPr/>
        </p:nvSpPr>
        <p:spPr bwMode="auto">
          <a:xfrm>
            <a:off x="6156325" y="2917825"/>
            <a:ext cx="84613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start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9" name="Text Box 23"/>
          <p:cNvSpPr txBox="1">
            <a:spLocks noChangeArrowheads="1"/>
          </p:cNvSpPr>
          <p:nvPr/>
        </p:nvSpPr>
        <p:spPr bwMode="auto">
          <a:xfrm>
            <a:off x="6132513" y="3862388"/>
            <a:ext cx="725487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end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50" name="Text Box 24"/>
          <p:cNvSpPr txBox="1">
            <a:spLocks noChangeArrowheads="1"/>
          </p:cNvSpPr>
          <p:nvPr/>
        </p:nvSpPr>
        <p:spPr bwMode="auto">
          <a:xfrm>
            <a:off x="7491413" y="2209800"/>
            <a:ext cx="9334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Pause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332" name="Text Box 25"/>
          <p:cNvSpPr txBox="1">
            <a:spLocks noChangeArrowheads="1"/>
          </p:cNvSpPr>
          <p:nvPr/>
        </p:nvSpPr>
        <p:spPr bwMode="auto">
          <a:xfrm>
            <a:off x="5995988" y="838200"/>
            <a:ext cx="2614612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Arial Narrow" pitchFamily="34" charset="0"/>
                <a:cs typeface="+mn-cs"/>
              </a:rPr>
              <a:t>Semaphore_post</a:t>
            </a:r>
            <a:r>
              <a:rPr lang="en-US" sz="2000" dirty="0">
                <a:latin typeface="Arial Narrow" pitchFamily="34" charset="0"/>
                <a:cs typeface="+mn-cs"/>
              </a:rPr>
              <a:t> (</a:t>
            </a:r>
            <a:r>
              <a:rPr lang="en-US" sz="2000" dirty="0" err="1">
                <a:latin typeface="Arial Narrow" pitchFamily="34" charset="0"/>
                <a:cs typeface="+mn-cs"/>
              </a:rPr>
              <a:t>Sem</a:t>
            </a:r>
            <a:r>
              <a:rPr lang="en-US" sz="2000" dirty="0">
                <a:latin typeface="Arial Narrow" pitchFamily="34" charset="0"/>
                <a:cs typeface="+mn-cs"/>
              </a:rPr>
              <a:t>);</a:t>
            </a:r>
            <a:endParaRPr lang="en-US" dirty="0">
              <a:latin typeface="Arial Narrow" pitchFamily="34" charset="0"/>
              <a:cs typeface="+mn-cs"/>
            </a:endParaRPr>
          </a:p>
        </p:txBody>
      </p:sp>
      <p:cxnSp>
        <p:nvCxnSpPr>
          <p:cNvPr id="18452" name="AutoShape 26"/>
          <p:cNvCxnSpPr>
            <a:cxnSpLocks noChangeShapeType="1"/>
            <a:stCxn id="13332" idx="2"/>
          </p:cNvCxnSpPr>
          <p:nvPr/>
        </p:nvCxnSpPr>
        <p:spPr bwMode="auto">
          <a:xfrm rot="5400000">
            <a:off x="6525419" y="1204119"/>
            <a:ext cx="804862" cy="7493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18453" name="AutoShape 27"/>
          <p:cNvCxnSpPr>
            <a:cxnSpLocks noChangeShapeType="1"/>
            <a:endCxn id="18450" idx="1"/>
          </p:cNvCxnSpPr>
          <p:nvPr/>
        </p:nvCxnSpPr>
        <p:spPr bwMode="auto">
          <a:xfrm>
            <a:off x="7180263" y="2378075"/>
            <a:ext cx="311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18454" name="Text Box 28"/>
          <p:cNvSpPr txBox="1">
            <a:spLocks noChangeArrowheads="1"/>
          </p:cNvSpPr>
          <p:nvPr/>
        </p:nvSpPr>
        <p:spPr bwMode="auto">
          <a:xfrm>
            <a:off x="7304088" y="2546350"/>
            <a:ext cx="1306512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(blocked</a:t>
            </a:r>
            <a:br>
              <a:rPr lang="en-US" sz="2000" b="0"/>
            </a:br>
            <a:r>
              <a:rPr lang="en-US" sz="2000" b="0"/>
              <a:t>       state)</a:t>
            </a:r>
            <a:endParaRPr lang="en-US" sz="2000" b="0">
              <a:latin typeface="Times New Roman" pitchFamily="18" charset="0"/>
            </a:endParaRPr>
          </a:p>
        </p:txBody>
      </p:sp>
      <p:sp>
        <p:nvSpPr>
          <p:cNvPr id="18455" name="AutoShape 29"/>
          <p:cNvSpPr>
            <a:spLocks noChangeArrowheads="1"/>
          </p:cNvSpPr>
          <p:nvPr/>
        </p:nvSpPr>
        <p:spPr bwMode="auto">
          <a:xfrm>
            <a:off x="5072063" y="1752600"/>
            <a:ext cx="2057400" cy="1219200"/>
          </a:xfrm>
          <a:prstGeom prst="flowChartDecision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Semaphore_pend</a:t>
            </a:r>
          </a:p>
        </p:txBody>
      </p:sp>
      <p:cxnSp>
        <p:nvCxnSpPr>
          <p:cNvPr id="18456" name="Straight Arrow Connector 35"/>
          <p:cNvCxnSpPr>
            <a:cxnSpLocks noChangeShapeType="1"/>
            <a:endCxn id="18440" idx="3"/>
          </p:cNvCxnSpPr>
          <p:nvPr/>
        </p:nvCxnSpPr>
        <p:spPr bwMode="auto">
          <a:xfrm rot="5400000">
            <a:off x="2850356" y="1196182"/>
            <a:ext cx="403225" cy="296862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2" name="Rectangle 31"/>
          <p:cNvSpPr/>
          <p:nvPr/>
        </p:nvSpPr>
        <p:spPr bwMode="auto">
          <a:xfrm>
            <a:off x="228600" y="2209800"/>
            <a:ext cx="1295400" cy="1600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System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Stack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(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Hwi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/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Swi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)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799388" y="3200400"/>
            <a:ext cx="1143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Private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Stack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(Task)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22860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9459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1054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1946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(Object) Creation in BIOS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6375" y="644525"/>
            <a:ext cx="8413750" cy="14493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chemeClr val="dk1"/>
                </a:solidFill>
                <a:cs typeface="+mn-cs"/>
              </a:rPr>
              <a:t>Users can create threads (BIOS resources or “objects”):</a:t>
            </a: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Statically (via the GUI or .</a:t>
            </a:r>
            <a:r>
              <a:rPr lang="en-US" sz="2000" b="0" dirty="0" err="1">
                <a:solidFill>
                  <a:schemeClr val="dk1"/>
                </a:solidFill>
                <a:cs typeface="+mn-cs"/>
              </a:rPr>
              <a:t>cfg</a:t>
            </a:r>
            <a:r>
              <a:rPr lang="en-US" sz="2000" b="0" dirty="0">
                <a:solidFill>
                  <a:schemeClr val="dk1"/>
                </a:solidFill>
                <a:cs typeface="+mn-cs"/>
              </a:rPr>
              <a:t> script)</a:t>
            </a: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Dynamically (via C code) – </a:t>
            </a:r>
            <a:r>
              <a:rPr lang="en-US" sz="1800" b="0" i="1" dirty="0">
                <a:solidFill>
                  <a:schemeClr val="dk1"/>
                </a:solidFill>
                <a:cs typeface="+mn-cs"/>
              </a:rPr>
              <a:t>more details in the “dynamic” chapter</a:t>
            </a:r>
            <a:endParaRPr lang="en-US" sz="2000" b="0" i="1" dirty="0">
              <a:solidFill>
                <a:schemeClr val="dk1"/>
              </a:solidFill>
              <a:cs typeface="+mn-cs"/>
            </a:endParaRP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BIOS doesn’t care – but you might…</a:t>
            </a:r>
            <a:endParaRPr lang="en-US" sz="2000" b="0" i="1" dirty="0">
              <a:solidFill>
                <a:schemeClr val="dk1"/>
              </a:solidFill>
              <a:cs typeface="+mn-cs"/>
            </a:endParaRPr>
          </a:p>
        </p:txBody>
      </p:sp>
      <p:pic>
        <p:nvPicPr>
          <p:cNvPr id="38" name="Picture 3" descr="C:\Documents and Settings\a0159877\Desktop\hwi_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813" y="3033713"/>
            <a:ext cx="7239000" cy="2162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485" name="Group 14"/>
          <p:cNvGrpSpPr>
            <a:grpSpLocks/>
          </p:cNvGrpSpPr>
          <p:nvPr/>
        </p:nvGrpSpPr>
        <p:grpSpPr bwMode="auto">
          <a:xfrm>
            <a:off x="168275" y="5137150"/>
            <a:ext cx="6096000" cy="1246188"/>
            <a:chOff x="304800" y="5382904"/>
            <a:chExt cx="6096000" cy="1246496"/>
          </a:xfrm>
        </p:grpSpPr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304800" y="5382904"/>
              <a:ext cx="6096000" cy="1246496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var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xdc.useModule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('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ti.sysbios.hal.Hwi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');</a:t>
              </a:r>
              <a:b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var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new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();</a:t>
              </a:r>
            </a:p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hwiParams.eventId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61;</a:t>
              </a:r>
            </a:p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Hwi.create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(5, "&amp;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isrAudio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",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);</a:t>
              </a:r>
              <a:endParaRPr lang="en-US" sz="1800" b="0" noProof="1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8200" y="5695719"/>
              <a:ext cx="1262063" cy="354099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app.cfg</a:t>
              </a:r>
            </a:p>
          </p:txBody>
        </p:sp>
      </p:grpSp>
      <p:grpSp>
        <p:nvGrpSpPr>
          <p:cNvPr id="20486" name="Group 42"/>
          <p:cNvGrpSpPr>
            <a:grpSpLocks/>
          </p:cNvGrpSpPr>
          <p:nvPr/>
        </p:nvGrpSpPr>
        <p:grpSpPr bwMode="auto">
          <a:xfrm>
            <a:off x="4495800" y="2216150"/>
            <a:ext cx="4422775" cy="1476375"/>
            <a:chOff x="381000" y="4800600"/>
            <a:chExt cx="4422700" cy="1477328"/>
          </a:xfrm>
        </p:grpSpPr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81000" y="4800600"/>
              <a:ext cx="44227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#include &lt;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ti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sysbios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hal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Hwi.h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&gt; </a:t>
              </a:r>
            </a:p>
            <a:p>
              <a:pPr eaLnBrk="0" hangingPunct="0"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;</a:t>
              </a:r>
              <a:b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Hwi_Params_init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(&amp;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);</a:t>
              </a:r>
            </a:p>
            <a:p>
              <a:pPr eaLnBrk="0" hangingPunct="0"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hwiParams.eventId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61;</a:t>
              </a:r>
              <a:b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Hwi_create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(5, 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isrAudio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, &amp;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, NULL); </a:t>
              </a:r>
              <a:endParaRPr lang="en-US" sz="1800" noProof="1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01983" y="5121482"/>
              <a:ext cx="954071" cy="354242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app.c</a:t>
              </a:r>
              <a:endParaRPr lang="en-US" sz="20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5" name="Down Arrow 44"/>
          <p:cNvSpPr/>
          <p:nvPr/>
        </p:nvSpPr>
        <p:spPr bwMode="auto">
          <a:xfrm>
            <a:off x="2971800" y="4495800"/>
            <a:ext cx="609600" cy="708025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dk1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20488" name="TextBox 45"/>
          <p:cNvSpPr txBox="1">
            <a:spLocks noChangeArrowheads="1"/>
          </p:cNvSpPr>
          <p:nvPr/>
        </p:nvSpPr>
        <p:spPr bwMode="auto">
          <a:xfrm>
            <a:off x="5284788" y="1862138"/>
            <a:ext cx="28368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Dynamic (C Code)</a:t>
            </a:r>
          </a:p>
        </p:txBody>
      </p:sp>
      <p:sp>
        <p:nvSpPr>
          <p:cNvPr id="20489" name="TextBox 46"/>
          <p:cNvSpPr txBox="1">
            <a:spLocks noChangeArrowheads="1"/>
          </p:cNvSpPr>
          <p:nvPr/>
        </p:nvSpPr>
        <p:spPr bwMode="auto">
          <a:xfrm>
            <a:off x="427038" y="2652713"/>
            <a:ext cx="32083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Static (GUI or Script)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2701925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21508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386388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2150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834" name="Group 2"/>
          <p:cNvGraphicFramePr>
            <a:graphicFrameLocks noGrp="1"/>
          </p:cNvGraphicFramePr>
          <p:nvPr/>
        </p:nvGraphicFramePr>
        <p:xfrm>
          <a:off x="228600" y="728663"/>
          <a:ext cx="8712518" cy="2436813"/>
        </p:xfrm>
        <a:graphic>
          <a:graphicData uri="http://schemas.openxmlformats.org/drawingml/2006/table">
            <a:tbl>
              <a:tblPr/>
              <a:tblGrid>
                <a:gridCol w="1241425"/>
                <a:gridCol w="1239838"/>
                <a:gridCol w="208280"/>
                <a:gridCol w="1298575"/>
                <a:gridCol w="1219200"/>
                <a:gridCol w="1345882"/>
                <a:gridCol w="2159318"/>
              </a:tblGrid>
              <a:tr h="29686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Hardware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Reset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H/W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BOOT 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Provided by 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main.c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Provided by 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Device Reset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Boot Loader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BIOS_init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()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 _c_int00 )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System Init Code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BIOS_start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(Provided by TI)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SYS/BIOS Scheduler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Char char=""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22571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Timeline</a:t>
            </a:r>
          </a:p>
        </p:txBody>
      </p:sp>
      <p:cxnSp>
        <p:nvCxnSpPr>
          <p:cNvPr id="22572" name="AutoShape 54"/>
          <p:cNvCxnSpPr>
            <a:cxnSpLocks noChangeShapeType="1"/>
          </p:cNvCxnSpPr>
          <p:nvPr/>
        </p:nvCxnSpPr>
        <p:spPr bwMode="auto">
          <a:xfrm>
            <a:off x="228600" y="2514600"/>
            <a:ext cx="124142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3" name="AutoShape 55"/>
          <p:cNvCxnSpPr>
            <a:cxnSpLocks noChangeShapeType="1"/>
          </p:cNvCxnSpPr>
          <p:nvPr/>
        </p:nvCxnSpPr>
        <p:spPr bwMode="auto">
          <a:xfrm>
            <a:off x="2892425" y="2514600"/>
            <a:ext cx="129857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4" name="AutoShape 56"/>
          <p:cNvCxnSpPr>
            <a:cxnSpLocks noChangeShapeType="1"/>
          </p:cNvCxnSpPr>
          <p:nvPr/>
        </p:nvCxnSpPr>
        <p:spPr bwMode="auto">
          <a:xfrm>
            <a:off x="5410200" y="2514600"/>
            <a:ext cx="12192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5" name="AutoShape 57"/>
          <p:cNvCxnSpPr>
            <a:cxnSpLocks noChangeShapeType="1"/>
          </p:cNvCxnSpPr>
          <p:nvPr/>
        </p:nvCxnSpPr>
        <p:spPr bwMode="auto">
          <a:xfrm>
            <a:off x="6629400" y="2514600"/>
            <a:ext cx="22860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diamond" w="sm" len="sm"/>
          </a:ln>
        </p:spPr>
      </p:cxnSp>
      <p:cxnSp>
        <p:nvCxnSpPr>
          <p:cNvPr id="22576" name="AutoShape 58"/>
          <p:cNvCxnSpPr>
            <a:cxnSpLocks noChangeShapeType="1"/>
          </p:cNvCxnSpPr>
          <p:nvPr/>
        </p:nvCxnSpPr>
        <p:spPr bwMode="auto">
          <a:xfrm>
            <a:off x="1470025" y="2514600"/>
            <a:ext cx="123983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 type="diamond" w="sm" len="sm"/>
            <a:tailEnd type="diamond" w="sm" len="sm"/>
          </a:ln>
        </p:spPr>
      </p:cxnSp>
      <p:cxnSp>
        <p:nvCxnSpPr>
          <p:cNvPr id="22577" name="AutoShape 59"/>
          <p:cNvCxnSpPr>
            <a:cxnSpLocks noChangeShapeType="1"/>
          </p:cNvCxnSpPr>
          <p:nvPr/>
        </p:nvCxnSpPr>
        <p:spPr bwMode="auto">
          <a:xfrm>
            <a:off x="4191000" y="2514600"/>
            <a:ext cx="12192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 type="diamond" w="sm" len="sm"/>
            <a:tailEnd type="diamond" w="sm" len="sm"/>
          </a:ln>
        </p:spPr>
      </p:cxnSp>
      <p:sp>
        <p:nvSpPr>
          <p:cNvPr id="22578" name="Text Box 68"/>
          <p:cNvSpPr txBox="1">
            <a:spLocks noChangeArrowheads="1"/>
          </p:cNvSpPr>
          <p:nvPr/>
        </p:nvSpPr>
        <p:spPr bwMode="auto">
          <a:xfrm>
            <a:off x="-76200" y="3389313"/>
            <a:ext cx="9220200" cy="2995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tIns="91440" anchor="ctr"/>
          <a:lstStyle/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RESET – Device is reset, then jumps to bootloader or code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entry point (</a:t>
            </a:r>
            <a:r>
              <a:rPr lang="en-US" b="0">
                <a:latin typeface="Courier New" pitchFamily="49" charset="0"/>
                <a:cs typeface="Courier New" pitchFamily="49" charset="0"/>
              </a:rPr>
              <a:t>c_int00</a:t>
            </a:r>
            <a:r>
              <a:rPr lang="en-US">
                <a:latin typeface="Arial Narrow" pitchFamily="34" charset="0"/>
              </a:rPr>
              <a:t>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BOOT MODE – runs bootloader (if applicable)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ourier New" pitchFamily="49" charset="0"/>
                <a:cs typeface="Courier New" pitchFamily="49" charset="0"/>
              </a:rPr>
              <a:t>BIOS_init()</a:t>
            </a:r>
            <a:r>
              <a:rPr lang="en-US">
                <a:latin typeface="Arial Narrow" pitchFamily="34" charset="0"/>
              </a:rPr>
              <a:t> – configs static BIOS objects, jumps to c_int00 to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init Stack Pointer (SP), globals/statics, then calls </a:t>
            </a:r>
            <a:r>
              <a:rPr lang="en-US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User initialization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Must execute </a:t>
            </a:r>
            <a:r>
              <a:rPr lang="en-US">
                <a:latin typeface="Courier New" pitchFamily="49" charset="0"/>
                <a:cs typeface="Courier New" pitchFamily="49" charset="0"/>
              </a:rPr>
              <a:t>BIOS_start() </a:t>
            </a:r>
            <a:r>
              <a:rPr lang="en-US">
                <a:latin typeface="Arial Narrow" pitchFamily="34" charset="0"/>
              </a:rPr>
              <a:t>to enable BIOS Scheduler &amp; INTs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1242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3555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1054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23557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Real-Time Analysis Tools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62000" y="654050"/>
            <a:ext cx="6096000" cy="166211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bIns="137160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Gather data on target  </a:t>
            </a:r>
            <a:r>
              <a:rPr lang="en-US" sz="2000" b="0">
                <a:latin typeface="Arial Narrow" pitchFamily="34" charset="0"/>
              </a:rPr>
              <a:t>(30-40 CPU cycles)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Format data on host  </a:t>
            </a:r>
            <a:r>
              <a:rPr lang="en-US" sz="2000" b="0">
                <a:latin typeface="Arial Narrow" pitchFamily="34" charset="0"/>
              </a:rPr>
              <a:t>(1000s of host PC cycles)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Data gathering does NOT stop target CPU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Halt CPU to see results (stop-time debug)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5710238" y="5486400"/>
            <a:ext cx="2824162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 Analyze time NOT </a:t>
            </a:r>
            <a:br>
              <a:rPr lang="en-US" sz="2000"/>
            </a:br>
            <a:r>
              <a:rPr lang="en-US" sz="2000"/>
              <a:t> spent in Idle</a:t>
            </a: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5638800" y="5037138"/>
            <a:ext cx="3600450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CPU/Thread Load Graph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5562600" y="2487613"/>
            <a:ext cx="36512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RunTime Obj View (ROV)</a:t>
            </a:r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5638800" y="2954338"/>
            <a:ext cx="3276600" cy="1008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Halt to see results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Displays stats about all threads in system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388133" name="Picture 37" descr="Lab3_ROV_capt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328863"/>
            <a:ext cx="5334000" cy="1914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88134" name="Picture 38" descr="CPU_LOA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452938"/>
            <a:ext cx="4114800" cy="2247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8600" y="838200"/>
            <a:ext cx="55626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7172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7173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Real-Time Analysis Tools</a:t>
            </a:r>
          </a:p>
        </p:txBody>
      </p:sp>
      <p:sp>
        <p:nvSpPr>
          <p:cNvPr id="389129" name="Rectangle 9"/>
          <p:cNvSpPr>
            <a:spLocks noChangeArrowheads="1"/>
          </p:cNvSpPr>
          <p:nvPr/>
        </p:nvSpPr>
        <p:spPr bwMode="auto">
          <a:xfrm>
            <a:off x="3338513" y="2974975"/>
            <a:ext cx="5573712" cy="36988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0" dirty="0">
                <a:cs typeface="+mn-cs"/>
              </a:rPr>
              <a:t>Log_info1(“TOGGLED LED [%u] times”, count);</a:t>
            </a:r>
          </a:p>
        </p:txBody>
      </p:sp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152400" y="1130300"/>
            <a:ext cx="2933700" cy="2079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Send DBG Msgs to PC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Data displayed during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stop-time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Deterministic, low CPU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cycle count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WAY more efficient than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traditional </a:t>
            </a:r>
            <a:r>
              <a:rPr lang="en-US" sz="2000" b="0">
                <a:latin typeface="Courier New" pitchFamily="49" charset="0"/>
                <a:cs typeface="Courier New" pitchFamily="49" charset="0"/>
              </a:rPr>
              <a:t>printf()</a:t>
            </a:r>
          </a:p>
        </p:txBody>
      </p:sp>
      <p:sp>
        <p:nvSpPr>
          <p:cNvPr id="25605" name="Text Box 13"/>
          <p:cNvSpPr txBox="1">
            <a:spLocks noChangeArrowheads="1"/>
          </p:cNvSpPr>
          <p:nvPr/>
        </p:nvSpPr>
        <p:spPr bwMode="auto">
          <a:xfrm>
            <a:off x="76200" y="684213"/>
            <a:ext cx="919163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Logs</a:t>
            </a:r>
          </a:p>
        </p:txBody>
      </p:sp>
      <p:sp>
        <p:nvSpPr>
          <p:cNvPr id="25606" name="Text Box 45"/>
          <p:cNvSpPr txBox="1">
            <a:spLocks noChangeArrowheads="1"/>
          </p:cNvSpPr>
          <p:nvPr/>
        </p:nvSpPr>
        <p:spPr bwMode="auto">
          <a:xfrm>
            <a:off x="152400" y="4310063"/>
            <a:ext cx="3121025" cy="923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View system events down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to the CPU cycle…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Calculate benchmarks</a:t>
            </a:r>
          </a:p>
        </p:txBody>
      </p:sp>
      <p:sp>
        <p:nvSpPr>
          <p:cNvPr id="25607" name="Text Box 46"/>
          <p:cNvSpPr txBox="1">
            <a:spLocks noChangeArrowheads="1"/>
          </p:cNvSpPr>
          <p:nvPr/>
        </p:nvSpPr>
        <p:spPr bwMode="auto">
          <a:xfrm>
            <a:off x="76200" y="3732213"/>
            <a:ext cx="2747963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Execution Graph</a:t>
            </a:r>
          </a:p>
        </p:txBody>
      </p:sp>
      <p:pic>
        <p:nvPicPr>
          <p:cNvPr id="73730" name="Picture 2" descr="C:\Documents and Settings\a0159877\Desktop\SYSBIOS Snaps\Lab5-RTA\5_20_new_exec_grap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7913" y="3529013"/>
            <a:ext cx="5029200" cy="28987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log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82925" y="990600"/>
            <a:ext cx="5811838" cy="17843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5814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662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2662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a </a:t>
            </a:r>
            <a:r>
              <a:rPr lang="en-US" u="sng" smtClean="0"/>
              <a:t>NEW</a:t>
            </a:r>
            <a:r>
              <a:rPr lang="en-US" smtClean="0"/>
              <a:t> SYS/BIOS Project</a:t>
            </a:r>
          </a:p>
        </p:txBody>
      </p:sp>
      <p:pic>
        <p:nvPicPr>
          <p:cNvPr id="13" name="Picture 16" descr="Next_Finis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762000"/>
            <a:ext cx="1857375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4" name="AutoShape 17"/>
          <p:cNvSpPr>
            <a:spLocks noChangeArrowheads="1"/>
          </p:cNvSpPr>
          <p:nvPr/>
        </p:nvSpPr>
        <p:spPr bwMode="auto">
          <a:xfrm rot="20283078">
            <a:off x="6700838" y="925513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7653" name="TextBox 14"/>
          <p:cNvSpPr txBox="1">
            <a:spLocks noChangeArrowheads="1"/>
          </p:cNvSpPr>
          <p:nvPr/>
        </p:nvSpPr>
        <p:spPr bwMode="auto">
          <a:xfrm>
            <a:off x="76200" y="755650"/>
            <a:ext cx="67913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Create CCS Project (as normal), then click: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Select a SYS/BIOS Example:</a:t>
            </a:r>
          </a:p>
        </p:txBody>
      </p:sp>
      <p:sp>
        <p:nvSpPr>
          <p:cNvPr id="27654" name="TextBox 16"/>
          <p:cNvSpPr txBox="1">
            <a:spLocks noChangeArrowheads="1"/>
          </p:cNvSpPr>
          <p:nvPr/>
        </p:nvSpPr>
        <p:spPr bwMode="auto">
          <a:xfrm>
            <a:off x="5673725" y="2057400"/>
            <a:ext cx="334168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What’s in the project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created by “Typical”?</a:t>
            </a:r>
          </a:p>
        </p:txBody>
      </p:sp>
      <p:sp>
        <p:nvSpPr>
          <p:cNvPr id="27655" name="TextBox 17"/>
          <p:cNvSpPr txBox="1">
            <a:spLocks noChangeArrowheads="1"/>
          </p:cNvSpPr>
          <p:nvPr/>
        </p:nvSpPr>
        <p:spPr bwMode="auto">
          <a:xfrm>
            <a:off x="5715000" y="2819400"/>
            <a:ext cx="32496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Paths to SYS/BIOS tools</a:t>
            </a:r>
          </a:p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.CFG file (app.cfg)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that contains “typical”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configuration for static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objects (e.g. Swi, Task…)</a:t>
            </a:r>
          </a:p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Source files (main.c) that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contains appropriate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#includes of header files</a:t>
            </a:r>
          </a:p>
        </p:txBody>
      </p:sp>
      <p:pic>
        <p:nvPicPr>
          <p:cNvPr id="20" name="Picture 19" descr="basic6_pick_typical_cfg_example_USETHI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1752600"/>
            <a:ext cx="4114800" cy="4830763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/>
          <p:cNvSpPr/>
          <p:nvPr/>
        </p:nvSpPr>
        <p:spPr bwMode="auto">
          <a:xfrm>
            <a:off x="1905000" y="4876800"/>
            <a:ext cx="914400" cy="2476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Project Settings</a:t>
            </a:r>
          </a:p>
        </p:txBody>
      </p:sp>
      <p:sp>
        <p:nvSpPr>
          <p:cNvPr id="28675" name="TextBox 14"/>
          <p:cNvSpPr txBox="1">
            <a:spLocks noChangeArrowheads="1"/>
          </p:cNvSpPr>
          <p:nvPr/>
        </p:nvSpPr>
        <p:spPr bwMode="auto">
          <a:xfrm>
            <a:off x="401638" y="582613"/>
            <a:ext cx="870585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Select versions for XDC, IPC, SYS/BIOS, xDAIS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Select “Platform” file (similar to the .tcf seed file for memory)</a:t>
            </a:r>
          </a:p>
        </p:txBody>
      </p:sp>
      <p:pic>
        <p:nvPicPr>
          <p:cNvPr id="4098" name="Picture 2" descr="C:\Documents and Settings\a0159877\Desktop\SYSBIOS Snaps\extra\CCSBuil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511300"/>
            <a:ext cx="4343400" cy="5194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ounded Rectangle 13"/>
          <p:cNvSpPr/>
          <p:nvPr/>
        </p:nvSpPr>
        <p:spPr bwMode="auto">
          <a:xfrm>
            <a:off x="2514600" y="2819400"/>
            <a:ext cx="2133600" cy="381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719388" y="4281488"/>
            <a:ext cx="1928812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6" name="Left Arrow 15"/>
          <p:cNvSpPr/>
          <p:nvPr/>
        </p:nvSpPr>
        <p:spPr bwMode="auto">
          <a:xfrm rot="20678321">
            <a:off x="5368925" y="5846763"/>
            <a:ext cx="685800" cy="457200"/>
          </a:xfrm>
          <a:prstGeom prst="leftArrow">
            <a:avLst/>
          </a:prstGeom>
          <a:solidFill>
            <a:schemeClr val="accent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989388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29700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2970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BIOS Configuration</a:t>
            </a:r>
          </a:p>
        </p:txBody>
      </p:sp>
      <p:sp>
        <p:nvSpPr>
          <p:cNvPr id="30723" name="TextBox 19"/>
          <p:cNvSpPr txBox="1">
            <a:spLocks noChangeArrowheads="1"/>
          </p:cNvSpPr>
          <p:nvPr/>
        </p:nvSpPr>
        <p:spPr bwMode="auto">
          <a:xfrm>
            <a:off x="228600" y="609600"/>
            <a:ext cx="85455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Users interact with the CFG file via the GUI – XGCONF:</a:t>
            </a:r>
          </a:p>
        </p:txBody>
      </p:sp>
      <p:pic>
        <p:nvPicPr>
          <p:cNvPr id="17" name="Picture 16" descr="basic1_cfg_available_produc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0025" y="2209800"/>
            <a:ext cx="2873375" cy="43434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basic4_use_id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67100" y="3810000"/>
            <a:ext cx="2705100" cy="2209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26" name="TextBox 24"/>
          <p:cNvSpPr txBox="1">
            <a:spLocks noChangeArrowheads="1"/>
          </p:cNvSpPr>
          <p:nvPr/>
        </p:nvSpPr>
        <p:spPr bwMode="auto">
          <a:xfrm>
            <a:off x="747713" y="1069975"/>
            <a:ext cx="65611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XGCONF shows “Available Products” – Right-click and “Use Mod”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“Mod” shows up in Outline view – Right-click and “Add New”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All graphical changes in GUI displayed in </a:t>
            </a:r>
            <a:r>
              <a:rPr lang="en-US" sz="2000" u="sng">
                <a:solidFill>
                  <a:schemeClr val="tx2"/>
                </a:solidFill>
                <a:latin typeface="Arial Narrow" pitchFamily="34" charset="0"/>
              </a:rPr>
              <a:t>.cfg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source code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5334000" y="2743200"/>
            <a:ext cx="9144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497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Config – .CFG Files</a:t>
            </a:r>
          </a:p>
        </p:txBody>
      </p:sp>
      <p:sp>
        <p:nvSpPr>
          <p:cNvPr id="31747" name="TextBox 19"/>
          <p:cNvSpPr txBox="1">
            <a:spLocks noChangeArrowheads="1"/>
          </p:cNvSpPr>
          <p:nvPr/>
        </p:nvSpPr>
        <p:spPr bwMode="auto">
          <a:xfrm>
            <a:off x="228600" y="609600"/>
            <a:ext cx="85455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Users interact with the CFG file via the GUI – XGCONF:</a:t>
            </a:r>
          </a:p>
        </p:txBody>
      </p:sp>
      <p:sp>
        <p:nvSpPr>
          <p:cNvPr id="31748" name="TextBox 24"/>
          <p:cNvSpPr txBox="1">
            <a:spLocks noChangeArrowheads="1"/>
          </p:cNvSpPr>
          <p:nvPr/>
        </p:nvSpPr>
        <p:spPr bwMode="auto">
          <a:xfrm>
            <a:off x="747713" y="1069975"/>
            <a:ext cx="6627812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When you “Add New”, you get a dialogue box to set up parameters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Two views: “Basic” and “Advanced”</a:t>
            </a:r>
          </a:p>
        </p:txBody>
      </p:sp>
      <p:pic>
        <p:nvPicPr>
          <p:cNvPr id="19" name="Picture 18" descr="basic5_idle_param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413" y="2408238"/>
            <a:ext cx="5780087" cy="30781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ight Arrow 10"/>
          <p:cNvSpPr/>
          <p:nvPr/>
        </p:nvSpPr>
        <p:spPr bwMode="auto">
          <a:xfrm flipH="1">
            <a:off x="6122988" y="3581400"/>
            <a:ext cx="6858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.CFG Files (XDC script)</a:t>
            </a:r>
          </a:p>
        </p:txBody>
      </p:sp>
      <p:sp>
        <p:nvSpPr>
          <p:cNvPr id="32771" name="TextBox 19"/>
          <p:cNvSpPr txBox="1">
            <a:spLocks noChangeArrowheads="1"/>
          </p:cNvSpPr>
          <p:nvPr/>
        </p:nvSpPr>
        <p:spPr bwMode="auto">
          <a:xfrm>
            <a:off x="228600" y="649288"/>
            <a:ext cx="69818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All changes made to the GUI are reflected with 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java script in the .CFG file</a:t>
            </a:r>
          </a:p>
          <a:p>
            <a:pPr marL="342900" indent="-34290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Click on a module on the right, see the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corresponding script in app.cfg</a:t>
            </a: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122988" y="3581400"/>
            <a:ext cx="6858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15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22" name="Picture 2" descr="C:\Documents and Settings\a0159877\Desktop\SYSBIOS Snaps\extra\use_id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100" y="2514600"/>
            <a:ext cx="5824538" cy="226853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5048250"/>
            <a:ext cx="5530850" cy="590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Configuration Build Flow (CFG)</a:t>
            </a:r>
          </a:p>
        </p:txBody>
      </p:sp>
      <p:sp>
        <p:nvSpPr>
          <p:cNvPr id="33795" name="TextBox 24"/>
          <p:cNvSpPr txBox="1">
            <a:spLocks noChangeArrowheads="1"/>
          </p:cNvSpPr>
          <p:nvPr/>
        </p:nvSpPr>
        <p:spPr bwMode="auto">
          <a:xfrm>
            <a:off x="747713" y="660400"/>
            <a:ext cx="5997575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 u="sng">
                <a:solidFill>
                  <a:srgbClr val="000000"/>
                </a:solidFill>
                <a:latin typeface="Arial Narrow" pitchFamily="34" charset="0"/>
              </a:rPr>
              <a:t>SYS/BIOS</a:t>
            </a: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– user configures system with </a:t>
            </a:r>
            <a:r>
              <a:rPr lang="en-US" b="0" u="sng">
                <a:solidFill>
                  <a:srgbClr val="000000"/>
                </a:solidFill>
                <a:latin typeface="Arial Narrow" pitchFamily="34" charset="0"/>
              </a:rPr>
              <a:t>CFG file</a:t>
            </a:r>
          </a:p>
          <a:p>
            <a:pPr marL="225425" indent="-225425" eaLnBrk="0" hangingPunct="0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The rest is “under the hood”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4263" y="2209800"/>
            <a:ext cx="1295400" cy="12874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XDC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7075" y="3878263"/>
            <a:ext cx="9906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.C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06863" y="3878263"/>
            <a:ext cx="1143000" cy="685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Compiler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59463" y="3878263"/>
            <a:ext cx="1143000" cy="685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Linker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2063" y="3878263"/>
            <a:ext cx="1143000" cy="6858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app.out</a:t>
            </a:r>
            <a:endParaRPr lang="en-US" sz="2000" b="0" dirty="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9463" y="5249863"/>
            <a:ext cx="1143000" cy="6858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BIOS </a:t>
            </a:r>
            <a:r>
              <a:rPr lang="en-US" sz="20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libs</a:t>
            </a:r>
            <a:endParaRPr lang="en-US" sz="2000" b="0" dirty="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cxnSp>
        <p:nvCxnSpPr>
          <p:cNvPr id="33802" name="Shape 34"/>
          <p:cNvCxnSpPr>
            <a:cxnSpLocks noChangeShapeType="1"/>
            <a:stCxn id="26" idx="3"/>
            <a:endCxn id="28" idx="0"/>
          </p:cNvCxnSpPr>
          <p:nvPr/>
        </p:nvCxnSpPr>
        <p:spPr bwMode="auto">
          <a:xfrm>
            <a:off x="3649663" y="2852738"/>
            <a:ext cx="1028700" cy="10255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3" name="Shape 36"/>
          <p:cNvCxnSpPr>
            <a:cxnSpLocks noChangeShapeType="1"/>
            <a:stCxn id="26" idx="3"/>
            <a:endCxn id="29" idx="0"/>
          </p:cNvCxnSpPr>
          <p:nvPr/>
        </p:nvCxnSpPr>
        <p:spPr bwMode="auto">
          <a:xfrm>
            <a:off x="3649663" y="2852738"/>
            <a:ext cx="2781300" cy="10255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4" name="Straight Arrow Connector 38"/>
          <p:cNvCxnSpPr>
            <a:cxnSpLocks noChangeShapeType="1"/>
            <a:stCxn id="27" idx="3"/>
            <a:endCxn id="28" idx="1"/>
          </p:cNvCxnSpPr>
          <p:nvPr/>
        </p:nvCxnSpPr>
        <p:spPr bwMode="auto">
          <a:xfrm>
            <a:off x="1717675" y="4221163"/>
            <a:ext cx="2389188" cy="1587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5" name="Straight Arrow Connector 39"/>
          <p:cNvCxnSpPr>
            <a:cxnSpLocks noChangeShapeType="1"/>
          </p:cNvCxnSpPr>
          <p:nvPr/>
        </p:nvCxnSpPr>
        <p:spPr bwMode="auto">
          <a:xfrm>
            <a:off x="5249863" y="4221163"/>
            <a:ext cx="6096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6" name="Straight Arrow Connector 40"/>
          <p:cNvCxnSpPr>
            <a:cxnSpLocks noChangeShapeType="1"/>
          </p:cNvCxnSpPr>
          <p:nvPr/>
        </p:nvCxnSpPr>
        <p:spPr bwMode="auto">
          <a:xfrm>
            <a:off x="7002463" y="4221163"/>
            <a:ext cx="609600" cy="1587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3807" name="TextBox 41"/>
          <p:cNvSpPr txBox="1">
            <a:spLocks noChangeArrowheads="1"/>
          </p:cNvSpPr>
          <p:nvPr/>
        </p:nvSpPr>
        <p:spPr bwMode="auto">
          <a:xfrm>
            <a:off x="3767138" y="2570163"/>
            <a:ext cx="1838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compiler.opt</a:t>
            </a:r>
          </a:p>
        </p:txBody>
      </p:sp>
      <p:sp>
        <p:nvSpPr>
          <p:cNvPr id="33808" name="TextBox 42"/>
          <p:cNvSpPr txBox="1">
            <a:spLocks noChangeArrowheads="1"/>
          </p:cNvSpPr>
          <p:nvPr/>
        </p:nvSpPr>
        <p:spPr bwMode="auto">
          <a:xfrm>
            <a:off x="6054725" y="2570163"/>
            <a:ext cx="736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.cmd</a:t>
            </a:r>
          </a:p>
        </p:txBody>
      </p:sp>
      <p:cxnSp>
        <p:nvCxnSpPr>
          <p:cNvPr id="33809" name="Straight Arrow Connector 44"/>
          <p:cNvCxnSpPr>
            <a:cxnSpLocks noChangeShapeType="1"/>
            <a:stCxn id="31" idx="0"/>
            <a:endCxn id="29" idx="2"/>
          </p:cNvCxnSpPr>
          <p:nvPr/>
        </p:nvCxnSpPr>
        <p:spPr bwMode="auto">
          <a:xfrm rot="5400000" flipH="1" flipV="1">
            <a:off x="6088063" y="4906962"/>
            <a:ext cx="685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33810" name="TextBox 45"/>
          <p:cNvSpPr txBox="1">
            <a:spLocks noChangeArrowheads="1"/>
          </p:cNvSpPr>
          <p:nvPr/>
        </p:nvSpPr>
        <p:spPr bwMode="auto">
          <a:xfrm>
            <a:off x="638175" y="1778000"/>
            <a:ext cx="969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USER </a:t>
            </a:r>
          </a:p>
        </p:txBody>
      </p:sp>
      <p:sp>
        <p:nvSpPr>
          <p:cNvPr id="33811" name="Rounded Rectangle 48"/>
          <p:cNvSpPr>
            <a:spLocks noChangeArrowheads="1"/>
          </p:cNvSpPr>
          <p:nvPr/>
        </p:nvSpPr>
        <p:spPr bwMode="auto">
          <a:xfrm>
            <a:off x="2430463" y="2613025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Configuro</a:t>
            </a:r>
          </a:p>
        </p:txBody>
      </p:sp>
      <p:sp>
        <p:nvSpPr>
          <p:cNvPr id="33812" name="TextBox 49"/>
          <p:cNvSpPr txBox="1">
            <a:spLocks noChangeArrowheads="1"/>
          </p:cNvSpPr>
          <p:nvPr/>
        </p:nvSpPr>
        <p:spPr bwMode="auto">
          <a:xfrm>
            <a:off x="4645025" y="3344863"/>
            <a:ext cx="4921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-I</a:t>
            </a:r>
          </a:p>
        </p:txBody>
      </p:sp>
      <p:sp>
        <p:nvSpPr>
          <p:cNvPr id="33813" name="TextBox 50"/>
          <p:cNvSpPr txBox="1">
            <a:spLocks noChangeArrowheads="1"/>
          </p:cNvSpPr>
          <p:nvPr/>
        </p:nvSpPr>
        <p:spPr bwMode="auto">
          <a:xfrm>
            <a:off x="6392863" y="3344863"/>
            <a:ext cx="4921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400" y="2216150"/>
            <a:ext cx="1752600" cy="12192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BIOS </a:t>
            </a:r>
            <a:r>
              <a:rPr lang="en-US" sz="18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pkgs</a:t>
            </a: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 (.</a:t>
            </a:r>
            <a:r>
              <a:rPr lang="en-US" sz="18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cfg</a:t>
            </a: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)</a:t>
            </a:r>
          </a:p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Platform/Target</a:t>
            </a:r>
          </a:p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Build Options</a:t>
            </a:r>
          </a:p>
        </p:txBody>
      </p:sp>
      <p:cxnSp>
        <p:nvCxnSpPr>
          <p:cNvPr id="33815" name="Straight Arrow Connector 55"/>
          <p:cNvCxnSpPr>
            <a:cxnSpLocks noChangeShapeType="1"/>
          </p:cNvCxnSpPr>
          <p:nvPr/>
        </p:nvCxnSpPr>
        <p:spPr bwMode="auto">
          <a:xfrm>
            <a:off x="1744663" y="28194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3816" name="TextBox 56"/>
          <p:cNvSpPr txBox="1">
            <a:spLocks noChangeArrowheads="1"/>
          </p:cNvSpPr>
          <p:nvPr/>
        </p:nvSpPr>
        <p:spPr bwMode="auto">
          <a:xfrm>
            <a:off x="255588" y="4735513"/>
            <a:ext cx="539115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BIOS modules (like HWI, Clock, Semaphore, etc.) are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delivered as RTSC compliant packages</a:t>
            </a:r>
          </a:p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RTSC – Real Time Software Components – Packages that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contain libraries and metadata (similar to Java.jar files)</a:t>
            </a:r>
          </a:p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XDC – eXpress DSP Components – set of tools to consume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RTSC packages (knows how to read RTSC metadata)</a:t>
            </a:r>
          </a:p>
        </p:txBody>
      </p:sp>
      <p:sp>
        <p:nvSpPr>
          <p:cNvPr id="33817" name="TextBox 45"/>
          <p:cNvSpPr txBox="1">
            <a:spLocks noChangeArrowheads="1"/>
          </p:cNvSpPr>
          <p:nvPr/>
        </p:nvSpPr>
        <p:spPr bwMode="auto">
          <a:xfrm>
            <a:off x="3733800" y="1778000"/>
            <a:ext cx="3714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UNDER THE HOOD (TOOLS) </a:t>
            </a:r>
          </a:p>
        </p:txBody>
      </p:sp>
      <p:cxnSp>
        <p:nvCxnSpPr>
          <p:cNvPr id="33818" name="Straight Connector 41"/>
          <p:cNvCxnSpPr>
            <a:cxnSpLocks noChangeShapeType="1"/>
          </p:cNvCxnSpPr>
          <p:nvPr/>
        </p:nvCxnSpPr>
        <p:spPr bwMode="auto">
          <a:xfrm>
            <a:off x="152400" y="1646238"/>
            <a:ext cx="8686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819" name="Straight Connector 43"/>
          <p:cNvCxnSpPr>
            <a:cxnSpLocks noChangeShapeType="1"/>
          </p:cNvCxnSpPr>
          <p:nvPr/>
        </p:nvCxnSpPr>
        <p:spPr bwMode="auto">
          <a:xfrm rot="5400000">
            <a:off x="663575" y="3124200"/>
            <a:ext cx="2895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cxn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44196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4820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3482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13716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8195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8197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Platform (Memory Config)</a:t>
            </a:r>
          </a:p>
        </p:txBody>
      </p:sp>
      <p:sp>
        <p:nvSpPr>
          <p:cNvPr id="35843" name="TextBox 11"/>
          <p:cNvSpPr txBox="1">
            <a:spLocks noChangeArrowheads="1"/>
          </p:cNvSpPr>
          <p:nvPr/>
        </p:nvSpPr>
        <p:spPr bwMode="auto">
          <a:xfrm>
            <a:off x="166688" y="1347788"/>
            <a:ext cx="279558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Create Internal Memory 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Segments (e.g. IRAM)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Configure cache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Define External Memory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Segments</a:t>
            </a:r>
          </a:p>
        </p:txBody>
      </p:sp>
      <p:sp>
        <p:nvSpPr>
          <p:cNvPr id="35844" name="TextBox 12"/>
          <p:cNvSpPr txBox="1">
            <a:spLocks noChangeArrowheads="1"/>
          </p:cNvSpPr>
          <p:nvPr/>
        </p:nvSpPr>
        <p:spPr bwMode="auto">
          <a:xfrm>
            <a:off x="152400" y="990600"/>
            <a:ext cx="24241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Memory Config</a:t>
            </a:r>
          </a:p>
        </p:txBody>
      </p:sp>
      <p:sp>
        <p:nvSpPr>
          <p:cNvPr id="35845" name="TextBox 13"/>
          <p:cNvSpPr txBox="1">
            <a:spLocks noChangeArrowheads="1"/>
          </p:cNvSpPr>
          <p:nvPr/>
        </p:nvSpPr>
        <p:spPr bwMode="auto">
          <a:xfrm>
            <a:off x="152400" y="3454400"/>
            <a:ext cx="26082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Can link code, data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and stack to any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defined mem segment</a:t>
            </a:r>
          </a:p>
        </p:txBody>
      </p:sp>
      <p:sp>
        <p:nvSpPr>
          <p:cNvPr id="35846" name="TextBox 14"/>
          <p:cNvSpPr txBox="1">
            <a:spLocks noChangeArrowheads="1"/>
          </p:cNvSpPr>
          <p:nvPr/>
        </p:nvSpPr>
        <p:spPr bwMode="auto">
          <a:xfrm>
            <a:off x="152400" y="3124200"/>
            <a:ext cx="2921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Section Placement</a:t>
            </a:r>
          </a:p>
        </p:txBody>
      </p:sp>
      <p:sp>
        <p:nvSpPr>
          <p:cNvPr id="35847" name="TextBox 15"/>
          <p:cNvSpPr txBox="1">
            <a:spLocks noChangeArrowheads="1"/>
          </p:cNvSpPr>
          <p:nvPr/>
        </p:nvSpPr>
        <p:spPr bwMode="auto">
          <a:xfrm>
            <a:off x="166688" y="4776788"/>
            <a:ext cx="27511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Use “Import” button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to copy “seed” platform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and then customize</a:t>
            </a:r>
          </a:p>
        </p:txBody>
      </p:sp>
      <p:sp>
        <p:nvSpPr>
          <p:cNvPr id="35848" name="TextBox 16"/>
          <p:cNvSpPr txBox="1">
            <a:spLocks noChangeArrowheads="1"/>
          </p:cNvSpPr>
          <p:nvPr/>
        </p:nvSpPr>
        <p:spPr bwMode="auto">
          <a:xfrm>
            <a:off x="152400" y="4419600"/>
            <a:ext cx="26638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Custom Platform</a:t>
            </a:r>
          </a:p>
        </p:txBody>
      </p:sp>
      <p:pic>
        <p:nvPicPr>
          <p:cNvPr id="6146" name="Picture 2" descr="C:\Documents and Settings\a0159877\Desktop\SYSBIOS Snaps\extra\mother_platfor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711325"/>
            <a:ext cx="5886450" cy="4191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view_platfor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720725"/>
            <a:ext cx="3367088" cy="14890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488315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86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3686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 (1)</a:t>
            </a:r>
          </a:p>
        </p:txBody>
      </p:sp>
      <p:sp>
        <p:nvSpPr>
          <p:cNvPr id="37891" name="TextBox 22"/>
          <p:cNvSpPr txBox="1">
            <a:spLocks noChangeArrowheads="1"/>
          </p:cNvSpPr>
          <p:nvPr/>
        </p:nvSpPr>
        <p:spPr bwMode="auto">
          <a:xfrm>
            <a:off x="76200" y="609600"/>
            <a:ext cx="8007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SYS/BIOS Product Page </a:t>
            </a:r>
            <a:r>
              <a:rPr lang="en-US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(www.ti.com/sysbios).</a:t>
            </a:r>
          </a:p>
        </p:txBody>
      </p:sp>
      <p:pic>
        <p:nvPicPr>
          <p:cNvPr id="1026" name="Picture 2" descr="C:\Documents and Settings\a0159877\Desktop\SYSBIOS Snaps\extra\sysbios_ti_c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0575" y="1143000"/>
            <a:ext cx="7362825" cy="5181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 (2)</a:t>
            </a:r>
          </a:p>
        </p:txBody>
      </p:sp>
      <p:sp>
        <p:nvSpPr>
          <p:cNvPr id="38915" name="TextBox 22"/>
          <p:cNvSpPr txBox="1">
            <a:spLocks noChangeArrowheads="1"/>
          </p:cNvSpPr>
          <p:nvPr/>
        </p:nvSpPr>
        <p:spPr bwMode="auto">
          <a:xfrm>
            <a:off x="76200" y="609600"/>
            <a:ext cx="335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CCS Help Contents</a:t>
            </a:r>
          </a:p>
        </p:txBody>
      </p:sp>
      <p:pic>
        <p:nvPicPr>
          <p:cNvPr id="2050" name="Picture 2" descr="C:\Documents and Settings\a0159877\Desktop\SYSBIOS Snaps\extra\ccs_hel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143000"/>
            <a:ext cx="2743200" cy="33591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 descr="C:\Documents and Settings\a0159877\Desktop\SYSBIOS Snaps\extra\help_API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762000"/>
            <a:ext cx="5334000" cy="57340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918" name="TextBox 8"/>
          <p:cNvSpPr txBox="1">
            <a:spLocks noChangeArrowheads="1"/>
          </p:cNvSpPr>
          <p:nvPr/>
        </p:nvSpPr>
        <p:spPr bwMode="auto">
          <a:xfrm>
            <a:off x="685800" y="4683125"/>
            <a:ext cx="260032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/>
              <a:t>User Guides</a:t>
            </a:r>
          </a:p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/>
              <a:t>API Reference (knl)</a:t>
            </a:r>
          </a:p>
        </p:txBody>
      </p:sp>
      <p:cxnSp>
        <p:nvCxnSpPr>
          <p:cNvPr id="38919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1981200" y="2057400"/>
            <a:ext cx="2057400" cy="20574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Download Latest Tools</a:t>
            </a:r>
          </a:p>
        </p:txBody>
      </p:sp>
      <p:sp>
        <p:nvSpPr>
          <p:cNvPr id="39939" name="TextBox 22"/>
          <p:cNvSpPr txBox="1">
            <a:spLocks noChangeArrowheads="1"/>
          </p:cNvSpPr>
          <p:nvPr/>
        </p:nvSpPr>
        <p:spPr bwMode="auto">
          <a:xfrm>
            <a:off x="304800" y="533400"/>
            <a:ext cx="4249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Download Target Content</a:t>
            </a:r>
          </a:p>
        </p:txBody>
      </p:sp>
      <p:sp>
        <p:nvSpPr>
          <p:cNvPr id="39940" name="TextBox 8"/>
          <p:cNvSpPr txBox="1">
            <a:spLocks noChangeArrowheads="1"/>
          </p:cNvSpPr>
          <p:nvPr/>
        </p:nvSpPr>
        <p:spPr bwMode="auto">
          <a:xfrm>
            <a:off x="6211888" y="2214563"/>
            <a:ext cx="1982787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DSP/BIOS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SYS/BIOS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Utilities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SysLink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DSP Link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IPC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Etc.</a:t>
            </a:r>
          </a:p>
        </p:txBody>
      </p:sp>
      <p:pic>
        <p:nvPicPr>
          <p:cNvPr id="4098" name="Picture 2" descr="C:\Documents and Settings\a0159877\Desktop\SYSBIOS Snaps\extra\Target_cont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9888" y="1454150"/>
            <a:ext cx="4379912" cy="51593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787400" y="1003300"/>
            <a:ext cx="6481763" cy="338138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latin typeface="Arial Narrow" pitchFamily="34" charset="0"/>
                <a:cs typeface="+mn-cs"/>
              </a:rPr>
              <a:t>http://software-dl.ti.com/dsps/dsps_public_sw/sdo_sb/targetcontent/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19050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0963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409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40965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588963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Hwi Scheduling</a:t>
            </a:r>
          </a:p>
        </p:txBody>
      </p:sp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Hwi (hi)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Hardware Interrupts</a:t>
            </a:r>
            <a:endParaRPr lang="en-US"/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Swi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Software Interrupts</a:t>
            </a:r>
            <a:endParaRPr lang="en-US" dirty="0">
              <a:cs typeface="+mn-cs"/>
            </a:endParaRPr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Task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Tasks</a:t>
            </a:r>
            <a:endParaRPr lang="en-US" dirty="0">
              <a:cs typeface="+mn-cs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41992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41993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41994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41995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41996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41997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41998" name="Text Box 8"/>
          <p:cNvSpPr txBox="1">
            <a:spLocks noChangeArrowheads="1"/>
          </p:cNvSpPr>
          <p:nvPr/>
        </p:nvSpPr>
        <p:spPr bwMode="auto">
          <a:xfrm>
            <a:off x="685800" y="5108575"/>
            <a:ext cx="8001000" cy="1295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events run in sequence when no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Hwis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are posted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is ISR with automatic vector table generation  + context save/restore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Any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preempts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,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may preempt other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if desired</a:t>
            </a:r>
          </a:p>
        </p:txBody>
      </p:sp>
      <p:sp>
        <p:nvSpPr>
          <p:cNvPr id="41999" name="Rectangle 19"/>
          <p:cNvSpPr>
            <a:spLocks noChangeArrowheads="1"/>
          </p:cNvSpPr>
          <p:nvPr/>
        </p:nvSpPr>
        <p:spPr bwMode="auto">
          <a:xfrm>
            <a:off x="63500" y="1752600"/>
            <a:ext cx="8915400" cy="32004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4613"/>
            <a:ext cx="9144000" cy="742951"/>
          </a:xfrm>
        </p:spPr>
        <p:txBody>
          <a:bodyPr/>
          <a:lstStyle/>
          <a:p>
            <a:pPr eaLnBrk="1" hangingPunct="1"/>
            <a:r>
              <a:rPr lang="en-US" sz="3400" smtClean="0"/>
              <a:t>Foreground / Background Scheduling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066800" y="533400"/>
            <a:ext cx="2438400" cy="449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219200" y="685800"/>
            <a:ext cx="2133600" cy="2743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1371600" y="1981200"/>
            <a:ext cx="1828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1371600" y="838200"/>
            <a:ext cx="18288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371600" y="825500"/>
            <a:ext cx="1905000" cy="2190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main()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{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init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	while(1)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	 nonRT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85800" y="5108575"/>
            <a:ext cx="8001000" cy="1295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events run in sequence when no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Hwis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are posted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is ISR with automatic vector table generation  + context save/restore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Any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preempts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,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may preempt other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if desired</a:t>
            </a: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1219200" y="3581400"/>
            <a:ext cx="2133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393825" y="3609975"/>
            <a:ext cx="1577975" cy="1190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tabLst>
                <a:tab pos="227013" algn="l"/>
              </a:tabLst>
            </a:pPr>
            <a:r>
              <a:rPr lang="en-US" sz="2000">
                <a:solidFill>
                  <a:srgbClr val="000000"/>
                </a:solidFill>
              </a:rPr>
              <a:t>ISR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get buffer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	process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printf()</a:t>
            </a:r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5638800" y="533400"/>
            <a:ext cx="2438400" cy="449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84" name="Rectangle 12"/>
          <p:cNvSpPr>
            <a:spLocks noChangeArrowheads="1"/>
          </p:cNvSpPr>
          <p:nvPr/>
        </p:nvSpPr>
        <p:spPr bwMode="auto">
          <a:xfrm>
            <a:off x="5791200" y="838200"/>
            <a:ext cx="21336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5867400" y="866775"/>
            <a:ext cx="2133600" cy="13255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27013" algn="l"/>
                <a:tab pos="454025" algn="l"/>
              </a:tabLst>
            </a:pPr>
            <a:r>
              <a:rPr lang="en-US" sz="2000">
                <a:solidFill>
                  <a:srgbClr val="000000"/>
                </a:solidFill>
              </a:rPr>
              <a:t>main()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{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init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BIOS_start()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61486" name="Line 14"/>
          <p:cNvSpPr>
            <a:spLocks noChangeShapeType="1"/>
          </p:cNvSpPr>
          <p:nvPr/>
        </p:nvSpPr>
        <p:spPr bwMode="auto">
          <a:xfrm>
            <a:off x="3200400" y="13716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87" name="Line 15"/>
          <p:cNvSpPr>
            <a:spLocks noChangeShapeType="1"/>
          </p:cNvSpPr>
          <p:nvPr/>
        </p:nvSpPr>
        <p:spPr bwMode="auto">
          <a:xfrm>
            <a:off x="3200400" y="2743200"/>
            <a:ext cx="2590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 rot="5400000">
            <a:off x="5829300" y="2209800"/>
            <a:ext cx="2590800" cy="281940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Scheduler</a:t>
            </a:r>
          </a:p>
        </p:txBody>
      </p:sp>
      <p:sp>
        <p:nvSpPr>
          <p:cNvPr id="361489" name="Rectangle 17"/>
          <p:cNvSpPr>
            <a:spLocks noChangeArrowheads="1"/>
          </p:cNvSpPr>
          <p:nvPr/>
        </p:nvSpPr>
        <p:spPr bwMode="auto">
          <a:xfrm>
            <a:off x="5791200" y="3505200"/>
            <a:ext cx="2133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5867400" y="3533775"/>
            <a:ext cx="1962150" cy="12017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tabLst>
                <a:tab pos="227013" algn="l"/>
              </a:tabLst>
            </a:pPr>
            <a:r>
              <a:rPr lang="en-US" sz="2000">
                <a:solidFill>
                  <a:srgbClr val="0066FF"/>
                </a:solidFill>
              </a:rPr>
              <a:t>Hwi</a:t>
            </a:r>
            <a:r>
              <a:rPr lang="en-US" sz="2000">
                <a:solidFill>
                  <a:srgbClr val="000000"/>
                </a:solidFill>
              </a:rPr>
              <a:t/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get buffer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process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LOG_info1()</a:t>
            </a:r>
          </a:p>
        </p:txBody>
      </p:sp>
      <p:sp>
        <p:nvSpPr>
          <p:cNvPr id="361491" name="Line 19"/>
          <p:cNvSpPr>
            <a:spLocks noChangeShapeType="1"/>
          </p:cNvSpPr>
          <p:nvPr/>
        </p:nvSpPr>
        <p:spPr bwMode="auto">
          <a:xfrm>
            <a:off x="3352800" y="4267200"/>
            <a:ext cx="2438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92" name="Rectangle 20"/>
          <p:cNvSpPr>
            <a:spLocks noChangeArrowheads="1"/>
          </p:cNvSpPr>
          <p:nvPr/>
        </p:nvSpPr>
        <p:spPr bwMode="auto">
          <a:xfrm>
            <a:off x="5791200" y="2438400"/>
            <a:ext cx="2133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5867400" y="2527300"/>
            <a:ext cx="1935163" cy="8255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27013" algn="l"/>
                <a:tab pos="454025" algn="l"/>
              </a:tabLst>
            </a:pPr>
            <a:r>
              <a:rPr lang="en-US" sz="2000">
                <a:solidFill>
                  <a:srgbClr val="0066FF"/>
                </a:solidFill>
              </a:rPr>
              <a:t>Idle</a:t>
            </a:r>
            <a:br>
              <a:rPr lang="en-US" sz="2000">
                <a:solidFill>
                  <a:srgbClr val="0066FF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nonRT</a:t>
            </a:r>
            <a:r>
              <a:rPr lang="en-US" sz="2000" b="0">
                <a:solidFill>
                  <a:srgbClr val="000000"/>
                </a:solidFill>
              </a:rPr>
              <a:t/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+</a:t>
            </a:r>
            <a:r>
              <a:rPr lang="en-US" sz="2000" b="0">
                <a:solidFill>
                  <a:srgbClr val="000000"/>
                </a:solidFill>
              </a:rPr>
              <a:t>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instrumentation</a:t>
            </a:r>
          </a:p>
        </p:txBody>
      </p:sp>
      <p:sp>
        <p:nvSpPr>
          <p:cNvPr id="30" name="Leading Question"/>
          <p:cNvSpPr txBox="1">
            <a:spLocks noChangeArrowheads="1"/>
          </p:cNvSpPr>
          <p:nvPr/>
        </p:nvSpPr>
        <p:spPr bwMode="auto">
          <a:xfrm>
            <a:off x="2613025" y="6529388"/>
            <a:ext cx="4811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Which real-time "event" causes the Hwi to execute?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CPU Interrupts from </a:t>
            </a:r>
            <a:r>
              <a:rPr lang="en-US" sz="3200" u="sng" dirty="0" smtClean="0"/>
              <a:t>Peripheral</a:t>
            </a:r>
            <a:r>
              <a:rPr lang="en-US" sz="3200" dirty="0" smtClean="0"/>
              <a:t> (Ex: </a:t>
            </a:r>
            <a:r>
              <a:rPr lang="en-US" sz="3200" dirty="0" smtClean="0"/>
              <a:t>SPI)</a:t>
            </a:r>
            <a:endParaRPr lang="en-US" sz="3200" dirty="0" smtClean="0"/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3200400" y="838200"/>
            <a:ext cx="4089400" cy="297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188" name="Line 4"/>
          <p:cNvSpPr>
            <a:spLocks noChangeShapeType="1"/>
          </p:cNvSpPr>
          <p:nvPr/>
        </p:nvSpPr>
        <p:spPr bwMode="auto">
          <a:xfrm>
            <a:off x="3200400" y="2209800"/>
            <a:ext cx="4089400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3263900" y="1709738"/>
            <a:ext cx="1663700" cy="27463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“Ready to Read”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152400" y="838200"/>
            <a:ext cx="1524000" cy="2667000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Ctr="1"/>
          <a:lstStyle/>
          <a:p>
            <a:pPr algn="ctr" eaLnBrk="0" hangingPunct="0">
              <a:defRPr/>
            </a:pPr>
            <a:r>
              <a:rPr lang="en-US">
                <a:solidFill>
                  <a:srgbClr val="0066FF"/>
                </a:solidFill>
                <a:cs typeface="+mn-cs"/>
              </a:rPr>
              <a:t>CPU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cs typeface="+mn-cs"/>
              </a:rPr>
              <a:t/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+mn-cs"/>
              </a:rPr>
            </a:br>
            <a:endParaRPr lang="en-US">
              <a:solidFill>
                <a:srgbClr val="000000"/>
              </a:solidFill>
              <a:latin typeface="Times New Roman" pitchFamily="18" charset="0"/>
              <a:cs typeface="+mn-cs"/>
            </a:endParaRPr>
          </a:p>
          <a:p>
            <a:pPr algn="ctr" eaLnBrk="0" hangingPunct="0"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7835900" y="838200"/>
            <a:ext cx="850900" cy="2743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>
              <a:spcBef>
                <a:spcPct val="80000"/>
              </a:spcBef>
            </a:pPr>
            <a:r>
              <a:rPr lang="en-US" sz="2000">
                <a:solidFill>
                  <a:srgbClr val="000000"/>
                </a:solidFill>
              </a:rPr>
              <a:t>C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O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D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E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4040" name="Text Box 10"/>
          <p:cNvSpPr txBox="1">
            <a:spLocks noChangeArrowheads="1"/>
          </p:cNvSpPr>
          <p:nvPr/>
        </p:nvSpPr>
        <p:spPr bwMode="auto">
          <a:xfrm>
            <a:off x="696645" y="2012921"/>
            <a:ext cx="979755" cy="40011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r" eaLnBrk="0" hangingPunct="0"/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SPI_INT</a:t>
            </a:r>
            <a:endParaRPr lang="en-US" sz="20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4041" name="Text Box 12"/>
          <p:cNvSpPr txBox="1">
            <a:spLocks noChangeArrowheads="1"/>
          </p:cNvSpPr>
          <p:nvPr/>
        </p:nvSpPr>
        <p:spPr bwMode="auto">
          <a:xfrm>
            <a:off x="3471863" y="1370013"/>
            <a:ext cx="1108075" cy="3079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tIns="0" bIns="0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RRDY=1</a:t>
            </a:r>
          </a:p>
        </p:txBody>
      </p:sp>
      <p:cxnSp>
        <p:nvCxnSpPr>
          <p:cNvPr id="44042" name="AutoShape 13"/>
          <p:cNvCxnSpPr>
            <a:cxnSpLocks noChangeShapeType="1"/>
            <a:stCxn id="8203" idx="2"/>
            <a:endCxn id="44041" idx="3"/>
          </p:cNvCxnSpPr>
          <p:nvPr/>
        </p:nvCxnSpPr>
        <p:spPr bwMode="auto">
          <a:xfrm rot="5400000">
            <a:off x="4664869" y="1286669"/>
            <a:ext cx="152400" cy="322262"/>
          </a:xfrm>
          <a:prstGeom prst="bentConnector2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</p:cxnSp>
      <p:sp>
        <p:nvSpPr>
          <p:cNvPr id="8203" name="Rectangle 17"/>
          <p:cNvSpPr>
            <a:spLocks noChangeArrowheads="1"/>
          </p:cNvSpPr>
          <p:nvPr/>
        </p:nvSpPr>
        <p:spPr bwMode="auto">
          <a:xfrm>
            <a:off x="4191000" y="990600"/>
            <a:ext cx="1422400" cy="381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+mn-cs"/>
              </a:rPr>
              <a:t>XRBUF12</a:t>
            </a:r>
          </a:p>
        </p:txBody>
      </p:sp>
      <p:sp>
        <p:nvSpPr>
          <p:cNvPr id="8204" name="Rectangle 18"/>
          <p:cNvSpPr>
            <a:spLocks noChangeArrowheads="1"/>
          </p:cNvSpPr>
          <p:nvPr/>
        </p:nvSpPr>
        <p:spPr bwMode="auto">
          <a:xfrm>
            <a:off x="6146800" y="990600"/>
            <a:ext cx="914400" cy="381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+mn-cs"/>
              </a:rPr>
              <a:t>XRSR</a:t>
            </a:r>
          </a:p>
        </p:txBody>
      </p:sp>
      <p:sp>
        <p:nvSpPr>
          <p:cNvPr id="349203" name="Line 19"/>
          <p:cNvSpPr>
            <a:spLocks noChangeShapeType="1"/>
          </p:cNvSpPr>
          <p:nvPr/>
        </p:nvSpPr>
        <p:spPr bwMode="auto">
          <a:xfrm>
            <a:off x="5613400" y="11811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04" name="Line 20"/>
          <p:cNvSpPr>
            <a:spLocks noChangeShapeType="1"/>
          </p:cNvSpPr>
          <p:nvPr/>
        </p:nvSpPr>
        <p:spPr bwMode="auto">
          <a:xfrm>
            <a:off x="7061200" y="11811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4047" name="Rectangle 23"/>
          <p:cNvSpPr>
            <a:spLocks noChangeArrowheads="1"/>
          </p:cNvSpPr>
          <p:nvPr/>
        </p:nvSpPr>
        <p:spPr bwMode="auto">
          <a:xfrm>
            <a:off x="4191000" y="2438400"/>
            <a:ext cx="1447800" cy="381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XRBUF11</a:t>
            </a:r>
          </a:p>
        </p:txBody>
      </p:sp>
      <p:sp>
        <p:nvSpPr>
          <p:cNvPr id="44048" name="Rectangle 24"/>
          <p:cNvSpPr>
            <a:spLocks noChangeArrowheads="1"/>
          </p:cNvSpPr>
          <p:nvPr/>
        </p:nvSpPr>
        <p:spPr bwMode="auto">
          <a:xfrm>
            <a:off x="6146800" y="2438400"/>
            <a:ext cx="914400" cy="381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XRSR</a:t>
            </a:r>
          </a:p>
        </p:txBody>
      </p:sp>
      <p:sp>
        <p:nvSpPr>
          <p:cNvPr id="349209" name="Line 25"/>
          <p:cNvSpPr>
            <a:spLocks noChangeShapeType="1"/>
          </p:cNvSpPr>
          <p:nvPr/>
        </p:nvSpPr>
        <p:spPr bwMode="auto">
          <a:xfrm>
            <a:off x="7061200" y="26289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44050" name="AutoShape 26"/>
          <p:cNvCxnSpPr>
            <a:cxnSpLocks noChangeShapeType="1"/>
            <a:stCxn id="44047" idx="3"/>
            <a:endCxn id="44048" idx="1"/>
          </p:cNvCxnSpPr>
          <p:nvPr/>
        </p:nvCxnSpPr>
        <p:spPr bwMode="auto">
          <a:xfrm>
            <a:off x="5638800" y="2628900"/>
            <a:ext cx="508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1" name="AutoShape 28"/>
          <p:cNvCxnSpPr>
            <a:cxnSpLocks noChangeShapeType="1"/>
            <a:stCxn id="44047" idx="3"/>
          </p:cNvCxnSpPr>
          <p:nvPr/>
        </p:nvCxnSpPr>
        <p:spPr bwMode="auto">
          <a:xfrm>
            <a:off x="5638800" y="2628900"/>
            <a:ext cx="508000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52" name="AutoShape 42"/>
          <p:cNvCxnSpPr>
            <a:cxnSpLocks noChangeShapeType="1"/>
            <a:stCxn id="44047" idx="2"/>
            <a:endCxn id="44053" idx="3"/>
          </p:cNvCxnSpPr>
          <p:nvPr/>
        </p:nvCxnSpPr>
        <p:spPr bwMode="auto">
          <a:xfrm rot="5400000">
            <a:off x="4624388" y="2803525"/>
            <a:ext cx="274638" cy="306387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44053" name="Text Box 43"/>
          <p:cNvSpPr txBox="1">
            <a:spLocks noChangeArrowheads="1"/>
          </p:cNvSpPr>
          <p:nvPr/>
        </p:nvSpPr>
        <p:spPr bwMode="auto">
          <a:xfrm>
            <a:off x="3500438" y="2940050"/>
            <a:ext cx="1108075" cy="3079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tIns="0" bIns="0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XRDY=1</a:t>
            </a:r>
          </a:p>
        </p:txBody>
      </p:sp>
      <p:sp>
        <p:nvSpPr>
          <p:cNvPr id="44054" name="Text Box 44"/>
          <p:cNvSpPr txBox="1">
            <a:spLocks noChangeArrowheads="1"/>
          </p:cNvSpPr>
          <p:nvPr/>
        </p:nvSpPr>
        <p:spPr bwMode="auto">
          <a:xfrm>
            <a:off x="3276600" y="3276600"/>
            <a:ext cx="1727200" cy="274638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“Ready to Write”</a:t>
            </a:r>
          </a:p>
        </p:txBody>
      </p:sp>
      <p:sp>
        <p:nvSpPr>
          <p:cNvPr id="44055" name="Text Box 69"/>
          <p:cNvSpPr txBox="1">
            <a:spLocks noChangeArrowheads="1"/>
          </p:cNvSpPr>
          <p:nvPr/>
        </p:nvSpPr>
        <p:spPr bwMode="auto">
          <a:xfrm>
            <a:off x="1219200" y="4114800"/>
            <a:ext cx="6654800" cy="160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 dirty="0">
                <a:solidFill>
                  <a:srgbClr val="000000"/>
                </a:solidFill>
                <a:latin typeface="Arial Narrow" pitchFamily="34" charset="0"/>
              </a:rPr>
              <a:t>Peripheral (e.g. </a:t>
            </a:r>
            <a:r>
              <a:rPr lang="en-US" b="0" dirty="0" smtClean="0">
                <a:solidFill>
                  <a:srgbClr val="000000"/>
                </a:solidFill>
                <a:latin typeface="Arial Narrow" pitchFamily="34" charset="0"/>
              </a:rPr>
              <a:t>SPI </a:t>
            </a:r>
            <a:r>
              <a:rPr lang="en-US" b="0" dirty="0">
                <a:solidFill>
                  <a:srgbClr val="000000"/>
                </a:solidFill>
                <a:latin typeface="Arial Narrow" pitchFamily="34" charset="0"/>
              </a:rPr>
              <a:t>on </a:t>
            </a:r>
            <a:r>
              <a:rPr lang="en-US" b="0" dirty="0" smtClean="0">
                <a:solidFill>
                  <a:srgbClr val="000000"/>
                </a:solidFill>
                <a:latin typeface="Arial Narrow" pitchFamily="34" charset="0"/>
              </a:rPr>
              <a:t>C6678</a:t>
            </a:r>
            <a:r>
              <a:rPr lang="en-US" b="0" dirty="0">
                <a:solidFill>
                  <a:srgbClr val="000000"/>
                </a:solidFill>
                <a:latin typeface="Arial Narrow" pitchFamily="34" charset="0"/>
              </a:rPr>
              <a:t>) causes an interrupt to the CPU to indicate “service required”.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 dirty="0">
                <a:solidFill>
                  <a:srgbClr val="000000"/>
                </a:solidFill>
                <a:latin typeface="Arial Narrow" pitchFamily="34" charset="0"/>
                <a:cs typeface="Courier New" pitchFamily="49" charset="0"/>
              </a:rPr>
              <a:t>This “event” will have an ID (datasheet) and can be tied to a specific CPU interrupt (target specific)</a:t>
            </a:r>
          </a:p>
        </p:txBody>
      </p:sp>
      <p:sp>
        <p:nvSpPr>
          <p:cNvPr id="349259" name="AutoShape 75"/>
          <p:cNvSpPr>
            <a:spLocks noChangeArrowheads="1"/>
          </p:cNvSpPr>
          <p:nvPr/>
        </p:nvSpPr>
        <p:spPr bwMode="auto">
          <a:xfrm>
            <a:off x="2057400" y="1905000"/>
            <a:ext cx="762000" cy="609600"/>
          </a:xfrm>
          <a:prstGeom prst="flowChartOnlineStorag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0" name="Line 76"/>
          <p:cNvSpPr>
            <a:spLocks noChangeShapeType="1"/>
          </p:cNvSpPr>
          <p:nvPr/>
        </p:nvSpPr>
        <p:spPr bwMode="auto">
          <a:xfrm flipH="1">
            <a:off x="2971800" y="1524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1" name="Line 77"/>
          <p:cNvSpPr>
            <a:spLocks noChangeShapeType="1"/>
          </p:cNvSpPr>
          <p:nvPr/>
        </p:nvSpPr>
        <p:spPr bwMode="auto">
          <a:xfrm flipH="1">
            <a:off x="2971800" y="31051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2" name="Line 78"/>
          <p:cNvSpPr>
            <a:spLocks noChangeShapeType="1"/>
          </p:cNvSpPr>
          <p:nvPr/>
        </p:nvSpPr>
        <p:spPr bwMode="auto">
          <a:xfrm>
            <a:off x="2971800" y="152400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3" name="Line 79"/>
          <p:cNvSpPr>
            <a:spLocks noChangeShapeType="1"/>
          </p:cNvSpPr>
          <p:nvPr/>
        </p:nvSpPr>
        <p:spPr bwMode="auto">
          <a:xfrm>
            <a:off x="2590800" y="2057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4" name="Line 80"/>
          <p:cNvSpPr>
            <a:spLocks noChangeShapeType="1"/>
          </p:cNvSpPr>
          <p:nvPr/>
        </p:nvSpPr>
        <p:spPr bwMode="auto">
          <a:xfrm>
            <a:off x="2590800" y="2362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5" name="Line 81"/>
          <p:cNvSpPr>
            <a:spLocks noChangeShapeType="1"/>
          </p:cNvSpPr>
          <p:nvPr/>
        </p:nvSpPr>
        <p:spPr bwMode="auto">
          <a:xfrm>
            <a:off x="2971800" y="2362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44063" name="AutoShape 82"/>
          <p:cNvCxnSpPr>
            <a:cxnSpLocks noChangeShapeType="1"/>
            <a:stCxn id="349259" idx="1"/>
            <a:endCxn id="44040" idx="3"/>
          </p:cNvCxnSpPr>
          <p:nvPr/>
        </p:nvCxnSpPr>
        <p:spPr bwMode="auto">
          <a:xfrm flipH="1">
            <a:off x="1676400" y="2209800"/>
            <a:ext cx="381000" cy="31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40" name="Leading Question"/>
          <p:cNvSpPr txBox="1">
            <a:spLocks noChangeArrowheads="1"/>
          </p:cNvSpPr>
          <p:nvPr/>
        </p:nvSpPr>
        <p:spPr bwMode="auto">
          <a:xfrm>
            <a:off x="4100513" y="5791200"/>
            <a:ext cx="42259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ctr" eaLnBrk="0" hangingPunct="0"/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we configure SYS/BIOS to respond</a:t>
            </a:r>
            <a:br>
              <a:rPr lang="en-US" sz="2000" b="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to this interrupt and call the appropriate ISR?</a:t>
            </a:r>
          </a:p>
          <a:p>
            <a:pPr algn="ctr" eaLnBrk="0" hangingPunct="0">
              <a:lnSpc>
                <a:spcPct val="80000"/>
              </a:lnSpc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750"/>
            <a:ext cx="9144000" cy="742950"/>
          </a:xfrm>
        </p:spPr>
        <p:txBody>
          <a:bodyPr/>
          <a:lstStyle/>
          <a:p>
            <a:pPr eaLnBrk="1" hangingPunct="1"/>
            <a:r>
              <a:rPr lang="en-US" smtClean="0"/>
              <a:t>Configuring an </a:t>
            </a:r>
            <a:r>
              <a:rPr lang="en-US" i="1" u="sng" smtClean="0"/>
              <a:t>Hwi</a:t>
            </a:r>
            <a:r>
              <a:rPr lang="en-US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5060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Hwi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Hwi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45062" name="Group 48"/>
          <p:cNvGrpSpPr>
            <a:grpSpLocks/>
          </p:cNvGrpSpPr>
          <p:nvPr/>
        </p:nvGrpSpPr>
        <p:grpSpPr bwMode="auto">
          <a:xfrm>
            <a:off x="1447800" y="609600"/>
            <a:ext cx="5181600" cy="457200"/>
            <a:chOff x="480" y="384"/>
            <a:chExt cx="3264" cy="288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384"/>
              <a:ext cx="326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450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45076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Arial Narrow" pitchFamily="34" charset="0"/>
                </a:rPr>
                <a:t> Tie </a:t>
              </a:r>
              <a:r>
                <a:rPr lang="en-US" sz="2000" dirty="0" smtClean="0">
                  <a:solidFill>
                    <a:srgbClr val="000000"/>
                  </a:solidFill>
                  <a:latin typeface="Arial Narrow" pitchFamily="34" charset="0"/>
                </a:rPr>
                <a:t>SPI_INT </a:t>
              </a:r>
              <a:r>
                <a:rPr lang="en-US" sz="2000" dirty="0">
                  <a:solidFill>
                    <a:srgbClr val="000000"/>
                  </a:solidFill>
                  <a:latin typeface="Arial Narrow" pitchFamily="34" charset="0"/>
                </a:rPr>
                <a:t>to the CPU’s HWI</a:t>
              </a:r>
              <a:r>
                <a:rPr lang="en-US" sz="2000" baseline="-25000" dirty="0">
                  <a:solidFill>
                    <a:srgbClr val="000000"/>
                  </a:solidFill>
                  <a:latin typeface="Arial Narrow" pitchFamily="34" charset="0"/>
                </a:rPr>
                <a:t>5</a:t>
              </a:r>
              <a:endParaRPr lang="en-US" sz="2000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pic>
        <p:nvPicPr>
          <p:cNvPr id="72707" name="Picture 3" descr="C:\Documents and Settings\a0159877\Desktop\hwi_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963988"/>
            <a:ext cx="7239000" cy="2162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8" name="Picture 4" descr="C:\Documents and Settings\a0159877\Desktop\hwi_use_mo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1665288"/>
            <a:ext cx="1219200" cy="15430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9" name="Picture 5" descr="C:\Documents and Settings\a0159877\Desktop\hwi_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1666875"/>
            <a:ext cx="1600200" cy="1549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506788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247650" y="3513138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068" name="Text Box 13"/>
          <p:cNvSpPr txBox="1">
            <a:spLocks noChangeArrowheads="1"/>
          </p:cNvSpPr>
          <p:nvPr/>
        </p:nvSpPr>
        <p:spPr bwMode="auto">
          <a:xfrm>
            <a:off x="641350" y="3551238"/>
            <a:ext cx="6234113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Hwi – Event ID, CPU Int #, ISR vector: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743200" y="2149475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25575" y="5916613"/>
            <a:ext cx="3486150" cy="31432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b="0" dirty="0">
                <a:latin typeface="Arial Narrow" pitchFamily="34" charset="0"/>
                <a:cs typeface="+mn-cs"/>
              </a:rPr>
              <a:t>To enable INT at startup, check the box</a:t>
            </a:r>
          </a:p>
        </p:txBody>
      </p:sp>
      <p:cxnSp>
        <p:nvCxnSpPr>
          <p:cNvPr id="45071" name="Straight Arrow Connector 47"/>
          <p:cNvCxnSpPr>
            <a:cxnSpLocks noChangeShapeType="1"/>
            <a:stCxn id="46" idx="3"/>
          </p:cNvCxnSpPr>
          <p:nvPr/>
        </p:nvCxnSpPr>
        <p:spPr bwMode="auto">
          <a:xfrm flipV="1">
            <a:off x="4911725" y="5945188"/>
            <a:ext cx="422275" cy="128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49" name="Leading Question"/>
          <p:cNvSpPr txBox="1">
            <a:spLocks noChangeArrowheads="1"/>
          </p:cNvSpPr>
          <p:nvPr/>
        </p:nvSpPr>
        <p:spPr bwMode="auto">
          <a:xfrm>
            <a:off x="5029200" y="6248400"/>
            <a:ext cx="3175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Where do you find the Event Id #?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07100" y="2055813"/>
            <a:ext cx="2860675" cy="922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2192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Need for an Operating System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9144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5437188" cy="677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</a:t>
            </a:r>
            <a:r>
              <a:rPr lang="en-US" sz="2000" u="sng">
                <a:latin typeface="Arial Narrow" pitchFamily="34" charset="0"/>
              </a:rPr>
              <a:t>Simple system:</a:t>
            </a:r>
            <a:r>
              <a:rPr lang="en-US" sz="2000">
                <a:latin typeface="Arial Narrow" pitchFamily="34" charset="0"/>
              </a:rPr>
              <a:t> single I-P-O is easy to manage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As system complexity increases (</a:t>
            </a:r>
            <a:r>
              <a:rPr lang="en-US" sz="2000" u="sng">
                <a:latin typeface="Arial Narrow" pitchFamily="34" charset="0"/>
              </a:rPr>
              <a:t>multiple threads</a:t>
            </a:r>
            <a:r>
              <a:rPr lang="en-US" sz="2000">
                <a:latin typeface="Arial Narrow" pitchFamily="34" charset="0"/>
              </a:rPr>
              <a:t>):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219200" y="3797300"/>
            <a:ext cx="2973388" cy="563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Can they all meet real time ?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Priorities of threads/algos ?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892675" y="3797300"/>
            <a:ext cx="2886075" cy="563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Synchronization of events?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Data sharing/passing ?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990600" y="4495800"/>
            <a:ext cx="5583238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2 options: “home-grown” or use existing (SYS/BIOS)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  </a:t>
            </a:r>
            <a:r>
              <a:rPr lang="en-US" sz="1600">
                <a:latin typeface="Arial Narrow" pitchFamily="34" charset="0"/>
              </a:rPr>
              <a:t>(either option requires overhead)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990600" y="5233988"/>
            <a:ext cx="60753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If you choose an existing O/S, what should you consider ?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79513" y="5667375"/>
            <a:ext cx="2643187" cy="78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modular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easy to use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How much does it cost ?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852988" y="5667375"/>
            <a:ext cx="2971800" cy="78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reliable?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Data sharing/passing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What code overhead exists?</a:t>
            </a:r>
          </a:p>
        </p:txBody>
      </p:sp>
      <p:sp>
        <p:nvSpPr>
          <p:cNvPr id="360461" name="AutoShape 13"/>
          <p:cNvSpPr>
            <a:spLocks noChangeArrowheads="1"/>
          </p:cNvSpPr>
          <p:nvPr/>
        </p:nvSpPr>
        <p:spPr bwMode="auto">
          <a:xfrm>
            <a:off x="2667000" y="1450975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0462" name="AutoShape 14"/>
          <p:cNvSpPr>
            <a:spLocks noChangeArrowheads="1"/>
          </p:cNvSpPr>
          <p:nvPr/>
        </p:nvSpPr>
        <p:spPr bwMode="auto">
          <a:xfrm>
            <a:off x="5562600" y="1450975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55650" y="2441575"/>
            <a:ext cx="1398588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Event + ISR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Device Driver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3573463" y="2441575"/>
            <a:ext cx="1671637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Data Processing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Algorithm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532563" y="2441575"/>
            <a:ext cx="1398587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Event + ISR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Device Driver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1910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0386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38862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Process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70104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8580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67056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Output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438400"/>
            <a:ext cx="7848600" cy="154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Event IDs</a:t>
            </a:r>
          </a:p>
        </p:txBody>
      </p:sp>
      <p:sp>
        <p:nvSpPr>
          <p:cNvPr id="46083" name="Text Box 11"/>
          <p:cNvSpPr txBox="1">
            <a:spLocks noChangeArrowheads="1"/>
          </p:cNvSpPr>
          <p:nvPr/>
        </p:nvSpPr>
        <p:spPr bwMode="auto">
          <a:xfrm>
            <a:off x="304800" y="565150"/>
            <a:ext cx="8042275" cy="757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So, how do you know the names of the interrupt events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and their corresponding event numbers?</a:t>
            </a:r>
          </a:p>
        </p:txBody>
      </p:sp>
      <p:sp>
        <p:nvSpPr>
          <p:cNvPr id="46084" name="Text Box 12"/>
          <p:cNvSpPr txBox="1">
            <a:spLocks noChangeArrowheads="1"/>
          </p:cNvSpPr>
          <p:nvPr/>
        </p:nvSpPr>
        <p:spPr bwMode="auto">
          <a:xfrm>
            <a:off x="652463" y="1339850"/>
            <a:ext cx="5746750" cy="38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>
                <a:solidFill>
                  <a:srgbClr val="0066FF"/>
                </a:solidFill>
              </a:rPr>
              <a:t>Look it up (in the datasheet), of course…</a:t>
            </a:r>
          </a:p>
        </p:txBody>
      </p:sp>
      <p:sp>
        <p:nvSpPr>
          <p:cNvPr id="46085" name="Text Box 13"/>
          <p:cNvSpPr txBox="1">
            <a:spLocks noChangeArrowheads="1"/>
          </p:cNvSpPr>
          <p:nvPr/>
        </p:nvSpPr>
        <p:spPr bwMode="auto">
          <a:xfrm>
            <a:off x="1735138" y="1981200"/>
            <a:ext cx="4669868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 i="1" dirty="0">
                <a:solidFill>
                  <a:srgbClr val="000000"/>
                </a:solidFill>
              </a:rPr>
              <a:t>Ref: </a:t>
            </a:r>
            <a:r>
              <a:rPr lang="en-US" sz="2000" b="0" i="1" dirty="0" smtClean="0">
                <a:solidFill>
                  <a:srgbClr val="000000"/>
                </a:solidFill>
              </a:rPr>
              <a:t>TMS320C6678 </a:t>
            </a:r>
            <a:r>
              <a:rPr lang="en-US" sz="2000" b="0" i="1" dirty="0">
                <a:solidFill>
                  <a:srgbClr val="000000"/>
                </a:solidFill>
              </a:rPr>
              <a:t>datasheet (</a:t>
            </a:r>
            <a:r>
              <a:rPr lang="en-US" sz="2000" b="0" i="1" dirty="0" err="1">
                <a:solidFill>
                  <a:srgbClr val="000000"/>
                </a:solidFill>
              </a:rPr>
              <a:t>exerpt</a:t>
            </a:r>
            <a:r>
              <a:rPr lang="en-US" sz="2000" b="0" i="1" dirty="0">
                <a:solidFill>
                  <a:srgbClr val="000000"/>
                </a:solidFill>
              </a:rPr>
              <a:t>):</a:t>
            </a:r>
          </a:p>
        </p:txBody>
      </p:sp>
      <p:sp>
        <p:nvSpPr>
          <p:cNvPr id="46087" name="Text Box 11"/>
          <p:cNvSpPr txBox="1">
            <a:spLocks noChangeArrowheads="1"/>
          </p:cNvSpPr>
          <p:nvPr/>
        </p:nvSpPr>
        <p:spPr bwMode="auto">
          <a:xfrm>
            <a:off x="304800" y="5414963"/>
            <a:ext cx="7813675" cy="757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 dirty="0">
                <a:solidFill>
                  <a:srgbClr val="000000"/>
                </a:solidFill>
              </a:rPr>
              <a:t>This example is target-specific for the </a:t>
            </a:r>
            <a:r>
              <a:rPr lang="en-US" b="0" dirty="0" smtClean="0">
                <a:solidFill>
                  <a:srgbClr val="000000"/>
                </a:solidFill>
              </a:rPr>
              <a:t>C6678 </a:t>
            </a:r>
            <a:r>
              <a:rPr lang="en-US" b="0" dirty="0">
                <a:solidFill>
                  <a:srgbClr val="000000"/>
                </a:solidFill>
              </a:rPr>
              <a:t>DSP.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Simply refer to your target’s datasheet for similar info.</a:t>
            </a:r>
          </a:p>
        </p:txBody>
      </p:sp>
      <p:sp>
        <p:nvSpPr>
          <p:cNvPr id="18" name="Leading Question"/>
          <p:cNvSpPr txBox="1">
            <a:spLocks noChangeArrowheads="1"/>
          </p:cNvSpPr>
          <p:nvPr/>
        </p:nvSpPr>
        <p:spPr bwMode="auto">
          <a:xfrm>
            <a:off x="5113338" y="6172200"/>
            <a:ext cx="30305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What happens in the ISR 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3581400"/>
            <a:ext cx="3505200" cy="183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090" name="Straight Arrow Connector 14"/>
          <p:cNvCxnSpPr>
            <a:cxnSpLocks noChangeShapeType="1"/>
          </p:cNvCxnSpPr>
          <p:nvPr/>
        </p:nvCxnSpPr>
        <p:spPr bwMode="auto">
          <a:xfrm>
            <a:off x="1219200" y="3429000"/>
            <a:ext cx="2819400" cy="144780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ISR </a:t>
            </a:r>
            <a:r>
              <a:rPr lang="en-US" dirty="0" smtClean="0"/>
              <a:t>(SPI)</a:t>
            </a:r>
            <a:endParaRPr lang="en-US" dirty="0" smtClean="0"/>
          </a:p>
        </p:txBody>
      </p:sp>
      <p:sp>
        <p:nvSpPr>
          <p:cNvPr id="47107" name="Text Box 12"/>
          <p:cNvSpPr txBox="1">
            <a:spLocks noChangeArrowheads="1"/>
          </p:cNvSpPr>
          <p:nvPr/>
        </p:nvSpPr>
        <p:spPr bwMode="auto">
          <a:xfrm>
            <a:off x="441325" y="1165225"/>
            <a:ext cx="4180953" cy="338554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Arial Narrow" pitchFamily="34" charset="0"/>
              </a:rPr>
              <a:t>Example ISR for </a:t>
            </a:r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SPIXEVT_INT </a:t>
            </a:r>
            <a:r>
              <a:rPr lang="en-US" sz="2000" dirty="0">
                <a:solidFill>
                  <a:srgbClr val="000000"/>
                </a:solidFill>
                <a:latin typeface="Arial Narrow" pitchFamily="34" charset="0"/>
              </a:rPr>
              <a:t>interrupt </a:t>
            </a:r>
          </a:p>
        </p:txBody>
      </p: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457200" y="2530475"/>
            <a:ext cx="8364538" cy="36639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pInBuf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 =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SPI-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&gt;RCV;	  // READ audio sample from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SPI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SPI-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&gt;XMT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pOutBuf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	  // WRITE audio sample to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SPI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+=1;			  // increment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counter</a:t>
            </a:r>
          </a:p>
          <a:p>
            <a:pPr eaLnBrk="0" hangingPunct="0">
              <a:spcBef>
                <a:spcPct val="50000"/>
              </a:spcBef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if(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&gt;= BUFFSIZE )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{				  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memcpy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Len);      // Copy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to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Algo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)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= 0;                  // reset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for new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buf’s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pingPong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^= 1;		  // PING/PONG buffer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}</a:t>
            </a:r>
          </a:p>
        </p:txBody>
      </p:sp>
      <p:sp>
        <p:nvSpPr>
          <p:cNvPr id="47109" name="TextBox 12"/>
          <p:cNvSpPr txBox="1">
            <a:spLocks noChangeArrowheads="1"/>
          </p:cNvSpPr>
          <p:nvPr/>
        </p:nvSpPr>
        <p:spPr bwMode="auto">
          <a:xfrm>
            <a:off x="396875" y="2133600"/>
            <a:ext cx="18430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isrAudio:</a:t>
            </a:r>
          </a:p>
        </p:txBody>
      </p:sp>
      <p:sp>
        <p:nvSpPr>
          <p:cNvPr id="14" name="Leading Question"/>
          <p:cNvSpPr txBox="1">
            <a:spLocks noChangeArrowheads="1"/>
          </p:cNvSpPr>
          <p:nvPr/>
        </p:nvSpPr>
        <p:spPr bwMode="auto">
          <a:xfrm>
            <a:off x="4383088" y="6207125"/>
            <a:ext cx="41100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Can one interrupt preempt another?</a:t>
            </a:r>
          </a:p>
        </p:txBody>
      </p:sp>
      <p:pic>
        <p:nvPicPr>
          <p:cNvPr id="2050" name="Picture 2" descr="C:\Documents and Settings\a0159877\Desktop\SYSBIOS Snaps\extra\hwi_basic_setting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619125"/>
            <a:ext cx="2740025" cy="1765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7112" name="Straight Arrow Connector 10"/>
          <p:cNvCxnSpPr>
            <a:cxnSpLocks noChangeShapeType="1"/>
            <a:stCxn id="47109" idx="3"/>
          </p:cNvCxnSpPr>
          <p:nvPr/>
        </p:nvCxnSpPr>
        <p:spPr bwMode="auto">
          <a:xfrm flipV="1">
            <a:off x="2239963" y="1774825"/>
            <a:ext cx="4922837" cy="55245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Enabling Preemption of Hwi</a:t>
            </a:r>
          </a:p>
        </p:txBody>
      </p:sp>
      <p:pic>
        <p:nvPicPr>
          <p:cNvPr id="73730" name="Picture 2" descr="C:\Documents and Settings\a0159877\Desktop\Interrupt_preemp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1025" y="642938"/>
            <a:ext cx="5086350" cy="2609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132" name="TextBox 16"/>
          <p:cNvSpPr txBox="1">
            <a:spLocks noChangeArrowheads="1"/>
          </p:cNvSpPr>
          <p:nvPr/>
        </p:nvSpPr>
        <p:spPr bwMode="auto">
          <a:xfrm>
            <a:off x="549275" y="3429000"/>
            <a:ext cx="7832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chemeClr val="tx2"/>
                </a:solidFill>
              </a:rPr>
              <a:t>Default</a:t>
            </a:r>
            <a:r>
              <a:rPr lang="en-US" b="0"/>
              <a:t> mask is “SELF” – which means all other Hwi’s</a:t>
            </a:r>
            <a:br>
              <a:rPr lang="en-US" b="0"/>
            </a:br>
            <a:r>
              <a:rPr lang="en-US" b="0"/>
              <a:t>can pre-empt except for itself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Can choose other masking options as required:</a:t>
            </a:r>
          </a:p>
        </p:txBody>
      </p:sp>
      <p:sp>
        <p:nvSpPr>
          <p:cNvPr id="48133" name="TextBox 18"/>
          <p:cNvSpPr txBox="1">
            <a:spLocks noChangeArrowheads="1"/>
          </p:cNvSpPr>
          <p:nvPr/>
        </p:nvSpPr>
        <p:spPr bwMode="auto">
          <a:xfrm>
            <a:off x="1047750" y="4633913"/>
            <a:ext cx="7334250" cy="16478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ALL: </a:t>
            </a:r>
            <a:r>
              <a:rPr lang="en-US" sz="2000" b="0"/>
              <a:t>	  	Best choice if ISR is short &amp; fast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NONE: 	</a:t>
            </a:r>
            <a:r>
              <a:rPr lang="en-US" sz="2000" b="0"/>
              <a:t>	Dangerous – make sure ISR code is re-entrant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BITMASK:</a:t>
            </a:r>
            <a:r>
              <a:rPr lang="en-US" sz="2000" b="0"/>
              <a:t>	Allows custom mask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LOWER:</a:t>
            </a:r>
            <a:r>
              <a:rPr lang="en-US" sz="2000" b="0"/>
              <a:t>	Masks any interrupt(s) with lower priority (ARM)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Hwi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1295400"/>
            <a:ext cx="7924800" cy="434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Hwi_disableInterrupt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n-lt"/>
                <a:cs typeface="Courier New" pitchFamily="49" charset="0"/>
              </a:rPr>
              <a:t>Set enable bit =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Hwi_enableInterrupt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Set enable bit = 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Hwi_clearInterrupt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Clear INT flag bit =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Hwi_post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0" dirty="0">
                <a:latin typeface="+mj-lt"/>
                <a:cs typeface="Courier New" pitchFamily="49" charset="0"/>
              </a:rPr>
              <a:t>Post INT # (in code)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+mj-lt"/>
                <a:cs typeface="Courier New" pitchFamily="49" charset="0"/>
              </a:rPr>
              <a:t>Global INTs disable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Global INTs enable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+mj-lt"/>
                <a:cs typeface="Courier New" pitchFamily="49" charset="0"/>
              </a:rPr>
              <a:t>Global INTs restore</a:t>
            </a:r>
          </a:p>
        </p:txBody>
      </p:sp>
      <p:sp>
        <p:nvSpPr>
          <p:cNvPr id="49156" name="TextBox 14"/>
          <p:cNvSpPr txBox="1">
            <a:spLocks noChangeArrowheads="1"/>
          </p:cNvSpPr>
          <p:nvPr/>
        </p:nvSpPr>
        <p:spPr bwMode="auto">
          <a:xfrm>
            <a:off x="457200" y="762000"/>
            <a:ext cx="40449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Hwi APIs:</a:t>
            </a:r>
          </a:p>
        </p:txBody>
      </p:sp>
      <p:cxnSp>
        <p:nvCxnSpPr>
          <p:cNvPr id="49157" name="Straight Connector 16"/>
          <p:cNvCxnSpPr>
            <a:cxnSpLocks noChangeShapeType="1"/>
          </p:cNvCxnSpPr>
          <p:nvPr/>
        </p:nvCxnSpPr>
        <p:spPr bwMode="auto">
          <a:xfrm>
            <a:off x="609600" y="2963863"/>
            <a:ext cx="7924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9158" name="Straight Connector 17"/>
          <p:cNvCxnSpPr>
            <a:cxnSpLocks noChangeShapeType="1"/>
          </p:cNvCxnSpPr>
          <p:nvPr/>
        </p:nvCxnSpPr>
        <p:spPr bwMode="auto">
          <a:xfrm>
            <a:off x="609600" y="3954463"/>
            <a:ext cx="7924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9159" name="Straight Connector 21"/>
          <p:cNvCxnSpPr>
            <a:cxnSpLocks noChangeShapeType="1"/>
          </p:cNvCxnSpPr>
          <p:nvPr/>
        </p:nvCxnSpPr>
        <p:spPr bwMode="auto">
          <a:xfrm rot="5400000">
            <a:off x="2941638" y="3467100"/>
            <a:ext cx="4343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3" name="Leading Question"/>
          <p:cNvSpPr txBox="1">
            <a:spLocks noChangeArrowheads="1"/>
          </p:cNvSpPr>
          <p:nvPr/>
        </p:nvSpPr>
        <p:spPr bwMode="auto">
          <a:xfrm>
            <a:off x="5926138" y="6096000"/>
            <a:ext cx="22685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SWIs...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3200400"/>
            <a:ext cx="1744663" cy="314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New in SYS/BIOS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23622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0179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501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5018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1665288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 Scheduling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Hwi</a:t>
            </a:r>
            <a:r>
              <a:rPr lang="en-US" dirty="0">
                <a:solidFill>
                  <a:schemeClr val="tx2"/>
                </a:solidFill>
                <a:cs typeface="+mn-cs"/>
              </a:rPr>
              <a:t> (hi)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Hardware Interrupts</a:t>
            </a:r>
            <a:endParaRPr lang="en-US" dirty="0">
              <a:cs typeface="+mn-cs"/>
            </a:endParaRPr>
          </a:p>
        </p:txBody>
      </p:sp>
      <p:sp>
        <p:nvSpPr>
          <p:cNvPr id="51205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Swi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Software Interrupts</a:t>
            </a:r>
            <a:endParaRPr lang="en-US"/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Task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Tasks</a:t>
            </a:r>
            <a:endParaRPr lang="en-US" dirty="0">
              <a:cs typeface="+mn-cs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51208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51209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51210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51211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51212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1213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1214" name="Rectangle 19"/>
          <p:cNvSpPr>
            <a:spLocks noChangeArrowheads="1"/>
          </p:cNvSpPr>
          <p:nvPr/>
        </p:nvSpPr>
        <p:spPr bwMode="auto">
          <a:xfrm>
            <a:off x="63500" y="2819400"/>
            <a:ext cx="8915400" cy="21336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1215" name="Rectangle 20"/>
          <p:cNvSpPr>
            <a:spLocks noChangeArrowheads="1"/>
          </p:cNvSpPr>
          <p:nvPr/>
        </p:nvSpPr>
        <p:spPr bwMode="auto">
          <a:xfrm>
            <a:off x="42863" y="622300"/>
            <a:ext cx="8915400" cy="102235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1216" name="Text Box 20"/>
          <p:cNvSpPr txBox="1">
            <a:spLocks noChangeArrowheads="1"/>
          </p:cNvSpPr>
          <p:nvPr/>
        </p:nvSpPr>
        <p:spPr bwMode="auto">
          <a:xfrm>
            <a:off x="1752600" y="5562600"/>
            <a:ext cx="6248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provides for Hwi and Swi management</a:t>
            </a:r>
          </a:p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allows the Hwi to post a Swi to the ready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and Software Interrupt System</a:t>
            </a:r>
          </a:p>
        </p:txBody>
      </p:sp>
      <p:sp>
        <p:nvSpPr>
          <p:cNvPr id="992267" name="Rectangle 11"/>
          <p:cNvSpPr>
            <a:spLocks noChangeArrowheads="1"/>
          </p:cNvSpPr>
          <p:nvPr/>
        </p:nvSpPr>
        <p:spPr bwMode="auto">
          <a:xfrm>
            <a:off x="6019800" y="2895600"/>
            <a:ext cx="2895600" cy="2209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68" name="Rectangle 12"/>
          <p:cNvSpPr>
            <a:spLocks noChangeArrowheads="1"/>
          </p:cNvSpPr>
          <p:nvPr/>
        </p:nvSpPr>
        <p:spPr bwMode="auto">
          <a:xfrm>
            <a:off x="152400" y="2895600"/>
            <a:ext cx="2667000" cy="1981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69" name="AutoShape 13"/>
          <p:cNvSpPr>
            <a:spLocks noChangeArrowheads="1"/>
          </p:cNvSpPr>
          <p:nvPr/>
        </p:nvSpPr>
        <p:spPr bwMode="auto">
          <a:xfrm>
            <a:off x="152400" y="2044700"/>
            <a:ext cx="8686800" cy="685800"/>
          </a:xfrm>
          <a:prstGeom prst="flowChartAlternateProcess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992270" name="AutoShape 14"/>
          <p:cNvSpPr>
            <a:spLocks noChangeArrowheads="1"/>
          </p:cNvSpPr>
          <p:nvPr/>
        </p:nvSpPr>
        <p:spPr bwMode="auto">
          <a:xfrm>
            <a:off x="152400" y="1143000"/>
            <a:ext cx="8686800" cy="685800"/>
          </a:xfrm>
          <a:prstGeom prst="flowChartAlternateProcess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992271" name="Line 15"/>
          <p:cNvSpPr>
            <a:spLocks noChangeShapeType="1"/>
          </p:cNvSpPr>
          <p:nvPr/>
        </p:nvSpPr>
        <p:spPr bwMode="auto">
          <a:xfrm>
            <a:off x="3352800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72" name="Line 16"/>
          <p:cNvSpPr>
            <a:spLocks noChangeShapeType="1"/>
          </p:cNvSpPr>
          <p:nvPr/>
        </p:nvSpPr>
        <p:spPr bwMode="auto">
          <a:xfrm>
            <a:off x="4970463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73" name="Line 17"/>
          <p:cNvSpPr>
            <a:spLocks noChangeShapeType="1"/>
          </p:cNvSpPr>
          <p:nvPr/>
        </p:nvSpPr>
        <p:spPr bwMode="auto">
          <a:xfrm>
            <a:off x="4964113" y="2387600"/>
            <a:ext cx="3698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34" name="Rectangle 18"/>
          <p:cNvSpPr>
            <a:spLocks noChangeArrowheads="1"/>
          </p:cNvSpPr>
          <p:nvPr/>
        </p:nvSpPr>
        <p:spPr bwMode="auto">
          <a:xfrm>
            <a:off x="152400" y="2971800"/>
            <a:ext cx="27432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None/>
            </a:pPr>
            <a:r>
              <a:rPr lang="en-US" sz="1800">
                <a:solidFill>
                  <a:srgbClr val="0066FF"/>
                </a:solidFill>
                <a:latin typeface="Arial Narrow" pitchFamily="34" charset="0"/>
              </a:rPr>
              <a:t>Hwi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Fast response to INTs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Min context switching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High priority for CPU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Limited # of Hwi possible</a:t>
            </a:r>
          </a:p>
        </p:txBody>
      </p:sp>
      <p:sp>
        <p:nvSpPr>
          <p:cNvPr id="52235" name="Rectangle 19"/>
          <p:cNvSpPr>
            <a:spLocks noChangeArrowheads="1"/>
          </p:cNvSpPr>
          <p:nvPr/>
        </p:nvSpPr>
        <p:spPr bwMode="auto">
          <a:xfrm>
            <a:off x="6096000" y="2971800"/>
            <a:ext cx="2743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None/>
            </a:pPr>
            <a:r>
              <a:rPr lang="en-US" sz="1800">
                <a:solidFill>
                  <a:srgbClr val="0066FF"/>
                </a:solidFill>
                <a:latin typeface="Arial Narrow" pitchFamily="34" charset="0"/>
              </a:rPr>
              <a:t>Swi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Latency in response time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Context switch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Selectable priority levels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Scheduler manages execution</a:t>
            </a:r>
          </a:p>
        </p:txBody>
      </p:sp>
      <p:sp>
        <p:nvSpPr>
          <p:cNvPr id="52236" name="Text Box 20"/>
          <p:cNvSpPr txBox="1">
            <a:spLocks noChangeArrowheads="1"/>
          </p:cNvSpPr>
          <p:nvPr/>
        </p:nvSpPr>
        <p:spPr bwMode="auto">
          <a:xfrm>
            <a:off x="1752600" y="5562600"/>
            <a:ext cx="6248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provides for Hwi and Swi management</a:t>
            </a:r>
          </a:p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allows the Hwi to post a Swi to the ready queue</a:t>
            </a:r>
          </a:p>
        </p:txBody>
      </p:sp>
      <p:sp>
        <p:nvSpPr>
          <p:cNvPr id="52237" name="Text Box 21"/>
          <p:cNvSpPr txBox="1">
            <a:spLocks noChangeArrowheads="1"/>
          </p:cNvSpPr>
          <p:nvPr/>
        </p:nvSpPr>
        <p:spPr bwMode="auto">
          <a:xfrm>
            <a:off x="1752600" y="6096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Execution flow for flexible real-time systems:</a:t>
            </a:r>
          </a:p>
        </p:txBody>
      </p:sp>
      <p:sp>
        <p:nvSpPr>
          <p:cNvPr id="52238" name="AutoShape 22"/>
          <p:cNvSpPr>
            <a:spLocks noChangeArrowheads="1"/>
          </p:cNvSpPr>
          <p:nvPr/>
        </p:nvSpPr>
        <p:spPr bwMode="auto">
          <a:xfrm>
            <a:off x="381000" y="1282700"/>
            <a:ext cx="655638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INT !</a:t>
            </a:r>
          </a:p>
        </p:txBody>
      </p:sp>
      <p:sp>
        <p:nvSpPr>
          <p:cNvPr id="52239" name="AutoShape 23"/>
          <p:cNvSpPr>
            <a:spLocks noChangeArrowheads="1"/>
          </p:cNvSpPr>
          <p:nvPr/>
        </p:nvSpPr>
        <p:spPr bwMode="auto">
          <a:xfrm>
            <a:off x="1436688" y="1263650"/>
            <a:ext cx="1889125" cy="442913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Hard R/T Process</a:t>
            </a:r>
          </a:p>
        </p:txBody>
      </p:sp>
      <p:sp>
        <p:nvSpPr>
          <p:cNvPr id="52240" name="AutoShape 24"/>
          <p:cNvSpPr>
            <a:spLocks noChangeArrowheads="1"/>
          </p:cNvSpPr>
          <p:nvPr/>
        </p:nvSpPr>
        <p:spPr bwMode="auto">
          <a:xfrm>
            <a:off x="3733800" y="1282700"/>
            <a:ext cx="1295400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Post Swi</a:t>
            </a:r>
          </a:p>
        </p:txBody>
      </p:sp>
      <p:sp>
        <p:nvSpPr>
          <p:cNvPr id="52241" name="AutoShape 25"/>
          <p:cNvSpPr>
            <a:spLocks noChangeArrowheads="1"/>
          </p:cNvSpPr>
          <p:nvPr/>
        </p:nvSpPr>
        <p:spPr bwMode="auto">
          <a:xfrm>
            <a:off x="5367338" y="1298575"/>
            <a:ext cx="1274762" cy="373063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0">
                <a:solidFill>
                  <a:srgbClr val="000000"/>
                </a:solidFill>
                <a:latin typeface="Arial Narrow" pitchFamily="34" charset="0"/>
              </a:rPr>
              <a:t>Cleanup, RET</a:t>
            </a:r>
          </a:p>
        </p:txBody>
      </p:sp>
      <p:sp>
        <p:nvSpPr>
          <p:cNvPr id="52242" name="AutoShape 26"/>
          <p:cNvSpPr>
            <a:spLocks noChangeArrowheads="1"/>
          </p:cNvSpPr>
          <p:nvPr/>
        </p:nvSpPr>
        <p:spPr bwMode="auto">
          <a:xfrm>
            <a:off x="5354638" y="2182813"/>
            <a:ext cx="2168525" cy="40798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Continue Processing ...</a:t>
            </a:r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1039813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44" name="AutoShape 28"/>
          <p:cNvSpPr>
            <a:spLocks noChangeArrowheads="1"/>
          </p:cNvSpPr>
          <p:nvPr/>
        </p:nvSpPr>
        <p:spPr bwMode="auto">
          <a:xfrm>
            <a:off x="3733800" y="2184400"/>
            <a:ext cx="1295400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SWI Ready</a:t>
            </a:r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>
            <a:off x="4419600" y="1676400"/>
            <a:ext cx="0" cy="522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46" name="Text Box 30"/>
          <p:cNvSpPr txBox="1">
            <a:spLocks noChangeArrowheads="1"/>
          </p:cNvSpPr>
          <p:nvPr/>
        </p:nvSpPr>
        <p:spPr bwMode="auto">
          <a:xfrm>
            <a:off x="7834313" y="1270000"/>
            <a:ext cx="822325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0066FF"/>
                </a:solidFill>
              </a:rPr>
              <a:t>Hwi</a:t>
            </a:r>
          </a:p>
        </p:txBody>
      </p:sp>
      <p:sp>
        <p:nvSpPr>
          <p:cNvPr id="52247" name="Text Box 32"/>
          <p:cNvSpPr txBox="1">
            <a:spLocks noChangeArrowheads="1"/>
          </p:cNvSpPr>
          <p:nvPr/>
        </p:nvSpPr>
        <p:spPr bwMode="auto">
          <a:xfrm>
            <a:off x="2962275" y="3289300"/>
            <a:ext cx="2949575" cy="2044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*buf++ = *XBUF;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cnt++;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if (cnt &gt;= BLKSZ) {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Swi_post(swiFir);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count = 0;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pingPong ^= 1;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6" name="Leading Question"/>
          <p:cNvSpPr txBox="1">
            <a:spLocks noChangeArrowheads="1"/>
          </p:cNvSpPr>
          <p:nvPr/>
        </p:nvSpPr>
        <p:spPr bwMode="auto">
          <a:xfrm>
            <a:off x="6459538" y="6248400"/>
            <a:ext cx="17764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Scheduling SWIs...</a:t>
            </a:r>
          </a:p>
        </p:txBody>
      </p:sp>
      <p:sp>
        <p:nvSpPr>
          <p:cNvPr id="52249" name="TextBox 27"/>
          <p:cNvSpPr txBox="1">
            <a:spLocks noChangeArrowheads="1"/>
          </p:cNvSpPr>
          <p:nvPr/>
        </p:nvSpPr>
        <p:spPr bwMode="auto">
          <a:xfrm>
            <a:off x="2911475" y="2970213"/>
            <a:ext cx="1182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chemeClr val="tx2"/>
                </a:solidFill>
              </a:rPr>
              <a:t>isrAudio:</a:t>
            </a:r>
          </a:p>
        </p:txBody>
      </p:sp>
      <p:sp>
        <p:nvSpPr>
          <p:cNvPr id="52250" name="Text Box 30"/>
          <p:cNvSpPr txBox="1">
            <a:spLocks noChangeArrowheads="1"/>
          </p:cNvSpPr>
          <p:nvPr/>
        </p:nvSpPr>
        <p:spPr bwMode="auto">
          <a:xfrm>
            <a:off x="7834313" y="2185988"/>
            <a:ext cx="822325" cy="438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0066FF"/>
                </a:solidFill>
              </a:rPr>
              <a:t>Swi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AutoShape 2"/>
          <p:cNvSpPr>
            <a:spLocks noChangeArrowheads="1"/>
          </p:cNvSpPr>
          <p:nvPr/>
        </p:nvSpPr>
        <p:spPr bwMode="gray">
          <a:xfrm>
            <a:off x="636588" y="12985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Hwi</a:t>
            </a: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95331" name="AutoShape 3"/>
          <p:cNvSpPr>
            <a:spLocks noChangeArrowheads="1"/>
          </p:cNvSpPr>
          <p:nvPr/>
        </p:nvSpPr>
        <p:spPr bwMode="gray">
          <a:xfrm>
            <a:off x="636588" y="2976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swi_a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(p1)</a:t>
            </a:r>
          </a:p>
        </p:txBody>
      </p:sp>
      <p:sp>
        <p:nvSpPr>
          <p:cNvPr id="995332" name="AutoShape 4"/>
          <p:cNvSpPr>
            <a:spLocks noChangeArrowheads="1"/>
          </p:cNvSpPr>
          <p:nvPr/>
        </p:nvSpPr>
        <p:spPr bwMode="gray">
          <a:xfrm>
            <a:off x="636588" y="3738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Idle</a:t>
            </a:r>
          </a:p>
        </p:txBody>
      </p:sp>
      <p:sp>
        <p:nvSpPr>
          <p:cNvPr id="995333" name="AutoShape 5"/>
          <p:cNvSpPr>
            <a:spLocks noChangeArrowheads="1"/>
          </p:cNvSpPr>
          <p:nvPr/>
        </p:nvSpPr>
        <p:spPr bwMode="gray">
          <a:xfrm>
            <a:off x="636588" y="21367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swi_b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(p2)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rIns="92075" anchor="ctr"/>
          <a:lstStyle/>
          <a:p>
            <a:pPr eaLnBrk="1" hangingPunct="1"/>
            <a:r>
              <a:rPr lang="en-US" smtClean="0"/>
              <a:t>Scheduling Rules</a:t>
            </a:r>
          </a:p>
        </p:txBody>
      </p:sp>
      <p:sp>
        <p:nvSpPr>
          <p:cNvPr id="995335" name="Line 7"/>
          <p:cNvSpPr>
            <a:spLocks noChangeShapeType="1"/>
          </p:cNvSpPr>
          <p:nvPr/>
        </p:nvSpPr>
        <p:spPr bwMode="gray">
          <a:xfrm>
            <a:off x="5245100" y="3956050"/>
            <a:ext cx="731838" cy="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6" name="Line 8"/>
          <p:cNvSpPr>
            <a:spLocks noChangeShapeType="1"/>
          </p:cNvSpPr>
          <p:nvPr/>
        </p:nvSpPr>
        <p:spPr bwMode="auto">
          <a:xfrm>
            <a:off x="3074988" y="15240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7" name="Line 9"/>
          <p:cNvSpPr>
            <a:spLocks noChangeShapeType="1"/>
          </p:cNvSpPr>
          <p:nvPr/>
        </p:nvSpPr>
        <p:spPr bwMode="auto">
          <a:xfrm>
            <a:off x="2278063" y="3200400"/>
            <a:ext cx="79692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8" name="Line 10"/>
          <p:cNvSpPr>
            <a:spLocks noChangeShapeType="1"/>
          </p:cNvSpPr>
          <p:nvPr/>
        </p:nvSpPr>
        <p:spPr bwMode="auto">
          <a:xfrm>
            <a:off x="3303588" y="2362200"/>
            <a:ext cx="10668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9" name="Line 11"/>
          <p:cNvSpPr>
            <a:spLocks noChangeShapeType="1"/>
          </p:cNvSpPr>
          <p:nvPr/>
        </p:nvSpPr>
        <p:spPr bwMode="auto">
          <a:xfrm flipH="1">
            <a:off x="4411663" y="3200400"/>
            <a:ext cx="87312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0" name="Line 12"/>
          <p:cNvSpPr>
            <a:spLocks noChangeShapeType="1"/>
          </p:cNvSpPr>
          <p:nvPr/>
        </p:nvSpPr>
        <p:spPr bwMode="auto">
          <a:xfrm>
            <a:off x="3116263" y="3200400"/>
            <a:ext cx="12192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1" name="Line 13"/>
          <p:cNvSpPr>
            <a:spLocks noChangeShapeType="1"/>
          </p:cNvSpPr>
          <p:nvPr/>
        </p:nvSpPr>
        <p:spPr bwMode="auto">
          <a:xfrm flipV="1">
            <a:off x="3074988" y="1600200"/>
            <a:ext cx="0" cy="150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2" name="Line 14"/>
          <p:cNvSpPr>
            <a:spLocks noChangeShapeType="1"/>
          </p:cNvSpPr>
          <p:nvPr/>
        </p:nvSpPr>
        <p:spPr bwMode="auto">
          <a:xfrm>
            <a:off x="3532188" y="1600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3" name="Line 15"/>
          <p:cNvSpPr>
            <a:spLocks noChangeShapeType="1"/>
          </p:cNvSpPr>
          <p:nvPr/>
        </p:nvSpPr>
        <p:spPr bwMode="auto">
          <a:xfrm>
            <a:off x="4370388" y="2438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4" name="Line 16"/>
          <p:cNvSpPr>
            <a:spLocks noChangeShapeType="1"/>
          </p:cNvSpPr>
          <p:nvPr/>
        </p:nvSpPr>
        <p:spPr bwMode="auto">
          <a:xfrm>
            <a:off x="5284788" y="3276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5" name="Line 17"/>
          <p:cNvSpPr>
            <a:spLocks noChangeShapeType="1"/>
          </p:cNvSpPr>
          <p:nvPr/>
        </p:nvSpPr>
        <p:spPr bwMode="auto">
          <a:xfrm>
            <a:off x="3532188" y="2362200"/>
            <a:ext cx="762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6" name="Line 18"/>
          <p:cNvSpPr>
            <a:spLocks noChangeShapeType="1"/>
          </p:cNvSpPr>
          <p:nvPr/>
        </p:nvSpPr>
        <p:spPr bwMode="gray">
          <a:xfrm>
            <a:off x="2286000" y="4570413"/>
            <a:ext cx="5494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53267" name="Group 19"/>
          <p:cNvGrpSpPr>
            <a:grpSpLocks/>
          </p:cNvGrpSpPr>
          <p:nvPr/>
        </p:nvGrpSpPr>
        <p:grpSpPr bwMode="auto">
          <a:xfrm>
            <a:off x="2389188" y="4495800"/>
            <a:ext cx="4395787" cy="152400"/>
            <a:chOff x="1200" y="2688"/>
            <a:chExt cx="2769" cy="96"/>
          </a:xfrm>
        </p:grpSpPr>
        <p:sp>
          <p:nvSpPr>
            <p:cNvPr id="995348" name="Line 20"/>
            <p:cNvSpPr>
              <a:spLocks noChangeShapeType="1"/>
            </p:cNvSpPr>
            <p:nvPr/>
          </p:nvSpPr>
          <p:spPr bwMode="gray">
            <a:xfrm flipV="1">
              <a:off x="120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49" name="Line 21"/>
            <p:cNvSpPr>
              <a:spLocks noChangeShapeType="1"/>
            </p:cNvSpPr>
            <p:nvPr/>
          </p:nvSpPr>
          <p:spPr bwMode="gray">
            <a:xfrm flipV="1">
              <a:off x="1661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0" name="Line 22"/>
            <p:cNvSpPr>
              <a:spLocks noChangeShapeType="1"/>
            </p:cNvSpPr>
            <p:nvPr/>
          </p:nvSpPr>
          <p:spPr bwMode="gray">
            <a:xfrm flipV="1">
              <a:off x="2122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1" name="Line 23"/>
            <p:cNvSpPr>
              <a:spLocks noChangeShapeType="1"/>
            </p:cNvSpPr>
            <p:nvPr/>
          </p:nvSpPr>
          <p:spPr bwMode="gray">
            <a:xfrm flipV="1">
              <a:off x="258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2" name="Line 24"/>
            <p:cNvSpPr>
              <a:spLocks noChangeShapeType="1"/>
            </p:cNvSpPr>
            <p:nvPr/>
          </p:nvSpPr>
          <p:spPr bwMode="gray">
            <a:xfrm flipV="1">
              <a:off x="304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3" name="Line 25"/>
            <p:cNvSpPr>
              <a:spLocks noChangeShapeType="1"/>
            </p:cNvSpPr>
            <p:nvPr/>
          </p:nvSpPr>
          <p:spPr bwMode="gray">
            <a:xfrm flipV="1">
              <a:off x="350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4" name="Line 26"/>
            <p:cNvSpPr>
              <a:spLocks noChangeShapeType="1"/>
            </p:cNvSpPr>
            <p:nvPr/>
          </p:nvSpPr>
          <p:spPr bwMode="gray">
            <a:xfrm flipV="1">
              <a:off x="3969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53268" name="Text Box 27"/>
          <p:cNvSpPr txBox="1">
            <a:spLocks noChangeArrowheads="1"/>
          </p:cNvSpPr>
          <p:nvPr/>
        </p:nvSpPr>
        <p:spPr bwMode="auto">
          <a:xfrm>
            <a:off x="525463" y="990600"/>
            <a:ext cx="1600200" cy="201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Highest  Priority</a:t>
            </a:r>
          </a:p>
        </p:txBody>
      </p:sp>
      <p:sp>
        <p:nvSpPr>
          <p:cNvPr id="53269" name="Text Box 28"/>
          <p:cNvSpPr txBox="1">
            <a:spLocks noChangeArrowheads="1"/>
          </p:cNvSpPr>
          <p:nvPr/>
        </p:nvSpPr>
        <p:spPr bwMode="auto">
          <a:xfrm>
            <a:off x="636588" y="4370388"/>
            <a:ext cx="1600200" cy="201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Lowest  Priority</a:t>
            </a:r>
          </a:p>
        </p:txBody>
      </p:sp>
      <p:grpSp>
        <p:nvGrpSpPr>
          <p:cNvPr id="53270" name="Group 29"/>
          <p:cNvGrpSpPr>
            <a:grpSpLocks/>
          </p:cNvGrpSpPr>
          <p:nvPr/>
        </p:nvGrpSpPr>
        <p:grpSpPr bwMode="auto">
          <a:xfrm>
            <a:off x="7037388" y="3581400"/>
            <a:ext cx="1649412" cy="857250"/>
            <a:chOff x="3792" y="1332"/>
            <a:chExt cx="1039" cy="540"/>
          </a:xfrm>
        </p:grpSpPr>
        <p:sp>
          <p:nvSpPr>
            <p:cNvPr id="995358" name="AutoShape 30"/>
            <p:cNvSpPr>
              <a:spLocks noChangeArrowheads="1"/>
            </p:cNvSpPr>
            <p:nvPr/>
          </p:nvSpPr>
          <p:spPr bwMode="gray">
            <a:xfrm>
              <a:off x="3792" y="1344"/>
              <a:ext cx="1008" cy="52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endParaRPr 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95359" name="Line 31"/>
            <p:cNvSpPr>
              <a:spLocks noChangeShapeType="1"/>
            </p:cNvSpPr>
            <p:nvPr/>
          </p:nvSpPr>
          <p:spPr bwMode="auto">
            <a:xfrm flipV="1">
              <a:off x="3885" y="1586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60" name="Line 32"/>
            <p:cNvSpPr>
              <a:spLocks noChangeShapeType="1"/>
            </p:cNvSpPr>
            <p:nvPr/>
          </p:nvSpPr>
          <p:spPr bwMode="auto">
            <a:xfrm>
              <a:off x="3893" y="1768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3279" name="Text Box 33"/>
            <p:cNvSpPr txBox="1">
              <a:spLocks noChangeArrowheads="1"/>
            </p:cNvSpPr>
            <p:nvPr/>
          </p:nvSpPr>
          <p:spPr bwMode="auto">
            <a:xfrm>
              <a:off x="4176" y="1488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Running</a:t>
              </a:r>
            </a:p>
          </p:txBody>
        </p:sp>
        <p:sp>
          <p:nvSpPr>
            <p:cNvPr id="53280" name="Text Box 34"/>
            <p:cNvSpPr txBox="1">
              <a:spLocks noChangeArrowheads="1"/>
            </p:cNvSpPr>
            <p:nvPr/>
          </p:nvSpPr>
          <p:spPr bwMode="auto">
            <a:xfrm>
              <a:off x="4192" y="167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53281" name="Text Box 35"/>
            <p:cNvSpPr txBox="1">
              <a:spLocks noChangeArrowheads="1"/>
            </p:cNvSpPr>
            <p:nvPr/>
          </p:nvSpPr>
          <p:spPr bwMode="auto">
            <a:xfrm>
              <a:off x="4032" y="133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i="1">
                  <a:solidFill>
                    <a:srgbClr val="000000"/>
                  </a:solidFill>
                  <a:latin typeface="Times New Roman" pitchFamily="18" charset="0"/>
                </a:rPr>
                <a:t>Legend</a:t>
              </a:r>
            </a:p>
          </p:txBody>
        </p:sp>
      </p:grpSp>
      <p:sp>
        <p:nvSpPr>
          <p:cNvPr id="53271" name="Rectangle 36"/>
          <p:cNvSpPr>
            <a:spLocks noChangeArrowheads="1"/>
          </p:cNvSpPr>
          <p:nvPr/>
        </p:nvSpPr>
        <p:spPr bwMode="auto">
          <a:xfrm>
            <a:off x="609600" y="4876800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 i="1">
                <a:solidFill>
                  <a:srgbClr val="0066FF"/>
                </a:solidFill>
                <a:latin typeface="Arial Narrow" pitchFamily="34" charset="0"/>
              </a:rPr>
              <a:t> </a:t>
            </a:r>
            <a:r>
              <a:rPr lang="en-US" sz="2000" i="1">
                <a:solidFill>
                  <a:srgbClr val="0066FF"/>
                </a:solidFill>
                <a:latin typeface="Arial Narrow" pitchFamily="34" charset="0"/>
              </a:rPr>
              <a:t>Swi_post(mySwi)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: Unconditionally post a software interrupt (in the ready state)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If a higher priority thread becomes ready, the running thread is preempted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Swi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priorities from 1 to 32 (C28x has 16)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Automatic context switch (uses system stack)</a:t>
            </a:r>
          </a:p>
        </p:txBody>
      </p:sp>
      <p:sp>
        <p:nvSpPr>
          <p:cNvPr id="53272" name="Rectangle 37"/>
          <p:cNvSpPr>
            <a:spLocks noChangeArrowheads="1"/>
          </p:cNvSpPr>
          <p:nvPr/>
        </p:nvSpPr>
        <p:spPr bwMode="auto">
          <a:xfrm>
            <a:off x="5753100" y="4419600"/>
            <a:ext cx="5984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time </a:t>
            </a:r>
          </a:p>
        </p:txBody>
      </p:sp>
      <p:sp>
        <p:nvSpPr>
          <p:cNvPr id="995366" name="Line 38"/>
          <p:cNvSpPr>
            <a:spLocks noChangeShapeType="1"/>
          </p:cNvSpPr>
          <p:nvPr/>
        </p:nvSpPr>
        <p:spPr bwMode="auto">
          <a:xfrm>
            <a:off x="2236788" y="3962400"/>
            <a:ext cx="28956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3274" name="AutoShape 39"/>
          <p:cNvSpPr>
            <a:spLocks noChangeArrowheads="1"/>
          </p:cNvSpPr>
          <p:nvPr/>
        </p:nvSpPr>
        <p:spPr bwMode="auto">
          <a:xfrm>
            <a:off x="3151188" y="762000"/>
            <a:ext cx="2057400" cy="533400"/>
          </a:xfrm>
          <a:prstGeom prst="wedgeEllipseCallout">
            <a:avLst>
              <a:gd name="adj1" fmla="val -40278"/>
              <a:gd name="adj2" fmla="val 75597"/>
            </a:avLst>
          </a:prstGeom>
          <a:solidFill>
            <a:schemeClr val="accent1"/>
          </a:solidFill>
          <a:ln w="12700" cap="rnd">
            <a:solidFill>
              <a:schemeClr val="tx1"/>
            </a:solidFill>
            <a:miter lim="800000"/>
            <a:headEnd type="none" w="sm" len="lg"/>
            <a:tailEnd type="none" w="med" len="lg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Swi_post(</a:t>
            </a: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swi_b</a:t>
            </a: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) </a:t>
            </a:r>
          </a:p>
        </p:txBody>
      </p:sp>
      <p:sp>
        <p:nvSpPr>
          <p:cNvPr id="51" name="Leading Question"/>
          <p:cNvSpPr txBox="1">
            <a:spLocks noChangeArrowheads="1"/>
          </p:cNvSpPr>
          <p:nvPr/>
        </p:nvSpPr>
        <p:spPr bwMode="auto">
          <a:xfrm>
            <a:off x="4402138" y="6172200"/>
            <a:ext cx="38862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What if the SWIs are at the same priority?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AutoShape 2"/>
          <p:cNvSpPr>
            <a:spLocks noChangeArrowheads="1"/>
          </p:cNvSpPr>
          <p:nvPr/>
        </p:nvSpPr>
        <p:spPr bwMode="gray">
          <a:xfrm>
            <a:off x="636588" y="12985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Hwi</a:t>
            </a: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97379" name="AutoShape 3"/>
          <p:cNvSpPr>
            <a:spLocks noChangeArrowheads="1"/>
          </p:cNvSpPr>
          <p:nvPr/>
        </p:nvSpPr>
        <p:spPr bwMode="gray">
          <a:xfrm>
            <a:off x="636588" y="2976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swi_a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(p1)</a:t>
            </a:r>
          </a:p>
        </p:txBody>
      </p:sp>
      <p:sp>
        <p:nvSpPr>
          <p:cNvPr id="997380" name="AutoShape 4"/>
          <p:cNvSpPr>
            <a:spLocks noChangeArrowheads="1"/>
          </p:cNvSpPr>
          <p:nvPr/>
        </p:nvSpPr>
        <p:spPr bwMode="gray">
          <a:xfrm>
            <a:off x="636588" y="3738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Idle</a:t>
            </a:r>
          </a:p>
        </p:txBody>
      </p:sp>
      <p:sp>
        <p:nvSpPr>
          <p:cNvPr id="997381" name="AutoShape 5"/>
          <p:cNvSpPr>
            <a:spLocks noChangeArrowheads="1"/>
          </p:cNvSpPr>
          <p:nvPr/>
        </p:nvSpPr>
        <p:spPr bwMode="gray">
          <a:xfrm>
            <a:off x="636588" y="21367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swi_b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dirty="0">
                <a:solidFill>
                  <a:srgbClr val="000000"/>
                </a:solidFill>
                <a:cs typeface="+mn-cs"/>
              </a:rPr>
              <a:t>(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p1)</a:t>
            </a:r>
          </a:p>
        </p:txBody>
      </p:sp>
      <p:sp>
        <p:nvSpPr>
          <p:cNvPr id="997382" name="Line 6"/>
          <p:cNvSpPr>
            <a:spLocks noChangeShapeType="1"/>
          </p:cNvSpPr>
          <p:nvPr/>
        </p:nvSpPr>
        <p:spPr bwMode="gray">
          <a:xfrm>
            <a:off x="6122988" y="3962400"/>
            <a:ext cx="731837" cy="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rIns="92075" anchor="ctr"/>
          <a:lstStyle/>
          <a:p>
            <a:pPr eaLnBrk="1" hangingPunct="1"/>
            <a:r>
              <a:rPr lang="en-US" smtClean="0"/>
              <a:t>Scheduling Rules</a:t>
            </a:r>
          </a:p>
        </p:txBody>
      </p:sp>
      <p:sp>
        <p:nvSpPr>
          <p:cNvPr id="997384" name="Line 8"/>
          <p:cNvSpPr>
            <a:spLocks noChangeShapeType="1"/>
          </p:cNvSpPr>
          <p:nvPr/>
        </p:nvSpPr>
        <p:spPr bwMode="auto">
          <a:xfrm>
            <a:off x="3074988" y="15240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5" name="Line 9"/>
          <p:cNvSpPr>
            <a:spLocks noChangeShapeType="1"/>
          </p:cNvSpPr>
          <p:nvPr/>
        </p:nvSpPr>
        <p:spPr bwMode="auto">
          <a:xfrm>
            <a:off x="2236788" y="3200400"/>
            <a:ext cx="838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6" name="Line 10"/>
          <p:cNvSpPr>
            <a:spLocks noChangeShapeType="1"/>
          </p:cNvSpPr>
          <p:nvPr/>
        </p:nvSpPr>
        <p:spPr bwMode="auto">
          <a:xfrm>
            <a:off x="5208588" y="2362200"/>
            <a:ext cx="914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7" name="Line 11"/>
          <p:cNvSpPr>
            <a:spLocks noChangeShapeType="1"/>
          </p:cNvSpPr>
          <p:nvPr/>
        </p:nvSpPr>
        <p:spPr bwMode="auto">
          <a:xfrm flipH="1">
            <a:off x="3532188" y="3200400"/>
            <a:ext cx="1676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8" name="Line 12"/>
          <p:cNvSpPr>
            <a:spLocks noChangeShapeType="1"/>
          </p:cNvSpPr>
          <p:nvPr/>
        </p:nvSpPr>
        <p:spPr bwMode="auto">
          <a:xfrm flipV="1">
            <a:off x="3074988" y="1600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9" name="Line 13"/>
          <p:cNvSpPr>
            <a:spLocks noChangeShapeType="1"/>
          </p:cNvSpPr>
          <p:nvPr/>
        </p:nvSpPr>
        <p:spPr bwMode="auto">
          <a:xfrm>
            <a:off x="3303588" y="2362200"/>
            <a:ext cx="19050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oval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0" name="Line 14"/>
          <p:cNvSpPr>
            <a:spLocks noChangeShapeType="1"/>
          </p:cNvSpPr>
          <p:nvPr/>
        </p:nvSpPr>
        <p:spPr bwMode="auto">
          <a:xfrm>
            <a:off x="3532188" y="1600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1" name="Line 15"/>
          <p:cNvSpPr>
            <a:spLocks noChangeShapeType="1"/>
          </p:cNvSpPr>
          <p:nvPr/>
        </p:nvSpPr>
        <p:spPr bwMode="auto">
          <a:xfrm flipV="1">
            <a:off x="5208588" y="2438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2" name="Line 16"/>
          <p:cNvSpPr>
            <a:spLocks noChangeShapeType="1"/>
          </p:cNvSpPr>
          <p:nvPr/>
        </p:nvSpPr>
        <p:spPr bwMode="auto">
          <a:xfrm>
            <a:off x="6122988" y="2438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3" name="Line 17"/>
          <p:cNvSpPr>
            <a:spLocks noChangeShapeType="1"/>
          </p:cNvSpPr>
          <p:nvPr/>
        </p:nvSpPr>
        <p:spPr bwMode="gray">
          <a:xfrm>
            <a:off x="2286000" y="4570413"/>
            <a:ext cx="5494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54290" name="Group 18"/>
          <p:cNvGrpSpPr>
            <a:grpSpLocks/>
          </p:cNvGrpSpPr>
          <p:nvPr/>
        </p:nvGrpSpPr>
        <p:grpSpPr bwMode="auto">
          <a:xfrm>
            <a:off x="2389188" y="4495800"/>
            <a:ext cx="4395787" cy="152400"/>
            <a:chOff x="1200" y="2688"/>
            <a:chExt cx="2769" cy="96"/>
          </a:xfrm>
        </p:grpSpPr>
        <p:sp>
          <p:nvSpPr>
            <p:cNvPr id="997395" name="Line 19"/>
            <p:cNvSpPr>
              <a:spLocks noChangeShapeType="1"/>
            </p:cNvSpPr>
            <p:nvPr/>
          </p:nvSpPr>
          <p:spPr bwMode="gray">
            <a:xfrm flipV="1">
              <a:off x="120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6" name="Line 20"/>
            <p:cNvSpPr>
              <a:spLocks noChangeShapeType="1"/>
            </p:cNvSpPr>
            <p:nvPr/>
          </p:nvSpPr>
          <p:spPr bwMode="gray">
            <a:xfrm flipV="1">
              <a:off x="1661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7" name="Line 21"/>
            <p:cNvSpPr>
              <a:spLocks noChangeShapeType="1"/>
            </p:cNvSpPr>
            <p:nvPr/>
          </p:nvSpPr>
          <p:spPr bwMode="gray">
            <a:xfrm flipV="1">
              <a:off x="2122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8" name="Line 22"/>
            <p:cNvSpPr>
              <a:spLocks noChangeShapeType="1"/>
            </p:cNvSpPr>
            <p:nvPr/>
          </p:nvSpPr>
          <p:spPr bwMode="gray">
            <a:xfrm flipV="1">
              <a:off x="258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9" name="Line 23"/>
            <p:cNvSpPr>
              <a:spLocks noChangeShapeType="1"/>
            </p:cNvSpPr>
            <p:nvPr/>
          </p:nvSpPr>
          <p:spPr bwMode="gray">
            <a:xfrm flipV="1">
              <a:off x="304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0" name="Line 24"/>
            <p:cNvSpPr>
              <a:spLocks noChangeShapeType="1"/>
            </p:cNvSpPr>
            <p:nvPr/>
          </p:nvSpPr>
          <p:spPr bwMode="gray">
            <a:xfrm flipV="1">
              <a:off x="350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1" name="Line 25"/>
            <p:cNvSpPr>
              <a:spLocks noChangeShapeType="1"/>
            </p:cNvSpPr>
            <p:nvPr/>
          </p:nvSpPr>
          <p:spPr bwMode="gray">
            <a:xfrm flipV="1">
              <a:off x="3969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54291" name="Text Box 26"/>
          <p:cNvSpPr txBox="1">
            <a:spLocks noChangeArrowheads="1"/>
          </p:cNvSpPr>
          <p:nvPr/>
        </p:nvSpPr>
        <p:spPr bwMode="auto">
          <a:xfrm>
            <a:off x="636588" y="4370388"/>
            <a:ext cx="1600200" cy="201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Lowest  Priority</a:t>
            </a:r>
          </a:p>
        </p:txBody>
      </p:sp>
      <p:grpSp>
        <p:nvGrpSpPr>
          <p:cNvPr id="54292" name="Group 27"/>
          <p:cNvGrpSpPr>
            <a:grpSpLocks/>
          </p:cNvGrpSpPr>
          <p:nvPr/>
        </p:nvGrpSpPr>
        <p:grpSpPr bwMode="auto">
          <a:xfrm>
            <a:off x="7037388" y="3581400"/>
            <a:ext cx="1649412" cy="857250"/>
            <a:chOff x="3792" y="1332"/>
            <a:chExt cx="1039" cy="540"/>
          </a:xfrm>
        </p:grpSpPr>
        <p:sp>
          <p:nvSpPr>
            <p:cNvPr id="997404" name="AutoShape 28"/>
            <p:cNvSpPr>
              <a:spLocks noChangeArrowheads="1"/>
            </p:cNvSpPr>
            <p:nvPr/>
          </p:nvSpPr>
          <p:spPr bwMode="gray">
            <a:xfrm>
              <a:off x="3792" y="1344"/>
              <a:ext cx="1008" cy="52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endParaRPr 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97405" name="Line 29"/>
            <p:cNvSpPr>
              <a:spLocks noChangeShapeType="1"/>
            </p:cNvSpPr>
            <p:nvPr/>
          </p:nvSpPr>
          <p:spPr bwMode="auto">
            <a:xfrm flipV="1">
              <a:off x="3885" y="1586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6" name="Line 30"/>
            <p:cNvSpPr>
              <a:spLocks noChangeShapeType="1"/>
            </p:cNvSpPr>
            <p:nvPr/>
          </p:nvSpPr>
          <p:spPr bwMode="auto">
            <a:xfrm>
              <a:off x="3893" y="1768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4303" name="Text Box 31"/>
            <p:cNvSpPr txBox="1">
              <a:spLocks noChangeArrowheads="1"/>
            </p:cNvSpPr>
            <p:nvPr/>
          </p:nvSpPr>
          <p:spPr bwMode="auto">
            <a:xfrm>
              <a:off x="4176" y="1488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Running</a:t>
              </a:r>
            </a:p>
          </p:txBody>
        </p:sp>
        <p:sp>
          <p:nvSpPr>
            <p:cNvPr id="54304" name="Text Box 32"/>
            <p:cNvSpPr txBox="1">
              <a:spLocks noChangeArrowheads="1"/>
            </p:cNvSpPr>
            <p:nvPr/>
          </p:nvSpPr>
          <p:spPr bwMode="auto">
            <a:xfrm>
              <a:off x="4192" y="167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54305" name="Text Box 33"/>
            <p:cNvSpPr txBox="1">
              <a:spLocks noChangeArrowheads="1"/>
            </p:cNvSpPr>
            <p:nvPr/>
          </p:nvSpPr>
          <p:spPr bwMode="auto">
            <a:xfrm>
              <a:off x="4032" y="133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i="1">
                  <a:solidFill>
                    <a:srgbClr val="000000"/>
                  </a:solidFill>
                  <a:latin typeface="Times New Roman" pitchFamily="18" charset="0"/>
                </a:rPr>
                <a:t>Legend</a:t>
              </a:r>
            </a:p>
          </p:txBody>
        </p:sp>
      </p:grpSp>
      <p:sp>
        <p:nvSpPr>
          <p:cNvPr id="54293" name="Rectangle 34"/>
          <p:cNvSpPr>
            <a:spLocks noChangeArrowheads="1"/>
          </p:cNvSpPr>
          <p:nvPr/>
        </p:nvSpPr>
        <p:spPr bwMode="auto">
          <a:xfrm>
            <a:off x="914400" y="4960938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34950" indent="-23495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Processes of same priority are scheduled first-in first-out (FIFO)</a:t>
            </a:r>
          </a:p>
          <a:p>
            <a:pPr marL="234950" indent="-23495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Having threads at the SAME priority offers certain advantages – such as resource sharing (without conflicts)</a:t>
            </a:r>
          </a:p>
        </p:txBody>
      </p:sp>
      <p:sp>
        <p:nvSpPr>
          <p:cNvPr id="54294" name="Rectangle 35"/>
          <p:cNvSpPr>
            <a:spLocks noChangeArrowheads="1"/>
          </p:cNvSpPr>
          <p:nvPr/>
        </p:nvSpPr>
        <p:spPr bwMode="auto">
          <a:xfrm>
            <a:off x="5753100" y="4419600"/>
            <a:ext cx="5984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time </a:t>
            </a:r>
          </a:p>
        </p:txBody>
      </p:sp>
      <p:sp>
        <p:nvSpPr>
          <p:cNvPr id="997412" name="Line 36"/>
          <p:cNvSpPr>
            <a:spLocks noChangeShapeType="1"/>
          </p:cNvSpPr>
          <p:nvPr/>
        </p:nvSpPr>
        <p:spPr bwMode="auto">
          <a:xfrm>
            <a:off x="3074988" y="32004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413" name="Line 37"/>
          <p:cNvSpPr>
            <a:spLocks noChangeShapeType="1"/>
          </p:cNvSpPr>
          <p:nvPr/>
        </p:nvSpPr>
        <p:spPr bwMode="auto">
          <a:xfrm>
            <a:off x="2236788" y="3962400"/>
            <a:ext cx="39624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4297" name="AutoShape 38"/>
          <p:cNvSpPr>
            <a:spLocks noChangeArrowheads="1"/>
          </p:cNvSpPr>
          <p:nvPr/>
        </p:nvSpPr>
        <p:spPr bwMode="auto">
          <a:xfrm>
            <a:off x="3074988" y="762000"/>
            <a:ext cx="2057400" cy="533400"/>
          </a:xfrm>
          <a:prstGeom prst="wedgeEllipseCallout">
            <a:avLst>
              <a:gd name="adj1" fmla="val -40278"/>
              <a:gd name="adj2" fmla="val 75597"/>
            </a:avLst>
          </a:prstGeom>
          <a:solidFill>
            <a:schemeClr val="accent1"/>
          </a:solidFill>
          <a:ln w="12700" cap="rnd">
            <a:solidFill>
              <a:schemeClr val="tx1"/>
            </a:solidFill>
            <a:miter lim="800000"/>
            <a:headEnd type="none" w="sm" len="lg"/>
            <a:tailEnd type="none" w="med" len="lg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Swi_post(</a:t>
            </a: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swi_b</a:t>
            </a: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) </a:t>
            </a:r>
          </a:p>
        </p:txBody>
      </p:sp>
      <p:sp>
        <p:nvSpPr>
          <p:cNvPr id="54298" name="Text Box 47"/>
          <p:cNvSpPr txBox="1">
            <a:spLocks noChangeArrowheads="1"/>
          </p:cNvSpPr>
          <p:nvPr/>
        </p:nvSpPr>
        <p:spPr bwMode="auto">
          <a:xfrm>
            <a:off x="525463" y="990600"/>
            <a:ext cx="1600200" cy="201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Highest  Priority</a:t>
            </a:r>
          </a:p>
        </p:txBody>
      </p:sp>
      <p:sp>
        <p:nvSpPr>
          <p:cNvPr id="51" name="Leading Question"/>
          <p:cNvSpPr txBox="1">
            <a:spLocks noChangeArrowheads="1"/>
          </p:cNvSpPr>
          <p:nvPr/>
        </p:nvSpPr>
        <p:spPr bwMode="auto">
          <a:xfrm>
            <a:off x="5581650" y="6230938"/>
            <a:ext cx="2781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you configure a SWI?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2388"/>
            <a:ext cx="9144000" cy="742951"/>
          </a:xfrm>
        </p:spPr>
        <p:txBody>
          <a:bodyPr/>
          <a:lstStyle/>
          <a:p>
            <a:pPr eaLnBrk="1" hangingPunct="1"/>
            <a:r>
              <a:rPr lang="en-US" smtClean="0"/>
              <a:t>Configuring a </a:t>
            </a:r>
            <a:r>
              <a:rPr lang="en-US" i="1" u="sng" smtClean="0"/>
              <a:t>Swi</a:t>
            </a:r>
            <a:r>
              <a:rPr lang="en-US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5300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5301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Swi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Hwi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55302" name="Group 48"/>
          <p:cNvGrpSpPr>
            <a:grpSpLocks/>
          </p:cNvGrpSpPr>
          <p:nvPr/>
        </p:nvGrpSpPr>
        <p:grpSpPr bwMode="auto">
          <a:xfrm>
            <a:off x="1447800" y="619125"/>
            <a:ext cx="5486400" cy="412750"/>
            <a:chOff x="480" y="390"/>
            <a:chExt cx="3456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456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5313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55314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544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Tie isrAudio()  fxn to Swi, use priority 1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5304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305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60880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Swi – Object name, function, priority: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865438" y="2389188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4754" name="Picture 2" descr="C:\Documents and Settings\a0159877\Desktop\swi_outli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8700" y="2005013"/>
            <a:ext cx="2244725" cy="12287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755" name="Picture 3" descr="C:\Documents and Settings\a0159877\Desktop\swi_avail_produc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711325"/>
            <a:ext cx="1447800" cy="1762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swi_instanc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03400" y="4103688"/>
            <a:ext cx="3454400" cy="25495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Leading Question"/>
          <p:cNvSpPr txBox="1">
            <a:spLocks noChangeArrowheads="1"/>
          </p:cNvSpPr>
          <p:nvPr/>
        </p:nvSpPr>
        <p:spPr bwMode="auto">
          <a:xfrm>
            <a:off x="5969000" y="6172200"/>
            <a:ext cx="2301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Tasks...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38863" y="2179638"/>
            <a:ext cx="2859087" cy="923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838200" y="3006725"/>
            <a:ext cx="7543800" cy="7826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Overview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73125" y="2417763"/>
            <a:ext cx="117475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Hwi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“Driver”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773488" y="2441575"/>
            <a:ext cx="1331912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Swi, Task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653213" y="2397125"/>
            <a:ext cx="117475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Hwi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“Driver”</a:t>
            </a:r>
          </a:p>
        </p:txBody>
      </p:sp>
      <p:sp>
        <p:nvSpPr>
          <p:cNvPr id="362503" name="Rectangle 7"/>
          <p:cNvSpPr>
            <a:spLocks noChangeArrowheads="1"/>
          </p:cNvSpPr>
          <p:nvPr/>
        </p:nvSpPr>
        <p:spPr bwMode="auto">
          <a:xfrm>
            <a:off x="457200" y="568325"/>
            <a:ext cx="82296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871913" y="3084513"/>
            <a:ext cx="1274762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SYS/BIOS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914400" y="3387725"/>
            <a:ext cx="109220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Scheduler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286000" y="3387725"/>
            <a:ext cx="21145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Data Sharing/Passing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572000" y="3387725"/>
            <a:ext cx="1643063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Synchronization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477000" y="3387725"/>
            <a:ext cx="14541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Memory Mgmt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58813" y="3981450"/>
            <a:ext cx="73644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Arial Narrow" pitchFamily="34" charset="0"/>
              </a:rPr>
              <a:t>SYS/BIOS is a scalable, real-time kernel used in 1000s of systems today: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784225" y="4318000"/>
            <a:ext cx="7772400" cy="21336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Pre-emptive </a:t>
            </a:r>
            <a:r>
              <a:rPr lang="en-US" sz="1800" u="sng">
                <a:latin typeface="Arial Narrow" pitchFamily="34" charset="0"/>
              </a:rPr>
              <a:t>Scheduler</a:t>
            </a:r>
            <a:r>
              <a:rPr lang="en-US" sz="1800">
                <a:latin typeface="Arial Narrow" pitchFamily="34" charset="0"/>
              </a:rPr>
              <a:t> to design system to meet real-time (including sync/priorities)</a:t>
            </a:r>
            <a:endParaRPr lang="en-US" sz="1800" u="sng">
              <a:latin typeface="Arial Narrow" pitchFamily="34" charset="0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</a:t>
            </a:r>
            <a:r>
              <a:rPr lang="en-US" sz="1800" u="sng">
                <a:latin typeface="Arial Narrow" pitchFamily="34" charset="0"/>
              </a:rPr>
              <a:t>Modular</a:t>
            </a:r>
            <a:r>
              <a:rPr lang="en-US" sz="1800">
                <a:latin typeface="Arial Narrow" pitchFamily="34" charset="0"/>
              </a:rPr>
              <a:t> – pre-defined interface for inter-thread communications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</a:t>
            </a:r>
            <a:r>
              <a:rPr lang="en-US" sz="1800" u="sng">
                <a:latin typeface="Arial Narrow" pitchFamily="34" charset="0"/>
              </a:rPr>
              <a:t>Reliable</a:t>
            </a:r>
            <a:r>
              <a:rPr lang="en-US" sz="1800">
                <a:latin typeface="Arial Narrow" pitchFamily="34" charset="0"/>
              </a:rPr>
              <a:t> – 1000s of applications have used it for more than 10 years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</a:t>
            </a:r>
            <a:r>
              <a:rPr lang="en-US" sz="1800" u="sng">
                <a:latin typeface="Arial Narrow" pitchFamily="34" charset="0"/>
              </a:rPr>
              <a:t>Footprint</a:t>
            </a:r>
            <a:r>
              <a:rPr lang="en-US" sz="1800">
                <a:latin typeface="Arial Narrow" pitchFamily="34" charset="0"/>
              </a:rPr>
              <a:t> – deterministic, small code size, can choose which modules you desire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Cost – </a:t>
            </a:r>
            <a:r>
              <a:rPr lang="en-US" sz="1800" u="sng">
                <a:latin typeface="Arial Narrow" pitchFamily="34" charset="0"/>
              </a:rPr>
              <a:t>free of charge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12192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0668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9144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>
            <a:off x="2536825" y="1377950"/>
            <a:ext cx="1117600" cy="673100"/>
          </a:xfrm>
          <a:prstGeom prst="rightArrow">
            <a:avLst>
              <a:gd name="adj1" fmla="val 50000"/>
              <a:gd name="adj2" fmla="val 342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Stream</a:t>
            </a:r>
          </a:p>
        </p:txBody>
      </p:sp>
      <p:sp>
        <p:nvSpPr>
          <p:cNvPr id="10259" name="AutoShape 19"/>
          <p:cNvSpPr>
            <a:spLocks noChangeArrowheads="1"/>
          </p:cNvSpPr>
          <p:nvPr/>
        </p:nvSpPr>
        <p:spPr bwMode="auto">
          <a:xfrm>
            <a:off x="5459413" y="1377950"/>
            <a:ext cx="1117600" cy="673100"/>
          </a:xfrm>
          <a:prstGeom prst="rightArrow">
            <a:avLst>
              <a:gd name="adj1" fmla="val 50000"/>
              <a:gd name="adj2" fmla="val 342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Stream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1910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40386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8862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Process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70104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68580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67056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Output</a:t>
            </a:r>
          </a:p>
        </p:txBody>
      </p:sp>
      <p:sp>
        <p:nvSpPr>
          <p:cNvPr id="10266" name="TextBox 34"/>
          <p:cNvSpPr txBox="1">
            <a:spLocks noChangeArrowheads="1"/>
          </p:cNvSpPr>
          <p:nvPr/>
        </p:nvSpPr>
        <p:spPr bwMode="auto">
          <a:xfrm>
            <a:off x="2514600" y="1989138"/>
            <a:ext cx="9540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Queue</a:t>
            </a:r>
          </a:p>
        </p:txBody>
      </p:sp>
      <p:sp>
        <p:nvSpPr>
          <p:cNvPr id="10267" name="TextBox 35"/>
          <p:cNvSpPr txBox="1">
            <a:spLocks noChangeArrowheads="1"/>
          </p:cNvSpPr>
          <p:nvPr/>
        </p:nvSpPr>
        <p:spPr bwMode="auto">
          <a:xfrm>
            <a:off x="5399088" y="1989138"/>
            <a:ext cx="9540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Queue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Swi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1219200"/>
            <a:ext cx="6553200" cy="4800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Swi_inc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Post, increment count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Swi_dec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j-lt"/>
                <a:cs typeface="Courier New" pitchFamily="49" charset="0"/>
              </a:rPr>
              <a:t>Decrement count, post if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Post, OR bit (signature)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Swi_andn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 err="1">
                <a:latin typeface="+mn-lt"/>
                <a:cs typeface="Courier New" pitchFamily="49" charset="0"/>
              </a:rPr>
              <a:t>ANDn</a:t>
            </a:r>
            <a:r>
              <a:rPr lang="en-US" b="0" dirty="0">
                <a:latin typeface="+mn-lt"/>
                <a:cs typeface="Courier New" pitchFamily="49" charset="0"/>
              </a:rPr>
              <a:t> bit, post if all posted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Swi_getPri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Get any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Priority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enable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disable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restore</a:t>
            </a:r>
          </a:p>
        </p:txBody>
      </p:sp>
      <p:sp>
        <p:nvSpPr>
          <p:cNvPr id="56324" name="TextBox 14"/>
          <p:cNvSpPr txBox="1">
            <a:spLocks noChangeArrowheads="1"/>
          </p:cNvSpPr>
          <p:nvPr/>
        </p:nvSpPr>
        <p:spPr bwMode="auto">
          <a:xfrm>
            <a:off x="760413" y="708025"/>
            <a:ext cx="4043362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Swi APIs:</a:t>
            </a:r>
          </a:p>
        </p:txBody>
      </p:sp>
      <p:cxnSp>
        <p:nvCxnSpPr>
          <p:cNvPr id="56325" name="Straight Connector 16"/>
          <p:cNvCxnSpPr>
            <a:cxnSpLocks noChangeShapeType="1"/>
          </p:cNvCxnSpPr>
          <p:nvPr/>
        </p:nvCxnSpPr>
        <p:spPr bwMode="auto">
          <a:xfrm>
            <a:off x="1371600" y="3359150"/>
            <a:ext cx="6553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6326" name="Straight Connector 17"/>
          <p:cNvCxnSpPr>
            <a:cxnSpLocks noChangeShapeType="1"/>
          </p:cNvCxnSpPr>
          <p:nvPr/>
        </p:nvCxnSpPr>
        <p:spPr bwMode="auto">
          <a:xfrm>
            <a:off x="1371600" y="4308475"/>
            <a:ext cx="6553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6327" name="Straight Connector 21"/>
          <p:cNvCxnSpPr>
            <a:cxnSpLocks noChangeShapeType="1"/>
          </p:cNvCxnSpPr>
          <p:nvPr/>
        </p:nvCxnSpPr>
        <p:spPr bwMode="auto">
          <a:xfrm rot="5400000">
            <a:off x="1563688" y="3619500"/>
            <a:ext cx="4800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3" name="Leading Question"/>
          <p:cNvSpPr txBox="1">
            <a:spLocks noChangeArrowheads="1"/>
          </p:cNvSpPr>
          <p:nvPr/>
        </p:nvSpPr>
        <p:spPr bwMode="auto">
          <a:xfrm>
            <a:off x="5969000" y="6172200"/>
            <a:ext cx="2301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Tasks...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27432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734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57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5734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2728913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 Scheduling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Hwi</a:t>
            </a:r>
            <a:r>
              <a:rPr lang="en-US" dirty="0">
                <a:solidFill>
                  <a:schemeClr val="tx2"/>
                </a:solidFill>
                <a:cs typeface="+mn-cs"/>
              </a:rPr>
              <a:t> (hi)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Hardware Interrupts</a:t>
            </a:r>
            <a:endParaRPr lang="en-US" dirty="0">
              <a:cs typeface="+mn-cs"/>
            </a:endParaRP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Swi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Software Interrupts</a:t>
            </a:r>
            <a:endParaRPr lang="en-US" dirty="0">
              <a:cs typeface="+mn-cs"/>
            </a:endParaRPr>
          </a:p>
        </p:txBody>
      </p:sp>
      <p:sp>
        <p:nvSpPr>
          <p:cNvPr id="58374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Task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Tasks</a:t>
            </a:r>
            <a:endParaRPr lang="en-US"/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58376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58377" name="Text Box 12"/>
          <p:cNvSpPr txBox="1">
            <a:spLocks noChangeArrowheads="1"/>
          </p:cNvSpPr>
          <p:nvPr/>
        </p:nvSpPr>
        <p:spPr bwMode="auto">
          <a:xfrm>
            <a:off x="990600" y="5022850"/>
            <a:ext cx="7239000" cy="1447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All Tasks are preempted by all Swi and Hwi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All Swi are preempted by all Hwi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Preemption amongst Hwi is determined by user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In absence of Hwi, Swi, and Task, Idle functions run in loop</a:t>
            </a:r>
            <a:endParaRPr lang="en-US" sz="2000" b="0">
              <a:solidFill>
                <a:schemeClr val="tx2"/>
              </a:solidFill>
            </a:endParaRPr>
          </a:p>
        </p:txBody>
      </p:sp>
      <p:sp>
        <p:nvSpPr>
          <p:cNvPr id="58378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58379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58380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58381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8382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8383" name="Rectangle 17"/>
          <p:cNvSpPr>
            <a:spLocks noChangeArrowheads="1"/>
          </p:cNvSpPr>
          <p:nvPr/>
        </p:nvSpPr>
        <p:spPr bwMode="auto">
          <a:xfrm>
            <a:off x="63500" y="557213"/>
            <a:ext cx="8915400" cy="21336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8384" name="Rectangle 19"/>
          <p:cNvSpPr>
            <a:spLocks noChangeArrowheads="1"/>
          </p:cNvSpPr>
          <p:nvPr/>
        </p:nvSpPr>
        <p:spPr bwMode="auto">
          <a:xfrm>
            <a:off x="63500" y="3886200"/>
            <a:ext cx="8915400" cy="10668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 Code Topology – Pending 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1905000" y="685800"/>
            <a:ext cx="3048000" cy="4524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Void </a:t>
            </a:r>
            <a:r>
              <a:rPr lang="en-US" sz="2000" dirty="0" err="1">
                <a:latin typeface="Arial Narrow" pitchFamily="34" charset="0"/>
                <a:cs typeface="+mn-cs"/>
              </a:rPr>
              <a:t>taskFunction</a:t>
            </a:r>
            <a:r>
              <a:rPr lang="en-US" sz="2000" dirty="0">
                <a:latin typeface="Arial Narrow" pitchFamily="34" charset="0"/>
                <a:cs typeface="+mn-cs"/>
              </a:rPr>
              <a:t>(…)</a:t>
            </a: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{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/* </a:t>
            </a:r>
            <a:r>
              <a:rPr lang="en-US" sz="2000" i="1" dirty="0">
                <a:latin typeface="Arial Narrow" pitchFamily="34" charset="0"/>
                <a:cs typeface="+mn-cs"/>
              </a:rPr>
              <a:t>Prolog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while (‘condition’){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	</a:t>
            </a:r>
            <a:r>
              <a:rPr lang="en-US" sz="2000" dirty="0" err="1">
                <a:solidFill>
                  <a:schemeClr val="tx2"/>
                </a:solidFill>
                <a:latin typeface="Arial Narrow" pitchFamily="34" charset="0"/>
                <a:cs typeface="+mn-cs"/>
              </a:rPr>
              <a:t>Semaphore_pend</a:t>
            </a:r>
            <a:r>
              <a:rPr lang="en-US" sz="2000" dirty="0">
                <a:solidFill>
                  <a:schemeClr val="tx2"/>
                </a:solidFill>
                <a:latin typeface="Arial Narrow" pitchFamily="34" charset="0"/>
                <a:cs typeface="+mn-cs"/>
              </a:rPr>
              <a:t>()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	/* </a:t>
            </a:r>
            <a:r>
              <a:rPr lang="en-US" sz="2000" i="1" dirty="0">
                <a:latin typeface="Arial Narrow" pitchFamily="34" charset="0"/>
                <a:cs typeface="+mn-cs"/>
              </a:rPr>
              <a:t>Process</a:t>
            </a:r>
            <a:r>
              <a:rPr lang="en-US" sz="2000" i="1" dirty="0">
                <a:solidFill>
                  <a:schemeClr val="tx2"/>
                </a:solidFill>
                <a:latin typeface="Arial Narrow" pitchFamily="34" charset="0"/>
                <a:cs typeface="+mn-cs"/>
              </a:rPr>
              <a:t> 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    	}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/* </a:t>
            </a:r>
            <a:r>
              <a:rPr lang="en-US" sz="2000" i="1" dirty="0">
                <a:latin typeface="Arial Narrow" pitchFamily="34" charset="0"/>
                <a:cs typeface="+mn-cs"/>
              </a:rPr>
              <a:t>Epilog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}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105400" y="685800"/>
            <a:ext cx="4038600" cy="424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Initialization</a:t>
            </a:r>
            <a:r>
              <a:rPr lang="en-US" sz="2000">
                <a:latin typeface="Arial Narrow" pitchFamily="34" charset="0"/>
              </a:rPr>
              <a:t> (runs once only)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Processing</a:t>
            </a:r>
            <a:r>
              <a:rPr lang="en-US" sz="2000">
                <a:latin typeface="Arial Narrow" pitchFamily="34" charset="0"/>
              </a:rPr>
              <a:t> loop – (optional: </a:t>
            </a:r>
            <a:r>
              <a:rPr lang="en-US" sz="2000" b="0" i="1">
                <a:latin typeface="Arial Narrow" pitchFamily="34" charset="0"/>
              </a:rPr>
              <a:t>cond</a:t>
            </a:r>
            <a:r>
              <a:rPr lang="en-US" sz="2000">
                <a:latin typeface="Arial Narrow" pitchFamily="34" charset="0"/>
              </a:rPr>
              <a:t>)</a:t>
            </a:r>
            <a:br>
              <a:rPr lang="en-US" sz="2000">
                <a:latin typeface="Arial Narrow" pitchFamily="34" charset="0"/>
              </a:rPr>
            </a:b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Wait for resources to be available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Perform desired algo work...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Shutdown</a:t>
            </a:r>
            <a:r>
              <a:rPr lang="en-US" sz="2000">
                <a:latin typeface="Arial Narrow" pitchFamily="34" charset="0"/>
              </a:rPr>
              <a:t> (runs once - at most)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354309" name="Line 5"/>
          <p:cNvSpPr>
            <a:spLocks noChangeShapeType="1"/>
          </p:cNvSpPr>
          <p:nvPr/>
        </p:nvSpPr>
        <p:spPr bwMode="auto">
          <a:xfrm>
            <a:off x="3276600" y="1703388"/>
            <a:ext cx="1828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0" name="Line 6"/>
          <p:cNvSpPr>
            <a:spLocks noChangeShapeType="1"/>
          </p:cNvSpPr>
          <p:nvPr/>
        </p:nvSpPr>
        <p:spPr bwMode="auto">
          <a:xfrm>
            <a:off x="4419600" y="2246313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1" name="Line 7"/>
          <p:cNvSpPr>
            <a:spLocks noChangeShapeType="1"/>
          </p:cNvSpPr>
          <p:nvPr/>
        </p:nvSpPr>
        <p:spPr bwMode="auto">
          <a:xfrm>
            <a:off x="4800600" y="2819400"/>
            <a:ext cx="304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2" name="Line 8"/>
          <p:cNvSpPr>
            <a:spLocks noChangeShapeType="1"/>
          </p:cNvSpPr>
          <p:nvPr/>
        </p:nvSpPr>
        <p:spPr bwMode="auto">
          <a:xfrm>
            <a:off x="4114800" y="3344863"/>
            <a:ext cx="990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3" name="Line 9"/>
          <p:cNvSpPr>
            <a:spLocks noChangeShapeType="1"/>
          </p:cNvSpPr>
          <p:nvPr/>
        </p:nvSpPr>
        <p:spPr bwMode="auto">
          <a:xfrm>
            <a:off x="3200400" y="4457700"/>
            <a:ext cx="1905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1295400" y="5272088"/>
            <a:ext cx="7010400" cy="10144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Task can encompass </a:t>
            </a:r>
            <a:r>
              <a:rPr lang="en-US" sz="2000" b="0" i="1">
                <a:latin typeface="Arial Narrow" pitchFamily="34" charset="0"/>
              </a:rPr>
              <a:t>three</a:t>
            </a:r>
            <a:r>
              <a:rPr lang="en-US" sz="2000" b="0">
                <a:latin typeface="Arial Narrow" pitchFamily="34" charset="0"/>
              </a:rPr>
              <a:t> phases of activity</a:t>
            </a:r>
          </a:p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Semaphore can be used to signal resource availability to Task</a:t>
            </a:r>
          </a:p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Courier New" pitchFamily="49" charset="0"/>
                <a:cs typeface="Courier New" pitchFamily="49" charset="0"/>
              </a:rPr>
              <a:t>Semaphore_pend()</a:t>
            </a:r>
            <a:r>
              <a:rPr lang="en-US" sz="2000" b="0" i="1">
                <a:latin typeface="Arial Narrow" pitchFamily="34" charset="0"/>
              </a:rPr>
              <a:t>blocks</a:t>
            </a:r>
            <a:r>
              <a:rPr lang="en-US" sz="2000" b="0">
                <a:latin typeface="Arial Narrow" pitchFamily="34" charset="0"/>
              </a:rPr>
              <a:t> Task until semaphore (flag) is posted</a:t>
            </a:r>
          </a:p>
        </p:txBody>
      </p:sp>
      <p:sp>
        <p:nvSpPr>
          <p:cNvPr id="354317" name="AutoShape 13"/>
          <p:cNvSpPr>
            <a:spLocks noChangeArrowheads="1"/>
          </p:cNvSpPr>
          <p:nvPr/>
        </p:nvSpPr>
        <p:spPr bwMode="auto">
          <a:xfrm>
            <a:off x="609600" y="1279525"/>
            <a:ext cx="627063" cy="488950"/>
          </a:xfrm>
          <a:prstGeom prst="downArrow">
            <a:avLst>
              <a:gd name="adj1" fmla="val 50000"/>
              <a:gd name="adj2" fmla="val 42857"/>
            </a:avLst>
          </a:prstGeom>
          <a:solidFill>
            <a:schemeClr val="accent4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8" name="AutoShape 14"/>
          <p:cNvSpPr>
            <a:spLocks noChangeArrowheads="1"/>
          </p:cNvSpPr>
          <p:nvPr/>
        </p:nvSpPr>
        <p:spPr bwMode="auto">
          <a:xfrm>
            <a:off x="609600" y="4327525"/>
            <a:ext cx="627063" cy="488950"/>
          </a:xfrm>
          <a:prstGeom prst="downArrow">
            <a:avLst>
              <a:gd name="adj1" fmla="val 50000"/>
              <a:gd name="adj2" fmla="val 42857"/>
            </a:avLst>
          </a:prstGeom>
          <a:solidFill>
            <a:schemeClr val="accent4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1014413" y="2119313"/>
            <a:ext cx="533400" cy="1905000"/>
          </a:xfrm>
          <a:prstGeom prst="curvedLeftArrow">
            <a:avLst>
              <a:gd name="adj1" fmla="val 71429"/>
              <a:gd name="adj2" fmla="val 142857"/>
              <a:gd name="adj3" fmla="val 33333"/>
            </a:avLst>
          </a:prstGeom>
          <a:solidFill>
            <a:srgbClr val="CCB37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9" name="AutoShape 12"/>
          <p:cNvSpPr>
            <a:spLocks noChangeArrowheads="1"/>
          </p:cNvSpPr>
          <p:nvPr/>
        </p:nvSpPr>
        <p:spPr bwMode="auto">
          <a:xfrm flipH="1" flipV="1">
            <a:off x="328613" y="1966913"/>
            <a:ext cx="533400" cy="1905000"/>
          </a:xfrm>
          <a:prstGeom prst="curvedLeftArrow">
            <a:avLst>
              <a:gd name="adj1" fmla="val 71429"/>
              <a:gd name="adj2" fmla="val 142857"/>
              <a:gd name="adj3" fmla="val 33333"/>
            </a:avLst>
          </a:prstGeom>
          <a:solidFill>
            <a:srgbClr val="CCB37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9" name="Leading Question"/>
          <p:cNvSpPr txBox="1">
            <a:spLocks noChangeArrowheads="1"/>
          </p:cNvSpPr>
          <p:nvPr/>
        </p:nvSpPr>
        <p:spPr bwMode="auto">
          <a:xfrm>
            <a:off x="5040313" y="6248400"/>
            <a:ext cx="3417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compare/contrast Swi &amp; Task…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title"/>
          </p:nvPr>
        </p:nvSpPr>
        <p:spPr>
          <a:xfrm>
            <a:off x="-26988" y="-68263"/>
            <a:ext cx="9144001" cy="742951"/>
          </a:xfrm>
        </p:spPr>
        <p:txBody>
          <a:bodyPr wrap="none" anchorCtr="1"/>
          <a:lstStyle/>
          <a:p>
            <a:pPr eaLnBrk="1" hangingPunct="1"/>
            <a:r>
              <a:rPr lang="en-US" smtClean="0"/>
              <a:t>Swi vs. Task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732213" y="387350"/>
            <a:ext cx="5484812" cy="6140450"/>
            <a:chOff x="3731825" y="387925"/>
            <a:chExt cx="5485075" cy="6138627"/>
          </a:xfrm>
        </p:grpSpPr>
        <p:sp>
          <p:nvSpPr>
            <p:cNvPr id="53" name="TextBox 52"/>
            <p:cNvSpPr txBox="1"/>
            <p:nvPr/>
          </p:nvSpPr>
          <p:spPr>
            <a:xfrm>
              <a:off x="4733585" y="760877"/>
              <a:ext cx="4181676" cy="3277214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void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myTask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() 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// </a:t>
              </a:r>
              <a:r>
                <a:rPr lang="en-US" sz="1800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Prologue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(set Task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while(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800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Semaphore_pend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   *** RUN ***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}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// </a:t>
              </a:r>
              <a:r>
                <a:rPr lang="en-US" sz="1800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Epilogue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(free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  <p:sp>
          <p:nvSpPr>
            <p:cNvPr id="61" name="Curved Left Arrow 60"/>
            <p:cNvSpPr/>
            <p:nvPr/>
          </p:nvSpPr>
          <p:spPr bwMode="auto">
            <a:xfrm flipV="1">
              <a:off x="7696002" y="1581371"/>
              <a:ext cx="762037" cy="1447370"/>
            </a:xfrm>
            <a:prstGeom prst="curvedLef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0429" name="TextBox 61"/>
            <p:cNvSpPr txBox="1">
              <a:spLocks noChangeArrowheads="1"/>
            </p:cNvSpPr>
            <p:nvPr/>
          </p:nvSpPr>
          <p:spPr bwMode="auto">
            <a:xfrm>
              <a:off x="3731825" y="812679"/>
              <a:ext cx="1048759" cy="289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  <a:cs typeface="Courier New" pitchFamily="49" charset="0"/>
                </a:rPr>
                <a:t>_create</a:t>
              </a:r>
            </a:p>
          </p:txBody>
        </p:sp>
        <p:cxnSp>
          <p:nvCxnSpPr>
            <p:cNvPr id="60430" name="Straight Arrow Connector 63"/>
            <p:cNvCxnSpPr>
              <a:cxnSpLocks noChangeShapeType="1"/>
            </p:cNvCxnSpPr>
            <p:nvPr/>
          </p:nvCxnSpPr>
          <p:spPr bwMode="auto">
            <a:xfrm>
              <a:off x="4688775" y="950025"/>
              <a:ext cx="25235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60431" name="TextBox 64"/>
            <p:cNvSpPr txBox="1">
              <a:spLocks noChangeArrowheads="1"/>
            </p:cNvSpPr>
            <p:nvPr/>
          </p:nvSpPr>
          <p:spPr bwMode="auto">
            <a:xfrm>
              <a:off x="6248190" y="387925"/>
              <a:ext cx="978798" cy="4369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800">
                  <a:solidFill>
                    <a:schemeClr val="tx2"/>
                  </a:solidFill>
                </a:rPr>
                <a:t>Task</a:t>
              </a:r>
            </a:p>
          </p:txBody>
        </p:sp>
        <p:sp>
          <p:nvSpPr>
            <p:cNvPr id="60432" name="TextBox 66"/>
            <p:cNvSpPr txBox="1">
              <a:spLocks noChangeArrowheads="1"/>
            </p:cNvSpPr>
            <p:nvPr/>
          </p:nvSpPr>
          <p:spPr bwMode="auto">
            <a:xfrm>
              <a:off x="4190297" y="4191000"/>
              <a:ext cx="5026603" cy="2335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“Ready” when </a:t>
              </a:r>
              <a:r>
                <a:rPr lang="en-US" sz="1800" b="0" i="1" u="sng">
                  <a:latin typeface="Arial Narrow" pitchFamily="34" charset="0"/>
                </a:rPr>
                <a:t>CREATED</a:t>
              </a:r>
              <a:r>
                <a:rPr lang="en-US" sz="1800" b="0">
                  <a:latin typeface="Arial Narrow" pitchFamily="34" charset="0"/>
                </a:rPr>
                <a:t> (BIOS_start or dynamic)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P-L-E structure handy for resource creation (P)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and deletion (E), initial state preserved 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Can block/suspend on semaphore (flag)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Context switch speed (~160c)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Uses its </a:t>
              </a:r>
              <a:r>
                <a:rPr lang="en-US" sz="1800" b="0" u="sng">
                  <a:latin typeface="Arial Narrow" pitchFamily="34" charset="0"/>
                </a:rPr>
                <a:t>OWN stack</a:t>
              </a:r>
              <a:r>
                <a:rPr lang="en-US" sz="1800" b="0">
                  <a:latin typeface="Arial Narrow" pitchFamily="34" charset="0"/>
                </a:rPr>
                <a:t> to store context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Use: Full-featured sys, CPU w/more speed/mem</a:t>
              </a:r>
            </a:p>
          </p:txBody>
        </p:sp>
      </p:grpSp>
      <p:grpSp>
        <p:nvGrpSpPr>
          <p:cNvPr id="60420" name="Group 68"/>
          <p:cNvGrpSpPr>
            <a:grpSpLocks/>
          </p:cNvGrpSpPr>
          <p:nvPr/>
        </p:nvGrpSpPr>
        <p:grpSpPr bwMode="auto">
          <a:xfrm>
            <a:off x="0" y="387350"/>
            <a:ext cx="3762375" cy="5599113"/>
            <a:chOff x="0" y="387925"/>
            <a:chExt cx="3761819" cy="5598205"/>
          </a:xfrm>
        </p:grpSpPr>
        <p:sp>
          <p:nvSpPr>
            <p:cNvPr id="52" name="TextBox 51"/>
            <p:cNvSpPr txBox="1"/>
            <p:nvPr/>
          </p:nvSpPr>
          <p:spPr>
            <a:xfrm>
              <a:off x="1114260" y="752991"/>
              <a:ext cx="2390422" cy="24475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mySwi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() 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// set local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*** RUN ***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0422" name="TextBox 54"/>
            <p:cNvSpPr txBox="1">
              <a:spLocks noChangeArrowheads="1"/>
            </p:cNvSpPr>
            <p:nvPr/>
          </p:nvSpPr>
          <p:spPr bwMode="auto">
            <a:xfrm>
              <a:off x="1882067" y="387925"/>
              <a:ext cx="801737" cy="436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800">
                  <a:solidFill>
                    <a:schemeClr val="tx2"/>
                  </a:solidFill>
                </a:rPr>
                <a:t>Swi</a:t>
              </a:r>
            </a:p>
          </p:txBody>
        </p:sp>
        <p:sp>
          <p:nvSpPr>
            <p:cNvPr id="56" name="Down Arrow 55"/>
            <p:cNvSpPr/>
            <p:nvPr/>
          </p:nvSpPr>
          <p:spPr bwMode="auto">
            <a:xfrm>
              <a:off x="304755" y="1219640"/>
              <a:ext cx="457132" cy="1599940"/>
            </a:xfrm>
            <a:prstGeom prst="downArrow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0424" name="TextBox 56"/>
            <p:cNvSpPr txBox="1">
              <a:spLocks noChangeArrowheads="1"/>
            </p:cNvSpPr>
            <p:nvPr/>
          </p:nvSpPr>
          <p:spPr bwMode="auto">
            <a:xfrm>
              <a:off x="0" y="762000"/>
              <a:ext cx="873957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>
                  <a:latin typeface="Courier New" pitchFamily="49" charset="0"/>
                  <a:cs typeface="Courier New" pitchFamily="49" charset="0"/>
                </a:rPr>
                <a:t>_post</a:t>
              </a:r>
            </a:p>
          </p:txBody>
        </p:sp>
        <p:cxnSp>
          <p:nvCxnSpPr>
            <p:cNvPr id="60425" name="Straight Arrow Connector 58"/>
            <p:cNvCxnSpPr>
              <a:cxnSpLocks noChangeShapeType="1"/>
            </p:cNvCxnSpPr>
            <p:nvPr/>
          </p:nvCxnSpPr>
          <p:spPr bwMode="auto">
            <a:xfrm>
              <a:off x="814450" y="914400"/>
              <a:ext cx="25235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60426" name="TextBox 67"/>
            <p:cNvSpPr txBox="1">
              <a:spLocks noChangeArrowheads="1"/>
            </p:cNvSpPr>
            <p:nvPr/>
          </p:nvSpPr>
          <p:spPr bwMode="auto">
            <a:xfrm>
              <a:off x="228600" y="3429000"/>
              <a:ext cx="3533219" cy="2557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“Ready” when </a:t>
              </a:r>
              <a:r>
                <a:rPr lang="en-US" sz="1800" b="0" i="1" u="sng">
                  <a:latin typeface="Arial Narrow" pitchFamily="34" charset="0"/>
                </a:rPr>
                <a:t>POSTED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Initial state NOT preserved – must set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each time </a:t>
              </a:r>
              <a:r>
                <a:rPr lang="en-US" sz="1800">
                  <a:solidFill>
                    <a:schemeClr val="tx2"/>
                  </a:solidFill>
                  <a:latin typeface="Arial Narrow" pitchFamily="34" charset="0"/>
                </a:rPr>
                <a:t>Swi</a:t>
              </a:r>
              <a:r>
                <a:rPr lang="en-US" sz="1800" b="0">
                  <a:latin typeface="Arial Narrow" pitchFamily="34" charset="0"/>
                </a:rPr>
                <a:t> is run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CanNOT block (runs to completion)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Context switch speed (~140c)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All </a:t>
              </a:r>
              <a:r>
                <a:rPr lang="en-US" sz="1800">
                  <a:solidFill>
                    <a:schemeClr val="tx2"/>
                  </a:solidFill>
                  <a:latin typeface="Arial Narrow" pitchFamily="34" charset="0"/>
                </a:rPr>
                <a:t>Swi’s</a:t>
              </a:r>
              <a:r>
                <a:rPr lang="en-US" sz="1800" b="0">
                  <a:latin typeface="Arial Narrow" pitchFamily="34" charset="0"/>
                </a:rPr>
                <a:t> share </a:t>
              </a:r>
              <a:r>
                <a:rPr lang="en-US" sz="1800" b="0" u="sng">
                  <a:latin typeface="Arial Narrow" pitchFamily="34" charset="0"/>
                </a:rPr>
                <a:t>system stack</a:t>
              </a:r>
              <a:r>
                <a:rPr lang="en-US" sz="1800" b="0">
                  <a:latin typeface="Arial Narrow" pitchFamily="34" charset="0"/>
                </a:rPr>
                <a:t> w/Hwi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Use: as follow-up to Hwi and/or when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memory size is an absolute premium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Configuring a </a:t>
            </a:r>
            <a:r>
              <a:rPr lang="en-US" i="1" u="sng" dirty="0" smtClean="0"/>
              <a:t>Task</a:t>
            </a:r>
            <a:r>
              <a:rPr lang="en-US" dirty="0" smtClean="0"/>
              <a:t> – Statically via the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1444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1445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400925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Task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Task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61446" name="Group 48"/>
          <p:cNvGrpSpPr>
            <a:grpSpLocks/>
          </p:cNvGrpSpPr>
          <p:nvPr/>
        </p:nvGrpSpPr>
        <p:grpSpPr bwMode="auto">
          <a:xfrm>
            <a:off x="334963" y="604838"/>
            <a:ext cx="8574087" cy="412750"/>
            <a:chOff x="480" y="390"/>
            <a:chExt cx="3456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456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1456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544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Create </a:t>
              </a:r>
              <a:r>
                <a:rPr lang="en-US" sz="18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firProcessTask</a:t>
              </a: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, tie to </a:t>
              </a:r>
              <a:r>
                <a:rPr lang="en-US" sz="18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FIR_process()</a:t>
              </a:r>
              <a:r>
                <a:rPr lang="en-US" sz="1800">
                  <a:solidFill>
                    <a:srgbClr val="000000"/>
                  </a:solidFill>
                  <a:latin typeface="Arial Narrow" pitchFamily="34" charset="0"/>
                </a:rPr>
                <a:t>, </a:t>
              </a: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priority 2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1448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449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74469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Task – Object name, function, priority, stack size: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667000" y="2286000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6802" name="Picture 2" descr="C:\Documents and Settings\a0159877\Desktop\task_avai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676400"/>
            <a:ext cx="1538288" cy="1676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803" name="Picture 3" descr="C:\Documents and Settings\a0159877\Desktop\Task_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1752600"/>
            <a:ext cx="2252663" cy="15081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804" name="Picture 4" descr="C:\Documents and Settings\a0159877\Desktop\task_confi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4114800"/>
            <a:ext cx="2747963" cy="2514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138863" y="2179638"/>
            <a:ext cx="2859087" cy="923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6324600" y="10668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6324600" y="18288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6324600" y="34163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6324600" y="41783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aphicFrame>
        <p:nvGraphicFramePr>
          <p:cNvPr id="364550" name="Group 6"/>
          <p:cNvGraphicFramePr>
            <a:graphicFrameLocks noGrp="1"/>
          </p:cNvGraphicFramePr>
          <p:nvPr/>
        </p:nvGraphicFramePr>
        <p:xfrm>
          <a:off x="5029200" y="685800"/>
          <a:ext cx="1600200" cy="1905000"/>
        </p:xfrm>
        <a:graphic>
          <a:graphicData uri="http://schemas.openxmlformats.org/drawingml/2006/table">
            <a:tbl>
              <a:tblPr/>
              <a:tblGrid>
                <a:gridCol w="1023938"/>
                <a:gridCol w="576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fxn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7467600" y="2514600"/>
            <a:ext cx="1447800" cy="5937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/>
              <a:t>C fxn, eg: </a:t>
            </a:r>
            <a:br>
              <a:rPr lang="en-US" sz="2000" b="0"/>
            </a:br>
            <a:r>
              <a:rPr lang="en-US" sz="2000" b="0"/>
              <a:t>bk FIR</a:t>
            </a:r>
          </a:p>
        </p:txBody>
      </p:sp>
      <p:sp>
        <p:nvSpPr>
          <p:cNvPr id="62491" name="Rectangle 27"/>
          <p:cNvSpPr>
            <a:spLocks noChangeArrowheads="1"/>
          </p:cNvSpPr>
          <p:nvPr/>
        </p:nvSpPr>
        <p:spPr bwMode="auto">
          <a:xfrm>
            <a:off x="4235450" y="30622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/>
              <a:t>inst2</a:t>
            </a:r>
          </a:p>
        </p:txBody>
      </p:sp>
      <p:sp>
        <p:nvSpPr>
          <p:cNvPr id="62492" name="Rectangle 28"/>
          <p:cNvSpPr>
            <a:spLocks noChangeArrowheads="1"/>
          </p:cNvSpPr>
          <p:nvPr/>
        </p:nvSpPr>
        <p:spPr bwMode="auto">
          <a:xfrm>
            <a:off x="4038600" y="6858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/>
              <a:t>myTsk</a:t>
            </a:r>
          </a:p>
        </p:txBody>
      </p:sp>
      <p:sp>
        <p:nvSpPr>
          <p:cNvPr id="62493" name="Rectangle 29"/>
          <p:cNvSpPr>
            <a:spLocks noGrp="1" noChangeArrowheads="1"/>
          </p:cNvSpPr>
          <p:nvPr>
            <p:ph type="title"/>
          </p:nvPr>
        </p:nvSpPr>
        <p:spPr>
          <a:xfrm>
            <a:off x="0" y="-31750"/>
            <a:ext cx="9144000" cy="609600"/>
          </a:xfrm>
        </p:spPr>
        <p:txBody>
          <a:bodyPr/>
          <a:lstStyle/>
          <a:p>
            <a:pPr eaLnBrk="1" hangingPunct="1"/>
            <a:r>
              <a:rPr lang="en-US" smtClean="0"/>
              <a:t>Task Object Concepts...</a:t>
            </a:r>
          </a:p>
        </p:txBody>
      </p:sp>
      <p:sp>
        <p:nvSpPr>
          <p:cNvPr id="62494" name="Rectangle 30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01700"/>
            <a:ext cx="3962400" cy="4752975"/>
          </a:xfrm>
        </p:spPr>
        <p:txBody>
          <a:bodyPr/>
          <a:lstStyle/>
          <a:p>
            <a:pPr marL="339725" indent="-339725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2"/>
                </a:solidFill>
              </a:rPr>
              <a:t>Task object: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Pointer to task function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Priority: changable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Pointer to task’s stack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Stores local variables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Nested function calls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makes blocking possible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Interrupts run on the system stack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Pointer to text name of TSK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>
                <a:solidFill>
                  <a:schemeClr val="tx2"/>
                </a:solidFill>
              </a:rPr>
              <a:t>Environment</a:t>
            </a:r>
            <a:r>
              <a:rPr lang="en-US" sz="2000" b="0" smtClean="0"/>
              <a:t>: pointer to </a:t>
            </a:r>
            <a:r>
              <a:rPr lang="en-US" sz="2000" b="0" i="1" smtClean="0"/>
              <a:t>user defined</a:t>
            </a:r>
            <a:r>
              <a:rPr lang="en-US" sz="2000" b="0" smtClean="0"/>
              <a:t> structure:</a:t>
            </a:r>
          </a:p>
          <a:p>
            <a:pPr marL="339725" indent="-339725" eaLnBrk="1" hangingPunct="1">
              <a:lnSpc>
                <a:spcPct val="90000"/>
              </a:lnSpc>
            </a:pPr>
            <a:endParaRPr lang="en-US" sz="2000" b="0" smtClean="0"/>
          </a:p>
        </p:txBody>
      </p:sp>
      <p:graphicFrame>
        <p:nvGraphicFramePr>
          <p:cNvPr id="364575" name="Group 31"/>
          <p:cNvGraphicFramePr>
            <a:graphicFrameLocks noGrp="1"/>
          </p:cNvGraphicFramePr>
          <p:nvPr/>
        </p:nvGraphicFramePr>
        <p:xfrm>
          <a:off x="5029200" y="3048000"/>
          <a:ext cx="1600200" cy="1905000"/>
        </p:xfrm>
        <a:graphic>
          <a:graphicData uri="http://schemas.openxmlformats.org/drawingml/2006/table">
            <a:tbl>
              <a:tblPr/>
              <a:tblGrid>
                <a:gridCol w="1023938"/>
                <a:gridCol w="576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fxn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62515" name="AutoShape 51"/>
          <p:cNvCxnSpPr>
            <a:cxnSpLocks noChangeShapeType="1"/>
            <a:endCxn id="62490" idx="0"/>
          </p:cNvCxnSpPr>
          <p:nvPr/>
        </p:nvCxnSpPr>
        <p:spPr bwMode="auto">
          <a:xfrm>
            <a:off x="6629400" y="876300"/>
            <a:ext cx="1562100" cy="16383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6" name="AutoShape 52"/>
          <p:cNvCxnSpPr>
            <a:cxnSpLocks noChangeShapeType="1"/>
            <a:endCxn id="62490" idx="1"/>
          </p:cNvCxnSpPr>
          <p:nvPr/>
        </p:nvCxnSpPr>
        <p:spPr bwMode="auto">
          <a:xfrm flipV="1">
            <a:off x="6629400" y="2811463"/>
            <a:ext cx="838200" cy="42703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7" name="AutoShape 53"/>
          <p:cNvCxnSpPr>
            <a:cxnSpLocks noChangeShapeType="1"/>
            <a:endCxn id="62521" idx="1"/>
          </p:cNvCxnSpPr>
          <p:nvPr/>
        </p:nvCxnSpPr>
        <p:spPr bwMode="auto">
          <a:xfrm flipV="1">
            <a:off x="6629400" y="2016125"/>
            <a:ext cx="407988" cy="3175"/>
          </a:xfrm>
          <a:prstGeom prst="bentConnector3">
            <a:avLst>
              <a:gd name="adj1" fmla="val 4980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8" name="AutoShape 54"/>
          <p:cNvCxnSpPr>
            <a:cxnSpLocks noChangeShapeType="1"/>
            <a:endCxn id="364599" idx="1"/>
          </p:cNvCxnSpPr>
          <p:nvPr/>
        </p:nvCxnSpPr>
        <p:spPr bwMode="auto">
          <a:xfrm>
            <a:off x="6629400" y="1257300"/>
            <a:ext cx="381000" cy="9525"/>
          </a:xfrm>
          <a:prstGeom prst="bentConnector3">
            <a:avLst>
              <a:gd name="adj1" fmla="val 4958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4599" name="Rectangle 55"/>
          <p:cNvSpPr>
            <a:spLocks noChangeArrowheads="1"/>
          </p:cNvSpPr>
          <p:nvPr/>
        </p:nvSpPr>
        <p:spPr bwMode="auto">
          <a:xfrm>
            <a:off x="7010400" y="1009650"/>
            <a:ext cx="858838" cy="5143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  <a:t>struct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/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>myEnv</a:t>
            </a:r>
          </a:p>
        </p:txBody>
      </p:sp>
      <p:sp>
        <p:nvSpPr>
          <p:cNvPr id="62520" name="Rectangle 64"/>
          <p:cNvSpPr>
            <a:spLocks noChangeArrowheads="1"/>
          </p:cNvSpPr>
          <p:nvPr/>
        </p:nvSpPr>
        <p:spPr bwMode="auto">
          <a:xfrm>
            <a:off x="2114550" y="5410200"/>
            <a:ext cx="6083300" cy="1089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Task_setenv</a:t>
            </a:r>
            <a:r>
              <a:rPr lang="en-US">
                <a:latin typeface="Courier New" pitchFamily="49" charset="0"/>
                <a:cs typeface="Courier New" pitchFamily="49" charset="0"/>
              </a:rPr>
              <a:t>(Task_self(),&amp;myEnv);</a:t>
            </a:r>
          </a:p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hMyEnv =</a:t>
            </a: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Task_getenv</a:t>
            </a:r>
            <a:r>
              <a:rPr lang="en-US">
                <a:latin typeface="Courier New" pitchFamily="49" charset="0"/>
                <a:cs typeface="Courier New" pitchFamily="49" charset="0"/>
              </a:rPr>
              <a:t>(&amp;myTsk);</a:t>
            </a:r>
          </a:p>
        </p:txBody>
      </p:sp>
      <p:sp>
        <p:nvSpPr>
          <p:cNvPr id="62521" name="Rectangle 65"/>
          <p:cNvSpPr>
            <a:spLocks noChangeArrowheads="1"/>
          </p:cNvSpPr>
          <p:nvPr/>
        </p:nvSpPr>
        <p:spPr bwMode="auto">
          <a:xfrm>
            <a:off x="7037388" y="1758950"/>
            <a:ext cx="858837" cy="5143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Arial Narrow" pitchFamily="34" charset="0"/>
              </a:rPr>
              <a:t>TSK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stack</a:t>
            </a:r>
          </a:p>
        </p:txBody>
      </p:sp>
      <p:cxnSp>
        <p:nvCxnSpPr>
          <p:cNvPr id="62522" name="AutoShape 66"/>
          <p:cNvCxnSpPr>
            <a:cxnSpLocks noChangeShapeType="1"/>
            <a:stCxn id="364549" idx="3"/>
            <a:endCxn id="62525" idx="1"/>
          </p:cNvCxnSpPr>
          <p:nvPr/>
        </p:nvCxnSpPr>
        <p:spPr bwMode="auto">
          <a:xfrm>
            <a:off x="6629400" y="4368800"/>
            <a:ext cx="407988" cy="3175"/>
          </a:xfrm>
          <a:prstGeom prst="bentConnector3">
            <a:avLst>
              <a:gd name="adj1" fmla="val 4980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23" name="AutoShape 67"/>
          <p:cNvCxnSpPr>
            <a:cxnSpLocks noChangeShapeType="1"/>
            <a:stCxn id="364548" idx="3"/>
            <a:endCxn id="364612" idx="1"/>
          </p:cNvCxnSpPr>
          <p:nvPr/>
        </p:nvCxnSpPr>
        <p:spPr bwMode="auto">
          <a:xfrm flipV="1">
            <a:off x="6629400" y="3597275"/>
            <a:ext cx="381000" cy="95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4612" name="Rectangle 68"/>
          <p:cNvSpPr>
            <a:spLocks noChangeArrowheads="1"/>
          </p:cNvSpPr>
          <p:nvPr/>
        </p:nvSpPr>
        <p:spPr bwMode="auto">
          <a:xfrm>
            <a:off x="7010400" y="3340100"/>
            <a:ext cx="858838" cy="5143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  <a:t>struct </a:t>
            </a:r>
            <a:b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>myEnv</a:t>
            </a:r>
          </a:p>
        </p:txBody>
      </p:sp>
      <p:sp>
        <p:nvSpPr>
          <p:cNvPr id="62525" name="Rectangle 69"/>
          <p:cNvSpPr>
            <a:spLocks noChangeArrowheads="1"/>
          </p:cNvSpPr>
          <p:nvPr/>
        </p:nvSpPr>
        <p:spPr bwMode="auto">
          <a:xfrm>
            <a:off x="7037388" y="4114800"/>
            <a:ext cx="858837" cy="5143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Arial Narrow" pitchFamily="34" charset="0"/>
              </a:rPr>
              <a:t>TSK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stack</a:t>
            </a: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32004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3491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634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63493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692150" y="541338"/>
            <a:ext cx="829945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4419600" y="1962150"/>
            <a:ext cx="1739900" cy="838200"/>
          </a:xfrm>
          <a:prstGeom prst="diamond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pitchFamily="18" charset="0"/>
                <a:cs typeface="+mn-cs"/>
              </a:rPr>
              <a:t>Count &gt; 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010400" y="2024063"/>
            <a:ext cx="1814513" cy="7143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latin typeface="Times New Roman" pitchFamily="18" charset="0"/>
                <a:cs typeface="+mn-cs"/>
              </a:rPr>
              <a:t>Decrement count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4883150" y="693738"/>
            <a:ext cx="800100" cy="800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Times New Roman" pitchFamily="18" charset="0"/>
                <a:cs typeface="+mn-cs"/>
              </a:rPr>
              <a:t>pend</a:t>
            </a:r>
            <a:endParaRPr lang="en-US" sz="2000" dirty="0">
              <a:latin typeface="Times New Roman" pitchFamily="18" charset="0"/>
              <a:cs typeface="+mn-cs"/>
            </a:endParaRP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7391400" y="4783138"/>
            <a:ext cx="1054100" cy="1054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Times New Roman" pitchFamily="18" charset="0"/>
                <a:cs typeface="+mn-cs"/>
              </a:rPr>
              <a:t>Return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Times New Roman" pitchFamily="18" charset="0"/>
                <a:cs typeface="+mn-cs"/>
              </a:rPr>
              <a:t>TRUE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6008688" y="1995488"/>
            <a:ext cx="627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0" i="1"/>
              <a:t>true</a:t>
            </a:r>
          </a:p>
        </p:txBody>
      </p:sp>
      <p:cxnSp>
        <p:nvCxnSpPr>
          <p:cNvPr id="64520" name="AutoShape 8"/>
          <p:cNvCxnSpPr>
            <a:cxnSpLocks noChangeShapeType="1"/>
            <a:stCxn id="12292" idx="2"/>
            <a:endCxn id="12294" idx="0"/>
          </p:cNvCxnSpPr>
          <p:nvPr/>
        </p:nvCxnSpPr>
        <p:spPr bwMode="auto">
          <a:xfrm rot="5400000">
            <a:off x="6896100" y="3760788"/>
            <a:ext cx="20447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1" name="AutoShape 9"/>
          <p:cNvCxnSpPr>
            <a:cxnSpLocks noChangeShapeType="1"/>
            <a:stCxn id="12291" idx="3"/>
            <a:endCxn id="12292" idx="1"/>
          </p:cNvCxnSpPr>
          <p:nvPr/>
        </p:nvCxnSpPr>
        <p:spPr bwMode="auto">
          <a:xfrm>
            <a:off x="6159500" y="2381250"/>
            <a:ext cx="8509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2" name="AutoShape 10"/>
          <p:cNvCxnSpPr>
            <a:cxnSpLocks noChangeShapeType="1"/>
            <a:stCxn id="12293" idx="4"/>
            <a:endCxn id="12291" idx="0"/>
          </p:cNvCxnSpPr>
          <p:nvPr/>
        </p:nvCxnSpPr>
        <p:spPr bwMode="auto">
          <a:xfrm>
            <a:off x="5283200" y="1493838"/>
            <a:ext cx="6350" cy="4683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23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9144000" cy="609600"/>
          </a:xfrm>
        </p:spPr>
        <p:txBody>
          <a:bodyPr/>
          <a:lstStyle/>
          <a:p>
            <a:pPr eaLnBrk="1" hangingPunct="1"/>
            <a:r>
              <a:rPr lang="en-US" smtClean="0"/>
              <a:t>Semaphore Pend</a:t>
            </a:r>
            <a:endParaRPr lang="en-US" sz="3200" i="1" smtClean="0"/>
          </a:p>
        </p:txBody>
      </p:sp>
      <p:graphicFrame>
        <p:nvGraphicFramePr>
          <p:cNvPr id="355364" name="Group 36"/>
          <p:cNvGraphicFramePr>
            <a:graphicFrameLocks noGrp="1"/>
          </p:cNvGraphicFramePr>
          <p:nvPr>
            <p:ph type="tbl" idx="1"/>
          </p:nvPr>
        </p:nvGraphicFramePr>
        <p:xfrm>
          <a:off x="1600200" y="5470525"/>
          <a:ext cx="5486400" cy="932688"/>
        </p:xfrm>
        <a:graphic>
          <a:graphicData uri="http://schemas.openxmlformats.org/drawingml/2006/table">
            <a:tbl>
              <a:tblPr/>
              <a:tblGrid>
                <a:gridCol w="2667000"/>
                <a:gridCol w="1215683"/>
                <a:gridCol w="160371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BIOS_WAIT_FOREVER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wait forever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don’t wait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timeout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system ticks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3733800" y="3246438"/>
            <a:ext cx="3581400" cy="1079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Ctr="1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Semaphore Structure:</a:t>
            </a:r>
          </a:p>
          <a:p>
            <a:pPr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Non-negative 16-bit counter</a:t>
            </a:r>
          </a:p>
          <a:p>
            <a:pPr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Pending queue (FIFO)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" y="3108325"/>
            <a:ext cx="1700213" cy="2640013"/>
            <a:chOff x="96" y="2025"/>
            <a:chExt cx="1071" cy="1663"/>
          </a:xfrm>
        </p:grpSpPr>
        <p:sp>
          <p:nvSpPr>
            <p:cNvPr id="12343" name="Oval 14"/>
            <p:cNvSpPr>
              <a:spLocks noChangeArrowheads="1"/>
            </p:cNvSpPr>
            <p:nvPr/>
          </p:nvSpPr>
          <p:spPr bwMode="auto">
            <a:xfrm>
              <a:off x="96" y="3024"/>
              <a:ext cx="664" cy="664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>
                  <a:latin typeface="Times New Roman" pitchFamily="18" charset="0"/>
                  <a:cs typeface="+mn-cs"/>
                </a:rPr>
                <a:t>Return</a:t>
              </a:r>
            </a:p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>
                  <a:latin typeface="Times New Roman" pitchFamily="18" charset="0"/>
                  <a:cs typeface="+mn-cs"/>
                </a:rPr>
                <a:t>FALSE</a:t>
              </a:r>
            </a:p>
          </p:txBody>
        </p:sp>
        <p:cxnSp>
          <p:nvCxnSpPr>
            <p:cNvPr id="64565" name="AutoShape 15"/>
            <p:cNvCxnSpPr>
              <a:cxnSpLocks noChangeShapeType="1"/>
              <a:stCxn id="355353" idx="1"/>
              <a:endCxn id="12343" idx="0"/>
            </p:cNvCxnSpPr>
            <p:nvPr/>
          </p:nvCxnSpPr>
          <p:spPr bwMode="auto">
            <a:xfrm rot="10800000" flipV="1">
              <a:off x="428" y="2232"/>
              <a:ext cx="724" cy="792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</p:cxnSp>
        <p:sp>
          <p:nvSpPr>
            <p:cNvPr id="64566" name="Rectangle 16"/>
            <p:cNvSpPr>
              <a:spLocks noChangeArrowheads="1"/>
            </p:cNvSpPr>
            <p:nvPr/>
          </p:nvSpPr>
          <p:spPr bwMode="auto">
            <a:xfrm>
              <a:off x="515" y="2025"/>
              <a:ext cx="652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i="1">
                  <a:latin typeface="Times New Roman" pitchFamily="18" charset="0"/>
                </a:rPr>
                <a:t>timeout</a:t>
              </a:r>
              <a:r>
                <a:rPr lang="en-US" sz="2000">
                  <a:latin typeface="Times New Roman" pitchFamily="18" charset="0"/>
                </a:rPr>
                <a:t> </a:t>
              </a:r>
              <a:br>
                <a:rPr lang="en-US" sz="2000">
                  <a:latin typeface="Times New Roman" pitchFamily="18" charset="0"/>
                </a:rPr>
              </a:br>
              <a:r>
                <a:rPr lang="en-US" sz="2000">
                  <a:latin typeface="Times New Roman" pitchFamily="18" charset="0"/>
                </a:rPr>
                <a:t>expires</a:t>
              </a:r>
            </a:p>
          </p:txBody>
        </p:sp>
      </p:grpSp>
      <p:sp>
        <p:nvSpPr>
          <p:cNvPr id="355345" name="Line 17"/>
          <p:cNvSpPr>
            <a:spLocks noChangeShapeType="1"/>
          </p:cNvSpPr>
          <p:nvPr/>
        </p:nvSpPr>
        <p:spPr bwMode="auto">
          <a:xfrm>
            <a:off x="2514600" y="5303838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98663" y="3703638"/>
            <a:ext cx="1027112" cy="1600200"/>
            <a:chOff x="1259" y="2400"/>
            <a:chExt cx="647" cy="1008"/>
          </a:xfrm>
        </p:grpSpPr>
        <p:sp>
          <p:nvSpPr>
            <p:cNvPr id="355347" name="Line 19"/>
            <p:cNvSpPr>
              <a:spLocks noChangeShapeType="1"/>
            </p:cNvSpPr>
            <p:nvPr/>
          </p:nvSpPr>
          <p:spPr bwMode="auto">
            <a:xfrm>
              <a:off x="1584" y="240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4563" name="Rectangle 20"/>
            <p:cNvSpPr>
              <a:spLocks noChangeArrowheads="1"/>
            </p:cNvSpPr>
            <p:nvPr/>
          </p:nvSpPr>
          <p:spPr bwMode="auto">
            <a:xfrm>
              <a:off x="1259" y="2650"/>
              <a:ext cx="647" cy="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70000"/>
                </a:lnSpc>
              </a:pPr>
              <a:r>
                <a:rPr lang="en-US" sz="2000">
                  <a:solidFill>
                    <a:schemeClr val="tx2"/>
                  </a:solidFill>
                </a:rPr>
                <a:t>SEM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lang="en-US" sz="2000">
                  <a:solidFill>
                    <a:schemeClr val="tx2"/>
                  </a:solidFill>
                </a:rPr>
                <a:t>posted</a:t>
              </a:r>
              <a:endParaRPr lang="en-US" sz="2000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828800" y="2011363"/>
            <a:ext cx="2679700" cy="1692275"/>
            <a:chOff x="1152" y="1334"/>
            <a:chExt cx="1688" cy="1066"/>
          </a:xfrm>
        </p:grpSpPr>
        <p:sp>
          <p:nvSpPr>
            <p:cNvPr id="64556" name="Rectangle 22"/>
            <p:cNvSpPr>
              <a:spLocks noChangeArrowheads="1"/>
            </p:cNvSpPr>
            <p:nvPr/>
          </p:nvSpPr>
          <p:spPr bwMode="auto">
            <a:xfrm>
              <a:off x="2382" y="1334"/>
              <a:ext cx="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false</a:t>
              </a:r>
            </a:p>
          </p:txBody>
        </p:sp>
        <p:sp>
          <p:nvSpPr>
            <p:cNvPr id="355351" name="Line 23"/>
            <p:cNvSpPr>
              <a:spLocks noChangeShapeType="1"/>
            </p:cNvSpPr>
            <p:nvPr/>
          </p:nvSpPr>
          <p:spPr bwMode="auto">
            <a:xfrm>
              <a:off x="1584" y="1567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grpSp>
          <p:nvGrpSpPr>
            <p:cNvPr id="64558" name="Group 24"/>
            <p:cNvGrpSpPr>
              <a:grpSpLocks/>
            </p:cNvGrpSpPr>
            <p:nvPr/>
          </p:nvGrpSpPr>
          <p:grpSpPr bwMode="auto">
            <a:xfrm>
              <a:off x="1152" y="2064"/>
              <a:ext cx="912" cy="336"/>
              <a:chOff x="1152" y="2064"/>
              <a:chExt cx="912" cy="336"/>
            </a:xfrm>
          </p:grpSpPr>
          <p:sp>
            <p:nvSpPr>
              <p:cNvPr id="355353" name="Rectangle 25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912" cy="336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64561" name="Rectangle 26"/>
              <p:cNvSpPr>
                <a:spLocks noChangeArrowheads="1"/>
              </p:cNvSpPr>
              <p:nvPr/>
            </p:nvSpPr>
            <p:spPr bwMode="auto">
              <a:xfrm>
                <a:off x="1200" y="2126"/>
                <a:ext cx="83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>
                    <a:latin typeface="Times New Roman" pitchFamily="18" charset="0"/>
                  </a:rPr>
                  <a:t>Block task</a:t>
                </a:r>
              </a:p>
            </p:txBody>
          </p:sp>
        </p:grpSp>
        <p:sp>
          <p:nvSpPr>
            <p:cNvPr id="355355" name="Line 27"/>
            <p:cNvSpPr>
              <a:spLocks noChangeShapeType="1"/>
            </p:cNvSpPr>
            <p:nvPr/>
          </p:nvSpPr>
          <p:spPr bwMode="auto">
            <a:xfrm>
              <a:off x="1584" y="158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79450" y="2027238"/>
            <a:ext cx="2859088" cy="2655887"/>
            <a:chOff x="428" y="1344"/>
            <a:chExt cx="1801" cy="1673"/>
          </a:xfrm>
        </p:grpSpPr>
        <p:sp>
          <p:nvSpPr>
            <p:cNvPr id="64550" name="Rectangle 29"/>
            <p:cNvSpPr>
              <a:spLocks noChangeArrowheads="1"/>
            </p:cNvSpPr>
            <p:nvPr/>
          </p:nvSpPr>
          <p:spPr bwMode="auto">
            <a:xfrm>
              <a:off x="624" y="1344"/>
              <a:ext cx="3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yes</a:t>
              </a:r>
            </a:p>
          </p:txBody>
        </p:sp>
        <p:sp>
          <p:nvSpPr>
            <p:cNvPr id="64551" name="Rectangle 30"/>
            <p:cNvSpPr>
              <a:spLocks noChangeArrowheads="1"/>
            </p:cNvSpPr>
            <p:nvPr/>
          </p:nvSpPr>
          <p:spPr bwMode="auto">
            <a:xfrm>
              <a:off x="1543" y="1771"/>
              <a:ext cx="2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no</a:t>
              </a:r>
            </a:p>
          </p:txBody>
        </p:sp>
        <p:cxnSp>
          <p:nvCxnSpPr>
            <p:cNvPr id="64552" name="AutoShape 31"/>
            <p:cNvCxnSpPr>
              <a:cxnSpLocks noChangeShapeType="1"/>
              <a:stCxn id="12333" idx="1"/>
              <a:endCxn id="12343" idx="0"/>
            </p:cNvCxnSpPr>
            <p:nvPr/>
          </p:nvCxnSpPr>
          <p:spPr bwMode="auto">
            <a:xfrm rot="10800000" flipV="1">
              <a:off x="428" y="1596"/>
              <a:ext cx="505" cy="1421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64553" name="Group 32"/>
            <p:cNvGrpSpPr>
              <a:grpSpLocks/>
            </p:cNvGrpSpPr>
            <p:nvPr/>
          </p:nvGrpSpPr>
          <p:grpSpPr bwMode="auto">
            <a:xfrm>
              <a:off x="933" y="1346"/>
              <a:ext cx="1296" cy="499"/>
              <a:chOff x="912" y="1346"/>
              <a:chExt cx="1296" cy="499"/>
            </a:xfrm>
          </p:grpSpPr>
          <p:sp>
            <p:nvSpPr>
              <p:cNvPr id="12333" name="AutoShape 33"/>
              <p:cNvSpPr>
                <a:spLocks noChangeArrowheads="1"/>
              </p:cNvSpPr>
              <p:nvPr/>
            </p:nvSpPr>
            <p:spPr bwMode="auto">
              <a:xfrm>
                <a:off x="912" y="1346"/>
                <a:ext cx="1296" cy="499"/>
              </a:xfrm>
              <a:prstGeom prst="flowChartDecision">
                <a:avLst/>
              </a:prstGeom>
              <a:solidFill>
                <a:schemeClr val="accent1">
                  <a:lumMod val="90000"/>
                </a:schemeClr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70000"/>
                  </a:lnSpc>
                  <a:defRPr/>
                </a:pPr>
                <a:endParaRPr lang="en-US" sz="1400">
                  <a:latin typeface="Times New Roman" pitchFamily="18" charset="0"/>
                  <a:cs typeface="+mn-cs"/>
                </a:endParaRPr>
              </a:p>
              <a:p>
                <a:pPr algn="ctr" eaLnBrk="0" hangingPunct="0">
                  <a:lnSpc>
                    <a:spcPct val="70000"/>
                  </a:lnSpc>
                  <a:defRPr/>
                </a:pPr>
                <a:endParaRPr lang="en-US" sz="1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64555" name="Rectangle 34"/>
              <p:cNvSpPr>
                <a:spLocks noChangeArrowheads="1"/>
              </p:cNvSpPr>
              <p:nvPr/>
            </p:nvSpPr>
            <p:spPr bwMode="auto">
              <a:xfrm>
                <a:off x="1145" y="1468"/>
                <a:ext cx="86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i="1">
                    <a:latin typeface="Times New Roman" pitchFamily="18" charset="0"/>
                  </a:rPr>
                  <a:t>timeout </a:t>
                </a:r>
                <a:r>
                  <a:rPr lang="en-US" sz="2000">
                    <a:latin typeface="Times New Roman" pitchFamily="18" charset="0"/>
                  </a:rPr>
                  <a:t>= 0</a:t>
                </a:r>
              </a:p>
            </p:txBody>
          </p:sp>
        </p:grpSp>
      </p:grpSp>
      <p:sp>
        <p:nvSpPr>
          <p:cNvPr id="12306" name="Rectangle 35"/>
          <p:cNvSpPr>
            <a:spLocks noChangeArrowheads="1"/>
          </p:cNvSpPr>
          <p:nvPr/>
        </p:nvSpPr>
        <p:spPr bwMode="auto">
          <a:xfrm>
            <a:off x="166688" y="793750"/>
            <a:ext cx="4398962" cy="450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i="1" dirty="0" err="1">
                <a:cs typeface="+mn-cs"/>
              </a:rPr>
              <a:t>Semaphore_pend</a:t>
            </a:r>
            <a:r>
              <a:rPr lang="en-US" sz="2000" i="1" dirty="0">
                <a:cs typeface="+mn-cs"/>
              </a:rPr>
              <a:t> (</a:t>
            </a:r>
            <a:r>
              <a:rPr lang="en-US" sz="2000" i="1" dirty="0" err="1">
                <a:cs typeface="+mn-cs"/>
              </a:rPr>
              <a:t>Sem</a:t>
            </a:r>
            <a:r>
              <a:rPr lang="en-US" sz="2000" i="1" dirty="0">
                <a:cs typeface="+mn-cs"/>
              </a:rPr>
              <a:t>, timeout);</a:t>
            </a:r>
          </a:p>
        </p:txBody>
      </p:sp>
      <p:sp>
        <p:nvSpPr>
          <p:cNvPr id="48" name="Leading Question"/>
          <p:cNvSpPr txBox="1">
            <a:spLocks noChangeArrowheads="1"/>
          </p:cNvSpPr>
          <p:nvPr/>
        </p:nvSpPr>
        <p:spPr bwMode="auto">
          <a:xfrm>
            <a:off x="2743200" y="6535738"/>
            <a:ext cx="21288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does _post work?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527050" y="2095500"/>
            <a:ext cx="829945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4267200" y="1720850"/>
            <a:ext cx="1739900" cy="1212850"/>
          </a:xfrm>
          <a:prstGeom prst="diamond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>
                <a:cs typeface="+mn-cs"/>
              </a:rPr>
              <a:t>Task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pending on 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  sem? </a:t>
            </a:r>
            <a:endParaRPr lang="en-US" sz="3200">
              <a:latin typeface="Times New Roman" pitchFamily="18" charset="0"/>
              <a:cs typeface="+mn-cs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772275" y="1973263"/>
            <a:ext cx="1814513" cy="70802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  <a:defRPr/>
            </a:pPr>
            <a:r>
              <a:rPr lang="en-US" sz="1800">
                <a:cs typeface="+mn-cs"/>
              </a:rPr>
              <a:t>Ready first waiting task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4140200" y="4699000"/>
            <a:ext cx="1054100" cy="1054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>
                <a:cs typeface="+mn-cs"/>
              </a:rPr>
              <a:t>Return</a:t>
            </a:r>
            <a:endParaRPr lang="en-US">
              <a:latin typeface="Times New Roman" pitchFamily="18" charset="0"/>
              <a:cs typeface="+mn-cs"/>
            </a:endParaRP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861050" y="198755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0"/>
              <a:t>True</a:t>
            </a:r>
            <a:endParaRPr lang="en-US" sz="1600" b="0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473700" y="5219700"/>
            <a:ext cx="266700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1800"/>
              <a:t>Task switch will occur if higher priority task is made ready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Semaphore Post</a:t>
            </a:r>
            <a:endParaRPr lang="en-US" sz="3200" i="1" smtClean="0"/>
          </a:p>
        </p:txBody>
      </p:sp>
      <p:cxnSp>
        <p:nvCxnSpPr>
          <p:cNvPr id="65545" name="AutoShape 9"/>
          <p:cNvCxnSpPr>
            <a:cxnSpLocks noChangeShapeType="1"/>
            <a:stCxn id="13316" idx="2"/>
            <a:endCxn id="13317" idx="6"/>
          </p:cNvCxnSpPr>
          <p:nvPr/>
        </p:nvCxnSpPr>
        <p:spPr bwMode="auto">
          <a:xfrm rot="5400000">
            <a:off x="5164932" y="2710656"/>
            <a:ext cx="2544762" cy="248602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5546" name="AutoShape 10"/>
          <p:cNvCxnSpPr>
            <a:cxnSpLocks noChangeShapeType="1"/>
            <a:stCxn id="13315" idx="3"/>
            <a:endCxn id="13316" idx="1"/>
          </p:cNvCxnSpPr>
          <p:nvPr/>
        </p:nvCxnSpPr>
        <p:spPr bwMode="auto">
          <a:xfrm>
            <a:off x="6007100" y="2327275"/>
            <a:ext cx="7651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73100" y="1957388"/>
            <a:ext cx="3632200" cy="3190875"/>
            <a:chOff x="528" y="1305"/>
            <a:chExt cx="2288" cy="2010"/>
          </a:xfrm>
        </p:grpSpPr>
        <p:sp>
          <p:nvSpPr>
            <p:cNvPr id="13336" name="Rectangle 12"/>
            <p:cNvSpPr>
              <a:spLocks noChangeArrowheads="1"/>
            </p:cNvSpPr>
            <p:nvPr/>
          </p:nvSpPr>
          <p:spPr bwMode="auto">
            <a:xfrm>
              <a:off x="528" y="1418"/>
              <a:ext cx="1248" cy="23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cs typeface="+mn-cs"/>
                </a:rPr>
                <a:t>Increment count</a:t>
              </a:r>
              <a:endParaRPr lang="en-US" sz="1600" dirty="0">
                <a:cs typeface="+mn-cs"/>
              </a:endParaRPr>
            </a:p>
          </p:txBody>
        </p:sp>
        <p:sp>
          <p:nvSpPr>
            <p:cNvPr id="65554" name="Rectangle 13"/>
            <p:cNvSpPr>
              <a:spLocks noChangeArrowheads="1"/>
            </p:cNvSpPr>
            <p:nvPr/>
          </p:nvSpPr>
          <p:spPr bwMode="auto">
            <a:xfrm>
              <a:off x="2348" y="1305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0"/>
                <a:t>False</a:t>
              </a:r>
            </a:p>
          </p:txBody>
        </p:sp>
        <p:cxnSp>
          <p:nvCxnSpPr>
            <p:cNvPr id="65555" name="AutoShape 14"/>
            <p:cNvCxnSpPr>
              <a:cxnSpLocks noChangeShapeType="1"/>
              <a:endCxn id="13336" idx="3"/>
            </p:cNvCxnSpPr>
            <p:nvPr/>
          </p:nvCxnSpPr>
          <p:spPr bwMode="auto">
            <a:xfrm rot="10800000">
              <a:off x="1776" y="1538"/>
              <a:ext cx="101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5556" name="AutoShape 15"/>
            <p:cNvCxnSpPr>
              <a:cxnSpLocks noChangeShapeType="1"/>
              <a:stCxn id="13336" idx="2"/>
              <a:endCxn id="13317" idx="2"/>
            </p:cNvCxnSpPr>
            <p:nvPr/>
          </p:nvCxnSpPr>
          <p:spPr bwMode="auto">
            <a:xfrm rot="16200000" flipH="1">
              <a:off x="1103" y="1706"/>
              <a:ext cx="1659" cy="156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357392" name="Rectangle 16"/>
          <p:cNvSpPr>
            <a:spLocks noChangeArrowheads="1"/>
          </p:cNvSpPr>
          <p:nvPr/>
        </p:nvSpPr>
        <p:spPr bwMode="auto">
          <a:xfrm>
            <a:off x="3568700" y="3238500"/>
            <a:ext cx="3352800" cy="1079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Ctr="1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Semaphore Structure: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Non-negative count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Pending queue (FIFO)</a:t>
            </a:r>
          </a:p>
        </p:txBody>
      </p:sp>
      <p:sp>
        <p:nvSpPr>
          <p:cNvPr id="13325" name="Oval 17"/>
          <p:cNvSpPr>
            <a:spLocks noChangeArrowheads="1"/>
          </p:cNvSpPr>
          <p:nvPr/>
        </p:nvSpPr>
        <p:spPr bwMode="auto">
          <a:xfrm>
            <a:off x="4718050" y="685800"/>
            <a:ext cx="800100" cy="800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Times New Roman" pitchFamily="18" charset="0"/>
                <a:cs typeface="+mn-cs"/>
              </a:rPr>
              <a:t>Post</a:t>
            </a:r>
          </a:p>
        </p:txBody>
      </p:sp>
      <p:cxnSp>
        <p:nvCxnSpPr>
          <p:cNvPr id="65550" name="AutoShape 18"/>
          <p:cNvCxnSpPr>
            <a:cxnSpLocks noChangeShapeType="1"/>
            <a:stCxn id="13325" idx="4"/>
            <a:endCxn id="13315" idx="0"/>
          </p:cNvCxnSpPr>
          <p:nvPr/>
        </p:nvCxnSpPr>
        <p:spPr bwMode="auto">
          <a:xfrm>
            <a:off x="5118100" y="1485900"/>
            <a:ext cx="19050" cy="2349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457200" y="882650"/>
            <a:ext cx="3263900" cy="527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i="1" dirty="0" err="1">
                <a:cs typeface="+mn-cs"/>
              </a:rPr>
              <a:t>Semaphore_post</a:t>
            </a:r>
            <a:r>
              <a:rPr lang="en-US" sz="2000" i="1" dirty="0">
                <a:cs typeface="+mn-cs"/>
              </a:rPr>
              <a:t> (</a:t>
            </a:r>
            <a:r>
              <a:rPr lang="en-US" sz="2000" i="1" dirty="0" err="1">
                <a:cs typeface="+mn-cs"/>
              </a:rPr>
              <a:t>Sem</a:t>
            </a:r>
            <a:r>
              <a:rPr lang="en-US" sz="2000" i="1" dirty="0">
                <a:cs typeface="+mn-cs"/>
              </a:rPr>
              <a:t>);</a:t>
            </a:r>
          </a:p>
        </p:txBody>
      </p:sp>
      <p:sp>
        <p:nvSpPr>
          <p:cNvPr id="32" name="Leading Question"/>
          <p:cNvSpPr txBox="1">
            <a:spLocks noChangeArrowheads="1"/>
          </p:cNvSpPr>
          <p:nvPr/>
        </p:nvSpPr>
        <p:spPr bwMode="auto">
          <a:xfrm>
            <a:off x="3657600" y="6248400"/>
            <a:ext cx="34718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you configure a Semaphore?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 bwMode="auto">
          <a:xfrm>
            <a:off x="3562350" y="720725"/>
            <a:ext cx="5181600" cy="489585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Modules &amp; Services</a:t>
            </a:r>
          </a:p>
        </p:txBody>
      </p:sp>
      <p:sp>
        <p:nvSpPr>
          <p:cNvPr id="11268" name="TextBox 26"/>
          <p:cNvSpPr txBox="1">
            <a:spLocks noChangeArrowheads="1"/>
          </p:cNvSpPr>
          <p:nvPr/>
        </p:nvSpPr>
        <p:spPr bwMode="auto">
          <a:xfrm>
            <a:off x="4038600" y="6096000"/>
            <a:ext cx="48148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66FF"/>
                </a:solidFill>
                <a:latin typeface="Arial Narrow" pitchFamily="34" charset="0"/>
              </a:rPr>
              <a:t>How do you interact with the SYS/BIOS services?</a:t>
            </a:r>
          </a:p>
        </p:txBody>
      </p:sp>
      <p:pic>
        <p:nvPicPr>
          <p:cNvPr id="2050" name="Picture 2" descr="C:\Documents and Settings\a0159877\Desktop\SYSBIOS Snaps\extra\sysbios_avail_produ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9600"/>
            <a:ext cx="2514600" cy="571023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270" name="TextBox 28"/>
          <p:cNvSpPr txBox="1">
            <a:spLocks noChangeArrowheads="1"/>
          </p:cNvSpPr>
          <p:nvPr/>
        </p:nvSpPr>
        <p:spPr bwMode="auto">
          <a:xfrm>
            <a:off x="3810000" y="990600"/>
            <a:ext cx="35179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BIOS Configuration</a:t>
            </a:r>
          </a:p>
        </p:txBody>
      </p:sp>
      <p:sp>
        <p:nvSpPr>
          <p:cNvPr id="11271" name="TextBox 29"/>
          <p:cNvSpPr txBox="1">
            <a:spLocks noChangeArrowheads="1"/>
          </p:cNvSpPr>
          <p:nvPr/>
        </p:nvSpPr>
        <p:spPr bwMode="auto">
          <a:xfrm>
            <a:off x="3870325" y="1558925"/>
            <a:ext cx="261937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Memory Mgmt</a:t>
            </a:r>
          </a:p>
        </p:txBody>
      </p:sp>
      <p:sp>
        <p:nvSpPr>
          <p:cNvPr id="11272" name="TextBox 30"/>
          <p:cNvSpPr txBox="1">
            <a:spLocks noChangeArrowheads="1"/>
          </p:cNvSpPr>
          <p:nvPr/>
        </p:nvSpPr>
        <p:spPr bwMode="auto">
          <a:xfrm>
            <a:off x="4230688" y="1955800"/>
            <a:ext cx="2576512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Cache &amp; Heaps</a:t>
            </a:r>
          </a:p>
        </p:txBody>
      </p:sp>
      <p:sp>
        <p:nvSpPr>
          <p:cNvPr id="11273" name="TextBox 31"/>
          <p:cNvSpPr txBox="1">
            <a:spLocks noChangeArrowheads="1"/>
          </p:cNvSpPr>
          <p:nvPr/>
        </p:nvSpPr>
        <p:spPr bwMode="auto">
          <a:xfrm>
            <a:off x="3870325" y="2568575"/>
            <a:ext cx="31559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Realtime Analysis</a:t>
            </a:r>
          </a:p>
        </p:txBody>
      </p:sp>
      <p:sp>
        <p:nvSpPr>
          <p:cNvPr id="11274" name="TextBox 32"/>
          <p:cNvSpPr txBox="1">
            <a:spLocks noChangeArrowheads="1"/>
          </p:cNvSpPr>
          <p:nvPr/>
        </p:nvSpPr>
        <p:spPr bwMode="auto">
          <a:xfrm>
            <a:off x="4230688" y="2965450"/>
            <a:ext cx="456088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Logs, Loads, Execution Graph</a:t>
            </a:r>
          </a:p>
        </p:txBody>
      </p:sp>
      <p:sp>
        <p:nvSpPr>
          <p:cNvPr id="11275" name="TextBox 33"/>
          <p:cNvSpPr txBox="1">
            <a:spLocks noChangeArrowheads="1"/>
          </p:cNvSpPr>
          <p:nvPr/>
        </p:nvSpPr>
        <p:spPr bwMode="auto">
          <a:xfrm>
            <a:off x="3870325" y="3635375"/>
            <a:ext cx="218757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Scheduling</a:t>
            </a:r>
          </a:p>
        </p:txBody>
      </p:sp>
      <p:sp>
        <p:nvSpPr>
          <p:cNvPr id="11276" name="TextBox 34"/>
          <p:cNvSpPr txBox="1">
            <a:spLocks noChangeArrowheads="1"/>
          </p:cNvSpPr>
          <p:nvPr/>
        </p:nvSpPr>
        <p:spPr bwMode="auto">
          <a:xfrm>
            <a:off x="4230688" y="4032250"/>
            <a:ext cx="254158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All thread types</a:t>
            </a:r>
          </a:p>
        </p:txBody>
      </p:sp>
      <p:sp>
        <p:nvSpPr>
          <p:cNvPr id="11277" name="TextBox 35"/>
          <p:cNvSpPr txBox="1">
            <a:spLocks noChangeArrowheads="1"/>
          </p:cNvSpPr>
          <p:nvPr/>
        </p:nvSpPr>
        <p:spPr bwMode="auto">
          <a:xfrm>
            <a:off x="3870325" y="4652963"/>
            <a:ext cx="29225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Synchronization</a:t>
            </a:r>
          </a:p>
        </p:txBody>
      </p:sp>
      <p:sp>
        <p:nvSpPr>
          <p:cNvPr id="11278" name="TextBox 36"/>
          <p:cNvSpPr txBox="1">
            <a:spLocks noChangeArrowheads="1"/>
          </p:cNvSpPr>
          <p:nvPr/>
        </p:nvSpPr>
        <p:spPr bwMode="auto">
          <a:xfrm>
            <a:off x="4230688" y="5049838"/>
            <a:ext cx="42672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Semaphores, Events, Gates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Configuring a </a:t>
            </a:r>
            <a:r>
              <a:rPr lang="en-US" i="1" u="sng" dirty="0" smtClean="0"/>
              <a:t>Semaphore</a:t>
            </a:r>
            <a:r>
              <a:rPr lang="en-US" dirty="0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6564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6565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80819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Semaphore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Semaphore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66566" name="Group 48"/>
          <p:cNvGrpSpPr>
            <a:grpSpLocks/>
          </p:cNvGrpSpPr>
          <p:nvPr/>
        </p:nvGrpSpPr>
        <p:grpSpPr bwMode="auto">
          <a:xfrm>
            <a:off x="1447800" y="619125"/>
            <a:ext cx="4876800" cy="412750"/>
            <a:chOff x="480" y="390"/>
            <a:chExt cx="3072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024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65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66576" name="Text Box 17"/>
            <p:cNvSpPr txBox="1">
              <a:spLocks noChangeArrowheads="1"/>
            </p:cNvSpPr>
            <p:nvPr/>
          </p:nvSpPr>
          <p:spPr bwMode="auto">
            <a:xfrm>
              <a:off x="1344" y="432"/>
              <a:ext cx="22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Arial Narrow" pitchFamily="34" charset="0"/>
                </a:rPr>
                <a:t> Create </a:t>
              </a:r>
              <a:r>
                <a:rPr lang="en-US" sz="2000" dirty="0" err="1" smtClean="0">
                  <a:solidFill>
                    <a:srgbClr val="000000"/>
                  </a:solidFill>
                  <a:latin typeface="Arial Narrow" pitchFamily="34" charset="0"/>
                </a:rPr>
                <a:t>spiReady</a:t>
              </a:r>
              <a:r>
                <a:rPr lang="en-US" sz="2000" dirty="0" smtClean="0">
                  <a:solidFill>
                    <a:srgbClr val="000000"/>
                  </a:solidFill>
                  <a:latin typeface="Arial Narrow" pitchFamily="34" charset="0"/>
                </a:rPr>
                <a:t>	</a:t>
              </a:r>
              <a:r>
                <a:rPr lang="en-US" sz="2000" dirty="0" smtClean="0">
                  <a:solidFill>
                    <a:srgbClr val="000000"/>
                  </a:solidFill>
                  <a:latin typeface="Arial Narrow" pitchFamily="34" charset="0"/>
                </a:rPr>
                <a:t>,  </a:t>
              </a:r>
              <a:r>
                <a:rPr lang="en-US" sz="2000" dirty="0">
                  <a:solidFill>
                    <a:srgbClr val="000000"/>
                  </a:solidFill>
                  <a:latin typeface="Arial Narrow" pitchFamily="34" charset="0"/>
                </a:rPr>
                <a:t>counting 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6568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6569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7016750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Semaphore – Object name, initial count, type: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3276600" y="2389188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5778" name="Picture 2" descr="C:\Documents and Settings\a0159877\Desktop\use_s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350" y="1752600"/>
            <a:ext cx="2025650" cy="162083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399" y="1752600"/>
            <a:ext cx="438443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4191000"/>
            <a:ext cx="44767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Semaphore/Task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1041400"/>
            <a:ext cx="8077200" cy="482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Semaphore_getCount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Get semaphore count</a:t>
            </a:r>
          </a:p>
        </p:txBody>
      </p:sp>
      <p:sp>
        <p:nvSpPr>
          <p:cNvPr id="67588" name="TextBox 14"/>
          <p:cNvSpPr txBox="1">
            <a:spLocks noChangeArrowheads="1"/>
          </p:cNvSpPr>
          <p:nvPr/>
        </p:nvSpPr>
        <p:spPr bwMode="auto">
          <a:xfrm>
            <a:off x="381000" y="590550"/>
            <a:ext cx="536416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Semaphore APIs: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6950" y="2244725"/>
            <a:ext cx="7391400" cy="419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	</a:t>
            </a:r>
            <a:r>
              <a:rPr lang="en-US" b="0" dirty="0">
                <a:latin typeface="+mn-lt"/>
                <a:cs typeface="Courier New" pitchFamily="49" charset="0"/>
              </a:rPr>
              <a:t>Sleep for N system ticks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Task_yield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	</a:t>
            </a:r>
            <a:r>
              <a:rPr lang="en-US" b="0" dirty="0">
                <a:latin typeface="+mn-lt"/>
                <a:cs typeface="Courier New" pitchFamily="49" charset="0"/>
              </a:rPr>
              <a:t>Yield to same </a:t>
            </a:r>
            <a:r>
              <a:rPr lang="en-US" b="0" dirty="0" err="1">
                <a:latin typeface="+mn-lt"/>
                <a:cs typeface="Courier New" pitchFamily="49" charset="0"/>
              </a:rPr>
              <a:t>pri</a:t>
            </a:r>
            <a:r>
              <a:rPr lang="en-US" b="0" dirty="0">
                <a:latin typeface="+mn-lt"/>
                <a:cs typeface="Courier New" pitchFamily="49" charset="0"/>
              </a:rPr>
              <a:t> Task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Task_setPri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Set Task priority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Task_getPri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Get Task priority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</a:t>
            </a:r>
            <a:r>
              <a:rPr lang="en-US" b="0" dirty="0">
                <a:latin typeface="+mn-lt"/>
                <a:cs typeface="Courier New" pitchFamily="49" charset="0"/>
              </a:rPr>
              <a:t>Get/set Task </a:t>
            </a:r>
            <a:r>
              <a:rPr lang="en-US" b="0" dirty="0" err="1">
                <a:latin typeface="+mn-lt"/>
                <a:cs typeface="Courier New" pitchFamily="49" charset="0"/>
              </a:rPr>
              <a:t>Env</a:t>
            </a:r>
            <a:endParaRPr lang="en-US" b="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Enable Task Mgr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Disable Task Mgr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j-lt"/>
                <a:cs typeface="Courier New" pitchFamily="49" charset="0"/>
              </a:rPr>
              <a:t>Restore Task Mgr</a:t>
            </a:r>
          </a:p>
        </p:txBody>
      </p:sp>
      <p:sp>
        <p:nvSpPr>
          <p:cNvPr id="67590" name="TextBox 11"/>
          <p:cNvSpPr txBox="1">
            <a:spLocks noChangeArrowheads="1"/>
          </p:cNvSpPr>
          <p:nvPr/>
        </p:nvSpPr>
        <p:spPr bwMode="auto">
          <a:xfrm>
            <a:off x="457200" y="1828800"/>
            <a:ext cx="4200525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Task APIs:</a:t>
            </a:r>
          </a:p>
        </p:txBody>
      </p:sp>
      <p:cxnSp>
        <p:nvCxnSpPr>
          <p:cNvPr id="67591" name="Straight Connector 15"/>
          <p:cNvCxnSpPr>
            <a:cxnSpLocks noChangeShapeType="1"/>
          </p:cNvCxnSpPr>
          <p:nvPr/>
        </p:nvCxnSpPr>
        <p:spPr bwMode="auto">
          <a:xfrm rot="5400000">
            <a:off x="4876800" y="1284288"/>
            <a:ext cx="457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2" name="Straight Connector 19"/>
          <p:cNvCxnSpPr>
            <a:cxnSpLocks noChangeShapeType="1"/>
          </p:cNvCxnSpPr>
          <p:nvPr/>
        </p:nvCxnSpPr>
        <p:spPr bwMode="auto">
          <a:xfrm rot="5400000">
            <a:off x="2263775" y="4349750"/>
            <a:ext cx="41719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3" name="Straight Connector 23"/>
          <p:cNvCxnSpPr>
            <a:cxnSpLocks noChangeShapeType="1"/>
          </p:cNvCxnSpPr>
          <p:nvPr/>
        </p:nvCxnSpPr>
        <p:spPr bwMode="auto">
          <a:xfrm>
            <a:off x="996950" y="3298825"/>
            <a:ext cx="7391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4" name="Straight Connector 26"/>
          <p:cNvCxnSpPr>
            <a:cxnSpLocks noChangeShapeType="1"/>
          </p:cNvCxnSpPr>
          <p:nvPr/>
        </p:nvCxnSpPr>
        <p:spPr bwMode="auto">
          <a:xfrm>
            <a:off x="996950" y="4860925"/>
            <a:ext cx="7391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Questions? 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8600" y="609600"/>
            <a:ext cx="3886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</a:rPr>
              <a:t>User Code</a:t>
            </a:r>
            <a:endParaRPr lang="en-US" sz="20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Environment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4800" y="990600"/>
            <a:ext cx="1828800" cy="15589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#include &lt;log.h&gt;</a:t>
            </a:r>
            <a:endParaRPr lang="en-US" sz="1800">
              <a:latin typeface="Arial Narrow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func1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{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    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Log_info1(...);</a:t>
            </a:r>
            <a:r>
              <a:rPr lang="en-US" sz="1800">
                <a:latin typeface="Arial Narrow" pitchFamily="34" charset="0"/>
              </a:rPr>
              <a:t/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}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209800" y="990600"/>
            <a:ext cx="1828800" cy="15589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92100" algn="l"/>
              </a:tabLst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#include &lt;swi.h&gt;</a:t>
            </a:r>
            <a:endParaRPr lang="en-US" sz="1800">
              <a:latin typeface="Arial Narrow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92100" algn="l"/>
              </a:tabLst>
            </a:pPr>
            <a:r>
              <a:rPr lang="en-US" sz="1800">
                <a:latin typeface="Arial Narrow" pitchFamily="34" charset="0"/>
              </a:rPr>
              <a:t>func2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{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	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Swi_post(…);</a:t>
            </a:r>
            <a:r>
              <a:rPr lang="en-US" sz="1800">
                <a:latin typeface="Arial Narrow" pitchFamily="34" charset="0"/>
              </a:rPr>
              <a:t/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}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267200" y="1555750"/>
            <a:ext cx="620713" cy="349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API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029200" y="609600"/>
            <a:ext cx="3886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</a:rPr>
              <a:t>SYS/BIOS Library</a:t>
            </a:r>
            <a:endParaRPr lang="en-US" sz="2000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105400" y="1066800"/>
            <a:ext cx="3810000" cy="1393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</a:rPr>
              <a:t>Hwi</a:t>
            </a:r>
            <a:r>
              <a:rPr lang="en-US" sz="1800"/>
              <a:t>	</a:t>
            </a:r>
            <a:r>
              <a:rPr lang="en-US" sz="1800" i="1">
                <a:solidFill>
                  <a:schemeClr val="tx2"/>
                </a:solidFill>
              </a:rPr>
              <a:t>Swi</a:t>
            </a:r>
            <a:r>
              <a:rPr lang="en-US" sz="1800"/>
              <a:t>   	</a:t>
            </a:r>
            <a:r>
              <a:rPr lang="en-US" sz="1800" i="1">
                <a:solidFill>
                  <a:schemeClr val="tx2"/>
                </a:solidFill>
              </a:rPr>
              <a:t>Task</a:t>
            </a:r>
            <a:r>
              <a:rPr lang="en-US" sz="1800"/>
              <a:t>   	</a:t>
            </a:r>
            <a:r>
              <a:rPr lang="en-US" sz="1800" i="1">
                <a:solidFill>
                  <a:schemeClr val="tx2"/>
                </a:solidFill>
              </a:rPr>
              <a:t>Idle</a:t>
            </a:r>
            <a:r>
              <a:rPr lang="en-US" sz="1800"/>
              <a:t>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/>
              <a:t>Stream</a:t>
            </a:r>
            <a:r>
              <a:rPr lang="en-US" sz="1800" i="1">
                <a:solidFill>
                  <a:schemeClr val="tx2"/>
                </a:solidFill>
              </a:rPr>
              <a:t>	</a:t>
            </a:r>
            <a:r>
              <a:rPr lang="en-US" sz="1800" b="0"/>
              <a:t>Mailbox</a:t>
            </a:r>
            <a:r>
              <a:rPr lang="en-US" sz="1800" i="1">
                <a:solidFill>
                  <a:schemeClr val="tx2"/>
                </a:solidFill>
              </a:rPr>
              <a:t>	    Semaphore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/>
              <a:t>Queue 	</a:t>
            </a:r>
            <a:r>
              <a:rPr lang="en-US" sz="1800" i="1">
                <a:solidFill>
                  <a:schemeClr val="tx2"/>
                </a:solidFill>
              </a:rPr>
              <a:t>Clock  	Log    HeapMem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</a:rPr>
              <a:t>HeapBuf          HeapMultiBuf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04800" y="2819400"/>
            <a:ext cx="88392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6075" indent="-346075"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SYS/BIOS is a </a:t>
            </a:r>
            <a:r>
              <a:rPr lang="en-US" b="0" u="sng">
                <a:solidFill>
                  <a:schemeClr val="tx2"/>
                </a:solidFill>
                <a:latin typeface="Arial Narrow" pitchFamily="34" charset="0"/>
              </a:rPr>
              <a:t>library</a:t>
            </a:r>
            <a:r>
              <a:rPr lang="en-US" b="0">
                <a:latin typeface="Arial Narrow" pitchFamily="34" charset="0"/>
              </a:rPr>
              <a:t> that contains modules with a particular</a:t>
            </a:r>
            <a:br>
              <a:rPr lang="en-US" b="0">
                <a:latin typeface="Arial Narrow" pitchFamily="34" charset="0"/>
              </a:rPr>
            </a:br>
            <a:r>
              <a:rPr lang="en-US" b="0">
                <a:latin typeface="Arial Narrow" pitchFamily="34" charset="0"/>
              </a:rPr>
              <a:t>interface and data structures</a:t>
            </a:r>
          </a:p>
          <a:p>
            <a:pPr marL="346075" indent="-346075"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Application Program Interfaces</a:t>
            </a:r>
            <a:r>
              <a:rPr lang="en-US" b="0">
                <a:latin typeface="Arial Narrow" pitchFamily="34" charset="0"/>
              </a:rPr>
              <a:t> (API) define the interactions (methods)</a:t>
            </a:r>
            <a:br>
              <a:rPr lang="en-US" b="0">
                <a:latin typeface="Arial Narrow" pitchFamily="34" charset="0"/>
              </a:rPr>
            </a:br>
            <a:r>
              <a:rPr lang="en-US" b="0">
                <a:latin typeface="Arial Narrow" pitchFamily="34" charset="0"/>
              </a:rPr>
              <a:t>with a module and data structures (objects)</a:t>
            </a:r>
          </a:p>
          <a:p>
            <a:pPr marL="346075" indent="-3460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Objects</a:t>
            </a:r>
            <a:r>
              <a:rPr lang="en-US" b="0">
                <a:latin typeface="Arial Narrow" pitchFamily="34" charset="0"/>
              </a:rPr>
              <a:t> - are structures that define the state of a component</a:t>
            </a:r>
          </a:p>
          <a:p>
            <a:pPr marL="692150" lvl="1" indent="-2317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>
                <a:latin typeface="Arial Narrow" pitchFamily="34" charset="0"/>
              </a:rPr>
              <a:t>Pointers to objects are called </a:t>
            </a: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handles</a:t>
            </a:r>
          </a:p>
          <a:p>
            <a:pPr marL="692150" lvl="1" indent="-2317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>
                <a:latin typeface="Arial Narrow" pitchFamily="34" charset="0"/>
              </a:rPr>
              <a:t>Object based programming offers:</a:t>
            </a:r>
          </a:p>
          <a:p>
            <a:pPr marL="1092200" lvl="2" indent="-285750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i="1">
                <a:latin typeface="Arial Narrow" pitchFamily="34" charset="0"/>
              </a:rPr>
              <a:t>Better encapsulation and abstraction</a:t>
            </a:r>
          </a:p>
          <a:p>
            <a:pPr marL="1092200" lvl="2" indent="-285750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i="1">
                <a:latin typeface="Arial Narrow" pitchFamily="34" charset="0"/>
              </a:rPr>
              <a:t>Multiple instance ability </a:t>
            </a:r>
          </a:p>
        </p:txBody>
      </p:sp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7739063" y="5178425"/>
            <a:ext cx="1009650" cy="887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6477000" y="5178425"/>
            <a:ext cx="857250" cy="246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578600" y="4938713"/>
            <a:ext cx="747713" cy="5064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 i="1">
                <a:latin typeface="Arial Narrow" pitchFamily="34" charset="0"/>
              </a:rPr>
              <a:t>pointer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Arial Narrow" pitchFamily="34" charset="0"/>
              </a:rPr>
              <a:t>handle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761288" y="4945063"/>
            <a:ext cx="1117600" cy="1042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 i="1">
                <a:latin typeface="Arial Narrow" pitchFamily="34" charset="0"/>
              </a:rPr>
              <a:t>structure</a:t>
            </a:r>
            <a:r>
              <a:rPr lang="en-US" sz="1600">
                <a:latin typeface="Arial Narrow" pitchFamily="34" charset="0"/>
              </a:rPr>
              <a:t>….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element1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element2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…</a:t>
            </a:r>
          </a:p>
        </p:txBody>
      </p:sp>
      <p:sp>
        <p:nvSpPr>
          <p:cNvPr id="364558" name="Line 14"/>
          <p:cNvSpPr>
            <a:spLocks noChangeShapeType="1"/>
          </p:cNvSpPr>
          <p:nvPr/>
        </p:nvSpPr>
        <p:spPr bwMode="auto">
          <a:xfrm>
            <a:off x="7334250" y="5276850"/>
            <a:ext cx="404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7908925" y="6037263"/>
            <a:ext cx="6731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Arial Narrow" pitchFamily="34" charset="0"/>
              </a:rPr>
              <a:t>object</a:t>
            </a:r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>
            <a:off x="4267200" y="1371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61" name="Line 17"/>
          <p:cNvSpPr>
            <a:spLocks noChangeShapeType="1"/>
          </p:cNvSpPr>
          <p:nvPr/>
        </p:nvSpPr>
        <p:spPr bwMode="auto">
          <a:xfrm flipH="1">
            <a:off x="4267200" y="2133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/ Vocabulary</a:t>
            </a:r>
          </a:p>
        </p:txBody>
      </p:sp>
      <p:sp>
        <p:nvSpPr>
          <p:cNvPr id="13315" name="Text Box 19"/>
          <p:cNvSpPr txBox="1">
            <a:spLocks noChangeArrowheads="1"/>
          </p:cNvSpPr>
          <p:nvPr/>
        </p:nvSpPr>
        <p:spPr bwMode="auto">
          <a:xfrm>
            <a:off x="436563" y="1293813"/>
            <a:ext cx="2727325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Real-time System</a:t>
            </a:r>
          </a:p>
        </p:txBody>
      </p:sp>
      <p:sp>
        <p:nvSpPr>
          <p:cNvPr id="13316" name="Text Box 20"/>
          <p:cNvSpPr txBox="1">
            <a:spLocks noChangeArrowheads="1"/>
          </p:cNvSpPr>
          <p:nvPr/>
        </p:nvSpPr>
        <p:spPr bwMode="auto">
          <a:xfrm>
            <a:off x="76200" y="682625"/>
            <a:ext cx="8466138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800" b="0"/>
              <a:t>In this workshop, we’ll be using these terms often:</a:t>
            </a:r>
          </a:p>
        </p:txBody>
      </p:sp>
      <p:sp>
        <p:nvSpPr>
          <p:cNvPr id="13317" name="Text Box 21"/>
          <p:cNvSpPr txBox="1">
            <a:spLocks noChangeArrowheads="1"/>
          </p:cNvSpPr>
          <p:nvPr/>
        </p:nvSpPr>
        <p:spPr bwMode="auto">
          <a:xfrm>
            <a:off x="457200" y="1757363"/>
            <a:ext cx="62118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Where processing must keep up with the rate of I/O</a:t>
            </a:r>
          </a:p>
        </p:txBody>
      </p:sp>
      <p:sp>
        <p:nvSpPr>
          <p:cNvPr id="13318" name="Text Box 24"/>
          <p:cNvSpPr txBox="1">
            <a:spLocks noChangeArrowheads="1"/>
          </p:cNvSpPr>
          <p:nvPr/>
        </p:nvSpPr>
        <p:spPr bwMode="auto">
          <a:xfrm>
            <a:off x="436563" y="2322513"/>
            <a:ext cx="1468437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Function</a:t>
            </a:r>
          </a:p>
        </p:txBody>
      </p:sp>
      <p:sp>
        <p:nvSpPr>
          <p:cNvPr id="13319" name="Text Box 25"/>
          <p:cNvSpPr txBox="1">
            <a:spLocks noChangeArrowheads="1"/>
          </p:cNvSpPr>
          <p:nvPr/>
        </p:nvSpPr>
        <p:spPr bwMode="auto">
          <a:xfrm>
            <a:off x="457200" y="2774950"/>
            <a:ext cx="728821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Sequence of program instructions that produce a given result</a:t>
            </a:r>
          </a:p>
        </p:txBody>
      </p:sp>
      <p:sp>
        <p:nvSpPr>
          <p:cNvPr id="13320" name="Text Box 26"/>
          <p:cNvSpPr txBox="1">
            <a:spLocks noChangeArrowheads="1"/>
          </p:cNvSpPr>
          <p:nvPr/>
        </p:nvSpPr>
        <p:spPr bwMode="auto">
          <a:xfrm>
            <a:off x="436563" y="3430588"/>
            <a:ext cx="1200150" cy="420687"/>
          </a:xfrm>
          <a:prstGeom prst="rect">
            <a:avLst/>
          </a:prstGeom>
          <a:solidFill>
            <a:srgbClr val="CCFF66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Thread</a:t>
            </a:r>
          </a:p>
        </p:txBody>
      </p:sp>
      <p:sp>
        <p:nvSpPr>
          <p:cNvPr id="13321" name="Text Box 27"/>
          <p:cNvSpPr txBox="1">
            <a:spLocks noChangeArrowheads="1"/>
          </p:cNvSpPr>
          <p:nvPr/>
        </p:nvSpPr>
        <p:spPr bwMode="auto">
          <a:xfrm>
            <a:off x="457200" y="3905250"/>
            <a:ext cx="8610600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</a:t>
            </a:r>
            <a:r>
              <a:rPr lang="en-US" sz="2000" b="0" i="1" u="sng"/>
              <a:t>Function</a:t>
            </a:r>
            <a:r>
              <a:rPr lang="en-US" sz="2000" b="0" i="1"/>
              <a:t> that executes within a specific </a:t>
            </a:r>
            <a:r>
              <a:rPr lang="en-US" sz="2000" b="0" i="1" u="sng"/>
              <a:t>context</a:t>
            </a:r>
            <a:r>
              <a:rPr lang="en-US" sz="2000" b="0" i="1"/>
              <a:t> (regs, stack, PRIORITY)</a:t>
            </a:r>
          </a:p>
        </p:txBody>
      </p:sp>
      <p:sp>
        <p:nvSpPr>
          <p:cNvPr id="13322" name="Text Box 28"/>
          <p:cNvSpPr txBox="1">
            <a:spLocks noChangeArrowheads="1"/>
          </p:cNvSpPr>
          <p:nvPr/>
        </p:nvSpPr>
        <p:spPr bwMode="auto">
          <a:xfrm>
            <a:off x="436563" y="4608513"/>
            <a:ext cx="692150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API</a:t>
            </a:r>
          </a:p>
        </p:txBody>
      </p:sp>
      <p:sp>
        <p:nvSpPr>
          <p:cNvPr id="13323" name="Text Box 29"/>
          <p:cNvSpPr txBox="1">
            <a:spLocks noChangeArrowheads="1"/>
          </p:cNvSpPr>
          <p:nvPr/>
        </p:nvSpPr>
        <p:spPr bwMode="auto">
          <a:xfrm>
            <a:off x="457200" y="5083175"/>
            <a:ext cx="7418388" cy="70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Application Programming Interface – “methods” for interacting</a:t>
            </a:r>
            <a:br>
              <a:rPr lang="en-US" sz="2000" b="0" i="1"/>
            </a:br>
            <a:r>
              <a:rPr lang="en-US" sz="2000" b="0" i="1"/>
              <a:t>    with library routines and data objects</a:t>
            </a:r>
          </a:p>
        </p:txBody>
      </p:sp>
      <p:sp>
        <p:nvSpPr>
          <p:cNvPr id="23" name="Down Arrow 22"/>
          <p:cNvSpPr/>
          <p:nvPr/>
        </p:nvSpPr>
        <p:spPr bwMode="auto">
          <a:xfrm rot="3441079">
            <a:off x="1703388" y="3119438"/>
            <a:ext cx="457200" cy="6858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RTOS vs GP/OS</a:t>
            </a:r>
          </a:p>
        </p:txBody>
      </p:sp>
      <p:graphicFrame>
        <p:nvGraphicFramePr>
          <p:cNvPr id="394243" name="Group 3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534400" cy="3886200"/>
        </p:xfrm>
        <a:graphic>
          <a:graphicData uri="http://schemas.openxmlformats.org/drawingml/2006/table">
            <a:tbl>
              <a:tblPr/>
              <a:tblGrid>
                <a:gridCol w="2362200"/>
                <a:gridCol w="3276600"/>
                <a:gridCol w="2895600"/>
              </a:tblGrid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GP/OS (e.g. Linux)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RTOS (e.g. SYS/BIOS)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Specific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Large: 5M-50M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Small: 5K-50K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 response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1ms to .1ms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– 10 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management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FAT, etc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FatFS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Dynamic Memory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Processes,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pThreads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Hwi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Task, Idle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Scheduler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Slicing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Preemption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Host Processor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ARM, x86, Power PC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ARM, MSP430, M3, C28x, DSP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heme/theme1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Theme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AAADCA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Theme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AAACCF"/>
        </a:accent3>
        <a:accent4>
          <a:srgbClr val="DADADA"/>
        </a:accent4>
        <a:accent5>
          <a:srgbClr val="AAAAAF"/>
        </a:accent5>
        <a:accent6>
          <a:srgbClr val="5633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Theme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FFFF"/>
        </a:accent3>
        <a:accent4>
          <a:srgbClr val="000000"/>
        </a:accent4>
        <a:accent5>
          <a:srgbClr val="DCFAF9"/>
        </a:accent5>
        <a:accent6>
          <a:srgbClr val="E3E6C5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FFFFFF"/>
        </a:accent3>
        <a:accent4>
          <a:srgbClr val="000000"/>
        </a:accent4>
        <a:accent5>
          <a:srgbClr val="FFFFB8"/>
        </a:accent5>
        <a:accent6>
          <a:srgbClr val="8AE75C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7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16710</TotalTime>
  <Pages>3</Pages>
  <Words>3372</Words>
  <Application>Microsoft Office PowerPoint</Application>
  <PresentationFormat>On-screen Show (4:3)</PresentationFormat>
  <Paragraphs>959</Paragraphs>
  <Slides>62</Slides>
  <Notes>62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ttoTheme</vt:lpstr>
      <vt:lpstr>Introduction to SYS/BIOS</vt:lpstr>
      <vt:lpstr>Outline</vt:lpstr>
      <vt:lpstr>Outline</vt:lpstr>
      <vt:lpstr>Need for an Operating System</vt:lpstr>
      <vt:lpstr>SYS/BIOS Overview</vt:lpstr>
      <vt:lpstr>SYS/BIOS Modules &amp; Services</vt:lpstr>
      <vt:lpstr>SYS/BIOS Environment</vt:lpstr>
      <vt:lpstr>Definitions / Vocabulary</vt:lpstr>
      <vt:lpstr>RTOS vs GP/OS</vt:lpstr>
      <vt:lpstr>Outline</vt:lpstr>
      <vt:lpstr>SYS/BIOS Thread Types</vt:lpstr>
      <vt:lpstr>Hwi’s Signaling Swi/Task</vt:lpstr>
      <vt:lpstr>Swi’s and Tasks</vt:lpstr>
      <vt:lpstr>Outline</vt:lpstr>
      <vt:lpstr>Thread (Object) Creation in BIOS</vt:lpstr>
      <vt:lpstr>Outline</vt:lpstr>
      <vt:lpstr>System Timeline</vt:lpstr>
      <vt:lpstr>Outline</vt:lpstr>
      <vt:lpstr>Built-in Real-Time Analysis Tools</vt:lpstr>
      <vt:lpstr>Built-in Real-Time Analysis Tools</vt:lpstr>
      <vt:lpstr>Outline</vt:lpstr>
      <vt:lpstr>Building a NEW SYS/BIOS Project</vt:lpstr>
      <vt:lpstr>SYS/BIOS Project Settings</vt:lpstr>
      <vt:lpstr>Outline</vt:lpstr>
      <vt:lpstr>Static BIOS Configuration</vt:lpstr>
      <vt:lpstr>Static Config – .CFG Files</vt:lpstr>
      <vt:lpstr>.CFG Files (XDC script)</vt:lpstr>
      <vt:lpstr>Configuration Build Flow (CFG)</vt:lpstr>
      <vt:lpstr>Outline</vt:lpstr>
      <vt:lpstr>Platform (Memory Config)</vt:lpstr>
      <vt:lpstr>Outline</vt:lpstr>
      <vt:lpstr>For More Information (1)</vt:lpstr>
      <vt:lpstr>For More Information (2)</vt:lpstr>
      <vt:lpstr>Download Latest Tools</vt:lpstr>
      <vt:lpstr>Outline</vt:lpstr>
      <vt:lpstr>Hwi Scheduling</vt:lpstr>
      <vt:lpstr>Foreground / Background Scheduling</vt:lpstr>
      <vt:lpstr>CPU Interrupts from Peripheral (Ex: SPI)</vt:lpstr>
      <vt:lpstr>Configuring an Hwi – Statically via GUI</vt:lpstr>
      <vt:lpstr>Hardware Event IDs</vt:lpstr>
      <vt:lpstr>Example ISR (SPI)</vt:lpstr>
      <vt:lpstr>Enabling Preemption of Hwi</vt:lpstr>
      <vt:lpstr>SYS/BIOS Hwi APIs</vt:lpstr>
      <vt:lpstr>Outline</vt:lpstr>
      <vt:lpstr>Swi Scheduling</vt:lpstr>
      <vt:lpstr>Hardware and Software Interrupt System</vt:lpstr>
      <vt:lpstr>Scheduling Rules</vt:lpstr>
      <vt:lpstr>Scheduling Rules</vt:lpstr>
      <vt:lpstr>Configuring a Swi – Statically via GUI</vt:lpstr>
      <vt:lpstr>SYS/BIOS Swi APIs</vt:lpstr>
      <vt:lpstr>Outline</vt:lpstr>
      <vt:lpstr>Task Scheduling</vt:lpstr>
      <vt:lpstr>Task Code Topology – Pending </vt:lpstr>
      <vt:lpstr>Swi vs. Task</vt:lpstr>
      <vt:lpstr>Configuring a Task – Statically via the GUI</vt:lpstr>
      <vt:lpstr>Task Object Concepts...</vt:lpstr>
      <vt:lpstr>Outline</vt:lpstr>
      <vt:lpstr>Semaphore Pend</vt:lpstr>
      <vt:lpstr>Semaphore Post</vt:lpstr>
      <vt:lpstr>Configuring a Semaphore – Statically via GUI</vt:lpstr>
      <vt:lpstr>SYS/BIOS Semaphore/Task APIs</vt:lpstr>
      <vt:lpstr>Questions?  </vt:lpstr>
    </vt:vector>
  </TitlesOfParts>
  <Company>SC Sales &amp;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Integration Workshop</dc:title>
  <dc:creator>Scott Specker</dc:creator>
  <cp:lastModifiedBy>Dan Rinkes</cp:lastModifiedBy>
  <cp:revision>392</cp:revision>
  <cp:lastPrinted>1601-01-01T00:00:00Z</cp:lastPrinted>
  <dcterms:created xsi:type="dcterms:W3CDTF">2001-09-20T20:19:44Z</dcterms:created>
  <dcterms:modified xsi:type="dcterms:W3CDTF">2012-03-27T08:37:11Z</dcterms:modified>
</cp:coreProperties>
</file>