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Default Extension="vml" ContentType="application/vnd.openxmlformats-officedocument.vmlDrawing"/>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1"/>
  </p:notesMasterIdLst>
  <p:handoutMasterIdLst>
    <p:handoutMasterId r:id="rId42"/>
  </p:handoutMasterIdLst>
  <p:sldIdLst>
    <p:sldId id="827" r:id="rId7"/>
    <p:sldId id="905" r:id="rId8"/>
    <p:sldId id="976" r:id="rId9"/>
    <p:sldId id="836" r:id="rId10"/>
    <p:sldId id="837" r:id="rId11"/>
    <p:sldId id="838" r:id="rId12"/>
    <p:sldId id="839" r:id="rId13"/>
    <p:sldId id="840" r:id="rId14"/>
    <p:sldId id="841" r:id="rId15"/>
    <p:sldId id="842" r:id="rId16"/>
    <p:sldId id="843" r:id="rId17"/>
    <p:sldId id="844" r:id="rId18"/>
    <p:sldId id="970" r:id="rId19"/>
    <p:sldId id="971" r:id="rId20"/>
    <p:sldId id="975" r:id="rId21"/>
    <p:sldId id="974" r:id="rId22"/>
    <p:sldId id="972" r:id="rId23"/>
    <p:sldId id="973" r:id="rId24"/>
    <p:sldId id="981" r:id="rId25"/>
    <p:sldId id="930" r:id="rId26"/>
    <p:sldId id="959" r:id="rId27"/>
    <p:sldId id="982" r:id="rId28"/>
    <p:sldId id="985" r:id="rId29"/>
    <p:sldId id="936" r:id="rId30"/>
    <p:sldId id="941" r:id="rId31"/>
    <p:sldId id="986" r:id="rId32"/>
    <p:sldId id="987" r:id="rId33"/>
    <p:sldId id="934" r:id="rId34"/>
    <p:sldId id="984" r:id="rId35"/>
    <p:sldId id="951" r:id="rId36"/>
    <p:sldId id="956" r:id="rId37"/>
    <p:sldId id="953" r:id="rId38"/>
    <p:sldId id="948" r:id="rId39"/>
    <p:sldId id="980" r:id="rId40"/>
  </p:sldIdLst>
  <p:sldSz cx="9144000" cy="6858000" type="screen4x3"/>
  <p:notesSz cx="7010400" cy="9296400"/>
  <p:custDataLst>
    <p:tags r:id="rId4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133017"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777" autoAdjust="0"/>
    <p:restoredTop sz="95078" autoAdjust="0"/>
  </p:normalViewPr>
  <p:slideViewPr>
    <p:cSldViewPr snapToGrid="0">
      <p:cViewPr varScale="1">
        <p:scale>
          <a:sx n="133" d="100"/>
          <a:sy n="133" d="100"/>
        </p:scale>
        <p:origin x="-972"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6/15/2012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10</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11</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12</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14</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16</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17</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19</a:t>
            </a:fld>
            <a:endParaRPr lang="en-US" smtClean="0">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20</a:t>
            </a:fld>
            <a:endParaRPr lang="en-US" smtClean="0">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23</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2</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24</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27</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28</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31</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33</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4</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5</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6</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7</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8</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9</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20" r:id="rId4"/>
    <p:sldLayoutId id="2147486024"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w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Monitors individual events for better debugging</a:t>
            </a:r>
          </a:p>
          <a:p>
            <a:pPr marL="227013" indent="-227013">
              <a:lnSpc>
                <a:spcPct val="80000"/>
              </a:lnSpc>
            </a:pPr>
            <a:r>
              <a:rPr lang="en-US" sz="1600" dirty="0" smtClean="0"/>
              <a:t>Monitors transactions to both memory end point and Memory-Mapped Registers (MMR)</a:t>
            </a:r>
          </a:p>
          <a:p>
            <a:pPr marL="227013" indent="-227013">
              <a:lnSpc>
                <a:spcPct val="80000"/>
              </a:lnSpc>
            </a:pPr>
            <a:r>
              <a:rPr lang="en-US" sz="1600" dirty="0" smtClean="0"/>
              <a:t>Configurable monitor-filtering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89237"/>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err="1" smtClean="0"/>
              <a:t>CorePacs</a:t>
            </a:r>
            <a:r>
              <a:rPr lang="en-US" sz="1600" dirty="0" smtClean="0"/>
              <a:t> (and all modules except DDR3 and PA)</a:t>
            </a:r>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8511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t>
            </a:r>
            <a:r>
              <a:rPr lang="en-US" sz="1500" dirty="0" smtClean="0">
                <a:latin typeface="+mn-lt"/>
              </a:rPr>
              <a:t>ake </a:t>
            </a:r>
            <a:r>
              <a:rPr lang="en-US" sz="1600" dirty="0" smtClean="0">
                <a:latin typeface="+mn-lt"/>
              </a:rPr>
              <a:t>S</a:t>
            </a:r>
            <a:r>
              <a:rPr lang="en-US" sz="1500" dirty="0" smtClean="0">
                <a:latin typeface="+mn-lt"/>
              </a:rPr>
              <a:t>earch </a:t>
            </a:r>
            <a:r>
              <a:rPr lang="en-US" sz="1600" dirty="0" smtClean="0">
                <a:latin typeface="+mn-lt"/>
              </a:rPr>
              <a:t>A</a:t>
            </a:r>
            <a:r>
              <a:rPr lang="en-US" sz="1500" dirty="0" smtClean="0">
                <a:latin typeface="+mn-lt"/>
              </a:rPr>
              <a:t>ccelerator </a:t>
            </a:r>
            <a:r>
              <a:rPr lang="en-US" sz="1600" dirty="0" smtClean="0">
                <a:latin typeface="+mn-lt"/>
              </a:rPr>
              <a:t>(RSA)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742950" lvl="1" indent="-285750" algn="l">
              <a:lnSpc>
                <a:spcPct val="80000"/>
              </a:lnSpc>
              <a:spcAft>
                <a:spcPct val="10000"/>
              </a:spcAft>
              <a:buFont typeface="Arial" pitchFamily="34" charset="0"/>
              <a:buChar char="–"/>
            </a:pPr>
            <a:r>
              <a:rPr lang="en-US" sz="1600" dirty="0" smtClean="0">
                <a:latin typeface="+mn-lt"/>
              </a:rPr>
              <a:t>Connects memory up to 256 MB</a:t>
            </a:r>
          </a:p>
          <a:p>
            <a:pPr marL="742950" lvl="1" indent="-285750" algn="l">
              <a:lnSpc>
                <a:spcPct val="80000"/>
              </a:lnSpc>
              <a:spcAft>
                <a:spcPct val="10000"/>
              </a:spcAft>
              <a:buFont typeface="Arial" pitchFamily="34" charset="0"/>
              <a:buChar char="–"/>
            </a:pPr>
            <a:r>
              <a:rPr lang="en-US" sz="1600" dirty="0" smtClean="0">
                <a:latin typeface="+mn-lt"/>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M</a:t>
                </a:r>
                <a:endParaRPr lang="en-US" sz="1800" dirty="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Key Manager</a:t>
                </a:r>
                <a:endParaRPr lang="en-US" sz="1800" dirty="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a:t>
            </a:r>
            <a:br>
              <a:rPr lang="en-US" dirty="0" smtClean="0"/>
            </a:br>
            <a:r>
              <a:rPr lang="en-US" dirty="0" smtClean="0"/>
              <a:t> </a:t>
            </a:r>
            <a:r>
              <a:rPr lang="en-US" dirty="0" smtClean="0">
                <a:hlinkClick r:id="rId4"/>
              </a:rPr>
              <a:t>C66x Getting Started </a:t>
            </a:r>
            <a:r>
              <a:rPr lang="en-US" dirty="0" smtClean="0"/>
              <a:t>page to locate the data manual for your </a:t>
            </a:r>
            <a:r>
              <a:rPr lang="en-US" dirty="0" err="1" smtClean="0"/>
              <a:t>KeyStone</a:t>
            </a:r>
            <a:r>
              <a:rPr lang="en-US" dirty="0" smtClean="0"/>
              <a:t> device.</a:t>
            </a:r>
          </a:p>
          <a:p>
            <a:r>
              <a:rPr lang="en-US" dirty="0" smtClean="0"/>
              <a:t>View the complete </a:t>
            </a:r>
            <a:r>
              <a:rPr lang="en-US" dirty="0" smtClean="0">
                <a:hlinkClick r:id="rId5"/>
              </a:rPr>
              <a:t>C66x Multicore SOC Online Training for </a:t>
            </a:r>
            <a:r>
              <a:rPr lang="en-US" dirty="0" err="1" smtClean="0">
                <a:hlinkClick r:id="rId5"/>
              </a:rPr>
              <a:t>KeyStone</a:t>
            </a:r>
            <a:r>
              <a:rPr lang="en-US" dirty="0" smtClean="0">
                <a:hlinkClick r:id="rId5"/>
              </a:rPr>
              <a:t>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dirty="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100% upward object code compatible </a:t>
            </a:r>
          </a:p>
          <a:p>
            <a:pPr algn="ctr"/>
            <a:endParaRPr lang="en-US" sz="1000" dirty="0">
              <a:solidFill>
                <a:schemeClr val="bg1"/>
              </a:solidFill>
            </a:endParaRPr>
          </a:p>
          <a:p>
            <a:pPr algn="ctr"/>
            <a:r>
              <a:rPr lang="en-US" sz="1000" dirty="0">
                <a:solidFill>
                  <a:schemeClr val="bg1"/>
                </a:solidFill>
              </a:rPr>
              <a:t>4x performance improvement for multiply operation</a:t>
            </a:r>
          </a:p>
          <a:p>
            <a:pPr algn="ctr"/>
            <a:endParaRPr lang="en-US" sz="1000" dirty="0">
              <a:solidFill>
                <a:schemeClr val="bg1"/>
              </a:solidFill>
            </a:endParaRPr>
          </a:p>
          <a:p>
            <a:pPr algn="ctr"/>
            <a:r>
              <a:rPr lang="en-US" sz="1000" dirty="0">
                <a:solidFill>
                  <a:schemeClr val="bg1"/>
                </a:solidFill>
              </a:rPr>
              <a:t>32 16-bit MACs</a:t>
            </a:r>
          </a:p>
          <a:p>
            <a:pPr algn="ctr"/>
            <a:endParaRPr lang="en-US" sz="1000" dirty="0">
              <a:solidFill>
                <a:schemeClr val="bg1"/>
              </a:solidFill>
            </a:endParaRPr>
          </a:p>
          <a:p>
            <a:pPr algn="ctr"/>
            <a:r>
              <a:rPr lang="en-US" sz="1000" dirty="0">
                <a:solidFill>
                  <a:schemeClr val="bg1"/>
                </a:solidFill>
              </a:rPr>
              <a:t>Improved support for complex arithmetic and matrix</a:t>
            </a:r>
            <a:r>
              <a:rPr lang="en-US" sz="1200" dirty="0">
                <a:solidFill>
                  <a:schemeClr val="bg1"/>
                </a:solidFill>
              </a:rPr>
              <a:t> </a:t>
            </a:r>
            <a:r>
              <a:rPr lang="en-US" sz="1000" dirty="0">
                <a:solidFill>
                  <a:schemeClr val="bg1"/>
                </a:solidFill>
              </a:rPr>
              <a:t>computation</a:t>
            </a: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Native instructions for IEEE 754, SP&amp;DP</a:t>
            </a:r>
          </a:p>
          <a:p>
            <a:pPr algn="ctr"/>
            <a:endParaRPr lang="en-US" sz="900" dirty="0">
              <a:solidFill>
                <a:schemeClr val="bg1"/>
              </a:solidFill>
            </a:endParaRPr>
          </a:p>
          <a:p>
            <a:pPr algn="ctr"/>
            <a:r>
              <a:rPr lang="en-US" sz="900" dirty="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2x registers</a:t>
            </a: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dirty="0">
                <a:solidFill>
                  <a:schemeClr val="bg1"/>
                </a:solidFill>
              </a:rPr>
              <a:t>100% upward object code compatible with C64x, C64x+, C67x and c67x+</a:t>
            </a:r>
          </a:p>
          <a:p>
            <a:pPr algn="ctr"/>
            <a:endParaRPr lang="en-US" sz="1000" dirty="0">
              <a:solidFill>
                <a:schemeClr val="bg1"/>
              </a:solidFill>
            </a:endParaRPr>
          </a:p>
          <a:p>
            <a:pPr algn="ctr"/>
            <a:r>
              <a:rPr lang="en-US" sz="1000" dirty="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dirty="0">
                <a:solidFill>
                  <a:schemeClr val="bg1"/>
                </a:solidFill>
              </a:rPr>
              <a:t>Advanced fixed-point instructions</a:t>
            </a:r>
          </a:p>
          <a:p>
            <a:pPr algn="ctr"/>
            <a:endParaRPr lang="en-US" sz="900" dirty="0">
              <a:solidFill>
                <a:schemeClr val="bg1"/>
              </a:solidFill>
            </a:endParaRPr>
          </a:p>
          <a:p>
            <a:pPr algn="ctr"/>
            <a:r>
              <a:rPr lang="en-US" sz="900" dirty="0">
                <a:solidFill>
                  <a:schemeClr val="bg1"/>
                </a:solidFill>
              </a:rPr>
              <a:t>Four 16-bit or eight 8-bit MACs</a:t>
            </a:r>
          </a:p>
          <a:p>
            <a:pPr algn="ctr"/>
            <a:endParaRPr lang="en-US" sz="900" dirty="0">
              <a:solidFill>
                <a:schemeClr val="bg1"/>
              </a:solidFill>
            </a:endParaRPr>
          </a:p>
          <a:p>
            <a:pPr algn="ctr"/>
            <a:r>
              <a:rPr lang="en-US" sz="900" dirty="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900" dirty="0">
                <a:solidFill>
                  <a:schemeClr val="bg1"/>
                </a:solidFill>
              </a:rPr>
              <a:t>SPLOOP and 16-bit instructions for smaller code size</a:t>
            </a:r>
          </a:p>
          <a:p>
            <a:pPr algn="ctr"/>
            <a:endParaRPr lang="en-US" sz="900" dirty="0">
              <a:solidFill>
                <a:schemeClr val="bg1"/>
              </a:solidFill>
            </a:endParaRPr>
          </a:p>
          <a:p>
            <a:pPr algn="ctr"/>
            <a:r>
              <a:rPr lang="en-US" sz="900" dirty="0">
                <a:solidFill>
                  <a:schemeClr val="bg1"/>
                </a:solidFill>
              </a:rPr>
              <a:t>Flexible level one memory architecture</a:t>
            </a:r>
          </a:p>
          <a:p>
            <a:pPr algn="ctr"/>
            <a:endParaRPr lang="en-US" sz="900" dirty="0">
              <a:solidFill>
                <a:schemeClr val="bg1"/>
              </a:solidFill>
            </a:endParaRPr>
          </a:p>
          <a:p>
            <a:pPr algn="ctr"/>
            <a:r>
              <a:rPr lang="en-US" sz="900" dirty="0" err="1">
                <a:solidFill>
                  <a:schemeClr val="bg1"/>
                </a:solidFill>
              </a:rPr>
              <a:t>iDMA</a:t>
            </a:r>
            <a:r>
              <a:rPr lang="en-US" sz="900">
                <a:solidFill>
                  <a:schemeClr val="bg1"/>
                </a:solidFill>
              </a:rPr>
              <a:t>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2999" y="1447799"/>
            <a:ext cx="7108031" cy="4710239"/>
          </a:xfrm>
        </p:spPr>
        <p:txBody>
          <a:bodyPr rtlCol="0">
            <a:noAutofit/>
          </a:bodyPr>
          <a:lstStyle/>
          <a:p>
            <a:pPr marL="342900" indent="-342900" algn="l" eaLnBrk="1" fontAlgn="auto" hangingPunct="1">
              <a:spcAft>
                <a:spcPts val="0"/>
              </a:spcAft>
              <a:defRPr/>
            </a:pPr>
            <a:r>
              <a:rPr lang="en-US" sz="1800" dirty="0" smtClean="0">
                <a:solidFill>
                  <a:schemeClr val="tx1"/>
                </a:solidFill>
              </a:rPr>
              <a:t>Memory subsystem provides:</a:t>
            </a:r>
          </a:p>
          <a:p>
            <a:pPr marL="342900" indent="-342900" algn="l" eaLnBrk="1" fontAlgn="auto" hangingPunct="1">
              <a:spcAft>
                <a:spcPts val="0"/>
              </a:spcAft>
              <a:buFont typeface="Arial" pitchFamily="34" charset="0"/>
              <a:buChar char="•"/>
              <a:defRPr/>
            </a:pPr>
            <a:r>
              <a:rPr lang="en-US" sz="1800" dirty="0" smtClean="0">
                <a:solidFill>
                  <a:schemeClr val="tx1"/>
                </a:solidFill>
              </a:rPr>
              <a:t>Address extension/translation</a:t>
            </a:r>
          </a:p>
          <a:p>
            <a:pPr marL="342900" indent="-342900" algn="l" eaLnBrk="1" fontAlgn="auto" hangingPunct="1">
              <a:spcAft>
                <a:spcPts val="0"/>
              </a:spcAft>
              <a:buFont typeface="Arial" pitchFamily="34" charset="0"/>
              <a:buChar char="•"/>
              <a:defRPr/>
            </a:pPr>
            <a:r>
              <a:rPr lang="en-US" sz="1800" dirty="0" smtClean="0">
                <a:solidFill>
                  <a:schemeClr val="tx1"/>
                </a:solidFill>
              </a:rPr>
              <a:t>Memory protection for addresses outside C66x</a:t>
            </a:r>
          </a:p>
          <a:p>
            <a:pPr marL="342900" indent="-342900" algn="l" eaLnBrk="1" fontAlgn="auto" hangingPunct="1">
              <a:spcAft>
                <a:spcPts val="0"/>
              </a:spcAft>
              <a:buFont typeface="Arial" pitchFamily="34" charset="0"/>
              <a:buChar char="•"/>
              <a:defRPr/>
            </a:pPr>
            <a:r>
              <a:rPr lang="en-US" sz="1800" dirty="0" smtClean="0">
                <a:solidFill>
                  <a:schemeClr val="tx1"/>
                </a:solidFill>
              </a:rPr>
              <a:t>Shared memory access path</a:t>
            </a:r>
          </a:p>
          <a:p>
            <a:pPr marL="342900" indent="-342900" algn="l" eaLnBrk="1" fontAlgn="auto" hangingPunct="1">
              <a:spcAft>
                <a:spcPts val="0"/>
              </a:spcAft>
              <a:buFont typeface="Arial" pitchFamily="34" charset="0"/>
              <a:buChar char="•"/>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Two Register Sets:</a:t>
            </a:r>
          </a:p>
          <a:p>
            <a:pPr marL="342900" indent="-342900" algn="l" eaLnBrk="1" fontAlgn="auto" hangingPunct="1">
              <a:spcAft>
                <a:spcPts val="0"/>
              </a:spcAft>
              <a:buFont typeface="Arial" pitchFamily="34" charset="0"/>
              <a:buChar char="•"/>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Arial" pitchFamily="34" charset="0"/>
              <a:buChar char="•"/>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Each CorePac has its own set of MPAX and MAR registers!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5731" y="0"/>
            <a:ext cx="8865394" cy="838200"/>
          </a:xfrm>
        </p:spPr>
        <p:txBody>
          <a:bodyPr/>
          <a:lstStyle/>
          <a:p>
            <a:pPr eaLnBrk="1" hangingPunct="1"/>
            <a:r>
              <a:rPr lang="en-US" sz="3600" b="0" dirty="0" smtClean="0"/>
              <a:t>Multicore Navigator - </a:t>
            </a:r>
            <a:r>
              <a:rPr lang="sv-SE" sz="3600" b="0" dirty="0" smtClean="0"/>
              <a:t>Additional Information</a:t>
            </a:r>
            <a:endParaRPr lang="en-US" sz="3600" b="0" dirty="0" smtClean="0"/>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a:t>
            </a:r>
            <a:br>
              <a:rPr lang="sv-SE" sz="3600" b="0" dirty="0" smtClean="0"/>
            </a:br>
            <a:r>
              <a:rPr lang="sv-SE" sz="3600" b="0" dirty="0" smtClean="0"/>
              <a:t>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3"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6"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7"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0"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1"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2"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3"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14"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1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16"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7"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8"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9"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0"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1"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22"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3"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24"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5"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6"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latin typeface="+mj-lt"/>
                <a:cs typeface="Arial" pitchFamily="34" charset="0"/>
              </a:rPr>
              <a:t>EMIF 16 (256MB)</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NAND</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NOR</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171450" y="76200"/>
            <a:ext cx="8693944" cy="762000"/>
          </a:xfrm>
        </p:spPr>
        <p:txBody>
          <a:bodyPr/>
          <a:lstStyle/>
          <a:p>
            <a:pPr eaLnBrk="1" hangingPunct="1"/>
            <a:r>
              <a:rPr lang="en-US" sz="3600" b="0" dirty="0" smtClean="0"/>
              <a:t>External Interfaces -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a:t>
            </a:r>
            <a:r>
              <a:rPr lang="en-US" sz="3600" b="0" dirty="0" err="1" smtClean="0"/>
              <a:t>RapidIO</a:t>
            </a:r>
            <a:r>
              <a:rPr lang="en-US" sz="3600" b="0" dirty="0" smtClean="0"/>
              <a:t> -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 Additional Information</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21481"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tooling, </a:t>
            </a:r>
            <a:r>
              <a:rPr lang="en-US" dirty="0">
                <a:solidFill>
                  <a:srgbClr val="000000"/>
                </a:solidFill>
                <a:latin typeface="Calibri" pitchFamily="34" charset="0"/>
                <a:cs typeface="Arial" pitchFamily="34" charset="0"/>
              </a:rPr>
              <a:t>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Adds third mode of running, halt, in response to “critical” interrupts</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Supports 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identification of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121444" y="76200"/>
            <a:ext cx="8865394" cy="907026"/>
          </a:xfrm>
        </p:spPr>
        <p:txBody>
          <a:bodyPr/>
          <a:lstStyle/>
          <a:p>
            <a:pPr eaLnBrk="1" hangingPunct="1"/>
            <a:r>
              <a:rPr lang="en-US" sz="34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(Non-</a:t>
            </a:r>
            <a:r>
              <a:rPr lang="en-US" dirty="0" err="1" smtClean="0"/>
              <a:t>maskable</a:t>
            </a:r>
            <a:r>
              <a:rPr lang="en-US" dirty="0" smtClean="0"/>
              <a:t> Interrupt)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43" y="76200"/>
            <a:ext cx="8893969" cy="762000"/>
          </a:xfrm>
        </p:spPr>
        <p:txBody>
          <a:bodyPr/>
          <a:lstStyle/>
          <a:p>
            <a:pPr eaLnBrk="1" hangingPunct="1"/>
            <a:r>
              <a:rPr lang="en-US" sz="3600" b="0" dirty="0" smtClean="0"/>
              <a:t>FFT Coprocessor (FFTC) - A</a:t>
            </a:r>
            <a:r>
              <a:rPr lang="en-US" sz="3400" b="0" dirty="0" smtClean="0"/>
              <a:t>dditional </a:t>
            </a:r>
            <a:r>
              <a:rPr lang="en-US" sz="3600" b="0" dirty="0" smtClean="0"/>
              <a:t>I</a:t>
            </a:r>
            <a:r>
              <a:rPr lang="en-US" sz="3400" b="0" dirty="0" smtClean="0"/>
              <a:t>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defRPr/>
            </a:pPr>
            <a:r>
              <a:rPr lang="en-US" sz="2000" dirty="0" smtClean="0"/>
              <a:t>The Bit Rate Coprocessor (BCP) is a programmable peripheral for baseband bit processing.</a:t>
            </a:r>
          </a:p>
          <a:p>
            <a:pPr>
              <a:defRPr/>
            </a:pPr>
            <a:r>
              <a:rPr lang="en-US" sz="2000" dirty="0" smtClean="0"/>
              <a:t>Integrated into the TI DSP, the BCP supports FDD LTE, TDD LTE, WCDMA, TD-SCDMA, HSPA, HSPA+, WiMAX 802.16-2009 (802.16e), and monitoring/planning for LTE-A.</a:t>
            </a:r>
          </a:p>
          <a:p>
            <a:pPr>
              <a:defRPr/>
            </a:pPr>
            <a:r>
              <a:rPr lang="en-US" sz="2000" dirty="0" smtClean="0"/>
              <a:t>Primary functionalities of the BCP peripheral include the following:</a:t>
            </a:r>
          </a:p>
          <a:p>
            <a:pPr lvl="1">
              <a:buFont typeface="Arial" pitchFamily="34" charset="0"/>
              <a:buChar char="•"/>
              <a:defRPr/>
            </a:pPr>
            <a:r>
              <a:rPr lang="en-US" sz="1400" dirty="0" smtClean="0">
                <a:ea typeface="+mn-ea"/>
                <a:cs typeface="+mn-cs"/>
              </a:rPr>
              <a:t>CRC</a:t>
            </a:r>
          </a:p>
          <a:p>
            <a:pPr lvl="1">
              <a:buFont typeface="Arial" pitchFamily="34" charset="0"/>
              <a:buChar char="•"/>
              <a:defRPr/>
            </a:pPr>
            <a:r>
              <a:rPr lang="en-US" sz="1400" dirty="0" smtClean="0">
                <a:ea typeface="+mn-ea"/>
                <a:cs typeface="+mn-cs"/>
              </a:rPr>
              <a:t> Turbo / </a:t>
            </a:r>
            <a:r>
              <a:rPr lang="en-US" sz="1400" dirty="0" err="1" smtClean="0">
                <a:ea typeface="+mn-ea"/>
                <a:cs typeface="+mn-cs"/>
              </a:rPr>
              <a:t>convolutional</a:t>
            </a:r>
            <a:r>
              <a:rPr lang="en-US" sz="1400" dirty="0" smtClean="0">
                <a:ea typeface="+mn-ea"/>
                <a:cs typeface="+mn-cs"/>
              </a:rPr>
              <a:t> encoding</a:t>
            </a:r>
          </a:p>
          <a:p>
            <a:pPr lvl="1">
              <a:buFont typeface="Arial" pitchFamily="34" charset="0"/>
              <a:buChar char="•"/>
              <a:defRPr/>
            </a:pPr>
            <a:r>
              <a:rPr lang="en-US" sz="1400" dirty="0" smtClean="0">
                <a:ea typeface="+mn-ea"/>
                <a:cs typeface="+mn-cs"/>
              </a:rPr>
              <a:t> Rate Matching (hard and soft) / rate de-matching</a:t>
            </a:r>
          </a:p>
          <a:p>
            <a:pPr lvl="1">
              <a:buFont typeface="Arial" pitchFamily="34" charset="0"/>
              <a:buChar char="•"/>
              <a:defRPr/>
            </a:pPr>
            <a:r>
              <a:rPr lang="en-US" sz="1400" dirty="0" smtClean="0">
                <a:ea typeface="+mn-ea"/>
                <a:cs typeface="+mn-cs"/>
              </a:rPr>
              <a:t> LLR combining</a:t>
            </a:r>
          </a:p>
          <a:p>
            <a:pPr lvl="1">
              <a:buFont typeface="Arial" pitchFamily="34" charset="0"/>
              <a:buChar char="•"/>
              <a:defRPr/>
            </a:pPr>
            <a:r>
              <a:rPr lang="en-US" sz="1400" dirty="0" smtClean="0">
                <a:ea typeface="+mn-ea"/>
                <a:cs typeface="+mn-cs"/>
              </a:rPr>
              <a:t> Modulation (hard and soft)</a:t>
            </a:r>
          </a:p>
          <a:p>
            <a:pPr lvl="1">
              <a:buFont typeface="Arial" pitchFamily="34" charset="0"/>
              <a:buChar char="•"/>
              <a:defRPr/>
            </a:pPr>
            <a:r>
              <a:rPr lang="en-US" sz="1400" dirty="0" smtClean="0">
                <a:ea typeface="+mn-ea"/>
                <a:cs typeface="+mn-cs"/>
              </a:rPr>
              <a:t> Interleaving / de-interleaving</a:t>
            </a:r>
          </a:p>
          <a:p>
            <a:pPr lvl="1">
              <a:buFont typeface="Arial" pitchFamily="34" charset="0"/>
              <a:buChar char="•"/>
              <a:defRPr/>
            </a:pPr>
            <a:r>
              <a:rPr lang="en-US" sz="1400" dirty="0" smtClean="0">
                <a:ea typeface="+mn-ea"/>
                <a:cs typeface="+mn-cs"/>
              </a:rPr>
              <a:t> Scrambling / de-scrambling</a:t>
            </a:r>
          </a:p>
          <a:p>
            <a:pPr lvl="1">
              <a:buFont typeface="Arial" pitchFamily="34" charset="0"/>
              <a:buChar char="•"/>
              <a:defRPr/>
            </a:pPr>
            <a:r>
              <a:rPr lang="en-US" sz="1400" dirty="0" smtClean="0">
                <a:ea typeface="+mn-ea"/>
                <a:cs typeface="+mn-cs"/>
              </a:rPr>
              <a:t> Correlation (final de-spreading for WCDMA RX and PUCCH correlation)</a:t>
            </a:r>
          </a:p>
          <a:p>
            <a:pPr lvl="1">
              <a:buFont typeface="Arial" pitchFamily="34" charset="0"/>
              <a:buChar char="•"/>
              <a:defRPr/>
            </a:pPr>
            <a:r>
              <a:rPr lang="en-US" sz="1400" dirty="0" smtClean="0">
                <a:ea typeface="+mn-ea"/>
                <a:cs typeface="+mn-cs"/>
              </a:rPr>
              <a:t> Soft slicing (soft demodulation)</a:t>
            </a:r>
          </a:p>
          <a:p>
            <a:pPr lvl="1">
              <a:buFont typeface="Arial" pitchFamily="34" charset="0"/>
              <a:buChar char="•"/>
              <a:defRPr/>
            </a:pPr>
            <a:r>
              <a:rPr lang="en-US" sz="1400" dirty="0" smtClean="0">
                <a:ea typeface="+mn-ea"/>
                <a:cs typeface="+mn-cs"/>
              </a:rPr>
              <a:t> 128-bit Navigator interface</a:t>
            </a:r>
          </a:p>
          <a:p>
            <a:pPr lvl="1">
              <a:buFont typeface="Arial" pitchFamily="34" charset="0"/>
              <a:buChar char="•"/>
              <a:defRPr/>
            </a:pPr>
            <a:r>
              <a:rPr lang="en-US" sz="1400" dirty="0" smtClean="0">
                <a:ea typeface="+mn-ea"/>
                <a:cs typeface="+mn-cs"/>
              </a:rPr>
              <a:t> Two 128-bit direct I/O interfaces</a:t>
            </a:r>
          </a:p>
          <a:p>
            <a:pPr lvl="1">
              <a:buFont typeface="Arial" pitchFamily="34" charset="0"/>
              <a:buChar char="•"/>
              <a:defRPr/>
            </a:pPr>
            <a:r>
              <a:rPr lang="en-US" sz="1400" dirty="0" smtClean="0">
                <a:ea typeface="+mn-ea"/>
                <a:cs typeface="+mn-cs"/>
              </a:rPr>
              <a:t> Runs in parallel with DSP</a:t>
            </a:r>
          </a:p>
          <a:p>
            <a:pPr lvl="1">
              <a:buFont typeface="Arial" pitchFamily="34" charset="0"/>
              <a:buChar char="•"/>
              <a:defRPr/>
            </a:pPr>
            <a:r>
              <a:rPr lang="en-US" sz="1400" dirty="0" smtClean="0">
                <a:ea typeface="+mn-ea"/>
                <a:cs typeface="+mn-cs"/>
              </a:rPr>
              <a:t> Internal debug logging</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76200"/>
            <a:ext cx="8229600" cy="966788"/>
          </a:xfrm>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C66x 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350418"/>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16x GPIO pins</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3543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1.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2.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4.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18.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19.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2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5.xml><?xml version="1.0" encoding="utf-8"?>
<p:tagLst xmlns:a="http://schemas.openxmlformats.org/drawingml/2006/main" xmlns:r="http://schemas.openxmlformats.org/officeDocument/2006/relationships" xmlns:p="http://schemas.openxmlformats.org/presentationml/2006/main">
  <p:tag name="ELAPSEDTIME" val="3.473"/>
</p:tagLst>
</file>

<file path=ppt/tags/tag26.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2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3.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8.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9.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41231</TotalTime>
  <Words>4429</Words>
  <Application>Microsoft Office PowerPoint</Application>
  <PresentationFormat>On-screen Show (4:3)</PresentationFormat>
  <Paragraphs>1992</Paragraphs>
  <Slides>34</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13_KeyStoneOLT</vt:lpstr>
      <vt:lpstr>14_KeyStoneOLT</vt:lpstr>
      <vt:lpstr>Visio</vt:lpstr>
      <vt:lpstr>Multicore Applications Team</vt:lpstr>
      <vt:lpstr>Enhanced DSP core</vt:lpstr>
      <vt:lpstr>KeyStone Device Architecture</vt:lpstr>
      <vt:lpstr>C66x CorePac</vt:lpstr>
      <vt:lpstr>Memory Subsystem</vt:lpstr>
      <vt:lpstr>Multicore Navigator</vt:lpstr>
      <vt:lpstr>Network Coprocessor</vt:lpstr>
      <vt:lpstr>External Interfaces</vt:lpstr>
      <vt:lpstr>TeraNet Switch Fabric</vt:lpstr>
      <vt:lpstr>Diagnostic Enhancements</vt:lpstr>
      <vt:lpstr>HyperLink Bus</vt:lpstr>
      <vt:lpstr>Miscellaneous Elements</vt:lpstr>
      <vt:lpstr>App-Specific: Wireless Applications</vt:lpstr>
      <vt:lpstr>App-Specific: General Purpose</vt:lpstr>
      <vt:lpstr>Low-Power Low-Cost  KeyStone C665x Sub-family</vt:lpstr>
      <vt:lpstr>Slide 16</vt:lpstr>
      <vt:lpstr>Slide 17</vt:lpstr>
      <vt:lpstr>KeyStone C665x: Key HW Variations</vt:lpstr>
      <vt:lpstr>For More Information</vt:lpstr>
      <vt:lpstr>Additional Information</vt:lpstr>
      <vt:lpstr>Memory Subsystem – Additional Information</vt:lpstr>
      <vt:lpstr>Multicore Navigator - Additional Information</vt:lpstr>
      <vt:lpstr>Network Coprocessor (Logical) Additional Information</vt:lpstr>
      <vt:lpstr>External Interfaces - Additional Information</vt:lpstr>
      <vt:lpstr>Serial RapidIO - Additional Information</vt:lpstr>
      <vt:lpstr>TeraNet - Additional Information</vt:lpstr>
      <vt:lpstr>Debug – Additional Information</vt:lpstr>
      <vt:lpstr>Miscellaneous Elements –Additional Information</vt:lpstr>
      <vt:lpstr>EDMA – Additional Information</vt:lpstr>
      <vt:lpstr>FFT Coprocessor (FFTC) -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1523</cp:revision>
  <dcterms:created xsi:type="dcterms:W3CDTF">2007-12-19T20:51:45Z</dcterms:created>
  <dcterms:modified xsi:type="dcterms:W3CDTF">2012-06-15T15:15:32Z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A2F2FD2F-41B4-4684-B4F0-A8BE7FD7D97C</vt:lpwstr>
  </property>
  <property fmtid="{D5CDD505-2E9C-101B-9397-08002B2CF9AE}" pid="6" name="ArticulateProjectFull">
    <vt:lpwstr>C:\Data\Keystone Training\BINDERS\slides\KeyStone Overview.ppta</vt:lpwstr>
  </property>
</Properties>
</file>