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91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92" r:id="rId64"/>
    <p:sldId id="363" r:id="rId65"/>
    <p:sldId id="364" r:id="rId66"/>
    <p:sldId id="365" r:id="rId67"/>
    <p:sldId id="366" r:id="rId68"/>
    <p:sldId id="367" r:id="rId69"/>
    <p:sldId id="386" r:id="rId70"/>
    <p:sldId id="387" r:id="rId71"/>
    <p:sldId id="388" r:id="rId72"/>
    <p:sldId id="389" r:id="rId73"/>
    <p:sldId id="390" r:id="rId74"/>
    <p:sldId id="300" r:id="rId75"/>
  </p:sldIdLst>
  <p:sldSz cx="9144000" cy="6858000" type="screen4x3"/>
  <p:notesSz cx="7315200" cy="9601200"/>
  <p:custDataLst>
    <p:tags r:id="rId7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17" autoAdjust="0"/>
  </p:normalViewPr>
  <p:slideViewPr>
    <p:cSldViewPr snapToGrid="0" snapToObjects="1"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2AD84-ED63-49D1-9661-8A923B437D0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1C8BB2-BC7F-4186-8F3C-FBF27B2BB72D}" type="datetimeFigureOut">
              <a:rPr lang="en-US" smtClean="0"/>
              <a:pPr/>
              <a:t>9/23/2013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BAD591-FE2F-4ECF-9758-59469DC4DF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Training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Multicore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Resource Management: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6764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Initial KeyStone I devices had only DSP cores. The system architect was responsible for resource allocation.</a:t>
            </a:r>
          </a:p>
          <a:p>
            <a:pPr lvl="1">
              <a:defRPr/>
            </a:pPr>
            <a:r>
              <a:rPr lang="en-US" sz="2000" dirty="0" smtClean="0"/>
              <a:t>Issues with pre-build libraries and plug-in RTSC modules</a:t>
            </a:r>
          </a:p>
          <a:p>
            <a:pPr lvl="1">
              <a:defRPr/>
            </a:pPr>
            <a:r>
              <a:rPr lang="en-US" sz="2000" dirty="0" smtClean="0"/>
              <a:t>Special KeyStone I device that includes an ARM core in addition to DSP</a:t>
            </a:r>
          </a:p>
          <a:p>
            <a:pPr>
              <a:defRPr/>
            </a:pPr>
            <a:r>
              <a:rPr lang="en-US" sz="2400" dirty="0" smtClean="0"/>
              <a:t>KeyStone I solution – hybrid solution – share resources between DSP and ARM.</a:t>
            </a:r>
          </a:p>
          <a:p>
            <a:pPr lvl="1">
              <a:defRPr/>
            </a:pPr>
            <a:r>
              <a:rPr lang="en-US" sz="2000" dirty="0" smtClean="0"/>
              <a:t>ARM resources are defined in the device tree structure</a:t>
            </a:r>
          </a:p>
          <a:p>
            <a:pPr lvl="1">
              <a:defRPr/>
            </a:pPr>
            <a:r>
              <a:rPr lang="en-US" sz="2000" dirty="0" smtClean="0"/>
              <a:t>DSP resources manage by the RM LLD</a:t>
            </a:r>
          </a:p>
          <a:p>
            <a:pPr>
              <a:defRPr/>
            </a:pPr>
            <a:r>
              <a:rPr lang="en-US" sz="2400" dirty="0" smtClean="0"/>
              <a:t>Compatibility with pre-RM code</a:t>
            </a:r>
          </a:p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733425"/>
          </a:xfrm>
        </p:spPr>
        <p:txBody>
          <a:bodyPr/>
          <a:lstStyle/>
          <a:p>
            <a:r>
              <a:rPr lang="en-US" sz="3200" b="1" dirty="0" smtClean="0"/>
              <a:t>Keystone I Resource Manager (RM) LLD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733425"/>
            <a:ext cx="8467725" cy="514508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Prevents DSP applications from stepping on resources taken by ARM Linux</a:t>
            </a:r>
          </a:p>
          <a:p>
            <a:pPr>
              <a:defRPr/>
            </a:pPr>
            <a:r>
              <a:rPr lang="en-US" sz="2000" dirty="0" smtClean="0"/>
              <a:t>Initialization and usage permissions for select LLD resources defined in user-defined resource table</a:t>
            </a:r>
          </a:p>
          <a:p>
            <a:pPr lvl="1">
              <a:defRPr/>
            </a:pPr>
            <a:r>
              <a:rPr lang="en-US" sz="2000" dirty="0" smtClean="0"/>
              <a:t>QMSS, CPPI, and PA LLDs</a:t>
            </a:r>
          </a:p>
          <a:p>
            <a:pPr>
              <a:defRPr/>
            </a:pPr>
            <a:r>
              <a:rPr lang="en-US" sz="2000" dirty="0" smtClean="0"/>
              <a:t>Operates under the hood of LLDs</a:t>
            </a:r>
          </a:p>
          <a:p>
            <a:pPr lvl="1">
              <a:defRPr/>
            </a:pPr>
            <a:r>
              <a:rPr lang="en-US" sz="2000" dirty="0" smtClean="0"/>
              <a:t>Resource init and usage requests made between LLDs and RM directly:</a:t>
            </a:r>
          </a:p>
          <a:p>
            <a:pPr lvl="2">
              <a:defRPr/>
            </a:pPr>
            <a:r>
              <a:rPr lang="en-US" sz="2000" dirty="0" smtClean="0"/>
              <a:t>LLD operates normally if resource request is “allowed”</a:t>
            </a:r>
          </a:p>
          <a:p>
            <a:pPr lvl="2">
              <a:defRPr/>
            </a:pPr>
            <a:r>
              <a:rPr lang="en-US" sz="2000" dirty="0" smtClean="0"/>
              <a:t>LLD returns error if resource request is “denied”</a:t>
            </a:r>
          </a:p>
          <a:p>
            <a:pPr lvl="3">
              <a:defRPr/>
            </a:pPr>
            <a:r>
              <a:rPr lang="en-US" dirty="0" smtClean="0"/>
              <a:t>Application must take steps to handle</a:t>
            </a:r>
          </a:p>
          <a:p>
            <a:pPr>
              <a:defRPr/>
            </a:pPr>
            <a:r>
              <a:rPr lang="en-US" sz="2000" dirty="0" smtClean="0"/>
              <a:t>Permission tables located in shared memory</a:t>
            </a:r>
          </a:p>
          <a:p>
            <a:pPr lvl="1">
              <a:defRPr/>
            </a:pPr>
            <a:r>
              <a:rPr lang="en-US" sz="2000" dirty="0" smtClean="0"/>
              <a:t>Restricts RM to DSP cores only</a:t>
            </a:r>
          </a:p>
          <a:p>
            <a:pPr>
              <a:defRPr/>
            </a:pPr>
            <a:r>
              <a:rPr lang="en-US" sz="2000" dirty="0" smtClean="0"/>
              <a:t>LLD resource storage still in hands of LLD</a:t>
            </a:r>
          </a:p>
          <a:p>
            <a:pPr lvl="1">
              <a:defRPr/>
            </a:pPr>
            <a:r>
              <a:rPr lang="en-US" sz="2000" dirty="0" smtClean="0"/>
              <a:t>Full backwards compatibility with applications not utilizing RM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8458200" cy="914400"/>
          </a:xfrm>
        </p:spPr>
        <p:txBody>
          <a:bodyPr/>
          <a:lstStyle/>
          <a:p>
            <a:r>
              <a:rPr lang="en-US" sz="3200" b="1" dirty="0" smtClean="0"/>
              <a:t>Keystone I Resource Manager (RM) LLD (2/2)</a:t>
            </a:r>
          </a:p>
        </p:txBody>
      </p:sp>
      <p:sp>
        <p:nvSpPr>
          <p:cNvPr id="25604" name="Rectangle 35"/>
          <p:cNvSpPr>
            <a:spLocks noChangeArrowheads="1"/>
          </p:cNvSpPr>
          <p:nvPr/>
        </p:nvSpPr>
        <p:spPr bwMode="auto">
          <a:xfrm>
            <a:off x="334964" y="1047750"/>
            <a:ext cx="838200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05" name="Rectangle 36"/>
          <p:cNvSpPr>
            <a:spLocks noChangeArrowheads="1"/>
          </p:cNvSpPr>
          <p:nvPr/>
        </p:nvSpPr>
        <p:spPr bwMode="auto">
          <a:xfrm>
            <a:off x="2236788" y="1325563"/>
            <a:ext cx="3048000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3129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2998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4371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9" name="Rectangle 40"/>
          <p:cNvSpPr>
            <a:spLocks noChangeArrowheads="1"/>
          </p:cNvSpPr>
          <p:nvPr/>
        </p:nvSpPr>
        <p:spPr bwMode="auto">
          <a:xfrm>
            <a:off x="3760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0" name="Rectangle 41"/>
          <p:cNvSpPr>
            <a:spLocks noChangeArrowheads="1"/>
          </p:cNvSpPr>
          <p:nvPr/>
        </p:nvSpPr>
        <p:spPr bwMode="auto">
          <a:xfrm>
            <a:off x="4522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1" name="Rectangle 42"/>
          <p:cNvSpPr>
            <a:spLocks noChangeArrowheads="1"/>
          </p:cNvSpPr>
          <p:nvPr/>
        </p:nvSpPr>
        <p:spPr bwMode="auto">
          <a:xfrm>
            <a:off x="6122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6884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7646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23034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54276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6" name="Rectangle 47"/>
          <p:cNvSpPr>
            <a:spLocks noChangeArrowheads="1"/>
          </p:cNvSpPr>
          <p:nvPr/>
        </p:nvSpPr>
        <p:spPr bwMode="auto">
          <a:xfrm>
            <a:off x="427038" y="2920999"/>
            <a:ext cx="1647825" cy="914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dirty="0">
                <a:latin typeface="Arial" charset="0"/>
              </a:rPr>
              <a:t>rmResourceTable{</a:t>
            </a:r>
          </a:p>
          <a:p>
            <a:pPr algn="l"/>
            <a:r>
              <a:rPr lang="en-US" sz="1000" dirty="0">
                <a:latin typeface="Arial" charset="0"/>
              </a:rPr>
              <a:t>   {RES_ID, START, END},</a:t>
            </a:r>
          </a:p>
          <a:p>
            <a:pPr algn="l"/>
            <a:r>
              <a:rPr lang="en-US" sz="1000" dirty="0">
                <a:latin typeface="Arial" charset="0"/>
              </a:rPr>
              <a:t>   { …, …, … },</a:t>
            </a:r>
          </a:p>
          <a:p>
            <a:pPr algn="l"/>
            <a:r>
              <a:rPr lang="en-US" sz="1000" dirty="0">
                <a:latin typeface="Arial" charset="0"/>
              </a:rPr>
              <a:t>   …</a:t>
            </a:r>
          </a:p>
          <a:p>
            <a:pPr algn="l"/>
            <a:r>
              <a:rPr lang="en-US" sz="1000" dirty="0">
                <a:latin typeface="Arial" charset="0"/>
              </a:rPr>
              <a:t>}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3598863" y="3835399"/>
            <a:ext cx="4273550" cy="181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sz="1200" dirty="0">
                <a:latin typeface="Arial" charset="0"/>
              </a:rPr>
              <a:t>Shared Permissions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5360988" y="1325563"/>
            <a:ext cx="3048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1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6925513" y="421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…</a:t>
            </a:r>
          </a:p>
        </p:txBody>
      </p:sp>
      <p:pic>
        <p:nvPicPr>
          <p:cNvPr id="25620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63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088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22" name="AutoShape 65"/>
          <p:cNvCxnSpPr>
            <a:cxnSpLocks noChangeShapeType="1"/>
            <a:stCxn id="25616" idx="3"/>
            <a:endCxn id="25617" idx="1"/>
          </p:cNvCxnSpPr>
          <p:nvPr/>
        </p:nvCxnSpPr>
        <p:spPr bwMode="auto">
          <a:xfrm>
            <a:off x="2074863" y="3378199"/>
            <a:ext cx="1524000" cy="1365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3" name="Text Box 66"/>
          <p:cNvSpPr txBox="1">
            <a:spLocks noChangeArrowheads="1"/>
          </p:cNvSpPr>
          <p:nvPr/>
        </p:nvSpPr>
        <p:spPr bwMode="auto">
          <a:xfrm>
            <a:off x="427038" y="2692400"/>
            <a:ext cx="1419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resource_table.h</a:t>
            </a:r>
          </a:p>
        </p:txBody>
      </p:sp>
      <p:sp>
        <p:nvSpPr>
          <p:cNvPr id="25624" name="AutoShape 67"/>
          <p:cNvSpPr>
            <a:spLocks noChangeArrowheads="1"/>
          </p:cNvSpPr>
          <p:nvPr/>
        </p:nvSpPr>
        <p:spPr bwMode="auto">
          <a:xfrm rot="-2783831">
            <a:off x="4437063" y="33782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5" name="AutoShape 68"/>
          <p:cNvSpPr>
            <a:spLocks noChangeArrowheads="1"/>
          </p:cNvSpPr>
          <p:nvPr/>
        </p:nvSpPr>
        <p:spPr bwMode="auto">
          <a:xfrm rot="2632602">
            <a:off x="5986463" y="3387725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6" name="Text Box 69"/>
          <p:cNvSpPr txBox="1">
            <a:spLocks noChangeArrowheads="1"/>
          </p:cNvSpPr>
          <p:nvPr/>
        </p:nvSpPr>
        <p:spPr bwMode="auto">
          <a:xfrm>
            <a:off x="3760788" y="3218875"/>
            <a:ext cx="1514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7" name="Text Box 70"/>
          <p:cNvSpPr txBox="1">
            <a:spLocks noChangeArrowheads="1"/>
          </p:cNvSpPr>
          <p:nvPr/>
        </p:nvSpPr>
        <p:spPr bwMode="auto">
          <a:xfrm>
            <a:off x="6939413" y="3252850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8" name="Text Box 71"/>
          <p:cNvSpPr txBox="1">
            <a:spLocks noChangeArrowheads="1"/>
          </p:cNvSpPr>
          <p:nvPr/>
        </p:nvSpPr>
        <p:spPr bwMode="auto">
          <a:xfrm>
            <a:off x="1617663" y="4156025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Rm_init maps rmResourceTable to internal Permission Tables</a:t>
            </a:r>
          </a:p>
        </p:txBody>
      </p:sp>
      <p:sp>
        <p:nvSpPr>
          <p:cNvPr id="25629" name="AutoShape 72"/>
          <p:cNvSpPr>
            <a:spLocks noChangeArrowheads="1"/>
          </p:cNvSpPr>
          <p:nvPr/>
        </p:nvSpPr>
        <p:spPr bwMode="auto">
          <a:xfrm>
            <a:off x="3227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0" name="AutoShape 73"/>
          <p:cNvSpPr>
            <a:spLocks noChangeArrowheads="1"/>
          </p:cNvSpPr>
          <p:nvPr/>
        </p:nvSpPr>
        <p:spPr bwMode="auto">
          <a:xfrm>
            <a:off x="3989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1" name="AutoShape 74"/>
          <p:cNvSpPr>
            <a:spLocks noChangeArrowheads="1"/>
          </p:cNvSpPr>
          <p:nvPr/>
        </p:nvSpPr>
        <p:spPr bwMode="auto">
          <a:xfrm>
            <a:off x="4751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2" name="AutoShape 75"/>
          <p:cNvSpPr>
            <a:spLocks noChangeArrowheads="1"/>
          </p:cNvSpPr>
          <p:nvPr/>
        </p:nvSpPr>
        <p:spPr bwMode="auto">
          <a:xfrm>
            <a:off x="6351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3" name="AutoShape 76"/>
          <p:cNvSpPr>
            <a:spLocks noChangeArrowheads="1"/>
          </p:cNvSpPr>
          <p:nvPr/>
        </p:nvSpPr>
        <p:spPr bwMode="auto">
          <a:xfrm>
            <a:off x="7113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4" name="AutoShape 77"/>
          <p:cNvSpPr>
            <a:spLocks noChangeArrowheads="1"/>
          </p:cNvSpPr>
          <p:nvPr/>
        </p:nvSpPr>
        <p:spPr bwMode="auto">
          <a:xfrm>
            <a:off x="7875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5" name="Text Box 78"/>
          <p:cNvSpPr txBox="1">
            <a:spLocks noChangeArrowheads="1"/>
          </p:cNvSpPr>
          <p:nvPr/>
        </p:nvSpPr>
        <p:spPr bwMode="auto">
          <a:xfrm>
            <a:off x="3217863" y="1640263"/>
            <a:ext cx="1838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6" name="Text Box 79"/>
          <p:cNvSpPr txBox="1">
            <a:spLocks noChangeArrowheads="1"/>
          </p:cNvSpPr>
          <p:nvPr/>
        </p:nvSpPr>
        <p:spPr bwMode="auto">
          <a:xfrm>
            <a:off x="6348413" y="1640263"/>
            <a:ext cx="1831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7" name="AutoShape 80"/>
          <p:cNvSpPr>
            <a:spLocks noChangeArrowheads="1"/>
          </p:cNvSpPr>
          <p:nvPr/>
        </p:nvSpPr>
        <p:spPr bwMode="auto">
          <a:xfrm>
            <a:off x="3217863" y="2705100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8" name="AutoShape 81"/>
          <p:cNvSpPr>
            <a:spLocks noChangeArrowheads="1"/>
          </p:cNvSpPr>
          <p:nvPr/>
        </p:nvSpPr>
        <p:spPr bwMode="auto">
          <a:xfrm>
            <a:off x="39862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9" name="AutoShape 82"/>
          <p:cNvSpPr>
            <a:spLocks noChangeArrowheads="1"/>
          </p:cNvSpPr>
          <p:nvPr/>
        </p:nvSpPr>
        <p:spPr bwMode="auto">
          <a:xfrm>
            <a:off x="4738688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0" name="AutoShape 83"/>
          <p:cNvSpPr>
            <a:spLocks noChangeArrowheads="1"/>
          </p:cNvSpPr>
          <p:nvPr/>
        </p:nvSpPr>
        <p:spPr bwMode="auto">
          <a:xfrm>
            <a:off x="6348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1" name="AutoShape 84"/>
          <p:cNvSpPr>
            <a:spLocks noChangeArrowheads="1"/>
          </p:cNvSpPr>
          <p:nvPr/>
        </p:nvSpPr>
        <p:spPr bwMode="auto">
          <a:xfrm>
            <a:off x="7097713" y="2701925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2" name="AutoShape 85"/>
          <p:cNvSpPr>
            <a:spLocks noChangeArrowheads="1"/>
          </p:cNvSpPr>
          <p:nvPr/>
        </p:nvSpPr>
        <p:spPr bwMode="auto">
          <a:xfrm>
            <a:off x="7872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3" name="Text Box 86"/>
          <p:cNvSpPr txBox="1">
            <a:spLocks noChangeArrowheads="1"/>
          </p:cNvSpPr>
          <p:nvPr/>
        </p:nvSpPr>
        <p:spPr bwMode="auto">
          <a:xfrm>
            <a:off x="3217863" y="2871788"/>
            <a:ext cx="1584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4" name="Text Box 87"/>
          <p:cNvSpPr txBox="1">
            <a:spLocks noChangeArrowheads="1"/>
          </p:cNvSpPr>
          <p:nvPr/>
        </p:nvSpPr>
        <p:spPr bwMode="auto">
          <a:xfrm>
            <a:off x="6351588" y="2865438"/>
            <a:ext cx="19716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5" name="AutoShape 88"/>
          <p:cNvSpPr>
            <a:spLocks noChangeArrowheads="1"/>
          </p:cNvSpPr>
          <p:nvPr/>
        </p:nvSpPr>
        <p:spPr bwMode="auto">
          <a:xfrm>
            <a:off x="2312988" y="2163763"/>
            <a:ext cx="609600" cy="982662"/>
          </a:xfrm>
          <a:prstGeom prst="downArrow">
            <a:avLst>
              <a:gd name="adj1" fmla="val 50000"/>
              <a:gd name="adj2" fmla="val 4029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Rm_init</a:t>
            </a:r>
          </a:p>
        </p:txBody>
      </p:sp>
      <p:sp>
        <p:nvSpPr>
          <p:cNvPr id="25646" name="AutoShape 89"/>
          <p:cNvSpPr>
            <a:spLocks noChangeArrowheads="1"/>
          </p:cNvSpPr>
          <p:nvPr/>
        </p:nvSpPr>
        <p:spPr bwMode="auto">
          <a:xfrm>
            <a:off x="5437188" y="2163763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 RM: Lessons Learned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tedious to add new resources since RM has static definitions in both code and data of resources it manages.</a:t>
            </a:r>
            <a:endParaRPr lang="en-US" sz="2000" dirty="0" smtClean="0"/>
          </a:p>
          <a:p>
            <a:r>
              <a:rPr lang="en-US" sz="2400" dirty="0" smtClean="0"/>
              <a:t>Resource table with privileges defined at compile time.</a:t>
            </a:r>
          </a:p>
          <a:p>
            <a:pPr lvl="1"/>
            <a:r>
              <a:rPr lang="en-US" sz="2000" dirty="0" smtClean="0"/>
              <a:t>Privileges cannot be manipulated at runtime</a:t>
            </a:r>
          </a:p>
          <a:p>
            <a:r>
              <a:rPr lang="en-US" sz="2400" dirty="0" smtClean="0"/>
              <a:t>System integrator must align Linux DTB resources with DSP RM resource table.</a:t>
            </a:r>
          </a:p>
          <a:p>
            <a:pPr lvl="1"/>
            <a:r>
              <a:rPr lang="en-US" sz="2000" dirty="0" smtClean="0"/>
              <a:t>Tedious and error-prone</a:t>
            </a:r>
          </a:p>
          <a:p>
            <a:r>
              <a:rPr lang="en-US" sz="2400" dirty="0" smtClean="0"/>
              <a:t>Shared memory architecture provides no communication path to ARM.</a:t>
            </a:r>
          </a:p>
          <a:p>
            <a:pPr lvl="1"/>
            <a:r>
              <a:rPr lang="en-US" sz="2000" dirty="0" smtClean="0"/>
              <a:t>Not easily portable to new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Remove static definitions of managed resources from RM.</a:t>
            </a:r>
          </a:p>
          <a:p>
            <a:pPr lvl="1"/>
            <a:r>
              <a:rPr lang="en-US" sz="2000" dirty="0" smtClean="0"/>
              <a:t>Easy addition of new resources</a:t>
            </a:r>
          </a:p>
          <a:p>
            <a:r>
              <a:rPr lang="en-US" sz="2400" dirty="0" smtClean="0"/>
              <a:t>Enable 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1475" y="161925"/>
            <a:ext cx="8458200" cy="771525"/>
          </a:xfrm>
        </p:spPr>
        <p:txBody>
          <a:bodyPr/>
          <a:lstStyle/>
          <a:p>
            <a:r>
              <a:rPr lang="en-US" b="1" dirty="0" smtClean="0"/>
              <a:t>Keystone II RM: Instances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878" y="968375"/>
          <a:ext cx="8687172" cy="508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724"/>
                <a:gridCol w="3030066"/>
                <a:gridCol w="2761382"/>
              </a:tblGrid>
              <a:tr h="3941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Server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 Delegate (CD)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Client</a:t>
                      </a:r>
                      <a:endParaRPr lang="en-US" sz="1800" dirty="0"/>
                    </a:p>
                  </a:txBody>
                  <a:tcPr/>
                </a:tc>
              </a:tr>
              <a:tr h="469387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 all system resources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Multiple</a:t>
                      </a:r>
                      <a:r>
                        <a:rPr lang="en-US" sz="1500" baseline="0" dirty="0" smtClean="0"/>
                        <a:t> Servers within system must manage mutually exclusive sets of resources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Manages all system policies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Maintains NameServer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Manages resource recovery in case of fault in CD or Client instance (Planned)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CDs and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pre-main service requests</a:t>
                      </a:r>
                      <a:endParaRPr lang="en-US" sz="15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dirty="0" smtClean="0"/>
                        <a:t>Manages</a:t>
                      </a:r>
                      <a:r>
                        <a:rPr lang="en-US" sz="1500" baseline="0" dirty="0" smtClean="0"/>
                        <a:t> subset of system resources provided by Server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Provided a sub-policy that is sync’d with Server level policy (Planned)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any number of Clients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500" baseline="0" dirty="0" smtClean="0"/>
                        <a:t>Can register with at most one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Assigned resource permissions in policy based on instance name given at instance instantiation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satisfy standard service requests via service API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smtClean="0"/>
                        <a:t>Can register with at most one CD or Server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</a:t>
            </a:r>
            <a:r>
              <a:rPr lang="en-US" sz="2800" dirty="0"/>
              <a:t>and </a:t>
            </a:r>
            <a:r>
              <a:rPr lang="en-US" sz="2800" dirty="0" smtClean="0"/>
              <a:t>Coprocessors</a:t>
            </a:r>
            <a:endParaRPr lang="en-US" sz="2800" dirty="0"/>
          </a:p>
          <a:p>
            <a:pPr lvl="0"/>
            <a:r>
              <a:rPr lang="en-US" sz="2800" dirty="0" smtClean="0"/>
              <a:t>Resource Management</a:t>
            </a:r>
            <a:endParaRPr lang="en-US" sz="2800" dirty="0"/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</a:t>
            </a:r>
            <a:r>
              <a:rPr lang="en-US" sz="2800" dirty="0"/>
              <a:t>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DSP CorePac CSL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b="1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p:oleObj spid="_x0000_s1026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</a:t>
            </a:r>
            <a:r>
              <a:rPr lang="en-US" sz="2400" dirty="0" err="1" smtClean="0"/>
              <a:t>ti</a:t>
            </a:r>
            <a:r>
              <a:rPr lang="en-US" sz="2400" dirty="0" smtClean="0"/>
              <a:t>\</a:t>
            </a:r>
            <a:r>
              <a:rPr lang="en-US" sz="2400" dirty="0" err="1" smtClean="0"/>
              <a:t>csl</a:t>
            </a: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cslr_device.h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</a:t>
            </a:r>
            <a:r>
              <a:rPr lang="en-US" sz="3600" b="1" dirty="0" err="1" smtClean="0"/>
              <a:t>cslr_XXX.h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</a:t>
            </a:r>
            <a:r>
              <a:rPr lang="en-US" sz="2800" dirty="0" err="1" smtClean="0"/>
              <a:t>cslr_sem.h</a:t>
            </a:r>
            <a:r>
              <a:rPr lang="en-US" sz="2800" dirty="0" smtClean="0"/>
              <a:t>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err="1" smtClean="0"/>
              <a:t>csl_XXX.h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CSL_XXXAux.h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err="1" smtClean="0"/>
              <a:t>csl_XXX.h</a:t>
            </a:r>
            <a:r>
              <a:rPr lang="en-US" sz="2400" dirty="0" smtClean="0"/>
              <a:t> defines the objects that are used in the APIs</a:t>
            </a:r>
          </a:p>
          <a:p>
            <a:r>
              <a:rPr lang="en-US" sz="2400" dirty="0" err="1" smtClean="0"/>
              <a:t>CSL_XXXAux.h</a:t>
            </a:r>
            <a:r>
              <a:rPr lang="en-US" sz="2400" dirty="0" smtClean="0"/>
              <a:t>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KeyStone II Peripherals and Coprocessors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39987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b="1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p:oleObj spid="_x0000_s2050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KeyStone I: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p:oleObj spid="_x0000_s3074" name="Visio" r:id="rId3" imgW="5542858" imgH="576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DSP CorePac LLD Layer: Support in MCSDK 3.x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050"/>
            <a:ext cx="8229600" cy="5299364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b="1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9144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/>
          <a:stretch>
            <a:fillRect/>
          </a:stretch>
        </p:blipFill>
        <p:spPr bwMode="auto">
          <a:xfrm>
            <a:off x="1439301" y="957950"/>
            <a:ext cx="5982780" cy="57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8748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b="1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</a:t>
            </a:r>
            <a:r>
              <a:rPr lang="en-US" sz="3600" b="1" dirty="0" err="1" smtClean="0"/>
              <a:t>qmss_init</a:t>
            </a:r>
            <a:r>
              <a:rPr lang="en-US" sz="3600" b="1" dirty="0" smtClean="0"/>
              <a:t>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Qmss_Init</a:t>
            </a:r>
            <a:r>
              <a:rPr lang="en-US" sz="3600" b="1" kern="0" dirty="0" err="1" smtClean="0">
                <a:latin typeface="+mj-lt"/>
                <a:ea typeface="+mj-ea"/>
                <a:cs typeface="+mj-cs"/>
              </a:rPr>
              <a:t>Cfg</a:t>
            </a:r>
            <a:r>
              <a:rPr lang="en-US" sz="3600" b="1" kern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latin typeface="+mj-lt"/>
                <a:ea typeface="+mj-ea"/>
                <a:cs typeface="+mj-cs"/>
              </a:rPr>
              <a:t>Struc</a:t>
            </a:r>
            <a:r>
              <a:rPr lang="en-US" sz="3600" b="1" kern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132" y="6448298"/>
            <a:ext cx="86214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273132" y="279054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DSP CorePac LLD Layer: NWAL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300"/>
            <a:ext cx="8229600" cy="533499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b="1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b="1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Documentation -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23890" y="86690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ARM Kernel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777"/>
            <a:ext cx="8229600" cy="53587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b="1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About Linux?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Tree and Resource Manager</a:t>
            </a:r>
          </a:p>
          <a:p>
            <a:r>
              <a:rPr lang="en-US" dirty="0" smtClean="0"/>
              <a:t>Linux Device Driver 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Standard interface</a:t>
            </a:r>
          </a:p>
          <a:p>
            <a:pPr lvl="1"/>
            <a:r>
              <a:rPr lang="en-US" dirty="0" smtClean="0"/>
              <a:t>Standard structure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are Linux Device Drivers?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between standard interface and the hardware</a:t>
            </a:r>
          </a:p>
          <a:p>
            <a:r>
              <a:rPr lang="en-US" sz="2800" dirty="0" smtClean="0"/>
              <a:t>Hides the complexity of device operation from the user</a:t>
            </a:r>
          </a:p>
          <a:p>
            <a:r>
              <a:rPr lang="en-US" sz="2800" dirty="0" smtClean="0"/>
              <a:t>Provides standard API to use the device</a:t>
            </a:r>
          </a:p>
          <a:p>
            <a:r>
              <a:rPr lang="en-US" sz="2800" dirty="0" smtClean="0"/>
              <a:t>Maps the API to one or more functions that manipulate the specific hardware device.</a:t>
            </a:r>
          </a:p>
          <a:p>
            <a:r>
              <a:rPr lang="en-US" sz="2800" dirty="0" smtClean="0"/>
              <a:t>Linux kernel modularity scheme enables easy plugging of new device drivers to a kernel.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Linux Application API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92634" y="1377538"/>
            <a:ext cx="40861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Device drivers can be loaded during boot time or loaded (as modules) during run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 classification: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Character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Block device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000" dirty="0" smtClean="0"/>
              <a:t>Network 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type of drivers have standard API, for example, character devices will have open and close, read and write functions.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4799" y="914400"/>
          <a:ext cx="4183791" cy="5454237"/>
        </p:xfrm>
        <a:graphic>
          <a:graphicData uri="http://schemas.openxmlformats.org/presentationml/2006/ole">
            <p:oleObj spid="_x0000_s4098" name="Visio" r:id="rId3" imgW="4511040" imgH="58824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KeyStone Drivers Structure</a:t>
            </a:r>
            <a:br>
              <a:rPr lang="en-US" sz="3600" b="1" dirty="0" smtClean="0"/>
            </a:br>
            <a:r>
              <a:rPr lang="en-US" sz="3600" b="1" dirty="0" smtClean="0"/>
              <a:t>Example - SRIO</a:t>
            </a:r>
            <a:endParaRPr lang="en-US" sz="36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6524" y="1818648"/>
          <a:ext cx="6722423" cy="4405939"/>
        </p:xfrm>
        <a:graphic>
          <a:graphicData uri="http://schemas.openxmlformats.org/presentationml/2006/ole">
            <p:oleObj spid="_x0000_s5122" name="Visio" r:id="rId3" imgW="5311073" imgH="3482116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16D914D-62B6-455B-A4C2-36E03A8FD93C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Linux Drivers</a:t>
            </a:r>
            <a:br>
              <a:rPr lang="en-US" sz="3600" dirty="0" smtClean="0"/>
            </a:br>
            <a:r>
              <a:rPr lang="en-US" sz="3100" dirty="0" smtClean="0"/>
              <a:t>mcsdk_03_00_00_09/linux-keystone/drivers</a:t>
            </a:r>
            <a:br>
              <a:rPr lang="en-US" sz="3100" dirty="0" smtClean="0"/>
            </a:br>
            <a:endParaRPr lang="en-US" sz="3100" dirty="0" smtClean="0"/>
          </a:p>
        </p:txBody>
      </p:sp>
      <p:sp>
        <p:nvSpPr>
          <p:cNvPr id="20484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67725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GIC IRQ chip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IPC IRQ chip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AEMIF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NAND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SPI and SPI NOR flash drivers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I2C and EEPROM drivers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GPIO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Keystone IPC GPIO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Network driver (NetCP), PktDMA, Packet Accelerator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SGMII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QoS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USB driver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10Gig Ethernet driver (not validated due to test hardware)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PCIe driver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Backup – PktLib Utility Libraries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Library (PktLib)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3429000"/>
          </a:xfrm>
        </p:spPr>
        <p:txBody>
          <a:bodyPr/>
          <a:lstStyle/>
          <a:p>
            <a:r>
              <a:rPr lang="en-US" dirty="0" smtClean="0"/>
              <a:t>Purpose: High-level library to allocate packets and manipulate packets used by different types of channels.</a:t>
            </a:r>
          </a:p>
          <a:p>
            <a:r>
              <a:rPr lang="en-US" dirty="0" smtClean="0"/>
              <a:t>Enhance capabilities of packet manipulation</a:t>
            </a:r>
          </a:p>
          <a:p>
            <a:r>
              <a:rPr lang="en-US" dirty="0" smtClean="0"/>
              <a:t>Enhance Heap manipulation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Heap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Heap creation supports shared heaps and private heaps.</a:t>
            </a:r>
          </a:p>
          <a:p>
            <a:r>
              <a:rPr lang="en-US" dirty="0" smtClean="0"/>
              <a:t>Heap is identified by name. It contains Data buffer Packets or Zero Buffer Packets</a:t>
            </a:r>
          </a:p>
          <a:p>
            <a:r>
              <a:rPr lang="en-US" dirty="0" smtClean="0"/>
              <a:t>Heap size is determined by application.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Pktlib_createHeap</a:t>
            </a:r>
          </a:p>
          <a:p>
            <a:pPr lvl="1"/>
            <a:r>
              <a:rPr lang="en-US" dirty="0" smtClean="0"/>
              <a:t>Pktlib_findHeapbyName</a:t>
            </a:r>
          </a:p>
          <a:p>
            <a:pPr lvl="1"/>
            <a:r>
              <a:rPr lang="en-US" dirty="0" smtClean="0"/>
              <a:t>Pktlib_allocPacket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Packet Manipulations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29200"/>
          </a:xfrm>
        </p:spPr>
        <p:txBody>
          <a:bodyPr/>
          <a:lstStyle/>
          <a:p>
            <a:r>
              <a:rPr lang="en-US" dirty="0" smtClean="0"/>
              <a:t>Merge multiple packets into one (linked) packet</a:t>
            </a:r>
          </a:p>
          <a:p>
            <a:r>
              <a:rPr lang="en-US" dirty="0" smtClean="0"/>
              <a:t>Clone packet</a:t>
            </a:r>
          </a:p>
          <a:p>
            <a:r>
              <a:rPr lang="en-US" dirty="0" smtClean="0"/>
              <a:t>Split Packet into multiple packets</a:t>
            </a:r>
          </a:p>
          <a:p>
            <a:r>
              <a:rPr lang="en-US" dirty="0" smtClean="0"/>
              <a:t>Typical pktlib functions:</a:t>
            </a:r>
          </a:p>
          <a:p>
            <a:pPr lvl="1"/>
            <a:r>
              <a:rPr lang="en-US" dirty="0" smtClean="0"/>
              <a:t>Pktlib_packetMerge</a:t>
            </a:r>
          </a:p>
          <a:p>
            <a:pPr lvl="1"/>
            <a:r>
              <a:rPr lang="en-US" dirty="0" smtClean="0"/>
              <a:t>Pktlib_clonePacket</a:t>
            </a:r>
          </a:p>
          <a:p>
            <a:pPr lvl="1"/>
            <a:r>
              <a:rPr lang="en-US" dirty="0" smtClean="0"/>
              <a:t>Pktlib_splitPacket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PktLib: Additional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4191000"/>
          </a:xfrm>
        </p:spPr>
        <p:txBody>
          <a:bodyPr/>
          <a:lstStyle/>
          <a:p>
            <a:r>
              <a:rPr lang="en-US" dirty="0" smtClean="0"/>
              <a:t>Clean up and garbage collection (especially for clone packets and split packets)</a:t>
            </a:r>
          </a:p>
          <a:p>
            <a:r>
              <a:rPr lang="en-US" dirty="0" smtClean="0"/>
              <a:t>Heap statistics</a:t>
            </a:r>
          </a:p>
          <a:p>
            <a:r>
              <a:rPr lang="en-US" dirty="0" smtClean="0"/>
              <a:t>Cache coherency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II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xmlns="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share resources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r>
              <a:rPr lang="en-US" dirty="0" smtClean="0"/>
              <a:t>How to use these peripherals and IP?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ARM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675"/>
            <a:ext cx="8229600" cy="5406242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and Coprocessors</a:t>
            </a:r>
          </a:p>
          <a:p>
            <a:pPr lvl="0"/>
            <a:r>
              <a:rPr lang="en-US" sz="2800" b="1" dirty="0" smtClean="0"/>
              <a:t>Resource Management</a:t>
            </a:r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</a:p>
          <a:p>
            <a:pPr lvl="0"/>
            <a:r>
              <a:rPr lang="en-US" sz="2800" dirty="0" smtClean="0"/>
              <a:t>ARM Kernel Drivers </a:t>
            </a:r>
          </a:p>
          <a:p>
            <a:pPr lvl="0"/>
            <a:r>
              <a:rPr lang="en-US" sz="2800" dirty="0" smtClean="0"/>
              <a:t>ARM-DSP Inter-Processor Communications</a:t>
            </a:r>
            <a:endParaRPr lang="en-US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3691</Words>
  <Application>Microsoft Office PowerPoint</Application>
  <PresentationFormat>On-screen Show (4:3)</PresentationFormat>
  <Paragraphs>722</Paragraphs>
  <Slides>74</Slides>
  <Notes>2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77_KeyStoneOLT</vt:lpstr>
      <vt:lpstr>Visio</vt:lpstr>
      <vt:lpstr>KeyStone Peripherals Usage</vt:lpstr>
      <vt:lpstr>Agenda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Challenges</vt:lpstr>
      <vt:lpstr>Resource Management</vt:lpstr>
      <vt:lpstr>Resource Management: Background</vt:lpstr>
      <vt:lpstr>Keystone I Resource Manager (RM) LLD (1/2)</vt:lpstr>
      <vt:lpstr>Keystone I Resource Manager (RM) LLD (2/2)</vt:lpstr>
      <vt:lpstr>Keystone I RM: Lessons Learned</vt:lpstr>
      <vt:lpstr>Keystone II RM: Major Requirements</vt:lpstr>
      <vt:lpstr>Keystone II RM – Overview (1/2)</vt:lpstr>
      <vt:lpstr>Keystone II RM – Overview (2/2)</vt:lpstr>
      <vt:lpstr>Keystone II RM: Overview</vt:lpstr>
      <vt:lpstr>Keystone II RM: Instances</vt:lpstr>
      <vt:lpstr>Keystone II RM: Instance Topology Example</vt:lpstr>
      <vt:lpstr>Keystone II RM - Services</vt:lpstr>
      <vt:lpstr>Keystone II RM: Global Resource List (GRL)</vt:lpstr>
      <vt:lpstr>Keystone II RM: Policy Example</vt:lpstr>
      <vt:lpstr>DSP CorePac CSL Layer</vt:lpstr>
      <vt:lpstr>CSL Overview</vt:lpstr>
      <vt:lpstr>CSL Registers #define</vt:lpstr>
      <vt:lpstr>cslr_device.h </vt:lpstr>
      <vt:lpstr>Registers Definition: cslr_XXX.h</vt:lpstr>
      <vt:lpstr>Slide 28</vt:lpstr>
      <vt:lpstr>CSL Function Layer: csl_XXX.h and CSL_XXXAux.h</vt:lpstr>
      <vt:lpstr>Slide 30</vt:lpstr>
      <vt:lpstr>Slide 31</vt:lpstr>
      <vt:lpstr>CSL Layer Summary</vt:lpstr>
      <vt:lpstr>Slide 33</vt:lpstr>
      <vt:lpstr>DSP CorePac LLD Layer: Functions</vt:lpstr>
      <vt:lpstr>LLD Overview</vt:lpstr>
      <vt:lpstr>KeyStone I: Interface via LLD and CSL Layers</vt:lpstr>
      <vt:lpstr>Understanding the LLD</vt:lpstr>
      <vt:lpstr>DSP CorePac LLD Layer: Support in MCSDK 3.x</vt:lpstr>
      <vt:lpstr>Slide 39</vt:lpstr>
      <vt:lpstr>Slide 40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Usage</vt:lpstr>
      <vt:lpstr>Developing LLD Code</vt:lpstr>
      <vt:lpstr>PDK Example: Using SRIO Direct IO</vt:lpstr>
      <vt:lpstr>QMSS Example: Inside qmss_init </vt:lpstr>
      <vt:lpstr>Locate qmss_init in Doc Directory (QMSS)</vt:lpstr>
      <vt:lpstr>Slide 53</vt:lpstr>
      <vt:lpstr>Enable SRIO</vt:lpstr>
      <vt:lpstr>SRIO Handle to the Instance</vt:lpstr>
      <vt:lpstr>DSP CorePac LLD Layer: NWAL</vt:lpstr>
      <vt:lpstr>NETCP Configuration</vt:lpstr>
      <vt:lpstr>NWAL </vt:lpstr>
      <vt:lpstr>NWAL: NETCP Security Accelerator (SA) Configuration</vt:lpstr>
      <vt:lpstr>NWAL Dependencies </vt:lpstr>
      <vt:lpstr>NWAL Documentation - T:\pdk_keystone2_1_00_00_09\packages\ti\drv\nwal\docs\doxygen\html </vt:lpstr>
      <vt:lpstr>NWAL Functions (Partial List)</vt:lpstr>
      <vt:lpstr>ARM Kernel Drivers</vt:lpstr>
      <vt:lpstr>What About Linux?</vt:lpstr>
      <vt:lpstr>What are Linux Device Drivers?</vt:lpstr>
      <vt:lpstr>Linux Application API</vt:lpstr>
      <vt:lpstr>KeyStone Drivers Structure Example - SRIO</vt:lpstr>
      <vt:lpstr>Linux Drivers mcsdk_03_00_00_09/linux-keystone/drivers </vt:lpstr>
      <vt:lpstr>Backup – PktLib Utility Libraries</vt:lpstr>
      <vt:lpstr>Packet Library (PktLib)</vt:lpstr>
      <vt:lpstr>Heap Allocation</vt:lpstr>
      <vt:lpstr>Packet Manipulations</vt:lpstr>
      <vt:lpstr>PktLib: Additional Features</vt:lpstr>
      <vt:lpstr>For 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Ran Katzur</cp:lastModifiedBy>
  <cp:revision>529</cp:revision>
  <dcterms:created xsi:type="dcterms:W3CDTF">2013-01-31T07:41:08Z</dcterms:created>
  <dcterms:modified xsi:type="dcterms:W3CDTF">2013-09-23T15:00:50Z</dcterms:modified>
</cp:coreProperties>
</file>