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74.xml" ContentType="application/vnd.openxmlformats-officedocument.presentationml.notesSlide+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63.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slides/slide99.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tags/tag101.xml" ContentType="application/vnd.openxmlformats-officedocument.presentationml.tags+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tags/tag68.xml" ContentType="application/vnd.openxmlformats-officedocument.presentationml.tags+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60.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tags/tag98.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tags/tag87.xml" ContentType="application/vnd.openxmlformats-officedocument.presentationml.tags+xml"/>
  <Override PartName="/ppt/notesSlides/notesSlide110.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76.xml" ContentType="application/vnd.openxmlformats-officedocument.presentationml.tags+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tags/tag103.xml" ContentType="application/vnd.openxmlformats-officedocument.presentationml.tags+xml"/>
  <Override PartName="/ppt/notesSlides/notesSlide104.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tags/tag59.xml" ContentType="application/vnd.openxmlformats-officedocument.presentationml.tags+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51.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40.xml" ContentType="application/vnd.openxmlformats-officedocument.presentationml.notesSlide+xml"/>
  <Override PartName="/ppt/tags/tag62.xml" ContentType="application/vnd.openxmlformats-officedocument.presentationml.tags+xml"/>
  <Override PartName="/ppt/tags/tag119.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notesSlides/notesSlide109.xml" ContentType="application/vnd.openxmlformats-officedocument.presentationml.notes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tags/tag89.xml" ContentType="application/vnd.openxmlformats-officedocument.presentationml.tags+xml"/>
  <Override PartName="/ppt/tags/tag111.xml" ContentType="application/vnd.openxmlformats-officedocument.presentationml.tags+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tags/tag78.xml" ContentType="application/vnd.openxmlformats-officedocument.presentationml.tags+xml"/>
  <Override PartName="/ppt/tags/tag100.xml" ContentType="application/vnd.openxmlformats-officedocument.presentationml.tags+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tags/tag113.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tags/tag102.xml" ContentType="application/vnd.openxmlformats-officedocument.presentationml.tags+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72.xml" ContentType="application/vnd.openxmlformats-officedocument.presentationml.notesSlide+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61.xml" ContentType="application/vnd.openxmlformats-officedocument.presentationml.notesSlide+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slides/slide109.xml" ContentType="application/vnd.openxmlformats-officedocument.presentationml.slide+xml"/>
  <Override PartName="/ppt/tags/tag50.xml" ContentType="application/vnd.openxmlformats-officedocument.presentationml.tags+xml"/>
  <Override PartName="/ppt/tags/tag107.xml" ContentType="application/vnd.openxmlformats-officedocument.presentationml.tags+xml"/>
  <Override PartName="/ppt/notesSlides/notesSlide108.xml" ContentType="application/vnd.openxmlformats-officedocument.presentationml.notes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55.xml" ContentType="application/vnd.openxmlformats-officedocument.presentationml.notesSlide+xml"/>
  <Override PartName="/ppt/tags/tag77.xml" ContentType="application/vnd.openxmlformats-officedocument.presentationml.tags+xml"/>
  <Override PartName="/ppt/tags/tag88.xml" ContentType="application/vnd.openxmlformats-officedocument.presentationml.tags+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notesSlides/notesSlide44.xml" ContentType="application/vnd.openxmlformats-officedocument.presentationml.notesSlide+xml"/>
  <Override PartName="/ppt/tags/tag66.xml" ContentType="application/vnd.openxmlformats-officedocument.presentationml.tags+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slides/slide117.xml" ContentType="application/vnd.openxmlformats-officedocument.presentationml.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notesSlides/notesSlide10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26"/>
  </p:notesMasterIdLst>
  <p:handoutMasterIdLst>
    <p:handoutMasterId r:id="rId127"/>
  </p:handoutMasterIdLst>
  <p:sldIdLst>
    <p:sldId id="800" r:id="rId5"/>
    <p:sldId id="801" r:id="rId6"/>
    <p:sldId id="868" r:id="rId7"/>
    <p:sldId id="867" r:id="rId8"/>
    <p:sldId id="922" r:id="rId9"/>
    <p:sldId id="921" r:id="rId10"/>
    <p:sldId id="927" r:id="rId11"/>
    <p:sldId id="928" r:id="rId12"/>
    <p:sldId id="929" r:id="rId13"/>
    <p:sldId id="930" r:id="rId14"/>
    <p:sldId id="931" r:id="rId15"/>
    <p:sldId id="932" r:id="rId16"/>
    <p:sldId id="804" r:id="rId17"/>
    <p:sldId id="805" r:id="rId18"/>
    <p:sldId id="863" r:id="rId19"/>
    <p:sldId id="807" r:id="rId20"/>
    <p:sldId id="808" r:id="rId21"/>
    <p:sldId id="933" r:id="rId22"/>
    <p:sldId id="934" r:id="rId23"/>
    <p:sldId id="935" r:id="rId24"/>
    <p:sldId id="871" r:id="rId25"/>
    <p:sldId id="1027" r:id="rId26"/>
    <p:sldId id="1028" r:id="rId27"/>
    <p:sldId id="981" r:id="rId28"/>
    <p:sldId id="988" r:id="rId29"/>
    <p:sldId id="1022" r:id="rId30"/>
    <p:sldId id="1021" r:id="rId31"/>
    <p:sldId id="987" r:id="rId32"/>
    <p:sldId id="989" r:id="rId33"/>
    <p:sldId id="990" r:id="rId34"/>
    <p:sldId id="991" r:id="rId35"/>
    <p:sldId id="992" r:id="rId36"/>
    <p:sldId id="993" r:id="rId37"/>
    <p:sldId id="994" r:id="rId38"/>
    <p:sldId id="998" r:id="rId39"/>
    <p:sldId id="999" r:id="rId40"/>
    <p:sldId id="1000" r:id="rId41"/>
    <p:sldId id="1001" r:id="rId42"/>
    <p:sldId id="1002" r:id="rId43"/>
    <p:sldId id="1003" r:id="rId44"/>
    <p:sldId id="1004" r:id="rId45"/>
    <p:sldId id="1005" r:id="rId46"/>
    <p:sldId id="814" r:id="rId47"/>
    <p:sldId id="1024" r:id="rId48"/>
    <p:sldId id="986" r:id="rId49"/>
    <p:sldId id="982" r:id="rId50"/>
    <p:sldId id="705" r:id="rId51"/>
    <p:sldId id="866" r:id="rId52"/>
    <p:sldId id="706" r:id="rId53"/>
    <p:sldId id="707" r:id="rId54"/>
    <p:sldId id="708" r:id="rId55"/>
    <p:sldId id="865" r:id="rId56"/>
    <p:sldId id="709" r:id="rId57"/>
    <p:sldId id="872" r:id="rId58"/>
    <p:sldId id="710" r:id="rId59"/>
    <p:sldId id="983" r:id="rId60"/>
    <p:sldId id="939" r:id="rId61"/>
    <p:sldId id="941" r:id="rId62"/>
    <p:sldId id="940" r:id="rId63"/>
    <p:sldId id="936" r:id="rId64"/>
    <p:sldId id="937" r:id="rId65"/>
    <p:sldId id="946" r:id="rId66"/>
    <p:sldId id="947" r:id="rId67"/>
    <p:sldId id="948" r:id="rId68"/>
    <p:sldId id="949" r:id="rId69"/>
    <p:sldId id="950" r:id="rId70"/>
    <p:sldId id="951" r:id="rId71"/>
    <p:sldId id="952" r:id="rId72"/>
    <p:sldId id="953" r:id="rId73"/>
    <p:sldId id="954" r:id="rId74"/>
    <p:sldId id="958" r:id="rId75"/>
    <p:sldId id="959" r:id="rId76"/>
    <p:sldId id="957" r:id="rId77"/>
    <p:sldId id="955" r:id="rId78"/>
    <p:sldId id="960" r:id="rId79"/>
    <p:sldId id="961" r:id="rId80"/>
    <p:sldId id="962" r:id="rId81"/>
    <p:sldId id="963" r:id="rId82"/>
    <p:sldId id="964" r:id="rId83"/>
    <p:sldId id="965" r:id="rId84"/>
    <p:sldId id="966" r:id="rId85"/>
    <p:sldId id="967" r:id="rId86"/>
    <p:sldId id="759" r:id="rId87"/>
    <p:sldId id="968" r:id="rId88"/>
    <p:sldId id="969" r:id="rId89"/>
    <p:sldId id="841" r:id="rId90"/>
    <p:sldId id="984" r:id="rId91"/>
    <p:sldId id="1006" r:id="rId92"/>
    <p:sldId id="1011" r:id="rId93"/>
    <p:sldId id="1007" r:id="rId94"/>
    <p:sldId id="1012" r:id="rId95"/>
    <p:sldId id="1008" r:id="rId96"/>
    <p:sldId id="1009" r:id="rId97"/>
    <p:sldId id="1010" r:id="rId98"/>
    <p:sldId id="883" r:id="rId99"/>
    <p:sldId id="973" r:id="rId100"/>
    <p:sldId id="972" r:id="rId101"/>
    <p:sldId id="884" r:id="rId102"/>
    <p:sldId id="974" r:id="rId103"/>
    <p:sldId id="975" r:id="rId104"/>
    <p:sldId id="976" r:id="rId105"/>
    <p:sldId id="977" r:id="rId106"/>
    <p:sldId id="978" r:id="rId107"/>
    <p:sldId id="979" r:id="rId108"/>
    <p:sldId id="980" r:id="rId109"/>
    <p:sldId id="885" r:id="rId110"/>
    <p:sldId id="886" r:id="rId111"/>
    <p:sldId id="985" r:id="rId112"/>
    <p:sldId id="1015" r:id="rId113"/>
    <p:sldId id="878" r:id="rId114"/>
    <p:sldId id="879" r:id="rId115"/>
    <p:sldId id="1025" r:id="rId116"/>
    <p:sldId id="874" r:id="rId117"/>
    <p:sldId id="1026" r:id="rId118"/>
    <p:sldId id="1016" r:id="rId119"/>
    <p:sldId id="875" r:id="rId120"/>
    <p:sldId id="1017" r:id="rId121"/>
    <p:sldId id="1018" r:id="rId122"/>
    <p:sldId id="876" r:id="rId123"/>
    <p:sldId id="1019" r:id="rId124"/>
    <p:sldId id="1020" r:id="rId125"/>
  </p:sldIdLst>
  <p:sldSz cx="9144000" cy="6858000" type="screen4x3"/>
  <p:notesSz cx="7715250" cy="12357100"/>
  <p:custDataLst>
    <p:tags r:id="rId128"/>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EAEAEA"/>
    <a:srgbClr val="000099"/>
    <a:srgbClr val="000000"/>
    <a:srgbClr val="C0C0C0"/>
    <a:srgbClr val="1AEA0A"/>
    <a:srgbClr val="969696"/>
    <a:srgbClr val="FFFF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51" autoAdjust="0"/>
    <p:restoredTop sz="97049" autoAdjust="0"/>
  </p:normalViewPr>
  <p:slideViewPr>
    <p:cSldViewPr snapToGrid="0">
      <p:cViewPr varScale="1">
        <p:scale>
          <a:sx n="129" d="100"/>
          <a:sy n="129" d="100"/>
        </p:scale>
        <p:origin x="-42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gs" Target="tags/tag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114.xml"/><Relationship Id="rId18" Type="http://schemas.openxmlformats.org/officeDocument/2006/relationships/slide" Target="slides/slide119.xml"/><Relationship Id="rId3" Type="http://schemas.openxmlformats.org/officeDocument/2006/relationships/slide" Target="slides/slide4.xml"/><Relationship Id="rId7" Type="http://schemas.openxmlformats.org/officeDocument/2006/relationships/slide" Target="slides/slide46.xml"/><Relationship Id="rId12" Type="http://schemas.openxmlformats.org/officeDocument/2006/relationships/slide" Target="slides/slide113.xml"/><Relationship Id="rId17" Type="http://schemas.openxmlformats.org/officeDocument/2006/relationships/slide" Target="slides/slide118.xml"/><Relationship Id="rId2" Type="http://schemas.openxmlformats.org/officeDocument/2006/relationships/slide" Target="slides/slide2.xml"/><Relationship Id="rId16" Type="http://schemas.openxmlformats.org/officeDocument/2006/relationships/slide" Target="slides/slide117.xml"/><Relationship Id="rId20" Type="http://schemas.openxmlformats.org/officeDocument/2006/relationships/slide" Target="slides/slide121.xml"/><Relationship Id="rId1" Type="http://schemas.openxmlformats.org/officeDocument/2006/relationships/slide" Target="slides/slide1.xml"/><Relationship Id="rId6" Type="http://schemas.openxmlformats.org/officeDocument/2006/relationships/slide" Target="slides/slide25.xml"/><Relationship Id="rId11" Type="http://schemas.openxmlformats.org/officeDocument/2006/relationships/slide" Target="slides/slide112.xml"/><Relationship Id="rId5" Type="http://schemas.openxmlformats.org/officeDocument/2006/relationships/slide" Target="slides/slide24.xml"/><Relationship Id="rId15" Type="http://schemas.openxmlformats.org/officeDocument/2006/relationships/slide" Target="slides/slide116.xml"/><Relationship Id="rId10" Type="http://schemas.openxmlformats.org/officeDocument/2006/relationships/slide" Target="slides/slide108.xml"/><Relationship Id="rId19" Type="http://schemas.openxmlformats.org/officeDocument/2006/relationships/slide" Target="slides/slide120.xml"/><Relationship Id="rId4" Type="http://schemas.openxmlformats.org/officeDocument/2006/relationships/slide" Target="slides/slide23.xml"/><Relationship Id="rId9" Type="http://schemas.openxmlformats.org/officeDocument/2006/relationships/slide" Target="slides/slide87.xml"/><Relationship Id="rId14" Type="http://schemas.openxmlformats.org/officeDocument/2006/relationships/slide" Target="slides/slide1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defTabSz="1147763">
              <a:defRPr sz="13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371975"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algn="r" defTabSz="1147763">
              <a:defRPr sz="13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defTabSz="1147763">
              <a:defRPr sz="13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371975"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algn="r" defTabSz="1147763">
              <a:defRPr sz="1300" b="0" i="1">
                <a:solidFill>
                  <a:schemeClr val="tx1"/>
                </a:solidFill>
                <a:latin typeface="Times New Roman" pitchFamily="18" charset="0"/>
              </a:defRPr>
            </a:lvl1pPr>
          </a:lstStyle>
          <a:p>
            <a:fld id="{2024BCF7-DCB8-4A7A-BE4A-46E09AE47C4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371975"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algn="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371975"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algn="r" defTabSz="1147763">
              <a:lnSpc>
                <a:spcPct val="100000"/>
              </a:lnSpc>
              <a:spcBef>
                <a:spcPct val="0"/>
              </a:spcBef>
              <a:defRPr sz="13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1028700" y="5870575"/>
            <a:ext cx="5657850" cy="5559425"/>
          </a:xfrm>
          <a:prstGeom prst="rect">
            <a:avLst/>
          </a:prstGeom>
          <a:noFill/>
          <a:ln w="9525">
            <a:noFill/>
            <a:miter lim="800000"/>
            <a:headEnd/>
            <a:tailEnd/>
          </a:ln>
          <a:effectLst/>
        </p:spPr>
        <p:txBody>
          <a:bodyPr vert="horz" wrap="square" lIns="115484" tIns="57743" rIns="115484" bIns="5774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781050" y="935038"/>
            <a:ext cx="6154738" cy="461645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6E3B2E-4495-45F4-9618-171F4DA7C1D2}" type="slidenum">
              <a:rPr lang="en-US"/>
              <a:pPr/>
              <a:t>108</a:t>
            </a:fld>
            <a:endParaRPr lang="en-US"/>
          </a:p>
        </p:txBody>
      </p:sp>
      <p:sp>
        <p:nvSpPr>
          <p:cNvPr id="1436674" name="Rectangle 2"/>
          <p:cNvSpPr>
            <a:spLocks noGrp="1" noRot="1" noChangeAspect="1" noChangeArrowheads="1" noTextEdit="1"/>
          </p:cNvSpPr>
          <p:nvPr>
            <p:ph type="sldImg"/>
          </p:nvPr>
        </p:nvSpPr>
        <p:spPr>
          <a:xfrm>
            <a:off x="865188" y="935038"/>
            <a:ext cx="6154737" cy="4616450"/>
          </a:xfrm>
          <a:ln/>
        </p:spPr>
      </p:sp>
      <p:sp>
        <p:nvSpPr>
          <p:cNvPr id="143667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109</a:t>
            </a:fld>
            <a:endParaRPr lang="en-US"/>
          </a:p>
        </p:txBody>
      </p:sp>
      <p:sp>
        <p:nvSpPr>
          <p:cNvPr id="1502210" name="Rectangle 2"/>
          <p:cNvSpPr>
            <a:spLocks noGrp="1" noRot="1" noChangeAspect="1" noChangeArrowheads="1" noTextEdit="1"/>
          </p:cNvSpPr>
          <p:nvPr>
            <p:ph type="sldImg"/>
          </p:nvPr>
        </p:nvSpPr>
        <p:spPr>
          <a:xfrm>
            <a:off x="768350" y="927100"/>
            <a:ext cx="6178550" cy="4633913"/>
          </a:xfrm>
          <a:ln/>
        </p:spPr>
      </p:sp>
      <p:sp>
        <p:nvSpPr>
          <p:cNvPr id="1502211" name="Rectangle 3"/>
          <p:cNvSpPr>
            <a:spLocks noGrp="1" noChangeArrowheads="1"/>
          </p:cNvSpPr>
          <p:nvPr>
            <p:ph type="body" idx="1"/>
          </p:nvPr>
        </p:nvSpPr>
        <p:spPr>
          <a:xfrm>
            <a:off x="771525" y="5870575"/>
            <a:ext cx="6172200" cy="5559425"/>
          </a:xfrm>
        </p:spPr>
        <p:txBody>
          <a:bodyPr/>
          <a:lstStyle/>
          <a:p>
            <a:r>
              <a:rPr lang="en-US"/>
              <a:t>Only ONE QDMA transfer is allowed in one queue at a time.</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110</a:t>
            </a:fld>
            <a:endParaRPr lang="en-US"/>
          </a:p>
        </p:txBody>
      </p:sp>
      <p:sp>
        <p:nvSpPr>
          <p:cNvPr id="1241090" name="Rectangle 2"/>
          <p:cNvSpPr>
            <a:spLocks noGrp="1" noRot="1" noChangeAspect="1" noChangeArrowheads="1" noTextEdit="1"/>
          </p:cNvSpPr>
          <p:nvPr>
            <p:ph type="sldImg"/>
          </p:nvPr>
        </p:nvSpPr>
        <p:spPr>
          <a:xfrm>
            <a:off x="768350" y="927100"/>
            <a:ext cx="6178550" cy="4633913"/>
          </a:xfrm>
          <a:ln/>
        </p:spPr>
      </p:sp>
      <p:sp>
        <p:nvSpPr>
          <p:cNvPr id="124109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A83B51-A163-4B22-A929-830B3ABC3A6D}" type="slidenum">
              <a:rPr lang="en-US"/>
              <a:pPr/>
              <a:t>111</a:t>
            </a:fld>
            <a:endParaRPr lang="en-US"/>
          </a:p>
        </p:txBody>
      </p:sp>
      <p:sp>
        <p:nvSpPr>
          <p:cNvPr id="1243138" name="Rectangle 2"/>
          <p:cNvSpPr>
            <a:spLocks noGrp="1" noRot="1" noChangeAspect="1" noChangeArrowheads="1" noTextEdit="1"/>
          </p:cNvSpPr>
          <p:nvPr>
            <p:ph type="sldImg"/>
          </p:nvPr>
        </p:nvSpPr>
        <p:spPr>
          <a:xfrm>
            <a:off x="768350" y="927100"/>
            <a:ext cx="6178550" cy="4633913"/>
          </a:xfrm>
          <a:ln/>
        </p:spPr>
      </p:sp>
      <p:sp>
        <p:nvSpPr>
          <p:cNvPr id="124313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D641756-53C4-4FD2-8B15-CE57AE18747C}" type="slidenum">
              <a:rPr lang="en-US"/>
              <a:pPr/>
              <a:t>112</a:t>
            </a:fld>
            <a:endParaRPr lang="en-US"/>
          </a:p>
        </p:txBody>
      </p:sp>
      <p:sp>
        <p:nvSpPr>
          <p:cNvPr id="1522690" name="Rectangle 2"/>
          <p:cNvSpPr>
            <a:spLocks noGrp="1" noRot="1" noChangeAspect="1" noChangeArrowheads="1" noTextEdit="1"/>
          </p:cNvSpPr>
          <p:nvPr>
            <p:ph type="sldImg"/>
          </p:nvPr>
        </p:nvSpPr>
        <p:spPr>
          <a:xfrm>
            <a:off x="865188" y="935038"/>
            <a:ext cx="6154737" cy="4616450"/>
          </a:xfrm>
          <a:ln/>
        </p:spPr>
      </p:sp>
      <p:sp>
        <p:nvSpPr>
          <p:cNvPr id="152269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CC4DB3B-FE05-4C0A-913B-970EAA1DED13}" type="slidenum">
              <a:rPr lang="en-US"/>
              <a:pPr/>
              <a:t>113</a:t>
            </a:fld>
            <a:endParaRPr lang="en-US"/>
          </a:p>
        </p:txBody>
      </p:sp>
      <p:sp>
        <p:nvSpPr>
          <p:cNvPr id="1232898" name="Rectangle 2"/>
          <p:cNvSpPr>
            <a:spLocks noGrp="1" noRot="1" noChangeAspect="1" noChangeArrowheads="1" noTextEdit="1"/>
          </p:cNvSpPr>
          <p:nvPr>
            <p:ph type="sldImg"/>
          </p:nvPr>
        </p:nvSpPr>
        <p:spPr>
          <a:xfrm>
            <a:off x="865188" y="935038"/>
            <a:ext cx="6154737" cy="4616450"/>
          </a:xfrm>
          <a:ln/>
        </p:spPr>
      </p:sp>
      <p:sp>
        <p:nvSpPr>
          <p:cNvPr id="123289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7CFD4F-7DA9-4D1E-9A22-266E86CAD872}" type="slidenum">
              <a:rPr lang="en-US"/>
              <a:pPr/>
              <a:t>114</a:t>
            </a:fld>
            <a:endParaRPr lang="en-US"/>
          </a:p>
        </p:txBody>
      </p:sp>
      <p:sp>
        <p:nvSpPr>
          <p:cNvPr id="1524738" name="Rectangle 2"/>
          <p:cNvSpPr>
            <a:spLocks noGrp="1" noRot="1" noChangeAspect="1" noChangeArrowheads="1" noTextEdit="1"/>
          </p:cNvSpPr>
          <p:nvPr>
            <p:ph type="sldImg"/>
          </p:nvPr>
        </p:nvSpPr>
        <p:spPr>
          <a:xfrm>
            <a:off x="865188" y="935038"/>
            <a:ext cx="6154737" cy="4616450"/>
          </a:xfrm>
          <a:ln/>
        </p:spPr>
      </p:sp>
      <p:sp>
        <p:nvSpPr>
          <p:cNvPr id="152473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115</a:t>
            </a:fld>
            <a:endParaRPr lang="en-US"/>
          </a:p>
        </p:txBody>
      </p:sp>
      <p:sp>
        <p:nvSpPr>
          <p:cNvPr id="1504258" name="Rectangle 2"/>
          <p:cNvSpPr>
            <a:spLocks noGrp="1" noRot="1" noChangeAspect="1" noChangeArrowheads="1" noTextEdit="1"/>
          </p:cNvSpPr>
          <p:nvPr>
            <p:ph type="sldImg"/>
          </p:nvPr>
        </p:nvSpPr>
        <p:spPr>
          <a:xfrm>
            <a:off x="865188" y="935038"/>
            <a:ext cx="6154737" cy="4616450"/>
          </a:xfrm>
          <a:ln/>
        </p:spPr>
      </p:sp>
      <p:sp>
        <p:nvSpPr>
          <p:cNvPr id="150425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16E7A9-A913-4348-A156-5F553C193860}" type="slidenum">
              <a:rPr lang="en-US"/>
              <a:pPr/>
              <a:t>116</a:t>
            </a:fld>
            <a:endParaRPr lang="en-US"/>
          </a:p>
        </p:txBody>
      </p:sp>
      <p:sp>
        <p:nvSpPr>
          <p:cNvPr id="1234946" name="Rectangle 2"/>
          <p:cNvSpPr>
            <a:spLocks noGrp="1" noRot="1" noChangeAspect="1" noChangeArrowheads="1" noTextEdit="1"/>
          </p:cNvSpPr>
          <p:nvPr>
            <p:ph type="sldImg"/>
          </p:nvPr>
        </p:nvSpPr>
        <p:spPr>
          <a:xfrm>
            <a:off x="865188" y="935038"/>
            <a:ext cx="6154737" cy="4616450"/>
          </a:xfrm>
          <a:ln/>
        </p:spPr>
      </p:sp>
      <p:sp>
        <p:nvSpPr>
          <p:cNvPr id="123494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6E3AD1E-7CF0-40B7-8D8F-C88A24CFE5B5}" type="slidenum">
              <a:rPr lang="en-US"/>
              <a:pPr/>
              <a:t>117</a:t>
            </a:fld>
            <a:endParaRPr lang="en-US"/>
          </a:p>
        </p:txBody>
      </p:sp>
      <p:sp>
        <p:nvSpPr>
          <p:cNvPr id="1506306" name="Rectangle 2"/>
          <p:cNvSpPr>
            <a:spLocks noGrp="1" noRot="1" noChangeAspect="1" noChangeArrowheads="1" noTextEdit="1"/>
          </p:cNvSpPr>
          <p:nvPr>
            <p:ph type="sldImg"/>
          </p:nvPr>
        </p:nvSpPr>
        <p:spPr>
          <a:xfrm>
            <a:off x="865188" y="935038"/>
            <a:ext cx="6154737" cy="4616450"/>
          </a:xfrm>
          <a:ln/>
        </p:spPr>
      </p:sp>
      <p:sp>
        <p:nvSpPr>
          <p:cNvPr id="150630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FD7847-D465-48E1-969D-B7B29AFC9A97}" type="slidenum">
              <a:rPr lang="en-US"/>
              <a:pPr/>
              <a:t>118</a:t>
            </a:fld>
            <a:endParaRPr lang="en-US"/>
          </a:p>
        </p:txBody>
      </p:sp>
      <p:sp>
        <p:nvSpPr>
          <p:cNvPr id="1508354" name="Rectangle 2"/>
          <p:cNvSpPr>
            <a:spLocks noGrp="1" noRot="1" noChangeAspect="1" noChangeArrowheads="1" noTextEdit="1"/>
          </p:cNvSpPr>
          <p:nvPr>
            <p:ph type="sldImg"/>
          </p:nvPr>
        </p:nvSpPr>
        <p:spPr>
          <a:xfrm>
            <a:off x="865188" y="935038"/>
            <a:ext cx="6154737" cy="4616450"/>
          </a:xfrm>
          <a:ln/>
        </p:spPr>
      </p:sp>
      <p:sp>
        <p:nvSpPr>
          <p:cNvPr id="150835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1FE973E-B248-4479-865A-43AD0ED3793F}" type="slidenum">
              <a:rPr lang="en-US"/>
              <a:pPr/>
              <a:t>119</a:t>
            </a:fld>
            <a:endParaRPr lang="en-US"/>
          </a:p>
        </p:txBody>
      </p:sp>
      <p:sp>
        <p:nvSpPr>
          <p:cNvPr id="1236994" name="Rectangle 2"/>
          <p:cNvSpPr>
            <a:spLocks noGrp="1" noRot="1" noChangeAspect="1" noChangeArrowheads="1" noTextEdit="1"/>
          </p:cNvSpPr>
          <p:nvPr>
            <p:ph type="sldImg"/>
          </p:nvPr>
        </p:nvSpPr>
        <p:spPr>
          <a:xfrm>
            <a:off x="865188" y="935038"/>
            <a:ext cx="6154737" cy="4616450"/>
          </a:xfrm>
          <a:ln/>
        </p:spPr>
      </p:sp>
      <p:sp>
        <p:nvSpPr>
          <p:cNvPr id="123699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771BC56-694C-4B21-B1E3-5C263788E9F9}" type="slidenum">
              <a:rPr lang="en-US"/>
              <a:pPr/>
              <a:t>120</a:t>
            </a:fld>
            <a:endParaRPr lang="en-US"/>
          </a:p>
        </p:txBody>
      </p:sp>
      <p:sp>
        <p:nvSpPr>
          <p:cNvPr id="1510402" name="Rectangle 2"/>
          <p:cNvSpPr>
            <a:spLocks noGrp="1" noRot="1" noChangeAspect="1" noChangeArrowheads="1" noTextEdit="1"/>
          </p:cNvSpPr>
          <p:nvPr>
            <p:ph type="sldImg"/>
          </p:nvPr>
        </p:nvSpPr>
        <p:spPr>
          <a:xfrm>
            <a:off x="865188" y="935038"/>
            <a:ext cx="6154737" cy="4616450"/>
          </a:xfrm>
          <a:ln/>
        </p:spPr>
      </p:sp>
      <p:sp>
        <p:nvSpPr>
          <p:cNvPr id="1510403"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D9DA414-A494-40C5-98D8-ED6CB80973ED}" type="slidenum">
              <a:rPr lang="en-US"/>
              <a:pPr/>
              <a:t>121</a:t>
            </a:fld>
            <a:endParaRPr lang="en-US"/>
          </a:p>
        </p:txBody>
      </p:sp>
      <p:sp>
        <p:nvSpPr>
          <p:cNvPr id="1512450" name="Rectangle 2"/>
          <p:cNvSpPr>
            <a:spLocks noGrp="1" noRot="1" noChangeAspect="1" noChangeArrowheads="1" noTextEdit="1"/>
          </p:cNvSpPr>
          <p:nvPr>
            <p:ph type="sldImg"/>
          </p:nvPr>
        </p:nvSpPr>
        <p:spPr>
          <a:xfrm>
            <a:off x="865188" y="935038"/>
            <a:ext cx="6154737" cy="4616450"/>
          </a:xfrm>
          <a:ln/>
        </p:spPr>
      </p:sp>
      <p:sp>
        <p:nvSpPr>
          <p:cNvPr id="151245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3B54BF4-3347-479D-B3C0-012F9021EB03}" type="slidenum">
              <a:rPr lang="en-US"/>
              <a:pPr/>
              <a:t>13</a:t>
            </a:fld>
            <a:endParaRPr lang="en-US"/>
          </a:p>
        </p:txBody>
      </p:sp>
      <p:sp>
        <p:nvSpPr>
          <p:cNvPr id="1064962" name="Rectangle 2"/>
          <p:cNvSpPr>
            <a:spLocks noGrp="1" noRot="1" noChangeAspect="1" noChangeArrowheads="1" noTextEdit="1"/>
          </p:cNvSpPr>
          <p:nvPr>
            <p:ph type="sldImg"/>
          </p:nvPr>
        </p:nvSpPr>
        <p:spPr>
          <a:xfrm>
            <a:off x="768350" y="927100"/>
            <a:ext cx="6178550" cy="4633913"/>
          </a:xfrm>
          <a:ln/>
        </p:spPr>
      </p:sp>
      <p:sp>
        <p:nvSpPr>
          <p:cNvPr id="1064963"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235DF0D-1EC7-4346-9888-9BEBBBDB1D39}" type="slidenum">
              <a:rPr lang="en-US"/>
              <a:pPr/>
              <a:t>14</a:t>
            </a:fld>
            <a:endParaRPr lang="en-US"/>
          </a:p>
        </p:txBody>
      </p:sp>
      <p:sp>
        <p:nvSpPr>
          <p:cNvPr id="1067010" name="Rectangle 2"/>
          <p:cNvSpPr>
            <a:spLocks noGrp="1" noRot="1" noChangeAspect="1" noChangeArrowheads="1" noTextEdit="1"/>
          </p:cNvSpPr>
          <p:nvPr>
            <p:ph type="sldImg"/>
          </p:nvPr>
        </p:nvSpPr>
        <p:spPr>
          <a:xfrm>
            <a:off x="768350" y="927100"/>
            <a:ext cx="6178550" cy="4633913"/>
          </a:xfrm>
          <a:ln/>
        </p:spPr>
      </p:sp>
      <p:sp>
        <p:nvSpPr>
          <p:cNvPr id="106701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A361471-9308-4A57-A230-527E6214745B}" type="slidenum">
              <a:rPr lang="en-US"/>
              <a:pPr/>
              <a:t>15</a:t>
            </a:fld>
            <a:endParaRPr lang="en-US"/>
          </a:p>
        </p:txBody>
      </p:sp>
      <p:sp>
        <p:nvSpPr>
          <p:cNvPr id="1210370" name="Rectangle 2"/>
          <p:cNvSpPr>
            <a:spLocks noGrp="1" noRot="1" noChangeAspect="1" noChangeArrowheads="1" noTextEdit="1"/>
          </p:cNvSpPr>
          <p:nvPr>
            <p:ph type="sldImg"/>
          </p:nvPr>
        </p:nvSpPr>
        <p:spPr>
          <a:xfrm>
            <a:off x="768350" y="927100"/>
            <a:ext cx="6178550" cy="4633913"/>
          </a:xfrm>
          <a:ln/>
        </p:spPr>
      </p:sp>
      <p:sp>
        <p:nvSpPr>
          <p:cNvPr id="121037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BAE8D9-9B75-4143-A366-29A9E9E282FF}" type="slidenum">
              <a:rPr lang="en-US"/>
              <a:pPr/>
              <a:t>16</a:t>
            </a:fld>
            <a:endParaRPr lang="en-US"/>
          </a:p>
        </p:txBody>
      </p:sp>
      <p:sp>
        <p:nvSpPr>
          <p:cNvPr id="1071106" name="Rectangle 2"/>
          <p:cNvSpPr>
            <a:spLocks noGrp="1" noRot="1" noChangeAspect="1" noChangeArrowheads="1" noTextEdit="1"/>
          </p:cNvSpPr>
          <p:nvPr>
            <p:ph type="sldImg"/>
          </p:nvPr>
        </p:nvSpPr>
        <p:spPr>
          <a:xfrm>
            <a:off x="768350" y="927100"/>
            <a:ext cx="6178550" cy="4633913"/>
          </a:xfrm>
          <a:ln/>
        </p:spPr>
      </p:sp>
      <p:sp>
        <p:nvSpPr>
          <p:cNvPr id="1071107" name="Rectangle 3"/>
          <p:cNvSpPr>
            <a:spLocks noGrp="1" noChangeArrowheads="1"/>
          </p:cNvSpPr>
          <p:nvPr>
            <p:ph type="body" idx="1"/>
          </p:nvPr>
        </p:nvSpPr>
        <p:spPr>
          <a:xfrm>
            <a:off x="771525" y="5870575"/>
            <a:ext cx="6172200" cy="5559425"/>
          </a:xfrm>
        </p:spPr>
        <p:txBody>
          <a:bodyPr/>
          <a:lstStyle/>
          <a:p>
            <a:r>
              <a:rPr lang="en-US"/>
              <a:t>CCNT = 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667D8B-DB2A-449E-8C80-81283F54D6DF}" type="slidenum">
              <a:rPr lang="en-US"/>
              <a:pPr/>
              <a:t>2</a:t>
            </a:fld>
            <a:endParaRPr lang="en-US"/>
          </a:p>
        </p:txBody>
      </p:sp>
      <p:sp>
        <p:nvSpPr>
          <p:cNvPr id="1057794" name="Rectangle 2"/>
          <p:cNvSpPr>
            <a:spLocks noGrp="1" noRot="1" noChangeAspect="1" noChangeArrowheads="1" noTextEdit="1"/>
          </p:cNvSpPr>
          <p:nvPr>
            <p:ph type="sldImg"/>
          </p:nvPr>
        </p:nvSpPr>
        <p:spPr>
          <a:xfrm>
            <a:off x="865188" y="935038"/>
            <a:ext cx="6154737" cy="4616450"/>
          </a:xfrm>
          <a:ln/>
        </p:spPr>
      </p:sp>
      <p:sp>
        <p:nvSpPr>
          <p:cNvPr id="105779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23</a:t>
            </a:fld>
            <a:endParaRPr lang="en-US"/>
          </a:p>
        </p:txBody>
      </p:sp>
      <p:sp>
        <p:nvSpPr>
          <p:cNvPr id="1504258" name="Rectangle 2"/>
          <p:cNvSpPr>
            <a:spLocks noGrp="1" noRot="1" noChangeAspect="1" noChangeArrowheads="1" noTextEdit="1"/>
          </p:cNvSpPr>
          <p:nvPr>
            <p:ph type="sldImg"/>
          </p:nvPr>
        </p:nvSpPr>
        <p:spPr>
          <a:xfrm>
            <a:off x="865188" y="935038"/>
            <a:ext cx="6154737" cy="4616450"/>
          </a:xfrm>
          <a:ln/>
        </p:spPr>
      </p:sp>
      <p:sp>
        <p:nvSpPr>
          <p:cNvPr id="150425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9EF66C-D687-4C96-A25F-F67F17DA9D22}" type="slidenum">
              <a:rPr lang="en-US"/>
              <a:pPr/>
              <a:t>24</a:t>
            </a:fld>
            <a:endParaRPr lang="en-US"/>
          </a:p>
        </p:txBody>
      </p:sp>
      <p:sp>
        <p:nvSpPr>
          <p:cNvPr id="1428482" name="Rectangle 2"/>
          <p:cNvSpPr>
            <a:spLocks noGrp="1" noRot="1" noChangeAspect="1" noChangeArrowheads="1" noTextEdit="1"/>
          </p:cNvSpPr>
          <p:nvPr>
            <p:ph type="sldImg"/>
          </p:nvPr>
        </p:nvSpPr>
        <p:spPr>
          <a:xfrm>
            <a:off x="865188" y="935038"/>
            <a:ext cx="6154737" cy="4616450"/>
          </a:xfrm>
          <a:ln/>
        </p:spPr>
      </p:sp>
      <p:sp>
        <p:nvSpPr>
          <p:cNvPr id="1428483"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4C98C2-E184-44A6-A1F5-09EDA2F9072A}" type="slidenum">
              <a:rPr lang="en-US"/>
              <a:pPr/>
              <a:t>25</a:t>
            </a:fld>
            <a:endParaRPr lang="en-US"/>
          </a:p>
        </p:txBody>
      </p:sp>
      <p:sp>
        <p:nvSpPr>
          <p:cNvPr id="1442818" name="Rectangle 2"/>
          <p:cNvSpPr>
            <a:spLocks noGrp="1" noRot="1" noChangeAspect="1" noChangeArrowheads="1" noTextEdit="1"/>
          </p:cNvSpPr>
          <p:nvPr>
            <p:ph type="sldImg"/>
          </p:nvPr>
        </p:nvSpPr>
        <p:spPr>
          <a:xfrm>
            <a:off x="865188" y="935038"/>
            <a:ext cx="6154737" cy="4616450"/>
          </a:xfrm>
          <a:ln/>
        </p:spPr>
      </p:sp>
      <p:sp>
        <p:nvSpPr>
          <p:cNvPr id="1442819"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3D203E8-E6FB-4643-A37B-F221E2BDACC1}" type="slidenum">
              <a:rPr lang="en-US"/>
              <a:pPr/>
              <a:t>26</a:t>
            </a:fld>
            <a:endParaRPr lang="en-US"/>
          </a:p>
        </p:txBody>
      </p:sp>
      <p:sp>
        <p:nvSpPr>
          <p:cNvPr id="1516546" name="Rectangle 2"/>
          <p:cNvSpPr>
            <a:spLocks noGrp="1" noRot="1" noChangeAspect="1" noChangeArrowheads="1" noTextEdit="1"/>
          </p:cNvSpPr>
          <p:nvPr>
            <p:ph type="sldImg"/>
          </p:nvPr>
        </p:nvSpPr>
        <p:spPr>
          <a:xfrm>
            <a:off x="788988" y="920750"/>
            <a:ext cx="6138862" cy="4603750"/>
          </a:xfrm>
          <a:ln/>
        </p:spPr>
      </p:sp>
      <p:sp>
        <p:nvSpPr>
          <p:cNvPr id="1516547" name="Rectangle 3"/>
          <p:cNvSpPr>
            <a:spLocks noGrp="1" noChangeArrowheads="1"/>
          </p:cNvSpPr>
          <p:nvPr>
            <p:ph type="body" idx="1"/>
          </p:nvPr>
        </p:nvSpPr>
        <p:spPr>
          <a:xfrm>
            <a:off x="771525" y="5870575"/>
            <a:ext cx="6172200" cy="5559425"/>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B0567D6-7298-4A5C-9916-16B3A07D20E2}" type="slidenum">
              <a:rPr lang="en-US"/>
              <a:pPr/>
              <a:t>27</a:t>
            </a:fld>
            <a:endParaRPr lang="en-US"/>
          </a:p>
        </p:txBody>
      </p:sp>
      <p:sp>
        <p:nvSpPr>
          <p:cNvPr id="1514498" name="Rectangle 2"/>
          <p:cNvSpPr>
            <a:spLocks noGrp="1" noRot="1" noChangeAspect="1" noChangeArrowheads="1" noTextEdit="1"/>
          </p:cNvSpPr>
          <p:nvPr>
            <p:ph type="sldImg"/>
          </p:nvPr>
        </p:nvSpPr>
        <p:spPr>
          <a:xfrm>
            <a:off x="788988" y="920750"/>
            <a:ext cx="6138862" cy="4603750"/>
          </a:xfrm>
          <a:ln/>
        </p:spPr>
      </p:sp>
      <p:sp>
        <p:nvSpPr>
          <p:cNvPr id="1514499" name="Rectangle 3"/>
          <p:cNvSpPr>
            <a:spLocks noGrp="1" noChangeArrowheads="1"/>
          </p:cNvSpPr>
          <p:nvPr>
            <p:ph type="body" idx="1"/>
          </p:nvPr>
        </p:nvSpPr>
        <p:spPr>
          <a:xfrm>
            <a:off x="771525" y="5870575"/>
            <a:ext cx="6172200" cy="5559425"/>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28</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29</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30</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31</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32</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33</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34</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35</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36</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37</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38</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39</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40</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DBD1CE-338F-485D-8BA1-96B8E17A4E6B}" type="slidenum">
              <a:rPr lang="en-US"/>
              <a:pPr/>
              <a:t>4</a:t>
            </a:fld>
            <a:endParaRPr lang="en-US"/>
          </a:p>
        </p:txBody>
      </p:sp>
      <p:sp>
        <p:nvSpPr>
          <p:cNvPr id="1216514" name="Rectangle 2"/>
          <p:cNvSpPr>
            <a:spLocks noGrp="1" noRot="1" noChangeAspect="1" noChangeArrowheads="1" noTextEdit="1"/>
          </p:cNvSpPr>
          <p:nvPr>
            <p:ph type="sldImg"/>
          </p:nvPr>
        </p:nvSpPr>
        <p:spPr>
          <a:xfrm>
            <a:off x="865188" y="935038"/>
            <a:ext cx="6154737" cy="4616450"/>
          </a:xfrm>
          <a:ln/>
        </p:spPr>
      </p:sp>
      <p:sp>
        <p:nvSpPr>
          <p:cNvPr id="121651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41</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42</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BD95C3-4D41-4F52-886B-77AD00C74A5B}" type="slidenum">
              <a:rPr lang="en-US"/>
              <a:pPr/>
              <a:t>43</a:t>
            </a:fld>
            <a:endParaRPr lang="en-US"/>
          </a:p>
        </p:txBody>
      </p:sp>
      <p:sp>
        <p:nvSpPr>
          <p:cNvPr id="1082370" name="Rectangle 2"/>
          <p:cNvSpPr>
            <a:spLocks noGrp="1" noRot="1" noChangeAspect="1" noChangeArrowheads="1" noTextEdit="1"/>
          </p:cNvSpPr>
          <p:nvPr>
            <p:ph type="sldImg"/>
          </p:nvPr>
        </p:nvSpPr>
        <p:spPr>
          <a:xfrm>
            <a:off x="788988" y="920750"/>
            <a:ext cx="6138862" cy="4603750"/>
          </a:xfrm>
          <a:ln/>
        </p:spPr>
      </p:sp>
      <p:sp>
        <p:nvSpPr>
          <p:cNvPr id="1082371"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060FDC-2214-4EF2-A9F7-E686D6ED72E9}" type="slidenum">
              <a:rPr lang="en-US"/>
              <a:pPr/>
              <a:t>44</a:t>
            </a:fld>
            <a:endParaRPr lang="en-US"/>
          </a:p>
        </p:txBody>
      </p:sp>
      <p:sp>
        <p:nvSpPr>
          <p:cNvPr id="1520642" name="Rectangle 2"/>
          <p:cNvSpPr>
            <a:spLocks noGrp="1" noRot="1" noChangeAspect="1" noChangeArrowheads="1" noTextEdit="1"/>
          </p:cNvSpPr>
          <p:nvPr>
            <p:ph type="sldImg"/>
          </p:nvPr>
        </p:nvSpPr>
        <p:spPr>
          <a:xfrm>
            <a:off x="788988" y="920750"/>
            <a:ext cx="6138862" cy="4603750"/>
          </a:xfrm>
          <a:ln/>
        </p:spPr>
      </p:sp>
      <p:sp>
        <p:nvSpPr>
          <p:cNvPr id="1520643"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EAAFE28-BA52-4BB9-BC5C-EDF19548AA11}" type="slidenum">
              <a:rPr lang="en-US"/>
              <a:pPr/>
              <a:t>45</a:t>
            </a:fld>
            <a:endParaRPr lang="en-US"/>
          </a:p>
        </p:txBody>
      </p:sp>
      <p:sp>
        <p:nvSpPr>
          <p:cNvPr id="1438722" name="Rectangle 2"/>
          <p:cNvSpPr>
            <a:spLocks noGrp="1" noRot="1" noChangeAspect="1" noChangeArrowheads="1" noTextEdit="1"/>
          </p:cNvSpPr>
          <p:nvPr>
            <p:ph type="sldImg"/>
          </p:nvPr>
        </p:nvSpPr>
        <p:spPr>
          <a:xfrm>
            <a:off x="788988" y="920750"/>
            <a:ext cx="6138862" cy="4603750"/>
          </a:xfrm>
          <a:ln/>
        </p:spPr>
      </p:sp>
      <p:sp>
        <p:nvSpPr>
          <p:cNvPr id="1438723"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F81CB4-2CF7-4AEA-8EDF-4BC790394FCB}" type="slidenum">
              <a:rPr lang="en-US"/>
              <a:pPr/>
              <a:t>46</a:t>
            </a:fld>
            <a:endParaRPr lang="en-US"/>
          </a:p>
        </p:txBody>
      </p:sp>
      <p:sp>
        <p:nvSpPr>
          <p:cNvPr id="1430530" name="Rectangle 2"/>
          <p:cNvSpPr>
            <a:spLocks noGrp="1" noRot="1" noChangeAspect="1" noChangeArrowheads="1" noTextEdit="1"/>
          </p:cNvSpPr>
          <p:nvPr>
            <p:ph type="sldImg"/>
          </p:nvPr>
        </p:nvSpPr>
        <p:spPr>
          <a:xfrm>
            <a:off x="865188" y="935038"/>
            <a:ext cx="6154737" cy="4616450"/>
          </a:xfrm>
          <a:ln/>
        </p:spPr>
      </p:sp>
      <p:sp>
        <p:nvSpPr>
          <p:cNvPr id="143053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7D0C08-E018-405C-9DD5-F1E65A21586D}" type="slidenum">
              <a:rPr lang="en-US"/>
              <a:pPr/>
              <a:t>47</a:t>
            </a:fld>
            <a:endParaRPr lang="en-US"/>
          </a:p>
        </p:txBody>
      </p:sp>
      <p:sp>
        <p:nvSpPr>
          <p:cNvPr id="864258" name="Rectangle 2"/>
          <p:cNvSpPr>
            <a:spLocks noGrp="1" noRot="1" noChangeAspect="1" noChangeArrowheads="1" noTextEdit="1"/>
          </p:cNvSpPr>
          <p:nvPr>
            <p:ph type="sldImg"/>
          </p:nvPr>
        </p:nvSpPr>
        <p:spPr>
          <a:xfrm>
            <a:off x="768350" y="927100"/>
            <a:ext cx="6178550" cy="4633913"/>
          </a:xfrm>
          <a:ln/>
        </p:spPr>
      </p:sp>
      <p:sp>
        <p:nvSpPr>
          <p:cNvPr id="86425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E58322-56E3-47EE-870C-693785A56C00}" type="slidenum">
              <a:rPr lang="en-US"/>
              <a:pPr/>
              <a:t>49</a:t>
            </a:fld>
            <a:endParaRPr lang="en-US"/>
          </a:p>
        </p:txBody>
      </p:sp>
      <p:sp>
        <p:nvSpPr>
          <p:cNvPr id="866306" name="Rectangle 2"/>
          <p:cNvSpPr>
            <a:spLocks noGrp="1" noRot="1" noChangeAspect="1" noChangeArrowheads="1" noTextEdit="1"/>
          </p:cNvSpPr>
          <p:nvPr>
            <p:ph type="sldImg"/>
          </p:nvPr>
        </p:nvSpPr>
        <p:spPr>
          <a:xfrm>
            <a:off x="768350" y="927100"/>
            <a:ext cx="6178550" cy="4633913"/>
          </a:xfrm>
          <a:ln/>
        </p:spPr>
      </p:sp>
      <p:sp>
        <p:nvSpPr>
          <p:cNvPr id="86630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8CF00DE-58E2-42E2-BA1C-F3BD98897586}" type="slidenum">
              <a:rPr lang="en-US"/>
              <a:pPr/>
              <a:t>50</a:t>
            </a:fld>
            <a:endParaRPr lang="en-US"/>
          </a:p>
        </p:txBody>
      </p:sp>
      <p:sp>
        <p:nvSpPr>
          <p:cNvPr id="868354" name="Rectangle 2"/>
          <p:cNvSpPr>
            <a:spLocks noGrp="1" noRot="1" noChangeAspect="1" noChangeArrowheads="1" noTextEdit="1"/>
          </p:cNvSpPr>
          <p:nvPr>
            <p:ph type="sldImg"/>
          </p:nvPr>
        </p:nvSpPr>
        <p:spPr>
          <a:xfrm>
            <a:off x="768350" y="927100"/>
            <a:ext cx="6178550" cy="4633913"/>
          </a:xfrm>
          <a:ln/>
        </p:spPr>
      </p:sp>
      <p:sp>
        <p:nvSpPr>
          <p:cNvPr id="86835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733D021-B55D-4D59-A90B-AB70227E4170}" type="slidenum">
              <a:rPr lang="en-US"/>
              <a:pPr/>
              <a:t>5</a:t>
            </a:fld>
            <a:endParaRPr lang="en-US"/>
          </a:p>
        </p:txBody>
      </p:sp>
      <p:sp>
        <p:nvSpPr>
          <p:cNvPr id="1313794" name="Rectangle 2"/>
          <p:cNvSpPr>
            <a:spLocks noGrp="1" noRot="1" noChangeAspect="1" noChangeArrowheads="1" noTextEdit="1"/>
          </p:cNvSpPr>
          <p:nvPr>
            <p:ph type="sldImg"/>
          </p:nvPr>
        </p:nvSpPr>
        <p:spPr>
          <a:xfrm>
            <a:off x="768350" y="927100"/>
            <a:ext cx="6178550" cy="4633913"/>
          </a:xfrm>
          <a:ln/>
        </p:spPr>
      </p:sp>
      <p:sp>
        <p:nvSpPr>
          <p:cNvPr id="131379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51</a:t>
            </a:fld>
            <a:endParaRPr lang="en-US"/>
          </a:p>
        </p:txBody>
      </p:sp>
      <p:sp>
        <p:nvSpPr>
          <p:cNvPr id="870402" name="Rectangle 2"/>
          <p:cNvSpPr>
            <a:spLocks noGrp="1" noRot="1" noChangeAspect="1" noChangeArrowheads="1" noTextEdit="1"/>
          </p:cNvSpPr>
          <p:nvPr>
            <p:ph type="sldImg"/>
          </p:nvPr>
        </p:nvSpPr>
        <p:spPr>
          <a:xfrm>
            <a:off x="768350" y="927100"/>
            <a:ext cx="6178550" cy="4633913"/>
          </a:xfrm>
          <a:ln/>
        </p:spPr>
      </p:sp>
      <p:sp>
        <p:nvSpPr>
          <p:cNvPr id="870403" name="Rectangle 3"/>
          <p:cNvSpPr>
            <a:spLocks noGrp="1" noChangeArrowheads="1"/>
          </p:cNvSpPr>
          <p:nvPr>
            <p:ph type="body" idx="1"/>
          </p:nvPr>
        </p:nvSpPr>
        <p:spPr>
          <a:xfrm>
            <a:off x="771525" y="5870575"/>
            <a:ext cx="6172200" cy="5559425"/>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65C26A-E08E-437B-878C-C0C419E3B1AF}" type="slidenum">
              <a:rPr lang="en-US"/>
              <a:pPr/>
              <a:t>52</a:t>
            </a:fld>
            <a:endParaRPr lang="en-US"/>
          </a:p>
        </p:txBody>
      </p:sp>
      <p:sp>
        <p:nvSpPr>
          <p:cNvPr id="1213442" name="Rectangle 2"/>
          <p:cNvSpPr>
            <a:spLocks noGrp="1" noRot="1" noChangeAspect="1" noChangeArrowheads="1" noTextEdit="1"/>
          </p:cNvSpPr>
          <p:nvPr>
            <p:ph type="sldImg"/>
          </p:nvPr>
        </p:nvSpPr>
        <p:spPr>
          <a:xfrm>
            <a:off x="768350" y="927100"/>
            <a:ext cx="6178550" cy="4633913"/>
          </a:xfrm>
          <a:ln/>
        </p:spPr>
      </p:sp>
      <p:sp>
        <p:nvSpPr>
          <p:cNvPr id="1213443" name="Rectangle 3"/>
          <p:cNvSpPr>
            <a:spLocks noGrp="1" noChangeArrowheads="1"/>
          </p:cNvSpPr>
          <p:nvPr>
            <p:ph type="body" idx="1"/>
          </p:nvPr>
        </p:nvSpPr>
        <p:spPr>
          <a:xfrm>
            <a:off x="771525" y="5870575"/>
            <a:ext cx="6172200" cy="5559425"/>
          </a:xfrm>
        </p:spPr>
        <p:txBody>
          <a:bodyPr/>
          <a:lstStyle/>
          <a:p>
            <a:r>
              <a:rPr lang="en-US"/>
              <a:t>FIFOWIDTH and ADDRMODE are only used to connect to an external FIFO.</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2724FE-6860-42C4-ADE4-00388F6B609C}" type="slidenum">
              <a:rPr lang="en-US"/>
              <a:pPr/>
              <a:t>53</a:t>
            </a:fld>
            <a:endParaRPr lang="en-US"/>
          </a:p>
        </p:txBody>
      </p:sp>
      <p:sp>
        <p:nvSpPr>
          <p:cNvPr id="872450" name="Rectangle 2"/>
          <p:cNvSpPr>
            <a:spLocks noGrp="1" noRot="1" noChangeAspect="1" noChangeArrowheads="1" noTextEdit="1"/>
          </p:cNvSpPr>
          <p:nvPr>
            <p:ph type="sldImg"/>
          </p:nvPr>
        </p:nvSpPr>
        <p:spPr>
          <a:xfrm>
            <a:off x="768350" y="927100"/>
            <a:ext cx="6178550" cy="4633913"/>
          </a:xfrm>
          <a:ln/>
        </p:spPr>
      </p:sp>
      <p:sp>
        <p:nvSpPr>
          <p:cNvPr id="87245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08D8137-30A3-44FC-807B-766E0BF58889}" type="slidenum">
              <a:rPr lang="en-US"/>
              <a:pPr/>
              <a:t>54</a:t>
            </a:fld>
            <a:endParaRPr lang="en-US"/>
          </a:p>
        </p:txBody>
      </p:sp>
      <p:sp>
        <p:nvSpPr>
          <p:cNvPr id="1227778" name="Rectangle 2"/>
          <p:cNvSpPr>
            <a:spLocks noGrp="1" noRot="1" noChangeAspect="1" noChangeArrowheads="1" noTextEdit="1"/>
          </p:cNvSpPr>
          <p:nvPr>
            <p:ph type="sldImg"/>
          </p:nvPr>
        </p:nvSpPr>
        <p:spPr>
          <a:xfrm>
            <a:off x="768350" y="927100"/>
            <a:ext cx="6178550" cy="4633913"/>
          </a:xfrm>
          <a:ln/>
        </p:spPr>
      </p:sp>
      <p:sp>
        <p:nvSpPr>
          <p:cNvPr id="122777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5D6F672-CC00-4FB2-8213-6F94A9E97A23}" type="slidenum">
              <a:rPr lang="en-US"/>
              <a:pPr/>
              <a:t>55</a:t>
            </a:fld>
            <a:endParaRPr lang="en-US"/>
          </a:p>
        </p:txBody>
      </p:sp>
      <p:sp>
        <p:nvSpPr>
          <p:cNvPr id="874498" name="Rectangle 2"/>
          <p:cNvSpPr>
            <a:spLocks noGrp="1" noRot="1" noChangeAspect="1" noChangeArrowheads="1" noTextEdit="1"/>
          </p:cNvSpPr>
          <p:nvPr>
            <p:ph type="sldImg"/>
          </p:nvPr>
        </p:nvSpPr>
        <p:spPr>
          <a:xfrm>
            <a:off x="768350" y="927100"/>
            <a:ext cx="6178550" cy="4633913"/>
          </a:xfrm>
          <a:ln/>
        </p:spPr>
      </p:sp>
      <p:sp>
        <p:nvSpPr>
          <p:cNvPr id="87449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61C9B9C-AD51-4C94-92F9-EE10925ACDC9}" type="slidenum">
              <a:rPr lang="en-US"/>
              <a:pPr/>
              <a:t>56</a:t>
            </a:fld>
            <a:endParaRPr lang="en-US"/>
          </a:p>
        </p:txBody>
      </p:sp>
      <p:sp>
        <p:nvSpPr>
          <p:cNvPr id="1432578" name="Rectangle 2"/>
          <p:cNvSpPr>
            <a:spLocks noGrp="1" noRot="1" noChangeAspect="1" noChangeArrowheads="1" noTextEdit="1"/>
          </p:cNvSpPr>
          <p:nvPr>
            <p:ph type="sldImg"/>
          </p:nvPr>
        </p:nvSpPr>
        <p:spPr>
          <a:xfrm>
            <a:off x="865188" y="935038"/>
            <a:ext cx="6154737" cy="4616450"/>
          </a:xfrm>
          <a:ln/>
        </p:spPr>
      </p:sp>
      <p:sp>
        <p:nvSpPr>
          <p:cNvPr id="1432579"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84B0D4-9C05-46F3-9394-0A5823F36C05}" type="slidenum">
              <a:rPr lang="en-US"/>
              <a:pPr/>
              <a:t>6</a:t>
            </a:fld>
            <a:endParaRPr lang="en-US"/>
          </a:p>
        </p:txBody>
      </p:sp>
      <p:sp>
        <p:nvSpPr>
          <p:cNvPr id="1311746" name="Rectangle 2"/>
          <p:cNvSpPr>
            <a:spLocks noGrp="1" noRot="1" noChangeAspect="1" noChangeArrowheads="1" noTextEdit="1"/>
          </p:cNvSpPr>
          <p:nvPr>
            <p:ph type="sldImg"/>
          </p:nvPr>
        </p:nvSpPr>
        <p:spPr>
          <a:xfrm>
            <a:off x="768350" y="927100"/>
            <a:ext cx="6178550" cy="4633913"/>
          </a:xfrm>
          <a:ln/>
        </p:spPr>
      </p:sp>
      <p:sp>
        <p:nvSpPr>
          <p:cNvPr id="131174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CE1B503-DEE5-4023-A89A-5930CDF6B9F8}" type="slidenum">
              <a:rPr lang="en-US"/>
              <a:pPr/>
              <a:t>62</a:t>
            </a:fld>
            <a:endParaRPr lang="en-US"/>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8559DEC-68A5-4F07-9DE2-F59A538F4804}" type="slidenum">
              <a:rPr lang="en-US"/>
              <a:pPr/>
              <a:t>63</a:t>
            </a:fld>
            <a:endParaRPr lang="en-US"/>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FA692F-9906-4D58-AF8E-45FD63AF4A03}" type="slidenum">
              <a:rPr lang="en-US"/>
              <a:pPr/>
              <a:t>64</a:t>
            </a:fld>
            <a:endParaRPr lang="en-US"/>
          </a:p>
        </p:txBody>
      </p:sp>
      <p:sp>
        <p:nvSpPr>
          <p:cNvPr id="1361922" name="Rectangle 2"/>
          <p:cNvSpPr>
            <a:spLocks noGrp="1" noRot="1" noChangeAspect="1" noChangeArrowheads="1" noTextEdit="1"/>
          </p:cNvSpPr>
          <p:nvPr>
            <p:ph type="sldImg"/>
          </p:nvPr>
        </p:nvSpPr>
        <p:spPr>
          <a:ln/>
        </p:spPr>
      </p:sp>
      <p:sp>
        <p:nvSpPr>
          <p:cNvPr id="136192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AA4F68A-7C99-4111-A05F-96213CEDE28D}" type="slidenum">
              <a:rPr lang="en-US"/>
              <a:pPr/>
              <a:t>65</a:t>
            </a:fld>
            <a:endParaRPr lang="en-US"/>
          </a:p>
        </p:txBody>
      </p:sp>
      <p:sp>
        <p:nvSpPr>
          <p:cNvPr id="1363970" name="Rectangle 2"/>
          <p:cNvSpPr>
            <a:spLocks noGrp="1" noRot="1" noChangeAspect="1" noChangeArrowheads="1" noTextEdit="1"/>
          </p:cNvSpPr>
          <p:nvPr>
            <p:ph type="sldImg"/>
          </p:nvPr>
        </p:nvSpPr>
        <p:spPr>
          <a:ln/>
        </p:spPr>
      </p:sp>
      <p:sp>
        <p:nvSpPr>
          <p:cNvPr id="136397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B3EC525-61CC-48EC-B68E-2179FDFE343A}" type="slidenum">
              <a:rPr lang="en-US"/>
              <a:pPr/>
              <a:t>66</a:t>
            </a:fld>
            <a:endParaRPr lang="en-US"/>
          </a:p>
        </p:txBody>
      </p:sp>
      <p:sp>
        <p:nvSpPr>
          <p:cNvPr id="1366018" name="Rectangle 2"/>
          <p:cNvSpPr>
            <a:spLocks noGrp="1" noRot="1" noChangeAspect="1" noChangeArrowheads="1" noTextEdit="1"/>
          </p:cNvSpPr>
          <p:nvPr>
            <p:ph type="sldImg"/>
          </p:nvPr>
        </p:nvSpPr>
        <p:spPr>
          <a:ln/>
        </p:spPr>
      </p:sp>
      <p:sp>
        <p:nvSpPr>
          <p:cNvPr id="136601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0A3AD2B-0BA1-42E3-9CCA-6D466DD83C83}" type="slidenum">
              <a:rPr lang="en-US"/>
              <a:pPr/>
              <a:t>67</a:t>
            </a:fld>
            <a:endParaRPr lang="en-US"/>
          </a:p>
        </p:txBody>
      </p:sp>
      <p:sp>
        <p:nvSpPr>
          <p:cNvPr id="1368066" name="Rectangle 2"/>
          <p:cNvSpPr>
            <a:spLocks noGrp="1" noRot="1" noChangeAspect="1" noChangeArrowheads="1" noTextEdit="1"/>
          </p:cNvSpPr>
          <p:nvPr>
            <p:ph type="sldImg"/>
          </p:nvPr>
        </p:nvSpPr>
        <p:spPr>
          <a:ln/>
        </p:spPr>
      </p:sp>
      <p:sp>
        <p:nvSpPr>
          <p:cNvPr id="136806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B16E09-5A4F-4F11-88BB-118A28E2EAEE}" type="slidenum">
              <a:rPr lang="en-US"/>
              <a:pPr/>
              <a:t>68</a:t>
            </a:fld>
            <a:endParaRPr lang="en-US"/>
          </a:p>
        </p:txBody>
      </p:sp>
      <p:sp>
        <p:nvSpPr>
          <p:cNvPr id="1370114" name="Rectangle 2"/>
          <p:cNvSpPr>
            <a:spLocks noGrp="1" noRot="1" noChangeAspect="1" noChangeArrowheads="1" noTextEdit="1"/>
          </p:cNvSpPr>
          <p:nvPr>
            <p:ph type="sldImg"/>
          </p:nvPr>
        </p:nvSpPr>
        <p:spPr>
          <a:ln/>
        </p:spPr>
      </p:sp>
      <p:sp>
        <p:nvSpPr>
          <p:cNvPr id="137011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AA75506-5E03-449C-8EDB-215327C423A8}" type="slidenum">
              <a:rPr lang="en-US"/>
              <a:pPr/>
              <a:t>69</a:t>
            </a:fld>
            <a:endParaRPr lang="en-US"/>
          </a:p>
        </p:txBody>
      </p:sp>
      <p:sp>
        <p:nvSpPr>
          <p:cNvPr id="1372162" name="Rectangle 2"/>
          <p:cNvSpPr>
            <a:spLocks noGrp="1" noRot="1" noChangeAspect="1" noChangeArrowheads="1" noTextEdit="1"/>
          </p:cNvSpPr>
          <p:nvPr>
            <p:ph type="sldImg"/>
          </p:nvPr>
        </p:nvSpPr>
        <p:spPr>
          <a:ln/>
        </p:spPr>
      </p:sp>
      <p:sp>
        <p:nvSpPr>
          <p:cNvPr id="137216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0A78BD7-7600-4CEA-A553-AF39F6A543AE}" type="slidenum">
              <a:rPr lang="en-US"/>
              <a:pPr/>
              <a:t>70</a:t>
            </a:fld>
            <a:endParaRPr lang="en-US"/>
          </a:p>
        </p:txBody>
      </p:sp>
      <p:sp>
        <p:nvSpPr>
          <p:cNvPr id="1374210" name="Rectangle 2"/>
          <p:cNvSpPr>
            <a:spLocks noGrp="1" noRot="1" noChangeAspect="1" noChangeArrowheads="1" noTextEdit="1"/>
          </p:cNvSpPr>
          <p:nvPr>
            <p:ph type="sldImg"/>
          </p:nvPr>
        </p:nvSpPr>
        <p:spPr>
          <a:ln/>
        </p:spPr>
      </p:sp>
      <p:sp>
        <p:nvSpPr>
          <p:cNvPr id="137421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E5C8988-92A5-4BBA-B6AE-1DC6DEC9CD42}" type="slidenum">
              <a:rPr lang="en-US"/>
              <a:pPr/>
              <a:t>7</a:t>
            </a:fld>
            <a:endParaRPr lang="en-US"/>
          </a:p>
        </p:txBody>
      </p:sp>
      <p:sp>
        <p:nvSpPr>
          <p:cNvPr id="1324034" name="Rectangle 2"/>
          <p:cNvSpPr>
            <a:spLocks noGrp="1" noRot="1" noChangeAspect="1" noChangeArrowheads="1" noTextEdit="1"/>
          </p:cNvSpPr>
          <p:nvPr>
            <p:ph type="sldImg"/>
          </p:nvPr>
        </p:nvSpPr>
        <p:spPr>
          <a:xfrm>
            <a:off x="768350" y="927100"/>
            <a:ext cx="6178550" cy="4633913"/>
          </a:xfrm>
          <a:ln/>
        </p:spPr>
      </p:sp>
      <p:sp>
        <p:nvSpPr>
          <p:cNvPr id="132403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03BDA90-A286-422C-86FB-6A4CB0184E8F}" type="slidenum">
              <a:rPr lang="en-US"/>
              <a:pPr/>
              <a:t>71</a:t>
            </a:fld>
            <a:endParaRPr 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EC78BEB-960C-4B11-A449-A8385D117CAF}" type="slidenum">
              <a:rPr lang="en-US"/>
              <a:pPr/>
              <a:t>72</a:t>
            </a:fld>
            <a:endParaRPr lang="en-US"/>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877B200-0BB3-4533-B796-CA94BECD9158}" type="slidenum">
              <a:rPr lang="en-US"/>
              <a:pPr/>
              <a:t>73</a:t>
            </a:fld>
            <a:endParaRPr lang="en-US"/>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11F461D-8F31-44A0-B7EF-32E6F3C2CC3D}" type="slidenum">
              <a:rPr lang="en-US"/>
              <a:pPr/>
              <a:t>74</a:t>
            </a:fld>
            <a:endParaRPr lang="en-US"/>
          </a:p>
        </p:txBody>
      </p:sp>
      <p:sp>
        <p:nvSpPr>
          <p:cNvPr id="1376258" name="Rectangle 2"/>
          <p:cNvSpPr>
            <a:spLocks noGrp="1" noRot="1" noChangeAspect="1" noChangeArrowheads="1" noTextEdit="1"/>
          </p:cNvSpPr>
          <p:nvPr>
            <p:ph type="sldImg"/>
          </p:nvPr>
        </p:nvSpPr>
        <p:spPr>
          <a:ln/>
        </p:spPr>
      </p:sp>
      <p:sp>
        <p:nvSpPr>
          <p:cNvPr id="137625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0FAD2-CB08-48EF-8A7D-DF1A66546878}" type="slidenum">
              <a:rPr lang="en-US"/>
              <a:pPr/>
              <a:t>75</a:t>
            </a:fld>
            <a:endParaRPr lang="en-US"/>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58DA65-0FE0-42F6-AA25-D7C3B14D4F9C}" type="slidenum">
              <a:rPr lang="en-US"/>
              <a:pPr/>
              <a:t>76</a:t>
            </a:fld>
            <a:endParaRPr lang="en-US"/>
          </a:p>
        </p:txBody>
      </p:sp>
      <p:sp>
        <p:nvSpPr>
          <p:cNvPr id="1388546" name="Rectangle 2"/>
          <p:cNvSpPr>
            <a:spLocks noGrp="1" noRot="1" noChangeAspect="1" noChangeArrowheads="1" noTextEdit="1"/>
          </p:cNvSpPr>
          <p:nvPr>
            <p:ph type="sldImg"/>
          </p:nvPr>
        </p:nvSpPr>
        <p:spPr>
          <a:ln/>
        </p:spPr>
      </p:sp>
      <p:sp>
        <p:nvSpPr>
          <p:cNvPr id="138854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B757988-1728-4F89-B5FE-476CCBDCE4E6}" type="slidenum">
              <a:rPr lang="en-US"/>
              <a:pPr/>
              <a:t>77</a:t>
            </a:fld>
            <a:endParaRPr lang="en-US"/>
          </a:p>
        </p:txBody>
      </p:sp>
      <p:sp>
        <p:nvSpPr>
          <p:cNvPr id="1390594" name="Rectangle 2"/>
          <p:cNvSpPr>
            <a:spLocks noGrp="1" noRot="1" noChangeAspect="1" noChangeArrowheads="1" noTextEdit="1"/>
          </p:cNvSpPr>
          <p:nvPr>
            <p:ph type="sldImg"/>
          </p:nvPr>
        </p:nvSpPr>
        <p:spPr>
          <a:ln/>
        </p:spPr>
      </p:sp>
      <p:sp>
        <p:nvSpPr>
          <p:cNvPr id="139059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E47E86A-C227-4E51-A0D4-B33945780071}" type="slidenum">
              <a:rPr lang="en-US"/>
              <a:pPr/>
              <a:t>78</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BAF21A1-4EF3-4E6B-9097-1063582C39A8}" type="slidenum">
              <a:rPr lang="en-US"/>
              <a:pPr/>
              <a:t>79</a:t>
            </a:fld>
            <a:endParaRPr lang="en-US"/>
          </a:p>
        </p:txBody>
      </p:sp>
      <p:sp>
        <p:nvSpPr>
          <p:cNvPr id="1394690" name="Rectangle 2"/>
          <p:cNvSpPr>
            <a:spLocks noGrp="1" noRot="1" noChangeAspect="1" noChangeArrowheads="1" noTextEdit="1"/>
          </p:cNvSpPr>
          <p:nvPr>
            <p:ph type="sldImg"/>
          </p:nvPr>
        </p:nvSpPr>
        <p:spPr>
          <a:ln/>
        </p:spPr>
      </p:sp>
      <p:sp>
        <p:nvSpPr>
          <p:cNvPr id="139469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664934-D295-4967-91E0-6090D3CF197B}" type="slidenum">
              <a:rPr lang="en-US"/>
              <a:pPr/>
              <a:t>87</a:t>
            </a:fld>
            <a:endParaRPr lang="en-US"/>
          </a:p>
        </p:txBody>
      </p:sp>
      <p:sp>
        <p:nvSpPr>
          <p:cNvPr id="1434626" name="Rectangle 2"/>
          <p:cNvSpPr>
            <a:spLocks noGrp="1" noRot="1" noChangeAspect="1" noChangeArrowheads="1" noTextEdit="1"/>
          </p:cNvSpPr>
          <p:nvPr>
            <p:ph type="sldImg"/>
          </p:nvPr>
        </p:nvSpPr>
        <p:spPr>
          <a:xfrm>
            <a:off x="865188" y="935038"/>
            <a:ext cx="6154737" cy="4616450"/>
          </a:xfrm>
          <a:ln/>
        </p:spPr>
      </p:sp>
      <p:sp>
        <p:nvSpPr>
          <p:cNvPr id="143462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10F1D99-6CCA-4218-89C0-9FCAD576457C}" type="slidenum">
              <a:rPr lang="en-US"/>
              <a:pPr/>
              <a:t>88</a:t>
            </a:fld>
            <a:endParaRPr lang="en-US"/>
          </a:p>
        </p:txBody>
      </p:sp>
      <p:sp>
        <p:nvSpPr>
          <p:cNvPr id="1481730" name="Rectangle 2"/>
          <p:cNvSpPr>
            <a:spLocks noGrp="1" noRot="1" noChangeAspect="1" noChangeArrowheads="1" noTextEdit="1"/>
          </p:cNvSpPr>
          <p:nvPr>
            <p:ph type="sldImg"/>
          </p:nvPr>
        </p:nvSpPr>
        <p:spPr>
          <a:xfrm>
            <a:off x="768350" y="927100"/>
            <a:ext cx="6178550" cy="4633913"/>
          </a:xfrm>
          <a:ln/>
        </p:spPr>
      </p:sp>
      <p:sp>
        <p:nvSpPr>
          <p:cNvPr id="148173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02C1B8-850A-4D72-A80A-822536EB3E8F}" type="slidenum">
              <a:rPr lang="en-US"/>
              <a:pPr/>
              <a:t>89</a:t>
            </a:fld>
            <a:endParaRPr lang="en-US"/>
          </a:p>
        </p:txBody>
      </p:sp>
      <p:sp>
        <p:nvSpPr>
          <p:cNvPr id="1494018" name="Rectangle 2"/>
          <p:cNvSpPr>
            <a:spLocks noGrp="1" noRot="1" noChangeAspect="1" noChangeArrowheads="1" noTextEdit="1"/>
          </p:cNvSpPr>
          <p:nvPr>
            <p:ph type="sldImg"/>
          </p:nvPr>
        </p:nvSpPr>
        <p:spPr>
          <a:xfrm>
            <a:off x="768350" y="927100"/>
            <a:ext cx="6178550" cy="4633913"/>
          </a:xfrm>
          <a:ln/>
        </p:spPr>
      </p:sp>
      <p:sp>
        <p:nvSpPr>
          <p:cNvPr id="149401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9827A-B16D-4FA8-8FC1-947C23D16E9E}" type="slidenum">
              <a:rPr lang="en-US"/>
              <a:pPr/>
              <a:t>90</a:t>
            </a:fld>
            <a:endParaRPr lang="en-US"/>
          </a:p>
        </p:txBody>
      </p:sp>
      <p:sp>
        <p:nvSpPr>
          <p:cNvPr id="1483778" name="Rectangle 2"/>
          <p:cNvSpPr>
            <a:spLocks noGrp="1" noRot="1" noChangeAspect="1" noChangeArrowheads="1" noTextEdit="1"/>
          </p:cNvSpPr>
          <p:nvPr>
            <p:ph type="sldImg"/>
          </p:nvPr>
        </p:nvSpPr>
        <p:spPr>
          <a:xfrm>
            <a:off x="768350" y="927100"/>
            <a:ext cx="6178550" cy="4633913"/>
          </a:xfrm>
          <a:ln/>
        </p:spPr>
      </p:sp>
      <p:sp>
        <p:nvSpPr>
          <p:cNvPr id="148377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4F49BDE-39FA-40A5-973C-29235805719C}" type="slidenum">
              <a:rPr lang="en-US"/>
              <a:pPr/>
              <a:t>91</a:t>
            </a:fld>
            <a:endParaRPr lang="en-US"/>
          </a:p>
        </p:txBody>
      </p:sp>
      <p:sp>
        <p:nvSpPr>
          <p:cNvPr id="1496066" name="Rectangle 2"/>
          <p:cNvSpPr>
            <a:spLocks noGrp="1" noRot="1" noChangeAspect="1" noChangeArrowheads="1" noTextEdit="1"/>
          </p:cNvSpPr>
          <p:nvPr>
            <p:ph type="sldImg"/>
          </p:nvPr>
        </p:nvSpPr>
        <p:spPr>
          <a:xfrm>
            <a:off x="768350" y="927100"/>
            <a:ext cx="6178550" cy="4633913"/>
          </a:xfrm>
          <a:ln/>
        </p:spPr>
      </p:sp>
      <p:sp>
        <p:nvSpPr>
          <p:cNvPr id="149606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9BC1DAB-4652-48E1-88D3-EE367B69C536}" type="slidenum">
              <a:rPr lang="en-US"/>
              <a:pPr/>
              <a:t>92</a:t>
            </a:fld>
            <a:endParaRPr lang="en-US"/>
          </a:p>
        </p:txBody>
      </p:sp>
      <p:sp>
        <p:nvSpPr>
          <p:cNvPr id="1485826" name="Rectangle 2"/>
          <p:cNvSpPr>
            <a:spLocks noGrp="1" noRot="1" noChangeAspect="1" noChangeArrowheads="1" noTextEdit="1"/>
          </p:cNvSpPr>
          <p:nvPr>
            <p:ph type="sldImg"/>
          </p:nvPr>
        </p:nvSpPr>
        <p:spPr>
          <a:xfrm>
            <a:off x="768350" y="927100"/>
            <a:ext cx="6178550" cy="4633913"/>
          </a:xfrm>
          <a:ln/>
        </p:spPr>
      </p:sp>
      <p:sp>
        <p:nvSpPr>
          <p:cNvPr id="148582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A0C3C12-B42C-483F-913C-F69E0526CF6F}" type="slidenum">
              <a:rPr lang="en-US"/>
              <a:pPr/>
              <a:t>93</a:t>
            </a:fld>
            <a:endParaRPr lang="en-US"/>
          </a:p>
        </p:txBody>
      </p:sp>
      <p:sp>
        <p:nvSpPr>
          <p:cNvPr id="1487874" name="Rectangle 2"/>
          <p:cNvSpPr>
            <a:spLocks noGrp="1" noRot="1" noChangeAspect="1" noChangeArrowheads="1" noTextEdit="1"/>
          </p:cNvSpPr>
          <p:nvPr>
            <p:ph type="sldImg"/>
          </p:nvPr>
        </p:nvSpPr>
        <p:spPr>
          <a:xfrm>
            <a:off x="768350" y="927100"/>
            <a:ext cx="6178550" cy="4633913"/>
          </a:xfrm>
          <a:ln/>
        </p:spPr>
      </p:sp>
      <p:sp>
        <p:nvSpPr>
          <p:cNvPr id="148787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4CEAEDB-6BFE-499A-A9CC-2F837861E23E}" type="slidenum">
              <a:rPr lang="en-US"/>
              <a:pPr/>
              <a:t>94</a:t>
            </a:fld>
            <a:endParaRPr lang="en-US"/>
          </a:p>
        </p:txBody>
      </p:sp>
      <p:sp>
        <p:nvSpPr>
          <p:cNvPr id="1489922" name="Rectangle 2"/>
          <p:cNvSpPr>
            <a:spLocks noGrp="1" noRot="1" noChangeAspect="1" noChangeArrowheads="1" noTextEdit="1"/>
          </p:cNvSpPr>
          <p:nvPr>
            <p:ph type="sldImg"/>
          </p:nvPr>
        </p:nvSpPr>
        <p:spPr>
          <a:xfrm>
            <a:off x="768350" y="927100"/>
            <a:ext cx="6178550" cy="4633913"/>
          </a:xfrm>
          <a:ln/>
        </p:spPr>
      </p:sp>
      <p:sp>
        <p:nvSpPr>
          <p:cNvPr id="1489923"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D161FAB-9866-4B4C-858D-C93AC54BDCFD}" type="slidenum">
              <a:rPr lang="en-US"/>
              <a:pPr/>
              <a:t>95</a:t>
            </a:fld>
            <a:endParaRPr lang="en-US"/>
          </a:p>
        </p:txBody>
      </p:sp>
      <p:sp>
        <p:nvSpPr>
          <p:cNvPr id="1251330" name="Rectangle 2"/>
          <p:cNvSpPr>
            <a:spLocks noGrp="1" noRot="1" noChangeAspect="1" noChangeArrowheads="1" noTextEdit="1"/>
          </p:cNvSpPr>
          <p:nvPr>
            <p:ph type="sldImg"/>
          </p:nvPr>
        </p:nvSpPr>
        <p:spPr>
          <a:xfrm>
            <a:off x="768350" y="927100"/>
            <a:ext cx="6178550" cy="4633913"/>
          </a:xfrm>
          <a:ln/>
        </p:spPr>
      </p:sp>
      <p:sp>
        <p:nvSpPr>
          <p:cNvPr id="125133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EE9EE87-F6E6-4123-BCCE-2D2B826621F7}" type="slidenum">
              <a:rPr lang="en-US"/>
              <a:pPr/>
              <a:t>96</a:t>
            </a:fld>
            <a:endParaRPr lang="en-US"/>
          </a:p>
        </p:txBody>
      </p:sp>
      <p:sp>
        <p:nvSpPr>
          <p:cNvPr id="1412098" name="Rectangle 2"/>
          <p:cNvSpPr>
            <a:spLocks noGrp="1" noRot="1" noChangeAspect="1" noChangeArrowheads="1" noTextEdit="1"/>
          </p:cNvSpPr>
          <p:nvPr>
            <p:ph type="sldImg"/>
          </p:nvPr>
        </p:nvSpPr>
        <p:spPr>
          <a:xfrm>
            <a:off x="768350" y="927100"/>
            <a:ext cx="6178550" cy="4633913"/>
          </a:xfrm>
          <a:ln/>
        </p:spPr>
      </p:sp>
      <p:sp>
        <p:nvSpPr>
          <p:cNvPr id="141209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E50F57-9F9D-48CE-B689-CB223F46F115}" type="slidenum">
              <a:rPr lang="en-US"/>
              <a:pPr/>
              <a:t>97</a:t>
            </a:fld>
            <a:endParaRPr lang="en-US"/>
          </a:p>
        </p:txBody>
      </p:sp>
      <p:sp>
        <p:nvSpPr>
          <p:cNvPr id="1410050" name="Rectangle 2"/>
          <p:cNvSpPr>
            <a:spLocks noGrp="1" noRot="1" noChangeAspect="1" noChangeArrowheads="1" noTextEdit="1"/>
          </p:cNvSpPr>
          <p:nvPr>
            <p:ph type="sldImg"/>
          </p:nvPr>
        </p:nvSpPr>
        <p:spPr>
          <a:xfrm>
            <a:off x="768350" y="927100"/>
            <a:ext cx="6178550" cy="4633913"/>
          </a:xfrm>
          <a:ln/>
        </p:spPr>
      </p:sp>
      <p:sp>
        <p:nvSpPr>
          <p:cNvPr id="141005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CA0335-2289-45D1-ADAF-BD790CA47951}" type="slidenum">
              <a:rPr lang="en-US"/>
              <a:pPr/>
              <a:t>98</a:t>
            </a:fld>
            <a:endParaRPr lang="en-US"/>
          </a:p>
        </p:txBody>
      </p:sp>
      <p:sp>
        <p:nvSpPr>
          <p:cNvPr id="1253378" name="Rectangle 2"/>
          <p:cNvSpPr>
            <a:spLocks noGrp="1" noRot="1" noChangeAspect="1" noChangeArrowheads="1" noTextEdit="1"/>
          </p:cNvSpPr>
          <p:nvPr>
            <p:ph type="sldImg"/>
          </p:nvPr>
        </p:nvSpPr>
        <p:spPr>
          <a:xfrm>
            <a:off x="768350" y="927100"/>
            <a:ext cx="6178550" cy="4633913"/>
          </a:xfrm>
          <a:ln/>
        </p:spPr>
      </p:sp>
      <p:sp>
        <p:nvSpPr>
          <p:cNvPr id="1253379"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26CAAB5-BA73-45DC-8DAC-8F6BAB60BA0E}" type="slidenum">
              <a:rPr lang="en-US"/>
              <a:pPr/>
              <a:t>99</a:t>
            </a:fld>
            <a:endParaRPr lang="en-US"/>
          </a:p>
        </p:txBody>
      </p:sp>
      <p:sp>
        <p:nvSpPr>
          <p:cNvPr id="1414146" name="Rectangle 2"/>
          <p:cNvSpPr>
            <a:spLocks noGrp="1" noRot="1" noChangeAspect="1" noChangeArrowheads="1" noTextEdit="1"/>
          </p:cNvSpPr>
          <p:nvPr>
            <p:ph type="sldImg"/>
          </p:nvPr>
        </p:nvSpPr>
        <p:spPr>
          <a:xfrm>
            <a:off x="768350" y="927100"/>
            <a:ext cx="6178550" cy="4633913"/>
          </a:xfrm>
          <a:ln/>
        </p:spPr>
      </p:sp>
      <p:sp>
        <p:nvSpPr>
          <p:cNvPr id="1414147"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78B1EE8-93FA-4204-82A5-49D790562635}" type="slidenum">
              <a:rPr lang="en-US"/>
              <a:pPr/>
              <a:t>100</a:t>
            </a:fld>
            <a:endParaRPr lang="en-US"/>
          </a:p>
        </p:txBody>
      </p:sp>
      <p:sp>
        <p:nvSpPr>
          <p:cNvPr id="1416194" name="Rectangle 2"/>
          <p:cNvSpPr>
            <a:spLocks noGrp="1" noRot="1" noChangeAspect="1" noChangeArrowheads="1" noTextEdit="1"/>
          </p:cNvSpPr>
          <p:nvPr>
            <p:ph type="sldImg"/>
          </p:nvPr>
        </p:nvSpPr>
        <p:spPr>
          <a:xfrm>
            <a:off x="768350" y="927100"/>
            <a:ext cx="6178550" cy="4633913"/>
          </a:xfrm>
          <a:ln/>
        </p:spPr>
      </p:sp>
      <p:sp>
        <p:nvSpPr>
          <p:cNvPr id="1416195"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8123366-EE53-4A31-B4DE-17CC193AF130}" type="slidenum">
              <a:rPr lang="en-US"/>
              <a:pPr/>
              <a:t>101</a:t>
            </a:fld>
            <a:endParaRPr lang="en-US"/>
          </a:p>
        </p:txBody>
      </p:sp>
      <p:sp>
        <p:nvSpPr>
          <p:cNvPr id="1418242" name="Rectangle 2"/>
          <p:cNvSpPr>
            <a:spLocks noGrp="1" noRot="1" noChangeAspect="1" noChangeArrowheads="1" noTextEdit="1"/>
          </p:cNvSpPr>
          <p:nvPr>
            <p:ph type="sldImg"/>
          </p:nvPr>
        </p:nvSpPr>
        <p:spPr>
          <a:xfrm>
            <a:off x="768350" y="927100"/>
            <a:ext cx="6178550" cy="4633913"/>
          </a:xfrm>
          <a:ln/>
        </p:spPr>
      </p:sp>
      <p:sp>
        <p:nvSpPr>
          <p:cNvPr id="1418243"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5B0D84A-7994-42A8-8952-0C4784D6700E}" type="slidenum">
              <a:rPr lang="en-US"/>
              <a:pPr/>
              <a:t>102</a:t>
            </a:fld>
            <a:endParaRPr lang="en-US"/>
          </a:p>
        </p:txBody>
      </p:sp>
      <p:sp>
        <p:nvSpPr>
          <p:cNvPr id="1420290" name="Rectangle 2"/>
          <p:cNvSpPr>
            <a:spLocks noGrp="1" noRot="1" noChangeAspect="1" noChangeArrowheads="1" noTextEdit="1"/>
          </p:cNvSpPr>
          <p:nvPr>
            <p:ph type="sldImg"/>
          </p:nvPr>
        </p:nvSpPr>
        <p:spPr>
          <a:xfrm>
            <a:off x="768350" y="927100"/>
            <a:ext cx="6178550" cy="4633913"/>
          </a:xfrm>
          <a:ln/>
        </p:spPr>
      </p:sp>
      <p:sp>
        <p:nvSpPr>
          <p:cNvPr id="1420291"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29181FF-4A05-4B77-924E-4A3E17425045}" type="slidenum">
              <a:rPr lang="en-US"/>
              <a:pPr/>
              <a:t>103</a:t>
            </a:fld>
            <a:endParaRPr lang="en-US"/>
          </a:p>
        </p:txBody>
      </p:sp>
      <p:sp>
        <p:nvSpPr>
          <p:cNvPr id="1422338" name="Rectangle 2"/>
          <p:cNvSpPr>
            <a:spLocks noGrp="1" noRot="1" noChangeAspect="1" noChangeArrowheads="1" noTextEdit="1"/>
          </p:cNvSpPr>
          <p:nvPr>
            <p:ph type="sldImg"/>
          </p:nvPr>
        </p:nvSpPr>
        <p:spPr>
          <a:xfrm>
            <a:off x="768350" y="927100"/>
            <a:ext cx="6178550" cy="4633913"/>
          </a:xfrm>
          <a:ln/>
        </p:spPr>
      </p:sp>
      <p:sp>
        <p:nvSpPr>
          <p:cNvPr id="1422339"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A15FB51-1038-44D5-8DA2-A707DB1B7AC5}" type="slidenum">
              <a:rPr lang="en-US"/>
              <a:pPr/>
              <a:t>104</a:t>
            </a:fld>
            <a:endParaRPr lang="en-US"/>
          </a:p>
        </p:txBody>
      </p:sp>
      <p:sp>
        <p:nvSpPr>
          <p:cNvPr id="1424386" name="Rectangle 2"/>
          <p:cNvSpPr>
            <a:spLocks noGrp="1" noRot="1" noChangeAspect="1" noChangeArrowheads="1" noTextEdit="1"/>
          </p:cNvSpPr>
          <p:nvPr>
            <p:ph type="sldImg"/>
          </p:nvPr>
        </p:nvSpPr>
        <p:spPr>
          <a:xfrm>
            <a:off x="768350" y="927100"/>
            <a:ext cx="6178550" cy="4633913"/>
          </a:xfrm>
          <a:ln/>
        </p:spPr>
      </p:sp>
      <p:sp>
        <p:nvSpPr>
          <p:cNvPr id="1424387"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0D2517B-8753-4110-B3F7-8F406C2D22C4}" type="slidenum">
              <a:rPr lang="en-US"/>
              <a:pPr/>
              <a:t>105</a:t>
            </a:fld>
            <a:endParaRPr lang="en-US"/>
          </a:p>
        </p:txBody>
      </p:sp>
      <p:sp>
        <p:nvSpPr>
          <p:cNvPr id="1426434" name="Rectangle 2"/>
          <p:cNvSpPr>
            <a:spLocks noGrp="1" noRot="1" noChangeAspect="1" noChangeArrowheads="1" noTextEdit="1"/>
          </p:cNvSpPr>
          <p:nvPr>
            <p:ph type="sldImg"/>
          </p:nvPr>
        </p:nvSpPr>
        <p:spPr>
          <a:xfrm>
            <a:off x="768350" y="927100"/>
            <a:ext cx="6178550" cy="4633913"/>
          </a:xfrm>
          <a:ln/>
        </p:spPr>
      </p:sp>
      <p:sp>
        <p:nvSpPr>
          <p:cNvPr id="1426435"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265F99D-8C64-4647-BC5A-8A1F73A1F2F0}" type="slidenum">
              <a:rPr lang="en-US"/>
              <a:pPr/>
              <a:t>106</a:t>
            </a:fld>
            <a:endParaRPr lang="en-US"/>
          </a:p>
        </p:txBody>
      </p:sp>
      <p:sp>
        <p:nvSpPr>
          <p:cNvPr id="1255426" name="Rectangle 2"/>
          <p:cNvSpPr>
            <a:spLocks noGrp="1" noRot="1" noChangeAspect="1" noChangeArrowheads="1" noTextEdit="1"/>
          </p:cNvSpPr>
          <p:nvPr>
            <p:ph type="sldImg"/>
          </p:nvPr>
        </p:nvSpPr>
        <p:spPr>
          <a:xfrm>
            <a:off x="788988" y="920750"/>
            <a:ext cx="6138862" cy="4603750"/>
          </a:xfrm>
          <a:ln/>
        </p:spPr>
      </p:sp>
      <p:sp>
        <p:nvSpPr>
          <p:cNvPr id="1255427"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27EE1F8-FA49-4ADC-9E79-C971DB8724E6}" type="slidenum">
              <a:rPr lang="en-US"/>
              <a:pPr/>
              <a:t>107</a:t>
            </a:fld>
            <a:endParaRPr lang="en-US"/>
          </a:p>
        </p:txBody>
      </p:sp>
      <p:sp>
        <p:nvSpPr>
          <p:cNvPr id="1257474" name="Rectangle 2"/>
          <p:cNvSpPr>
            <a:spLocks noGrp="1" noRot="1" noChangeAspect="1" noChangeArrowheads="1" noTextEdit="1"/>
          </p:cNvSpPr>
          <p:nvPr>
            <p:ph type="sldImg"/>
          </p:nvPr>
        </p:nvSpPr>
        <p:spPr>
          <a:xfrm>
            <a:off x="788988" y="920750"/>
            <a:ext cx="6138862" cy="4603750"/>
          </a:xfrm>
          <a:ln/>
        </p:spPr>
      </p:sp>
      <p:sp>
        <p:nvSpPr>
          <p:cNvPr id="1257475" name="Rectangle 3"/>
          <p:cNvSpPr>
            <a:spLocks noGrp="1" noChangeArrowheads="1"/>
          </p:cNvSpPr>
          <p:nvPr>
            <p:ph type="body" idx="1"/>
          </p:nvPr>
        </p:nvSpPr>
        <p:spPr>
          <a:xfrm>
            <a:off x="771525" y="5870575"/>
            <a:ext cx="6172200" cy="5559425"/>
          </a:xfrm>
          <a:noFill/>
          <a:ln/>
        </p:spPr>
        <p:txBody>
          <a:bodyPr/>
          <a:lstStyle/>
          <a:p>
            <a:r>
              <a:rPr lang="en-US"/>
              <a:t>Still, TCC can be “early” (after submission to TC) or “normal” (after peripheral configuration).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CI 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mj-lt"/>
          <a:ea typeface="+mj-ea"/>
          <a:cs typeface="+mj-cs"/>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mn-lt"/>
          <a:ea typeface="+mn-ea"/>
          <a:cs typeface="+mn-cs"/>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mn-lt"/>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mn-lt"/>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2.xml"/><Relationship Id="rId1" Type="http://schemas.openxmlformats.org/officeDocument/2006/relationships/tags" Target="../tags/tag108.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tags" Target="../tags/tag109.xml"/><Relationship Id="rId4" Type="http://schemas.openxmlformats.org/officeDocument/2006/relationships/image" Target="../media/image4.w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10.wmf"/></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18.xml"/><Relationship Id="rId4" Type="http://schemas.openxmlformats.org/officeDocument/2006/relationships/image" Target="../media/image11.w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11.w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20.xml"/><Relationship Id="rId4" Type="http://schemas.openxmlformats.org/officeDocument/2006/relationships/image" Target="../media/image11.wmf"/></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3.wmf"/><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3.wmf"/><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4.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9.xml"/><Relationship Id="rId5" Type="http://schemas.openxmlformats.org/officeDocument/2006/relationships/image" Target="../media/image6.jpeg"/><Relationship Id="rId4" Type="http://schemas.openxmlformats.org/officeDocument/2006/relationships/image" Target="../media/image5.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60.xml"/><Relationship Id="rId5" Type="http://schemas.openxmlformats.org/officeDocument/2006/relationships/image" Target="../media/image6.jpeg"/><Relationship Id="rId4" Type="http://schemas.openxmlformats.org/officeDocument/2006/relationships/image" Target="../media/image5.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61.xml"/><Relationship Id="rId5" Type="http://schemas.openxmlformats.org/officeDocument/2006/relationships/image" Target="../media/image6.jpe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2.xml"/><Relationship Id="rId5" Type="http://schemas.openxmlformats.org/officeDocument/2006/relationships/image" Target="../media/image6.jpeg"/><Relationship Id="rId4"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3.xml"/><Relationship Id="rId5" Type="http://schemas.openxmlformats.org/officeDocument/2006/relationships/image" Target="../media/image6.jpeg"/><Relationship Id="rId4" Type="http://schemas.openxmlformats.org/officeDocument/2006/relationships/image" Target="../media/image5.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7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78.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6.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7.xml"/></Relationships>
</file>

<file path=ppt/slides/_rels/slide8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tags" Target="../tags/tag88.xml"/><Relationship Id="rId5" Type="http://schemas.openxmlformats.org/officeDocument/2006/relationships/image" Target="../media/image9.jpeg"/><Relationship Id="rId4" Type="http://schemas.openxmlformats.org/officeDocument/2006/relationships/image" Target="../media/image8.w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r>
              <a:rPr lang="en-US" dirty="0"/>
              <a:t>EDMA3, QDMA and </a:t>
            </a:r>
            <a:r>
              <a:rPr lang="en-US" dirty="0" smtClean="0"/>
              <a:t>IDMA</a:t>
            </a:r>
            <a:br>
              <a:rPr lang="en-US" dirty="0" smtClean="0"/>
            </a:br>
            <a:r>
              <a:rPr lang="en-US" dirty="0" smtClean="0"/>
              <a:t>for the </a:t>
            </a:r>
            <a:r>
              <a:rPr lang="en-US" dirty="0"/>
              <a:t/>
            </a:r>
            <a:br>
              <a:rPr lang="en-US" dirty="0"/>
            </a:br>
            <a:r>
              <a:rPr lang="en-US" dirty="0"/>
              <a:t> </a:t>
            </a:r>
            <a:r>
              <a:rPr lang="en-US" dirty="0" smtClean="0"/>
              <a:t>Keystone Platform</a:t>
            </a:r>
            <a:endParaRPr lang="en-US" dirty="0"/>
          </a:p>
        </p:txBody>
      </p:sp>
    </p:spTree>
    <p:custDataLst>
      <p:tags r:id="rId2"/>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en-US" sz="3200"/>
              <a:t>Example: How Do You VIEW the Transfer?</a:t>
            </a:r>
          </a:p>
        </p:txBody>
      </p:sp>
      <p:sp>
        <p:nvSpPr>
          <p:cNvPr id="133017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018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0181" name="Group 5"/>
          <p:cNvGrpSpPr>
            <a:grpSpLocks/>
          </p:cNvGrpSpPr>
          <p:nvPr/>
        </p:nvGrpSpPr>
        <p:grpSpPr bwMode="auto">
          <a:xfrm>
            <a:off x="1676400" y="3733800"/>
            <a:ext cx="5562600" cy="914400"/>
            <a:chOff x="1200" y="2496"/>
            <a:chExt cx="3504" cy="576"/>
          </a:xfrm>
        </p:grpSpPr>
        <p:sp>
          <p:nvSpPr>
            <p:cNvPr id="133018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20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020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0202" name="Group 26"/>
          <p:cNvGrpSpPr>
            <a:grpSpLocks/>
          </p:cNvGrpSpPr>
          <p:nvPr/>
        </p:nvGrpSpPr>
        <p:grpSpPr bwMode="auto">
          <a:xfrm>
            <a:off x="2747963" y="1524000"/>
            <a:ext cx="1219200" cy="914400"/>
            <a:chOff x="432" y="960"/>
            <a:chExt cx="768" cy="576"/>
          </a:xfrm>
        </p:grpSpPr>
        <p:sp>
          <p:nvSpPr>
            <p:cNvPr id="133020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021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021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021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021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021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022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0221" name="Rectangle 45"/>
          <p:cNvSpPr>
            <a:spLocks noChangeArrowheads="1"/>
          </p:cNvSpPr>
          <p:nvPr/>
        </p:nvSpPr>
        <p:spPr bwMode="auto">
          <a:xfrm>
            <a:off x="373063" y="5675313"/>
            <a:ext cx="8770937" cy="635000"/>
          </a:xfrm>
          <a:prstGeom prst="rect">
            <a:avLst/>
          </a:prstGeom>
          <a:solidFill>
            <a:schemeClr val="bg1"/>
          </a:solidFill>
          <a:ln w="12700">
            <a:noFill/>
            <a:miter lim="800000"/>
            <a:headEnd/>
            <a:tailEnd/>
          </a:ln>
          <a:effectLst/>
        </p:spPr>
        <p:txBody>
          <a:bodyPr anchor="ctr">
            <a:spAutoFit/>
          </a:bodyPr>
          <a:lstStyle/>
          <a:p>
            <a:endParaRPr lang="en-US"/>
          </a:p>
        </p:txBody>
      </p:sp>
      <p:sp>
        <p:nvSpPr>
          <p:cNvPr id="1330222" name="Rectangle 46"/>
          <p:cNvSpPr>
            <a:spLocks noChangeArrowheads="1"/>
          </p:cNvSpPr>
          <p:nvPr/>
        </p:nvSpPr>
        <p:spPr bwMode="auto">
          <a:xfrm>
            <a:off x="5557838" y="4692650"/>
            <a:ext cx="2078037" cy="1089025"/>
          </a:xfrm>
          <a:prstGeom prst="rect">
            <a:avLst/>
          </a:prstGeom>
          <a:solidFill>
            <a:schemeClr val="bg1"/>
          </a:solidFill>
          <a:ln w="12700">
            <a:noFill/>
            <a:miter lim="800000"/>
            <a:headEnd/>
            <a:tailEnd/>
          </a:ln>
          <a:effectLst/>
        </p:spPr>
        <p:txBody>
          <a:bodyPr anchor="ctr">
            <a:spAutoFit/>
          </a:bodyPr>
          <a:lstStyle/>
          <a:p>
            <a:endParaRPr lang="en-US"/>
          </a:p>
        </p:txBody>
      </p:sp>
      <p:sp>
        <p:nvSpPr>
          <p:cNvPr id="1330223" name="Rectangle 47"/>
          <p:cNvSpPr>
            <a:spLocks noChangeArrowheads="1"/>
          </p:cNvSpPr>
          <p:nvPr/>
        </p:nvSpPr>
        <p:spPr bwMode="auto">
          <a:xfrm>
            <a:off x="1333500" y="4711700"/>
            <a:ext cx="207803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346"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5170" name="Rectangle 2"/>
          <p:cNvSpPr>
            <a:spLocks noGrp="1" noChangeArrowheads="1"/>
          </p:cNvSpPr>
          <p:nvPr>
            <p:ph type="title"/>
          </p:nvPr>
        </p:nvSpPr>
        <p:spPr/>
        <p:txBody>
          <a:bodyPr/>
          <a:lstStyle/>
          <a:p>
            <a:r>
              <a:rPr lang="en-US" sz="3200"/>
              <a:t>Chaining Example 1</a:t>
            </a:r>
          </a:p>
        </p:txBody>
      </p:sp>
      <p:cxnSp>
        <p:nvCxnSpPr>
          <p:cNvPr id="1415171" name="AutoShape 3"/>
          <p:cNvCxnSpPr>
            <a:cxnSpLocks noChangeShapeType="1"/>
            <a:stCxn id="141520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517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517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517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517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17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5177" name="AutoShape 9"/>
          <p:cNvCxnSpPr>
            <a:cxnSpLocks noChangeShapeType="1"/>
            <a:stCxn id="1415196" idx="3"/>
            <a:endCxn id="141517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517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7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5181" name="AutoShape 13"/>
          <p:cNvCxnSpPr>
            <a:cxnSpLocks noChangeShapeType="1"/>
            <a:stCxn id="1415197" idx="3"/>
            <a:endCxn id="141518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518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5185" name="AutoShape 17"/>
          <p:cNvCxnSpPr>
            <a:cxnSpLocks noChangeShapeType="1"/>
            <a:stCxn id="1415179" idx="6"/>
            <a:endCxn id="141517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5186" name="AutoShape 18"/>
          <p:cNvCxnSpPr>
            <a:cxnSpLocks noChangeShapeType="1"/>
            <a:stCxn id="1415198" idx="3"/>
            <a:endCxn id="141518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518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5190" name="AutoShape 22"/>
          <p:cNvCxnSpPr>
            <a:cxnSpLocks noChangeShapeType="1"/>
            <a:stCxn id="1415199" idx="3"/>
            <a:endCxn id="141519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519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194" name="AutoShape 26"/>
          <p:cNvCxnSpPr>
            <a:cxnSpLocks noChangeShapeType="1"/>
            <a:stCxn id="1415188" idx="6"/>
            <a:endCxn id="141518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5195" name="AutoShape 27"/>
          <p:cNvCxnSpPr>
            <a:cxnSpLocks noChangeShapeType="1"/>
            <a:stCxn id="141519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519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19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0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520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520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520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520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520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521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521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521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521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521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521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521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522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22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22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23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3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523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37" name="AutoShape 69"/>
          <p:cNvCxnSpPr>
            <a:cxnSpLocks noChangeShapeType="1"/>
            <a:stCxn id="1415232" idx="6"/>
            <a:endCxn id="141523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523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524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44" name="AutoShape 76"/>
          <p:cNvCxnSpPr>
            <a:cxnSpLocks noChangeShapeType="1"/>
            <a:stCxn id="1415239" idx="6"/>
            <a:endCxn id="141523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524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524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5247" name="AutoShape 79"/>
          <p:cNvCxnSpPr>
            <a:cxnSpLocks noChangeShapeType="1"/>
            <a:endCxn id="141523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524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4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525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55" name="AutoShape 87"/>
          <p:cNvCxnSpPr>
            <a:cxnSpLocks noChangeShapeType="1"/>
            <a:stCxn id="1415250" idx="6"/>
            <a:endCxn id="141525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525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525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62" name="AutoShape 94"/>
          <p:cNvCxnSpPr>
            <a:cxnSpLocks noChangeShapeType="1"/>
            <a:stCxn id="1415257" idx="6"/>
            <a:endCxn id="141525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5263" name="AutoShape 95"/>
          <p:cNvCxnSpPr>
            <a:cxnSpLocks noChangeShapeType="1"/>
            <a:stCxn id="141525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526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526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526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526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6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5270" name="Group 102"/>
          <p:cNvGrpSpPr>
            <a:grpSpLocks/>
          </p:cNvGrpSpPr>
          <p:nvPr/>
        </p:nvGrpSpPr>
        <p:grpSpPr bwMode="auto">
          <a:xfrm>
            <a:off x="4114800" y="1368425"/>
            <a:ext cx="1230313" cy="1319213"/>
            <a:chOff x="2928" y="870"/>
            <a:chExt cx="439" cy="831"/>
          </a:xfrm>
        </p:grpSpPr>
        <p:cxnSp>
          <p:nvCxnSpPr>
            <p:cNvPr id="1415271" name="AutoShape 103"/>
            <p:cNvCxnSpPr>
              <a:cxnSpLocks noChangeShapeType="1"/>
              <a:endCxn id="141527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5272" name="AutoShape 104"/>
            <p:cNvCxnSpPr>
              <a:cxnSpLocks noChangeShapeType="1"/>
              <a:endCxn id="141527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5273" name="AutoShape 105"/>
            <p:cNvCxnSpPr>
              <a:cxnSpLocks noChangeShapeType="1"/>
              <a:endCxn id="141527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5274" name="AutoShape 106"/>
            <p:cNvCxnSpPr>
              <a:cxnSpLocks noChangeShapeType="1"/>
              <a:endCxn id="141527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527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527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28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28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28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28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529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529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529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529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9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530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5302" name="AutoShape 134"/>
          <p:cNvCxnSpPr>
            <a:cxnSpLocks noChangeShapeType="1"/>
            <a:endCxn id="141530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5303" name="AutoShape 135"/>
          <p:cNvCxnSpPr>
            <a:cxnSpLocks noChangeShapeType="1"/>
            <a:endCxn id="141530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5304" name="AutoShape 136"/>
          <p:cNvCxnSpPr>
            <a:cxnSpLocks noChangeShapeType="1"/>
            <a:endCxn id="141530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530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0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5310" name="AutoShape 142"/>
          <p:cNvCxnSpPr>
            <a:cxnSpLocks noChangeShapeType="1"/>
            <a:endCxn id="141531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531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531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31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32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2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32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532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2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532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532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32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32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32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33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3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533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533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533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533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533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533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533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533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5342" name="Freeform 174"/>
          <p:cNvSpPr>
            <a:spLocks/>
          </p:cNvSpPr>
          <p:nvPr/>
        </p:nvSpPr>
        <p:spPr bwMode="auto">
          <a:xfrm>
            <a:off x="2065338" y="1398588"/>
            <a:ext cx="1838325" cy="1971675"/>
          </a:xfrm>
          <a:custGeom>
            <a:avLst/>
            <a:gdLst/>
            <a:ahLst/>
            <a:cxnLst>
              <a:cxn ang="0">
                <a:pos x="0" y="10"/>
              </a:cxn>
              <a:cxn ang="0">
                <a:pos x="582" y="63"/>
              </a:cxn>
              <a:cxn ang="0">
                <a:pos x="688" y="388"/>
              </a:cxn>
              <a:cxn ang="0">
                <a:pos x="704" y="1220"/>
              </a:cxn>
              <a:cxn ang="0">
                <a:pos x="1158" y="1402"/>
              </a:cxn>
            </a:cxnLst>
            <a:rect l="0" t="0" r="r" b="b"/>
            <a:pathLst>
              <a:path w="1158" h="1402">
                <a:moveTo>
                  <a:pt x="0" y="10"/>
                </a:moveTo>
                <a:cubicBezTo>
                  <a:pt x="233" y="5"/>
                  <a:pt x="467" y="0"/>
                  <a:pt x="582" y="63"/>
                </a:cubicBezTo>
                <a:cubicBezTo>
                  <a:pt x="697" y="126"/>
                  <a:pt x="668" y="195"/>
                  <a:pt x="688" y="388"/>
                </a:cubicBezTo>
                <a:cubicBezTo>
                  <a:pt x="708" y="581"/>
                  <a:pt x="626" y="1051"/>
                  <a:pt x="704" y="1220"/>
                </a:cubicBezTo>
                <a:cubicBezTo>
                  <a:pt x="782" y="1389"/>
                  <a:pt x="970" y="1395"/>
                  <a:pt x="1158" y="1402"/>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534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44"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5345"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394"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7218" name="Rectangle 2"/>
          <p:cNvSpPr>
            <a:spLocks noGrp="1" noChangeArrowheads="1"/>
          </p:cNvSpPr>
          <p:nvPr>
            <p:ph type="title"/>
          </p:nvPr>
        </p:nvSpPr>
        <p:spPr/>
        <p:txBody>
          <a:bodyPr/>
          <a:lstStyle/>
          <a:p>
            <a:r>
              <a:rPr lang="en-US" sz="3200"/>
              <a:t>Chaining Example 1</a:t>
            </a:r>
          </a:p>
        </p:txBody>
      </p:sp>
      <p:cxnSp>
        <p:nvCxnSpPr>
          <p:cNvPr id="1417219" name="AutoShape 3"/>
          <p:cNvCxnSpPr>
            <a:cxnSpLocks noChangeShapeType="1"/>
            <a:stCxn id="1417248"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7220"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7221"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7222"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7223"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24"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7225" name="AutoShape 9"/>
          <p:cNvCxnSpPr>
            <a:cxnSpLocks noChangeShapeType="1"/>
            <a:stCxn id="1417244" idx="3"/>
            <a:endCxn id="1417226"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7226"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7"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8"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7229" name="AutoShape 13"/>
          <p:cNvCxnSpPr>
            <a:cxnSpLocks noChangeShapeType="1"/>
            <a:stCxn id="1417245" idx="3"/>
            <a:endCxn id="1417230"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7230"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1"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2"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7233" name="AutoShape 17"/>
          <p:cNvCxnSpPr>
            <a:cxnSpLocks noChangeShapeType="1"/>
            <a:stCxn id="1417227" idx="6"/>
            <a:endCxn id="1417227"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7234" name="AutoShape 18"/>
          <p:cNvCxnSpPr>
            <a:cxnSpLocks noChangeShapeType="1"/>
            <a:stCxn id="1417246" idx="3"/>
            <a:endCxn id="1417235"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7235"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6"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7"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7238" name="AutoShape 22"/>
          <p:cNvCxnSpPr>
            <a:cxnSpLocks noChangeShapeType="1"/>
            <a:stCxn id="1417247" idx="3"/>
            <a:endCxn id="1417239"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7239"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0"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1"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42" name="AutoShape 26"/>
          <p:cNvCxnSpPr>
            <a:cxnSpLocks noChangeShapeType="1"/>
            <a:stCxn id="1417236" idx="6"/>
            <a:endCxn id="1417236"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7243" name="AutoShape 27"/>
          <p:cNvCxnSpPr>
            <a:cxnSpLocks noChangeShapeType="1"/>
            <a:stCxn id="1417239"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7244"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5"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46"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7"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8"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7249"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0"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1"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2"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3"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7254"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7255"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7256"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7257"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7258"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7259"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7260"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7261"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7262"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7263"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7264"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5"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6"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7"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7268"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269"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0"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1"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72"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3"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4"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5"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6"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7"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278"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79"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0"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1"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7282"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3"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4"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285" name="AutoShape 69"/>
          <p:cNvCxnSpPr>
            <a:cxnSpLocks noChangeShapeType="1"/>
            <a:stCxn id="1417280" idx="6"/>
            <a:endCxn id="1417280"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7286"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7"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8"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7289"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0"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1"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92" name="AutoShape 76"/>
          <p:cNvCxnSpPr>
            <a:cxnSpLocks noChangeShapeType="1"/>
            <a:stCxn id="1417287" idx="6"/>
            <a:endCxn id="1417287"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7293"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7294"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7295" name="AutoShape 79"/>
          <p:cNvCxnSpPr>
            <a:cxnSpLocks noChangeShapeType="1"/>
            <a:endCxn id="1417287"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7296"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97"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8"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9"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7300"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1"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2"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303" name="AutoShape 87"/>
          <p:cNvCxnSpPr>
            <a:cxnSpLocks noChangeShapeType="1"/>
            <a:stCxn id="1417298" idx="6"/>
            <a:endCxn id="1417298"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7304"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5"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6"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7307"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8"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9"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310" name="AutoShape 94"/>
          <p:cNvCxnSpPr>
            <a:cxnSpLocks noChangeShapeType="1"/>
            <a:stCxn id="1417305" idx="6"/>
            <a:endCxn id="1417305"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7311" name="AutoShape 95"/>
          <p:cNvCxnSpPr>
            <a:cxnSpLocks noChangeShapeType="1"/>
            <a:stCxn id="1417307"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7312"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7313"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7314"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7315"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16"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17"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7318" name="Group 102"/>
          <p:cNvGrpSpPr>
            <a:grpSpLocks/>
          </p:cNvGrpSpPr>
          <p:nvPr/>
        </p:nvGrpSpPr>
        <p:grpSpPr bwMode="auto">
          <a:xfrm>
            <a:off x="4114800" y="1368425"/>
            <a:ext cx="1230313" cy="1319213"/>
            <a:chOff x="2928" y="870"/>
            <a:chExt cx="439" cy="831"/>
          </a:xfrm>
        </p:grpSpPr>
        <p:cxnSp>
          <p:nvCxnSpPr>
            <p:cNvPr id="1417319" name="AutoShape 103"/>
            <p:cNvCxnSpPr>
              <a:cxnSpLocks noChangeShapeType="1"/>
              <a:endCxn id="1417323"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7320" name="AutoShape 104"/>
            <p:cNvCxnSpPr>
              <a:cxnSpLocks noChangeShapeType="1"/>
              <a:endCxn id="1417324"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7321" name="AutoShape 105"/>
            <p:cNvCxnSpPr>
              <a:cxnSpLocks noChangeShapeType="1"/>
              <a:endCxn id="1417325"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7322" name="AutoShape 106"/>
            <p:cNvCxnSpPr>
              <a:cxnSpLocks noChangeShapeType="1"/>
              <a:endCxn id="1417326"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7323"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4"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5"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6"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7327"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8"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9"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30"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31"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32"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33"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4"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5"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6"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7"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7338"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7339"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0"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1"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7342"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7343"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44"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5"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6"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7"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8"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7349"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7350" name="AutoShape 134"/>
          <p:cNvCxnSpPr>
            <a:cxnSpLocks noChangeShapeType="1"/>
            <a:endCxn id="1417354"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7351" name="AutoShape 135"/>
          <p:cNvCxnSpPr>
            <a:cxnSpLocks noChangeShapeType="1"/>
            <a:endCxn id="1417355"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7352" name="AutoShape 136"/>
          <p:cNvCxnSpPr>
            <a:cxnSpLocks noChangeShapeType="1"/>
            <a:endCxn id="1417356"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7353"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4"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5"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6"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57"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7358" name="AutoShape 142"/>
          <p:cNvCxnSpPr>
            <a:cxnSpLocks noChangeShapeType="1"/>
            <a:endCxn id="1417361"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7359"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0"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1"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2"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3"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7364"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365"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6"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7"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368"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9"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370"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7371"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72"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7373"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7374"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75"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76"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77"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78"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79"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7380"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7381"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7382"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7383"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7384"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7385"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7386"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7387"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7390" name="Freeform 174"/>
          <p:cNvSpPr>
            <a:spLocks/>
          </p:cNvSpPr>
          <p:nvPr/>
        </p:nvSpPr>
        <p:spPr bwMode="auto">
          <a:xfrm>
            <a:off x="4132263" y="3298825"/>
            <a:ext cx="2327275" cy="1090613"/>
          </a:xfrm>
          <a:custGeom>
            <a:avLst/>
            <a:gdLst/>
            <a:ahLst/>
            <a:cxnLst>
              <a:cxn ang="0">
                <a:pos x="0" y="34"/>
              </a:cxn>
              <a:cxn ang="0">
                <a:pos x="720" y="93"/>
              </a:cxn>
              <a:cxn ang="0">
                <a:pos x="1008" y="594"/>
              </a:cxn>
              <a:cxn ang="0">
                <a:pos x="1466" y="653"/>
              </a:cxn>
            </a:cxnLst>
            <a:rect l="0" t="0" r="r" b="b"/>
            <a:pathLst>
              <a:path w="1466" h="687">
                <a:moveTo>
                  <a:pt x="0" y="34"/>
                </a:moveTo>
                <a:cubicBezTo>
                  <a:pt x="276" y="17"/>
                  <a:pt x="552" y="0"/>
                  <a:pt x="720" y="93"/>
                </a:cubicBezTo>
                <a:cubicBezTo>
                  <a:pt x="888" y="186"/>
                  <a:pt x="884" y="501"/>
                  <a:pt x="1008" y="594"/>
                </a:cubicBezTo>
                <a:cubicBezTo>
                  <a:pt x="1132" y="687"/>
                  <a:pt x="1299" y="670"/>
                  <a:pt x="1466" y="65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17391"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92"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7393"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443" name="Text Box 1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9266" name="Rectangle 2"/>
          <p:cNvSpPr>
            <a:spLocks noGrp="1" noChangeArrowheads="1"/>
          </p:cNvSpPr>
          <p:nvPr>
            <p:ph type="title"/>
          </p:nvPr>
        </p:nvSpPr>
        <p:spPr/>
        <p:txBody>
          <a:bodyPr/>
          <a:lstStyle/>
          <a:p>
            <a:r>
              <a:rPr lang="en-US" sz="3200"/>
              <a:t>Chaining Example 2</a:t>
            </a:r>
          </a:p>
        </p:txBody>
      </p:sp>
      <p:cxnSp>
        <p:nvCxnSpPr>
          <p:cNvPr id="1419267" name="AutoShape 3"/>
          <p:cNvCxnSpPr>
            <a:cxnSpLocks noChangeShapeType="1"/>
            <a:stCxn id="1419296"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9268"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9269"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9270"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9271"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272"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9273" name="AutoShape 9"/>
          <p:cNvCxnSpPr>
            <a:cxnSpLocks noChangeShapeType="1"/>
            <a:stCxn id="1419292" idx="3"/>
            <a:endCxn id="1419274"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9274"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5"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6"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9277" name="AutoShape 13"/>
          <p:cNvCxnSpPr>
            <a:cxnSpLocks noChangeShapeType="1"/>
            <a:stCxn id="1419293" idx="3"/>
            <a:endCxn id="1419278"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9278"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9"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0"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9281" name="AutoShape 17"/>
          <p:cNvCxnSpPr>
            <a:cxnSpLocks noChangeShapeType="1"/>
            <a:stCxn id="1419275" idx="6"/>
            <a:endCxn id="1419275"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9282" name="AutoShape 18"/>
          <p:cNvCxnSpPr>
            <a:cxnSpLocks noChangeShapeType="1"/>
            <a:stCxn id="1419294" idx="3"/>
            <a:endCxn id="1419283"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9283"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4"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5"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9286" name="AutoShape 22"/>
          <p:cNvCxnSpPr>
            <a:cxnSpLocks noChangeShapeType="1"/>
            <a:stCxn id="1419295" idx="3"/>
            <a:endCxn id="1419287"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9287"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8"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9"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290" name="AutoShape 26"/>
          <p:cNvCxnSpPr>
            <a:cxnSpLocks noChangeShapeType="1"/>
            <a:stCxn id="1419284" idx="6"/>
            <a:endCxn id="1419284"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9291" name="AutoShape 27"/>
          <p:cNvCxnSpPr>
            <a:cxnSpLocks noChangeShapeType="1"/>
            <a:stCxn id="1419287"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9292"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3"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294"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5"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6"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9297"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8"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9"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0"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1"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9302"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9303"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9304"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9305"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9306"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9307"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9308"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9309"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9310"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9311"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9312"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3"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4"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5"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9316"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317"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8"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9"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320"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21"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2"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3" name="Line 59"/>
          <p:cNvSpPr>
            <a:spLocks noChangeShapeType="1"/>
          </p:cNvSpPr>
          <p:nvPr/>
        </p:nvSpPr>
        <p:spPr bwMode="auto">
          <a:xfrm>
            <a:off x="790575" y="2225675"/>
            <a:ext cx="887413" cy="0"/>
          </a:xfrm>
          <a:prstGeom prst="line">
            <a:avLst/>
          </a:prstGeom>
          <a:noFill/>
          <a:ln w="38100">
            <a:solidFill>
              <a:srgbClr val="FF3300"/>
            </a:solidFill>
            <a:round/>
            <a:headEnd type="none" w="sm" len="sm"/>
            <a:tailEnd type="triangle" w="med" len="med"/>
          </a:ln>
          <a:effectLst/>
        </p:spPr>
        <p:txBody>
          <a:bodyPr/>
          <a:lstStyle/>
          <a:p>
            <a:endParaRPr lang="en-US"/>
          </a:p>
        </p:txBody>
      </p:sp>
      <p:sp>
        <p:nvSpPr>
          <p:cNvPr id="1419324"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5"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326"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27"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8"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9"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9330"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1"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2"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33" name="AutoShape 69"/>
          <p:cNvCxnSpPr>
            <a:cxnSpLocks noChangeShapeType="1"/>
            <a:stCxn id="1419328" idx="6"/>
            <a:endCxn id="1419328"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9334"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5"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6"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9337"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8"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9"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40" name="AutoShape 76"/>
          <p:cNvCxnSpPr>
            <a:cxnSpLocks noChangeShapeType="1"/>
            <a:stCxn id="1419335" idx="6"/>
            <a:endCxn id="1419335"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9341"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9342"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9343" name="AutoShape 79"/>
          <p:cNvCxnSpPr>
            <a:cxnSpLocks noChangeShapeType="1"/>
            <a:endCxn id="1419335"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9344"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45"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6"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7"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9348"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9"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0"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51" name="AutoShape 87"/>
          <p:cNvCxnSpPr>
            <a:cxnSpLocks noChangeShapeType="1"/>
            <a:stCxn id="1419346" idx="6"/>
            <a:endCxn id="1419346"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9352"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3"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4"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9355"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6"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7"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58" name="AutoShape 94"/>
          <p:cNvCxnSpPr>
            <a:cxnSpLocks noChangeShapeType="1"/>
            <a:stCxn id="1419353" idx="6"/>
            <a:endCxn id="1419353"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9359" name="AutoShape 95"/>
          <p:cNvCxnSpPr>
            <a:cxnSpLocks noChangeShapeType="1"/>
            <a:stCxn id="1419355"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9360"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9361"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9362"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9363"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64"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65"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9366" name="Group 102"/>
          <p:cNvGrpSpPr>
            <a:grpSpLocks/>
          </p:cNvGrpSpPr>
          <p:nvPr/>
        </p:nvGrpSpPr>
        <p:grpSpPr bwMode="auto">
          <a:xfrm>
            <a:off x="4114800" y="1368425"/>
            <a:ext cx="1230313" cy="1319213"/>
            <a:chOff x="2928" y="870"/>
            <a:chExt cx="439" cy="831"/>
          </a:xfrm>
        </p:grpSpPr>
        <p:cxnSp>
          <p:nvCxnSpPr>
            <p:cNvPr id="1419367" name="AutoShape 103"/>
            <p:cNvCxnSpPr>
              <a:cxnSpLocks noChangeShapeType="1"/>
              <a:endCxn id="1419371"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9368" name="AutoShape 104"/>
            <p:cNvCxnSpPr>
              <a:cxnSpLocks noChangeShapeType="1"/>
              <a:endCxn id="1419372"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9369" name="AutoShape 105"/>
            <p:cNvCxnSpPr>
              <a:cxnSpLocks noChangeShapeType="1"/>
              <a:endCxn id="1419373"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9370" name="AutoShape 106"/>
            <p:cNvCxnSpPr>
              <a:cxnSpLocks noChangeShapeType="1"/>
              <a:endCxn id="1419374"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9371"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2"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3"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4"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9375"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6"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7"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378"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379"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380"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381"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2"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3"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4"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5"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9386"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9387"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8"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9"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9390"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9391"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92"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3"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4"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5"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6"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9397"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9398" name="AutoShape 134"/>
          <p:cNvCxnSpPr>
            <a:cxnSpLocks noChangeShapeType="1"/>
            <a:endCxn id="1419402"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9399" name="AutoShape 135"/>
          <p:cNvCxnSpPr>
            <a:cxnSpLocks noChangeShapeType="1"/>
            <a:endCxn id="1419403"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9400" name="AutoShape 136"/>
          <p:cNvCxnSpPr>
            <a:cxnSpLocks noChangeShapeType="1"/>
            <a:endCxn id="1419404"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9401"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2"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3"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4"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05"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9406" name="AutoShape 142"/>
          <p:cNvCxnSpPr>
            <a:cxnSpLocks noChangeShapeType="1"/>
            <a:endCxn id="1419409"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9407"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8"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9"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0"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1"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9412"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413"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4"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5"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416"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7"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418"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9419"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20"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9421"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9422"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423"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424"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425"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426"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27"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9428"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9429"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9430"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9431"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9432"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9433"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9434"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9435"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9438" name="Rectangle 174"/>
          <p:cNvSpPr>
            <a:spLocks noChangeArrowheads="1"/>
          </p:cNvSpPr>
          <p:nvPr/>
        </p:nvSpPr>
        <p:spPr bwMode="auto">
          <a:xfrm>
            <a:off x="6332538" y="3233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39" name="Rectangle 175"/>
          <p:cNvSpPr>
            <a:spLocks noChangeArrowheads="1"/>
          </p:cNvSpPr>
          <p:nvPr/>
        </p:nvSpPr>
        <p:spPr bwMode="auto">
          <a:xfrm>
            <a:off x="388938" y="1201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40" name="Rectangle 176"/>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41" name="Text Box 177"/>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9442" name="Text Box 178"/>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48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1314" name="Rectangle 2"/>
          <p:cNvSpPr>
            <a:spLocks noGrp="1" noChangeArrowheads="1"/>
          </p:cNvSpPr>
          <p:nvPr>
            <p:ph type="title"/>
          </p:nvPr>
        </p:nvSpPr>
        <p:spPr/>
        <p:txBody>
          <a:bodyPr/>
          <a:lstStyle/>
          <a:p>
            <a:r>
              <a:rPr lang="en-US" sz="3200"/>
              <a:t>Chaining Example 2</a:t>
            </a:r>
          </a:p>
        </p:txBody>
      </p:sp>
      <p:cxnSp>
        <p:nvCxnSpPr>
          <p:cNvPr id="1421315" name="AutoShape 3"/>
          <p:cNvCxnSpPr>
            <a:cxnSpLocks noChangeShapeType="1"/>
            <a:stCxn id="142134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131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131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131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131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2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1321" name="AutoShape 9"/>
          <p:cNvCxnSpPr>
            <a:cxnSpLocks noChangeShapeType="1"/>
            <a:stCxn id="1421340" idx="3"/>
            <a:endCxn id="142132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132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1325" name="AutoShape 13"/>
          <p:cNvCxnSpPr>
            <a:cxnSpLocks noChangeShapeType="1"/>
            <a:stCxn id="1421341" idx="3"/>
            <a:endCxn id="142132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132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1329" name="AutoShape 17"/>
          <p:cNvCxnSpPr>
            <a:cxnSpLocks noChangeShapeType="1"/>
            <a:stCxn id="1421323" idx="6"/>
            <a:endCxn id="142132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1330" name="AutoShape 18"/>
          <p:cNvCxnSpPr>
            <a:cxnSpLocks noChangeShapeType="1"/>
            <a:stCxn id="1421342" idx="3"/>
            <a:endCxn id="142133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133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1334" name="AutoShape 22"/>
          <p:cNvCxnSpPr>
            <a:cxnSpLocks noChangeShapeType="1"/>
            <a:stCxn id="1421343" idx="3"/>
            <a:endCxn id="142133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133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38" name="AutoShape 26"/>
          <p:cNvCxnSpPr>
            <a:cxnSpLocks noChangeShapeType="1"/>
            <a:stCxn id="1421332" idx="6"/>
            <a:endCxn id="142133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1339" name="AutoShape 27"/>
          <p:cNvCxnSpPr>
            <a:cxnSpLocks noChangeShapeType="1"/>
            <a:stCxn id="142133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134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4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134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135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135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135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135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135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135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135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135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135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135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136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136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36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6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37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7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137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81" name="AutoShape 69"/>
          <p:cNvCxnSpPr>
            <a:cxnSpLocks noChangeShapeType="1"/>
            <a:stCxn id="1421376" idx="6"/>
            <a:endCxn id="142137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138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138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88" name="AutoShape 76"/>
          <p:cNvCxnSpPr>
            <a:cxnSpLocks noChangeShapeType="1"/>
            <a:stCxn id="1421383" idx="6"/>
            <a:endCxn id="142138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138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139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1391" name="AutoShape 79"/>
          <p:cNvCxnSpPr>
            <a:cxnSpLocks noChangeShapeType="1"/>
            <a:endCxn id="142138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139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9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139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99" name="AutoShape 87"/>
          <p:cNvCxnSpPr>
            <a:cxnSpLocks noChangeShapeType="1"/>
            <a:stCxn id="1421394" idx="6"/>
            <a:endCxn id="142139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140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140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406" name="AutoShape 94"/>
          <p:cNvCxnSpPr>
            <a:cxnSpLocks noChangeShapeType="1"/>
            <a:stCxn id="1421401" idx="6"/>
            <a:endCxn id="142140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1407" name="AutoShape 95"/>
          <p:cNvCxnSpPr>
            <a:cxnSpLocks noChangeShapeType="1"/>
            <a:stCxn id="142140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140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140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141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141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1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1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1414" name="Group 102"/>
          <p:cNvGrpSpPr>
            <a:grpSpLocks/>
          </p:cNvGrpSpPr>
          <p:nvPr/>
        </p:nvGrpSpPr>
        <p:grpSpPr bwMode="auto">
          <a:xfrm>
            <a:off x="4114800" y="1368425"/>
            <a:ext cx="1230313" cy="1319213"/>
            <a:chOff x="2928" y="870"/>
            <a:chExt cx="439" cy="831"/>
          </a:xfrm>
        </p:grpSpPr>
        <p:cxnSp>
          <p:nvCxnSpPr>
            <p:cNvPr id="1421415" name="AutoShape 103"/>
            <p:cNvCxnSpPr>
              <a:cxnSpLocks noChangeShapeType="1"/>
              <a:endCxn id="142141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1416" name="AutoShape 104"/>
            <p:cNvCxnSpPr>
              <a:cxnSpLocks noChangeShapeType="1"/>
              <a:endCxn id="142142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1417" name="AutoShape 105"/>
            <p:cNvCxnSpPr>
              <a:cxnSpLocks noChangeShapeType="1"/>
              <a:endCxn id="142142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1418" name="AutoShape 106"/>
            <p:cNvCxnSpPr>
              <a:cxnSpLocks noChangeShapeType="1"/>
              <a:endCxn id="142142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141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142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2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2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2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2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143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143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1436" name="Line 124"/>
          <p:cNvSpPr>
            <a:spLocks noChangeShapeType="1"/>
          </p:cNvSpPr>
          <p:nvPr/>
        </p:nvSpPr>
        <p:spPr bwMode="auto">
          <a:xfrm flipV="1">
            <a:off x="2057400" y="2216150"/>
            <a:ext cx="1624013" cy="793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2143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143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143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4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144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1446" name="AutoShape 134"/>
          <p:cNvCxnSpPr>
            <a:cxnSpLocks noChangeShapeType="1"/>
            <a:endCxn id="142145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1447" name="AutoShape 135"/>
          <p:cNvCxnSpPr>
            <a:cxnSpLocks noChangeShapeType="1"/>
            <a:endCxn id="142145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1448" name="AutoShape 136"/>
          <p:cNvCxnSpPr>
            <a:cxnSpLocks noChangeShapeType="1"/>
            <a:endCxn id="142145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144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5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1454" name="AutoShape 142"/>
          <p:cNvCxnSpPr>
            <a:cxnSpLocks noChangeShapeType="1"/>
            <a:endCxn id="142145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145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146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46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46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46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146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6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146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147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7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7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7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7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7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147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147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147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147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148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148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148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148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148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8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148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38"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3362" name="Rectangle 2"/>
          <p:cNvSpPr>
            <a:spLocks noGrp="1" noChangeArrowheads="1"/>
          </p:cNvSpPr>
          <p:nvPr>
            <p:ph type="title"/>
          </p:nvPr>
        </p:nvSpPr>
        <p:spPr/>
        <p:txBody>
          <a:bodyPr/>
          <a:lstStyle/>
          <a:p>
            <a:r>
              <a:rPr lang="en-US" sz="3200"/>
              <a:t>Chaining Example 2</a:t>
            </a:r>
          </a:p>
        </p:txBody>
      </p:sp>
      <p:cxnSp>
        <p:nvCxnSpPr>
          <p:cNvPr id="1423363" name="AutoShape 3"/>
          <p:cNvCxnSpPr>
            <a:cxnSpLocks noChangeShapeType="1"/>
            <a:stCxn id="142339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336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336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336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336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36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3369" name="AutoShape 9"/>
          <p:cNvCxnSpPr>
            <a:cxnSpLocks noChangeShapeType="1"/>
            <a:stCxn id="1423388" idx="3"/>
            <a:endCxn id="142337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337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3373" name="AutoShape 13"/>
          <p:cNvCxnSpPr>
            <a:cxnSpLocks noChangeShapeType="1"/>
            <a:stCxn id="1423389" idx="3"/>
            <a:endCxn id="142337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337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3377" name="AutoShape 17"/>
          <p:cNvCxnSpPr>
            <a:cxnSpLocks noChangeShapeType="1"/>
            <a:stCxn id="1423371" idx="6"/>
            <a:endCxn id="142337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3378" name="AutoShape 18"/>
          <p:cNvCxnSpPr>
            <a:cxnSpLocks noChangeShapeType="1"/>
            <a:stCxn id="1423390" idx="3"/>
            <a:endCxn id="142337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337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3382" name="AutoShape 22"/>
          <p:cNvCxnSpPr>
            <a:cxnSpLocks noChangeShapeType="1"/>
            <a:stCxn id="1423391" idx="3"/>
            <a:endCxn id="142338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338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386" name="AutoShape 26"/>
          <p:cNvCxnSpPr>
            <a:cxnSpLocks noChangeShapeType="1"/>
            <a:stCxn id="1423380" idx="6"/>
            <a:endCxn id="142338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3387" name="AutoShape 27"/>
          <p:cNvCxnSpPr>
            <a:cxnSpLocks noChangeShapeType="1"/>
            <a:stCxn id="142338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338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8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39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339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339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339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340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340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340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340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340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340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340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340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340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0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341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41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41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42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2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342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29" name="AutoShape 69"/>
          <p:cNvCxnSpPr>
            <a:cxnSpLocks noChangeShapeType="1"/>
            <a:stCxn id="1423424" idx="6"/>
            <a:endCxn id="142342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343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343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36" name="AutoShape 76"/>
          <p:cNvCxnSpPr>
            <a:cxnSpLocks noChangeShapeType="1"/>
            <a:stCxn id="1423431" idx="6"/>
            <a:endCxn id="142343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343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343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3439" name="AutoShape 79"/>
          <p:cNvCxnSpPr>
            <a:cxnSpLocks noChangeShapeType="1"/>
            <a:endCxn id="142343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344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4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344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47" name="AutoShape 87"/>
          <p:cNvCxnSpPr>
            <a:cxnSpLocks noChangeShapeType="1"/>
            <a:stCxn id="1423442" idx="6"/>
            <a:endCxn id="142344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344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345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54" name="AutoShape 94"/>
          <p:cNvCxnSpPr>
            <a:cxnSpLocks noChangeShapeType="1"/>
            <a:stCxn id="1423449" idx="6"/>
            <a:endCxn id="142344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3455" name="AutoShape 95"/>
          <p:cNvCxnSpPr>
            <a:cxnSpLocks noChangeShapeType="1"/>
            <a:stCxn id="142345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345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345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3458"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345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6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3462" name="Group 102"/>
          <p:cNvGrpSpPr>
            <a:grpSpLocks/>
          </p:cNvGrpSpPr>
          <p:nvPr/>
        </p:nvGrpSpPr>
        <p:grpSpPr bwMode="auto">
          <a:xfrm>
            <a:off x="4114800" y="1368425"/>
            <a:ext cx="1230313" cy="1319213"/>
            <a:chOff x="2928" y="870"/>
            <a:chExt cx="439" cy="831"/>
          </a:xfrm>
        </p:grpSpPr>
        <p:cxnSp>
          <p:nvCxnSpPr>
            <p:cNvPr id="1423463" name="AutoShape 103"/>
            <p:cNvCxnSpPr>
              <a:cxnSpLocks noChangeShapeType="1"/>
              <a:endCxn id="142346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3464" name="AutoShape 104"/>
            <p:cNvCxnSpPr>
              <a:cxnSpLocks noChangeShapeType="1"/>
              <a:endCxn id="142346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3465" name="AutoShape 105"/>
            <p:cNvCxnSpPr>
              <a:cxnSpLocks noChangeShapeType="1"/>
              <a:endCxn id="142346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3466" name="AutoShape 106"/>
            <p:cNvCxnSpPr>
              <a:cxnSpLocks noChangeShapeType="1"/>
              <a:endCxn id="142347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346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347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47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47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47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47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348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348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348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348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8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8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349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3494" name="AutoShape 134"/>
          <p:cNvCxnSpPr>
            <a:cxnSpLocks noChangeShapeType="1"/>
            <a:endCxn id="142349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3495" name="AutoShape 135"/>
          <p:cNvCxnSpPr>
            <a:cxnSpLocks noChangeShapeType="1"/>
            <a:endCxn id="142349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3496" name="AutoShape 136"/>
          <p:cNvCxnSpPr>
            <a:cxnSpLocks noChangeShapeType="1"/>
            <a:endCxn id="142350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349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0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3502" name="AutoShape 142"/>
          <p:cNvCxnSpPr>
            <a:cxnSpLocks noChangeShapeType="1"/>
            <a:endCxn id="142350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350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350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50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51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51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351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1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351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351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51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52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52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52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2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352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352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352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352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352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352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353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353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3534" name="Freeform 174"/>
          <p:cNvSpPr>
            <a:spLocks/>
          </p:cNvSpPr>
          <p:nvPr/>
        </p:nvSpPr>
        <p:spPr bwMode="auto">
          <a:xfrm>
            <a:off x="4114800" y="1739900"/>
            <a:ext cx="2608263" cy="530225"/>
          </a:xfrm>
          <a:custGeom>
            <a:avLst/>
            <a:gdLst/>
            <a:ahLst/>
            <a:cxnLst>
              <a:cxn ang="0">
                <a:pos x="0" y="301"/>
              </a:cxn>
              <a:cxn ang="0">
                <a:pos x="747" y="291"/>
              </a:cxn>
              <a:cxn ang="0">
                <a:pos x="1077" y="45"/>
              </a:cxn>
              <a:cxn ang="0">
                <a:pos x="1643" y="24"/>
              </a:cxn>
            </a:cxnLst>
            <a:rect l="0" t="0" r="r" b="b"/>
            <a:pathLst>
              <a:path w="1643" h="334">
                <a:moveTo>
                  <a:pt x="0" y="301"/>
                </a:moveTo>
                <a:cubicBezTo>
                  <a:pt x="284" y="317"/>
                  <a:pt x="568" y="334"/>
                  <a:pt x="747" y="291"/>
                </a:cubicBezTo>
                <a:cubicBezTo>
                  <a:pt x="926" y="248"/>
                  <a:pt x="928" y="90"/>
                  <a:pt x="1077" y="45"/>
                </a:cubicBezTo>
                <a:cubicBezTo>
                  <a:pt x="1226" y="0"/>
                  <a:pt x="1549" y="28"/>
                  <a:pt x="1643" y="2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3535"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36"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3537"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584" name="Text Box 17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5410" name="Rectangle 2"/>
          <p:cNvSpPr>
            <a:spLocks noGrp="1" noChangeArrowheads="1"/>
          </p:cNvSpPr>
          <p:nvPr>
            <p:ph type="title"/>
          </p:nvPr>
        </p:nvSpPr>
        <p:spPr/>
        <p:txBody>
          <a:bodyPr/>
          <a:lstStyle/>
          <a:p>
            <a:r>
              <a:rPr lang="en-US" sz="3200"/>
              <a:t>Chaining Example 2</a:t>
            </a:r>
            <a:endParaRPr lang="en-US" sz="3200" u="sng"/>
          </a:p>
        </p:txBody>
      </p:sp>
      <p:cxnSp>
        <p:nvCxnSpPr>
          <p:cNvPr id="1425411" name="AutoShape 3"/>
          <p:cNvCxnSpPr>
            <a:cxnSpLocks noChangeShapeType="1"/>
            <a:stCxn id="142544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541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541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541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541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1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5417" name="AutoShape 9"/>
          <p:cNvCxnSpPr>
            <a:cxnSpLocks noChangeShapeType="1"/>
            <a:stCxn id="1425436" idx="3"/>
            <a:endCxn id="142541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541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1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5421" name="AutoShape 13"/>
          <p:cNvCxnSpPr>
            <a:cxnSpLocks noChangeShapeType="1"/>
            <a:stCxn id="1425437" idx="3"/>
            <a:endCxn id="142542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542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5425" name="AutoShape 17"/>
          <p:cNvCxnSpPr>
            <a:cxnSpLocks noChangeShapeType="1"/>
            <a:stCxn id="1425419" idx="6"/>
            <a:endCxn id="142541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5426" name="AutoShape 18"/>
          <p:cNvCxnSpPr>
            <a:cxnSpLocks noChangeShapeType="1"/>
            <a:stCxn id="1425438" idx="3"/>
            <a:endCxn id="142542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542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5430" name="AutoShape 22"/>
          <p:cNvCxnSpPr>
            <a:cxnSpLocks noChangeShapeType="1"/>
            <a:stCxn id="1425439" idx="3"/>
            <a:endCxn id="142543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543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34" name="AutoShape 26"/>
          <p:cNvCxnSpPr>
            <a:cxnSpLocks noChangeShapeType="1"/>
            <a:stCxn id="1425428" idx="6"/>
            <a:endCxn id="142542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5435" name="AutoShape 27"/>
          <p:cNvCxnSpPr>
            <a:cxnSpLocks noChangeShapeType="1"/>
            <a:stCxn id="142543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543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3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4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544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544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544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544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544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545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545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545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545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545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545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545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546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46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6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47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7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547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77" name="AutoShape 69"/>
          <p:cNvCxnSpPr>
            <a:cxnSpLocks noChangeShapeType="1"/>
            <a:stCxn id="1425472" idx="6"/>
            <a:endCxn id="142547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547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548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84" name="AutoShape 76"/>
          <p:cNvCxnSpPr>
            <a:cxnSpLocks noChangeShapeType="1"/>
            <a:stCxn id="1425479" idx="6"/>
            <a:endCxn id="142547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548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548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5487" name="AutoShape 79"/>
          <p:cNvCxnSpPr>
            <a:cxnSpLocks noChangeShapeType="1"/>
            <a:endCxn id="142547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548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8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549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95" name="AutoShape 87"/>
          <p:cNvCxnSpPr>
            <a:cxnSpLocks noChangeShapeType="1"/>
            <a:stCxn id="1425490" idx="6"/>
            <a:endCxn id="142549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549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549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502" name="AutoShape 94"/>
          <p:cNvCxnSpPr>
            <a:cxnSpLocks noChangeShapeType="1"/>
            <a:stCxn id="1425497" idx="6"/>
            <a:endCxn id="142549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5503" name="AutoShape 95"/>
          <p:cNvCxnSpPr>
            <a:cxnSpLocks noChangeShapeType="1"/>
            <a:stCxn id="142549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550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550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550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550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0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5510" name="Group 102"/>
          <p:cNvGrpSpPr>
            <a:grpSpLocks/>
          </p:cNvGrpSpPr>
          <p:nvPr/>
        </p:nvGrpSpPr>
        <p:grpSpPr bwMode="auto">
          <a:xfrm>
            <a:off x="4114800" y="1368425"/>
            <a:ext cx="1230313" cy="1319213"/>
            <a:chOff x="2928" y="870"/>
            <a:chExt cx="439" cy="831"/>
          </a:xfrm>
        </p:grpSpPr>
        <p:cxnSp>
          <p:nvCxnSpPr>
            <p:cNvPr id="1425511" name="AutoShape 103"/>
            <p:cNvCxnSpPr>
              <a:cxnSpLocks noChangeShapeType="1"/>
              <a:endCxn id="142551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5512" name="AutoShape 104"/>
            <p:cNvCxnSpPr>
              <a:cxnSpLocks noChangeShapeType="1"/>
              <a:endCxn id="142551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5513" name="AutoShape 105"/>
            <p:cNvCxnSpPr>
              <a:cxnSpLocks noChangeShapeType="1"/>
              <a:endCxn id="142551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5514" name="AutoShape 106"/>
            <p:cNvCxnSpPr>
              <a:cxnSpLocks noChangeShapeType="1"/>
              <a:endCxn id="142551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551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551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2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2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2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2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553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553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553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553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3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554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5542" name="AutoShape 134"/>
          <p:cNvCxnSpPr>
            <a:cxnSpLocks noChangeShapeType="1"/>
            <a:endCxn id="142554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5543" name="AutoShape 135"/>
          <p:cNvCxnSpPr>
            <a:cxnSpLocks noChangeShapeType="1"/>
            <a:endCxn id="142554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5544" name="AutoShape 136"/>
          <p:cNvCxnSpPr>
            <a:cxnSpLocks noChangeShapeType="1"/>
            <a:endCxn id="142554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554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4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5550" name="AutoShape 142"/>
          <p:cNvCxnSpPr>
            <a:cxnSpLocks noChangeShapeType="1"/>
            <a:endCxn id="142555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555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555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55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56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6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56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556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556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556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556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6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6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6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7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7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557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557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557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557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557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557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557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557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5580" name="Text Box 172"/>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5581" name="Text Box 173"/>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
        <p:nvSpPr>
          <p:cNvPr id="1425582" name="Freeform 174"/>
          <p:cNvSpPr>
            <a:spLocks/>
          </p:cNvSpPr>
          <p:nvPr/>
        </p:nvSpPr>
        <p:spPr bwMode="auto">
          <a:xfrm>
            <a:off x="6959600" y="1743075"/>
            <a:ext cx="2116138" cy="333375"/>
          </a:xfrm>
          <a:custGeom>
            <a:avLst/>
            <a:gdLst/>
            <a:ahLst/>
            <a:cxnLst>
              <a:cxn ang="0">
                <a:pos x="0" y="22"/>
              </a:cxn>
              <a:cxn ang="0">
                <a:pos x="853" y="27"/>
              </a:cxn>
              <a:cxn ang="0">
                <a:pos x="1099" y="182"/>
              </a:cxn>
              <a:cxn ang="0">
                <a:pos x="1333" y="193"/>
              </a:cxn>
            </a:cxnLst>
            <a:rect l="0" t="0" r="r" b="b"/>
            <a:pathLst>
              <a:path w="1333" h="210">
                <a:moveTo>
                  <a:pt x="0" y="22"/>
                </a:moveTo>
                <a:cubicBezTo>
                  <a:pt x="335" y="11"/>
                  <a:pt x="670" y="0"/>
                  <a:pt x="853" y="27"/>
                </a:cubicBezTo>
                <a:cubicBezTo>
                  <a:pt x="1036" y="54"/>
                  <a:pt x="1019" y="154"/>
                  <a:pt x="1099" y="182"/>
                </a:cubicBezTo>
                <a:cubicBezTo>
                  <a:pt x="1179" y="210"/>
                  <a:pt x="1256" y="201"/>
                  <a:pt x="1333" y="19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558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3" name="Rectangle 3"/>
          <p:cNvSpPr>
            <a:spLocks noGrp="1" noChangeArrowheads="1"/>
          </p:cNvSpPr>
          <p:nvPr>
            <p:ph type="title"/>
          </p:nvPr>
        </p:nvSpPr>
        <p:spPr/>
        <p:txBody>
          <a:bodyPr/>
          <a:lstStyle/>
          <a:p>
            <a:r>
              <a:rPr lang="en-US"/>
              <a:t>Intermediate Transfer Completion</a:t>
            </a:r>
          </a:p>
        </p:txBody>
      </p:sp>
      <p:sp>
        <p:nvSpPr>
          <p:cNvPr id="1254404" name="Text Box 4"/>
          <p:cNvSpPr txBox="1">
            <a:spLocks noChangeArrowheads="1"/>
          </p:cNvSpPr>
          <p:nvPr/>
        </p:nvSpPr>
        <p:spPr bwMode="auto">
          <a:xfrm>
            <a:off x="228600" y="1295400"/>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solidFill>
                  <a:schemeClr val="tx1"/>
                </a:solidFill>
                <a:latin typeface="Arial Narrow" pitchFamily="34" charset="0"/>
              </a:rPr>
              <a:t>Intermediate transfer completion</a:t>
            </a:r>
            <a:r>
              <a:rPr lang="en-US" sz="1800">
                <a:solidFill>
                  <a:schemeClr val="tx1"/>
                </a:solidFill>
                <a:latin typeface="Arial Narrow" pitchFamily="34" charset="0"/>
              </a:rPr>
              <a:t> indicates a TR has been completed EXCEPT THE LAST</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set if selected by ITCCHEN (“intermediate”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ITCINTEN (this will interrupt the CPU)</a:t>
            </a:r>
          </a:p>
        </p:txBody>
      </p:sp>
      <p:sp>
        <p:nvSpPr>
          <p:cNvPr id="1254405"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4406"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7"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8"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254409"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24</a:t>
            </a:r>
          </a:p>
        </p:txBody>
      </p:sp>
      <p:sp>
        <p:nvSpPr>
          <p:cNvPr id="1254410"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254411"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254412" name="Text Box 12"/>
          <p:cNvSpPr txBox="1">
            <a:spLocks noChangeArrowheads="1"/>
          </p:cNvSpPr>
          <p:nvPr/>
        </p:nvSpPr>
        <p:spPr bwMode="auto">
          <a:xfrm>
            <a:off x="4819650" y="815975"/>
            <a:ext cx="1238250" cy="311150"/>
          </a:xfrm>
          <a:prstGeom prst="rect">
            <a:avLst/>
          </a:prstGeom>
          <a:noFill/>
          <a:ln w="12700">
            <a:noFill/>
            <a:miter lim="800000"/>
            <a:headEnd/>
            <a:tailEnd/>
          </a:ln>
          <a:effectLst/>
        </p:spPr>
        <p:txBody>
          <a:bodyPr wrap="none">
            <a:spAutoFit/>
          </a:bodyPr>
          <a:lstStyle/>
          <a:p>
            <a:r>
              <a:rPr lang="en-US" sz="1800">
                <a:solidFill>
                  <a:schemeClr val="tx1"/>
                </a:solidFill>
              </a:rPr>
              <a:t>ITCINTEN</a:t>
            </a:r>
          </a:p>
        </p:txBody>
      </p:sp>
      <p:sp>
        <p:nvSpPr>
          <p:cNvPr id="1254413"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21</a:t>
            </a:r>
          </a:p>
        </p:txBody>
      </p:sp>
      <p:sp>
        <p:nvSpPr>
          <p:cNvPr id="1254414" name="Text Box 14"/>
          <p:cNvSpPr txBox="1">
            <a:spLocks noChangeArrowheads="1"/>
          </p:cNvSpPr>
          <p:nvPr/>
        </p:nvSpPr>
        <p:spPr bwMode="auto">
          <a:xfrm>
            <a:off x="60547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254415"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254424" name="Rectangle 24"/>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54425" name="Text Box 25"/>
          <p:cNvSpPr txBox="1">
            <a:spLocks noChangeArrowheads="1"/>
          </p:cNvSpPr>
          <p:nvPr/>
        </p:nvSpPr>
        <p:spPr bwMode="auto">
          <a:xfrm>
            <a:off x="3124200" y="812800"/>
            <a:ext cx="1200150" cy="311150"/>
          </a:xfrm>
          <a:prstGeom prst="rect">
            <a:avLst/>
          </a:prstGeom>
          <a:noFill/>
          <a:ln w="12700">
            <a:noFill/>
            <a:miter lim="800000"/>
            <a:headEnd/>
            <a:tailEnd/>
          </a:ln>
          <a:effectLst/>
        </p:spPr>
        <p:txBody>
          <a:bodyPr wrap="none">
            <a:spAutoFit/>
          </a:bodyPr>
          <a:lstStyle/>
          <a:p>
            <a:r>
              <a:rPr lang="en-US" sz="1800">
                <a:solidFill>
                  <a:schemeClr val="tx1"/>
                </a:solidFill>
              </a:rPr>
              <a:t>ITCCHEN</a:t>
            </a:r>
          </a:p>
        </p:txBody>
      </p:sp>
      <p:grpSp>
        <p:nvGrpSpPr>
          <p:cNvPr id="1254426" name="Group 26"/>
          <p:cNvGrpSpPr>
            <a:grpSpLocks/>
          </p:cNvGrpSpPr>
          <p:nvPr/>
        </p:nvGrpSpPr>
        <p:grpSpPr bwMode="auto">
          <a:xfrm>
            <a:off x="1447800" y="2590800"/>
            <a:ext cx="5505450" cy="1790700"/>
            <a:chOff x="1056" y="1872"/>
            <a:chExt cx="3468" cy="1128"/>
          </a:xfrm>
        </p:grpSpPr>
        <p:sp>
          <p:nvSpPr>
            <p:cNvPr id="1254427" name="Rectangle 27"/>
            <p:cNvSpPr>
              <a:spLocks noChangeArrowheads="1"/>
            </p:cNvSpPr>
            <p:nvPr/>
          </p:nvSpPr>
          <p:spPr bwMode="auto">
            <a:xfrm>
              <a:off x="1470"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28" name="Text Box 28"/>
            <p:cNvSpPr txBox="1">
              <a:spLocks noChangeArrowheads="1"/>
            </p:cNvSpPr>
            <p:nvPr/>
          </p:nvSpPr>
          <p:spPr bwMode="auto">
            <a:xfrm>
              <a:off x="149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29" name="Line 29"/>
            <p:cNvSpPr>
              <a:spLocks noChangeShapeType="1"/>
            </p:cNvSpPr>
            <p:nvPr/>
          </p:nvSpPr>
          <p:spPr bwMode="auto">
            <a:xfrm>
              <a:off x="1854"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30" name="Rectangle 30"/>
            <p:cNvSpPr>
              <a:spLocks noChangeArrowheads="1"/>
            </p:cNvSpPr>
            <p:nvPr/>
          </p:nvSpPr>
          <p:spPr bwMode="auto">
            <a:xfrm>
              <a:off x="2232"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1" name="Text Box 31"/>
            <p:cNvSpPr txBox="1">
              <a:spLocks noChangeArrowheads="1"/>
            </p:cNvSpPr>
            <p:nvPr/>
          </p:nvSpPr>
          <p:spPr bwMode="auto">
            <a:xfrm>
              <a:off x="2256"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2" name="Rectangle 32"/>
            <p:cNvSpPr>
              <a:spLocks noChangeArrowheads="1"/>
            </p:cNvSpPr>
            <p:nvPr/>
          </p:nvSpPr>
          <p:spPr bwMode="auto">
            <a:xfrm>
              <a:off x="2984"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3" name="Text Box 33"/>
            <p:cNvSpPr txBox="1">
              <a:spLocks noChangeArrowheads="1"/>
            </p:cNvSpPr>
            <p:nvPr/>
          </p:nvSpPr>
          <p:spPr bwMode="auto">
            <a:xfrm>
              <a:off x="3008"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4" name="Text Box 34"/>
            <p:cNvSpPr txBox="1">
              <a:spLocks noChangeArrowheads="1"/>
            </p:cNvSpPr>
            <p:nvPr/>
          </p:nvSpPr>
          <p:spPr bwMode="auto">
            <a:xfrm>
              <a:off x="1056"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5" name="Line 35"/>
            <p:cNvSpPr>
              <a:spLocks noChangeShapeType="1"/>
            </p:cNvSpPr>
            <p:nvPr/>
          </p:nvSpPr>
          <p:spPr bwMode="auto">
            <a:xfrm>
              <a:off x="1270"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6" name="Text Box 36"/>
            <p:cNvSpPr txBox="1">
              <a:spLocks noChangeArrowheads="1"/>
            </p:cNvSpPr>
            <p:nvPr/>
          </p:nvSpPr>
          <p:spPr bwMode="auto">
            <a:xfrm>
              <a:off x="1824"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7" name="Line 37"/>
            <p:cNvSpPr>
              <a:spLocks noChangeShapeType="1"/>
            </p:cNvSpPr>
            <p:nvPr/>
          </p:nvSpPr>
          <p:spPr bwMode="auto">
            <a:xfrm>
              <a:off x="203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8" name="Text Box 38"/>
            <p:cNvSpPr txBox="1">
              <a:spLocks noChangeArrowheads="1"/>
            </p:cNvSpPr>
            <p:nvPr/>
          </p:nvSpPr>
          <p:spPr bwMode="auto">
            <a:xfrm>
              <a:off x="2568"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9" name="Line 39"/>
            <p:cNvSpPr>
              <a:spLocks noChangeShapeType="1"/>
            </p:cNvSpPr>
            <p:nvPr/>
          </p:nvSpPr>
          <p:spPr bwMode="auto">
            <a:xfrm>
              <a:off x="2784"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0" name="Text Box 40"/>
            <p:cNvSpPr txBox="1">
              <a:spLocks noChangeArrowheads="1"/>
            </p:cNvSpPr>
            <p:nvPr/>
          </p:nvSpPr>
          <p:spPr bwMode="auto">
            <a:xfrm>
              <a:off x="3302"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41" name="Line 41"/>
            <p:cNvSpPr>
              <a:spLocks noChangeShapeType="1"/>
            </p:cNvSpPr>
            <p:nvPr/>
          </p:nvSpPr>
          <p:spPr bwMode="auto">
            <a:xfrm>
              <a:off x="2616"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2" name="Rectangle 42"/>
            <p:cNvSpPr>
              <a:spLocks noChangeArrowheads="1"/>
            </p:cNvSpPr>
            <p:nvPr/>
          </p:nvSpPr>
          <p:spPr bwMode="auto">
            <a:xfrm>
              <a:off x="3740" y="2236"/>
              <a:ext cx="384" cy="38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4443" name="Text Box 43"/>
            <p:cNvSpPr txBox="1">
              <a:spLocks noChangeArrowheads="1"/>
            </p:cNvSpPr>
            <p:nvPr/>
          </p:nvSpPr>
          <p:spPr bwMode="auto">
            <a:xfrm>
              <a:off x="376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44" name="Line 44"/>
            <p:cNvSpPr>
              <a:spLocks noChangeShapeType="1"/>
            </p:cNvSpPr>
            <p:nvPr/>
          </p:nvSpPr>
          <p:spPr bwMode="auto">
            <a:xfrm>
              <a:off x="352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5" name="Line 45"/>
            <p:cNvSpPr>
              <a:spLocks noChangeShapeType="1"/>
            </p:cNvSpPr>
            <p:nvPr/>
          </p:nvSpPr>
          <p:spPr bwMode="auto">
            <a:xfrm>
              <a:off x="3372"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6" name="Line 46"/>
            <p:cNvSpPr>
              <a:spLocks noChangeShapeType="1"/>
            </p:cNvSpPr>
            <p:nvPr/>
          </p:nvSpPr>
          <p:spPr bwMode="auto">
            <a:xfrm>
              <a:off x="18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7" name="Line 47"/>
            <p:cNvSpPr>
              <a:spLocks noChangeShapeType="1"/>
            </p:cNvSpPr>
            <p:nvPr/>
          </p:nvSpPr>
          <p:spPr bwMode="auto">
            <a:xfrm>
              <a:off x="2616"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8" name="Line 48"/>
            <p:cNvSpPr>
              <a:spLocks noChangeShapeType="1"/>
            </p:cNvSpPr>
            <p:nvPr/>
          </p:nvSpPr>
          <p:spPr bwMode="auto">
            <a:xfrm>
              <a:off x="33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9" name="Text Box 49"/>
            <p:cNvSpPr txBox="1">
              <a:spLocks noChangeArrowheads="1"/>
            </p:cNvSpPr>
            <p:nvPr/>
          </p:nvSpPr>
          <p:spPr bwMode="auto">
            <a:xfrm>
              <a:off x="1880"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0" name="Text Box 50"/>
            <p:cNvSpPr txBox="1">
              <a:spLocks noChangeArrowheads="1"/>
            </p:cNvSpPr>
            <p:nvPr/>
          </p:nvSpPr>
          <p:spPr bwMode="auto">
            <a:xfrm>
              <a:off x="2648"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1" name="Text Box 51"/>
            <p:cNvSpPr txBox="1">
              <a:spLocks noChangeArrowheads="1"/>
            </p:cNvSpPr>
            <p:nvPr/>
          </p:nvSpPr>
          <p:spPr bwMode="auto">
            <a:xfrm>
              <a:off x="3384"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2" name="Line 52"/>
            <p:cNvSpPr>
              <a:spLocks noChangeShapeType="1"/>
            </p:cNvSpPr>
            <p:nvPr/>
          </p:nvSpPr>
          <p:spPr bwMode="auto">
            <a:xfrm>
              <a:off x="4128" y="2428"/>
              <a:ext cx="360" cy="0"/>
            </a:xfrm>
            <a:prstGeom prst="line">
              <a:avLst/>
            </a:prstGeom>
            <a:noFill/>
            <a:ln w="28575">
              <a:solidFill>
                <a:schemeClr val="tx1"/>
              </a:solidFill>
              <a:round/>
              <a:headEnd/>
              <a:tailEnd/>
            </a:ln>
            <a:effectLst/>
          </p:spPr>
          <p:txBody>
            <a:bodyPr>
              <a:spAutoFit/>
            </a:bodyPr>
            <a:lstStyle/>
            <a:p>
              <a:endParaRPr lang="en-US"/>
            </a:p>
          </p:txBody>
        </p:sp>
        <p:sp>
          <p:nvSpPr>
            <p:cNvPr id="1254453" name="Oval 53"/>
            <p:cNvSpPr>
              <a:spLocks noChangeArrowheads="1"/>
            </p:cNvSpPr>
            <p:nvPr/>
          </p:nvSpPr>
          <p:spPr bwMode="auto">
            <a:xfrm>
              <a:off x="4428" y="2378"/>
              <a:ext cx="96" cy="96"/>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grpSp>
      <p:sp>
        <p:nvSpPr>
          <p:cNvPr id="1254455" name="Text Box 55"/>
          <p:cNvSpPr txBox="1">
            <a:spLocks noChangeArrowheads="1"/>
          </p:cNvSpPr>
          <p:nvPr/>
        </p:nvSpPr>
        <p:spPr bwMode="auto">
          <a:xfrm>
            <a:off x="228600" y="4648200"/>
            <a:ext cx="9144000"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Reminder:  A TR (transfer request) can either by ACNT bytes (A-sync) or A*B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“Intermediate” completion is for all TRs of a transfer EXCEPT the LAST. “Final” TCC is for</a:t>
            </a:r>
            <a:br>
              <a:rPr lang="en-US" sz="1800">
                <a:solidFill>
                  <a:schemeClr val="tx1"/>
                </a:solidFill>
                <a:latin typeface="Arial Narrow" pitchFamily="34" charset="0"/>
              </a:rPr>
            </a:br>
            <a:r>
              <a:rPr lang="en-US" sz="1800">
                <a:solidFill>
                  <a:schemeClr val="tx1"/>
                </a:solidFill>
                <a:latin typeface="Arial Narrow" pitchFamily="34" charset="0"/>
              </a:rPr>
              <a:t>only the LAST TR of a transfer.</a:t>
            </a:r>
          </a:p>
        </p:txBody>
      </p:sp>
      <p:sp>
        <p:nvSpPr>
          <p:cNvPr id="1254456" name="Text Box 56"/>
          <p:cNvSpPr txBox="1">
            <a:spLocks noChangeArrowheads="1"/>
          </p:cNvSpPr>
          <p:nvPr/>
        </p:nvSpPr>
        <p:spPr bwMode="auto">
          <a:xfrm>
            <a:off x="7451725" y="2689225"/>
            <a:ext cx="788988" cy="287338"/>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254457" name="Text Box 57"/>
          <p:cNvSpPr txBox="1">
            <a:spLocks noChangeArrowheads="1"/>
          </p:cNvSpPr>
          <p:nvPr/>
        </p:nvSpPr>
        <p:spPr bwMode="auto">
          <a:xfrm>
            <a:off x="7480300" y="2990850"/>
            <a:ext cx="1387475" cy="703263"/>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254458" name="Line 58"/>
          <p:cNvSpPr>
            <a:spLocks noChangeShapeType="1"/>
          </p:cNvSpPr>
          <p:nvPr/>
        </p:nvSpPr>
        <p:spPr bwMode="auto">
          <a:xfrm>
            <a:off x="6324600" y="3810000"/>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59" name="Text Box 59"/>
          <p:cNvSpPr txBox="1">
            <a:spLocks noChangeArrowheads="1"/>
          </p:cNvSpPr>
          <p:nvPr/>
        </p:nvSpPr>
        <p:spPr bwMode="auto">
          <a:xfrm>
            <a:off x="6229350" y="4070350"/>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Tree>
    <p:custDataLst>
      <p:tags r:id="rId1"/>
    </p:custData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96" name="Text Box 4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6495" name="Rectangle 47"/>
          <p:cNvSpPr>
            <a:spLocks noChangeArrowheads="1"/>
          </p:cNvSpPr>
          <p:nvPr/>
        </p:nvSpPr>
        <p:spPr bwMode="auto">
          <a:xfrm>
            <a:off x="6542088" y="5832475"/>
            <a:ext cx="1058862"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0" name="Rectangle 2"/>
          <p:cNvSpPr>
            <a:spLocks noChangeArrowheads="1"/>
          </p:cNvSpPr>
          <p:nvPr/>
        </p:nvSpPr>
        <p:spPr bwMode="auto">
          <a:xfrm>
            <a:off x="3019425" y="5832475"/>
            <a:ext cx="3200400"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1" name="Rectangle 3"/>
          <p:cNvSpPr>
            <a:spLocks noGrp="1" noChangeArrowheads="1"/>
          </p:cNvSpPr>
          <p:nvPr>
            <p:ph type="title"/>
          </p:nvPr>
        </p:nvSpPr>
        <p:spPr/>
        <p:txBody>
          <a:bodyPr/>
          <a:lstStyle/>
          <a:p>
            <a:r>
              <a:rPr lang="en-US" sz="3200"/>
              <a:t>Intermediate vs. Final Completion</a:t>
            </a:r>
          </a:p>
        </p:txBody>
      </p:sp>
      <p:pic>
        <p:nvPicPr>
          <p:cNvPr id="1256461" name="Picture 13"/>
          <p:cNvPicPr>
            <a:picLocks noChangeAspect="1" noChangeArrowheads="1"/>
          </p:cNvPicPr>
          <p:nvPr/>
        </p:nvPicPr>
        <p:blipFill>
          <a:blip r:embed="rId4" cstate="print"/>
          <a:srcRect/>
          <a:stretch>
            <a:fillRect/>
          </a:stretch>
        </p:blipFill>
        <p:spPr bwMode="auto">
          <a:xfrm>
            <a:off x="457200" y="466725"/>
            <a:ext cx="7999413" cy="1508125"/>
          </a:xfrm>
          <a:prstGeom prst="rect">
            <a:avLst/>
          </a:prstGeom>
          <a:noFill/>
          <a:ln w="12700">
            <a:noFill/>
            <a:miter lim="800000"/>
            <a:headEnd/>
            <a:tailEnd/>
          </a:ln>
          <a:effectLst/>
        </p:spPr>
      </p:pic>
      <p:sp>
        <p:nvSpPr>
          <p:cNvPr id="1256462" name="Rectangle 14"/>
          <p:cNvSpPr>
            <a:spLocks noChangeArrowheads="1"/>
          </p:cNvSpPr>
          <p:nvPr/>
        </p:nvSpPr>
        <p:spPr bwMode="auto">
          <a:xfrm>
            <a:off x="3200400" y="742950"/>
            <a:ext cx="2819400" cy="5334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256464" name="Rectangle 16"/>
          <p:cNvSpPr>
            <a:spLocks noChangeArrowheads="1"/>
          </p:cNvSpPr>
          <p:nvPr/>
        </p:nvSpPr>
        <p:spPr bwMode="auto">
          <a:xfrm>
            <a:off x="2533650"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5" name="Text Box 17"/>
          <p:cNvSpPr txBox="1">
            <a:spLocks noChangeArrowheads="1"/>
          </p:cNvSpPr>
          <p:nvPr/>
        </p:nvSpPr>
        <p:spPr bwMode="auto">
          <a:xfrm>
            <a:off x="2571750"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6" name="Line 18"/>
          <p:cNvSpPr>
            <a:spLocks noChangeShapeType="1"/>
          </p:cNvSpPr>
          <p:nvPr/>
        </p:nvSpPr>
        <p:spPr bwMode="auto">
          <a:xfrm>
            <a:off x="3143250"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67" name="Rectangle 19"/>
          <p:cNvSpPr>
            <a:spLocks noChangeArrowheads="1"/>
          </p:cNvSpPr>
          <p:nvPr/>
        </p:nvSpPr>
        <p:spPr bwMode="auto">
          <a:xfrm>
            <a:off x="37433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8" name="Text Box 20"/>
          <p:cNvSpPr txBox="1">
            <a:spLocks noChangeArrowheads="1"/>
          </p:cNvSpPr>
          <p:nvPr/>
        </p:nvSpPr>
        <p:spPr bwMode="auto">
          <a:xfrm>
            <a:off x="37814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9" name="Rectangle 21"/>
          <p:cNvSpPr>
            <a:spLocks noChangeArrowheads="1"/>
          </p:cNvSpPr>
          <p:nvPr/>
        </p:nvSpPr>
        <p:spPr bwMode="auto">
          <a:xfrm>
            <a:off x="49371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70" name="Text Box 22"/>
          <p:cNvSpPr txBox="1">
            <a:spLocks noChangeArrowheads="1"/>
          </p:cNvSpPr>
          <p:nvPr/>
        </p:nvSpPr>
        <p:spPr bwMode="auto">
          <a:xfrm>
            <a:off x="49752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71" name="Text Box 23"/>
          <p:cNvSpPr txBox="1">
            <a:spLocks noChangeArrowheads="1"/>
          </p:cNvSpPr>
          <p:nvPr/>
        </p:nvSpPr>
        <p:spPr bwMode="auto">
          <a:xfrm>
            <a:off x="18764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2" name="Line 24"/>
          <p:cNvSpPr>
            <a:spLocks noChangeShapeType="1"/>
          </p:cNvSpPr>
          <p:nvPr/>
        </p:nvSpPr>
        <p:spPr bwMode="auto">
          <a:xfrm>
            <a:off x="22161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3" name="Text Box 25"/>
          <p:cNvSpPr txBox="1">
            <a:spLocks noChangeArrowheads="1"/>
          </p:cNvSpPr>
          <p:nvPr/>
        </p:nvSpPr>
        <p:spPr bwMode="auto">
          <a:xfrm>
            <a:off x="30956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4" name="Line 26"/>
          <p:cNvSpPr>
            <a:spLocks noChangeShapeType="1"/>
          </p:cNvSpPr>
          <p:nvPr/>
        </p:nvSpPr>
        <p:spPr bwMode="auto">
          <a:xfrm>
            <a:off x="34353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5" name="Text Box 27"/>
          <p:cNvSpPr txBox="1">
            <a:spLocks noChangeArrowheads="1"/>
          </p:cNvSpPr>
          <p:nvPr/>
        </p:nvSpPr>
        <p:spPr bwMode="auto">
          <a:xfrm>
            <a:off x="42767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6" name="Line 28"/>
          <p:cNvSpPr>
            <a:spLocks noChangeShapeType="1"/>
          </p:cNvSpPr>
          <p:nvPr/>
        </p:nvSpPr>
        <p:spPr bwMode="auto">
          <a:xfrm>
            <a:off x="46196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7" name="Text Box 29"/>
          <p:cNvSpPr txBox="1">
            <a:spLocks noChangeArrowheads="1"/>
          </p:cNvSpPr>
          <p:nvPr/>
        </p:nvSpPr>
        <p:spPr bwMode="auto">
          <a:xfrm>
            <a:off x="5441950"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8" name="Line 30"/>
          <p:cNvSpPr>
            <a:spLocks noChangeShapeType="1"/>
          </p:cNvSpPr>
          <p:nvPr/>
        </p:nvSpPr>
        <p:spPr bwMode="auto">
          <a:xfrm>
            <a:off x="435292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79" name="Rectangle 31"/>
          <p:cNvSpPr>
            <a:spLocks noChangeArrowheads="1"/>
          </p:cNvSpPr>
          <p:nvPr/>
        </p:nvSpPr>
        <p:spPr bwMode="auto">
          <a:xfrm>
            <a:off x="6137275" y="4911725"/>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6480" name="Text Box 32"/>
          <p:cNvSpPr txBox="1">
            <a:spLocks noChangeArrowheads="1"/>
          </p:cNvSpPr>
          <p:nvPr/>
        </p:nvSpPr>
        <p:spPr bwMode="auto">
          <a:xfrm>
            <a:off x="617537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81" name="Line 33"/>
          <p:cNvSpPr>
            <a:spLocks noChangeShapeType="1"/>
          </p:cNvSpPr>
          <p:nvPr/>
        </p:nvSpPr>
        <p:spPr bwMode="auto">
          <a:xfrm>
            <a:off x="58007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2" name="Line 34"/>
          <p:cNvSpPr>
            <a:spLocks noChangeShapeType="1"/>
          </p:cNvSpPr>
          <p:nvPr/>
        </p:nvSpPr>
        <p:spPr bwMode="auto">
          <a:xfrm>
            <a:off x="555307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83" name="Line 35"/>
          <p:cNvSpPr>
            <a:spLocks noChangeShapeType="1"/>
          </p:cNvSpPr>
          <p:nvPr/>
        </p:nvSpPr>
        <p:spPr bwMode="auto">
          <a:xfrm>
            <a:off x="315277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4" name="Line 36"/>
          <p:cNvSpPr>
            <a:spLocks noChangeShapeType="1"/>
          </p:cNvSpPr>
          <p:nvPr/>
        </p:nvSpPr>
        <p:spPr bwMode="auto">
          <a:xfrm>
            <a:off x="43529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5" name="Line 37"/>
          <p:cNvSpPr>
            <a:spLocks noChangeShapeType="1"/>
          </p:cNvSpPr>
          <p:nvPr/>
        </p:nvSpPr>
        <p:spPr bwMode="auto">
          <a:xfrm>
            <a:off x="55340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6" name="Text Box 38"/>
          <p:cNvSpPr txBox="1">
            <a:spLocks noChangeArrowheads="1"/>
          </p:cNvSpPr>
          <p:nvPr/>
        </p:nvSpPr>
        <p:spPr bwMode="auto">
          <a:xfrm>
            <a:off x="31845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7" name="Text Box 39"/>
          <p:cNvSpPr txBox="1">
            <a:spLocks noChangeArrowheads="1"/>
          </p:cNvSpPr>
          <p:nvPr/>
        </p:nvSpPr>
        <p:spPr bwMode="auto">
          <a:xfrm>
            <a:off x="44037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8" name="Text Box 40"/>
          <p:cNvSpPr txBox="1">
            <a:spLocks noChangeArrowheads="1"/>
          </p:cNvSpPr>
          <p:nvPr/>
        </p:nvSpPr>
        <p:spPr bwMode="auto">
          <a:xfrm>
            <a:off x="55721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9" name="Text Box 41"/>
          <p:cNvSpPr txBox="1">
            <a:spLocks noChangeArrowheads="1"/>
          </p:cNvSpPr>
          <p:nvPr/>
        </p:nvSpPr>
        <p:spPr bwMode="auto">
          <a:xfrm>
            <a:off x="6076950" y="4651375"/>
            <a:ext cx="735013" cy="311150"/>
          </a:xfrm>
          <a:prstGeom prst="rect">
            <a:avLst/>
          </a:prstGeom>
          <a:noFill/>
          <a:ln w="12700">
            <a:noFill/>
            <a:miter lim="800000"/>
            <a:headEnd/>
            <a:tailEnd/>
          </a:ln>
          <a:effectLst/>
        </p:spPr>
        <p:txBody>
          <a:bodyPr wrap="none">
            <a:spAutoFit/>
          </a:bodyPr>
          <a:lstStyle/>
          <a:p>
            <a:r>
              <a:rPr lang="en-US" sz="1800">
                <a:latin typeface="Arial Narrow" pitchFamily="34" charset="0"/>
              </a:rPr>
              <a:t>FINAL</a:t>
            </a:r>
          </a:p>
        </p:txBody>
      </p:sp>
      <p:sp>
        <p:nvSpPr>
          <p:cNvPr id="1256490" name="Line 42"/>
          <p:cNvSpPr>
            <a:spLocks noChangeShapeType="1"/>
          </p:cNvSpPr>
          <p:nvPr/>
        </p:nvSpPr>
        <p:spPr bwMode="auto">
          <a:xfrm>
            <a:off x="6753225" y="5518150"/>
            <a:ext cx="304800" cy="304800"/>
          </a:xfrm>
          <a:prstGeom prst="line">
            <a:avLst/>
          </a:prstGeom>
          <a:noFill/>
          <a:ln w="12700">
            <a:solidFill>
              <a:schemeClr val="tx1"/>
            </a:solidFill>
            <a:prstDash val="sysDot"/>
            <a:round/>
            <a:headEnd/>
            <a:tailEnd type="triangle" w="med" len="med"/>
          </a:ln>
          <a:effectLst/>
        </p:spPr>
        <p:txBody>
          <a:bodyPr wrap="none">
            <a:spAutoFit/>
          </a:bodyPr>
          <a:lstStyle/>
          <a:p>
            <a:endParaRPr lang="en-US"/>
          </a:p>
        </p:txBody>
      </p:sp>
      <p:sp>
        <p:nvSpPr>
          <p:cNvPr id="1256491" name="Text Box 43"/>
          <p:cNvSpPr txBox="1">
            <a:spLocks noChangeArrowheads="1"/>
          </p:cNvSpPr>
          <p:nvPr/>
        </p:nvSpPr>
        <p:spPr bwMode="auto">
          <a:xfrm>
            <a:off x="3692525" y="6356350"/>
            <a:ext cx="1946275" cy="336550"/>
          </a:xfrm>
          <a:prstGeom prst="rect">
            <a:avLst/>
          </a:prstGeom>
          <a:noFill/>
          <a:ln w="12700">
            <a:noFill/>
            <a:miter lim="800000"/>
            <a:headEnd/>
            <a:tailEnd/>
          </a:ln>
          <a:effectLst/>
        </p:spPr>
        <p:txBody>
          <a:bodyPr wrap="none">
            <a:spAutoFit/>
          </a:bodyPr>
          <a:lstStyle/>
          <a:p>
            <a:r>
              <a:rPr lang="en-US"/>
              <a:t>“Intermediate”</a:t>
            </a:r>
          </a:p>
        </p:txBody>
      </p:sp>
      <p:sp>
        <p:nvSpPr>
          <p:cNvPr id="1256492" name="Text Box 44"/>
          <p:cNvSpPr txBox="1">
            <a:spLocks noChangeArrowheads="1"/>
          </p:cNvSpPr>
          <p:nvPr/>
        </p:nvSpPr>
        <p:spPr bwMode="auto">
          <a:xfrm>
            <a:off x="228600" y="2133600"/>
            <a:ext cx="8763000" cy="2057400"/>
          </a:xfrm>
          <a:prstGeom prst="rect">
            <a:avLst/>
          </a:prstGeom>
          <a:noFill/>
          <a:ln w="12700">
            <a:noFill/>
            <a:miter lim="800000"/>
            <a:headEnd type="none" w="sm" len="sm"/>
            <a:tailEnd type="none" w="sm" len="sm"/>
          </a:ln>
          <a:effectLst/>
        </p:spPr>
        <p:txBody>
          <a:bodyPr wrap="none" anchor="ctr"/>
          <a:lstStyle/>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 the example below, BOTH “Intermediate” and “Final” Completion are being used</a:t>
            </a:r>
            <a:br>
              <a:rPr lang="en-US" sz="1800">
                <a:solidFill>
                  <a:schemeClr val="tx1"/>
                </a:solidFill>
                <a:latin typeface="Arial Narrow" pitchFamily="34" charset="0"/>
              </a:rPr>
            </a:br>
            <a:r>
              <a:rPr lang="en-US" sz="1800">
                <a:solidFill>
                  <a:schemeClr val="tx1"/>
                </a:solidFill>
                <a:latin typeface="Arial Narrow" pitchFamily="34" charset="0"/>
              </a:rPr>
              <a:t>in the same transfer.</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If a transfer has multiple TRs (as shown below), “Intermediate” completion will generate</a:t>
            </a:r>
            <a:br>
              <a:rPr lang="en-US" sz="1800">
                <a:solidFill>
                  <a:schemeClr val="tx1"/>
                </a:solidFill>
                <a:latin typeface="Arial Narrow" pitchFamily="34" charset="0"/>
              </a:rPr>
            </a:br>
            <a:r>
              <a:rPr lang="en-US" sz="1800">
                <a:solidFill>
                  <a:schemeClr val="tx1"/>
                </a:solidFill>
                <a:latin typeface="Arial Narrow" pitchFamily="34" charset="0"/>
              </a:rPr>
              <a:t>a TCC code after every TR – EXCEPT THE LAST. “Intermediate” completion is configured</a:t>
            </a:r>
            <a:br>
              <a:rPr lang="en-US" sz="1800">
                <a:solidFill>
                  <a:schemeClr val="tx1"/>
                </a:solidFill>
                <a:latin typeface="Arial Narrow" pitchFamily="34" charset="0"/>
              </a:rPr>
            </a:br>
            <a:r>
              <a:rPr lang="en-US" sz="1800">
                <a:solidFill>
                  <a:schemeClr val="tx1"/>
                </a:solidFill>
                <a:latin typeface="Arial Narrow" pitchFamily="34" charset="0"/>
              </a:rPr>
              <a:t>by setting the OPT.ITCCHEN bit.</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“Final” completion is generated only on the LAST (FINAL) TR. Depending on your system,</a:t>
            </a:r>
            <a:br>
              <a:rPr lang="en-US" sz="1800">
                <a:solidFill>
                  <a:schemeClr val="tx1"/>
                </a:solidFill>
                <a:latin typeface="Arial Narrow" pitchFamily="34" charset="0"/>
              </a:rPr>
            </a:br>
            <a:r>
              <a:rPr lang="en-US" sz="1800">
                <a:solidFill>
                  <a:schemeClr val="tx1"/>
                </a:solidFill>
                <a:latin typeface="Arial Narrow" pitchFamily="34" charset="0"/>
              </a:rPr>
              <a:t> you could enable OPT.TCCHEN to chain after the last TR or send a CPU interrupt by</a:t>
            </a:r>
            <a:br>
              <a:rPr lang="en-US" sz="1800">
                <a:solidFill>
                  <a:schemeClr val="tx1"/>
                </a:solidFill>
                <a:latin typeface="Arial Narrow" pitchFamily="34" charset="0"/>
              </a:rPr>
            </a:br>
            <a:r>
              <a:rPr lang="en-US" sz="1800">
                <a:solidFill>
                  <a:schemeClr val="tx1"/>
                </a:solidFill>
                <a:latin typeface="Arial Narrow" pitchFamily="34" charset="0"/>
              </a:rPr>
              <a:t> enabling OPT.TCINTEN, or both.</a:t>
            </a:r>
          </a:p>
        </p:txBody>
      </p:sp>
      <p:sp>
        <p:nvSpPr>
          <p:cNvPr id="1256493" name="Text Box 45"/>
          <p:cNvSpPr txBox="1">
            <a:spLocks noChangeArrowheads="1"/>
          </p:cNvSpPr>
          <p:nvPr/>
        </p:nvSpPr>
        <p:spPr bwMode="auto">
          <a:xfrm>
            <a:off x="6589713" y="6356350"/>
            <a:ext cx="1030287" cy="336550"/>
          </a:xfrm>
          <a:prstGeom prst="rect">
            <a:avLst/>
          </a:prstGeom>
          <a:noFill/>
          <a:ln w="12700">
            <a:noFill/>
            <a:miter lim="800000"/>
            <a:headEnd/>
            <a:tailEnd/>
          </a:ln>
          <a:effectLst/>
        </p:spPr>
        <p:txBody>
          <a:bodyPr wrap="none">
            <a:spAutoFit/>
          </a:bodyPr>
          <a:lstStyle/>
          <a:p>
            <a:r>
              <a:rPr lang="en-US"/>
              <a:t>“Final”</a:t>
            </a:r>
          </a:p>
        </p:txBody>
      </p:sp>
      <p:sp>
        <p:nvSpPr>
          <p:cNvPr id="1256494" name="Text Box 46"/>
          <p:cNvSpPr txBox="1">
            <a:spLocks noChangeArrowheads="1"/>
          </p:cNvSpPr>
          <p:nvPr/>
        </p:nvSpPr>
        <p:spPr bwMode="auto">
          <a:xfrm>
            <a:off x="6781800"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Tree>
    <p:custDataLst>
      <p:tags r:id="rId1"/>
    </p:custData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457200" y="384651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5651" name="Rectangle 3"/>
          <p:cNvSpPr>
            <a:spLocks noGrp="1" noChangeArrowheads="1"/>
          </p:cNvSpPr>
          <p:nvPr>
            <p:ph type="title"/>
          </p:nvPr>
        </p:nvSpPr>
        <p:spPr/>
        <p:txBody>
          <a:bodyPr/>
          <a:lstStyle/>
          <a:p>
            <a:r>
              <a:rPr lang="en-US"/>
              <a:t>Outline</a:t>
            </a:r>
          </a:p>
        </p:txBody>
      </p:sp>
      <p:sp>
        <p:nvSpPr>
          <p:cNvPr id="1435653" name="Text Box 5"/>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5650"/>
                                        </p:tgtEl>
                                        <p:attrNameLst>
                                          <p:attrName>style.visibility</p:attrName>
                                        </p:attrNameLst>
                                      </p:cBhvr>
                                      <p:to>
                                        <p:strVal val="visible"/>
                                      </p:to>
                                    </p:set>
                                    <p:animEffect transition="in" filter="dissolve">
                                      <p:cBhvr>
                                        <p:cTn id="7" dur="1000"/>
                                        <p:tgtEl>
                                          <p:spTgt spid="143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a:t>QDMA = Quick DMA</a:t>
            </a:r>
          </a:p>
        </p:txBody>
      </p:sp>
      <p:sp>
        <p:nvSpPr>
          <p:cNvPr id="1501187" name="Text Box 3"/>
          <p:cNvSpPr txBox="1">
            <a:spLocks noChangeArrowheads="1"/>
          </p:cNvSpPr>
          <p:nvPr/>
        </p:nvSpPr>
        <p:spPr bwMode="auto">
          <a:xfrm>
            <a:off x="457200" y="990600"/>
            <a:ext cx="7974013" cy="18288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QDMA is used for simple transfers where syncing to an event</a:t>
            </a:r>
            <a:br>
              <a:rPr lang="en-US">
                <a:solidFill>
                  <a:schemeClr val="tx1"/>
                </a:solidFill>
              </a:rPr>
            </a:br>
            <a:r>
              <a:rPr lang="en-US">
                <a:solidFill>
                  <a:schemeClr val="tx1"/>
                </a:solidFill>
              </a:rPr>
              <a:t>is not required. Address/count updates and linking are not</a:t>
            </a:r>
            <a:br>
              <a:rPr lang="en-US">
                <a:solidFill>
                  <a:schemeClr val="tx1"/>
                </a:solidFill>
              </a:rPr>
            </a:br>
            <a:r>
              <a:rPr lang="en-US">
                <a:solidFill>
                  <a:schemeClr val="tx1"/>
                </a:solidFill>
              </a:rPr>
              <a:t>performed. CCNT = 1 (single event transfer).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A transfer can be triggered by two methods:</a:t>
            </a:r>
            <a:br>
              <a:rPr lang="en-US">
                <a:solidFill>
                  <a:schemeClr val="tx1"/>
                </a:solidFill>
              </a:rPr>
            </a:br>
            <a:r>
              <a:rPr lang="en-US">
                <a:solidFill>
                  <a:schemeClr val="tx1"/>
                </a:solidFill>
              </a:rPr>
              <a:t>(1) writing to a trigger word; (2) using the CSL DAT module.</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It’s “quick” because the CPU can initiate a transfer with as</a:t>
            </a:r>
            <a:br>
              <a:rPr lang="en-US">
                <a:solidFill>
                  <a:schemeClr val="tx1"/>
                </a:solidFill>
              </a:rPr>
            </a:br>
            <a:r>
              <a:rPr lang="en-US">
                <a:solidFill>
                  <a:schemeClr val="tx1"/>
                </a:solidFill>
              </a:rPr>
              <a:t>few as ONE write to a channel register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How does it work?</a:t>
            </a:r>
          </a:p>
        </p:txBody>
      </p:sp>
      <p:sp>
        <p:nvSpPr>
          <p:cNvPr id="1501188" name="Text Box 4"/>
          <p:cNvSpPr txBox="1">
            <a:spLocks noChangeArrowheads="1"/>
          </p:cNvSpPr>
          <p:nvPr/>
        </p:nvSpPr>
        <p:spPr bwMode="auto">
          <a:xfrm>
            <a:off x="941388" y="3352800"/>
            <a:ext cx="7974012"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Assumes OPT.STATIC = 1. Count and address updates and linking NOT performed.</a:t>
            </a:r>
          </a:p>
        </p:txBody>
      </p:sp>
      <p:sp>
        <p:nvSpPr>
          <p:cNvPr id="1501189" name="Text Box 5"/>
          <p:cNvSpPr txBox="1">
            <a:spLocks noChangeArrowheads="1"/>
          </p:cNvSpPr>
          <p:nvPr/>
        </p:nvSpPr>
        <p:spPr bwMode="auto">
          <a:xfrm>
            <a:off x="4572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Char char="u"/>
            </a:pPr>
            <a:r>
              <a:rPr lang="en-US">
                <a:solidFill>
                  <a:schemeClr val="tx1"/>
                </a:solidFill>
              </a:rPr>
              <a:t>Example:</a:t>
            </a:r>
          </a:p>
        </p:txBody>
      </p:sp>
      <p:sp>
        <p:nvSpPr>
          <p:cNvPr id="1501190" name="Text Box 6"/>
          <p:cNvSpPr txBox="1">
            <a:spLocks noChangeArrowheads="1"/>
          </p:cNvSpPr>
          <p:nvPr/>
        </p:nvSpPr>
        <p:spPr bwMode="auto">
          <a:xfrm>
            <a:off x="941388" y="5486400"/>
            <a:ext cx="7974012"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If ACNT/BCNT/CCNT are typically static for a given algorithm, but SRC is different</a:t>
            </a:r>
            <a:br>
              <a:rPr lang="en-US" sz="1800">
                <a:solidFill>
                  <a:schemeClr val="tx1"/>
                </a:solidFill>
                <a:latin typeface="Arial Narrow" pitchFamily="34" charset="0"/>
              </a:rPr>
            </a:br>
            <a:r>
              <a:rPr lang="en-US" sz="1800">
                <a:solidFill>
                  <a:schemeClr val="tx1"/>
                </a:solidFill>
                <a:latin typeface="Arial Narrow" pitchFamily="34" charset="0"/>
              </a:rPr>
              <a:t>for each transfer, then SRC could be defined as the trigger word. CPU can initiate a</a:t>
            </a:r>
            <a:br>
              <a:rPr lang="en-US" sz="1800">
                <a:solidFill>
                  <a:schemeClr val="tx1"/>
                </a:solidFill>
                <a:latin typeface="Arial Narrow" pitchFamily="34" charset="0"/>
              </a:rPr>
            </a:br>
            <a:r>
              <a:rPr lang="en-US" sz="1800">
                <a:solidFill>
                  <a:schemeClr val="tx1"/>
                </a:solidFill>
                <a:latin typeface="Arial Narrow" pitchFamily="34" charset="0"/>
              </a:rPr>
              <a:t>transfer with a single write to the SRC address for the specified PSET.</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p:txBody>
          <a:bodyPr/>
          <a:lstStyle/>
          <a:p>
            <a:r>
              <a:rPr lang="en-US" sz="3200"/>
              <a:t>Example: How Do You VIEW the Transfer?</a:t>
            </a:r>
          </a:p>
        </p:txBody>
      </p:sp>
      <p:sp>
        <p:nvSpPr>
          <p:cNvPr id="133120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120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1205" name="Group 5"/>
          <p:cNvGrpSpPr>
            <a:grpSpLocks/>
          </p:cNvGrpSpPr>
          <p:nvPr/>
        </p:nvGrpSpPr>
        <p:grpSpPr bwMode="auto">
          <a:xfrm>
            <a:off x="1676400" y="3733800"/>
            <a:ext cx="5562600" cy="914400"/>
            <a:chOff x="1200" y="2496"/>
            <a:chExt cx="3504" cy="576"/>
          </a:xfrm>
        </p:grpSpPr>
        <p:sp>
          <p:nvSpPr>
            <p:cNvPr id="133120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1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122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1226" name="Group 26"/>
          <p:cNvGrpSpPr>
            <a:grpSpLocks/>
          </p:cNvGrpSpPr>
          <p:nvPr/>
        </p:nvGrpSpPr>
        <p:grpSpPr bwMode="auto">
          <a:xfrm>
            <a:off x="2747963" y="1524000"/>
            <a:ext cx="1219200" cy="914400"/>
            <a:chOff x="432" y="960"/>
            <a:chExt cx="768" cy="576"/>
          </a:xfrm>
        </p:grpSpPr>
        <p:sp>
          <p:nvSpPr>
            <p:cNvPr id="133122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123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124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124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124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124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124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1245" name="Rectangle 45"/>
          <p:cNvSpPr>
            <a:spLocks noChangeArrowheads="1"/>
          </p:cNvSpPr>
          <p:nvPr/>
        </p:nvSpPr>
        <p:spPr bwMode="auto">
          <a:xfrm>
            <a:off x="373063" y="5675313"/>
            <a:ext cx="8770937" cy="622300"/>
          </a:xfrm>
          <a:prstGeom prst="rect">
            <a:avLst/>
          </a:prstGeom>
          <a:solidFill>
            <a:schemeClr val="bg1"/>
          </a:solidFill>
          <a:ln w="12700">
            <a:noFill/>
            <a:miter lim="800000"/>
            <a:headEnd/>
            <a:tailEnd/>
          </a:ln>
          <a:effectLst/>
        </p:spPr>
        <p:txBody>
          <a:bodyPr anchor="ctr">
            <a:spAutoFit/>
          </a:bodyPr>
          <a:lstStyle/>
          <a:p>
            <a:endParaRPr lang="en-US"/>
          </a:p>
        </p:txBody>
      </p:sp>
      <p:sp>
        <p:nvSpPr>
          <p:cNvPr id="1331246" name="Rectangle 46"/>
          <p:cNvSpPr>
            <a:spLocks noChangeArrowheads="1"/>
          </p:cNvSpPr>
          <p:nvPr/>
        </p:nvSpPr>
        <p:spPr bwMode="auto">
          <a:xfrm>
            <a:off x="355600" y="4702175"/>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z="3200"/>
              <a:t>QDMA Mapping</a:t>
            </a:r>
          </a:p>
        </p:txBody>
      </p:sp>
      <p:pic>
        <p:nvPicPr>
          <p:cNvPr id="1240067" name="Picture 3"/>
          <p:cNvPicPr>
            <a:picLocks noChangeAspect="1" noChangeArrowheads="1"/>
          </p:cNvPicPr>
          <p:nvPr/>
        </p:nvPicPr>
        <p:blipFill>
          <a:blip r:embed="rId4" cstate="print"/>
          <a:srcRect/>
          <a:stretch>
            <a:fillRect/>
          </a:stretch>
        </p:blipFill>
        <p:spPr bwMode="auto">
          <a:xfrm>
            <a:off x="228600" y="609600"/>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r>
              <a:rPr lang="en-US" sz="3200"/>
              <a:t>DAT Module: QDMA Made Easy</a:t>
            </a:r>
          </a:p>
        </p:txBody>
      </p:sp>
      <p:sp>
        <p:nvSpPr>
          <p:cNvPr id="1242115" name="Text Box 3"/>
          <p:cNvSpPr txBox="1">
            <a:spLocks noChangeArrowheads="1"/>
          </p:cNvSpPr>
          <p:nvPr/>
        </p:nvSpPr>
        <p:spPr bwMode="auto">
          <a:xfrm>
            <a:off x="1143000" y="628650"/>
            <a:ext cx="6878638" cy="5695950"/>
          </a:xfrm>
          <a:prstGeom prst="rect">
            <a:avLst/>
          </a:prstGeom>
          <a:solidFill>
            <a:schemeClr val="accent1"/>
          </a:solidFill>
          <a:ln w="9525">
            <a:noFill/>
            <a:miter lim="800000"/>
            <a:headEnd/>
            <a:tailEnd/>
          </a:ln>
          <a:effectLst/>
        </p:spPr>
        <p:txBody>
          <a:bodyPr wrap="none">
            <a:spAutoFit/>
          </a:bodyPr>
          <a:lstStyle/>
          <a:p>
            <a:pPr>
              <a:lnSpc>
                <a:spcPct val="70000"/>
              </a:lnSpc>
            </a:pPr>
            <a:r>
              <a:rPr lang="en-US" sz="1600">
                <a:latin typeface="Arial Narrow" pitchFamily="34" charset="0"/>
              </a:rPr>
              <a:t>#include &lt;csl_dat.h&gt;;				</a:t>
            </a:r>
            <a:r>
              <a:rPr lang="en-US" sz="1600">
                <a:solidFill>
                  <a:schemeClr val="tx1"/>
                </a:solidFill>
                <a:latin typeface="Arial Narrow" pitchFamily="34" charset="0"/>
              </a:rPr>
              <a:t>// DAT Module header file</a:t>
            </a:r>
          </a:p>
          <a:p>
            <a:pPr>
              <a:lnSpc>
                <a:spcPct val="70000"/>
              </a:lnSpc>
            </a:pPr>
            <a:r>
              <a:rPr lang="en-US" sz="1600">
                <a:solidFill>
                  <a:schemeClr val="tx1"/>
                </a:solidFill>
                <a:latin typeface="Arial Narrow" pitchFamily="34" charset="0"/>
              </a:rPr>
              <a:t>DAT_Setup datSetup;				//use for QDMA example</a:t>
            </a:r>
          </a:p>
          <a:p>
            <a:pPr>
              <a:lnSpc>
                <a:spcPct val="70000"/>
              </a:lnSpc>
            </a:pPr>
            <a:r>
              <a:rPr lang="en-US" sz="1600">
                <a:solidFill>
                  <a:schemeClr val="tx1"/>
                </a:solidFill>
                <a:latin typeface="Arial Narrow" pitchFamily="34" charset="0"/>
              </a:rPr>
              <a:t>int32_t id;</a:t>
            </a:r>
          </a:p>
          <a:p>
            <a:pPr>
              <a:lnSpc>
                <a:spcPct val="70000"/>
              </a:lnSpc>
            </a:pPr>
            <a:r>
              <a:rPr lang="en-US" sz="1600">
                <a:solidFill>
                  <a:schemeClr val="tx1"/>
                </a:solidFill>
                <a:latin typeface="Arial Narrow" pitchFamily="34" charset="0"/>
              </a:rPr>
              <a:t>uint32_t fillVal;</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datSetup.qchNum = CSL_DAT_QCHA_0;		// pick a QDMA channel 0-7</a:t>
            </a:r>
          </a:p>
          <a:p>
            <a:pPr>
              <a:lnSpc>
                <a:spcPct val="70000"/>
              </a:lnSpc>
            </a:pPr>
            <a:r>
              <a:rPr lang="en-US" sz="1600">
                <a:solidFill>
                  <a:schemeClr val="tx1"/>
                </a:solidFill>
                <a:latin typeface="Arial Narrow" pitchFamily="34" charset="0"/>
              </a:rPr>
              <a:t>datSetup.regionNum = CSL_DAT_REGION_GLOBAL ;</a:t>
            </a:r>
          </a:p>
          <a:p>
            <a:pPr>
              <a:lnSpc>
                <a:spcPct val="70000"/>
              </a:lnSpc>
            </a:pPr>
            <a:r>
              <a:rPr lang="en-US" sz="1600">
                <a:solidFill>
                  <a:schemeClr val="tx1"/>
                </a:solidFill>
                <a:latin typeface="Arial Narrow" pitchFamily="34" charset="0"/>
              </a:rPr>
              <a:t>datSetup.tccNum = 0;				// pick a TCC</a:t>
            </a:r>
          </a:p>
          <a:p>
            <a:pPr>
              <a:lnSpc>
                <a:spcPct val="70000"/>
              </a:lnSpc>
            </a:pPr>
            <a:r>
              <a:rPr lang="en-US" sz="1600">
                <a:solidFill>
                  <a:schemeClr val="tx1"/>
                </a:solidFill>
                <a:latin typeface="Arial Narrow" pitchFamily="34" charset="0"/>
              </a:rPr>
              <a:t>datSetup.paramNum = 0;			// pick a PSET</a:t>
            </a:r>
          </a:p>
          <a:p>
            <a:pPr>
              <a:lnSpc>
                <a:spcPct val="70000"/>
              </a:lnSpc>
            </a:pPr>
            <a:r>
              <a:rPr lang="en-US" sz="1600">
                <a:solidFill>
                  <a:schemeClr val="tx1"/>
                </a:solidFill>
                <a:latin typeface="Arial Narrow" pitchFamily="34" charset="0"/>
              </a:rPr>
              <a:t>datSetup.priority = CSL_DAT_PRI_1; 		// pick a queue/TC (0-5)</a:t>
            </a:r>
          </a:p>
          <a:p>
            <a:pPr>
              <a:lnSpc>
                <a:spcPct val="70000"/>
              </a:lnSpc>
            </a:pPr>
            <a:r>
              <a:rPr lang="en-US" sz="1800" i="1">
                <a:latin typeface="Arial Narrow" pitchFamily="34" charset="0"/>
              </a:rPr>
              <a:t>DAT_open</a:t>
            </a:r>
            <a:r>
              <a:rPr lang="en-US" sz="1600">
                <a:solidFill>
                  <a:schemeClr val="tx1"/>
                </a:solidFill>
                <a:latin typeface="Arial Narrow" pitchFamily="34" charset="0"/>
              </a:rPr>
              <a:t>(&amp;datSetup);</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 Fill a linear block of memory with the specified fillVal using QDMA</a:t>
            </a:r>
          </a:p>
          <a:p>
            <a:pPr>
              <a:lnSpc>
                <a:spcPct val="70000"/>
              </a:lnSpc>
            </a:pPr>
            <a:r>
              <a:rPr lang="en-US" sz="1600">
                <a:solidFill>
                  <a:schemeClr val="tx1"/>
                </a:solidFill>
                <a:latin typeface="Arial Narrow" pitchFamily="34" charset="0"/>
              </a:rPr>
              <a:t>fillVal = 0;</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(gBufXmt, sizeof(gBufXmt), &amp;fillVal);	// similar to memset()</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(gBufRcv, sizeof(gBufRcv), &amp;fillVal);</a:t>
            </a:r>
          </a:p>
          <a:p>
            <a:pPr>
              <a:lnSpc>
                <a:spcPct val="70000"/>
              </a:lnSpc>
            </a:pPr>
            <a:r>
              <a:rPr lang="en-US" sz="1600">
                <a:solidFill>
                  <a:schemeClr val="tx1"/>
                </a:solidFill>
                <a:latin typeface="Arial Narrow" pitchFamily="34" charset="0"/>
              </a:rPr>
              <a:t>DAT_wait (id);				// optional</a:t>
            </a:r>
          </a:p>
          <a:p>
            <a:pPr>
              <a:lnSpc>
                <a:spcPct val="70000"/>
              </a:lnSpc>
            </a:pPr>
            <a:endParaRPr lang="en-US" sz="1600">
              <a:solidFill>
                <a:schemeClr val="tx1"/>
              </a:solidFill>
              <a:latin typeface="Arial Narrow" pitchFamily="34" charset="0"/>
            </a:endParaRPr>
          </a:p>
          <a:p>
            <a:pPr>
              <a:lnSpc>
                <a:spcPct val="70000"/>
              </a:lnSpc>
            </a:pPr>
            <a:r>
              <a:rPr lang="en-US" sz="1800" i="1">
                <a:latin typeface="Arial Narrow" pitchFamily="34" charset="0"/>
              </a:rPr>
              <a:t>DAT_copy</a:t>
            </a:r>
            <a:r>
              <a:rPr lang="en-US" sz="1600">
                <a:solidFill>
                  <a:schemeClr val="tx1"/>
                </a:solidFill>
                <a:latin typeface="Arial Narrow" pitchFamily="34" charset="0"/>
              </a:rPr>
              <a:t>(gBufRcv, gBufXmt, BUFFSIZE);		// similar to memcpy()</a:t>
            </a:r>
          </a:p>
        </p:txBody>
      </p:sp>
    </p:spTree>
    <p:custDataLst>
      <p:tags r:id="rId1"/>
    </p:custData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ChangeArrowheads="1"/>
          </p:cNvSpPr>
          <p:nvPr/>
        </p:nvSpPr>
        <p:spPr bwMode="auto">
          <a:xfrm>
            <a:off x="457200" y="4425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21667" name="Rectangle 3"/>
          <p:cNvSpPr>
            <a:spLocks noGrp="1" noChangeArrowheads="1"/>
          </p:cNvSpPr>
          <p:nvPr>
            <p:ph type="title"/>
          </p:nvPr>
        </p:nvSpPr>
        <p:spPr/>
        <p:txBody>
          <a:bodyPr/>
          <a:lstStyle/>
          <a:p>
            <a:r>
              <a:rPr lang="en-US"/>
              <a:t>Outline</a:t>
            </a:r>
          </a:p>
        </p:txBody>
      </p:sp>
      <p:sp>
        <p:nvSpPr>
          <p:cNvPr id="1521668" name="Text Box 4"/>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1666"/>
                                        </p:tgtEl>
                                        <p:attrNameLst>
                                          <p:attrName>style.visibility</p:attrName>
                                        </p:attrNameLst>
                                      </p:cBhvr>
                                      <p:to>
                                        <p:strVal val="visible"/>
                                      </p:to>
                                    </p:set>
                                    <p:animEffect transition="in" filter="dissolve">
                                      <p:cBhvr>
                                        <p:cTn id="7" dur="1000"/>
                                        <p:tgtEl>
                                          <p:spTgt spid="152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6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en-US"/>
              <a:t>IDMA = Internal DMA</a:t>
            </a:r>
          </a:p>
        </p:txBody>
      </p:sp>
      <p:sp>
        <p:nvSpPr>
          <p:cNvPr id="1231883" name="Text Box 11"/>
          <p:cNvSpPr txBox="1">
            <a:spLocks noChangeArrowheads="1"/>
          </p:cNvSpPr>
          <p:nvPr/>
        </p:nvSpPr>
        <p:spPr bwMode="auto">
          <a:xfrm>
            <a:off x="381000" y="652463"/>
            <a:ext cx="8915400" cy="646331"/>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a:t>
            </a:r>
            <a:r>
              <a:rPr lang="en-US" dirty="0">
                <a:solidFill>
                  <a:schemeClr val="tx1"/>
                </a:solidFill>
                <a:latin typeface="Arial Narrow" pitchFamily="34" charset="0"/>
              </a:rPr>
              <a:t>(internal to </a:t>
            </a:r>
            <a:r>
              <a:rPr lang="en-US" dirty="0" smtClean="0">
                <a:solidFill>
                  <a:schemeClr val="tx1"/>
                </a:solidFill>
                <a:latin typeface="Arial Narrow" pitchFamily="34" charset="0"/>
              </a:rPr>
              <a:t>CorePac).</a:t>
            </a:r>
            <a:endParaRPr lang="en-US" dirty="0">
              <a:solidFill>
                <a:schemeClr val="tx1"/>
              </a:solidFill>
              <a:latin typeface="Arial Narrow" pitchFamily="34" charset="0"/>
            </a:endParaRPr>
          </a:p>
        </p:txBody>
      </p:sp>
      <p:sp>
        <p:nvSpPr>
          <p:cNvPr id="1231884" name="Text Box 12"/>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231885" name="Text Box 13"/>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231886" name="Rectangle 14"/>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7" name="Text Box 15"/>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231888" name="Rectangle 16"/>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9" name="Text Box 17"/>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231890" name="Rectangle 18"/>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31891" name="Text Box 19"/>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231892" name="Rectangle 20"/>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3" name="Rectangle 21"/>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4" name="Rectangle 22"/>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5" name="Rectangle 23"/>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6" name="Text Box 24"/>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231897" name="AutoShape 25"/>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898" name="Text Box 26"/>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231899" name="Text Box 27"/>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231911" name="AutoShape 39"/>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31912" name="AutoShape 40"/>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913" name="Text Box 41"/>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231914" name="Rectangle 42"/>
          <p:cNvSpPr>
            <a:spLocks noChangeArrowheads="1"/>
          </p:cNvSpPr>
          <p:nvPr/>
        </p:nvSpPr>
        <p:spPr bwMode="auto">
          <a:xfrm>
            <a:off x="515938" y="1287463"/>
            <a:ext cx="8432800" cy="49752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title"/>
          </p:nvPr>
        </p:nvSpPr>
        <p:spPr/>
        <p:txBody>
          <a:bodyPr/>
          <a:lstStyle/>
          <a:p>
            <a:r>
              <a:rPr lang="en-US"/>
              <a:t>IDMA = Internal DMA</a:t>
            </a:r>
          </a:p>
        </p:txBody>
      </p:sp>
      <p:sp>
        <p:nvSpPr>
          <p:cNvPr id="152371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2371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2371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2371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1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2372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2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2372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2372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2372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2372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3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2373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52374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2374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4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523746" name="Rectangle 34"/>
          <p:cNvSpPr>
            <a:spLocks noChangeArrowheads="1"/>
          </p:cNvSpPr>
          <p:nvPr/>
        </p:nvSpPr>
        <p:spPr bwMode="auto">
          <a:xfrm>
            <a:off x="515938" y="4622800"/>
            <a:ext cx="7180262" cy="16271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0323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1503252" name="Group 20"/>
          <p:cNvGrpSpPr>
            <a:grpSpLocks/>
          </p:cNvGrpSpPr>
          <p:nvPr/>
        </p:nvGrpSpPr>
        <p:grpSpPr bwMode="auto">
          <a:xfrm>
            <a:off x="5140325" y="516255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a:t>IDMA0: Programming Details</a:t>
            </a:r>
          </a:p>
        </p:txBody>
      </p:sp>
      <p:sp>
        <p:nvSpPr>
          <p:cNvPr id="1233931" name="Text Box 11"/>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233932" name="Group 12"/>
          <p:cNvGrpSpPr>
            <a:grpSpLocks/>
          </p:cNvGrpSpPr>
          <p:nvPr/>
        </p:nvGrpSpPr>
        <p:grpSpPr bwMode="auto">
          <a:xfrm>
            <a:off x="609600" y="1600200"/>
            <a:ext cx="4008438" cy="1423988"/>
            <a:chOff x="679" y="1167"/>
            <a:chExt cx="2525" cy="897"/>
          </a:xfrm>
        </p:grpSpPr>
        <p:sp>
          <p:nvSpPr>
            <p:cNvPr id="1233933" name="Line 13"/>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34" name="Rectangle 14"/>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5" name="Rectangle 15"/>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36" name="Rectangle 16"/>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7" name="Text Box 17"/>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38" name="Text Box 18"/>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39" name="Text Box 19"/>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40" name="Text Box 20"/>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41" name="Text Box 21"/>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233942" name="Text Box 22"/>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233943" name="Line 23"/>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44" name="Rectangle 24"/>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5" name="Rectangle 25"/>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46" name="Rectangle 26"/>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7" name="Text Box 27"/>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48" name="Text Box 28"/>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49" name="Text Box 29"/>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50" name="Text Box 30"/>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51" name="Text Box 31"/>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233952" name="Text Box 32"/>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233953" name="AutoShape 33"/>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3954" name="Text Box 34"/>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233955" name="Picture 35"/>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233956" name="Text Box 36"/>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233957" name="Text Box 37"/>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233958" name="Text Box 38"/>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233959" name="Rectangle 39"/>
          <p:cNvSpPr>
            <a:spLocks noChangeArrowheads="1"/>
          </p:cNvSpPr>
          <p:nvPr/>
        </p:nvSpPr>
        <p:spPr bwMode="auto">
          <a:xfrm>
            <a:off x="355600" y="2997200"/>
            <a:ext cx="8686800" cy="3624263"/>
          </a:xfrm>
          <a:prstGeom prst="rect">
            <a:avLst/>
          </a:prstGeom>
          <a:solidFill>
            <a:schemeClr val="bg1"/>
          </a:solidFill>
          <a:ln w="12700">
            <a:noFill/>
            <a:miter lim="800000"/>
            <a:headEnd/>
            <a:tailEnd/>
          </a:ln>
          <a:effectLst/>
        </p:spPr>
        <p:txBody>
          <a:bodyPr anchor="ctr">
            <a:spAutoFit/>
          </a:bodyPr>
          <a:lstStyle/>
          <a:p>
            <a:endParaRPr lang="en-US"/>
          </a:p>
        </p:txBody>
      </p:sp>
      <p:sp>
        <p:nvSpPr>
          <p:cNvPr id="1233960" name="Text Box 4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Tree>
    <p:custDataLst>
      <p:tags r:id="rId1"/>
    </p:custData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2"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5282" name="Rectangle 2"/>
          <p:cNvSpPr>
            <a:spLocks noGrp="1" noChangeArrowheads="1"/>
          </p:cNvSpPr>
          <p:nvPr>
            <p:ph type="title"/>
          </p:nvPr>
        </p:nvSpPr>
        <p:spPr/>
        <p:txBody>
          <a:bodyPr/>
          <a:lstStyle/>
          <a:p>
            <a:r>
              <a:rPr lang="en-US"/>
              <a:t>IDMA0: Programming Details</a:t>
            </a:r>
          </a:p>
        </p:txBody>
      </p:sp>
      <p:sp>
        <p:nvSpPr>
          <p:cNvPr id="1505283"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5284" name="Group 4"/>
          <p:cNvGrpSpPr>
            <a:grpSpLocks/>
          </p:cNvGrpSpPr>
          <p:nvPr/>
        </p:nvGrpSpPr>
        <p:grpSpPr bwMode="auto">
          <a:xfrm>
            <a:off x="609600" y="1600200"/>
            <a:ext cx="4008438" cy="1423988"/>
            <a:chOff x="679" y="1167"/>
            <a:chExt cx="2525" cy="897"/>
          </a:xfrm>
        </p:grpSpPr>
        <p:sp>
          <p:nvSpPr>
            <p:cNvPr id="1505285"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86"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7"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88"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9"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290"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291"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292"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293"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5294"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5295"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96"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7"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98"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9"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300"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301"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302"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303"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5304"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5305"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5306"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5307"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5308"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5309"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5310"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505311" name="Rectangle 31"/>
          <p:cNvSpPr>
            <a:spLocks noChangeArrowheads="1"/>
          </p:cNvSpPr>
          <p:nvPr/>
        </p:nvSpPr>
        <p:spPr bwMode="auto">
          <a:xfrm>
            <a:off x="355600" y="5105400"/>
            <a:ext cx="8686800" cy="1516063"/>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60"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7330" name="Rectangle 2"/>
          <p:cNvSpPr>
            <a:spLocks noGrp="1" noChangeArrowheads="1"/>
          </p:cNvSpPr>
          <p:nvPr>
            <p:ph type="title"/>
          </p:nvPr>
        </p:nvSpPr>
        <p:spPr/>
        <p:txBody>
          <a:bodyPr/>
          <a:lstStyle/>
          <a:p>
            <a:r>
              <a:rPr lang="en-US"/>
              <a:t>IDMA0: Programming Details</a:t>
            </a:r>
          </a:p>
        </p:txBody>
      </p:sp>
      <p:sp>
        <p:nvSpPr>
          <p:cNvPr id="1507331"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7332" name="Group 4"/>
          <p:cNvGrpSpPr>
            <a:grpSpLocks/>
          </p:cNvGrpSpPr>
          <p:nvPr/>
        </p:nvGrpSpPr>
        <p:grpSpPr bwMode="auto">
          <a:xfrm>
            <a:off x="609600" y="1600200"/>
            <a:ext cx="4008438" cy="1423988"/>
            <a:chOff x="679" y="1167"/>
            <a:chExt cx="2525" cy="897"/>
          </a:xfrm>
        </p:grpSpPr>
        <p:sp>
          <p:nvSpPr>
            <p:cNvPr id="1507333"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34"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5"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36"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7"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38"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39"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40"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41"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7342"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7343"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44"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5"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46"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7"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48"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49"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50"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51"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7352"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7353"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7354"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7355"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7356"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7357"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7358"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Tree>
    <p:custDataLst>
      <p:tags r:id="rId1"/>
    </p:custData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a:t>IDMA1: Programming Details</a:t>
            </a:r>
          </a:p>
        </p:txBody>
      </p:sp>
      <p:sp>
        <p:nvSpPr>
          <p:cNvPr id="1235979" name="Text Box 11"/>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235980" name="Text Box 12"/>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235981" name="Text Box 13"/>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235982" name="Group 14"/>
          <p:cNvGrpSpPr>
            <a:grpSpLocks/>
          </p:cNvGrpSpPr>
          <p:nvPr/>
        </p:nvGrpSpPr>
        <p:grpSpPr bwMode="auto">
          <a:xfrm>
            <a:off x="1663700" y="1143000"/>
            <a:ext cx="4051300" cy="1235075"/>
            <a:chOff x="904" y="854"/>
            <a:chExt cx="2552" cy="778"/>
          </a:xfrm>
        </p:grpSpPr>
        <p:sp>
          <p:nvSpPr>
            <p:cNvPr id="1235983" name="Rectangle 15"/>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4" name="Rectangle 16"/>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5" name="Rectangle 17"/>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6" name="Rectangle 18"/>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7" name="Text Box 19"/>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88" name="Text Box 20"/>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89" name="Text Box 21"/>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0" name="Rectangle 22"/>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1" name="Rectangle 23"/>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2" name="Rectangle 24"/>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3" name="Rectangle 25"/>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4" name="Text Box 26"/>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95" name="Text Box 27"/>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96" name="Text Box 28"/>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7" name="Text Box 29"/>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235998" name="Text Box 30"/>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235999" name="AutoShape 31"/>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6000" name="Rectangle 32"/>
          <p:cNvSpPr>
            <a:spLocks noChangeArrowheads="1"/>
          </p:cNvSpPr>
          <p:nvPr/>
        </p:nvSpPr>
        <p:spPr bwMode="auto">
          <a:xfrm>
            <a:off x="355600" y="2489200"/>
            <a:ext cx="8686800" cy="37988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en-US" sz="3200"/>
              <a:t>Example: How Do You VIEW the Transfer?</a:t>
            </a:r>
          </a:p>
        </p:txBody>
      </p:sp>
      <p:sp>
        <p:nvSpPr>
          <p:cNvPr id="1332227"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2228"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2229" name="Group 5"/>
          <p:cNvGrpSpPr>
            <a:grpSpLocks/>
          </p:cNvGrpSpPr>
          <p:nvPr/>
        </p:nvGrpSpPr>
        <p:grpSpPr bwMode="auto">
          <a:xfrm>
            <a:off x="1676400" y="3733800"/>
            <a:ext cx="5562600" cy="914400"/>
            <a:chOff x="1200" y="2496"/>
            <a:chExt cx="3504" cy="576"/>
          </a:xfrm>
        </p:grpSpPr>
        <p:sp>
          <p:nvSpPr>
            <p:cNvPr id="1332230"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1"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2"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3"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4"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5"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6"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7"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8"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9"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0"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1"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2"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3"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4"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5"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6"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7"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8"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2249"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2250" name="Group 26"/>
          <p:cNvGrpSpPr>
            <a:grpSpLocks/>
          </p:cNvGrpSpPr>
          <p:nvPr/>
        </p:nvGrpSpPr>
        <p:grpSpPr bwMode="auto">
          <a:xfrm>
            <a:off x="2747963" y="1524000"/>
            <a:ext cx="1219200" cy="914400"/>
            <a:chOff x="432" y="960"/>
            <a:chExt cx="768" cy="576"/>
          </a:xfrm>
        </p:grpSpPr>
        <p:sp>
          <p:nvSpPr>
            <p:cNvPr id="1332251"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2"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3"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4"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5"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6"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7"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8"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9"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0"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1"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2"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2263"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2264"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2265"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2266"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2267"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2268"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p:txBody>
          <a:bodyPr/>
          <a:lstStyle/>
          <a:p>
            <a:r>
              <a:rPr lang="en-US"/>
              <a:t>IDMA1: Programming Details</a:t>
            </a:r>
          </a:p>
        </p:txBody>
      </p:sp>
      <p:sp>
        <p:nvSpPr>
          <p:cNvPr id="1509379"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09380"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09381"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09382" name="Group 6"/>
          <p:cNvGrpSpPr>
            <a:grpSpLocks/>
          </p:cNvGrpSpPr>
          <p:nvPr/>
        </p:nvGrpSpPr>
        <p:grpSpPr bwMode="auto">
          <a:xfrm>
            <a:off x="1663700" y="1143000"/>
            <a:ext cx="4051300" cy="1235075"/>
            <a:chOff x="904" y="854"/>
            <a:chExt cx="2552" cy="778"/>
          </a:xfrm>
        </p:grpSpPr>
        <p:sp>
          <p:nvSpPr>
            <p:cNvPr id="1509383"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4"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5"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6"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7"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88"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89"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0"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1"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2"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3"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4"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95"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96"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7"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09398"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09399"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9400" name="Rectangle 24"/>
          <p:cNvSpPr>
            <a:spLocks noChangeArrowheads="1"/>
          </p:cNvSpPr>
          <p:nvPr/>
        </p:nvSpPr>
        <p:spPr bwMode="auto">
          <a:xfrm>
            <a:off x="355600" y="4268788"/>
            <a:ext cx="8686800" cy="20193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lstStyle/>
          <a:p>
            <a:r>
              <a:rPr lang="en-US"/>
              <a:t>IDMA1: Programming Details</a:t>
            </a:r>
          </a:p>
        </p:txBody>
      </p:sp>
      <p:sp>
        <p:nvSpPr>
          <p:cNvPr id="1511427"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11428"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11429"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11430" name="Group 6"/>
          <p:cNvGrpSpPr>
            <a:grpSpLocks/>
          </p:cNvGrpSpPr>
          <p:nvPr/>
        </p:nvGrpSpPr>
        <p:grpSpPr bwMode="auto">
          <a:xfrm>
            <a:off x="1663700" y="1143000"/>
            <a:ext cx="4051300" cy="1235075"/>
            <a:chOff x="904" y="854"/>
            <a:chExt cx="2552" cy="778"/>
          </a:xfrm>
        </p:grpSpPr>
        <p:sp>
          <p:nvSpPr>
            <p:cNvPr id="1511431"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2"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3"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4"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5"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36"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37"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38"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9"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0"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1"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2"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43"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44"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45"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11446"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11447"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110" name="Text Box 17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3938" name="Rectangle 2"/>
          <p:cNvSpPr>
            <a:spLocks noGrp="1" noChangeArrowheads="1"/>
          </p:cNvSpPr>
          <p:nvPr>
            <p:ph type="title"/>
          </p:nvPr>
        </p:nvSpPr>
        <p:spPr/>
        <p:txBody>
          <a:bodyPr/>
          <a:lstStyle/>
          <a:p>
            <a:r>
              <a:rPr lang="en-US"/>
              <a:t>“A” Synchronization </a:t>
            </a:r>
          </a:p>
        </p:txBody>
      </p:sp>
      <p:sp>
        <p:nvSpPr>
          <p:cNvPr id="1064016" name="Text Box 80"/>
          <p:cNvSpPr txBox="1">
            <a:spLocks noChangeArrowheads="1"/>
          </p:cNvSpPr>
          <p:nvPr/>
        </p:nvSpPr>
        <p:spPr bwMode="auto">
          <a:xfrm>
            <a:off x="636588" y="609600"/>
            <a:ext cx="7135812"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a:solidFill>
                  <a:schemeClr val="tx1"/>
                </a:solidFill>
              </a:rPr>
              <a:t>An event (like the McBSP receive register full), triggers</a:t>
            </a:r>
            <a:br>
              <a:rPr lang="en-US">
                <a:solidFill>
                  <a:schemeClr val="tx1"/>
                </a:solidFill>
              </a:rPr>
            </a:br>
            <a:r>
              <a:rPr lang="en-US">
                <a:solidFill>
                  <a:schemeClr val="tx1"/>
                </a:solidFill>
              </a:rPr>
              <a:t>the </a:t>
            </a:r>
            <a:r>
              <a:rPr lang="en-US" u="sng">
                <a:solidFill>
                  <a:schemeClr val="tx1"/>
                </a:solidFill>
              </a:rPr>
              <a:t>transfer of exactly 1 array of ACNT bytes (2 bytes)</a:t>
            </a:r>
          </a:p>
        </p:txBody>
      </p:sp>
      <p:sp>
        <p:nvSpPr>
          <p:cNvPr id="1064019" name="Text Box 83"/>
          <p:cNvSpPr txBox="1">
            <a:spLocks noChangeArrowheads="1"/>
          </p:cNvSpPr>
          <p:nvPr/>
        </p:nvSpPr>
        <p:spPr bwMode="auto">
          <a:xfrm>
            <a:off x="630238" y="1427163"/>
            <a:ext cx="8308975" cy="1006475"/>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a:solidFill>
                  <a:schemeClr val="tx1"/>
                </a:solidFill>
              </a:rPr>
              <a:t>  Example: McBSP tied to a codec (you want to sync each transfer</a:t>
            </a:r>
            <a:br>
              <a:rPr lang="en-US">
                <a:solidFill>
                  <a:schemeClr val="tx1"/>
                </a:solidFill>
              </a:rPr>
            </a:br>
            <a:r>
              <a:rPr lang="en-US">
                <a:solidFill>
                  <a:schemeClr val="tx1"/>
                </a:solidFill>
              </a:rPr>
              <a:t>                      of a 16-bit word to the receive buffer being full</a:t>
            </a:r>
            <a:br>
              <a:rPr lang="en-US">
                <a:solidFill>
                  <a:schemeClr val="tx1"/>
                </a:solidFill>
              </a:rPr>
            </a:br>
            <a:r>
              <a:rPr lang="en-US">
                <a:solidFill>
                  <a:schemeClr val="tx1"/>
                </a:solidFill>
              </a:rPr>
              <a:t>                      or the transmit buffer being empty). </a:t>
            </a:r>
            <a:endParaRPr lang="en-US"/>
          </a:p>
        </p:txBody>
      </p:sp>
      <p:sp>
        <p:nvSpPr>
          <p:cNvPr id="1064021" name="Text Box 85"/>
          <p:cNvSpPr txBox="1">
            <a:spLocks noChangeArrowheads="1"/>
          </p:cNvSpPr>
          <p:nvPr/>
        </p:nvSpPr>
        <p:spPr bwMode="auto">
          <a:xfrm>
            <a:off x="1774825" y="33528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4024" name="Rectangle 88"/>
          <p:cNvSpPr>
            <a:spLocks noChangeArrowheads="1"/>
          </p:cNvSpPr>
          <p:nvPr/>
        </p:nvSpPr>
        <p:spPr bwMode="auto">
          <a:xfrm>
            <a:off x="3003550"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036" name="Text Box 100"/>
          <p:cNvSpPr txBox="1">
            <a:spLocks noChangeArrowheads="1"/>
          </p:cNvSpPr>
          <p:nvPr/>
        </p:nvSpPr>
        <p:spPr bwMode="auto">
          <a:xfrm>
            <a:off x="2917825"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37" name="Text Box 101"/>
          <p:cNvSpPr txBox="1">
            <a:spLocks noChangeArrowheads="1"/>
          </p:cNvSpPr>
          <p:nvPr/>
        </p:nvSpPr>
        <p:spPr bwMode="auto">
          <a:xfrm>
            <a:off x="4552950"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38" name="Text Box 102"/>
          <p:cNvSpPr txBox="1">
            <a:spLocks noChangeArrowheads="1"/>
          </p:cNvSpPr>
          <p:nvPr/>
        </p:nvSpPr>
        <p:spPr bwMode="auto">
          <a:xfrm>
            <a:off x="6477000" y="36353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39" name="Text Box 103"/>
          <p:cNvSpPr txBox="1">
            <a:spLocks noChangeArrowheads="1"/>
          </p:cNvSpPr>
          <p:nvPr/>
        </p:nvSpPr>
        <p:spPr bwMode="auto">
          <a:xfrm>
            <a:off x="1774825" y="45783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4052" name="Text Box 116"/>
          <p:cNvSpPr txBox="1">
            <a:spLocks noChangeArrowheads="1"/>
          </p:cNvSpPr>
          <p:nvPr/>
        </p:nvSpPr>
        <p:spPr bwMode="auto">
          <a:xfrm>
            <a:off x="2917825"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53" name="Text Box 117"/>
          <p:cNvSpPr txBox="1">
            <a:spLocks noChangeArrowheads="1"/>
          </p:cNvSpPr>
          <p:nvPr/>
        </p:nvSpPr>
        <p:spPr bwMode="auto">
          <a:xfrm>
            <a:off x="4552950"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54" name="Text Box 118"/>
          <p:cNvSpPr txBox="1">
            <a:spLocks noChangeArrowheads="1"/>
          </p:cNvSpPr>
          <p:nvPr/>
        </p:nvSpPr>
        <p:spPr bwMode="auto">
          <a:xfrm>
            <a:off x="6477000" y="48609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55" name="Oval 119"/>
          <p:cNvSpPr>
            <a:spLocks noChangeArrowheads="1"/>
          </p:cNvSpPr>
          <p:nvPr/>
        </p:nvSpPr>
        <p:spPr bwMode="auto">
          <a:xfrm>
            <a:off x="56134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6" name="Oval 120"/>
          <p:cNvSpPr>
            <a:spLocks noChangeArrowheads="1"/>
          </p:cNvSpPr>
          <p:nvPr/>
        </p:nvSpPr>
        <p:spPr bwMode="auto">
          <a:xfrm>
            <a:off x="58420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7" name="Oval 121"/>
          <p:cNvSpPr>
            <a:spLocks noChangeArrowheads="1"/>
          </p:cNvSpPr>
          <p:nvPr/>
        </p:nvSpPr>
        <p:spPr bwMode="auto">
          <a:xfrm>
            <a:off x="56134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8" name="Oval 122"/>
          <p:cNvSpPr>
            <a:spLocks noChangeArrowheads="1"/>
          </p:cNvSpPr>
          <p:nvPr/>
        </p:nvSpPr>
        <p:spPr bwMode="auto">
          <a:xfrm>
            <a:off x="58420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9" name="Oval 123"/>
          <p:cNvSpPr>
            <a:spLocks noChangeArrowheads="1"/>
          </p:cNvSpPr>
          <p:nvPr/>
        </p:nvSpPr>
        <p:spPr bwMode="auto">
          <a:xfrm rot="5400000">
            <a:off x="3279775"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0" name="Oval 124"/>
          <p:cNvSpPr>
            <a:spLocks noChangeArrowheads="1"/>
          </p:cNvSpPr>
          <p:nvPr/>
        </p:nvSpPr>
        <p:spPr bwMode="auto">
          <a:xfrm rot="5400000">
            <a:off x="3279775"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1" name="Oval 125"/>
          <p:cNvSpPr>
            <a:spLocks noChangeArrowheads="1"/>
          </p:cNvSpPr>
          <p:nvPr/>
        </p:nvSpPr>
        <p:spPr bwMode="auto">
          <a:xfrm rot="5400000">
            <a:off x="48895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2" name="Oval 126"/>
          <p:cNvSpPr>
            <a:spLocks noChangeArrowheads="1"/>
          </p:cNvSpPr>
          <p:nvPr/>
        </p:nvSpPr>
        <p:spPr bwMode="auto">
          <a:xfrm rot="5400000">
            <a:off x="48895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3" name="Oval 127"/>
          <p:cNvSpPr>
            <a:spLocks noChangeArrowheads="1"/>
          </p:cNvSpPr>
          <p:nvPr/>
        </p:nvSpPr>
        <p:spPr bwMode="auto">
          <a:xfrm rot="5400000">
            <a:off x="70231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4" name="Oval 128"/>
          <p:cNvSpPr>
            <a:spLocks noChangeArrowheads="1"/>
          </p:cNvSpPr>
          <p:nvPr/>
        </p:nvSpPr>
        <p:spPr bwMode="auto">
          <a:xfrm rot="5400000">
            <a:off x="70231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5" name="Text Box 129"/>
          <p:cNvSpPr txBox="1">
            <a:spLocks noChangeArrowheads="1"/>
          </p:cNvSpPr>
          <p:nvPr/>
        </p:nvSpPr>
        <p:spPr bwMode="auto">
          <a:xfrm>
            <a:off x="1250950" y="60563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4078" name="Text Box 142"/>
          <p:cNvSpPr txBox="1">
            <a:spLocks noChangeArrowheads="1"/>
          </p:cNvSpPr>
          <p:nvPr/>
        </p:nvSpPr>
        <p:spPr bwMode="auto">
          <a:xfrm>
            <a:off x="2917825"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79" name="Text Box 143"/>
          <p:cNvSpPr txBox="1">
            <a:spLocks noChangeArrowheads="1"/>
          </p:cNvSpPr>
          <p:nvPr/>
        </p:nvSpPr>
        <p:spPr bwMode="auto">
          <a:xfrm>
            <a:off x="4552950"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80" name="Text Box 144"/>
          <p:cNvSpPr txBox="1">
            <a:spLocks noChangeArrowheads="1"/>
          </p:cNvSpPr>
          <p:nvPr/>
        </p:nvSpPr>
        <p:spPr bwMode="auto">
          <a:xfrm>
            <a:off x="6477000" y="63388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81" name="Oval 145"/>
          <p:cNvSpPr>
            <a:spLocks noChangeArrowheads="1"/>
          </p:cNvSpPr>
          <p:nvPr/>
        </p:nvSpPr>
        <p:spPr bwMode="auto">
          <a:xfrm>
            <a:off x="56134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2" name="Oval 146"/>
          <p:cNvSpPr>
            <a:spLocks noChangeArrowheads="1"/>
          </p:cNvSpPr>
          <p:nvPr/>
        </p:nvSpPr>
        <p:spPr bwMode="auto">
          <a:xfrm>
            <a:off x="58420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7" name="Line 151"/>
          <p:cNvSpPr>
            <a:spLocks noChangeShapeType="1"/>
          </p:cNvSpPr>
          <p:nvPr/>
        </p:nvSpPr>
        <p:spPr bwMode="auto">
          <a:xfrm>
            <a:off x="30035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8" name="Line 152"/>
          <p:cNvSpPr>
            <a:spLocks noChangeShapeType="1"/>
          </p:cNvSpPr>
          <p:nvPr/>
        </p:nvSpPr>
        <p:spPr bwMode="auto">
          <a:xfrm>
            <a:off x="4613275"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9" name="Line 153"/>
          <p:cNvSpPr>
            <a:spLocks noChangeShapeType="1"/>
          </p:cNvSpPr>
          <p:nvPr/>
        </p:nvSpPr>
        <p:spPr bwMode="auto">
          <a:xfrm>
            <a:off x="67373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0" name="Line 154"/>
          <p:cNvSpPr>
            <a:spLocks noChangeShapeType="1"/>
          </p:cNvSpPr>
          <p:nvPr/>
        </p:nvSpPr>
        <p:spPr bwMode="auto">
          <a:xfrm>
            <a:off x="30035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1" name="Line 155"/>
          <p:cNvSpPr>
            <a:spLocks noChangeShapeType="1"/>
          </p:cNvSpPr>
          <p:nvPr/>
        </p:nvSpPr>
        <p:spPr bwMode="auto">
          <a:xfrm>
            <a:off x="4613275"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2" name="Line 156"/>
          <p:cNvSpPr>
            <a:spLocks noChangeShapeType="1"/>
          </p:cNvSpPr>
          <p:nvPr/>
        </p:nvSpPr>
        <p:spPr bwMode="auto">
          <a:xfrm>
            <a:off x="67373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3" name="Line 157"/>
          <p:cNvSpPr>
            <a:spLocks noChangeShapeType="1"/>
          </p:cNvSpPr>
          <p:nvPr/>
        </p:nvSpPr>
        <p:spPr bwMode="auto">
          <a:xfrm>
            <a:off x="30035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4" name="Line 158"/>
          <p:cNvSpPr>
            <a:spLocks noChangeShapeType="1"/>
          </p:cNvSpPr>
          <p:nvPr/>
        </p:nvSpPr>
        <p:spPr bwMode="auto">
          <a:xfrm>
            <a:off x="4613275"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5" name="Line 159"/>
          <p:cNvSpPr>
            <a:spLocks noChangeShapeType="1"/>
          </p:cNvSpPr>
          <p:nvPr/>
        </p:nvSpPr>
        <p:spPr bwMode="auto">
          <a:xfrm>
            <a:off x="67373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6" name="Oval 160"/>
          <p:cNvSpPr>
            <a:spLocks noChangeArrowheads="1"/>
          </p:cNvSpPr>
          <p:nvPr/>
        </p:nvSpPr>
        <p:spPr bwMode="auto">
          <a:xfrm>
            <a:off x="60706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7" name="Oval 161"/>
          <p:cNvSpPr>
            <a:spLocks noChangeArrowheads="1"/>
          </p:cNvSpPr>
          <p:nvPr/>
        </p:nvSpPr>
        <p:spPr bwMode="auto">
          <a:xfrm>
            <a:off x="60706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8" name="Oval 162"/>
          <p:cNvSpPr>
            <a:spLocks noChangeArrowheads="1"/>
          </p:cNvSpPr>
          <p:nvPr/>
        </p:nvSpPr>
        <p:spPr bwMode="auto">
          <a:xfrm>
            <a:off x="60706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9" name="Text Box 163"/>
          <p:cNvSpPr txBox="1">
            <a:spLocks noChangeArrowheads="1"/>
          </p:cNvSpPr>
          <p:nvPr/>
        </p:nvSpPr>
        <p:spPr bwMode="auto">
          <a:xfrm>
            <a:off x="26193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0" name="Text Box 164"/>
          <p:cNvSpPr txBox="1">
            <a:spLocks noChangeArrowheads="1"/>
          </p:cNvSpPr>
          <p:nvPr/>
        </p:nvSpPr>
        <p:spPr bwMode="auto">
          <a:xfrm>
            <a:off x="4229100"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1" name="Text Box 165"/>
          <p:cNvSpPr txBox="1">
            <a:spLocks noChangeArrowheads="1"/>
          </p:cNvSpPr>
          <p:nvPr/>
        </p:nvSpPr>
        <p:spPr bwMode="auto">
          <a:xfrm>
            <a:off x="63531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2" name="Rectangle 166"/>
          <p:cNvSpPr>
            <a:spLocks noChangeArrowheads="1"/>
          </p:cNvSpPr>
          <p:nvPr/>
        </p:nvSpPr>
        <p:spPr bwMode="auto">
          <a:xfrm>
            <a:off x="46005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3" name="Rectangle 167"/>
          <p:cNvSpPr>
            <a:spLocks noChangeArrowheads="1"/>
          </p:cNvSpPr>
          <p:nvPr/>
        </p:nvSpPr>
        <p:spPr bwMode="auto">
          <a:xfrm>
            <a:off x="67341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4" name="Rectangle 168"/>
          <p:cNvSpPr>
            <a:spLocks noChangeArrowheads="1"/>
          </p:cNvSpPr>
          <p:nvPr/>
        </p:nvSpPr>
        <p:spPr bwMode="auto">
          <a:xfrm>
            <a:off x="3003550"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5" name="Rectangle 169"/>
          <p:cNvSpPr>
            <a:spLocks noChangeArrowheads="1"/>
          </p:cNvSpPr>
          <p:nvPr/>
        </p:nvSpPr>
        <p:spPr bwMode="auto">
          <a:xfrm>
            <a:off x="46005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6" name="Rectangle 170"/>
          <p:cNvSpPr>
            <a:spLocks noChangeArrowheads="1"/>
          </p:cNvSpPr>
          <p:nvPr/>
        </p:nvSpPr>
        <p:spPr bwMode="auto">
          <a:xfrm>
            <a:off x="67341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7" name="Rectangle 171"/>
          <p:cNvSpPr>
            <a:spLocks noChangeArrowheads="1"/>
          </p:cNvSpPr>
          <p:nvPr/>
        </p:nvSpPr>
        <p:spPr bwMode="auto">
          <a:xfrm>
            <a:off x="3003550"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8" name="Rectangle 172"/>
          <p:cNvSpPr>
            <a:spLocks noChangeArrowheads="1"/>
          </p:cNvSpPr>
          <p:nvPr/>
        </p:nvSpPr>
        <p:spPr bwMode="auto">
          <a:xfrm>
            <a:off x="46005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9" name="Rectangle 173"/>
          <p:cNvSpPr>
            <a:spLocks noChangeArrowheads="1"/>
          </p:cNvSpPr>
          <p:nvPr/>
        </p:nvSpPr>
        <p:spPr bwMode="auto">
          <a:xfrm>
            <a:off x="67341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140" name="Text Box 15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5986" name="Rectangle 2"/>
          <p:cNvSpPr>
            <a:spLocks noGrp="1" noChangeArrowheads="1"/>
          </p:cNvSpPr>
          <p:nvPr>
            <p:ph type="title"/>
          </p:nvPr>
        </p:nvSpPr>
        <p:spPr/>
        <p:txBody>
          <a:bodyPr/>
          <a:lstStyle/>
          <a:p>
            <a:r>
              <a:rPr lang="en-US"/>
              <a:t>“AB” Synchronization </a:t>
            </a:r>
          </a:p>
        </p:txBody>
      </p:sp>
      <p:sp>
        <p:nvSpPr>
          <p:cNvPr id="1065995" name="Text Box 11"/>
          <p:cNvSpPr txBox="1">
            <a:spLocks noChangeArrowheads="1"/>
          </p:cNvSpPr>
          <p:nvPr/>
        </p:nvSpPr>
        <p:spPr bwMode="auto">
          <a:xfrm>
            <a:off x="636588" y="609600"/>
            <a:ext cx="7831137"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a:solidFill>
                  <a:schemeClr val="tx1"/>
                </a:solidFill>
              </a:rPr>
              <a:t>An event triggers a </a:t>
            </a:r>
            <a:r>
              <a:rPr lang="en-US" u="sng">
                <a:solidFill>
                  <a:schemeClr val="tx1"/>
                </a:solidFill>
              </a:rPr>
              <a:t>two-dimensional transfer of BCNT arrays</a:t>
            </a:r>
            <a:br>
              <a:rPr lang="en-US" u="sng">
                <a:solidFill>
                  <a:schemeClr val="tx1"/>
                </a:solidFill>
              </a:rPr>
            </a:br>
            <a:r>
              <a:rPr lang="en-US" u="sng">
                <a:solidFill>
                  <a:schemeClr val="tx1"/>
                </a:solidFill>
              </a:rPr>
              <a:t>of ACNT bytes (A*B)</a:t>
            </a:r>
          </a:p>
        </p:txBody>
      </p:sp>
      <p:sp>
        <p:nvSpPr>
          <p:cNvPr id="1065996" name="Text Box 12"/>
          <p:cNvSpPr txBox="1">
            <a:spLocks noChangeArrowheads="1"/>
          </p:cNvSpPr>
          <p:nvPr/>
        </p:nvSpPr>
        <p:spPr bwMode="auto">
          <a:xfrm>
            <a:off x="630238" y="1427163"/>
            <a:ext cx="7378700" cy="701675"/>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a:solidFill>
                  <a:schemeClr val="tx1"/>
                </a:solidFill>
              </a:rPr>
              <a:t>  Example: Line of video pixels (each line has BCNT pixels</a:t>
            </a:r>
            <a:br>
              <a:rPr lang="en-US">
                <a:solidFill>
                  <a:schemeClr val="tx1"/>
                </a:solidFill>
              </a:rPr>
            </a:br>
            <a:r>
              <a:rPr lang="en-US">
                <a:solidFill>
                  <a:schemeClr val="tx1"/>
                </a:solidFill>
              </a:rPr>
              <a:t>                      consisting of 3 bytes each – Y, Cb, Cr)</a:t>
            </a:r>
            <a:endParaRPr lang="en-US"/>
          </a:p>
        </p:txBody>
      </p:sp>
      <p:sp>
        <p:nvSpPr>
          <p:cNvPr id="1066068" name="Text Box 84"/>
          <p:cNvSpPr txBox="1">
            <a:spLocks noChangeArrowheads="1"/>
          </p:cNvSpPr>
          <p:nvPr/>
        </p:nvSpPr>
        <p:spPr bwMode="auto">
          <a:xfrm>
            <a:off x="1698625" y="31242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6069" name="Rectangle 85"/>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075" name="Text Box 91"/>
          <p:cNvSpPr txBox="1">
            <a:spLocks noChangeArrowheads="1"/>
          </p:cNvSpPr>
          <p:nvPr/>
        </p:nvSpPr>
        <p:spPr bwMode="auto">
          <a:xfrm>
            <a:off x="2987675"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76" name="Text Box 92"/>
          <p:cNvSpPr txBox="1">
            <a:spLocks noChangeArrowheads="1"/>
          </p:cNvSpPr>
          <p:nvPr/>
        </p:nvSpPr>
        <p:spPr bwMode="auto">
          <a:xfrm>
            <a:off x="4622800"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77" name="Text Box 93"/>
          <p:cNvSpPr txBox="1">
            <a:spLocks noChangeArrowheads="1"/>
          </p:cNvSpPr>
          <p:nvPr/>
        </p:nvSpPr>
        <p:spPr bwMode="auto">
          <a:xfrm>
            <a:off x="6515100" y="34067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78" name="Text Box 94"/>
          <p:cNvSpPr txBox="1">
            <a:spLocks noChangeArrowheads="1"/>
          </p:cNvSpPr>
          <p:nvPr/>
        </p:nvSpPr>
        <p:spPr bwMode="auto">
          <a:xfrm>
            <a:off x="1698625" y="43497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6085" name="Text Box 101"/>
          <p:cNvSpPr txBox="1">
            <a:spLocks noChangeArrowheads="1"/>
          </p:cNvSpPr>
          <p:nvPr/>
        </p:nvSpPr>
        <p:spPr bwMode="auto">
          <a:xfrm>
            <a:off x="2987675"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86" name="Text Box 102"/>
          <p:cNvSpPr txBox="1">
            <a:spLocks noChangeArrowheads="1"/>
          </p:cNvSpPr>
          <p:nvPr/>
        </p:nvSpPr>
        <p:spPr bwMode="auto">
          <a:xfrm>
            <a:off x="4622800"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87" name="Text Box 103"/>
          <p:cNvSpPr txBox="1">
            <a:spLocks noChangeArrowheads="1"/>
          </p:cNvSpPr>
          <p:nvPr/>
        </p:nvSpPr>
        <p:spPr bwMode="auto">
          <a:xfrm>
            <a:off x="6515100" y="46323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88" name="Oval 104"/>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89" name="Oval 105"/>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0" name="Oval 106"/>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1" name="Oval 107"/>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2" name="Oval 108"/>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3" name="Oval 109"/>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4" name="Oval 110"/>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5" name="Oval 111"/>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6" name="Oval 112"/>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7" name="Oval 113"/>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8" name="Text Box 114"/>
          <p:cNvSpPr txBox="1">
            <a:spLocks noChangeArrowheads="1"/>
          </p:cNvSpPr>
          <p:nvPr/>
        </p:nvSpPr>
        <p:spPr bwMode="auto">
          <a:xfrm>
            <a:off x="1174750" y="58277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6105" name="Text Box 121"/>
          <p:cNvSpPr txBox="1">
            <a:spLocks noChangeArrowheads="1"/>
          </p:cNvSpPr>
          <p:nvPr/>
        </p:nvSpPr>
        <p:spPr bwMode="auto">
          <a:xfrm>
            <a:off x="2987675"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106" name="Text Box 122"/>
          <p:cNvSpPr txBox="1">
            <a:spLocks noChangeArrowheads="1"/>
          </p:cNvSpPr>
          <p:nvPr/>
        </p:nvSpPr>
        <p:spPr bwMode="auto">
          <a:xfrm>
            <a:off x="4622800"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107" name="Text Box 123"/>
          <p:cNvSpPr txBox="1">
            <a:spLocks noChangeArrowheads="1"/>
          </p:cNvSpPr>
          <p:nvPr/>
        </p:nvSpPr>
        <p:spPr bwMode="auto">
          <a:xfrm>
            <a:off x="6515100" y="61102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108" name="Oval 124"/>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09" name="Oval 125"/>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10" name="Line 126"/>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3" name="Line 12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6" name="Line 132"/>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9" name="Oval 135"/>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0" name="Oval 136"/>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1" name="Oval 137"/>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31" name="Text Box 147"/>
          <p:cNvSpPr txBox="1">
            <a:spLocks noChangeArrowheads="1"/>
          </p:cNvSpPr>
          <p:nvPr/>
        </p:nvSpPr>
        <p:spPr bwMode="auto">
          <a:xfrm>
            <a:off x="2543175" y="2409825"/>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6132" name="Rectangle 148"/>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3" name="Rectangle 149"/>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4" name="Rectangle 150"/>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5" name="Rectangle 151"/>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6" name="Rectangle 152"/>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7" name="Rectangle 153"/>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8" name="Rectangle 154"/>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9" name="Rectangle 155"/>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t>Indexing: ‘BIDX &amp; ‘CIDX </a:t>
            </a:r>
          </a:p>
        </p:txBody>
      </p:sp>
      <p:sp>
        <p:nvSpPr>
          <p:cNvPr id="1209355" name="Text Box 11"/>
          <p:cNvSpPr txBox="1">
            <a:spLocks noChangeArrowheads="1"/>
          </p:cNvSpPr>
          <p:nvPr/>
        </p:nvSpPr>
        <p:spPr bwMode="auto">
          <a:xfrm>
            <a:off x="457200" y="561975"/>
            <a:ext cx="8340725" cy="18335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EDMA3 has two types of indexing: ‘BIDX and ‘CIDX</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Each index can be set separately for SRC and DST (next slide…)</a:t>
            </a:r>
          </a:p>
          <a:p>
            <a:pPr marL="342900" indent="-342900">
              <a:lnSpc>
                <a:spcPct val="90000"/>
              </a:lnSpc>
              <a:spcBef>
                <a:spcPct val="0"/>
              </a:spcBef>
              <a:spcAft>
                <a:spcPct val="30000"/>
              </a:spcAft>
              <a:buClr>
                <a:schemeClr val="tx2"/>
              </a:buClr>
              <a:buSzPct val="75000"/>
              <a:buFont typeface="Wingdings" pitchFamily="2" charset="2"/>
              <a:buChar char="u"/>
            </a:pPr>
            <a:r>
              <a:rPr lang="en-US" u="sng">
                <a:solidFill>
                  <a:schemeClr val="tx1"/>
                </a:solidFill>
                <a:latin typeface="Arial Narrow" pitchFamily="34" charset="0"/>
              </a:rPr>
              <a:t>‘BIDX</a:t>
            </a:r>
            <a:r>
              <a:rPr lang="en-US">
                <a:solidFill>
                  <a:schemeClr val="tx1"/>
                </a:solidFill>
                <a:latin typeface="Arial Narrow" pitchFamily="34" charset="0"/>
              </a:rPr>
              <a:t> = index in bytes between ACNT arrays (</a:t>
            </a:r>
            <a:r>
              <a:rPr lang="en-US" u="sng">
                <a:solidFill>
                  <a:schemeClr val="tx1"/>
                </a:solidFill>
                <a:latin typeface="Arial Narrow" pitchFamily="34" charset="0"/>
              </a:rPr>
              <a:t>same</a:t>
            </a:r>
            <a:r>
              <a:rPr lang="en-US">
                <a:solidFill>
                  <a:schemeClr val="tx1"/>
                </a:solidFill>
                <a:latin typeface="Arial Narrow" pitchFamily="34" charset="0"/>
              </a:rPr>
              <a:t> for A-sync and AB-sync)</a:t>
            </a:r>
          </a:p>
          <a:p>
            <a:pPr marL="342900" indent="-342900">
              <a:lnSpc>
                <a:spcPct val="90000"/>
              </a:lnSpc>
              <a:spcBef>
                <a:spcPct val="0"/>
              </a:spcBef>
              <a:spcAft>
                <a:spcPct val="30000"/>
              </a:spcAft>
              <a:buClr>
                <a:schemeClr val="tx2"/>
              </a:buClr>
              <a:buSzPct val="75000"/>
              <a:buFont typeface="Wingdings" pitchFamily="2" charset="2"/>
              <a:buChar char="u"/>
            </a:pPr>
            <a:r>
              <a:rPr lang="en-US" u="sng">
                <a:solidFill>
                  <a:schemeClr val="tx1"/>
                </a:solidFill>
                <a:latin typeface="Arial Narrow" pitchFamily="34" charset="0"/>
              </a:rPr>
              <a:t>‘CIDX</a:t>
            </a:r>
            <a:r>
              <a:rPr lang="en-US">
                <a:solidFill>
                  <a:schemeClr val="tx1"/>
                </a:solidFill>
                <a:latin typeface="Arial Narrow" pitchFamily="34" charset="0"/>
              </a:rPr>
              <a:t> = index in bytes between BCNT frames (</a:t>
            </a:r>
            <a:r>
              <a:rPr lang="en-US" u="sng">
                <a:solidFill>
                  <a:schemeClr val="tx1"/>
                </a:solidFill>
                <a:latin typeface="Arial Narrow" pitchFamily="34" charset="0"/>
              </a:rPr>
              <a:t>different</a:t>
            </a:r>
            <a:r>
              <a:rPr lang="en-US">
                <a:solidFill>
                  <a:schemeClr val="tx1"/>
                </a:solidFill>
                <a:latin typeface="Arial Narrow" pitchFamily="34" charset="0"/>
              </a:rPr>
              <a:t> for A-sync vs. AB-sync)</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‘BIDX/’CIDX: signed 16-bit, -32768 to +32767</a:t>
            </a:r>
            <a:endParaRPr lang="en-US" u="sng">
              <a:solidFill>
                <a:schemeClr val="tx1"/>
              </a:solidFill>
              <a:latin typeface="Arial Narrow" pitchFamily="34" charset="0"/>
            </a:endParaRPr>
          </a:p>
        </p:txBody>
      </p:sp>
      <p:sp>
        <p:nvSpPr>
          <p:cNvPr id="1209414" name="Text Box 70"/>
          <p:cNvSpPr txBox="1">
            <a:spLocks noChangeArrowheads="1"/>
          </p:cNvSpPr>
          <p:nvPr/>
        </p:nvSpPr>
        <p:spPr bwMode="auto">
          <a:xfrm>
            <a:off x="457200" y="5408613"/>
            <a:ext cx="7931150" cy="915987"/>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‘CIDX distance is calculated from the starting address of the previously</a:t>
            </a:r>
            <a:br>
              <a:rPr lang="en-US">
                <a:solidFill>
                  <a:schemeClr val="tx1"/>
                </a:solidFill>
                <a:latin typeface="Arial Narrow" pitchFamily="34" charset="0"/>
              </a:rPr>
            </a:br>
            <a:r>
              <a:rPr lang="en-US">
                <a:solidFill>
                  <a:schemeClr val="tx1"/>
                </a:solidFill>
                <a:latin typeface="Arial Narrow" pitchFamily="34" charset="0"/>
              </a:rPr>
              <a:t>transferred block (array for A-sync, frame for AB-sync) to the next frame to</a:t>
            </a:r>
            <a:br>
              <a:rPr lang="en-US">
                <a:solidFill>
                  <a:schemeClr val="tx1"/>
                </a:solidFill>
                <a:latin typeface="Arial Narrow" pitchFamily="34" charset="0"/>
              </a:rPr>
            </a:br>
            <a:r>
              <a:rPr lang="en-US">
                <a:solidFill>
                  <a:schemeClr val="tx1"/>
                </a:solidFill>
                <a:latin typeface="Arial Narrow" pitchFamily="34" charset="0"/>
              </a:rPr>
              <a:t>be transferred.</a:t>
            </a:r>
            <a:endParaRPr lang="en-US" u="sng">
              <a:solidFill>
                <a:schemeClr val="tx1"/>
              </a:solidFill>
              <a:latin typeface="Arial Narrow" pitchFamily="34" charset="0"/>
            </a:endParaRPr>
          </a:p>
        </p:txBody>
      </p:sp>
      <p:grpSp>
        <p:nvGrpSpPr>
          <p:cNvPr id="1209544" name="Group 200"/>
          <p:cNvGrpSpPr>
            <a:grpSpLocks/>
          </p:cNvGrpSpPr>
          <p:nvPr/>
        </p:nvGrpSpPr>
        <p:grpSpPr bwMode="auto">
          <a:xfrm>
            <a:off x="914400" y="2438400"/>
            <a:ext cx="3276600" cy="2749550"/>
            <a:chOff x="336" y="1628"/>
            <a:chExt cx="2064" cy="1732"/>
          </a:xfrm>
        </p:grpSpPr>
        <p:sp>
          <p:nvSpPr>
            <p:cNvPr id="1209509" name="Rectangle 165"/>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450" name="Rectangle 106"/>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1" name="Rectangle 107"/>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3" name="Rectangle 109"/>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4" name="Rectangle 110"/>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5" name="Rectangle 111"/>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6" name="Rectangle 112"/>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7" name="Text Box 113"/>
            <p:cNvSpPr txBox="1">
              <a:spLocks noChangeArrowheads="1"/>
            </p:cNvSpPr>
            <p:nvPr/>
          </p:nvSpPr>
          <p:spPr bwMode="auto">
            <a:xfrm>
              <a:off x="1594" y="2094"/>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58" name="Line 114"/>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59" name="Line 115"/>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0" name="Line 116"/>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1" name="Text Box 117"/>
            <p:cNvSpPr txBox="1">
              <a:spLocks noChangeArrowheads="1"/>
            </p:cNvSpPr>
            <p:nvPr/>
          </p:nvSpPr>
          <p:spPr bwMode="auto">
            <a:xfrm>
              <a:off x="38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2" name="Text Box 118"/>
            <p:cNvSpPr txBox="1">
              <a:spLocks noChangeArrowheads="1"/>
            </p:cNvSpPr>
            <p:nvPr/>
          </p:nvSpPr>
          <p:spPr bwMode="auto">
            <a:xfrm>
              <a:off x="105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3" name="Text Box 119"/>
            <p:cNvSpPr txBox="1">
              <a:spLocks noChangeArrowheads="1"/>
            </p:cNvSpPr>
            <p:nvPr/>
          </p:nvSpPr>
          <p:spPr bwMode="auto">
            <a:xfrm>
              <a:off x="177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4" name="Rectangle 120"/>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5" name="Rectangle 121"/>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6" name="Rectangle 122"/>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7" name="Rectangle 123"/>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8" name="Rectangle 124"/>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9" name="Rectangle 125"/>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70" name="Text Box 126"/>
            <p:cNvSpPr txBox="1">
              <a:spLocks noChangeArrowheads="1"/>
            </p:cNvSpPr>
            <p:nvPr/>
          </p:nvSpPr>
          <p:spPr bwMode="auto">
            <a:xfrm>
              <a:off x="1594" y="2943"/>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71" name="Line 127"/>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2" name="Line 128"/>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3" name="Line 129"/>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478" name="AutoShape 134"/>
            <p:cNvCxnSpPr>
              <a:cxnSpLocks noChangeShapeType="1"/>
              <a:stCxn id="1209450" idx="2"/>
              <a:endCxn id="1209453" idx="2"/>
            </p:cNvCxnSpPr>
            <p:nvPr/>
          </p:nvCxnSpPr>
          <p:spPr bwMode="auto">
            <a:xfrm rot="16200000" flipH="1">
              <a:off x="983" y="2017"/>
              <a:ext cx="1" cy="672"/>
            </a:xfrm>
            <a:prstGeom prst="curvedConnector3">
              <a:avLst>
                <a:gd name="adj1" fmla="val 14400000"/>
              </a:avLst>
            </a:prstGeom>
            <a:noFill/>
            <a:ln w="28575">
              <a:solidFill>
                <a:schemeClr val="tx2"/>
              </a:solidFill>
              <a:round/>
              <a:headEnd/>
              <a:tailEnd type="triangle" w="med" len="med"/>
            </a:ln>
            <a:effectLst/>
          </p:spPr>
        </p:cxnSp>
        <p:sp>
          <p:nvSpPr>
            <p:cNvPr id="1209479" name="Text Box 135"/>
            <p:cNvSpPr txBox="1">
              <a:spLocks noChangeArrowheads="1"/>
            </p:cNvSpPr>
            <p:nvPr/>
          </p:nvSpPr>
          <p:spPr bwMode="auto">
            <a:xfrm>
              <a:off x="796" y="2492"/>
              <a:ext cx="431" cy="196"/>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cxnSp>
          <p:nvCxnSpPr>
            <p:cNvPr id="1209480" name="AutoShape 136"/>
            <p:cNvCxnSpPr>
              <a:cxnSpLocks noChangeShapeType="1"/>
              <a:stCxn id="1209455" idx="2"/>
              <a:endCxn id="1209464"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a:effectLst/>
          </p:spPr>
        </p:cxnSp>
        <p:sp>
          <p:nvSpPr>
            <p:cNvPr id="1209481" name="Text Box 137"/>
            <p:cNvSpPr txBox="1">
              <a:spLocks noChangeArrowheads="1"/>
            </p:cNvSpPr>
            <p:nvPr/>
          </p:nvSpPr>
          <p:spPr bwMode="auto">
            <a:xfrm>
              <a:off x="1308" y="2688"/>
              <a:ext cx="48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a:t>
              </a:r>
            </a:p>
          </p:txBody>
        </p:sp>
        <p:sp>
          <p:nvSpPr>
            <p:cNvPr id="1209511" name="Text Box 167"/>
            <p:cNvSpPr txBox="1">
              <a:spLocks noChangeArrowheads="1"/>
            </p:cNvSpPr>
            <p:nvPr/>
          </p:nvSpPr>
          <p:spPr bwMode="auto">
            <a:xfrm>
              <a:off x="1010" y="1628"/>
              <a:ext cx="668" cy="212"/>
            </a:xfrm>
            <a:prstGeom prst="rect">
              <a:avLst/>
            </a:prstGeom>
            <a:noFill/>
            <a:ln w="12700">
              <a:noFill/>
              <a:miter lim="800000"/>
              <a:headEnd/>
              <a:tailEnd/>
            </a:ln>
            <a:effectLst/>
          </p:spPr>
          <p:txBody>
            <a:bodyPr wrap="none">
              <a:spAutoFit/>
            </a:bodyPr>
            <a:lstStyle/>
            <a:p>
              <a:r>
                <a:rPr lang="en-US"/>
                <a:t>A-Sync</a:t>
              </a:r>
            </a:p>
          </p:txBody>
        </p:sp>
      </p:grpSp>
      <p:sp>
        <p:nvSpPr>
          <p:cNvPr id="1209512" name="Rectangle 168"/>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513" name="Rectangle 169"/>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4" name="Rectangle 170"/>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5" name="Rectangle 171"/>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6" name="Rectangle 172"/>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7" name="Rectangle 173"/>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8" name="Rectangle 174"/>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9" name="Text Box 175"/>
          <p:cNvSpPr txBox="1">
            <a:spLocks noChangeArrowheads="1"/>
          </p:cNvSpPr>
          <p:nvPr/>
        </p:nvSpPr>
        <p:spPr bwMode="auto">
          <a:xfrm>
            <a:off x="7331075" y="3178175"/>
            <a:ext cx="479425" cy="433388"/>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20" name="Line 176"/>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523" name="Text Box 179"/>
          <p:cNvSpPr txBox="1">
            <a:spLocks noChangeArrowheads="1"/>
          </p:cNvSpPr>
          <p:nvPr/>
        </p:nvSpPr>
        <p:spPr bwMode="auto">
          <a:xfrm>
            <a:off x="5413375" y="2816225"/>
            <a:ext cx="6000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526" name="Rectangle 182"/>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7" name="Rectangle 183"/>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8" name="Rectangle 184"/>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9" name="Rectangle 185"/>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0" name="Rectangle 186"/>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1" name="Rectangle 187"/>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2" name="Text Box 188"/>
          <p:cNvSpPr txBox="1">
            <a:spLocks noChangeArrowheads="1"/>
          </p:cNvSpPr>
          <p:nvPr/>
        </p:nvSpPr>
        <p:spPr bwMode="auto">
          <a:xfrm>
            <a:off x="7331075" y="4525963"/>
            <a:ext cx="479425" cy="433387"/>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33" name="Line 189"/>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536" name="AutoShape 192"/>
          <p:cNvCxnSpPr>
            <a:cxnSpLocks noChangeShapeType="1"/>
            <a:stCxn id="1209513" idx="2"/>
            <a:endCxn id="1209515" idx="2"/>
          </p:cNvCxnSpPr>
          <p:nvPr/>
        </p:nvCxnSpPr>
        <p:spPr bwMode="auto">
          <a:xfrm rot="16200000" flipH="1">
            <a:off x="6361906" y="3055144"/>
            <a:ext cx="1588" cy="1066800"/>
          </a:xfrm>
          <a:prstGeom prst="curvedConnector3">
            <a:avLst>
              <a:gd name="adj1" fmla="val 14400000"/>
            </a:avLst>
          </a:prstGeom>
          <a:noFill/>
          <a:ln w="28575">
            <a:solidFill>
              <a:schemeClr val="tx2"/>
            </a:solidFill>
            <a:round/>
            <a:headEnd/>
            <a:tailEnd type="triangle" w="med" len="med"/>
          </a:ln>
          <a:effectLst/>
        </p:spPr>
      </p:cxnSp>
      <p:sp>
        <p:nvSpPr>
          <p:cNvPr id="1209537" name="Text Box 193"/>
          <p:cNvSpPr txBox="1">
            <a:spLocks noChangeArrowheads="1"/>
          </p:cNvSpPr>
          <p:nvPr/>
        </p:nvSpPr>
        <p:spPr bwMode="auto">
          <a:xfrm>
            <a:off x="6064250" y="3810000"/>
            <a:ext cx="684213" cy="311150"/>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sp>
        <p:nvSpPr>
          <p:cNvPr id="1209539" name="Text Box 195"/>
          <p:cNvSpPr txBox="1">
            <a:spLocks noChangeArrowheads="1"/>
          </p:cNvSpPr>
          <p:nvPr/>
        </p:nvSpPr>
        <p:spPr bwMode="auto">
          <a:xfrm>
            <a:off x="4724400" y="3990975"/>
            <a:ext cx="8128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AB</a:t>
            </a:r>
          </a:p>
        </p:txBody>
      </p:sp>
      <p:sp>
        <p:nvSpPr>
          <p:cNvPr id="1209540" name="Text Box 196"/>
          <p:cNvSpPr txBox="1">
            <a:spLocks noChangeArrowheads="1"/>
          </p:cNvSpPr>
          <p:nvPr/>
        </p:nvSpPr>
        <p:spPr bwMode="auto">
          <a:xfrm>
            <a:off x="6403975" y="2438400"/>
            <a:ext cx="1244600" cy="336550"/>
          </a:xfrm>
          <a:prstGeom prst="rect">
            <a:avLst/>
          </a:prstGeom>
          <a:noFill/>
          <a:ln w="12700">
            <a:noFill/>
            <a:miter lim="800000"/>
            <a:headEnd/>
            <a:tailEnd/>
          </a:ln>
          <a:effectLst/>
        </p:spPr>
        <p:txBody>
          <a:bodyPr wrap="none">
            <a:spAutoFit/>
          </a:bodyPr>
          <a:lstStyle/>
          <a:p>
            <a:r>
              <a:rPr lang="en-US"/>
              <a:t>AB-Sync</a:t>
            </a:r>
          </a:p>
        </p:txBody>
      </p:sp>
      <p:cxnSp>
        <p:nvCxnSpPr>
          <p:cNvPr id="1209542" name="AutoShape 198"/>
          <p:cNvCxnSpPr>
            <a:cxnSpLocks noChangeShapeType="1"/>
            <a:stCxn id="1209513" idx="1"/>
            <a:endCxn id="1209526" idx="1"/>
          </p:cNvCxnSpPr>
          <p:nvPr/>
        </p:nvCxnSpPr>
        <p:spPr bwMode="auto">
          <a:xfrm rot="10800000" flipH="1" flipV="1">
            <a:off x="5715000" y="3473450"/>
            <a:ext cx="1588" cy="1347788"/>
          </a:xfrm>
          <a:prstGeom prst="curvedConnector3">
            <a:avLst>
              <a:gd name="adj1" fmla="val -14400000"/>
            </a:avLst>
          </a:prstGeom>
          <a:noFill/>
          <a:ln w="28575">
            <a:solidFill>
              <a:schemeClr val="tx1"/>
            </a:solidFill>
            <a:round/>
            <a:headEnd/>
            <a:tailEnd type="triangle" w="med" len="med"/>
          </a:ln>
          <a:effectLst/>
        </p:spPr>
      </p:cxn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4" name="Rectangle 4"/>
          <p:cNvSpPr>
            <a:spLocks noGrp="1" noChangeArrowheads="1"/>
          </p:cNvSpPr>
          <p:nvPr>
            <p:ph type="title"/>
          </p:nvPr>
        </p:nvSpPr>
        <p:spPr/>
        <p:txBody>
          <a:bodyPr/>
          <a:lstStyle/>
          <a:p>
            <a:r>
              <a:rPr lang="en-US"/>
              <a:t>Indexed Transfers</a:t>
            </a:r>
          </a:p>
        </p:txBody>
      </p:sp>
      <p:grpSp>
        <p:nvGrpSpPr>
          <p:cNvPr id="1070336" name="Group 256"/>
          <p:cNvGrpSpPr>
            <a:grpSpLocks/>
          </p:cNvGrpSpPr>
          <p:nvPr/>
        </p:nvGrpSpPr>
        <p:grpSpPr bwMode="auto">
          <a:xfrm>
            <a:off x="2057400" y="3800475"/>
            <a:ext cx="1581150" cy="1524000"/>
            <a:chOff x="732" y="2016"/>
            <a:chExt cx="996" cy="960"/>
          </a:xfrm>
        </p:grpSpPr>
        <p:sp>
          <p:nvSpPr>
            <p:cNvPr id="1070240" name="Rectangle 160"/>
            <p:cNvSpPr>
              <a:spLocks noChangeArrowheads="1"/>
            </p:cNvSpPr>
            <p:nvPr/>
          </p:nvSpPr>
          <p:spPr bwMode="auto">
            <a:xfrm>
              <a:off x="76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1" name="Rectangle 161"/>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2" name="Rectangle 162"/>
            <p:cNvSpPr>
              <a:spLocks noChangeArrowheads="1"/>
            </p:cNvSpPr>
            <p:nvPr/>
          </p:nvSpPr>
          <p:spPr bwMode="auto">
            <a:xfrm>
              <a:off x="124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3" name="Rectangle 163"/>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4" name="Rectangle 164"/>
            <p:cNvSpPr>
              <a:spLocks noChangeArrowheads="1"/>
            </p:cNvSpPr>
            <p:nvPr/>
          </p:nvSpPr>
          <p:spPr bwMode="auto">
            <a:xfrm>
              <a:off x="76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5" name="Rectangle 165"/>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6" name="Rectangle 166"/>
            <p:cNvSpPr>
              <a:spLocks noChangeArrowheads="1"/>
            </p:cNvSpPr>
            <p:nvPr/>
          </p:nvSpPr>
          <p:spPr bwMode="auto">
            <a:xfrm>
              <a:off x="124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7" name="Rectangle 167"/>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8" name="Rectangle 168"/>
            <p:cNvSpPr>
              <a:spLocks noChangeArrowheads="1"/>
            </p:cNvSpPr>
            <p:nvPr/>
          </p:nvSpPr>
          <p:spPr bwMode="auto">
            <a:xfrm>
              <a:off x="76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9" name="Rectangle 169"/>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0" name="Rectangle 170"/>
            <p:cNvSpPr>
              <a:spLocks noChangeArrowheads="1"/>
            </p:cNvSpPr>
            <p:nvPr/>
          </p:nvSpPr>
          <p:spPr bwMode="auto">
            <a:xfrm>
              <a:off x="124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1" name="Rectangle 171"/>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2" name="Rectangle 172"/>
            <p:cNvSpPr>
              <a:spLocks noChangeArrowheads="1"/>
            </p:cNvSpPr>
            <p:nvPr/>
          </p:nvSpPr>
          <p:spPr bwMode="auto">
            <a:xfrm>
              <a:off x="76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3" name="Rectangle 173"/>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4" name="Rectangle 174"/>
            <p:cNvSpPr>
              <a:spLocks noChangeArrowheads="1"/>
            </p:cNvSpPr>
            <p:nvPr/>
          </p:nvSpPr>
          <p:spPr bwMode="auto">
            <a:xfrm>
              <a:off x="124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5" name="Rectangle 175"/>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0" name="Text Box 240"/>
            <p:cNvSpPr txBox="1">
              <a:spLocks noChangeArrowheads="1"/>
            </p:cNvSpPr>
            <p:nvPr/>
          </p:nvSpPr>
          <p:spPr bwMode="auto">
            <a:xfrm>
              <a:off x="786" y="2046"/>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sp>
          <p:nvSpPr>
            <p:cNvPr id="1070321" name="Text Box 241"/>
            <p:cNvSpPr txBox="1">
              <a:spLocks noChangeArrowheads="1"/>
            </p:cNvSpPr>
            <p:nvPr/>
          </p:nvSpPr>
          <p:spPr bwMode="auto">
            <a:xfrm>
              <a:off x="1266" y="2046"/>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sp>
          <p:nvSpPr>
            <p:cNvPr id="1070322" name="Text Box 242"/>
            <p:cNvSpPr txBox="1">
              <a:spLocks noChangeArrowheads="1"/>
            </p:cNvSpPr>
            <p:nvPr/>
          </p:nvSpPr>
          <p:spPr bwMode="auto">
            <a:xfrm>
              <a:off x="786" y="2520"/>
              <a:ext cx="205" cy="212"/>
            </a:xfrm>
            <a:prstGeom prst="rect">
              <a:avLst/>
            </a:prstGeom>
            <a:noFill/>
            <a:ln w="12700">
              <a:noFill/>
              <a:miter lim="800000"/>
              <a:headEnd/>
              <a:tailEnd/>
            </a:ln>
            <a:effectLst/>
          </p:spPr>
          <p:txBody>
            <a:bodyPr wrap="none">
              <a:spAutoFit/>
            </a:bodyPr>
            <a:lstStyle/>
            <a:p>
              <a:r>
                <a:rPr lang="en-US">
                  <a:solidFill>
                    <a:schemeClr val="tx1"/>
                  </a:solidFill>
                </a:rPr>
                <a:t>9</a:t>
              </a:r>
            </a:p>
          </p:txBody>
        </p:sp>
        <p:sp>
          <p:nvSpPr>
            <p:cNvPr id="1070323" name="Text Box 243"/>
            <p:cNvSpPr txBox="1">
              <a:spLocks noChangeArrowheads="1"/>
            </p:cNvSpPr>
            <p:nvPr/>
          </p:nvSpPr>
          <p:spPr bwMode="auto">
            <a:xfrm>
              <a:off x="1212" y="2520"/>
              <a:ext cx="294" cy="212"/>
            </a:xfrm>
            <a:prstGeom prst="rect">
              <a:avLst/>
            </a:prstGeom>
            <a:noFill/>
            <a:ln w="12700">
              <a:noFill/>
              <a:miter lim="800000"/>
              <a:headEnd/>
              <a:tailEnd/>
            </a:ln>
            <a:effectLst/>
          </p:spPr>
          <p:txBody>
            <a:bodyPr wrap="none">
              <a:spAutoFit/>
            </a:bodyPr>
            <a:lstStyle/>
            <a:p>
              <a:r>
                <a:rPr lang="en-US">
                  <a:solidFill>
                    <a:schemeClr val="tx1"/>
                  </a:solidFill>
                </a:rPr>
                <a:t>11</a:t>
              </a:r>
            </a:p>
          </p:txBody>
        </p:sp>
        <p:sp>
          <p:nvSpPr>
            <p:cNvPr id="1070328" name="Text Box 248"/>
            <p:cNvSpPr txBox="1">
              <a:spLocks noChangeArrowheads="1"/>
            </p:cNvSpPr>
            <p:nvPr/>
          </p:nvSpPr>
          <p:spPr bwMode="auto">
            <a:xfrm>
              <a:off x="786" y="2280"/>
              <a:ext cx="205" cy="212"/>
            </a:xfrm>
            <a:prstGeom prst="rect">
              <a:avLst/>
            </a:prstGeom>
            <a:noFill/>
            <a:ln w="12700">
              <a:noFill/>
              <a:miter lim="800000"/>
              <a:headEnd/>
              <a:tailEnd/>
            </a:ln>
            <a:effectLst/>
          </p:spPr>
          <p:txBody>
            <a:bodyPr wrap="none">
              <a:spAutoFit/>
            </a:bodyPr>
            <a:lstStyle/>
            <a:p>
              <a:r>
                <a:rPr lang="en-US">
                  <a:solidFill>
                    <a:schemeClr val="tx1"/>
                  </a:solidFill>
                </a:rPr>
                <a:t>5</a:t>
              </a:r>
            </a:p>
          </p:txBody>
        </p:sp>
        <p:sp>
          <p:nvSpPr>
            <p:cNvPr id="1070329" name="Text Box 249"/>
            <p:cNvSpPr txBox="1">
              <a:spLocks noChangeArrowheads="1"/>
            </p:cNvSpPr>
            <p:nvPr/>
          </p:nvSpPr>
          <p:spPr bwMode="auto">
            <a:xfrm>
              <a:off x="1266" y="2280"/>
              <a:ext cx="205" cy="212"/>
            </a:xfrm>
            <a:prstGeom prst="rect">
              <a:avLst/>
            </a:prstGeom>
            <a:noFill/>
            <a:ln w="12700">
              <a:noFill/>
              <a:miter lim="800000"/>
              <a:headEnd/>
              <a:tailEnd/>
            </a:ln>
            <a:effectLst/>
          </p:spPr>
          <p:txBody>
            <a:bodyPr wrap="none">
              <a:spAutoFit/>
            </a:bodyPr>
            <a:lstStyle/>
            <a:p>
              <a:r>
                <a:rPr lang="en-US">
                  <a:solidFill>
                    <a:schemeClr val="tx1"/>
                  </a:solidFill>
                </a:rPr>
                <a:t>7</a:t>
              </a:r>
            </a:p>
          </p:txBody>
        </p:sp>
        <p:sp>
          <p:nvSpPr>
            <p:cNvPr id="1070330" name="Text Box 250"/>
            <p:cNvSpPr txBox="1">
              <a:spLocks noChangeArrowheads="1"/>
            </p:cNvSpPr>
            <p:nvPr/>
          </p:nvSpPr>
          <p:spPr bwMode="auto">
            <a:xfrm>
              <a:off x="732" y="2760"/>
              <a:ext cx="294" cy="212"/>
            </a:xfrm>
            <a:prstGeom prst="rect">
              <a:avLst/>
            </a:prstGeom>
            <a:noFill/>
            <a:ln w="12700">
              <a:noFill/>
              <a:miter lim="800000"/>
              <a:headEnd/>
              <a:tailEnd/>
            </a:ln>
            <a:effectLst/>
          </p:spPr>
          <p:txBody>
            <a:bodyPr wrap="none">
              <a:spAutoFit/>
            </a:bodyPr>
            <a:lstStyle/>
            <a:p>
              <a:r>
                <a:rPr lang="en-US">
                  <a:solidFill>
                    <a:schemeClr val="tx1"/>
                  </a:solidFill>
                </a:rPr>
                <a:t>13</a:t>
              </a:r>
            </a:p>
          </p:txBody>
        </p:sp>
        <p:sp>
          <p:nvSpPr>
            <p:cNvPr id="1070331" name="Text Box 251"/>
            <p:cNvSpPr txBox="1">
              <a:spLocks noChangeArrowheads="1"/>
            </p:cNvSpPr>
            <p:nvPr/>
          </p:nvSpPr>
          <p:spPr bwMode="auto">
            <a:xfrm>
              <a:off x="1212" y="2760"/>
              <a:ext cx="294" cy="212"/>
            </a:xfrm>
            <a:prstGeom prst="rect">
              <a:avLst/>
            </a:prstGeom>
            <a:noFill/>
            <a:ln w="12700">
              <a:noFill/>
              <a:miter lim="800000"/>
              <a:headEnd/>
              <a:tailEnd/>
            </a:ln>
            <a:effectLst/>
          </p:spPr>
          <p:txBody>
            <a:bodyPr wrap="none">
              <a:spAutoFit/>
            </a:bodyPr>
            <a:lstStyle/>
            <a:p>
              <a:r>
                <a:rPr lang="en-US">
                  <a:solidFill>
                    <a:schemeClr val="tx1"/>
                  </a:solidFill>
                </a:rPr>
                <a:t>15</a:t>
              </a:r>
            </a:p>
          </p:txBody>
        </p:sp>
      </p:grpSp>
      <p:sp>
        <p:nvSpPr>
          <p:cNvPr id="1070256" name="Rectangle 176"/>
          <p:cNvSpPr>
            <a:spLocks noChangeArrowheads="1"/>
          </p:cNvSpPr>
          <p:nvPr/>
        </p:nvSpPr>
        <p:spPr bwMode="auto">
          <a:xfrm>
            <a:off x="6086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57" name="Rectangle 177"/>
          <p:cNvSpPr>
            <a:spLocks noChangeArrowheads="1"/>
          </p:cNvSpPr>
          <p:nvPr/>
        </p:nvSpPr>
        <p:spPr bwMode="auto">
          <a:xfrm>
            <a:off x="6467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8" name="Rectangle 178"/>
          <p:cNvSpPr>
            <a:spLocks noChangeArrowheads="1"/>
          </p:cNvSpPr>
          <p:nvPr/>
        </p:nvSpPr>
        <p:spPr bwMode="auto">
          <a:xfrm>
            <a:off x="6848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9" name="Rectangle 179"/>
          <p:cNvSpPr>
            <a:spLocks noChangeArrowheads="1"/>
          </p:cNvSpPr>
          <p:nvPr/>
        </p:nvSpPr>
        <p:spPr bwMode="auto">
          <a:xfrm>
            <a:off x="7229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0" name="Rectangle 180"/>
          <p:cNvSpPr>
            <a:spLocks noChangeArrowheads="1"/>
          </p:cNvSpPr>
          <p:nvPr/>
        </p:nvSpPr>
        <p:spPr bwMode="auto">
          <a:xfrm>
            <a:off x="6086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1" name="Rectangle 181"/>
          <p:cNvSpPr>
            <a:spLocks noChangeArrowheads="1"/>
          </p:cNvSpPr>
          <p:nvPr/>
        </p:nvSpPr>
        <p:spPr bwMode="auto">
          <a:xfrm>
            <a:off x="6467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2" name="Rectangle 182"/>
          <p:cNvSpPr>
            <a:spLocks noChangeArrowheads="1"/>
          </p:cNvSpPr>
          <p:nvPr/>
        </p:nvSpPr>
        <p:spPr bwMode="auto">
          <a:xfrm>
            <a:off x="6848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3" name="Rectangle 183"/>
          <p:cNvSpPr>
            <a:spLocks noChangeArrowheads="1"/>
          </p:cNvSpPr>
          <p:nvPr/>
        </p:nvSpPr>
        <p:spPr bwMode="auto">
          <a:xfrm>
            <a:off x="7229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4" name="Rectangle 184"/>
          <p:cNvSpPr>
            <a:spLocks noChangeArrowheads="1"/>
          </p:cNvSpPr>
          <p:nvPr/>
        </p:nvSpPr>
        <p:spPr bwMode="auto">
          <a:xfrm>
            <a:off x="6086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5" name="Rectangle 185"/>
          <p:cNvSpPr>
            <a:spLocks noChangeArrowheads="1"/>
          </p:cNvSpPr>
          <p:nvPr/>
        </p:nvSpPr>
        <p:spPr bwMode="auto">
          <a:xfrm>
            <a:off x="6467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6" name="Rectangle 186"/>
          <p:cNvSpPr>
            <a:spLocks noChangeArrowheads="1"/>
          </p:cNvSpPr>
          <p:nvPr/>
        </p:nvSpPr>
        <p:spPr bwMode="auto">
          <a:xfrm>
            <a:off x="6848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7" name="Rectangle 187"/>
          <p:cNvSpPr>
            <a:spLocks noChangeArrowheads="1"/>
          </p:cNvSpPr>
          <p:nvPr/>
        </p:nvSpPr>
        <p:spPr bwMode="auto">
          <a:xfrm>
            <a:off x="7229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8" name="Rectangle 188"/>
          <p:cNvSpPr>
            <a:spLocks noChangeArrowheads="1"/>
          </p:cNvSpPr>
          <p:nvPr/>
        </p:nvSpPr>
        <p:spPr bwMode="auto">
          <a:xfrm>
            <a:off x="6086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9" name="Rectangle 189"/>
          <p:cNvSpPr>
            <a:spLocks noChangeArrowheads="1"/>
          </p:cNvSpPr>
          <p:nvPr/>
        </p:nvSpPr>
        <p:spPr bwMode="auto">
          <a:xfrm>
            <a:off x="6467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0" name="Rectangle 190"/>
          <p:cNvSpPr>
            <a:spLocks noChangeArrowheads="1"/>
          </p:cNvSpPr>
          <p:nvPr/>
        </p:nvSpPr>
        <p:spPr bwMode="auto">
          <a:xfrm>
            <a:off x="6848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1" name="Rectangle 191"/>
          <p:cNvSpPr>
            <a:spLocks noChangeArrowheads="1"/>
          </p:cNvSpPr>
          <p:nvPr/>
        </p:nvSpPr>
        <p:spPr bwMode="auto">
          <a:xfrm>
            <a:off x="7229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88" name="Rectangle 208"/>
          <p:cNvSpPr>
            <a:spLocks noChangeArrowheads="1"/>
          </p:cNvSpPr>
          <p:nvPr/>
        </p:nvSpPr>
        <p:spPr bwMode="auto">
          <a:xfrm>
            <a:off x="6086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89" name="Rectangle 209"/>
          <p:cNvSpPr>
            <a:spLocks noChangeArrowheads="1"/>
          </p:cNvSpPr>
          <p:nvPr/>
        </p:nvSpPr>
        <p:spPr bwMode="auto">
          <a:xfrm>
            <a:off x="6467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0" name="Rectangle 210"/>
          <p:cNvSpPr>
            <a:spLocks noChangeArrowheads="1"/>
          </p:cNvSpPr>
          <p:nvPr/>
        </p:nvSpPr>
        <p:spPr bwMode="auto">
          <a:xfrm>
            <a:off x="6848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1" name="Rectangle 211"/>
          <p:cNvSpPr>
            <a:spLocks noChangeArrowheads="1"/>
          </p:cNvSpPr>
          <p:nvPr/>
        </p:nvSpPr>
        <p:spPr bwMode="auto">
          <a:xfrm>
            <a:off x="7229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92" name="Rectangle 212"/>
          <p:cNvSpPr>
            <a:spLocks noChangeArrowheads="1"/>
          </p:cNvSpPr>
          <p:nvPr/>
        </p:nvSpPr>
        <p:spPr bwMode="auto">
          <a:xfrm>
            <a:off x="6086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3" name="Rectangle 213"/>
          <p:cNvSpPr>
            <a:spLocks noChangeArrowheads="1"/>
          </p:cNvSpPr>
          <p:nvPr/>
        </p:nvSpPr>
        <p:spPr bwMode="auto">
          <a:xfrm>
            <a:off x="6467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4" name="Rectangle 214"/>
          <p:cNvSpPr>
            <a:spLocks noChangeArrowheads="1"/>
          </p:cNvSpPr>
          <p:nvPr/>
        </p:nvSpPr>
        <p:spPr bwMode="auto">
          <a:xfrm>
            <a:off x="6848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5" name="Rectangle 215"/>
          <p:cNvSpPr>
            <a:spLocks noChangeArrowheads="1"/>
          </p:cNvSpPr>
          <p:nvPr/>
        </p:nvSpPr>
        <p:spPr bwMode="auto">
          <a:xfrm>
            <a:off x="7229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4" name="Text Box 244"/>
          <p:cNvSpPr txBox="1">
            <a:spLocks noChangeArrowheads="1"/>
          </p:cNvSpPr>
          <p:nvPr/>
        </p:nvSpPr>
        <p:spPr bwMode="auto">
          <a:xfrm>
            <a:off x="608647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1</a:t>
            </a:r>
          </a:p>
        </p:txBody>
      </p:sp>
      <p:sp>
        <p:nvSpPr>
          <p:cNvPr id="1070325" name="Text Box 245"/>
          <p:cNvSpPr txBox="1">
            <a:spLocks noChangeArrowheads="1"/>
          </p:cNvSpPr>
          <p:nvPr/>
        </p:nvSpPr>
        <p:spPr bwMode="auto">
          <a:xfrm>
            <a:off x="724852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3</a:t>
            </a:r>
          </a:p>
        </p:txBody>
      </p:sp>
      <p:sp>
        <p:nvSpPr>
          <p:cNvPr id="1070326" name="Text Box 246"/>
          <p:cNvSpPr txBox="1">
            <a:spLocks noChangeArrowheads="1"/>
          </p:cNvSpPr>
          <p:nvPr/>
        </p:nvSpPr>
        <p:spPr bwMode="auto">
          <a:xfrm>
            <a:off x="6096000" y="4584700"/>
            <a:ext cx="354013" cy="384175"/>
          </a:xfrm>
          <a:prstGeom prst="rect">
            <a:avLst/>
          </a:prstGeom>
          <a:noFill/>
          <a:ln w="12700">
            <a:noFill/>
            <a:miter lim="800000"/>
            <a:headEnd/>
            <a:tailEnd/>
          </a:ln>
          <a:effectLst/>
        </p:spPr>
        <p:txBody>
          <a:bodyPr wrap="none">
            <a:spAutoFit/>
          </a:bodyPr>
          <a:lstStyle/>
          <a:p>
            <a:r>
              <a:rPr lang="en-US" sz="2400">
                <a:solidFill>
                  <a:schemeClr val="tx1"/>
                </a:solidFill>
              </a:rPr>
              <a:t>5</a:t>
            </a:r>
          </a:p>
        </p:txBody>
      </p:sp>
      <p:sp>
        <p:nvSpPr>
          <p:cNvPr id="1070327" name="Text Box 247"/>
          <p:cNvSpPr txBox="1">
            <a:spLocks noChangeArrowheads="1"/>
          </p:cNvSpPr>
          <p:nvPr/>
        </p:nvSpPr>
        <p:spPr bwMode="auto">
          <a:xfrm>
            <a:off x="7248525" y="4591050"/>
            <a:ext cx="354013" cy="384175"/>
          </a:xfrm>
          <a:prstGeom prst="rect">
            <a:avLst/>
          </a:prstGeom>
          <a:noFill/>
          <a:ln w="12700">
            <a:noFill/>
            <a:miter lim="800000"/>
            <a:headEnd/>
            <a:tailEnd/>
          </a:ln>
          <a:effectLst/>
        </p:spPr>
        <p:txBody>
          <a:bodyPr wrap="none">
            <a:spAutoFit/>
          </a:bodyPr>
          <a:lstStyle/>
          <a:p>
            <a:r>
              <a:rPr lang="en-US" sz="2400">
                <a:solidFill>
                  <a:schemeClr val="tx1"/>
                </a:solidFill>
              </a:rPr>
              <a:t>7</a:t>
            </a:r>
          </a:p>
        </p:txBody>
      </p:sp>
      <p:sp>
        <p:nvSpPr>
          <p:cNvPr id="1070332" name="Text Box 252"/>
          <p:cNvSpPr txBox="1">
            <a:spLocks noChangeArrowheads="1"/>
          </p:cNvSpPr>
          <p:nvPr/>
        </p:nvSpPr>
        <p:spPr bwMode="auto">
          <a:xfrm>
            <a:off x="6105525" y="5337175"/>
            <a:ext cx="354013" cy="384175"/>
          </a:xfrm>
          <a:prstGeom prst="rect">
            <a:avLst/>
          </a:prstGeom>
          <a:noFill/>
          <a:ln w="12700">
            <a:noFill/>
            <a:miter lim="800000"/>
            <a:headEnd/>
            <a:tailEnd/>
          </a:ln>
          <a:effectLst/>
        </p:spPr>
        <p:txBody>
          <a:bodyPr wrap="none">
            <a:spAutoFit/>
          </a:bodyPr>
          <a:lstStyle/>
          <a:p>
            <a:r>
              <a:rPr lang="en-US" sz="2400">
                <a:solidFill>
                  <a:schemeClr val="tx1"/>
                </a:solidFill>
              </a:rPr>
              <a:t>9</a:t>
            </a:r>
          </a:p>
        </p:txBody>
      </p:sp>
      <p:sp>
        <p:nvSpPr>
          <p:cNvPr id="1070333" name="Text Box 253"/>
          <p:cNvSpPr txBox="1">
            <a:spLocks noChangeArrowheads="1"/>
          </p:cNvSpPr>
          <p:nvPr/>
        </p:nvSpPr>
        <p:spPr bwMode="auto">
          <a:xfrm>
            <a:off x="7153275" y="5337175"/>
            <a:ext cx="523875" cy="384175"/>
          </a:xfrm>
          <a:prstGeom prst="rect">
            <a:avLst/>
          </a:prstGeom>
          <a:noFill/>
          <a:ln w="12700">
            <a:noFill/>
            <a:miter lim="800000"/>
            <a:headEnd/>
            <a:tailEnd/>
          </a:ln>
          <a:effectLst/>
        </p:spPr>
        <p:txBody>
          <a:bodyPr wrap="none">
            <a:spAutoFit/>
          </a:bodyPr>
          <a:lstStyle/>
          <a:p>
            <a:r>
              <a:rPr lang="en-US" sz="2400">
                <a:solidFill>
                  <a:schemeClr val="tx1"/>
                </a:solidFill>
              </a:rPr>
              <a:t>11</a:t>
            </a:r>
          </a:p>
        </p:txBody>
      </p:sp>
      <p:sp>
        <p:nvSpPr>
          <p:cNvPr id="1070335" name="Text Box 255"/>
          <p:cNvSpPr txBox="1">
            <a:spLocks noChangeArrowheads="1"/>
          </p:cNvSpPr>
          <p:nvPr/>
        </p:nvSpPr>
        <p:spPr bwMode="auto">
          <a:xfrm>
            <a:off x="636588" y="569010"/>
            <a:ext cx="7077579" cy="646331"/>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dirty="0">
                <a:solidFill>
                  <a:schemeClr val="tx1"/>
                </a:solidFill>
              </a:rPr>
              <a:t>EDMA3 has </a:t>
            </a:r>
            <a:r>
              <a:rPr lang="en-US" dirty="0" smtClean="0">
                <a:solidFill>
                  <a:schemeClr val="tx1"/>
                </a:solidFill>
              </a:rPr>
              <a:t>four </a:t>
            </a:r>
            <a:r>
              <a:rPr lang="en-US" dirty="0">
                <a:solidFill>
                  <a:schemeClr val="tx1"/>
                </a:solidFill>
              </a:rPr>
              <a:t>indexes allowing higher flexibility for</a:t>
            </a:r>
            <a:br>
              <a:rPr lang="en-US" dirty="0">
                <a:solidFill>
                  <a:schemeClr val="tx1"/>
                </a:solidFill>
              </a:rPr>
            </a:br>
            <a:r>
              <a:rPr lang="en-US" dirty="0">
                <a:solidFill>
                  <a:schemeClr val="tx1"/>
                </a:solidFill>
              </a:rPr>
              <a:t>complex transfers:</a:t>
            </a:r>
            <a:endParaRPr lang="en-US" u="sng" dirty="0">
              <a:solidFill>
                <a:schemeClr val="tx1"/>
              </a:solidFill>
            </a:endParaRPr>
          </a:p>
        </p:txBody>
      </p:sp>
      <p:sp>
        <p:nvSpPr>
          <p:cNvPr id="1070345" name="Text Box 265"/>
          <p:cNvSpPr txBox="1">
            <a:spLocks noChangeArrowheads="1"/>
          </p:cNvSpPr>
          <p:nvPr/>
        </p:nvSpPr>
        <p:spPr bwMode="auto">
          <a:xfrm>
            <a:off x="1052513" y="1212850"/>
            <a:ext cx="6751637" cy="2017713"/>
          </a:xfrm>
          <a:prstGeom prst="rect">
            <a:avLst/>
          </a:prstGeom>
          <a:noFill/>
          <a:ln w="12700">
            <a:noFill/>
            <a:miter lim="800000"/>
            <a:headEnd/>
            <a:tailEnd/>
          </a:ln>
          <a:effectLst/>
        </p:spPr>
        <p:txBody>
          <a:bodyPr wrap="none">
            <a:spAutoFit/>
          </a:bodyPr>
          <a:lstStyle/>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SRCBIDX</a:t>
            </a:r>
            <a:r>
              <a:rPr lang="en-US" sz="1800">
                <a:solidFill>
                  <a:schemeClr val="tx1"/>
                </a:solidFill>
                <a:latin typeface="Arial Narrow" pitchFamily="34" charset="0"/>
              </a:rPr>
              <a:t> = # bytes between arrays (Ex: SRCBIDX = 2)</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SRCCIDX</a:t>
            </a:r>
            <a:r>
              <a:rPr lang="en-US" sz="1800">
                <a:solidFill>
                  <a:schemeClr val="tx1"/>
                </a:solidFill>
                <a:latin typeface="Arial Narrow" pitchFamily="34" charset="0"/>
              </a:rPr>
              <a:t> = # bytes between frames (Ex: SRCCIDX</a:t>
            </a:r>
            <a:r>
              <a:rPr lang="en-US" sz="1800" baseline="-25000">
                <a:solidFill>
                  <a:schemeClr val="tx1"/>
                </a:solidFill>
                <a:latin typeface="Arial Narrow" pitchFamily="34" charset="0"/>
              </a:rPr>
              <a:t>A</a:t>
            </a:r>
            <a:r>
              <a:rPr lang="en-US" sz="1800">
                <a:solidFill>
                  <a:schemeClr val="tx1"/>
                </a:solidFill>
                <a:latin typeface="Arial Narrow" pitchFamily="34" charset="0"/>
              </a:rPr>
              <a:t> = 2,  SRCCIDX</a:t>
            </a:r>
            <a:r>
              <a:rPr lang="en-US" sz="1800" baseline="-25000">
                <a:solidFill>
                  <a:schemeClr val="tx1"/>
                </a:solidFill>
                <a:latin typeface="Arial Narrow" pitchFamily="34" charset="0"/>
              </a:rPr>
              <a:t>AB</a:t>
            </a:r>
            <a:r>
              <a:rPr lang="en-US" sz="1800">
                <a:solidFill>
                  <a:schemeClr val="tx1"/>
                </a:solidFill>
                <a:latin typeface="Arial Narrow" pitchFamily="34" charset="0"/>
              </a:rPr>
              <a:t> = 4)</a:t>
            </a:r>
          </a:p>
          <a:p>
            <a:pPr>
              <a:lnSpc>
                <a:spcPct val="100000"/>
              </a:lnSpc>
              <a:buFontTx/>
              <a:buChar char="•"/>
            </a:pPr>
            <a:r>
              <a:rPr lang="en-US" sz="1800">
                <a:solidFill>
                  <a:schemeClr val="tx1"/>
                </a:solidFill>
                <a:latin typeface="Arial Narrow" pitchFamily="34" charset="0"/>
              </a:rPr>
              <a:t> Note: ‘CIDX depends on the synchronization used – “A” or “AB”</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DSTBIDX</a:t>
            </a:r>
            <a:r>
              <a:rPr lang="en-US" sz="1800">
                <a:solidFill>
                  <a:schemeClr val="tx1"/>
                </a:solidFill>
                <a:latin typeface="Arial Narrow" pitchFamily="34" charset="0"/>
              </a:rPr>
              <a:t> = # bytes between arrays (Ex: DSTBIDX = 3)</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DSTCIDX</a:t>
            </a:r>
            <a:r>
              <a:rPr lang="en-US" sz="1800">
                <a:solidFill>
                  <a:schemeClr val="tx1"/>
                </a:solidFill>
                <a:latin typeface="Arial Narrow" pitchFamily="34" charset="0"/>
              </a:rPr>
              <a:t> = # bytes between frames (Ex: DSTCIDX</a:t>
            </a:r>
            <a:r>
              <a:rPr lang="en-US" sz="1800" baseline="-25000">
                <a:solidFill>
                  <a:schemeClr val="tx1"/>
                </a:solidFill>
                <a:latin typeface="Arial Narrow" pitchFamily="34" charset="0"/>
              </a:rPr>
              <a:t>A</a:t>
            </a:r>
            <a:r>
              <a:rPr lang="en-US" sz="1800">
                <a:solidFill>
                  <a:schemeClr val="tx1"/>
                </a:solidFill>
                <a:latin typeface="Arial Narrow" pitchFamily="34" charset="0"/>
              </a:rPr>
              <a:t> = 5, DSTCIDX</a:t>
            </a:r>
            <a:r>
              <a:rPr lang="en-US" sz="1800" baseline="-25000">
                <a:solidFill>
                  <a:schemeClr val="tx1"/>
                </a:solidFill>
                <a:latin typeface="Arial Narrow" pitchFamily="34" charset="0"/>
              </a:rPr>
              <a:t>AB</a:t>
            </a:r>
            <a:r>
              <a:rPr lang="en-US" sz="1800">
                <a:solidFill>
                  <a:schemeClr val="tx1"/>
                </a:solidFill>
                <a:latin typeface="Arial Narrow" pitchFamily="34" charset="0"/>
              </a:rPr>
              <a:t> = 8)</a:t>
            </a:r>
          </a:p>
        </p:txBody>
      </p:sp>
      <p:sp>
        <p:nvSpPr>
          <p:cNvPr id="1070346" name="Text Box 266"/>
          <p:cNvSpPr txBox="1">
            <a:spLocks noChangeArrowheads="1"/>
          </p:cNvSpPr>
          <p:nvPr/>
        </p:nvSpPr>
        <p:spPr bwMode="auto">
          <a:xfrm>
            <a:off x="2200275" y="5310188"/>
            <a:ext cx="1365250" cy="311150"/>
          </a:xfrm>
          <a:prstGeom prst="rect">
            <a:avLst/>
          </a:prstGeom>
          <a:noFill/>
          <a:ln w="12700">
            <a:noFill/>
            <a:miter lim="800000"/>
            <a:headEnd/>
            <a:tailEnd/>
          </a:ln>
          <a:effectLst/>
        </p:spPr>
        <p:txBody>
          <a:bodyPr wrap="none">
            <a:spAutoFit/>
          </a:bodyPr>
          <a:lstStyle/>
          <a:p>
            <a:r>
              <a:rPr lang="en-US" sz="1800">
                <a:solidFill>
                  <a:schemeClr val="tx1"/>
                </a:solidFill>
              </a:rPr>
              <a:t>SRC (8-bit)</a:t>
            </a:r>
          </a:p>
        </p:txBody>
      </p:sp>
      <p:sp>
        <p:nvSpPr>
          <p:cNvPr id="1070347" name="Text Box 267"/>
          <p:cNvSpPr txBox="1">
            <a:spLocks noChangeArrowheads="1"/>
          </p:cNvSpPr>
          <p:nvPr/>
        </p:nvSpPr>
        <p:spPr bwMode="auto">
          <a:xfrm>
            <a:off x="6200775" y="6072188"/>
            <a:ext cx="1339850" cy="311150"/>
          </a:xfrm>
          <a:prstGeom prst="rect">
            <a:avLst/>
          </a:prstGeom>
          <a:noFill/>
          <a:ln w="12700">
            <a:noFill/>
            <a:miter lim="800000"/>
            <a:headEnd/>
            <a:tailEnd/>
          </a:ln>
          <a:effectLst/>
        </p:spPr>
        <p:txBody>
          <a:bodyPr wrap="none">
            <a:spAutoFit/>
          </a:bodyPr>
          <a:lstStyle/>
          <a:p>
            <a:r>
              <a:rPr lang="en-US" sz="1800">
                <a:solidFill>
                  <a:schemeClr val="tx1"/>
                </a:solidFill>
              </a:rPr>
              <a:t>DST (8-bit)</a:t>
            </a:r>
          </a:p>
        </p:txBody>
      </p:sp>
      <p:sp>
        <p:nvSpPr>
          <p:cNvPr id="1070348" name="AutoShape 268"/>
          <p:cNvSpPr>
            <a:spLocks noChangeArrowheads="1"/>
          </p:cNvSpPr>
          <p:nvPr/>
        </p:nvSpPr>
        <p:spPr bwMode="auto">
          <a:xfrm>
            <a:off x="4019550" y="4333875"/>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070350" name="Freeform 270"/>
          <p:cNvSpPr>
            <a:spLocks/>
          </p:cNvSpPr>
          <p:nvPr/>
        </p:nvSpPr>
        <p:spPr bwMode="auto">
          <a:xfrm>
            <a:off x="2286000" y="3540125"/>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1" name="Text Box 271"/>
          <p:cNvSpPr txBox="1">
            <a:spLocks noChangeArrowheads="1"/>
          </p:cNvSpPr>
          <p:nvPr/>
        </p:nvSpPr>
        <p:spPr bwMode="auto">
          <a:xfrm>
            <a:off x="2154238" y="3257550"/>
            <a:ext cx="1027112" cy="311150"/>
          </a:xfrm>
          <a:prstGeom prst="rect">
            <a:avLst/>
          </a:prstGeom>
          <a:noFill/>
          <a:ln w="12700">
            <a:noFill/>
            <a:miter lim="800000"/>
            <a:headEnd/>
            <a:tailEnd/>
          </a:ln>
          <a:effectLst/>
        </p:spPr>
        <p:txBody>
          <a:bodyPr wrap="none">
            <a:spAutoFit/>
          </a:bodyPr>
          <a:lstStyle/>
          <a:p>
            <a:r>
              <a:rPr lang="en-US" sz="1800">
                <a:latin typeface="Arial Narrow" pitchFamily="34" charset="0"/>
              </a:rPr>
              <a:t>SRCBIDX</a:t>
            </a:r>
          </a:p>
        </p:txBody>
      </p:sp>
      <p:sp>
        <p:nvSpPr>
          <p:cNvPr id="1070353" name="Freeform 273"/>
          <p:cNvSpPr>
            <a:spLocks/>
          </p:cNvSpPr>
          <p:nvPr/>
        </p:nvSpPr>
        <p:spPr bwMode="auto">
          <a:xfrm>
            <a:off x="1866900" y="4102100"/>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4" name="Text Box 274"/>
          <p:cNvSpPr txBox="1">
            <a:spLocks noChangeArrowheads="1"/>
          </p:cNvSpPr>
          <p:nvPr/>
        </p:nvSpPr>
        <p:spPr bwMode="auto">
          <a:xfrm>
            <a:off x="838200" y="4102100"/>
            <a:ext cx="1117600" cy="311150"/>
          </a:xfrm>
          <a:prstGeom prst="rect">
            <a:avLst/>
          </a:prstGeom>
          <a:noFill/>
          <a:ln w="12700">
            <a:noFill/>
            <a:miter lim="800000"/>
            <a:headEnd/>
            <a:tailEnd/>
          </a:ln>
          <a:effectLst/>
        </p:spPr>
        <p:txBody>
          <a:bodyPr wrap="none">
            <a:spAutoFit/>
          </a:bodyPr>
          <a:lstStyle/>
          <a:p>
            <a:r>
              <a:rPr lang="en-US" sz="1800">
                <a:latin typeface="Arial Narrow" pitchFamily="34" charset="0"/>
              </a:rPr>
              <a:t>SRCCIDX</a:t>
            </a:r>
            <a:r>
              <a:rPr lang="en-US" sz="1800" baseline="-25000">
                <a:latin typeface="Arial Narrow" pitchFamily="34" charset="0"/>
              </a:rPr>
              <a:t>A</a:t>
            </a:r>
          </a:p>
        </p:txBody>
      </p:sp>
      <p:sp>
        <p:nvSpPr>
          <p:cNvPr id="1070355" name="Freeform 275"/>
          <p:cNvSpPr>
            <a:spLocks/>
          </p:cNvSpPr>
          <p:nvPr/>
        </p:nvSpPr>
        <p:spPr bwMode="auto">
          <a:xfrm>
            <a:off x="6229350" y="3540125"/>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6" name="Text Box 276"/>
          <p:cNvSpPr txBox="1">
            <a:spLocks noChangeArrowheads="1"/>
          </p:cNvSpPr>
          <p:nvPr/>
        </p:nvSpPr>
        <p:spPr bwMode="auto">
          <a:xfrm>
            <a:off x="6334125" y="3257550"/>
            <a:ext cx="1006475" cy="311150"/>
          </a:xfrm>
          <a:prstGeom prst="rect">
            <a:avLst/>
          </a:prstGeom>
          <a:noFill/>
          <a:ln w="12700">
            <a:noFill/>
            <a:miter lim="800000"/>
            <a:headEnd/>
            <a:tailEnd/>
          </a:ln>
          <a:effectLst/>
        </p:spPr>
        <p:txBody>
          <a:bodyPr wrap="none">
            <a:spAutoFit/>
          </a:bodyPr>
          <a:lstStyle/>
          <a:p>
            <a:r>
              <a:rPr lang="en-US" sz="1800">
                <a:latin typeface="Arial Narrow" pitchFamily="34" charset="0"/>
              </a:rPr>
              <a:t>DSTBIDX</a:t>
            </a:r>
          </a:p>
        </p:txBody>
      </p:sp>
      <p:sp>
        <p:nvSpPr>
          <p:cNvPr id="1070357" name="Freeform 277"/>
          <p:cNvSpPr>
            <a:spLocks/>
          </p:cNvSpPr>
          <p:nvPr/>
        </p:nvSpPr>
        <p:spPr bwMode="auto">
          <a:xfrm>
            <a:off x="5819775" y="4130675"/>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8" name="Text Box 278"/>
          <p:cNvSpPr txBox="1">
            <a:spLocks noChangeArrowheads="1"/>
          </p:cNvSpPr>
          <p:nvPr/>
        </p:nvSpPr>
        <p:spPr bwMode="auto">
          <a:xfrm>
            <a:off x="4981575" y="4092575"/>
            <a:ext cx="1096963" cy="311150"/>
          </a:xfrm>
          <a:prstGeom prst="rect">
            <a:avLst/>
          </a:prstGeom>
          <a:noFill/>
          <a:ln w="12700">
            <a:noFill/>
            <a:miter lim="800000"/>
            <a:headEnd/>
            <a:tailEnd/>
          </a:ln>
          <a:effectLst/>
        </p:spPr>
        <p:txBody>
          <a:bodyPr wrap="none">
            <a:spAutoFit/>
          </a:bodyPr>
          <a:lstStyle/>
          <a:p>
            <a:r>
              <a:rPr lang="en-US" sz="1800">
                <a:latin typeface="Arial Narrow" pitchFamily="34" charset="0"/>
              </a:rPr>
              <a:t>DSTCIDX</a:t>
            </a:r>
            <a:r>
              <a:rPr lang="en-US" sz="1800" baseline="-25000">
                <a:latin typeface="Arial Narrow" pitchFamily="34" charset="0"/>
              </a:rPr>
              <a:t>A</a:t>
            </a:r>
          </a:p>
        </p:txBody>
      </p:sp>
      <p:sp>
        <p:nvSpPr>
          <p:cNvPr id="1070360" name="Text Box 280"/>
          <p:cNvSpPr txBox="1">
            <a:spLocks noChangeArrowheads="1"/>
          </p:cNvSpPr>
          <p:nvPr/>
        </p:nvSpPr>
        <p:spPr bwMode="auto">
          <a:xfrm>
            <a:off x="2279650" y="5538788"/>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
        <p:nvSpPr>
          <p:cNvPr id="1070361" name="Text Box 281"/>
          <p:cNvSpPr txBox="1">
            <a:spLocks noChangeArrowheads="1"/>
          </p:cNvSpPr>
          <p:nvPr/>
        </p:nvSpPr>
        <p:spPr bwMode="auto">
          <a:xfrm>
            <a:off x="6296025" y="6557963"/>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a:t>Example: Using Indexing</a:t>
            </a:r>
          </a:p>
        </p:txBody>
      </p:sp>
      <p:sp>
        <p:nvSpPr>
          <p:cNvPr id="1072139" name="Text Box 11"/>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072141" name="Text Box 13"/>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072146" name="Rectangle 18"/>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7" name="Rectangle 19"/>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8" name="Rectangle 20"/>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9" name="Rectangle 21"/>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0" name="Rectangle 22"/>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1" name="Rectangle 23"/>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2" name="Rectangle 24"/>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3" name="Rectangle 25"/>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4" name="Rectangle 26"/>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5" name="Rectangle 27"/>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6" name="Rectangle 28"/>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7" name="Rectangle 29"/>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8" name="Rectangle 30"/>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59" name="Rectangle 31"/>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0" name="Rectangle 32"/>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1" name="Rectangle 33"/>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2" name="Rectangle 34"/>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3" name="Rectangle 35"/>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4" name="Rectangle 36"/>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5" name="Text Box 37"/>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072166" name="Group 38"/>
          <p:cNvGrpSpPr>
            <a:grpSpLocks/>
          </p:cNvGrpSpPr>
          <p:nvPr/>
        </p:nvGrpSpPr>
        <p:grpSpPr bwMode="auto">
          <a:xfrm>
            <a:off x="3662363" y="1447800"/>
            <a:ext cx="1219200" cy="914400"/>
            <a:chOff x="432" y="960"/>
            <a:chExt cx="768" cy="576"/>
          </a:xfrm>
        </p:grpSpPr>
        <p:sp>
          <p:nvSpPr>
            <p:cNvPr id="1072167" name="Rectangle 39"/>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8" name="Rectangle 40"/>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9" name="Rectangle 41"/>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0" name="Rectangle 42"/>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1" name="Rectangle 43"/>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2" name="Rectangle 44"/>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3" name="Rectangle 45"/>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4" name="Rectangle 46"/>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5" name="Rectangle 47"/>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6" name="Rectangle 48"/>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7" name="Rectangle 49"/>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8" name="Rectangle 50"/>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072179" name="Text Box 51"/>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072180" name="Text Box 52"/>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072188" name="Text Box 6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072189" name="Text Box 6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072190" name="Text Box 6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072192" name="Text Box 64"/>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072193" name="Rectangle 65"/>
          <p:cNvSpPr>
            <a:spLocks noChangeArrowheads="1"/>
          </p:cNvSpPr>
          <p:nvPr/>
        </p:nvSpPr>
        <p:spPr bwMode="auto">
          <a:xfrm>
            <a:off x="1092200" y="4648200"/>
            <a:ext cx="751998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r>
              <a:rPr lang="en-US"/>
              <a:t>Example: Using Indexing</a:t>
            </a:r>
          </a:p>
        </p:txBody>
      </p:sp>
      <p:sp>
        <p:nvSpPr>
          <p:cNvPr id="1333251"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3252"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3253"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4"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5"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6"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7"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8"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9"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0"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1"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2"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3"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4"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5"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6"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7"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8"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9"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0"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1"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2"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3273" name="Group 25"/>
          <p:cNvGrpSpPr>
            <a:grpSpLocks/>
          </p:cNvGrpSpPr>
          <p:nvPr/>
        </p:nvGrpSpPr>
        <p:grpSpPr bwMode="auto">
          <a:xfrm>
            <a:off x="3662363" y="1447800"/>
            <a:ext cx="1219200" cy="914400"/>
            <a:chOff x="432" y="960"/>
            <a:chExt cx="768" cy="576"/>
          </a:xfrm>
        </p:grpSpPr>
        <p:sp>
          <p:nvSpPr>
            <p:cNvPr id="1333274"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5"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6"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7"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8"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9"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0"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1"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2"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3"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4"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5"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3286"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3287"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3288"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3289"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3290"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3291"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3292" name="Rectangle 44"/>
          <p:cNvSpPr>
            <a:spLocks noChangeArrowheads="1"/>
          </p:cNvSpPr>
          <p:nvPr/>
        </p:nvSpPr>
        <p:spPr bwMode="auto">
          <a:xfrm>
            <a:off x="3241675" y="4648200"/>
            <a:ext cx="53705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en-US"/>
              <a:t>Example: Using Indexing</a:t>
            </a:r>
          </a:p>
        </p:txBody>
      </p:sp>
      <p:sp>
        <p:nvSpPr>
          <p:cNvPr id="1334275"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4276"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4277"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8"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9"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0"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1"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2"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3"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4"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5"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6"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7"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8"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9"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0"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1"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2"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3"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4"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5"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6"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4297" name="Group 25"/>
          <p:cNvGrpSpPr>
            <a:grpSpLocks/>
          </p:cNvGrpSpPr>
          <p:nvPr/>
        </p:nvGrpSpPr>
        <p:grpSpPr bwMode="auto">
          <a:xfrm>
            <a:off x="3662363" y="1447800"/>
            <a:ext cx="1219200" cy="914400"/>
            <a:chOff x="432" y="960"/>
            <a:chExt cx="768" cy="576"/>
          </a:xfrm>
        </p:grpSpPr>
        <p:sp>
          <p:nvSpPr>
            <p:cNvPr id="1334298"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99"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0"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1"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2"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3"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4"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5"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6"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7"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8"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9"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4310"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4311"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4312"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4313"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4314"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4315"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4316" name="Rectangle 44"/>
          <p:cNvSpPr>
            <a:spLocks noChangeArrowheads="1"/>
          </p:cNvSpPr>
          <p:nvPr/>
        </p:nvSpPr>
        <p:spPr bwMode="auto">
          <a:xfrm>
            <a:off x="5476875" y="4648200"/>
            <a:ext cx="31353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457200" y="8382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56771" name="Rectangle 3"/>
          <p:cNvSpPr>
            <a:spLocks noGrp="1" noChangeArrowheads="1"/>
          </p:cNvSpPr>
          <p:nvPr>
            <p:ph type="title"/>
          </p:nvPr>
        </p:nvSpPr>
        <p:spPr/>
        <p:txBody>
          <a:bodyPr/>
          <a:lstStyle/>
          <a:p>
            <a:r>
              <a:rPr lang="en-US"/>
              <a:t>Outline</a:t>
            </a:r>
          </a:p>
        </p:txBody>
      </p:sp>
      <p:sp>
        <p:nvSpPr>
          <p:cNvPr id="1056784" name="Text Box 1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6770"/>
                                        </p:tgtEl>
                                        <p:attrNameLst>
                                          <p:attrName>style.visibility</p:attrName>
                                        </p:attrNameLst>
                                      </p:cBhvr>
                                      <p:to>
                                        <p:strVal val="visible"/>
                                      </p:to>
                                    </p:set>
                                    <p:animEffect transition="in" filter="dissolve">
                                      <p:cBhvr>
                                        <p:cTn id="7" dur="1000"/>
                                        <p:tgtEl>
                                          <p:spTgt spid="105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r>
              <a:rPr lang="en-US" dirty="0"/>
              <a:t>Example: Using Indexing</a:t>
            </a:r>
          </a:p>
        </p:txBody>
      </p:sp>
      <p:sp>
        <p:nvSpPr>
          <p:cNvPr id="1335299"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5300"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5301"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2"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3"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4"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5"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6"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7"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8"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9"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0"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1"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2"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3"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4"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5"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6"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7"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8"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9"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20"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5321" name="Group 25"/>
          <p:cNvGrpSpPr>
            <a:grpSpLocks/>
          </p:cNvGrpSpPr>
          <p:nvPr/>
        </p:nvGrpSpPr>
        <p:grpSpPr bwMode="auto">
          <a:xfrm>
            <a:off x="3662363" y="1447800"/>
            <a:ext cx="1219200" cy="914400"/>
            <a:chOff x="432" y="960"/>
            <a:chExt cx="768" cy="576"/>
          </a:xfrm>
        </p:grpSpPr>
        <p:sp>
          <p:nvSpPr>
            <p:cNvPr id="1335322"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3"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4"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5"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6"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7"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8"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9"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0"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1"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2"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3"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5334"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5335"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5336"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5337"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5338"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5339"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Text Box 6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21634" name="Rectangle 2"/>
          <p:cNvSpPr>
            <a:spLocks noGrp="1" noChangeArrowheads="1"/>
          </p:cNvSpPr>
          <p:nvPr>
            <p:ph type="title"/>
          </p:nvPr>
        </p:nvSpPr>
        <p:spPr/>
        <p:txBody>
          <a:bodyPr/>
          <a:lstStyle/>
          <a:p>
            <a:r>
              <a:rPr lang="en-US" sz="3200"/>
              <a:t>	</a:t>
            </a:r>
          </a:p>
        </p:txBody>
      </p:sp>
      <p:sp>
        <p:nvSpPr>
          <p:cNvPr id="1221643" name="Text Box 11"/>
          <p:cNvSpPr txBox="1">
            <a:spLocks noChangeArrowheads="1"/>
          </p:cNvSpPr>
          <p:nvPr/>
        </p:nvSpPr>
        <p:spPr bwMode="auto">
          <a:xfrm>
            <a:off x="763588" y="574675"/>
            <a:ext cx="8002587" cy="12827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rPr>
              <a:t>EDMA3 has 256 Parameter RAM sets (PSETs) that contain </a:t>
            </a:r>
            <a:br>
              <a:rPr lang="en-US">
                <a:solidFill>
                  <a:schemeClr val="tx1"/>
                </a:solidFill>
              </a:rPr>
            </a:br>
            <a:r>
              <a:rPr lang="en-US">
                <a:solidFill>
                  <a:schemeClr val="tx1"/>
                </a:solidFill>
              </a:rPr>
              <a:t>configuration information about a transfer</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rPr>
              <a:t>64 DMA CHs and 8 QDMA CHs can be mapped to any one of</a:t>
            </a:r>
            <a:br>
              <a:rPr lang="en-US">
                <a:solidFill>
                  <a:schemeClr val="tx1"/>
                </a:solidFill>
              </a:rPr>
            </a:br>
            <a:r>
              <a:rPr lang="en-US">
                <a:solidFill>
                  <a:schemeClr val="tx1"/>
                </a:solidFill>
              </a:rPr>
              <a:t>the 256 PSETs and then triggered to run (by various methods)</a:t>
            </a:r>
            <a:endParaRPr lang="en-US" u="sng">
              <a:solidFill>
                <a:schemeClr val="tx1"/>
              </a:solidFill>
            </a:endParaRPr>
          </a:p>
        </p:txBody>
      </p:sp>
      <p:sp>
        <p:nvSpPr>
          <p:cNvPr id="1221644" name="Rectangle 12"/>
          <p:cNvSpPr>
            <a:spLocks noChangeArrowheads="1"/>
          </p:cNvSpPr>
          <p:nvPr/>
        </p:nvSpPr>
        <p:spPr bwMode="auto">
          <a:xfrm>
            <a:off x="3048000" y="2082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5" name="Text Box 13"/>
          <p:cNvSpPr txBox="1">
            <a:spLocks noChangeArrowheads="1"/>
          </p:cNvSpPr>
          <p:nvPr/>
        </p:nvSpPr>
        <p:spPr bwMode="auto">
          <a:xfrm>
            <a:off x="3125788" y="212407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0</a:t>
            </a:r>
          </a:p>
        </p:txBody>
      </p:sp>
      <p:sp>
        <p:nvSpPr>
          <p:cNvPr id="1221646" name="Rectangle 14"/>
          <p:cNvSpPr>
            <a:spLocks noChangeArrowheads="1"/>
          </p:cNvSpPr>
          <p:nvPr/>
        </p:nvSpPr>
        <p:spPr bwMode="auto">
          <a:xfrm>
            <a:off x="3048000" y="2463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7" name="Text Box 15"/>
          <p:cNvSpPr txBox="1">
            <a:spLocks noChangeArrowheads="1"/>
          </p:cNvSpPr>
          <p:nvPr/>
        </p:nvSpPr>
        <p:spPr bwMode="auto">
          <a:xfrm>
            <a:off x="3125788" y="252412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1</a:t>
            </a:r>
          </a:p>
        </p:txBody>
      </p:sp>
      <p:sp>
        <p:nvSpPr>
          <p:cNvPr id="1221648" name="Rectangle 16"/>
          <p:cNvSpPr>
            <a:spLocks noChangeArrowheads="1"/>
          </p:cNvSpPr>
          <p:nvPr/>
        </p:nvSpPr>
        <p:spPr bwMode="auto">
          <a:xfrm>
            <a:off x="3048000" y="2844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9" name="Rectangle 17"/>
          <p:cNvSpPr>
            <a:spLocks noChangeArrowheads="1"/>
          </p:cNvSpPr>
          <p:nvPr/>
        </p:nvSpPr>
        <p:spPr bwMode="auto">
          <a:xfrm>
            <a:off x="3048000" y="3225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0" name="Rectangle 18"/>
          <p:cNvSpPr>
            <a:spLocks noChangeArrowheads="1"/>
          </p:cNvSpPr>
          <p:nvPr/>
        </p:nvSpPr>
        <p:spPr bwMode="auto">
          <a:xfrm>
            <a:off x="3048000" y="3606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1" name="Rectangle 19"/>
          <p:cNvSpPr>
            <a:spLocks noChangeArrowheads="1"/>
          </p:cNvSpPr>
          <p:nvPr/>
        </p:nvSpPr>
        <p:spPr bwMode="auto">
          <a:xfrm>
            <a:off x="3048000" y="3987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2" name="Rectangle 20"/>
          <p:cNvSpPr>
            <a:spLocks noChangeArrowheads="1"/>
          </p:cNvSpPr>
          <p:nvPr/>
        </p:nvSpPr>
        <p:spPr bwMode="auto">
          <a:xfrm>
            <a:off x="3048000" y="4368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3" name="Text Box 21"/>
          <p:cNvSpPr txBox="1">
            <a:spLocks noChangeArrowheads="1"/>
          </p:cNvSpPr>
          <p:nvPr/>
        </p:nvSpPr>
        <p:spPr bwMode="auto">
          <a:xfrm>
            <a:off x="3330575" y="3263900"/>
            <a:ext cx="9366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63</a:t>
            </a:r>
          </a:p>
        </p:txBody>
      </p:sp>
      <p:sp>
        <p:nvSpPr>
          <p:cNvPr id="1221654" name="Text Box 22"/>
          <p:cNvSpPr txBox="1">
            <a:spLocks noChangeArrowheads="1"/>
          </p:cNvSpPr>
          <p:nvPr/>
        </p:nvSpPr>
        <p:spPr bwMode="auto">
          <a:xfrm>
            <a:off x="3330575" y="3644900"/>
            <a:ext cx="9366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64</a:t>
            </a:r>
          </a:p>
        </p:txBody>
      </p:sp>
      <p:sp>
        <p:nvSpPr>
          <p:cNvPr id="1221655" name="Text Box 23"/>
          <p:cNvSpPr txBox="1">
            <a:spLocks noChangeArrowheads="1"/>
          </p:cNvSpPr>
          <p:nvPr/>
        </p:nvSpPr>
        <p:spPr bwMode="auto">
          <a:xfrm>
            <a:off x="3302000" y="4416425"/>
            <a:ext cx="10414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255</a:t>
            </a:r>
          </a:p>
        </p:txBody>
      </p:sp>
      <p:sp>
        <p:nvSpPr>
          <p:cNvPr id="1221656" name="Text Box 24"/>
          <p:cNvSpPr txBox="1">
            <a:spLocks noChangeArrowheads="1"/>
          </p:cNvSpPr>
          <p:nvPr/>
        </p:nvSpPr>
        <p:spPr bwMode="auto">
          <a:xfrm>
            <a:off x="3651250" y="28384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57" name="Text Box 25"/>
          <p:cNvSpPr txBox="1">
            <a:spLocks noChangeArrowheads="1"/>
          </p:cNvSpPr>
          <p:nvPr/>
        </p:nvSpPr>
        <p:spPr bwMode="auto">
          <a:xfrm>
            <a:off x="3651250" y="40068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grpSp>
        <p:nvGrpSpPr>
          <p:cNvPr id="1221658" name="Group 26"/>
          <p:cNvGrpSpPr>
            <a:grpSpLocks/>
          </p:cNvGrpSpPr>
          <p:nvPr/>
        </p:nvGrpSpPr>
        <p:grpSpPr bwMode="auto">
          <a:xfrm>
            <a:off x="6207125" y="2174875"/>
            <a:ext cx="2098675" cy="2574925"/>
            <a:chOff x="212" y="2554"/>
            <a:chExt cx="1322" cy="1622"/>
          </a:xfrm>
        </p:grpSpPr>
        <p:sp>
          <p:nvSpPr>
            <p:cNvPr id="1221659" name="Rectangle 27"/>
            <p:cNvSpPr>
              <a:spLocks noChangeArrowheads="1"/>
            </p:cNvSpPr>
            <p:nvPr/>
          </p:nvSpPr>
          <p:spPr bwMode="auto">
            <a:xfrm>
              <a:off x="216" y="399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1660" name="Rectangle 28"/>
            <p:cNvSpPr>
              <a:spLocks noChangeArrowheads="1"/>
            </p:cNvSpPr>
            <p:nvPr/>
          </p:nvSpPr>
          <p:spPr bwMode="auto">
            <a:xfrm>
              <a:off x="212" y="255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t>Options</a:t>
              </a:r>
            </a:p>
          </p:txBody>
        </p:sp>
        <p:sp>
          <p:nvSpPr>
            <p:cNvPr id="1221661" name="Rectangle 29"/>
            <p:cNvSpPr>
              <a:spLocks noChangeArrowheads="1"/>
            </p:cNvSpPr>
            <p:nvPr/>
          </p:nvSpPr>
          <p:spPr bwMode="auto">
            <a:xfrm>
              <a:off x="212" y="273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1662" name="Rectangle 30"/>
            <p:cNvSpPr>
              <a:spLocks noChangeArrowheads="1"/>
            </p:cNvSpPr>
            <p:nvPr/>
          </p:nvSpPr>
          <p:spPr bwMode="auto">
            <a:xfrm>
              <a:off x="212" y="3101"/>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1663" name="Rectangle 31"/>
            <p:cNvSpPr>
              <a:spLocks noChangeArrowheads="1"/>
            </p:cNvSpPr>
            <p:nvPr/>
          </p:nvSpPr>
          <p:spPr bwMode="auto">
            <a:xfrm>
              <a:off x="873" y="382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1664" name="Rectangle 32"/>
            <p:cNvSpPr>
              <a:spLocks noChangeArrowheads="1"/>
            </p:cNvSpPr>
            <p:nvPr/>
          </p:nvSpPr>
          <p:spPr bwMode="auto">
            <a:xfrm>
              <a:off x="212" y="382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1665" name="Rectangle 33"/>
            <p:cNvSpPr>
              <a:spLocks noChangeArrowheads="1"/>
            </p:cNvSpPr>
            <p:nvPr/>
          </p:nvSpPr>
          <p:spPr bwMode="auto">
            <a:xfrm>
              <a:off x="212" y="291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1666" name="Rectangle 34"/>
            <p:cNvSpPr>
              <a:spLocks noChangeArrowheads="1"/>
            </p:cNvSpPr>
            <p:nvPr/>
          </p:nvSpPr>
          <p:spPr bwMode="auto">
            <a:xfrm>
              <a:off x="873" y="2919"/>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1667" name="Rectangle 35"/>
            <p:cNvSpPr>
              <a:spLocks noChangeArrowheads="1"/>
            </p:cNvSpPr>
            <p:nvPr/>
          </p:nvSpPr>
          <p:spPr bwMode="auto">
            <a:xfrm>
              <a:off x="212" y="2919"/>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1668" name="Rectangle 36"/>
            <p:cNvSpPr>
              <a:spLocks noChangeArrowheads="1"/>
            </p:cNvSpPr>
            <p:nvPr/>
          </p:nvSpPr>
          <p:spPr bwMode="auto">
            <a:xfrm>
              <a:off x="873" y="328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1669" name="Rectangle 37"/>
            <p:cNvSpPr>
              <a:spLocks noChangeArrowheads="1"/>
            </p:cNvSpPr>
            <p:nvPr/>
          </p:nvSpPr>
          <p:spPr bwMode="auto">
            <a:xfrm>
              <a:off x="212" y="328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1670" name="Rectangle 38"/>
            <p:cNvSpPr>
              <a:spLocks noChangeArrowheads="1"/>
            </p:cNvSpPr>
            <p:nvPr/>
          </p:nvSpPr>
          <p:spPr bwMode="auto">
            <a:xfrm>
              <a:off x="873" y="346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1671" name="Rectangle 39"/>
            <p:cNvSpPr>
              <a:spLocks noChangeArrowheads="1"/>
            </p:cNvSpPr>
            <p:nvPr/>
          </p:nvSpPr>
          <p:spPr bwMode="auto">
            <a:xfrm>
              <a:off x="212" y="346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1672" name="Rectangle 40"/>
            <p:cNvSpPr>
              <a:spLocks noChangeArrowheads="1"/>
            </p:cNvSpPr>
            <p:nvPr/>
          </p:nvSpPr>
          <p:spPr bwMode="auto">
            <a:xfrm>
              <a:off x="873" y="364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1673" name="Rectangle 41"/>
            <p:cNvSpPr>
              <a:spLocks noChangeArrowheads="1"/>
            </p:cNvSpPr>
            <p:nvPr/>
          </p:nvSpPr>
          <p:spPr bwMode="auto">
            <a:xfrm>
              <a:off x="212" y="364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21674" name="Line 42"/>
          <p:cNvSpPr>
            <a:spLocks noChangeShapeType="1"/>
          </p:cNvSpPr>
          <p:nvPr/>
        </p:nvSpPr>
        <p:spPr bwMode="auto">
          <a:xfrm flipV="1">
            <a:off x="4648200" y="2159000"/>
            <a:ext cx="1524000" cy="3048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5" name="Line 43"/>
          <p:cNvSpPr>
            <a:spLocks noChangeShapeType="1"/>
          </p:cNvSpPr>
          <p:nvPr/>
        </p:nvSpPr>
        <p:spPr bwMode="auto">
          <a:xfrm>
            <a:off x="4648200" y="2844800"/>
            <a:ext cx="1524000" cy="16002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6" name="Text Box 44"/>
          <p:cNvSpPr txBox="1">
            <a:spLocks noChangeArrowheads="1"/>
          </p:cNvSpPr>
          <p:nvPr/>
        </p:nvSpPr>
        <p:spPr bwMode="auto">
          <a:xfrm>
            <a:off x="304800" y="4941888"/>
            <a:ext cx="5153025" cy="366712"/>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Each PSET contains 12 register fields:</a:t>
            </a:r>
            <a:endParaRPr lang="en-US" u="sng">
              <a:solidFill>
                <a:schemeClr val="tx1"/>
              </a:solidFill>
            </a:endParaRPr>
          </a:p>
        </p:txBody>
      </p:sp>
      <p:sp>
        <p:nvSpPr>
          <p:cNvPr id="1221677" name="Text Box 45"/>
          <p:cNvSpPr txBox="1">
            <a:spLocks noChangeArrowheads="1"/>
          </p:cNvSpPr>
          <p:nvPr/>
        </p:nvSpPr>
        <p:spPr bwMode="auto">
          <a:xfrm>
            <a:off x="658813" y="5354638"/>
            <a:ext cx="4294187" cy="1025525"/>
          </a:xfrm>
          <a:prstGeom prst="rect">
            <a:avLst/>
          </a:prstGeom>
          <a:noFill/>
          <a:ln w="12700">
            <a:noFill/>
            <a:miter lim="800000"/>
            <a:headEnd/>
            <a:tailEnd/>
          </a:ln>
          <a:effectLst/>
        </p:spPr>
        <p:txBody>
          <a:bodyPr wrap="none">
            <a:spAutoFit/>
          </a:bodyPr>
          <a:lstStyle/>
          <a:p>
            <a:pPr>
              <a:buFontTx/>
              <a:buChar char="•"/>
            </a:pPr>
            <a:r>
              <a:rPr lang="en-US" sz="1800">
                <a:solidFill>
                  <a:schemeClr val="tx1"/>
                </a:solidFill>
                <a:latin typeface="Arial Narrow" pitchFamily="34" charset="0"/>
              </a:rPr>
              <a:t> Options (interrupt, chaining, sync mode, etc)</a:t>
            </a:r>
          </a:p>
          <a:p>
            <a:pPr>
              <a:buFontTx/>
              <a:buChar char="•"/>
            </a:pPr>
            <a:r>
              <a:rPr lang="en-US" sz="1800">
                <a:solidFill>
                  <a:schemeClr val="tx1"/>
                </a:solidFill>
                <a:latin typeface="Arial Narrow" pitchFamily="34" charset="0"/>
              </a:rPr>
              <a:t> SRC/DST addresses</a:t>
            </a:r>
          </a:p>
          <a:p>
            <a:pPr>
              <a:buFontTx/>
              <a:buChar char="•"/>
            </a:pPr>
            <a:r>
              <a:rPr lang="en-US" sz="1800">
                <a:solidFill>
                  <a:schemeClr val="tx1"/>
                </a:solidFill>
                <a:latin typeface="Arial Narrow" pitchFamily="34" charset="0"/>
              </a:rPr>
              <a:t> ACNT/BCNT/CCNT (size of transfer)</a:t>
            </a:r>
          </a:p>
        </p:txBody>
      </p:sp>
      <p:sp>
        <p:nvSpPr>
          <p:cNvPr id="1221678" name="Text Box 46"/>
          <p:cNvSpPr txBox="1">
            <a:spLocks noChangeArrowheads="1"/>
          </p:cNvSpPr>
          <p:nvPr/>
        </p:nvSpPr>
        <p:spPr bwMode="auto">
          <a:xfrm>
            <a:off x="5181600" y="5354638"/>
            <a:ext cx="3506788" cy="1025525"/>
          </a:xfrm>
          <a:prstGeom prst="rect">
            <a:avLst/>
          </a:prstGeom>
          <a:noFill/>
          <a:ln w="12700">
            <a:noFill/>
            <a:miter lim="800000"/>
            <a:headEnd/>
            <a:tailEnd/>
          </a:ln>
          <a:effectLst/>
        </p:spPr>
        <p:txBody>
          <a:bodyPr wrap="none">
            <a:spAutoFit/>
          </a:bodyPr>
          <a:lstStyle/>
          <a:p>
            <a:pPr>
              <a:buFontTx/>
              <a:buChar char="•"/>
            </a:pPr>
            <a:r>
              <a:rPr lang="en-US" sz="1800" dirty="0">
                <a:solidFill>
                  <a:schemeClr val="tx1"/>
                </a:solidFill>
                <a:latin typeface="Arial Narrow" pitchFamily="34" charset="0"/>
              </a:rPr>
              <a:t> </a:t>
            </a:r>
            <a:r>
              <a:rPr lang="en-US" sz="1800" dirty="0" smtClean="0">
                <a:solidFill>
                  <a:schemeClr val="tx1"/>
                </a:solidFill>
                <a:latin typeface="Arial Narrow" pitchFamily="34" charset="0"/>
              </a:rPr>
              <a:t>Four </a:t>
            </a:r>
            <a:r>
              <a:rPr lang="en-US" sz="1800" dirty="0">
                <a:solidFill>
                  <a:schemeClr val="tx1"/>
                </a:solidFill>
                <a:latin typeface="Arial Narrow" pitchFamily="34" charset="0"/>
              </a:rPr>
              <a:t>SRC/DST Indexes</a:t>
            </a:r>
          </a:p>
          <a:p>
            <a:pPr>
              <a:buFontTx/>
              <a:buChar char="•"/>
            </a:pPr>
            <a:r>
              <a:rPr lang="en-US" sz="1800" dirty="0">
                <a:solidFill>
                  <a:schemeClr val="tx1"/>
                </a:solidFill>
                <a:latin typeface="Arial Narrow" pitchFamily="34" charset="0"/>
              </a:rPr>
              <a:t> BCNTRLD (BCNT reload for 3D </a:t>
            </a:r>
            <a:r>
              <a:rPr lang="en-US" sz="1800" dirty="0" err="1">
                <a:solidFill>
                  <a:schemeClr val="tx1"/>
                </a:solidFill>
                <a:latin typeface="Arial Narrow" pitchFamily="34" charset="0"/>
              </a:rPr>
              <a:t>xfrs</a:t>
            </a:r>
            <a:r>
              <a:rPr lang="en-US" sz="1800" dirty="0">
                <a:solidFill>
                  <a:schemeClr val="tx1"/>
                </a:solidFill>
                <a:latin typeface="Arial Narrow" pitchFamily="34" charset="0"/>
              </a:rPr>
              <a:t>)</a:t>
            </a:r>
          </a:p>
          <a:p>
            <a:pPr>
              <a:buFontTx/>
              <a:buChar char="•"/>
            </a:pPr>
            <a:r>
              <a:rPr lang="en-US" sz="1800" dirty="0">
                <a:solidFill>
                  <a:schemeClr val="tx1"/>
                </a:solidFill>
                <a:latin typeface="Arial Narrow" pitchFamily="34" charset="0"/>
              </a:rPr>
              <a:t> LINK (pointer to another PSET)</a:t>
            </a:r>
          </a:p>
        </p:txBody>
      </p:sp>
      <p:sp>
        <p:nvSpPr>
          <p:cNvPr id="1221679" name="AutoShape 47"/>
          <p:cNvSpPr>
            <a:spLocks noChangeArrowheads="1"/>
          </p:cNvSpPr>
          <p:nvPr/>
        </p:nvSpPr>
        <p:spPr bwMode="auto">
          <a:xfrm flipH="1">
            <a:off x="2209800" y="3302000"/>
            <a:ext cx="685800" cy="381000"/>
          </a:xfrm>
          <a:prstGeom prst="leftArrow">
            <a:avLst>
              <a:gd name="adj1" fmla="val 50000"/>
              <a:gd name="adj2" fmla="val 45000"/>
            </a:avLst>
          </a:prstGeom>
          <a:solidFill>
            <a:srgbClr val="C0C0C0"/>
          </a:solidFill>
          <a:ln w="12700">
            <a:solidFill>
              <a:schemeClr val="tx1"/>
            </a:solidFill>
            <a:miter lim="800000"/>
            <a:headEnd/>
            <a:tailEnd/>
          </a:ln>
          <a:effectLst/>
        </p:spPr>
        <p:txBody>
          <a:bodyPr wrap="none" anchor="ctr">
            <a:spAutoFit/>
          </a:bodyPr>
          <a:lstStyle/>
          <a:p>
            <a:endParaRPr lang="en-US"/>
          </a:p>
        </p:txBody>
      </p:sp>
      <p:grpSp>
        <p:nvGrpSpPr>
          <p:cNvPr id="1221681" name="Group 49"/>
          <p:cNvGrpSpPr>
            <a:grpSpLocks/>
          </p:cNvGrpSpPr>
          <p:nvPr/>
        </p:nvGrpSpPr>
        <p:grpSpPr bwMode="auto">
          <a:xfrm>
            <a:off x="914400" y="2586038"/>
            <a:ext cx="1143000" cy="460375"/>
            <a:chOff x="576" y="1630"/>
            <a:chExt cx="720" cy="290"/>
          </a:xfrm>
        </p:grpSpPr>
        <p:sp>
          <p:nvSpPr>
            <p:cNvPr id="1221682" name="Rectangle 50"/>
            <p:cNvSpPr>
              <a:spLocks noChangeArrowheads="1"/>
            </p:cNvSpPr>
            <p:nvPr/>
          </p:nvSpPr>
          <p:spPr bwMode="auto">
            <a:xfrm>
              <a:off x="576" y="1632"/>
              <a:ext cx="720" cy="288"/>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21683" name="Text Box 51"/>
            <p:cNvSpPr txBox="1">
              <a:spLocks noChangeArrowheads="1"/>
            </p:cNvSpPr>
            <p:nvPr/>
          </p:nvSpPr>
          <p:spPr bwMode="auto">
            <a:xfrm>
              <a:off x="830" y="1630"/>
              <a:ext cx="178" cy="274"/>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grpSp>
      <p:grpSp>
        <p:nvGrpSpPr>
          <p:cNvPr id="1221684" name="Group 52"/>
          <p:cNvGrpSpPr>
            <a:grpSpLocks/>
          </p:cNvGrpSpPr>
          <p:nvPr/>
        </p:nvGrpSpPr>
        <p:grpSpPr bwMode="auto">
          <a:xfrm>
            <a:off x="914400" y="3046413"/>
            <a:ext cx="1143000" cy="311150"/>
            <a:chOff x="576" y="2160"/>
            <a:chExt cx="720" cy="196"/>
          </a:xfrm>
        </p:grpSpPr>
        <p:sp>
          <p:nvSpPr>
            <p:cNvPr id="1221685" name="Rectangle 53"/>
            <p:cNvSpPr>
              <a:spLocks noChangeArrowheads="1"/>
            </p:cNvSpPr>
            <p:nvPr/>
          </p:nvSpPr>
          <p:spPr bwMode="auto">
            <a:xfrm>
              <a:off x="576" y="2160"/>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86" name="Text Box 54"/>
            <p:cNvSpPr txBox="1">
              <a:spLocks noChangeArrowheads="1"/>
            </p:cNvSpPr>
            <p:nvPr/>
          </p:nvSpPr>
          <p:spPr bwMode="auto">
            <a:xfrm>
              <a:off x="780" y="2160"/>
              <a:ext cx="276" cy="196"/>
            </a:xfrm>
            <a:prstGeom prst="rect">
              <a:avLst/>
            </a:prstGeom>
            <a:noFill/>
            <a:ln w="12700">
              <a:noFill/>
              <a:miter lim="800000"/>
              <a:headEnd/>
              <a:tailEnd/>
            </a:ln>
            <a:effectLst/>
          </p:spPr>
          <p:txBody>
            <a:bodyPr wrap="none">
              <a:spAutoFit/>
            </a:bodyPr>
            <a:lstStyle/>
            <a:p>
              <a:r>
                <a:rPr lang="en-US" sz="1800">
                  <a:solidFill>
                    <a:schemeClr val="tx1"/>
                  </a:solidFill>
                </a:rPr>
                <a:t>63</a:t>
              </a:r>
            </a:p>
          </p:txBody>
        </p:sp>
      </p:grpSp>
      <p:sp>
        <p:nvSpPr>
          <p:cNvPr id="1221687" name="Text Box 55"/>
          <p:cNvSpPr txBox="1">
            <a:spLocks noChangeArrowheads="1"/>
          </p:cNvSpPr>
          <p:nvPr/>
        </p:nvSpPr>
        <p:spPr bwMode="auto">
          <a:xfrm>
            <a:off x="762000" y="2006600"/>
            <a:ext cx="1390650" cy="287338"/>
          </a:xfrm>
          <a:prstGeom prst="rect">
            <a:avLst/>
          </a:prstGeom>
          <a:noFill/>
          <a:ln w="12700">
            <a:noFill/>
            <a:miter lim="800000"/>
            <a:headEnd/>
            <a:tailEnd/>
          </a:ln>
          <a:effectLst/>
        </p:spPr>
        <p:txBody>
          <a:bodyPr wrap="none">
            <a:spAutoFit/>
          </a:bodyPr>
          <a:lstStyle/>
          <a:p>
            <a:r>
              <a:rPr lang="en-US" sz="1600"/>
              <a:t>64 DMA CHs</a:t>
            </a:r>
          </a:p>
        </p:txBody>
      </p:sp>
      <p:grpSp>
        <p:nvGrpSpPr>
          <p:cNvPr id="1221688" name="Group 56"/>
          <p:cNvGrpSpPr>
            <a:grpSpLocks/>
          </p:cNvGrpSpPr>
          <p:nvPr/>
        </p:nvGrpSpPr>
        <p:grpSpPr bwMode="auto">
          <a:xfrm>
            <a:off x="914400" y="2284413"/>
            <a:ext cx="1143000" cy="311150"/>
            <a:chOff x="576" y="1632"/>
            <a:chExt cx="720" cy="196"/>
          </a:xfrm>
        </p:grpSpPr>
        <p:sp>
          <p:nvSpPr>
            <p:cNvPr id="1221689" name="Rectangle 57"/>
            <p:cNvSpPr>
              <a:spLocks noChangeArrowheads="1"/>
            </p:cNvSpPr>
            <p:nvPr/>
          </p:nvSpPr>
          <p:spPr bwMode="auto">
            <a:xfrm>
              <a:off x="576" y="1632"/>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90" name="Text Box 58"/>
            <p:cNvSpPr txBox="1">
              <a:spLocks noChangeArrowheads="1"/>
            </p:cNvSpPr>
            <p:nvPr/>
          </p:nvSpPr>
          <p:spPr bwMode="auto">
            <a:xfrm>
              <a:off x="828" y="1632"/>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grpSp>
      <p:sp>
        <p:nvSpPr>
          <p:cNvPr id="1221691" name="Rectangle 59"/>
          <p:cNvSpPr>
            <a:spLocks noChangeArrowheads="1"/>
          </p:cNvSpPr>
          <p:nvPr/>
        </p:nvSpPr>
        <p:spPr bwMode="auto">
          <a:xfrm>
            <a:off x="914400" y="3759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2" name="Text Box 60"/>
          <p:cNvSpPr txBox="1">
            <a:spLocks noChangeArrowheads="1"/>
          </p:cNvSpPr>
          <p:nvPr/>
        </p:nvSpPr>
        <p:spPr bwMode="auto">
          <a:xfrm>
            <a:off x="1304925" y="3759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21693" name="Rectangle 61"/>
          <p:cNvSpPr>
            <a:spLocks noChangeArrowheads="1"/>
          </p:cNvSpPr>
          <p:nvPr/>
        </p:nvSpPr>
        <p:spPr bwMode="auto">
          <a:xfrm>
            <a:off x="914400" y="4067175"/>
            <a:ext cx="1143000" cy="457200"/>
          </a:xfrm>
          <a:prstGeom prst="rect">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21694" name="Text Box 62"/>
          <p:cNvSpPr txBox="1">
            <a:spLocks noChangeArrowheads="1"/>
          </p:cNvSpPr>
          <p:nvPr/>
        </p:nvSpPr>
        <p:spPr bwMode="auto">
          <a:xfrm>
            <a:off x="1317625" y="4064000"/>
            <a:ext cx="282575" cy="434975"/>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95" name="Rectangle 63"/>
          <p:cNvSpPr>
            <a:spLocks noChangeArrowheads="1"/>
          </p:cNvSpPr>
          <p:nvPr/>
        </p:nvSpPr>
        <p:spPr bwMode="auto">
          <a:xfrm>
            <a:off x="914400" y="4521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6" name="Text Box 64"/>
          <p:cNvSpPr txBox="1">
            <a:spLocks noChangeArrowheads="1"/>
          </p:cNvSpPr>
          <p:nvPr/>
        </p:nvSpPr>
        <p:spPr bwMode="auto">
          <a:xfrm>
            <a:off x="1304925" y="4521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21697" name="Text Box 65"/>
          <p:cNvSpPr txBox="1">
            <a:spLocks noChangeArrowheads="1"/>
          </p:cNvSpPr>
          <p:nvPr/>
        </p:nvSpPr>
        <p:spPr bwMode="auto">
          <a:xfrm>
            <a:off x="762000" y="3530600"/>
            <a:ext cx="1436688" cy="287338"/>
          </a:xfrm>
          <a:prstGeom prst="rect">
            <a:avLst/>
          </a:prstGeom>
          <a:noFill/>
          <a:ln w="12700">
            <a:noFill/>
            <a:miter lim="800000"/>
            <a:headEnd/>
            <a:tailEnd/>
          </a:ln>
          <a:effectLst/>
        </p:spPr>
        <p:txBody>
          <a:bodyPr wrap="none">
            <a:spAutoFit/>
          </a:bodyPr>
          <a:lstStyle/>
          <a:p>
            <a:r>
              <a:rPr lang="en-US" sz="1600"/>
              <a:t>8 QDMA CHs</a:t>
            </a:r>
          </a:p>
        </p:txBody>
      </p:sp>
      <p:sp>
        <p:nvSpPr>
          <p:cNvPr id="1221698" name="Text Box 66"/>
          <p:cNvSpPr txBox="1">
            <a:spLocks noChangeArrowheads="1"/>
          </p:cNvSpPr>
          <p:nvPr/>
        </p:nvSpPr>
        <p:spPr bwMode="auto">
          <a:xfrm>
            <a:off x="2182813" y="6494463"/>
            <a:ext cx="4799012" cy="261937"/>
          </a:xfrm>
          <a:prstGeom prst="rect">
            <a:avLst/>
          </a:prstGeom>
          <a:noFill/>
          <a:ln w="12700">
            <a:noFill/>
            <a:miter lim="800000"/>
            <a:headEnd/>
            <a:tailEnd/>
          </a:ln>
          <a:effectLst/>
        </p:spPr>
        <p:txBody>
          <a:bodyPr wrap="none">
            <a:spAutoFit/>
          </a:bodyPr>
          <a:lstStyle/>
          <a:p>
            <a:r>
              <a:rPr lang="en-US" sz="1400" b="0" i="1">
                <a:solidFill>
                  <a:schemeClr val="tx1"/>
                </a:solidFill>
              </a:rPr>
              <a:t>Note: PSETs are dedicated EDMA RAM (not part of IRAM)</a:t>
            </a:r>
          </a:p>
        </p:txBody>
      </p:sp>
      <p:sp>
        <p:nvSpPr>
          <p:cNvPr id="1221700" name="Rectangle 68"/>
          <p:cNvSpPr>
            <a:spLocks noChangeArrowheads="1"/>
          </p:cNvSpPr>
          <p:nvPr/>
        </p:nvSpPr>
        <p:spPr bwMode="auto">
          <a:xfrm>
            <a:off x="25400" y="76200"/>
            <a:ext cx="9144000" cy="609600"/>
          </a:xfrm>
          <a:prstGeom prst="rect">
            <a:avLst/>
          </a:prstGeom>
          <a:noFill/>
          <a:ln w="9525">
            <a:noFill/>
            <a:miter lim="800000"/>
            <a:headEnd/>
            <a:tailEnd/>
          </a:ln>
          <a:effectLst/>
        </p:spPr>
        <p:txBody>
          <a:bodyPr lIns="46038" tIns="46038" rIns="46038" bIns="46038"/>
          <a:lstStyle/>
          <a:p>
            <a:pPr algn="ctr">
              <a:lnSpc>
                <a:spcPct val="75000"/>
              </a:lnSpc>
              <a:spcBef>
                <a:spcPct val="0"/>
              </a:spcBef>
            </a:pPr>
            <a:r>
              <a:rPr lang="en-US" sz="3600" dirty="0">
                <a:solidFill>
                  <a:schemeClr val="tx1"/>
                </a:solidFill>
                <a:latin typeface="+mj-lt"/>
                <a:ea typeface="+mj-ea"/>
                <a:cs typeface="+mj-cs"/>
              </a:rPr>
              <a:t>EDMA3 Parameter RAM Sets (PSETS)</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TeraNet Switch </a:t>
            </a:r>
            <a:r>
              <a:rPr lang="en-US" dirty="0" smtClean="0"/>
              <a:t>F</a:t>
            </a:r>
            <a:r>
              <a:rPr lang="en-US" dirty="0" smtClean="0"/>
              <a:t>abric Connections</a:t>
            </a:r>
            <a:endParaRPr lang="en-US" dirty="0"/>
          </a:p>
        </p:txBody>
      </p:sp>
      <p:sp>
        <p:nvSpPr>
          <p:cNvPr id="3" name="Rectangle 2"/>
          <p:cNvSpPr/>
          <p:nvPr/>
        </p:nvSpPr>
        <p:spPr bwMode="auto">
          <a:xfrm rot="16200000">
            <a:off x="1463781" y="3181963"/>
            <a:ext cx="5663383" cy="774291"/>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TeraNet</a:t>
            </a:r>
            <a:r>
              <a:rPr kumimoji="0" lang="en-US" sz="2000" b="0" i="0" u="none" strike="noStrike" cap="none" normalizeH="0" dirty="0" smtClean="0">
                <a:ln>
                  <a:noFill/>
                </a:ln>
                <a:solidFill>
                  <a:schemeClr val="tx1"/>
                </a:solidFill>
                <a:effectLst/>
                <a:latin typeface="Calibri" pitchFamily="34" charset="0"/>
                <a:cs typeface="Calibri" pitchFamily="34" charset="0"/>
              </a:rPr>
              <a:t> 3_A CPU/3</a:t>
            </a: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4" name="Rectangle 3"/>
          <p:cNvSpPr/>
          <p:nvPr/>
        </p:nvSpPr>
        <p:spPr bwMode="auto">
          <a:xfrm>
            <a:off x="5582269" y="1836174"/>
            <a:ext cx="1285095" cy="98814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TeraNet3_B</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 name="Rectangle 4"/>
          <p:cNvSpPr/>
          <p:nvPr/>
        </p:nvSpPr>
        <p:spPr bwMode="auto">
          <a:xfrm>
            <a:off x="1959062" y="78658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6" name="Rectangle 5"/>
          <p:cNvSpPr/>
          <p:nvPr/>
        </p:nvSpPr>
        <p:spPr bwMode="auto">
          <a:xfrm>
            <a:off x="5599478" y="5046399"/>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 name="Rectangle 6"/>
          <p:cNvSpPr/>
          <p:nvPr/>
        </p:nvSpPr>
        <p:spPr bwMode="auto">
          <a:xfrm>
            <a:off x="5601936" y="5734664"/>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8" name="Rectangle 7"/>
          <p:cNvSpPr/>
          <p:nvPr/>
        </p:nvSpPr>
        <p:spPr bwMode="auto">
          <a:xfrm>
            <a:off x="5579815" y="3655112"/>
            <a:ext cx="1285095" cy="56292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TeraNet3_E</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9" name="Rectangle 8"/>
          <p:cNvSpPr/>
          <p:nvPr/>
        </p:nvSpPr>
        <p:spPr bwMode="auto">
          <a:xfrm>
            <a:off x="5594560" y="4348302"/>
            <a:ext cx="1285095" cy="58503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TeraNet6P_A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0" name="Rectangle 9"/>
          <p:cNvSpPr/>
          <p:nvPr/>
        </p:nvSpPr>
        <p:spPr bwMode="auto">
          <a:xfrm>
            <a:off x="5592109" y="2959503"/>
            <a:ext cx="1285095" cy="55061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TeraNet3_G</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Rectangle 10"/>
          <p:cNvSpPr/>
          <p:nvPr/>
        </p:nvSpPr>
        <p:spPr bwMode="auto">
          <a:xfrm>
            <a:off x="1927115" y="3092216"/>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TeraNet3_H</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2" name="Rectangle 11"/>
          <p:cNvSpPr/>
          <p:nvPr/>
        </p:nvSpPr>
        <p:spPr bwMode="auto">
          <a:xfrm>
            <a:off x="1934486" y="3984503"/>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TeraNet3_D</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3" name="Rectangle 12"/>
          <p:cNvSpPr/>
          <p:nvPr/>
        </p:nvSpPr>
        <p:spPr bwMode="auto">
          <a:xfrm>
            <a:off x="1932035" y="221963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TeraNet3_F</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4" name="Rectangle 13"/>
          <p:cNvSpPr/>
          <p:nvPr/>
        </p:nvSpPr>
        <p:spPr bwMode="auto">
          <a:xfrm>
            <a:off x="7526591" y="602226"/>
            <a:ext cx="1285095" cy="10692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Cores</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5" name="Rectangle 14"/>
          <p:cNvSpPr/>
          <p:nvPr/>
        </p:nvSpPr>
        <p:spPr bwMode="auto">
          <a:xfrm>
            <a:off x="258090" y="776748"/>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1" name="Rectangle 20"/>
          <p:cNvSpPr/>
          <p:nvPr/>
        </p:nvSpPr>
        <p:spPr bwMode="auto">
          <a:xfrm>
            <a:off x="7533957" y="5021825"/>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5-10</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2" name="Rectangle 21"/>
          <p:cNvSpPr/>
          <p:nvPr/>
        </p:nvSpPr>
        <p:spPr bwMode="auto">
          <a:xfrm>
            <a:off x="7538873" y="5734651"/>
            <a:ext cx="1285095" cy="64402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12-14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3" name="Rectangle 22"/>
          <p:cNvSpPr/>
          <p:nvPr/>
        </p:nvSpPr>
        <p:spPr bwMode="auto">
          <a:xfrm rot="5400000">
            <a:off x="6637678" y="2734921"/>
            <a:ext cx="3126657"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SLAVES</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4" name="Rectangle 23"/>
          <p:cNvSpPr/>
          <p:nvPr/>
        </p:nvSpPr>
        <p:spPr bwMode="auto">
          <a:xfrm rot="5400000">
            <a:off x="-1473931" y="3378934"/>
            <a:ext cx="4699819"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MASTERS</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cxnSp>
        <p:nvCxnSpPr>
          <p:cNvPr id="26" name="Straight Arrow Connector 25"/>
          <p:cNvCxnSpPr>
            <a:stCxn id="15" idx="3"/>
            <a:endCxn id="5" idx="1"/>
          </p:cNvCxnSpPr>
          <p:nvPr/>
        </p:nvCxnSpPr>
        <p:spPr bwMode="auto">
          <a:xfrm flipV="1">
            <a:off x="1543185" y="1103671"/>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28" name="Straight Arrow Connector 27"/>
          <p:cNvCxnSpPr>
            <a:stCxn id="5" idx="3"/>
          </p:cNvCxnSpPr>
          <p:nvPr/>
        </p:nvCxnSpPr>
        <p:spPr bwMode="auto">
          <a:xfrm flipV="1">
            <a:off x="3244157" y="1091381"/>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30" name="Straight Arrow Connector 29"/>
          <p:cNvCxnSpPr>
            <a:endCxn id="14" idx="1"/>
          </p:cNvCxnSpPr>
          <p:nvPr/>
        </p:nvCxnSpPr>
        <p:spPr bwMode="auto">
          <a:xfrm flipV="1">
            <a:off x="4675239" y="1136857"/>
            <a:ext cx="2851352" cy="20891"/>
          </a:xfrm>
          <a:prstGeom prst="straightConnector1">
            <a:avLst/>
          </a:prstGeom>
          <a:noFill/>
          <a:ln w="12700" cap="flat" cmpd="sng" algn="ctr">
            <a:solidFill>
              <a:schemeClr val="tx1"/>
            </a:solidFill>
            <a:prstDash val="solid"/>
            <a:round/>
            <a:headEnd type="none" w="med" len="med"/>
            <a:tailEnd type="arrow"/>
          </a:ln>
          <a:effectLst/>
        </p:spPr>
      </p:cxnSp>
      <p:cxnSp>
        <p:nvCxnSpPr>
          <p:cNvPr id="33" name="Straight Arrow Connector 32"/>
          <p:cNvCxnSpPr>
            <a:endCxn id="6" idx="1"/>
          </p:cNvCxnSpPr>
          <p:nvPr/>
        </p:nvCxnSpPr>
        <p:spPr bwMode="auto">
          <a:xfrm flipV="1">
            <a:off x="4697361" y="5363490"/>
            <a:ext cx="902117" cy="4923"/>
          </a:xfrm>
          <a:prstGeom prst="straightConnector1">
            <a:avLst/>
          </a:prstGeom>
          <a:noFill/>
          <a:ln w="12700" cap="flat" cmpd="sng" algn="ctr">
            <a:solidFill>
              <a:schemeClr val="tx1"/>
            </a:solidFill>
            <a:prstDash val="solid"/>
            <a:round/>
            <a:headEnd type="none" w="med" len="med"/>
            <a:tailEnd type="arrow"/>
          </a:ln>
          <a:effectLst/>
        </p:spPr>
      </p:cxnSp>
      <p:cxnSp>
        <p:nvCxnSpPr>
          <p:cNvPr id="35" name="Straight Arrow Connector 34"/>
          <p:cNvCxnSpPr>
            <a:stCxn id="6" idx="3"/>
            <a:endCxn id="21" idx="1"/>
          </p:cNvCxnSpPr>
          <p:nvPr/>
        </p:nvCxnSpPr>
        <p:spPr bwMode="auto">
          <a:xfrm flipV="1">
            <a:off x="6884573" y="5356122"/>
            <a:ext cx="649384" cy="7368"/>
          </a:xfrm>
          <a:prstGeom prst="straightConnector1">
            <a:avLst/>
          </a:prstGeom>
          <a:noFill/>
          <a:ln w="12700" cap="flat" cmpd="sng" algn="ctr">
            <a:solidFill>
              <a:schemeClr val="tx1"/>
            </a:solidFill>
            <a:prstDash val="solid"/>
            <a:round/>
            <a:headEnd type="none" w="med" len="med"/>
            <a:tailEnd type="arrow"/>
          </a:ln>
          <a:effectLst/>
        </p:spPr>
      </p:cxnSp>
      <p:cxnSp>
        <p:nvCxnSpPr>
          <p:cNvPr id="37" name="Straight Arrow Connector 36"/>
          <p:cNvCxnSpPr>
            <a:endCxn id="7" idx="1"/>
          </p:cNvCxnSpPr>
          <p:nvPr/>
        </p:nvCxnSpPr>
        <p:spPr bwMode="auto">
          <a:xfrm flipV="1">
            <a:off x="4675239" y="6051755"/>
            <a:ext cx="926697" cy="2458"/>
          </a:xfrm>
          <a:prstGeom prst="straightConnector1">
            <a:avLst/>
          </a:prstGeom>
          <a:noFill/>
          <a:ln w="12700" cap="flat" cmpd="sng" algn="ctr">
            <a:solidFill>
              <a:schemeClr val="tx1"/>
            </a:solidFill>
            <a:prstDash val="solid"/>
            <a:round/>
            <a:headEnd type="none" w="med" len="med"/>
            <a:tailEnd type="arrow"/>
          </a:ln>
          <a:effectLst/>
        </p:spPr>
      </p:cxnSp>
      <p:cxnSp>
        <p:nvCxnSpPr>
          <p:cNvPr id="40" name="Straight Arrow Connector 39"/>
          <p:cNvCxnSpPr>
            <a:stCxn id="7" idx="3"/>
            <a:endCxn id="22" idx="1"/>
          </p:cNvCxnSpPr>
          <p:nvPr/>
        </p:nvCxnSpPr>
        <p:spPr bwMode="auto">
          <a:xfrm>
            <a:off x="6887031" y="6051755"/>
            <a:ext cx="651842" cy="4909"/>
          </a:xfrm>
          <a:prstGeom prst="straightConnector1">
            <a:avLst/>
          </a:prstGeom>
          <a:noFill/>
          <a:ln w="12700"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flipV="1">
            <a:off x="4689987" y="2875935"/>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4" name="Straight Arrow Connector 43"/>
          <p:cNvCxnSpPr/>
          <p:nvPr/>
        </p:nvCxnSpPr>
        <p:spPr bwMode="auto">
          <a:xfrm flipV="1">
            <a:off x="4687533" y="3559263"/>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flipV="1">
            <a:off x="4687529" y="4267200"/>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7" name="Straight Arrow Connector 46"/>
          <p:cNvCxnSpPr>
            <a:endCxn id="10" idx="1"/>
          </p:cNvCxnSpPr>
          <p:nvPr/>
        </p:nvCxnSpPr>
        <p:spPr bwMode="auto">
          <a:xfrm flipV="1">
            <a:off x="4675239" y="3234810"/>
            <a:ext cx="916870" cy="2461"/>
          </a:xfrm>
          <a:prstGeom prst="straightConnector1">
            <a:avLst/>
          </a:prstGeom>
          <a:noFill/>
          <a:ln w="12700" cap="flat" cmpd="sng" algn="ctr">
            <a:solidFill>
              <a:schemeClr val="tx1"/>
            </a:solidFill>
            <a:prstDash val="solid"/>
            <a:round/>
            <a:headEnd type="none" w="med" len="med"/>
            <a:tailEnd type="arrow"/>
          </a:ln>
          <a:effectLst/>
        </p:spPr>
      </p:cxnSp>
      <p:cxnSp>
        <p:nvCxnSpPr>
          <p:cNvPr id="50" name="Straight Arrow Connector 49"/>
          <p:cNvCxnSpPr>
            <a:stCxn id="10" idx="3"/>
          </p:cNvCxnSpPr>
          <p:nvPr/>
        </p:nvCxnSpPr>
        <p:spPr bwMode="auto">
          <a:xfrm flipV="1">
            <a:off x="6877204" y="3222523"/>
            <a:ext cx="696093" cy="12287"/>
          </a:xfrm>
          <a:prstGeom prst="straightConnector1">
            <a:avLst/>
          </a:prstGeom>
          <a:noFill/>
          <a:ln w="12700" cap="flat" cmpd="sng" algn="ctr">
            <a:solidFill>
              <a:schemeClr val="tx1"/>
            </a:solidFill>
            <a:prstDash val="solid"/>
            <a:round/>
            <a:headEnd type="none" w="med" len="med"/>
            <a:tailEnd type="arrow"/>
          </a:ln>
          <a:effectLst/>
        </p:spPr>
      </p:cxnSp>
      <p:cxnSp>
        <p:nvCxnSpPr>
          <p:cNvPr id="52" name="Straight Arrow Connector 51"/>
          <p:cNvCxnSpPr>
            <a:endCxn id="9" idx="1"/>
          </p:cNvCxnSpPr>
          <p:nvPr/>
        </p:nvCxnSpPr>
        <p:spPr bwMode="auto">
          <a:xfrm flipV="1">
            <a:off x="4667865" y="4640819"/>
            <a:ext cx="926695" cy="4923"/>
          </a:xfrm>
          <a:prstGeom prst="straightConnector1">
            <a:avLst/>
          </a:prstGeom>
          <a:noFill/>
          <a:ln w="12700" cap="flat" cmpd="sng" algn="ctr">
            <a:solidFill>
              <a:schemeClr val="tx1"/>
            </a:solidFill>
            <a:prstDash val="solid"/>
            <a:round/>
            <a:headEnd type="none" w="med" len="med"/>
            <a:tailEnd type="arrow"/>
          </a:ln>
          <a:effectLst/>
        </p:spPr>
      </p:cxnSp>
      <p:cxnSp>
        <p:nvCxnSpPr>
          <p:cNvPr id="54" name="Straight Arrow Connector 53"/>
          <p:cNvCxnSpPr>
            <a:stCxn id="9" idx="3"/>
          </p:cNvCxnSpPr>
          <p:nvPr/>
        </p:nvCxnSpPr>
        <p:spPr bwMode="auto">
          <a:xfrm flipV="1">
            <a:off x="6879655" y="4630994"/>
            <a:ext cx="693642" cy="9825"/>
          </a:xfrm>
          <a:prstGeom prst="straightConnector1">
            <a:avLst/>
          </a:prstGeom>
          <a:noFill/>
          <a:ln w="12700" cap="flat" cmpd="sng" algn="ctr">
            <a:solidFill>
              <a:schemeClr val="tx1"/>
            </a:solidFill>
            <a:prstDash val="solid"/>
            <a:round/>
            <a:headEnd type="none" w="med" len="med"/>
            <a:tailEnd type="arrow"/>
          </a:ln>
          <a:effectLst/>
        </p:spPr>
      </p:cxnSp>
      <p:cxnSp>
        <p:nvCxnSpPr>
          <p:cNvPr id="56" name="Straight Arrow Connector 55"/>
          <p:cNvCxnSpPr>
            <a:endCxn id="8" idx="1"/>
          </p:cNvCxnSpPr>
          <p:nvPr/>
        </p:nvCxnSpPr>
        <p:spPr bwMode="auto">
          <a:xfrm>
            <a:off x="4689987" y="3930445"/>
            <a:ext cx="889828" cy="6131"/>
          </a:xfrm>
          <a:prstGeom prst="straightConnector1">
            <a:avLst/>
          </a:prstGeom>
          <a:noFill/>
          <a:ln w="12700" cap="flat" cmpd="sng" algn="ctr">
            <a:solidFill>
              <a:schemeClr val="tx1"/>
            </a:solidFill>
            <a:prstDash val="solid"/>
            <a:round/>
            <a:headEnd type="none" w="med" len="med"/>
            <a:tailEnd type="arrow"/>
          </a:ln>
          <a:effectLst/>
        </p:spPr>
      </p:cxnSp>
      <p:cxnSp>
        <p:nvCxnSpPr>
          <p:cNvPr id="60" name="Straight Arrow Connector 59"/>
          <p:cNvCxnSpPr>
            <a:stCxn id="8" idx="3"/>
          </p:cNvCxnSpPr>
          <p:nvPr/>
        </p:nvCxnSpPr>
        <p:spPr bwMode="auto">
          <a:xfrm flipV="1">
            <a:off x="6864910" y="3930445"/>
            <a:ext cx="723135" cy="6131"/>
          </a:xfrm>
          <a:prstGeom prst="straightConnector1">
            <a:avLst/>
          </a:prstGeom>
          <a:noFill/>
          <a:ln w="12700" cap="flat" cmpd="sng" algn="ctr">
            <a:solidFill>
              <a:schemeClr val="tx1"/>
            </a:solidFill>
            <a:prstDash val="solid"/>
            <a:round/>
            <a:headEnd type="none" w="med" len="med"/>
            <a:tailEnd type="arrow"/>
          </a:ln>
          <a:effectLst/>
        </p:spPr>
      </p:cxnSp>
      <p:cxnSp>
        <p:nvCxnSpPr>
          <p:cNvPr id="62" name="Straight Arrow Connector 61"/>
          <p:cNvCxnSpPr>
            <a:endCxn id="4" idx="1"/>
          </p:cNvCxnSpPr>
          <p:nvPr/>
        </p:nvCxnSpPr>
        <p:spPr bwMode="auto">
          <a:xfrm>
            <a:off x="4645742" y="2330245"/>
            <a:ext cx="936527" cy="0"/>
          </a:xfrm>
          <a:prstGeom prst="straightConnector1">
            <a:avLst/>
          </a:prstGeom>
          <a:noFill/>
          <a:ln w="12700" cap="flat" cmpd="sng" algn="ctr">
            <a:solidFill>
              <a:schemeClr val="tx1"/>
            </a:solidFill>
            <a:prstDash val="solid"/>
            <a:round/>
            <a:headEnd type="none" w="med" len="med"/>
            <a:tailEnd type="arrow"/>
          </a:ln>
          <a:effectLst/>
        </p:spPr>
      </p:cxnSp>
      <p:cxnSp>
        <p:nvCxnSpPr>
          <p:cNvPr id="65" name="Straight Arrow Connector 64"/>
          <p:cNvCxnSpPr>
            <a:stCxn id="4" idx="3"/>
          </p:cNvCxnSpPr>
          <p:nvPr/>
        </p:nvCxnSpPr>
        <p:spPr bwMode="auto">
          <a:xfrm flipV="1">
            <a:off x="6867364" y="2322871"/>
            <a:ext cx="713307" cy="7374"/>
          </a:xfrm>
          <a:prstGeom prst="straightConnector1">
            <a:avLst/>
          </a:prstGeom>
          <a:noFill/>
          <a:ln w="1270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flipV="1">
            <a:off x="1504335" y="188041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flipV="1">
            <a:off x="1501877" y="2961968"/>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flipV="1">
            <a:off x="1479754" y="380999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flipV="1">
            <a:off x="1494503" y="4901380"/>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flipV="1">
            <a:off x="1518604" y="2539180"/>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flipV="1">
            <a:off x="3219576" y="2526890"/>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V="1">
            <a:off x="1501397" y="3406877"/>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4" name="Straight Arrow Connector 73"/>
          <p:cNvCxnSpPr/>
          <p:nvPr/>
        </p:nvCxnSpPr>
        <p:spPr bwMode="auto">
          <a:xfrm flipV="1">
            <a:off x="3202369" y="3394587"/>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flipV="1">
            <a:off x="1501397" y="4313902"/>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flipV="1">
            <a:off x="3239240" y="4294238"/>
            <a:ext cx="664166" cy="12290"/>
          </a:xfrm>
          <a:prstGeom prst="straightConnector1">
            <a:avLst/>
          </a:prstGeom>
          <a:noFill/>
          <a:ln w="12700" cap="flat" cmpd="sng" algn="ctr">
            <a:solidFill>
              <a:schemeClr val="tx1"/>
            </a:solidFill>
            <a:prstDash val="solid"/>
            <a:round/>
            <a:headEnd type="none" w="med" len="med"/>
            <a:tailEnd type="arrow"/>
          </a:ln>
          <a:effectLst/>
        </p:spPr>
      </p:cxnSp>
      <p:sp>
        <p:nvSpPr>
          <p:cNvPr id="78" name="TextBox 77"/>
          <p:cNvSpPr txBox="1"/>
          <p:nvPr/>
        </p:nvSpPr>
        <p:spPr>
          <a:xfrm>
            <a:off x="272845" y="6474540"/>
            <a:ext cx="8657303" cy="344710"/>
          </a:xfrm>
          <a:prstGeom prst="rect">
            <a:avLst/>
          </a:prstGeom>
          <a:solidFill>
            <a:schemeClr val="bg1"/>
          </a:solidFill>
        </p:spPr>
        <p:txBody>
          <a:bodyPr wrap="square" rtlCol="0">
            <a:spAutoFit/>
          </a:bodyPr>
          <a:lstStyle/>
          <a:p>
            <a:r>
              <a:rPr lang="en-US" b="0" dirty="0" smtClean="0">
                <a:solidFill>
                  <a:schemeClr val="tx1"/>
                </a:solidFill>
                <a:latin typeface="Calibri" pitchFamily="34" charset="0"/>
                <a:cs typeface="Calibri" pitchFamily="34" charset="0"/>
              </a:rPr>
              <a:t>For more information, refer to your device-specific data manual.</a:t>
            </a:r>
            <a:endParaRPr lang="en-US" b="0" dirty="0">
              <a:solidFill>
                <a:schemeClr val="tx1"/>
              </a:solidFill>
              <a:latin typeface="Calibri" pitchFamily="34" charset="0"/>
              <a:cs typeface="Calibri"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0323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2" name="Group 20"/>
          <p:cNvGrpSpPr>
            <a:grpSpLocks/>
          </p:cNvGrpSpPr>
          <p:nvPr/>
        </p:nvGrpSpPr>
        <p:grpSpPr bwMode="auto">
          <a:xfrm>
            <a:off x="5140325" y="516255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ChangeArrowheads="1"/>
          </p:cNvSpPr>
          <p:nvPr/>
        </p:nvSpPr>
        <p:spPr bwMode="auto">
          <a:xfrm>
            <a:off x="457200" y="1449388"/>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7459" name="Rectangle 3"/>
          <p:cNvSpPr>
            <a:spLocks noGrp="1" noChangeArrowheads="1"/>
          </p:cNvSpPr>
          <p:nvPr>
            <p:ph type="title"/>
          </p:nvPr>
        </p:nvSpPr>
        <p:spPr/>
        <p:txBody>
          <a:bodyPr/>
          <a:lstStyle/>
          <a:p>
            <a:r>
              <a:rPr lang="en-US"/>
              <a:t>Outline</a:t>
            </a:r>
          </a:p>
        </p:txBody>
      </p:sp>
      <p:sp>
        <p:nvSpPr>
          <p:cNvPr id="1427462"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7458"/>
                                        </p:tgtEl>
                                        <p:attrNameLst>
                                          <p:attrName>style.visibility</p:attrName>
                                        </p:attrNameLst>
                                      </p:cBhvr>
                                      <p:to>
                                        <p:strVal val="visible"/>
                                      </p:to>
                                    </p:set>
                                    <p:animEffect transition="in" filter="dissolve">
                                      <p:cBhvr>
                                        <p:cTn id="7" dur="1000"/>
                                        <p:tgtEl>
                                          <p:spTgt spid="142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5" name="Rectangle 3"/>
          <p:cNvSpPr>
            <a:spLocks noGrp="1" noChangeArrowheads="1"/>
          </p:cNvSpPr>
          <p:nvPr>
            <p:ph type="title"/>
          </p:nvPr>
        </p:nvSpPr>
        <p:spPr/>
        <p:txBody>
          <a:bodyPr/>
          <a:lstStyle/>
          <a:p>
            <a:r>
              <a:rPr lang="en-US"/>
              <a:t>Single Block Transfer Process</a:t>
            </a:r>
          </a:p>
        </p:txBody>
      </p:sp>
      <p:sp>
        <p:nvSpPr>
          <p:cNvPr id="1441796" name="Text Box 4"/>
          <p:cNvSpPr txBox="1">
            <a:spLocks noChangeArrowheads="1"/>
          </p:cNvSpPr>
          <p:nvPr/>
        </p:nvSpPr>
        <p:spPr bwMode="auto">
          <a:xfrm>
            <a:off x="677863" y="1403350"/>
            <a:ext cx="6600825" cy="2955925"/>
          </a:xfrm>
          <a:prstGeom prst="rect">
            <a:avLst/>
          </a:prstGeom>
          <a:noFill/>
          <a:ln w="12700">
            <a:noFill/>
            <a:miter lim="800000"/>
            <a:headEnd type="none" w="sm" len="sm"/>
            <a:tailEnd type="none" w="sm" len="sm"/>
          </a:ln>
          <a:effectLst/>
        </p:spPr>
        <p:txBody>
          <a:bodyPr wrap="none" anchor="ctr">
            <a:spAutoFit/>
          </a:bodyPr>
          <a:lstStyle/>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Trigger the transfer to start</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EDMA3 executes the transfer</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Post-transfer actions</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notify the CPU (interrupt)</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start another transfer (chaining)</a:t>
            </a: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9" name="Text Box 3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5522" name="Rectangle 2"/>
          <p:cNvSpPr>
            <a:spLocks noGrp="1" noChangeArrowheads="1"/>
          </p:cNvSpPr>
          <p:nvPr>
            <p:ph type="title"/>
          </p:nvPr>
        </p:nvSpPr>
        <p:spPr>
          <a:noFill/>
          <a:ln/>
        </p:spPr>
        <p:txBody>
          <a:bodyPr/>
          <a:lstStyle/>
          <a:p>
            <a:r>
              <a:rPr lang="en-US" sz="3200"/>
              <a:t>Trigger an EDMA3 Transfer to Start</a:t>
            </a:r>
          </a:p>
        </p:txBody>
      </p:sp>
      <p:sp>
        <p:nvSpPr>
          <p:cNvPr id="1515523"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a:solidFill>
                  <a:schemeClr val="tx1"/>
                </a:solidFill>
                <a:latin typeface="Arial Narrow" pitchFamily="34" charset="0"/>
              </a:rPr>
              <a:t>Each of the 64 DMA channels can be triggered by any of the following:</a:t>
            </a:r>
          </a:p>
        </p:txBody>
      </p:sp>
      <p:sp>
        <p:nvSpPr>
          <p:cNvPr id="1515524"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5525"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5526"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5527" name="Text Box 7"/>
          <p:cNvSpPr txBox="1">
            <a:spLocks noChangeArrowheads="1"/>
          </p:cNvSpPr>
          <p:nvPr/>
        </p:nvSpPr>
        <p:spPr bwMode="auto">
          <a:xfrm>
            <a:off x="2733675" y="1447800"/>
            <a:ext cx="2727325" cy="1311275"/>
          </a:xfrm>
          <a:prstGeom prst="rect">
            <a:avLst/>
          </a:prstGeom>
          <a:noFill/>
          <a:ln w="12700">
            <a:noFill/>
            <a:miter lim="800000"/>
            <a:headEnd/>
            <a:tailEnd/>
          </a:ln>
          <a:effectLst/>
        </p:spPr>
        <p:txBody>
          <a:bodyPr>
            <a:spAutoFit/>
          </a:bodyPr>
          <a:lstStyle/>
          <a:p>
            <a:pPr>
              <a:lnSpc>
                <a:spcPct val="60000"/>
              </a:lnSpc>
            </a:pPr>
            <a:r>
              <a:rPr lang="en-US" sz="1600">
                <a:solidFill>
                  <a:schemeClr val="tx1"/>
                </a:solidFill>
                <a:latin typeface="Arial Narrow" pitchFamily="34" charset="0"/>
              </a:rPr>
              <a:t>Examples </a:t>
            </a:r>
          </a:p>
          <a:p>
            <a:pPr>
              <a:lnSpc>
                <a:spcPct val="60000"/>
              </a:lnSpc>
              <a:buFontTx/>
              <a:buChar char="•"/>
            </a:pPr>
            <a:r>
              <a:rPr lang="en-US" sz="1600">
                <a:solidFill>
                  <a:schemeClr val="tx1"/>
                </a:solidFill>
                <a:latin typeface="Arial Narrow" pitchFamily="34" charset="0"/>
              </a:rPr>
              <a:t> McBSP 0/1 (REVT0/1, XEVT0/1)</a:t>
            </a:r>
          </a:p>
          <a:p>
            <a:pPr>
              <a:lnSpc>
                <a:spcPct val="60000"/>
              </a:lnSpc>
              <a:buFontTx/>
              <a:buChar char="•"/>
            </a:pPr>
            <a:r>
              <a:rPr lang="en-US" sz="1600">
                <a:solidFill>
                  <a:schemeClr val="tx1"/>
                </a:solidFill>
                <a:latin typeface="Arial Narrow" pitchFamily="34" charset="0"/>
              </a:rPr>
              <a:t> Timer 0/1 (TEVTLO/HI 0/1)</a:t>
            </a:r>
          </a:p>
          <a:p>
            <a:pPr>
              <a:lnSpc>
                <a:spcPct val="60000"/>
              </a:lnSpc>
              <a:buFontTx/>
              <a:buChar char="•"/>
            </a:pPr>
            <a:r>
              <a:rPr lang="en-US" sz="1600">
                <a:solidFill>
                  <a:schemeClr val="tx1"/>
                </a:solidFill>
                <a:latin typeface="Arial Narrow" pitchFamily="34" charset="0"/>
              </a:rPr>
              <a:t> GPIO (GPINT[15:5])</a:t>
            </a:r>
          </a:p>
          <a:p>
            <a:pPr>
              <a:lnSpc>
                <a:spcPct val="60000"/>
              </a:lnSpc>
              <a:buFontTx/>
              <a:buChar char="•"/>
            </a:pPr>
            <a:r>
              <a:rPr lang="en-US" sz="1600">
                <a:solidFill>
                  <a:schemeClr val="tx1"/>
                </a:solidFill>
                <a:latin typeface="Arial Narrow" pitchFamily="34" charset="0"/>
              </a:rPr>
              <a:t> Chip Int Cntlr 3 (CIC3[15:0])</a:t>
            </a:r>
          </a:p>
        </p:txBody>
      </p:sp>
      <p:sp>
        <p:nvSpPr>
          <p:cNvPr id="1515528"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5529" name="Text Box 9"/>
          <p:cNvSpPr txBox="1">
            <a:spLocks noChangeArrowheads="1"/>
          </p:cNvSpPr>
          <p:nvPr/>
        </p:nvSpPr>
        <p:spPr bwMode="auto">
          <a:xfrm>
            <a:off x="625475" y="2971800"/>
            <a:ext cx="7442200" cy="47625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a:solidFill>
                  <a:schemeClr val="tx1"/>
                </a:solidFill>
                <a:latin typeface="Arial Narrow" pitchFamily="34" charset="0"/>
              </a:rPr>
              <a:t>  Each event is tied to a specific DMA channel (e.g. XEVT1 → Ch 14) and can be</a:t>
            </a:r>
            <a:br>
              <a:rPr lang="en-US" sz="1800">
                <a:solidFill>
                  <a:schemeClr val="tx1"/>
                </a:solidFill>
                <a:latin typeface="Arial Narrow" pitchFamily="34" charset="0"/>
              </a:rPr>
            </a:br>
            <a:r>
              <a:rPr lang="en-US" sz="1800">
                <a:solidFill>
                  <a:schemeClr val="tx1"/>
                </a:solidFill>
                <a:latin typeface="Arial Narrow" pitchFamily="34" charset="0"/>
              </a:rPr>
              <a:t>     enabled/disabled via EER register</a:t>
            </a:r>
          </a:p>
        </p:txBody>
      </p:sp>
      <p:sp>
        <p:nvSpPr>
          <p:cNvPr id="1515530"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1"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5532"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3"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5534"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35"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5536"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5537"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8"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5539"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0"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41"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5542"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3"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5544"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1515545" name="Group 25"/>
          <p:cNvGrpSpPr>
            <a:grpSpLocks/>
          </p:cNvGrpSpPr>
          <p:nvPr/>
        </p:nvGrpSpPr>
        <p:grpSpPr bwMode="auto">
          <a:xfrm>
            <a:off x="838200" y="1479550"/>
            <a:ext cx="1323975" cy="501650"/>
            <a:chOff x="528" y="240"/>
            <a:chExt cx="834" cy="316"/>
          </a:xfrm>
        </p:grpSpPr>
        <p:sp>
          <p:nvSpPr>
            <p:cNvPr id="1515546"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7"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8"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9"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0"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1"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5552"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5553"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pic>
        <p:nvPicPr>
          <p:cNvPr id="1515554" name="Picture 34"/>
          <p:cNvPicPr>
            <a:picLocks noChangeAspect="1" noChangeArrowheads="1"/>
          </p:cNvPicPr>
          <p:nvPr/>
        </p:nvPicPr>
        <p:blipFill>
          <a:blip r:embed="rId4" cstate="print"/>
          <a:srcRect/>
          <a:stretch>
            <a:fillRect/>
          </a:stretch>
        </p:blipFill>
        <p:spPr bwMode="auto">
          <a:xfrm>
            <a:off x="990600" y="3467100"/>
            <a:ext cx="7772400" cy="803275"/>
          </a:xfrm>
          <a:prstGeom prst="rect">
            <a:avLst/>
          </a:prstGeom>
          <a:noFill/>
          <a:ln w="12700">
            <a:noFill/>
            <a:miter lim="800000"/>
            <a:headEnd/>
            <a:tailEnd/>
          </a:ln>
          <a:effectLst/>
        </p:spPr>
      </p:pic>
      <p:pic>
        <p:nvPicPr>
          <p:cNvPr id="1515555" name="Picture 35"/>
          <p:cNvPicPr>
            <a:picLocks noChangeAspect="1" noChangeArrowheads="1"/>
          </p:cNvPicPr>
          <p:nvPr/>
        </p:nvPicPr>
        <p:blipFill>
          <a:blip r:embed="rId5" cstate="print"/>
          <a:srcRect/>
          <a:stretch>
            <a:fillRect/>
          </a:stretch>
        </p:blipFill>
        <p:spPr bwMode="auto">
          <a:xfrm>
            <a:off x="985838" y="3436938"/>
            <a:ext cx="7786687" cy="831850"/>
          </a:xfrm>
          <a:prstGeom prst="rect">
            <a:avLst/>
          </a:prstGeom>
          <a:noFill/>
          <a:ln w="12700">
            <a:noFill/>
            <a:miter lim="800000"/>
            <a:headEnd/>
            <a:tailEnd/>
          </a:ln>
          <a:effectLst/>
        </p:spPr>
      </p:pic>
      <p:sp>
        <p:nvSpPr>
          <p:cNvPr id="1515556" name="Rectangle 36"/>
          <p:cNvSpPr>
            <a:spLocks noChangeArrowheads="1"/>
          </p:cNvSpPr>
          <p:nvPr/>
        </p:nvSpPr>
        <p:spPr bwMode="auto">
          <a:xfrm>
            <a:off x="254000" y="4419600"/>
            <a:ext cx="8534400" cy="222567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508" name="Text Box 3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3474" name="Rectangle 2"/>
          <p:cNvSpPr>
            <a:spLocks noGrp="1" noChangeArrowheads="1"/>
          </p:cNvSpPr>
          <p:nvPr>
            <p:ph type="title"/>
          </p:nvPr>
        </p:nvSpPr>
        <p:spPr>
          <a:noFill/>
          <a:ln/>
        </p:spPr>
        <p:txBody>
          <a:bodyPr/>
          <a:lstStyle/>
          <a:p>
            <a:r>
              <a:rPr lang="en-US" sz="3200"/>
              <a:t>Trigger an EDMA3 Transfer to Start</a:t>
            </a:r>
          </a:p>
        </p:txBody>
      </p:sp>
      <p:sp>
        <p:nvSpPr>
          <p:cNvPr id="1513475"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a:solidFill>
                  <a:schemeClr val="tx1"/>
                </a:solidFill>
                <a:latin typeface="Arial Narrow" pitchFamily="34" charset="0"/>
              </a:rPr>
              <a:t>Each of the 64 DMA channels can be triggered by any of the following:</a:t>
            </a:r>
          </a:p>
        </p:txBody>
      </p:sp>
      <p:sp>
        <p:nvSpPr>
          <p:cNvPr id="1513476"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3477"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3478"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3479" name="Text Box 7"/>
          <p:cNvSpPr txBox="1">
            <a:spLocks noChangeArrowheads="1"/>
          </p:cNvSpPr>
          <p:nvPr/>
        </p:nvSpPr>
        <p:spPr bwMode="auto">
          <a:xfrm>
            <a:off x="2733675" y="1447800"/>
            <a:ext cx="2727325" cy="1311275"/>
          </a:xfrm>
          <a:prstGeom prst="rect">
            <a:avLst/>
          </a:prstGeom>
          <a:noFill/>
          <a:ln w="12700">
            <a:noFill/>
            <a:miter lim="800000"/>
            <a:headEnd/>
            <a:tailEnd/>
          </a:ln>
          <a:effectLst/>
        </p:spPr>
        <p:txBody>
          <a:bodyPr>
            <a:spAutoFit/>
          </a:bodyPr>
          <a:lstStyle/>
          <a:p>
            <a:pPr>
              <a:lnSpc>
                <a:spcPct val="60000"/>
              </a:lnSpc>
            </a:pPr>
            <a:r>
              <a:rPr lang="en-US" sz="1600">
                <a:solidFill>
                  <a:schemeClr val="tx1"/>
                </a:solidFill>
                <a:latin typeface="Arial Narrow" pitchFamily="34" charset="0"/>
              </a:rPr>
              <a:t>Examples </a:t>
            </a:r>
          </a:p>
          <a:p>
            <a:pPr>
              <a:lnSpc>
                <a:spcPct val="60000"/>
              </a:lnSpc>
              <a:buFontTx/>
              <a:buChar char="•"/>
            </a:pPr>
            <a:r>
              <a:rPr lang="en-US" sz="1600">
                <a:solidFill>
                  <a:schemeClr val="tx1"/>
                </a:solidFill>
                <a:latin typeface="Arial Narrow" pitchFamily="34" charset="0"/>
              </a:rPr>
              <a:t> McBSP 0/1 (REVT0/1, XEVT0/1)</a:t>
            </a:r>
          </a:p>
          <a:p>
            <a:pPr>
              <a:lnSpc>
                <a:spcPct val="60000"/>
              </a:lnSpc>
              <a:buFontTx/>
              <a:buChar char="•"/>
            </a:pPr>
            <a:r>
              <a:rPr lang="en-US" sz="1600">
                <a:solidFill>
                  <a:schemeClr val="tx1"/>
                </a:solidFill>
                <a:latin typeface="Arial Narrow" pitchFamily="34" charset="0"/>
              </a:rPr>
              <a:t> Timer 0/1 (TEVTLO/HI 0/1)</a:t>
            </a:r>
          </a:p>
          <a:p>
            <a:pPr>
              <a:lnSpc>
                <a:spcPct val="60000"/>
              </a:lnSpc>
              <a:buFontTx/>
              <a:buChar char="•"/>
            </a:pPr>
            <a:r>
              <a:rPr lang="en-US" sz="1600">
                <a:solidFill>
                  <a:schemeClr val="tx1"/>
                </a:solidFill>
                <a:latin typeface="Arial Narrow" pitchFamily="34" charset="0"/>
              </a:rPr>
              <a:t> GPIO (GPINT[15:5])</a:t>
            </a:r>
          </a:p>
          <a:p>
            <a:pPr>
              <a:lnSpc>
                <a:spcPct val="60000"/>
              </a:lnSpc>
              <a:buFontTx/>
              <a:buChar char="•"/>
            </a:pPr>
            <a:r>
              <a:rPr lang="en-US" sz="1600">
                <a:solidFill>
                  <a:schemeClr val="tx1"/>
                </a:solidFill>
                <a:latin typeface="Arial Narrow" pitchFamily="34" charset="0"/>
              </a:rPr>
              <a:t> Chip Int Cntlr 3 (CIC3[15:0])</a:t>
            </a:r>
          </a:p>
        </p:txBody>
      </p:sp>
      <p:sp>
        <p:nvSpPr>
          <p:cNvPr id="1513480"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3481" name="Text Box 9"/>
          <p:cNvSpPr txBox="1">
            <a:spLocks noChangeArrowheads="1"/>
          </p:cNvSpPr>
          <p:nvPr/>
        </p:nvSpPr>
        <p:spPr bwMode="auto">
          <a:xfrm>
            <a:off x="625475" y="2971800"/>
            <a:ext cx="7442200" cy="47625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a:solidFill>
                  <a:schemeClr val="tx1"/>
                </a:solidFill>
                <a:latin typeface="Arial Narrow" pitchFamily="34" charset="0"/>
              </a:rPr>
              <a:t>  Each event is tied to a specific DMA channel (e.g. XEVT1 → Ch 14) and can be</a:t>
            </a:r>
            <a:br>
              <a:rPr lang="en-US" sz="1800">
                <a:solidFill>
                  <a:schemeClr val="tx1"/>
                </a:solidFill>
                <a:latin typeface="Arial Narrow" pitchFamily="34" charset="0"/>
              </a:rPr>
            </a:br>
            <a:r>
              <a:rPr lang="en-US" sz="1800">
                <a:solidFill>
                  <a:schemeClr val="tx1"/>
                </a:solidFill>
                <a:latin typeface="Arial Narrow" pitchFamily="34" charset="0"/>
              </a:rPr>
              <a:t>     enabled/disabled via EER register</a:t>
            </a:r>
          </a:p>
        </p:txBody>
      </p:sp>
      <p:sp>
        <p:nvSpPr>
          <p:cNvPr id="1513482"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83"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3484"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85"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3486"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87"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3488"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3489"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90"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3491"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92"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93"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3494"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95"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3496"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1513497" name="Group 25"/>
          <p:cNvGrpSpPr>
            <a:grpSpLocks/>
          </p:cNvGrpSpPr>
          <p:nvPr/>
        </p:nvGrpSpPr>
        <p:grpSpPr bwMode="auto">
          <a:xfrm>
            <a:off x="838200" y="1479550"/>
            <a:ext cx="1323975" cy="501650"/>
            <a:chOff x="528" y="240"/>
            <a:chExt cx="834" cy="316"/>
          </a:xfrm>
        </p:grpSpPr>
        <p:sp>
          <p:nvSpPr>
            <p:cNvPr id="1513498"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499"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500"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501"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3502"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3503"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3504"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3505"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pic>
        <p:nvPicPr>
          <p:cNvPr id="1513506" name="Picture 34"/>
          <p:cNvPicPr>
            <a:picLocks noChangeAspect="1" noChangeArrowheads="1"/>
          </p:cNvPicPr>
          <p:nvPr/>
        </p:nvPicPr>
        <p:blipFill>
          <a:blip r:embed="rId4" cstate="print"/>
          <a:srcRect/>
          <a:stretch>
            <a:fillRect/>
          </a:stretch>
        </p:blipFill>
        <p:spPr bwMode="auto">
          <a:xfrm>
            <a:off x="990600" y="3467100"/>
            <a:ext cx="7772400" cy="803275"/>
          </a:xfrm>
          <a:prstGeom prst="rect">
            <a:avLst/>
          </a:prstGeom>
          <a:noFill/>
          <a:ln w="12700">
            <a:noFill/>
            <a:miter lim="800000"/>
            <a:headEnd/>
            <a:tailEnd/>
          </a:ln>
          <a:effectLst/>
        </p:spPr>
      </p:pic>
      <p:pic>
        <p:nvPicPr>
          <p:cNvPr id="1513507" name="Picture 35"/>
          <p:cNvPicPr>
            <a:picLocks noChangeAspect="1" noChangeArrowheads="1"/>
          </p:cNvPicPr>
          <p:nvPr/>
        </p:nvPicPr>
        <p:blipFill>
          <a:blip r:embed="rId5" cstate="print"/>
          <a:srcRect/>
          <a:stretch>
            <a:fillRect/>
          </a:stretch>
        </p:blipFill>
        <p:spPr bwMode="auto">
          <a:xfrm>
            <a:off x="985838" y="3436938"/>
            <a:ext cx="7786687" cy="831850"/>
          </a:xfrm>
          <a:prstGeom prst="rect">
            <a:avLst/>
          </a:prstGeom>
          <a:noFill/>
          <a:ln w="12700">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6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3981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3981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391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391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4" name="Text Box 94"/>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3935"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D3</a:t>
            </a:r>
          </a:p>
        </p:txBody>
      </p:sp>
      <p:sp>
        <p:nvSpPr>
          <p:cNvPr id="1217551" name="Text Box 15"/>
          <p:cNvSpPr txBox="1">
            <a:spLocks noChangeArrowheads="1"/>
          </p:cNvSpPr>
          <p:nvPr/>
        </p:nvSpPr>
        <p:spPr bwMode="auto">
          <a:xfrm>
            <a:off x="198120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6" name="Text Box 20"/>
          <p:cNvSpPr txBox="1">
            <a:spLocks noChangeArrowheads="1"/>
          </p:cNvSpPr>
          <p:nvPr/>
        </p:nvSpPr>
        <p:spPr bwMode="auto">
          <a:xfrm>
            <a:off x="487045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buf_1</a:t>
            </a:r>
          </a:p>
        </p:txBody>
      </p:sp>
      <p:sp>
        <p:nvSpPr>
          <p:cNvPr id="1217557" name="AutoShape 21"/>
          <p:cNvSpPr>
            <a:spLocks noChangeArrowheads="1"/>
          </p:cNvSpPr>
          <p:nvPr/>
        </p:nvSpPr>
        <p:spPr bwMode="auto">
          <a:xfrm>
            <a:off x="4292600" y="1393825"/>
            <a:ext cx="838200" cy="533400"/>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7558" name="Text Box 22"/>
          <p:cNvSpPr txBox="1">
            <a:spLocks noChangeArrowheads="1"/>
          </p:cNvSpPr>
          <p:nvPr/>
        </p:nvSpPr>
        <p:spPr bwMode="auto">
          <a:xfrm>
            <a:off x="228600" y="2514600"/>
            <a:ext cx="814387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u="sng">
                <a:solidFill>
                  <a:schemeClr val="tx1"/>
                </a:solidFill>
                <a:latin typeface="Arial Narrow" pitchFamily="34" charset="0"/>
              </a:rPr>
              <a:t>The primary function of DMA is to move data without direct CPU involvement</a:t>
            </a:r>
          </a:p>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information does a DMA controller need to perform a transfer?</a:t>
            </a:r>
            <a:endParaRPr lang="en-US">
              <a:solidFill>
                <a:schemeClr val="bg2"/>
              </a:solidFill>
              <a:latin typeface="Arial Narrow" pitchFamily="34" charset="0"/>
            </a:endParaRPr>
          </a:p>
        </p:txBody>
      </p:sp>
      <p:sp>
        <p:nvSpPr>
          <p:cNvPr id="1217559" name="Text Box 23"/>
          <p:cNvSpPr txBox="1">
            <a:spLocks noChangeArrowheads="1"/>
          </p:cNvSpPr>
          <p:nvPr/>
        </p:nvSpPr>
        <p:spPr bwMode="auto">
          <a:xfrm>
            <a:off x="1066800" y="3505200"/>
            <a:ext cx="2095500" cy="944563"/>
          </a:xfrm>
          <a:prstGeom prst="rect">
            <a:avLst/>
          </a:prstGeom>
          <a:noFill/>
          <a:ln w="12700">
            <a:noFill/>
            <a:miter lim="800000"/>
            <a:headEnd/>
            <a:tailEnd/>
          </a:ln>
          <a:effectLst/>
        </p:spPr>
        <p:txBody>
          <a:bodyPr wrap="none">
            <a:spAutoFit/>
          </a:bodyPr>
          <a:lstStyle/>
          <a:p>
            <a:pPr>
              <a:lnSpc>
                <a:spcPct val="70000"/>
              </a:lnSpc>
              <a:buFontTx/>
              <a:buChar char="•"/>
            </a:pPr>
            <a:r>
              <a:rPr lang="en-US" sz="1800">
                <a:solidFill>
                  <a:schemeClr val="tx1"/>
                </a:solidFill>
                <a:latin typeface="Arial Narrow" pitchFamily="34" charset="0"/>
              </a:rPr>
              <a:t> Source address</a:t>
            </a:r>
          </a:p>
          <a:p>
            <a:pPr>
              <a:lnSpc>
                <a:spcPct val="70000"/>
              </a:lnSpc>
              <a:buFontTx/>
              <a:buChar char="•"/>
            </a:pPr>
            <a:r>
              <a:rPr lang="en-US" sz="1800">
                <a:solidFill>
                  <a:schemeClr val="tx1"/>
                </a:solidFill>
                <a:latin typeface="Arial Narrow" pitchFamily="34" charset="0"/>
              </a:rPr>
              <a:t> Destination address</a:t>
            </a:r>
          </a:p>
          <a:p>
            <a:pPr>
              <a:lnSpc>
                <a:spcPct val="70000"/>
              </a:lnSpc>
              <a:buFontTx/>
              <a:buChar char="•"/>
            </a:pPr>
            <a:r>
              <a:rPr lang="en-US" sz="1800">
                <a:solidFill>
                  <a:schemeClr val="tx1"/>
                </a:solidFill>
                <a:latin typeface="Arial Narrow" pitchFamily="34" charset="0"/>
              </a:rPr>
              <a:t> Length (or size)</a:t>
            </a:r>
          </a:p>
        </p:txBody>
      </p:sp>
      <p:sp>
        <p:nvSpPr>
          <p:cNvPr id="1217560" name="Text Box 24"/>
          <p:cNvSpPr txBox="1">
            <a:spLocks noChangeArrowheads="1"/>
          </p:cNvSpPr>
          <p:nvPr/>
        </p:nvSpPr>
        <p:spPr bwMode="auto">
          <a:xfrm>
            <a:off x="228600" y="4419600"/>
            <a:ext cx="5867400"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options might be useful to perform the transfer?</a:t>
            </a:r>
            <a:endParaRPr lang="en-US">
              <a:solidFill>
                <a:schemeClr val="bg2"/>
              </a:solidFill>
              <a:latin typeface="Arial Narrow" pitchFamily="34" charset="0"/>
            </a:endParaRPr>
          </a:p>
        </p:txBody>
      </p:sp>
      <p:sp>
        <p:nvSpPr>
          <p:cNvPr id="1217561" name="Text Box 25"/>
          <p:cNvSpPr txBox="1">
            <a:spLocks noChangeArrowheads="1"/>
          </p:cNvSpPr>
          <p:nvPr/>
        </p:nvSpPr>
        <p:spPr bwMode="auto">
          <a:xfrm>
            <a:off x="1066800" y="5029200"/>
            <a:ext cx="7110413" cy="944563"/>
          </a:xfrm>
          <a:prstGeom prst="rect">
            <a:avLst/>
          </a:prstGeom>
          <a:noFill/>
          <a:ln w="12700">
            <a:noFill/>
            <a:miter lim="800000"/>
            <a:headEnd/>
            <a:tailEnd/>
          </a:ln>
          <a:effectLst/>
        </p:spPr>
        <p:txBody>
          <a:bodyPr wrap="none">
            <a:spAutoFit/>
          </a:bodyPr>
          <a:lstStyle/>
          <a:p>
            <a:pPr>
              <a:lnSpc>
                <a:spcPct val="70000"/>
              </a:lnSpc>
              <a:buFontTx/>
              <a:buChar char="•"/>
            </a:pPr>
            <a:r>
              <a:rPr lang="en-US" sz="1800">
                <a:solidFill>
                  <a:schemeClr val="tx1"/>
                </a:solidFill>
                <a:latin typeface="Arial Narrow" pitchFamily="34" charset="0"/>
              </a:rPr>
              <a:t> Do you want to interrupt the CPU when the transfer is complete?</a:t>
            </a:r>
          </a:p>
          <a:p>
            <a:pPr>
              <a:lnSpc>
                <a:spcPct val="70000"/>
              </a:lnSpc>
              <a:buFontTx/>
              <a:buChar char="•"/>
            </a:pPr>
            <a:r>
              <a:rPr lang="en-US" sz="1800">
                <a:solidFill>
                  <a:schemeClr val="tx1"/>
                </a:solidFill>
                <a:latin typeface="Arial Narrow" pitchFamily="34" charset="0"/>
              </a:rPr>
              <a:t> Is this transfer synchronized to an event (like the McBSP RCV buffer is full)?</a:t>
            </a:r>
          </a:p>
          <a:p>
            <a:pPr>
              <a:lnSpc>
                <a:spcPct val="70000"/>
              </a:lnSpc>
              <a:buFontTx/>
              <a:buChar char="•"/>
            </a:pPr>
            <a:r>
              <a:rPr lang="en-US" sz="1800">
                <a:solidFill>
                  <a:schemeClr val="tx1"/>
                </a:solidFill>
                <a:latin typeface="Arial Narrow"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90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596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596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8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598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5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800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800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8"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8029"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000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005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005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6"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0077"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210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210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4"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2125"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415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415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2"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4173"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13 - </a:t>
            </a:r>
            <a:r>
              <a:rPr lang="en-US">
                <a:solidFill>
                  <a:schemeClr val="bg1"/>
                </a:solidFill>
                <a:latin typeface="Courier New" pitchFamily="49"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14 - </a:t>
            </a:r>
            <a:r>
              <a:rPr lang="en-US">
                <a:solidFill>
                  <a:schemeClr val="bg1"/>
                </a:solidFill>
                <a:latin typeface="Courier New" pitchFamily="49"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15 - </a:t>
            </a:r>
            <a:r>
              <a:rPr lang="en-US">
                <a:solidFill>
                  <a:schemeClr val="bg1"/>
                </a:solidFill>
                <a:latin typeface="Courier New" pitchFamily="49"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16 - </a:t>
            </a:r>
            <a:r>
              <a:rPr lang="en-US">
                <a:solidFill>
                  <a:schemeClr val="bg1"/>
                </a:solidFill>
                <a:latin typeface="Courier New" pitchFamily="49"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19 - </a:t>
            </a:r>
            <a:r>
              <a:rPr lang="en-US">
                <a:solidFill>
                  <a:schemeClr val="bg1"/>
                </a:solidFill>
                <a:latin typeface="Courier New" pitchFamily="49"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20 - </a:t>
            </a:r>
            <a:r>
              <a:rPr lang="en-US">
                <a:solidFill>
                  <a:schemeClr val="bg1"/>
                </a:solidFill>
                <a:latin typeface="Courier New" pitchFamily="49"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21 - </a:t>
            </a:r>
            <a:r>
              <a:rPr lang="en-US">
                <a:solidFill>
                  <a:schemeClr val="bg1"/>
                </a:solidFill>
                <a:latin typeface="Courier New" pitchFamily="49"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22 - </a:t>
            </a:r>
            <a:r>
              <a:rPr lang="en-US">
                <a:solidFill>
                  <a:schemeClr val="bg1"/>
                </a:solidFill>
                <a:latin typeface="Courier New" pitchFamily="49"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439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439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11" name="Text Box 91"/>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4412" name="Text Box 92"/>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8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644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644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6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646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3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848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848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6" name="Text Box 90"/>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8507" name="Text Box 91"/>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8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053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053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2"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0553"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258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258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600"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2601"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auto">
          <a:xfrm>
            <a:off x="1295400" y="4699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491" name="Rectangle 3"/>
          <p:cNvSpPr>
            <a:spLocks noGrp="1" noChangeArrowheads="1"/>
          </p:cNvSpPr>
          <p:nvPr>
            <p:ph type="title"/>
          </p:nvPr>
        </p:nvSpPr>
        <p:spPr/>
        <p:txBody>
          <a:bodyPr/>
          <a:lstStyle/>
          <a:p>
            <a:r>
              <a:rPr lang="en-US" sz="3200"/>
              <a:t>What are DMA and EDMA3 ?</a:t>
            </a:r>
          </a:p>
        </p:txBody>
      </p:sp>
      <p:sp>
        <p:nvSpPr>
          <p:cNvPr id="1215500" name="Text Box 12"/>
          <p:cNvSpPr txBox="1">
            <a:spLocks noChangeArrowheads="1"/>
          </p:cNvSpPr>
          <p:nvPr/>
        </p:nvSpPr>
        <p:spPr bwMode="auto">
          <a:xfrm>
            <a:off x="381000" y="552450"/>
            <a:ext cx="7948613" cy="5810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rPr>
              <a:t> When we say “DMA”, what do we mean? Well, there are MANY</a:t>
            </a:r>
            <a:br>
              <a:rPr lang="en-US">
                <a:solidFill>
                  <a:schemeClr val="tx1"/>
                </a:solidFill>
              </a:rPr>
            </a:br>
            <a:r>
              <a:rPr lang="en-US">
                <a:solidFill>
                  <a:schemeClr val="tx1"/>
                </a:solidFill>
              </a:rPr>
              <a:t>    forms of “DMA” (Direct Memory Access) on this device:</a:t>
            </a:r>
          </a:p>
        </p:txBody>
      </p:sp>
      <p:sp>
        <p:nvSpPr>
          <p:cNvPr id="1215501" name="Text Box 13"/>
          <p:cNvSpPr txBox="1">
            <a:spLocks noChangeArrowheads="1"/>
          </p:cNvSpPr>
          <p:nvPr/>
        </p:nvSpPr>
        <p:spPr bwMode="auto">
          <a:xfrm>
            <a:off x="685800" y="1185863"/>
            <a:ext cx="7597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t> </a:t>
            </a:r>
            <a:r>
              <a:rPr lang="en-US" sz="1800" u="sng"/>
              <a:t>EDMA3</a:t>
            </a:r>
            <a:r>
              <a:rPr lang="en-US" sz="1800">
                <a:solidFill>
                  <a:schemeClr val="tx1"/>
                </a:solidFill>
              </a:rPr>
              <a:t> – “Enhanced” DMA handles 64 DMA CHs and 8 QDMA CHs</a:t>
            </a:r>
          </a:p>
        </p:txBody>
      </p:sp>
      <p:sp>
        <p:nvSpPr>
          <p:cNvPr id="1215502" name="Text Box 14"/>
          <p:cNvSpPr txBox="1">
            <a:spLocks noChangeArrowheads="1"/>
          </p:cNvSpPr>
          <p:nvPr/>
        </p:nvSpPr>
        <p:spPr bwMode="auto">
          <a:xfrm>
            <a:off x="857250" y="1576388"/>
            <a:ext cx="6345238" cy="557212"/>
          </a:xfrm>
          <a:prstGeom prst="rect">
            <a:avLst/>
          </a:prstGeom>
          <a:noFill/>
          <a:ln w="12700">
            <a:noFill/>
            <a:miter lim="800000"/>
            <a:headEnd/>
            <a:tailEnd/>
          </a:ln>
          <a:effectLst/>
        </p:spPr>
        <p:txBody>
          <a:bodyPr wrap="none">
            <a:spAutoFit/>
          </a:bodyPr>
          <a:lstStyle/>
          <a:p>
            <a:pPr>
              <a:lnSpc>
                <a:spcPct val="70000"/>
              </a:lnSpc>
              <a:buSzPct val="110000"/>
              <a:buFont typeface="Wingdings" pitchFamily="2" charset="2"/>
              <a:buChar char="ü"/>
            </a:pPr>
            <a:r>
              <a:rPr lang="en-US" sz="1600">
                <a:solidFill>
                  <a:schemeClr val="tx1"/>
                </a:solidFill>
                <a:latin typeface="Arial Narrow" pitchFamily="34" charset="0"/>
              </a:rPr>
              <a:t>DMA – 64 channels that can be triggered manually or by events/chaining</a:t>
            </a:r>
          </a:p>
          <a:p>
            <a:pPr>
              <a:lnSpc>
                <a:spcPct val="70000"/>
              </a:lnSpc>
              <a:buSzPct val="110000"/>
              <a:buFont typeface="Wingdings" pitchFamily="2" charset="2"/>
              <a:buChar char="ü"/>
            </a:pPr>
            <a:r>
              <a:rPr lang="en-US" sz="1600">
                <a:solidFill>
                  <a:schemeClr val="tx1"/>
                </a:solidFill>
                <a:latin typeface="Arial Narrow" pitchFamily="34" charset="0"/>
              </a:rPr>
              <a:t>QDMA – 8 channels of “Quick” DMA triggered by writing to a “trigger word”</a:t>
            </a:r>
          </a:p>
        </p:txBody>
      </p:sp>
      <p:sp>
        <p:nvSpPr>
          <p:cNvPr id="1215503" name="Text Box 15"/>
          <p:cNvSpPr txBox="1">
            <a:spLocks noChangeArrowheads="1"/>
          </p:cNvSpPr>
          <p:nvPr/>
        </p:nvSpPr>
        <p:spPr bwMode="auto">
          <a:xfrm>
            <a:off x="685800" y="4337050"/>
            <a:ext cx="6581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t> </a:t>
            </a:r>
            <a:r>
              <a:rPr lang="en-US" sz="1800" u="sng"/>
              <a:t>IDMA</a:t>
            </a:r>
            <a:r>
              <a:rPr lang="en-US" sz="1800">
                <a:solidFill>
                  <a:schemeClr val="tx1"/>
                </a:solidFill>
              </a:rPr>
              <a:t> – 2 CHs of “Internal” DMA (Periph Cfg, Xfr L1 </a:t>
            </a:r>
            <a:r>
              <a:rPr lang="en-US" sz="1800">
                <a:solidFill>
                  <a:schemeClr val="tx1"/>
                </a:solidFill>
                <a:cs typeface="Arial" charset="0"/>
              </a:rPr>
              <a:t>↔ </a:t>
            </a:r>
            <a:r>
              <a:rPr lang="en-US" sz="1800">
                <a:solidFill>
                  <a:schemeClr val="tx1"/>
                </a:solidFill>
              </a:rPr>
              <a:t>L2)</a:t>
            </a:r>
            <a:endParaRPr lang="en-US" sz="1600">
              <a:solidFill>
                <a:schemeClr val="tx1"/>
              </a:solidFill>
              <a:latin typeface="Arial Narrow" pitchFamily="34" charset="0"/>
            </a:endParaRPr>
          </a:p>
        </p:txBody>
      </p:sp>
      <p:sp>
        <p:nvSpPr>
          <p:cNvPr id="1215504" name="Text Box 16"/>
          <p:cNvSpPr txBox="1">
            <a:spLocks noChangeArrowheads="1"/>
          </p:cNvSpPr>
          <p:nvPr/>
        </p:nvSpPr>
        <p:spPr bwMode="auto">
          <a:xfrm>
            <a:off x="685800" y="5708650"/>
            <a:ext cx="8368509" cy="646331"/>
          </a:xfrm>
          <a:prstGeom prst="rect">
            <a:avLst/>
          </a:prstGeom>
          <a:noFill/>
          <a:ln w="12700">
            <a:noFill/>
            <a:miter lim="800000"/>
            <a:headEnd/>
            <a:tailEnd/>
          </a:ln>
          <a:effectLst/>
        </p:spPr>
        <p:txBody>
          <a:bodyPr wrap="none">
            <a:spAutoFit/>
          </a:bodyPr>
          <a:lstStyle/>
          <a:p>
            <a:pPr>
              <a:lnSpc>
                <a:spcPct val="100000"/>
              </a:lnSpc>
              <a:buClr>
                <a:schemeClr val="tx1"/>
              </a:buClr>
              <a:buSzPct val="120000"/>
              <a:buFontTx/>
              <a:buChar char="•"/>
            </a:pPr>
            <a:r>
              <a:rPr lang="en-US" sz="1800" dirty="0"/>
              <a:t> </a:t>
            </a:r>
            <a:r>
              <a:rPr lang="en-US" sz="1800" u="sng" dirty="0"/>
              <a:t>Peripheral “DMA”s</a:t>
            </a:r>
            <a:r>
              <a:rPr lang="en-US" sz="1800" dirty="0">
                <a:solidFill>
                  <a:schemeClr val="tx1"/>
                </a:solidFill>
              </a:rPr>
              <a:t> – Each master device hooked to the </a:t>
            </a:r>
            <a:r>
              <a:rPr lang="en-US" sz="1800" dirty="0" smtClean="0">
                <a:solidFill>
                  <a:schemeClr val="tx1"/>
                </a:solidFill>
              </a:rPr>
              <a:t>TeraNet Switched</a:t>
            </a:r>
            <a:r>
              <a:rPr lang="en-US" sz="1800" dirty="0">
                <a:solidFill>
                  <a:schemeClr val="tx1"/>
                </a:solidFill>
              </a:rPr>
              <a:t/>
            </a:r>
            <a:br>
              <a:rPr lang="en-US" sz="1800" dirty="0">
                <a:solidFill>
                  <a:schemeClr val="tx1"/>
                </a:solidFill>
              </a:rPr>
            </a:br>
            <a:r>
              <a:rPr lang="en-US" sz="1800" dirty="0">
                <a:solidFill>
                  <a:schemeClr val="tx1"/>
                </a:solidFill>
              </a:rPr>
              <a:t>  Central Resource (SCR) has its own DMA (e.g. SRIO, EMAC, etc.)</a:t>
            </a:r>
          </a:p>
        </p:txBody>
      </p:sp>
      <p:sp>
        <p:nvSpPr>
          <p:cNvPr id="1215505" name="AutoShape 17"/>
          <p:cNvSpPr>
            <a:spLocks noChangeArrowheads="1"/>
          </p:cNvSpPr>
          <p:nvPr/>
        </p:nvSpPr>
        <p:spPr bwMode="auto">
          <a:xfrm>
            <a:off x="2209800" y="51054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06" name="Text Box 18"/>
          <p:cNvSpPr txBox="1">
            <a:spLocks noChangeArrowheads="1"/>
          </p:cNvSpPr>
          <p:nvPr/>
        </p:nvSpPr>
        <p:spPr bwMode="auto">
          <a:xfrm>
            <a:off x="2159000" y="5192713"/>
            <a:ext cx="498475"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Ch0</a:t>
            </a:r>
          </a:p>
        </p:txBody>
      </p:sp>
      <p:sp>
        <p:nvSpPr>
          <p:cNvPr id="1215507" name="Rectangle 19"/>
          <p:cNvSpPr>
            <a:spLocks noChangeArrowheads="1"/>
          </p:cNvSpPr>
          <p:nvPr/>
        </p:nvSpPr>
        <p:spPr bwMode="auto">
          <a:xfrm>
            <a:off x="1447800" y="51054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508" name="Rectangle 20"/>
          <p:cNvSpPr>
            <a:spLocks noChangeArrowheads="1"/>
          </p:cNvSpPr>
          <p:nvPr/>
        </p:nvSpPr>
        <p:spPr bwMode="auto">
          <a:xfrm>
            <a:off x="2989263" y="5181600"/>
            <a:ext cx="609600" cy="3048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15509" name="Text Box 21"/>
          <p:cNvSpPr txBox="1">
            <a:spLocks noChangeArrowheads="1"/>
          </p:cNvSpPr>
          <p:nvPr/>
        </p:nvSpPr>
        <p:spPr bwMode="auto">
          <a:xfrm>
            <a:off x="1447800" y="5133975"/>
            <a:ext cx="458788" cy="452438"/>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L1D</a:t>
            </a:r>
          </a:p>
          <a:p>
            <a:pPr algn="ctr">
              <a:lnSpc>
                <a:spcPct val="60000"/>
              </a:lnSpc>
            </a:pPr>
            <a:r>
              <a:rPr lang="en-US" sz="1400">
                <a:solidFill>
                  <a:schemeClr val="tx1"/>
                </a:solidFill>
                <a:latin typeface="Arial Narrow" pitchFamily="34" charset="0"/>
              </a:rPr>
              <a:t>L2</a:t>
            </a:r>
          </a:p>
        </p:txBody>
      </p:sp>
      <p:sp>
        <p:nvSpPr>
          <p:cNvPr id="1215510" name="Text Box 22"/>
          <p:cNvSpPr txBox="1">
            <a:spLocks noChangeArrowheads="1"/>
          </p:cNvSpPr>
          <p:nvPr/>
        </p:nvSpPr>
        <p:spPr bwMode="auto">
          <a:xfrm>
            <a:off x="2932113" y="5257800"/>
            <a:ext cx="725487" cy="219075"/>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PERIPH</a:t>
            </a:r>
          </a:p>
        </p:txBody>
      </p:sp>
      <p:sp>
        <p:nvSpPr>
          <p:cNvPr id="1215511" name="Line 23"/>
          <p:cNvSpPr>
            <a:spLocks noChangeShapeType="1"/>
          </p:cNvSpPr>
          <p:nvPr/>
        </p:nvSpPr>
        <p:spPr bwMode="auto">
          <a:xfrm>
            <a:off x="1905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2" name="Line 24"/>
          <p:cNvSpPr>
            <a:spLocks noChangeShapeType="1"/>
          </p:cNvSpPr>
          <p:nvPr/>
        </p:nvSpPr>
        <p:spPr bwMode="auto">
          <a:xfrm>
            <a:off x="2667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3" name="AutoShape 25"/>
          <p:cNvSpPr>
            <a:spLocks noChangeArrowheads="1"/>
          </p:cNvSpPr>
          <p:nvPr/>
        </p:nvSpPr>
        <p:spPr bwMode="auto">
          <a:xfrm>
            <a:off x="4991100" y="5145088"/>
            <a:ext cx="457200" cy="377825"/>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algn="ctr"/>
            <a:endParaRPr lang="en-US"/>
          </a:p>
        </p:txBody>
      </p:sp>
      <p:sp>
        <p:nvSpPr>
          <p:cNvPr id="1215514" name="Text Box 26"/>
          <p:cNvSpPr txBox="1">
            <a:spLocks noChangeArrowheads="1"/>
          </p:cNvSpPr>
          <p:nvPr/>
        </p:nvSpPr>
        <p:spPr bwMode="auto">
          <a:xfrm>
            <a:off x="4940300" y="5203825"/>
            <a:ext cx="4984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Ch1</a:t>
            </a:r>
          </a:p>
        </p:txBody>
      </p:sp>
      <p:sp>
        <p:nvSpPr>
          <p:cNvPr id="1215515" name="Rectangle 27"/>
          <p:cNvSpPr>
            <a:spLocks noChangeArrowheads="1"/>
          </p:cNvSpPr>
          <p:nvPr/>
        </p:nvSpPr>
        <p:spPr bwMode="auto">
          <a:xfrm>
            <a:off x="4229100"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16" name="Text Box 28"/>
          <p:cNvSpPr txBox="1">
            <a:spLocks noChangeArrowheads="1"/>
          </p:cNvSpPr>
          <p:nvPr/>
        </p:nvSpPr>
        <p:spPr bwMode="auto">
          <a:xfrm>
            <a:off x="4257675"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L1</a:t>
            </a:r>
          </a:p>
        </p:txBody>
      </p:sp>
      <p:sp>
        <p:nvSpPr>
          <p:cNvPr id="1215517" name="Line 29"/>
          <p:cNvSpPr>
            <a:spLocks noChangeShapeType="1"/>
          </p:cNvSpPr>
          <p:nvPr/>
        </p:nvSpPr>
        <p:spPr bwMode="auto">
          <a:xfrm>
            <a:off x="4686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8" name="Line 30"/>
          <p:cNvSpPr>
            <a:spLocks noChangeShapeType="1"/>
          </p:cNvSpPr>
          <p:nvPr/>
        </p:nvSpPr>
        <p:spPr bwMode="auto">
          <a:xfrm>
            <a:off x="5448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9" name="Rectangle 31"/>
          <p:cNvSpPr>
            <a:spLocks noChangeArrowheads="1"/>
          </p:cNvSpPr>
          <p:nvPr/>
        </p:nvSpPr>
        <p:spPr bwMode="auto">
          <a:xfrm>
            <a:off x="5743575"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0" name="Text Box 32"/>
          <p:cNvSpPr txBox="1">
            <a:spLocks noChangeArrowheads="1"/>
          </p:cNvSpPr>
          <p:nvPr/>
        </p:nvSpPr>
        <p:spPr bwMode="auto">
          <a:xfrm>
            <a:off x="5772150"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L2</a:t>
            </a:r>
          </a:p>
        </p:txBody>
      </p:sp>
      <p:sp>
        <p:nvSpPr>
          <p:cNvPr id="1215521" name="Text Box 33"/>
          <p:cNvSpPr txBox="1">
            <a:spLocks noChangeArrowheads="1"/>
          </p:cNvSpPr>
          <p:nvPr/>
        </p:nvSpPr>
        <p:spPr bwMode="auto">
          <a:xfrm>
            <a:off x="3270250" y="4724400"/>
            <a:ext cx="768350" cy="311150"/>
          </a:xfrm>
          <a:prstGeom prst="rect">
            <a:avLst/>
          </a:prstGeom>
          <a:noFill/>
          <a:ln w="12700">
            <a:noFill/>
            <a:miter lim="800000"/>
            <a:headEnd/>
            <a:tailEnd/>
          </a:ln>
          <a:effectLst/>
        </p:spPr>
        <p:txBody>
          <a:bodyPr wrap="none">
            <a:spAutoFit/>
          </a:bodyPr>
          <a:lstStyle/>
          <a:p>
            <a:r>
              <a:rPr lang="en-US" sz="1800"/>
              <a:t>IDMA</a:t>
            </a:r>
          </a:p>
        </p:txBody>
      </p:sp>
      <p:sp>
        <p:nvSpPr>
          <p:cNvPr id="1215523" name="Rectangle 35"/>
          <p:cNvSpPr>
            <a:spLocks noChangeArrowheads="1"/>
          </p:cNvSpPr>
          <p:nvPr/>
        </p:nvSpPr>
        <p:spPr bwMode="auto">
          <a:xfrm>
            <a:off x="1314450" y="2228850"/>
            <a:ext cx="5562600" cy="196215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grpSp>
        <p:nvGrpSpPr>
          <p:cNvPr id="1215524" name="Group 36"/>
          <p:cNvGrpSpPr>
            <a:grpSpLocks/>
          </p:cNvGrpSpPr>
          <p:nvPr/>
        </p:nvGrpSpPr>
        <p:grpSpPr bwMode="auto">
          <a:xfrm>
            <a:off x="5048250" y="2286000"/>
            <a:ext cx="406400" cy="306388"/>
            <a:chOff x="2942" y="1968"/>
            <a:chExt cx="256" cy="193"/>
          </a:xfrm>
        </p:grpSpPr>
        <p:sp>
          <p:nvSpPr>
            <p:cNvPr id="1215525" name="Rectangle 37"/>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6" name="Text Box 38"/>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Q0</a:t>
              </a:r>
            </a:p>
          </p:txBody>
        </p:sp>
      </p:grpSp>
      <p:grpSp>
        <p:nvGrpSpPr>
          <p:cNvPr id="1215527" name="Group 39"/>
          <p:cNvGrpSpPr>
            <a:grpSpLocks/>
          </p:cNvGrpSpPr>
          <p:nvPr/>
        </p:nvGrpSpPr>
        <p:grpSpPr bwMode="auto">
          <a:xfrm>
            <a:off x="5048250" y="2590800"/>
            <a:ext cx="406400" cy="306388"/>
            <a:chOff x="2942" y="1968"/>
            <a:chExt cx="256" cy="193"/>
          </a:xfrm>
        </p:grpSpPr>
        <p:sp>
          <p:nvSpPr>
            <p:cNvPr id="1215528" name="Rectangle 40"/>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9" name="Text Box 41"/>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Q1</a:t>
              </a:r>
            </a:p>
          </p:txBody>
        </p:sp>
      </p:grpSp>
      <p:grpSp>
        <p:nvGrpSpPr>
          <p:cNvPr id="1215530" name="Group 42"/>
          <p:cNvGrpSpPr>
            <a:grpSpLocks/>
          </p:cNvGrpSpPr>
          <p:nvPr/>
        </p:nvGrpSpPr>
        <p:grpSpPr bwMode="auto">
          <a:xfrm>
            <a:off x="5048250" y="2895600"/>
            <a:ext cx="406400" cy="306388"/>
            <a:chOff x="2942" y="1968"/>
            <a:chExt cx="256" cy="193"/>
          </a:xfrm>
        </p:grpSpPr>
        <p:sp>
          <p:nvSpPr>
            <p:cNvPr id="1215531" name="Rectangle 43"/>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2" name="Text Box 44"/>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Q2</a:t>
              </a:r>
            </a:p>
          </p:txBody>
        </p:sp>
      </p:grpSp>
      <p:grpSp>
        <p:nvGrpSpPr>
          <p:cNvPr id="1215533" name="Group 45"/>
          <p:cNvGrpSpPr>
            <a:grpSpLocks/>
          </p:cNvGrpSpPr>
          <p:nvPr/>
        </p:nvGrpSpPr>
        <p:grpSpPr bwMode="auto">
          <a:xfrm>
            <a:off x="5048250" y="3200400"/>
            <a:ext cx="406400" cy="306388"/>
            <a:chOff x="2942" y="1968"/>
            <a:chExt cx="256" cy="193"/>
          </a:xfrm>
        </p:grpSpPr>
        <p:sp>
          <p:nvSpPr>
            <p:cNvPr id="1215534" name="Rectangle 46"/>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5" name="Text Box 47"/>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Q3</a:t>
              </a:r>
            </a:p>
          </p:txBody>
        </p:sp>
      </p:grpSp>
      <p:sp>
        <p:nvSpPr>
          <p:cNvPr id="1215536" name="Rectangle 48"/>
          <p:cNvSpPr>
            <a:spLocks noChangeArrowheads="1"/>
          </p:cNvSpPr>
          <p:nvPr/>
        </p:nvSpPr>
        <p:spPr bwMode="auto">
          <a:xfrm>
            <a:off x="6092825" y="2286000"/>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7" name="Text Box 49"/>
          <p:cNvSpPr txBox="1">
            <a:spLocks noChangeArrowheads="1"/>
          </p:cNvSpPr>
          <p:nvPr/>
        </p:nvSpPr>
        <p:spPr bwMode="auto">
          <a:xfrm>
            <a:off x="6108700" y="2293938"/>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TC0</a:t>
            </a:r>
          </a:p>
        </p:txBody>
      </p:sp>
      <p:sp>
        <p:nvSpPr>
          <p:cNvPr id="1215538" name="Rectangle 50"/>
          <p:cNvSpPr>
            <a:spLocks noChangeArrowheads="1"/>
          </p:cNvSpPr>
          <p:nvPr/>
        </p:nvSpPr>
        <p:spPr bwMode="auto">
          <a:xfrm>
            <a:off x="6092825" y="25828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9" name="Text Box 51"/>
          <p:cNvSpPr txBox="1">
            <a:spLocks noChangeArrowheads="1"/>
          </p:cNvSpPr>
          <p:nvPr/>
        </p:nvSpPr>
        <p:spPr bwMode="auto">
          <a:xfrm>
            <a:off x="6108700" y="25908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TC1</a:t>
            </a:r>
          </a:p>
        </p:txBody>
      </p:sp>
      <p:sp>
        <p:nvSpPr>
          <p:cNvPr id="1215540" name="Rectangle 52"/>
          <p:cNvSpPr>
            <a:spLocks noChangeArrowheads="1"/>
          </p:cNvSpPr>
          <p:nvPr/>
        </p:nvSpPr>
        <p:spPr bwMode="auto">
          <a:xfrm>
            <a:off x="6092825" y="28876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1" name="Text Box 53"/>
          <p:cNvSpPr txBox="1">
            <a:spLocks noChangeArrowheads="1"/>
          </p:cNvSpPr>
          <p:nvPr/>
        </p:nvSpPr>
        <p:spPr bwMode="auto">
          <a:xfrm>
            <a:off x="6108700" y="28956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TC2</a:t>
            </a:r>
          </a:p>
        </p:txBody>
      </p:sp>
      <p:sp>
        <p:nvSpPr>
          <p:cNvPr id="1215542" name="Rectangle 54"/>
          <p:cNvSpPr>
            <a:spLocks noChangeArrowheads="1"/>
          </p:cNvSpPr>
          <p:nvPr/>
        </p:nvSpPr>
        <p:spPr bwMode="auto">
          <a:xfrm>
            <a:off x="6092825" y="31924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3" name="Text Box 55"/>
          <p:cNvSpPr txBox="1">
            <a:spLocks noChangeArrowheads="1"/>
          </p:cNvSpPr>
          <p:nvPr/>
        </p:nvSpPr>
        <p:spPr bwMode="auto">
          <a:xfrm>
            <a:off x="6108700" y="32004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TC3</a:t>
            </a:r>
          </a:p>
        </p:txBody>
      </p:sp>
      <p:sp>
        <p:nvSpPr>
          <p:cNvPr id="1215544" name="AutoShape 56"/>
          <p:cNvSpPr>
            <a:spLocks noChangeArrowheads="1"/>
          </p:cNvSpPr>
          <p:nvPr/>
        </p:nvSpPr>
        <p:spPr bwMode="auto">
          <a:xfrm>
            <a:off x="3143250" y="3448050"/>
            <a:ext cx="685800" cy="457200"/>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5545" name="AutoShape 57"/>
          <p:cNvSpPr>
            <a:spLocks noChangeArrowheads="1"/>
          </p:cNvSpPr>
          <p:nvPr/>
        </p:nvSpPr>
        <p:spPr bwMode="auto">
          <a:xfrm rot="16200000" flipH="1">
            <a:off x="3638550" y="3105150"/>
            <a:ext cx="1371600" cy="228600"/>
          </a:xfrm>
          <a:prstGeom prst="flowChartManualOperation">
            <a:avLst/>
          </a:prstGeom>
          <a:noFill/>
          <a:ln w="12700">
            <a:solidFill>
              <a:schemeClr val="tx1"/>
            </a:solidFill>
            <a:miter lim="800000"/>
            <a:headEnd/>
            <a:tailEnd/>
          </a:ln>
          <a:effectLst/>
        </p:spPr>
        <p:txBody>
          <a:bodyPr wrap="none" anchor="ctr">
            <a:spAutoFit/>
          </a:bodyPr>
          <a:lstStyle/>
          <a:p>
            <a:endParaRPr lang="en-US"/>
          </a:p>
        </p:txBody>
      </p:sp>
      <p:grpSp>
        <p:nvGrpSpPr>
          <p:cNvPr id="1215546" name="Group 58"/>
          <p:cNvGrpSpPr>
            <a:grpSpLocks/>
          </p:cNvGrpSpPr>
          <p:nvPr/>
        </p:nvGrpSpPr>
        <p:grpSpPr bwMode="auto">
          <a:xfrm>
            <a:off x="7038982" y="2581275"/>
            <a:ext cx="933451" cy="1219200"/>
            <a:chOff x="4260" y="1776"/>
            <a:chExt cx="588" cy="768"/>
          </a:xfrm>
        </p:grpSpPr>
        <p:sp>
          <p:nvSpPr>
            <p:cNvPr id="1215547"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215548" name="Text Box 60"/>
            <p:cNvSpPr txBox="1">
              <a:spLocks noChangeArrowheads="1"/>
            </p:cNvSpPr>
            <p:nvPr/>
          </p:nvSpPr>
          <p:spPr bwMode="auto">
            <a:xfrm>
              <a:off x="4260" y="2078"/>
              <a:ext cx="587" cy="182"/>
            </a:xfrm>
            <a:prstGeom prst="rect">
              <a:avLst/>
            </a:prstGeom>
            <a:noFill/>
            <a:ln w="12700">
              <a:noFill/>
              <a:miter lim="800000"/>
              <a:headEnd/>
              <a:tailEnd/>
            </a:ln>
            <a:effectLst/>
          </p:spPr>
          <p:txBody>
            <a:bodyPr wrap="none">
              <a:spAutoFit/>
            </a:bodyPr>
            <a:lstStyle/>
            <a:p>
              <a:r>
                <a:rPr lang="en-US" sz="1600" dirty="0" smtClean="0">
                  <a:solidFill>
                    <a:schemeClr val="tx1"/>
                  </a:solidFill>
                </a:rPr>
                <a:t>TeraNet</a:t>
              </a:r>
              <a:endParaRPr lang="en-US" sz="1600" dirty="0">
                <a:solidFill>
                  <a:schemeClr val="tx1"/>
                </a:solidFill>
              </a:endParaRPr>
            </a:p>
          </p:txBody>
        </p:sp>
      </p:grpSp>
      <p:sp>
        <p:nvSpPr>
          <p:cNvPr id="1215549" name="Text Box 61"/>
          <p:cNvSpPr txBox="1">
            <a:spLocks noChangeArrowheads="1"/>
          </p:cNvSpPr>
          <p:nvPr/>
        </p:nvSpPr>
        <p:spPr bwMode="auto">
          <a:xfrm>
            <a:off x="3086100" y="3541713"/>
            <a:ext cx="7556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QDMA</a:t>
            </a:r>
          </a:p>
        </p:txBody>
      </p:sp>
      <p:sp>
        <p:nvSpPr>
          <p:cNvPr id="1215550" name="Line 62"/>
          <p:cNvSpPr>
            <a:spLocks noChangeShapeType="1"/>
          </p:cNvSpPr>
          <p:nvPr/>
        </p:nvSpPr>
        <p:spPr bwMode="auto">
          <a:xfrm>
            <a:off x="3829050" y="3676650"/>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51" name="AutoShape 63"/>
          <p:cNvSpPr>
            <a:spLocks noChangeArrowheads="1"/>
          </p:cNvSpPr>
          <p:nvPr/>
        </p:nvSpPr>
        <p:spPr bwMode="auto">
          <a:xfrm>
            <a:off x="45148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2" name="AutoShape 64"/>
          <p:cNvSpPr>
            <a:spLocks noChangeArrowheads="1"/>
          </p:cNvSpPr>
          <p:nvPr/>
        </p:nvSpPr>
        <p:spPr bwMode="auto">
          <a:xfrm>
            <a:off x="55054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3" name="Text Box 65"/>
          <p:cNvSpPr txBox="1">
            <a:spLocks noChangeArrowheads="1"/>
          </p:cNvSpPr>
          <p:nvPr/>
        </p:nvSpPr>
        <p:spPr bwMode="auto">
          <a:xfrm>
            <a:off x="1927225" y="2546350"/>
            <a:ext cx="60007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EVTx</a:t>
            </a:r>
          </a:p>
        </p:txBody>
      </p:sp>
      <p:sp>
        <p:nvSpPr>
          <p:cNvPr id="1215554" name="Text Box 66"/>
          <p:cNvSpPr txBox="1">
            <a:spLocks noChangeArrowheads="1"/>
          </p:cNvSpPr>
          <p:nvPr/>
        </p:nvSpPr>
        <p:spPr bwMode="auto">
          <a:xfrm>
            <a:off x="1881188" y="2809875"/>
            <a:ext cx="646112"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Chain</a:t>
            </a:r>
          </a:p>
        </p:txBody>
      </p:sp>
      <p:sp>
        <p:nvSpPr>
          <p:cNvPr id="1215555" name="Text Box 67"/>
          <p:cNvSpPr txBox="1">
            <a:spLocks noChangeArrowheads="1"/>
          </p:cNvSpPr>
          <p:nvPr/>
        </p:nvSpPr>
        <p:spPr bwMode="auto">
          <a:xfrm>
            <a:off x="1771650" y="3086100"/>
            <a:ext cx="755650"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Manual</a:t>
            </a:r>
          </a:p>
        </p:txBody>
      </p:sp>
      <p:sp>
        <p:nvSpPr>
          <p:cNvPr id="1215556" name="Text Box 68"/>
          <p:cNvSpPr txBox="1">
            <a:spLocks noChangeArrowheads="1"/>
          </p:cNvSpPr>
          <p:nvPr/>
        </p:nvSpPr>
        <p:spPr bwMode="auto">
          <a:xfrm>
            <a:off x="3676650" y="2209800"/>
            <a:ext cx="984250" cy="311150"/>
          </a:xfrm>
          <a:prstGeom prst="rect">
            <a:avLst/>
          </a:prstGeom>
          <a:noFill/>
          <a:ln w="12700">
            <a:noFill/>
            <a:miter lim="800000"/>
            <a:headEnd/>
            <a:tailEnd/>
          </a:ln>
          <a:effectLst/>
        </p:spPr>
        <p:txBody>
          <a:bodyPr wrap="none">
            <a:spAutoFit/>
          </a:bodyPr>
          <a:lstStyle/>
          <a:p>
            <a:r>
              <a:rPr lang="en-US" sz="1800"/>
              <a:t>EDMA3</a:t>
            </a:r>
          </a:p>
        </p:txBody>
      </p:sp>
      <p:sp>
        <p:nvSpPr>
          <p:cNvPr id="1215557" name="AutoShape 69"/>
          <p:cNvSpPr>
            <a:spLocks noChangeArrowheads="1"/>
          </p:cNvSpPr>
          <p:nvPr/>
        </p:nvSpPr>
        <p:spPr bwMode="auto">
          <a:xfrm>
            <a:off x="3143250" y="2533650"/>
            <a:ext cx="685800" cy="838200"/>
          </a:xfrm>
          <a:prstGeom prst="cube">
            <a:avLst>
              <a:gd name="adj" fmla="val 11111"/>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15558" name="Text Box 70"/>
          <p:cNvSpPr txBox="1">
            <a:spLocks noChangeArrowheads="1"/>
          </p:cNvSpPr>
          <p:nvPr/>
        </p:nvSpPr>
        <p:spPr bwMode="auto">
          <a:xfrm>
            <a:off x="3152775" y="2809875"/>
            <a:ext cx="6096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DMA</a:t>
            </a:r>
          </a:p>
        </p:txBody>
      </p:sp>
      <p:sp>
        <p:nvSpPr>
          <p:cNvPr id="1215559" name="Line 71"/>
          <p:cNvSpPr>
            <a:spLocks noChangeShapeType="1"/>
          </p:cNvSpPr>
          <p:nvPr/>
        </p:nvSpPr>
        <p:spPr bwMode="auto">
          <a:xfrm>
            <a:off x="2533650" y="32194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0" name="Line 72"/>
          <p:cNvSpPr>
            <a:spLocks noChangeShapeType="1"/>
          </p:cNvSpPr>
          <p:nvPr/>
        </p:nvSpPr>
        <p:spPr bwMode="auto">
          <a:xfrm>
            <a:off x="2533650" y="29527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1" name="Line 73"/>
          <p:cNvSpPr>
            <a:spLocks noChangeShapeType="1"/>
          </p:cNvSpPr>
          <p:nvPr/>
        </p:nvSpPr>
        <p:spPr bwMode="auto">
          <a:xfrm>
            <a:off x="2533650" y="26860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2" name="Line 74"/>
          <p:cNvSpPr>
            <a:spLocks noChangeShapeType="1"/>
          </p:cNvSpPr>
          <p:nvPr/>
        </p:nvSpPr>
        <p:spPr bwMode="auto">
          <a:xfrm>
            <a:off x="3829050" y="2962275"/>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63" name="Text Box 75"/>
          <p:cNvSpPr txBox="1">
            <a:spLocks noChangeArrowheads="1"/>
          </p:cNvSpPr>
          <p:nvPr/>
        </p:nvSpPr>
        <p:spPr bwMode="auto">
          <a:xfrm>
            <a:off x="1298575" y="3552825"/>
            <a:ext cx="122872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Trigger Word</a:t>
            </a:r>
          </a:p>
        </p:txBody>
      </p:sp>
      <p:sp>
        <p:nvSpPr>
          <p:cNvPr id="1215564" name="Line 76"/>
          <p:cNvSpPr>
            <a:spLocks noChangeShapeType="1"/>
          </p:cNvSpPr>
          <p:nvPr/>
        </p:nvSpPr>
        <p:spPr bwMode="auto">
          <a:xfrm>
            <a:off x="2533650" y="3686175"/>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5" name="Text Box 77"/>
          <p:cNvSpPr txBox="1">
            <a:spLocks noChangeArrowheads="1"/>
          </p:cNvSpPr>
          <p:nvPr/>
        </p:nvSpPr>
        <p:spPr bwMode="auto">
          <a:xfrm>
            <a:off x="7950992" y="2583432"/>
            <a:ext cx="814647" cy="1169551"/>
          </a:xfrm>
          <a:prstGeom prst="rect">
            <a:avLst/>
          </a:prstGeom>
          <a:noFill/>
          <a:ln w="12700">
            <a:noFill/>
            <a:miter lim="800000"/>
            <a:headEnd/>
            <a:tailEnd/>
          </a:ln>
          <a:effectLst/>
        </p:spPr>
        <p:txBody>
          <a:bodyPr wrap="none">
            <a:spAutoFit/>
          </a:bodyPr>
          <a:lstStyle/>
          <a:p>
            <a:pPr algn="ctr">
              <a:lnSpc>
                <a:spcPct val="100000"/>
              </a:lnSpc>
            </a:pPr>
            <a:r>
              <a:rPr lang="en-US" sz="1400" b="0" dirty="0" smtClean="0">
                <a:solidFill>
                  <a:schemeClr val="tx1"/>
                </a:solidFill>
                <a:latin typeface="Arial Narrow" pitchFamily="34" charset="0"/>
              </a:rPr>
              <a:t>TeraNet</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Switched</a:t>
            </a:r>
            <a:r>
              <a:rPr lang="en-US" sz="1400" b="0" dirty="0">
                <a:solidFill>
                  <a:schemeClr val="tx1"/>
                </a:solidFill>
                <a:latin typeface="Arial Narrow" pitchFamily="34" charset="0"/>
              </a:rPr>
              <a:t/>
            </a:r>
            <a:br>
              <a:rPr lang="en-US" sz="1400" b="0" dirty="0">
                <a:solidFill>
                  <a:schemeClr val="tx1"/>
                </a:solidFill>
                <a:latin typeface="Arial Narrow" pitchFamily="34" charset="0"/>
              </a:rPr>
            </a:br>
            <a:r>
              <a:rPr lang="en-US" sz="1400" b="0" dirty="0">
                <a:solidFill>
                  <a:schemeClr val="tx1"/>
                </a:solidFill>
                <a:latin typeface="Arial Narrow" pitchFamily="34" charset="0"/>
              </a:rPr>
              <a:t>Central</a:t>
            </a:r>
            <a:br>
              <a:rPr lang="en-US" sz="1400" b="0" dirty="0">
                <a:solidFill>
                  <a:schemeClr val="tx1"/>
                </a:solidFill>
                <a:latin typeface="Arial Narrow" pitchFamily="34" charset="0"/>
              </a:rPr>
            </a:br>
            <a:r>
              <a:rPr lang="en-US" sz="1400" b="0" dirty="0" smtClean="0">
                <a:solidFill>
                  <a:schemeClr val="tx1"/>
                </a:solidFill>
                <a:latin typeface="Arial Narrow" pitchFamily="34" charset="0"/>
              </a:rPr>
              <a:t>Resource</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(SCR)</a:t>
            </a:r>
            <a:endParaRPr lang="en-US" sz="1400" b="0" dirty="0">
              <a:solidFill>
                <a:schemeClr val="tx1"/>
              </a:solidFill>
              <a:latin typeface="Arial Narrow" pitchFamily="34" charset="0"/>
            </a:endParaRPr>
          </a:p>
        </p:txBody>
      </p:sp>
      <p:sp>
        <p:nvSpPr>
          <p:cNvPr id="1215566" name="Text Box 78"/>
          <p:cNvSpPr txBox="1">
            <a:spLocks noChangeArrowheads="1"/>
          </p:cNvSpPr>
          <p:nvPr/>
        </p:nvSpPr>
        <p:spPr bwMode="auto">
          <a:xfrm>
            <a:off x="3832225" y="2755900"/>
            <a:ext cx="346075" cy="261938"/>
          </a:xfrm>
          <a:prstGeom prst="rect">
            <a:avLst/>
          </a:prstGeom>
          <a:noFill/>
          <a:ln w="12700">
            <a:noFill/>
            <a:miter lim="800000"/>
            <a:headEnd/>
            <a:tailEnd/>
          </a:ln>
          <a:effectLst/>
        </p:spPr>
        <p:txBody>
          <a:bodyPr wrap="none">
            <a:spAutoFit/>
          </a:bodyPr>
          <a:lstStyle/>
          <a:p>
            <a:r>
              <a:rPr lang="en-US" sz="1400" b="0">
                <a:solidFill>
                  <a:schemeClr val="tx1"/>
                </a:solidFill>
                <a:latin typeface="Arial Narrow" pitchFamily="34" charset="0"/>
              </a:rPr>
              <a:t>64</a:t>
            </a:r>
          </a:p>
        </p:txBody>
      </p:sp>
      <p:sp>
        <p:nvSpPr>
          <p:cNvPr id="1215567" name="Text Box 79"/>
          <p:cNvSpPr txBox="1">
            <a:spLocks noChangeArrowheads="1"/>
          </p:cNvSpPr>
          <p:nvPr/>
        </p:nvSpPr>
        <p:spPr bwMode="auto">
          <a:xfrm>
            <a:off x="3865563" y="3473450"/>
            <a:ext cx="265112" cy="261938"/>
          </a:xfrm>
          <a:prstGeom prst="rect">
            <a:avLst/>
          </a:prstGeom>
          <a:noFill/>
          <a:ln w="12700">
            <a:noFill/>
            <a:miter lim="800000"/>
            <a:headEnd/>
            <a:tailEnd/>
          </a:ln>
          <a:effectLst/>
        </p:spPr>
        <p:txBody>
          <a:bodyPr wrap="none">
            <a:spAutoFit/>
          </a:bodyPr>
          <a:lstStyle/>
          <a:p>
            <a:r>
              <a:rPr lang="en-US" sz="1400" b="0">
                <a:solidFill>
                  <a:schemeClr val="tx1"/>
                </a:solidFill>
                <a:latin typeface="Arial Narrow" pitchFamily="34" charset="0"/>
              </a:rPr>
              <a:t>8</a:t>
            </a:r>
          </a:p>
        </p:txBody>
      </p:sp>
      <p:grpSp>
        <p:nvGrpSpPr>
          <p:cNvPr id="1215568" name="Group 80"/>
          <p:cNvGrpSpPr>
            <a:grpSpLocks/>
          </p:cNvGrpSpPr>
          <p:nvPr/>
        </p:nvGrpSpPr>
        <p:grpSpPr bwMode="auto">
          <a:xfrm>
            <a:off x="5048250" y="3503613"/>
            <a:ext cx="406400" cy="306387"/>
            <a:chOff x="2942" y="1968"/>
            <a:chExt cx="256" cy="193"/>
          </a:xfrm>
        </p:grpSpPr>
        <p:sp>
          <p:nvSpPr>
            <p:cNvPr id="1215569" name="Rectangle 81"/>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0" name="Text Box 82"/>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Q4</a:t>
              </a:r>
            </a:p>
          </p:txBody>
        </p:sp>
      </p:grpSp>
      <p:grpSp>
        <p:nvGrpSpPr>
          <p:cNvPr id="1215571" name="Group 83"/>
          <p:cNvGrpSpPr>
            <a:grpSpLocks/>
          </p:cNvGrpSpPr>
          <p:nvPr/>
        </p:nvGrpSpPr>
        <p:grpSpPr bwMode="auto">
          <a:xfrm>
            <a:off x="5048250" y="3810000"/>
            <a:ext cx="406400" cy="306388"/>
            <a:chOff x="2942" y="1968"/>
            <a:chExt cx="256" cy="193"/>
          </a:xfrm>
        </p:grpSpPr>
        <p:sp>
          <p:nvSpPr>
            <p:cNvPr id="1215572" name="Rectangle 84"/>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3" name="Text Box 85"/>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Q5</a:t>
              </a:r>
            </a:p>
          </p:txBody>
        </p:sp>
      </p:grpSp>
      <p:sp>
        <p:nvSpPr>
          <p:cNvPr id="1215574" name="Rectangle 86"/>
          <p:cNvSpPr>
            <a:spLocks noChangeArrowheads="1"/>
          </p:cNvSpPr>
          <p:nvPr/>
        </p:nvSpPr>
        <p:spPr bwMode="auto">
          <a:xfrm>
            <a:off x="6092825" y="34956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5" name="Text Box 87"/>
          <p:cNvSpPr txBox="1">
            <a:spLocks noChangeArrowheads="1"/>
          </p:cNvSpPr>
          <p:nvPr/>
        </p:nvSpPr>
        <p:spPr bwMode="auto">
          <a:xfrm>
            <a:off x="6127750" y="35036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TC4</a:t>
            </a:r>
          </a:p>
        </p:txBody>
      </p:sp>
      <p:sp>
        <p:nvSpPr>
          <p:cNvPr id="1215576" name="Rectangle 88"/>
          <p:cNvSpPr>
            <a:spLocks noChangeArrowheads="1"/>
          </p:cNvSpPr>
          <p:nvPr/>
        </p:nvSpPr>
        <p:spPr bwMode="auto">
          <a:xfrm>
            <a:off x="6086475" y="38004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7" name="Text Box 89"/>
          <p:cNvSpPr txBox="1">
            <a:spLocks noChangeArrowheads="1"/>
          </p:cNvSpPr>
          <p:nvPr/>
        </p:nvSpPr>
        <p:spPr bwMode="auto">
          <a:xfrm>
            <a:off x="6102350" y="38084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TC5</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463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463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Arial Narrow"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8"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4649"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2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Arial Narrow" pitchFamily="34" charset="0"/>
                </a:rPr>
                <a:t>LINK</a:t>
              </a:r>
              <a:endParaRPr lang="en-US" sz="2800" baseline="30000">
                <a:solidFill>
                  <a:srgbClr val="FF3300"/>
                </a:solidFill>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668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668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6"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6697"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7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872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872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4"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8745"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a:t>Transfer Complete Code (TCC)</a:t>
            </a:r>
          </a:p>
        </p:txBody>
      </p:sp>
      <p:sp>
        <p:nvSpPr>
          <p:cNvPr id="1081366" name="Text Box 22"/>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081439" name="Group 95"/>
          <p:cNvGrpSpPr>
            <a:grpSpLocks/>
          </p:cNvGrpSpPr>
          <p:nvPr/>
        </p:nvGrpSpPr>
        <p:grpSpPr bwMode="auto">
          <a:xfrm>
            <a:off x="1919288" y="3678238"/>
            <a:ext cx="4937125" cy="1187450"/>
            <a:chOff x="1294" y="3107"/>
            <a:chExt cx="3110" cy="748"/>
          </a:xfrm>
        </p:grpSpPr>
        <p:sp>
          <p:nvSpPr>
            <p:cNvPr id="1081396" name="Rectangle 52"/>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397" name="Text Box 53"/>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398" name="Line 54"/>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399" name="Rectangle 55"/>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0" name="Text Box 56"/>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1" name="Line 57"/>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2" name="Rectangle 58"/>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3" name="Text Box 59"/>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4" name="Line 60"/>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5" name="Rectangle 61"/>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6" name="Text Box 62"/>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10" name="Text Box 6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1" name="Line 6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2" name="Text Box 6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3" name="Line 6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4" name="Text Box 7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5" name="Line 7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6" name="Text Box 7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7" name="Line 7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8" name="Line 7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081419" name="Text Box 7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081421" name="Rectangle 77"/>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23" name="Rectangle 79"/>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4" name="Rectangle 80"/>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5" name="Text Box 81"/>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081426" name="Text Box 82"/>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081427" name="Text Box 83"/>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081428" name="Text Box 84"/>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081429" name="Text Box 85"/>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081430" name="Text Box 86"/>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081433" name="Text Box 89"/>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081434" name="Text Box 90"/>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081436" name="Text Box 92"/>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
        <p:nvSpPr>
          <p:cNvPr id="1081448" name="Rectangle 104"/>
          <p:cNvSpPr>
            <a:spLocks noChangeArrowheads="1"/>
          </p:cNvSpPr>
          <p:nvPr/>
        </p:nvSpPr>
        <p:spPr bwMode="auto">
          <a:xfrm>
            <a:off x="1633538" y="3586163"/>
            <a:ext cx="3159125" cy="15573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081449" name="Rectangle 105"/>
          <p:cNvSpPr>
            <a:spLocks noChangeArrowheads="1"/>
          </p:cNvSpPr>
          <p:nvPr/>
        </p:nvSpPr>
        <p:spPr bwMode="auto">
          <a:xfrm>
            <a:off x="2368550" y="4256088"/>
            <a:ext cx="3159125" cy="1039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title"/>
          </p:nvPr>
        </p:nvSpPr>
        <p:spPr/>
        <p:txBody>
          <a:bodyPr/>
          <a:lstStyle/>
          <a:p>
            <a:r>
              <a:rPr lang="en-US"/>
              <a:t>Transfer Complete Code (TCC)</a:t>
            </a:r>
          </a:p>
        </p:txBody>
      </p:sp>
      <p:sp>
        <p:nvSpPr>
          <p:cNvPr id="1519619" name="Text Box 3"/>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519620" name="Group 4"/>
          <p:cNvGrpSpPr>
            <a:grpSpLocks/>
          </p:cNvGrpSpPr>
          <p:nvPr/>
        </p:nvGrpSpPr>
        <p:grpSpPr bwMode="auto">
          <a:xfrm>
            <a:off x="1919288" y="3678238"/>
            <a:ext cx="4937125" cy="1187450"/>
            <a:chOff x="1294" y="3107"/>
            <a:chExt cx="3110" cy="748"/>
          </a:xfrm>
        </p:grpSpPr>
        <p:sp>
          <p:nvSpPr>
            <p:cNvPr id="1519621" name="Rectangle 5"/>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2" name="Text Box 6"/>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3" name="Line 7"/>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4" name="Rectangle 8"/>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5" name="Text Box 9"/>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6" name="Line 10"/>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7" name="Rectangle 11"/>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8" name="Text Box 12"/>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9" name="Line 13"/>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30" name="Rectangle 14"/>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31" name="Text Box 15"/>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32" name="Text Box 1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3" name="Line 1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4" name="Text Box 1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5" name="Line 1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6" name="Text Box 2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7" name="Line 2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8" name="Text Box 2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9" name="Line 2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40" name="Line 2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519641" name="Text Box 2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519642" name="Rectangle 26"/>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43" name="Rectangle 27"/>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4" name="Rectangle 28"/>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5" name="Text Box 29"/>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519646" name="Text Box 30"/>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519647" name="Text Box 31"/>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519648" name="Text Box 32"/>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519649" name="Text Box 33"/>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519650" name="Text Box 34"/>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519651" name="Text Box 35"/>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519652" name="Text Box 36"/>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519653" name="Text Box 37"/>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699" name="Rectangle 3"/>
          <p:cNvSpPr>
            <a:spLocks noGrp="1" noChangeArrowheads="1"/>
          </p:cNvSpPr>
          <p:nvPr>
            <p:ph type="title"/>
          </p:nvPr>
        </p:nvSpPr>
        <p:spPr/>
        <p:txBody>
          <a:bodyPr/>
          <a:lstStyle/>
          <a:p>
            <a:r>
              <a:rPr lang="en-US"/>
              <a:t>Transfer Completion</a:t>
            </a:r>
          </a:p>
        </p:txBody>
      </p:sp>
      <p:sp>
        <p:nvSpPr>
          <p:cNvPr id="1437700" name="Text Box 4"/>
          <p:cNvSpPr txBox="1">
            <a:spLocks noChangeArrowheads="1"/>
          </p:cNvSpPr>
          <p:nvPr/>
        </p:nvSpPr>
        <p:spPr bwMode="auto">
          <a:xfrm>
            <a:off x="228600" y="1477963"/>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latin typeface="Arial Narrow" pitchFamily="34" charset="0"/>
              </a:rPr>
              <a:t>Transfer Completion</a:t>
            </a:r>
            <a:r>
              <a:rPr lang="en-US" sz="1800">
                <a:solidFill>
                  <a:schemeClr val="tx1"/>
                </a:solidFill>
                <a:latin typeface="Arial Narrow" pitchFamily="34" charset="0"/>
              </a:rPr>
              <a:t> indicates a COMPLETE transfer sequence has been completed.</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gets set if selected by TCCHEN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TCINTEN (this can interrupt the CPU)</a:t>
            </a:r>
          </a:p>
        </p:txBody>
      </p:sp>
      <p:sp>
        <p:nvSpPr>
          <p:cNvPr id="1437701"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37702"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3"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4"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437705"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437706"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22</a:t>
            </a:r>
          </a:p>
        </p:txBody>
      </p:sp>
      <p:sp>
        <p:nvSpPr>
          <p:cNvPr id="1437707"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437708" name="Text Box 12"/>
          <p:cNvSpPr txBox="1">
            <a:spLocks noChangeArrowheads="1"/>
          </p:cNvSpPr>
          <p:nvPr/>
        </p:nvSpPr>
        <p:spPr bwMode="auto">
          <a:xfrm>
            <a:off x="4819650" y="815975"/>
            <a:ext cx="1174750" cy="311150"/>
          </a:xfrm>
          <a:prstGeom prst="rect">
            <a:avLst/>
          </a:prstGeom>
          <a:noFill/>
          <a:ln w="12700">
            <a:noFill/>
            <a:miter lim="800000"/>
            <a:headEnd/>
            <a:tailEnd/>
          </a:ln>
          <a:effectLst/>
        </p:spPr>
        <p:txBody>
          <a:bodyPr wrap="none">
            <a:spAutoFit/>
          </a:bodyPr>
          <a:lstStyle/>
          <a:p>
            <a:r>
              <a:rPr lang="en-US" sz="1800">
                <a:solidFill>
                  <a:schemeClr val="tx1"/>
                </a:solidFill>
              </a:rPr>
              <a:t>TCINTEN</a:t>
            </a:r>
          </a:p>
        </p:txBody>
      </p:sp>
      <p:sp>
        <p:nvSpPr>
          <p:cNvPr id="1437709"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437710" name="Text Box 14"/>
          <p:cNvSpPr txBox="1">
            <a:spLocks noChangeArrowheads="1"/>
          </p:cNvSpPr>
          <p:nvPr/>
        </p:nvSpPr>
        <p:spPr bwMode="auto">
          <a:xfrm>
            <a:off x="61896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437711"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437712" name="Rectangle 16"/>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437713" name="Text Box 17"/>
          <p:cNvSpPr txBox="1">
            <a:spLocks noChangeArrowheads="1"/>
          </p:cNvSpPr>
          <p:nvPr/>
        </p:nvSpPr>
        <p:spPr bwMode="auto">
          <a:xfrm>
            <a:off x="3124200" y="812800"/>
            <a:ext cx="1136650" cy="311150"/>
          </a:xfrm>
          <a:prstGeom prst="rect">
            <a:avLst/>
          </a:prstGeom>
          <a:noFill/>
          <a:ln w="12700">
            <a:noFill/>
            <a:miter lim="800000"/>
            <a:headEnd/>
            <a:tailEnd/>
          </a:ln>
          <a:effectLst/>
        </p:spPr>
        <p:txBody>
          <a:bodyPr wrap="none">
            <a:spAutoFit/>
          </a:bodyPr>
          <a:lstStyle/>
          <a:p>
            <a:r>
              <a:rPr lang="en-US" sz="1800">
                <a:solidFill>
                  <a:schemeClr val="tx1"/>
                </a:solidFill>
              </a:rPr>
              <a:t>TCCHEN</a:t>
            </a:r>
          </a:p>
        </p:txBody>
      </p:sp>
      <p:sp>
        <p:nvSpPr>
          <p:cNvPr id="1437715" name="Rectangle 19"/>
          <p:cNvSpPr>
            <a:spLocks noChangeArrowheads="1"/>
          </p:cNvSpPr>
          <p:nvPr/>
        </p:nvSpPr>
        <p:spPr bwMode="auto">
          <a:xfrm>
            <a:off x="2105025"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6" name="Text Box 20"/>
          <p:cNvSpPr txBox="1">
            <a:spLocks noChangeArrowheads="1"/>
          </p:cNvSpPr>
          <p:nvPr/>
        </p:nvSpPr>
        <p:spPr bwMode="auto">
          <a:xfrm>
            <a:off x="2143125"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17" name="Line 21"/>
          <p:cNvSpPr>
            <a:spLocks noChangeShapeType="1"/>
          </p:cNvSpPr>
          <p:nvPr/>
        </p:nvSpPr>
        <p:spPr bwMode="auto">
          <a:xfrm>
            <a:off x="2714625"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18" name="Rectangle 22"/>
          <p:cNvSpPr>
            <a:spLocks noChangeArrowheads="1"/>
          </p:cNvSpPr>
          <p:nvPr/>
        </p:nvSpPr>
        <p:spPr bwMode="auto">
          <a:xfrm>
            <a:off x="33147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9" name="Text Box 23"/>
          <p:cNvSpPr txBox="1">
            <a:spLocks noChangeArrowheads="1"/>
          </p:cNvSpPr>
          <p:nvPr/>
        </p:nvSpPr>
        <p:spPr bwMode="auto">
          <a:xfrm>
            <a:off x="33528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0" name="Rectangle 24"/>
          <p:cNvSpPr>
            <a:spLocks noChangeArrowheads="1"/>
          </p:cNvSpPr>
          <p:nvPr/>
        </p:nvSpPr>
        <p:spPr bwMode="auto">
          <a:xfrm>
            <a:off x="45085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21" name="Text Box 25"/>
          <p:cNvSpPr txBox="1">
            <a:spLocks noChangeArrowheads="1"/>
          </p:cNvSpPr>
          <p:nvPr/>
        </p:nvSpPr>
        <p:spPr bwMode="auto">
          <a:xfrm>
            <a:off x="45466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2" name="Text Box 26"/>
          <p:cNvSpPr txBox="1">
            <a:spLocks noChangeArrowheads="1"/>
          </p:cNvSpPr>
          <p:nvPr/>
        </p:nvSpPr>
        <p:spPr bwMode="auto">
          <a:xfrm>
            <a:off x="14478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3" name="Line 27"/>
          <p:cNvSpPr>
            <a:spLocks noChangeShapeType="1"/>
          </p:cNvSpPr>
          <p:nvPr/>
        </p:nvSpPr>
        <p:spPr bwMode="auto">
          <a:xfrm>
            <a:off x="17875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4" name="Text Box 28"/>
          <p:cNvSpPr txBox="1">
            <a:spLocks noChangeArrowheads="1"/>
          </p:cNvSpPr>
          <p:nvPr/>
        </p:nvSpPr>
        <p:spPr bwMode="auto">
          <a:xfrm>
            <a:off x="26670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5" name="Line 29"/>
          <p:cNvSpPr>
            <a:spLocks noChangeShapeType="1"/>
          </p:cNvSpPr>
          <p:nvPr/>
        </p:nvSpPr>
        <p:spPr bwMode="auto">
          <a:xfrm>
            <a:off x="30067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6" name="Text Box 30"/>
          <p:cNvSpPr txBox="1">
            <a:spLocks noChangeArrowheads="1"/>
          </p:cNvSpPr>
          <p:nvPr/>
        </p:nvSpPr>
        <p:spPr bwMode="auto">
          <a:xfrm>
            <a:off x="38481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7" name="Line 31"/>
          <p:cNvSpPr>
            <a:spLocks noChangeShapeType="1"/>
          </p:cNvSpPr>
          <p:nvPr/>
        </p:nvSpPr>
        <p:spPr bwMode="auto">
          <a:xfrm>
            <a:off x="41910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8" name="Text Box 32"/>
          <p:cNvSpPr txBox="1">
            <a:spLocks noChangeArrowheads="1"/>
          </p:cNvSpPr>
          <p:nvPr/>
        </p:nvSpPr>
        <p:spPr bwMode="auto">
          <a:xfrm>
            <a:off x="5013325"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9" name="Line 33"/>
          <p:cNvSpPr>
            <a:spLocks noChangeShapeType="1"/>
          </p:cNvSpPr>
          <p:nvPr/>
        </p:nvSpPr>
        <p:spPr bwMode="auto">
          <a:xfrm>
            <a:off x="392430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30" name="Rectangle 34"/>
          <p:cNvSpPr>
            <a:spLocks noChangeArrowheads="1"/>
          </p:cNvSpPr>
          <p:nvPr/>
        </p:nvSpPr>
        <p:spPr bwMode="auto">
          <a:xfrm>
            <a:off x="5708650" y="3351213"/>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37731" name="Text Box 35"/>
          <p:cNvSpPr txBox="1">
            <a:spLocks noChangeArrowheads="1"/>
          </p:cNvSpPr>
          <p:nvPr/>
        </p:nvSpPr>
        <p:spPr bwMode="auto">
          <a:xfrm>
            <a:off x="574675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32" name="Line 36"/>
          <p:cNvSpPr>
            <a:spLocks noChangeShapeType="1"/>
          </p:cNvSpPr>
          <p:nvPr/>
        </p:nvSpPr>
        <p:spPr bwMode="auto">
          <a:xfrm>
            <a:off x="53721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33" name="Line 37"/>
          <p:cNvSpPr>
            <a:spLocks noChangeShapeType="1"/>
          </p:cNvSpPr>
          <p:nvPr/>
        </p:nvSpPr>
        <p:spPr bwMode="auto">
          <a:xfrm>
            <a:off x="512445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42" name="Text Box 46"/>
          <p:cNvSpPr txBox="1">
            <a:spLocks noChangeArrowheads="1"/>
          </p:cNvSpPr>
          <p:nvPr/>
        </p:nvSpPr>
        <p:spPr bwMode="auto">
          <a:xfrm>
            <a:off x="228600" y="4830763"/>
            <a:ext cx="8770938"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(Transfer Request) can be ACNT bytes (A-sync) or ACNT*BCNT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This “Final” TCC is for only the LAST TR of a transfer.</a:t>
            </a:r>
          </a:p>
        </p:txBody>
      </p:sp>
      <p:sp>
        <p:nvSpPr>
          <p:cNvPr id="1437743" name="Text Box 47"/>
          <p:cNvSpPr txBox="1">
            <a:spLocks noChangeArrowheads="1"/>
          </p:cNvSpPr>
          <p:nvPr/>
        </p:nvSpPr>
        <p:spPr bwMode="auto">
          <a:xfrm>
            <a:off x="7451725" y="2871788"/>
            <a:ext cx="788988" cy="287337"/>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437744" name="Text Box 48"/>
          <p:cNvSpPr txBox="1">
            <a:spLocks noChangeArrowheads="1"/>
          </p:cNvSpPr>
          <p:nvPr/>
        </p:nvSpPr>
        <p:spPr bwMode="auto">
          <a:xfrm>
            <a:off x="7480300" y="3173413"/>
            <a:ext cx="1387475" cy="703262"/>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437745" name="Line 49"/>
          <p:cNvSpPr>
            <a:spLocks noChangeShapeType="1"/>
          </p:cNvSpPr>
          <p:nvPr/>
        </p:nvSpPr>
        <p:spPr bwMode="auto">
          <a:xfrm>
            <a:off x="6324600" y="3992563"/>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46" name="Text Box 50"/>
          <p:cNvSpPr txBox="1">
            <a:spLocks noChangeArrowheads="1"/>
          </p:cNvSpPr>
          <p:nvPr/>
        </p:nvSpPr>
        <p:spPr bwMode="auto">
          <a:xfrm>
            <a:off x="6229350" y="4252913"/>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
        <p:nvSpPr>
          <p:cNvPr id="1437747" name="Rectangle 51"/>
          <p:cNvSpPr>
            <a:spLocks noChangeArrowheads="1"/>
          </p:cNvSpPr>
          <p:nvPr/>
        </p:nvSpPr>
        <p:spPr bwMode="auto">
          <a:xfrm>
            <a:off x="6289675" y="800100"/>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48" name="Text Box 52"/>
          <p:cNvSpPr txBox="1">
            <a:spLocks noChangeArrowheads="1"/>
          </p:cNvSpPr>
          <p:nvPr/>
        </p:nvSpPr>
        <p:spPr bwMode="auto">
          <a:xfrm>
            <a:off x="6975475" y="581025"/>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437749" name="Text Box 53"/>
          <p:cNvSpPr txBox="1">
            <a:spLocks noChangeArrowheads="1"/>
          </p:cNvSpPr>
          <p:nvPr/>
        </p:nvSpPr>
        <p:spPr bwMode="auto">
          <a:xfrm>
            <a:off x="6454775" y="809625"/>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437750" name="Text Box 54"/>
          <p:cNvSpPr txBox="1">
            <a:spLocks noChangeArrowheads="1"/>
          </p:cNvSpPr>
          <p:nvPr/>
        </p:nvSpPr>
        <p:spPr bwMode="auto">
          <a:xfrm>
            <a:off x="6388100" y="1143000"/>
            <a:ext cx="862013"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Ch 0-63</a:t>
            </a: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ChangeArrowheads="1"/>
          </p:cNvSpPr>
          <p:nvPr/>
        </p:nvSpPr>
        <p:spPr bwMode="auto">
          <a:xfrm>
            <a:off x="457200" y="20447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9507" name="Rectangle 3"/>
          <p:cNvSpPr>
            <a:spLocks noGrp="1" noChangeArrowheads="1"/>
          </p:cNvSpPr>
          <p:nvPr>
            <p:ph type="title"/>
          </p:nvPr>
        </p:nvSpPr>
        <p:spPr/>
        <p:txBody>
          <a:bodyPr/>
          <a:lstStyle/>
          <a:p>
            <a:r>
              <a:rPr lang="en-US"/>
              <a:t>Outline</a:t>
            </a:r>
          </a:p>
        </p:txBody>
      </p:sp>
      <p:sp>
        <p:nvSpPr>
          <p:cNvPr id="1429510"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9506"/>
                                        </p:tgtEl>
                                        <p:attrNameLst>
                                          <p:attrName>style.visibility</p:attrName>
                                        </p:attrNameLst>
                                      </p:cBhvr>
                                      <p:to>
                                        <p:strVal val="visible"/>
                                      </p:to>
                                    </p:set>
                                    <p:animEffect transition="in" filter="dissolve">
                                      <p:cBhvr>
                                        <p:cTn id="7" dur="1000"/>
                                        <p:tgtEl>
                                          <p:spTgt spid="142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t>EDMA3 Programming Model</a:t>
            </a:r>
          </a:p>
        </p:txBody>
      </p:sp>
      <p:sp>
        <p:nvSpPr>
          <p:cNvPr id="863235" name="Text Box 3"/>
          <p:cNvSpPr txBox="1">
            <a:spLocks noChangeArrowheads="1"/>
          </p:cNvSpPr>
          <p:nvPr/>
        </p:nvSpPr>
        <p:spPr bwMode="auto">
          <a:xfrm>
            <a:off x="533400" y="911225"/>
            <a:ext cx="4672013" cy="433388"/>
          </a:xfrm>
          <a:prstGeom prst="rect">
            <a:avLst/>
          </a:prstGeom>
          <a:noFill/>
          <a:ln w="12700">
            <a:noFill/>
            <a:miter lim="800000"/>
            <a:headEnd/>
            <a:tailEnd/>
          </a:ln>
          <a:effectLst/>
        </p:spPr>
        <p:txBody>
          <a:bodyPr wrap="none">
            <a:spAutoFit/>
          </a:bodyPr>
          <a:lstStyle/>
          <a:p>
            <a:r>
              <a:rPr lang="en-US" sz="2800">
                <a:solidFill>
                  <a:schemeClr val="tx1"/>
                </a:solidFill>
              </a:rPr>
              <a:t>1. Initialize EDMA3 </a:t>
            </a:r>
            <a:r>
              <a:rPr lang="en-US" sz="2800" u="sng">
                <a:solidFill>
                  <a:schemeClr val="tx1"/>
                </a:solidFill>
              </a:rPr>
              <a:t>Module</a:t>
            </a:r>
            <a:endParaRPr lang="en-US" sz="2800">
              <a:solidFill>
                <a:schemeClr val="tx1"/>
              </a:solidFill>
            </a:endParaRPr>
          </a:p>
        </p:txBody>
      </p:sp>
      <p:sp>
        <p:nvSpPr>
          <p:cNvPr id="863236" name="Text Box 4"/>
          <p:cNvSpPr txBox="1">
            <a:spLocks noChangeArrowheads="1"/>
          </p:cNvSpPr>
          <p:nvPr/>
        </p:nvSpPr>
        <p:spPr bwMode="auto">
          <a:xfrm>
            <a:off x="533400" y="1658938"/>
            <a:ext cx="3763963" cy="433387"/>
          </a:xfrm>
          <a:prstGeom prst="rect">
            <a:avLst/>
          </a:prstGeom>
          <a:noFill/>
          <a:ln w="12700">
            <a:noFill/>
            <a:miter lim="800000"/>
            <a:headEnd/>
            <a:tailEnd/>
          </a:ln>
          <a:effectLst/>
        </p:spPr>
        <p:txBody>
          <a:bodyPr wrap="none">
            <a:spAutoFit/>
          </a:bodyPr>
          <a:lstStyle/>
          <a:p>
            <a:r>
              <a:rPr lang="en-US" sz="2800">
                <a:solidFill>
                  <a:schemeClr val="tx1"/>
                </a:solidFill>
              </a:rPr>
              <a:t>2. Configure Channel</a:t>
            </a:r>
          </a:p>
        </p:txBody>
      </p:sp>
      <p:sp>
        <p:nvSpPr>
          <p:cNvPr id="863237" name="Text Box 5"/>
          <p:cNvSpPr txBox="1">
            <a:spLocks noChangeArrowheads="1"/>
          </p:cNvSpPr>
          <p:nvPr/>
        </p:nvSpPr>
        <p:spPr bwMode="auto">
          <a:xfrm>
            <a:off x="1165225" y="2146300"/>
            <a:ext cx="6010275" cy="2136775"/>
          </a:xfrm>
          <a:prstGeom prst="rect">
            <a:avLst/>
          </a:prstGeom>
          <a:noFill/>
          <a:ln w="12700">
            <a:noFill/>
            <a:miter lim="800000"/>
            <a:headEnd/>
            <a:tailEnd/>
          </a:ln>
          <a:effectLst/>
        </p:spPr>
        <p:txBody>
          <a:bodyPr wrap="none">
            <a:spAutoFit/>
          </a:bodyPr>
          <a:lstStyle/>
          <a:p>
            <a:pPr>
              <a:lnSpc>
                <a:spcPct val="130000"/>
              </a:lnSpc>
            </a:pPr>
            <a:r>
              <a:rPr lang="en-US">
                <a:solidFill>
                  <a:schemeClr val="tx1"/>
                </a:solidFill>
              </a:rPr>
              <a:t>A. Channel #, Handle</a:t>
            </a:r>
          </a:p>
          <a:p>
            <a:pPr>
              <a:lnSpc>
                <a:spcPct val="130000"/>
              </a:lnSpc>
            </a:pPr>
            <a:r>
              <a:rPr lang="en-US">
                <a:solidFill>
                  <a:schemeClr val="tx1"/>
                </a:solidFill>
              </a:rPr>
              <a:t>B. Options Register</a:t>
            </a:r>
          </a:p>
          <a:p>
            <a:pPr>
              <a:lnSpc>
                <a:spcPct val="130000"/>
              </a:lnSpc>
            </a:pPr>
            <a:r>
              <a:rPr lang="en-US">
                <a:solidFill>
                  <a:schemeClr val="tx1"/>
                </a:solidFill>
              </a:rPr>
              <a:t>C. Other Channel Parameters (ACNT, BCNT, etc)</a:t>
            </a:r>
          </a:p>
          <a:p>
            <a:pPr>
              <a:lnSpc>
                <a:spcPct val="130000"/>
              </a:lnSpc>
            </a:pPr>
            <a:r>
              <a:rPr lang="en-US">
                <a:solidFill>
                  <a:schemeClr val="tx1"/>
                </a:solidFill>
              </a:rPr>
              <a:t>D. Write Config Values to PARAM</a:t>
            </a:r>
          </a:p>
        </p:txBody>
      </p:sp>
      <p:sp>
        <p:nvSpPr>
          <p:cNvPr id="863238" name="Text Box 6"/>
          <p:cNvSpPr txBox="1">
            <a:spLocks noChangeArrowheads="1"/>
          </p:cNvSpPr>
          <p:nvPr/>
        </p:nvSpPr>
        <p:spPr bwMode="auto">
          <a:xfrm>
            <a:off x="533400" y="4510088"/>
            <a:ext cx="8213725" cy="433387"/>
          </a:xfrm>
          <a:prstGeom prst="rect">
            <a:avLst/>
          </a:prstGeom>
          <a:noFill/>
          <a:ln w="12700">
            <a:noFill/>
            <a:miter lim="800000"/>
            <a:headEnd/>
            <a:tailEnd/>
          </a:ln>
          <a:effectLst/>
        </p:spPr>
        <p:txBody>
          <a:bodyPr wrap="none">
            <a:spAutoFit/>
          </a:bodyPr>
          <a:lstStyle/>
          <a:p>
            <a:r>
              <a:rPr lang="en-US" sz="2800">
                <a:solidFill>
                  <a:schemeClr val="tx1"/>
                </a:solidFill>
              </a:rPr>
              <a:t>3. Start the Channel Running (manual, sync,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575" name="Text Box 11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14466" name="Rectangle 2"/>
          <p:cNvSpPr>
            <a:spLocks noGrp="1" noChangeArrowheads="1"/>
          </p:cNvSpPr>
          <p:nvPr>
            <p:ph type="title"/>
          </p:nvPr>
        </p:nvSpPr>
        <p:spPr/>
        <p:txBody>
          <a:bodyPr/>
          <a:lstStyle/>
          <a:p>
            <a:r>
              <a:rPr lang="en-US"/>
              <a:t>Example 1: Single Block Transfer</a:t>
            </a:r>
          </a:p>
        </p:txBody>
      </p:sp>
      <p:sp>
        <p:nvSpPr>
          <p:cNvPr id="1214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214468" name="Group 4"/>
          <p:cNvGrpSpPr>
            <a:grpSpLocks/>
          </p:cNvGrpSpPr>
          <p:nvPr/>
        </p:nvGrpSpPr>
        <p:grpSpPr bwMode="auto">
          <a:xfrm>
            <a:off x="7620000" y="4489450"/>
            <a:ext cx="1295400" cy="311150"/>
            <a:chOff x="4560" y="3020"/>
            <a:chExt cx="816" cy="196"/>
          </a:xfrm>
        </p:grpSpPr>
        <p:sp>
          <p:nvSpPr>
            <p:cNvPr id="1214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214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214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214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214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214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80" name="Text Box 16"/>
          <p:cNvSpPr txBox="1">
            <a:spLocks noChangeArrowheads="1"/>
          </p:cNvSpPr>
          <p:nvPr/>
        </p:nvSpPr>
        <p:spPr bwMode="auto">
          <a:xfrm>
            <a:off x="0" y="685800"/>
            <a:ext cx="4127500" cy="917575"/>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From the proceeding slides, our goal</a:t>
            </a:r>
            <a:br>
              <a:rPr lang="en-US">
                <a:solidFill>
                  <a:schemeClr val="tx1"/>
                </a:solidFill>
                <a:latin typeface="Arial Narrow" pitchFamily="34" charset="0"/>
              </a:rPr>
            </a:br>
            <a:r>
              <a:rPr lang="en-US">
                <a:solidFill>
                  <a:schemeClr val="tx1"/>
                </a:solidFill>
                <a:latin typeface="Arial Narrow" pitchFamily="34" charset="0"/>
              </a:rPr>
              <a:t>     is to program </a:t>
            </a:r>
            <a:r>
              <a:rPr lang="en-US" u="sng">
                <a:solidFill>
                  <a:schemeClr val="tx1"/>
                </a:solidFill>
                <a:latin typeface="Arial Narrow" pitchFamily="34" charset="0"/>
              </a:rPr>
              <a:t>this</a:t>
            </a:r>
            <a:r>
              <a:rPr lang="en-US">
                <a:solidFill>
                  <a:schemeClr val="tx1"/>
                </a:solidFill>
                <a:latin typeface="Arial Narrow" pitchFamily="34" charset="0"/>
              </a:rPr>
              <a:t> example transfer</a:t>
            </a:r>
          </a:p>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We need to program:</a:t>
            </a:r>
          </a:p>
        </p:txBody>
      </p:sp>
      <p:grpSp>
        <p:nvGrpSpPr>
          <p:cNvPr id="1214481" name="Group 17"/>
          <p:cNvGrpSpPr>
            <a:grpSpLocks/>
          </p:cNvGrpSpPr>
          <p:nvPr/>
        </p:nvGrpSpPr>
        <p:grpSpPr bwMode="auto">
          <a:xfrm>
            <a:off x="228600" y="3749675"/>
            <a:ext cx="2098675" cy="2574925"/>
            <a:chOff x="212" y="2064"/>
            <a:chExt cx="1322" cy="1622"/>
          </a:xfrm>
        </p:grpSpPr>
        <p:sp>
          <p:nvSpPr>
            <p:cNvPr id="1214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14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14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14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14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14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14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14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14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14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14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14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14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214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214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214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21450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21450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21450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21450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grpSp>
        <p:nvGrpSpPr>
          <p:cNvPr id="1214505" name="Group 41"/>
          <p:cNvGrpSpPr>
            <a:grpSpLocks/>
          </p:cNvGrpSpPr>
          <p:nvPr/>
        </p:nvGrpSpPr>
        <p:grpSpPr bwMode="auto">
          <a:xfrm>
            <a:off x="4191000" y="825500"/>
            <a:ext cx="1828800" cy="2084388"/>
            <a:chOff x="2496" y="520"/>
            <a:chExt cx="1152" cy="1313"/>
          </a:xfrm>
        </p:grpSpPr>
        <p:sp>
          <p:nvSpPr>
            <p:cNvPr id="1214506" name="Rectangle 42"/>
            <p:cNvSpPr>
              <a:spLocks noChangeArrowheads="1"/>
            </p:cNvSpPr>
            <p:nvPr/>
          </p:nvSpPr>
          <p:spPr bwMode="auto">
            <a:xfrm>
              <a:off x="249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214507" name="Rectangle 43"/>
            <p:cNvSpPr>
              <a:spLocks noChangeArrowheads="1"/>
            </p:cNvSpPr>
            <p:nvPr/>
          </p:nvSpPr>
          <p:spPr bwMode="auto">
            <a:xfrm>
              <a:off x="2688"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214508" name="Rectangle 44"/>
            <p:cNvSpPr>
              <a:spLocks noChangeArrowheads="1"/>
            </p:cNvSpPr>
            <p:nvPr/>
          </p:nvSpPr>
          <p:spPr bwMode="auto">
            <a:xfrm>
              <a:off x="2880"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214509" name="Rectangle 45"/>
            <p:cNvSpPr>
              <a:spLocks noChangeArrowheads="1"/>
            </p:cNvSpPr>
            <p:nvPr/>
          </p:nvSpPr>
          <p:spPr bwMode="auto">
            <a:xfrm>
              <a:off x="3072"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214510" name="Rectangle 46"/>
            <p:cNvSpPr>
              <a:spLocks noChangeArrowheads="1"/>
            </p:cNvSpPr>
            <p:nvPr/>
          </p:nvSpPr>
          <p:spPr bwMode="auto">
            <a:xfrm>
              <a:off x="3264"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214511" name="Rectangle 47"/>
            <p:cNvSpPr>
              <a:spLocks noChangeArrowheads="1"/>
            </p:cNvSpPr>
            <p:nvPr/>
          </p:nvSpPr>
          <p:spPr bwMode="auto">
            <a:xfrm>
              <a:off x="345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214512" name="Rectangle 48"/>
            <p:cNvSpPr>
              <a:spLocks noChangeArrowheads="1"/>
            </p:cNvSpPr>
            <p:nvPr/>
          </p:nvSpPr>
          <p:spPr bwMode="auto">
            <a:xfrm>
              <a:off x="249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214513" name="Rectangle 49"/>
            <p:cNvSpPr>
              <a:spLocks noChangeArrowheads="1"/>
            </p:cNvSpPr>
            <p:nvPr/>
          </p:nvSpPr>
          <p:spPr bwMode="auto">
            <a:xfrm>
              <a:off x="2688"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214514" name="Rectangle 50"/>
            <p:cNvSpPr>
              <a:spLocks noChangeArrowheads="1"/>
            </p:cNvSpPr>
            <p:nvPr/>
          </p:nvSpPr>
          <p:spPr bwMode="auto">
            <a:xfrm>
              <a:off x="2880"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214515" name="Rectangle 51"/>
            <p:cNvSpPr>
              <a:spLocks noChangeArrowheads="1"/>
            </p:cNvSpPr>
            <p:nvPr/>
          </p:nvSpPr>
          <p:spPr bwMode="auto">
            <a:xfrm>
              <a:off x="3072"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214516" name="Rectangle 52"/>
            <p:cNvSpPr>
              <a:spLocks noChangeArrowheads="1"/>
            </p:cNvSpPr>
            <p:nvPr/>
          </p:nvSpPr>
          <p:spPr bwMode="auto">
            <a:xfrm>
              <a:off x="3264"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214517" name="Rectangle 53"/>
            <p:cNvSpPr>
              <a:spLocks noChangeArrowheads="1"/>
            </p:cNvSpPr>
            <p:nvPr/>
          </p:nvSpPr>
          <p:spPr bwMode="auto">
            <a:xfrm>
              <a:off x="345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214518" name="Rectangle 54"/>
            <p:cNvSpPr>
              <a:spLocks noChangeArrowheads="1"/>
            </p:cNvSpPr>
            <p:nvPr/>
          </p:nvSpPr>
          <p:spPr bwMode="auto">
            <a:xfrm>
              <a:off x="249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214519" name="Rectangle 55"/>
            <p:cNvSpPr>
              <a:spLocks noChangeArrowheads="1"/>
            </p:cNvSpPr>
            <p:nvPr/>
          </p:nvSpPr>
          <p:spPr bwMode="auto">
            <a:xfrm>
              <a:off x="2688"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214520" name="Rectangle 56"/>
            <p:cNvSpPr>
              <a:spLocks noChangeArrowheads="1"/>
            </p:cNvSpPr>
            <p:nvPr/>
          </p:nvSpPr>
          <p:spPr bwMode="auto">
            <a:xfrm>
              <a:off x="2880"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214521" name="Rectangle 57"/>
            <p:cNvSpPr>
              <a:spLocks noChangeArrowheads="1"/>
            </p:cNvSpPr>
            <p:nvPr/>
          </p:nvSpPr>
          <p:spPr bwMode="auto">
            <a:xfrm>
              <a:off x="3072"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214522" name="Rectangle 58"/>
            <p:cNvSpPr>
              <a:spLocks noChangeArrowheads="1"/>
            </p:cNvSpPr>
            <p:nvPr/>
          </p:nvSpPr>
          <p:spPr bwMode="auto">
            <a:xfrm>
              <a:off x="3264"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214523" name="Rectangle 59"/>
            <p:cNvSpPr>
              <a:spLocks noChangeArrowheads="1"/>
            </p:cNvSpPr>
            <p:nvPr/>
          </p:nvSpPr>
          <p:spPr bwMode="auto">
            <a:xfrm>
              <a:off x="345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214524" name="Rectangle 60"/>
            <p:cNvSpPr>
              <a:spLocks noChangeArrowheads="1"/>
            </p:cNvSpPr>
            <p:nvPr/>
          </p:nvSpPr>
          <p:spPr bwMode="auto">
            <a:xfrm>
              <a:off x="249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214525" name="Rectangle 61"/>
            <p:cNvSpPr>
              <a:spLocks noChangeArrowheads="1"/>
            </p:cNvSpPr>
            <p:nvPr/>
          </p:nvSpPr>
          <p:spPr bwMode="auto">
            <a:xfrm>
              <a:off x="2688"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214526" name="Rectangle 62"/>
            <p:cNvSpPr>
              <a:spLocks noChangeArrowheads="1"/>
            </p:cNvSpPr>
            <p:nvPr/>
          </p:nvSpPr>
          <p:spPr bwMode="auto">
            <a:xfrm>
              <a:off x="2880"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214527" name="Rectangle 63"/>
            <p:cNvSpPr>
              <a:spLocks noChangeArrowheads="1"/>
            </p:cNvSpPr>
            <p:nvPr/>
          </p:nvSpPr>
          <p:spPr bwMode="auto">
            <a:xfrm>
              <a:off x="3072"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214528" name="Rectangle 64"/>
            <p:cNvSpPr>
              <a:spLocks noChangeArrowheads="1"/>
            </p:cNvSpPr>
            <p:nvPr/>
          </p:nvSpPr>
          <p:spPr bwMode="auto">
            <a:xfrm>
              <a:off x="3264"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214529" name="Rectangle 65"/>
            <p:cNvSpPr>
              <a:spLocks noChangeArrowheads="1"/>
            </p:cNvSpPr>
            <p:nvPr/>
          </p:nvSpPr>
          <p:spPr bwMode="auto">
            <a:xfrm>
              <a:off x="345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214530" name="Rectangle 66"/>
            <p:cNvSpPr>
              <a:spLocks noChangeArrowheads="1"/>
            </p:cNvSpPr>
            <p:nvPr/>
          </p:nvSpPr>
          <p:spPr bwMode="auto">
            <a:xfrm>
              <a:off x="249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214531" name="Rectangle 67"/>
            <p:cNvSpPr>
              <a:spLocks noChangeArrowheads="1"/>
            </p:cNvSpPr>
            <p:nvPr/>
          </p:nvSpPr>
          <p:spPr bwMode="auto">
            <a:xfrm>
              <a:off x="2688"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214532" name="Rectangle 68"/>
            <p:cNvSpPr>
              <a:spLocks noChangeArrowheads="1"/>
            </p:cNvSpPr>
            <p:nvPr/>
          </p:nvSpPr>
          <p:spPr bwMode="auto">
            <a:xfrm>
              <a:off x="2880"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214533" name="Rectangle 69"/>
            <p:cNvSpPr>
              <a:spLocks noChangeArrowheads="1"/>
            </p:cNvSpPr>
            <p:nvPr/>
          </p:nvSpPr>
          <p:spPr bwMode="auto">
            <a:xfrm>
              <a:off x="3072"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214534" name="Rectangle 70"/>
            <p:cNvSpPr>
              <a:spLocks noChangeArrowheads="1"/>
            </p:cNvSpPr>
            <p:nvPr/>
          </p:nvSpPr>
          <p:spPr bwMode="auto">
            <a:xfrm>
              <a:off x="3264"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214535" name="Rectangle 71"/>
            <p:cNvSpPr>
              <a:spLocks noChangeArrowheads="1"/>
            </p:cNvSpPr>
            <p:nvPr/>
          </p:nvSpPr>
          <p:spPr bwMode="auto">
            <a:xfrm>
              <a:off x="345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214536" name="Rectangle 72"/>
            <p:cNvSpPr>
              <a:spLocks noChangeArrowheads="1"/>
            </p:cNvSpPr>
            <p:nvPr/>
          </p:nvSpPr>
          <p:spPr bwMode="auto">
            <a:xfrm>
              <a:off x="2688" y="870"/>
              <a:ext cx="776" cy="604"/>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214537" name="Text Box 73"/>
            <p:cNvSpPr txBox="1">
              <a:spLocks noChangeArrowheads="1"/>
            </p:cNvSpPr>
            <p:nvPr/>
          </p:nvSpPr>
          <p:spPr bwMode="auto">
            <a:xfrm>
              <a:off x="2703" y="520"/>
              <a:ext cx="741" cy="196"/>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214538" name="Text Box 74"/>
            <p:cNvSpPr txBox="1">
              <a:spLocks noChangeArrowheads="1"/>
            </p:cNvSpPr>
            <p:nvPr/>
          </p:nvSpPr>
          <p:spPr bwMode="auto">
            <a:xfrm>
              <a:off x="2620" y="1652"/>
              <a:ext cx="878" cy="181"/>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grpSp>
      <p:sp>
        <p:nvSpPr>
          <p:cNvPr id="1214539" name="AutoShape 75"/>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14541" name="AutoShape 77"/>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214542" name="Group 78"/>
          <p:cNvGrpSpPr>
            <a:grpSpLocks/>
          </p:cNvGrpSpPr>
          <p:nvPr/>
        </p:nvGrpSpPr>
        <p:grpSpPr bwMode="auto">
          <a:xfrm>
            <a:off x="3244850" y="3444875"/>
            <a:ext cx="2098675" cy="2879725"/>
            <a:chOff x="2044" y="2170"/>
            <a:chExt cx="1322" cy="1814"/>
          </a:xfrm>
        </p:grpSpPr>
        <p:grpSp>
          <p:nvGrpSpPr>
            <p:cNvPr id="1214543" name="Group 79"/>
            <p:cNvGrpSpPr>
              <a:grpSpLocks/>
            </p:cNvGrpSpPr>
            <p:nvPr/>
          </p:nvGrpSpPr>
          <p:grpSpPr bwMode="auto">
            <a:xfrm>
              <a:off x="2044" y="2362"/>
              <a:ext cx="1322" cy="1622"/>
              <a:chOff x="2038" y="2362"/>
              <a:chExt cx="1322" cy="1622"/>
            </a:xfrm>
          </p:grpSpPr>
          <p:sp>
            <p:nvSpPr>
              <p:cNvPr id="1214544" name="Rectangle 80"/>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545" name="Rectangle 81"/>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TCC &amp; AB-sync</a:t>
                </a:r>
              </a:p>
            </p:txBody>
          </p:sp>
          <p:sp>
            <p:nvSpPr>
              <p:cNvPr id="1214546" name="Rectangle 82"/>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14547" name="Rectangle 83"/>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14548" name="Rectangle 84"/>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14549" name="Rectangle 85"/>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550" name="Rectangle 86"/>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551" name="Rectangle 87"/>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14552" name="Rectangle 88"/>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14553" name="Rectangle 89"/>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14554" name="Rectangle 90"/>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14555" name="Rectangle 91"/>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a:t>
                </a:r>
                <a:endParaRPr lang="en-US" sz="1200" baseline="30000">
                  <a:solidFill>
                    <a:schemeClr val="tx1"/>
                  </a:solidFill>
                </a:endParaRPr>
              </a:p>
            </p:txBody>
          </p:sp>
          <p:sp>
            <p:nvSpPr>
              <p:cNvPr id="1214556" name="Rectangle 92"/>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14557" name="Rectangle 93"/>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14558" name="Rectangle 94"/>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214559" name="Text Box 95"/>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214560" name="Text Box 96"/>
          <p:cNvSpPr txBox="1">
            <a:spLocks noChangeArrowheads="1"/>
          </p:cNvSpPr>
          <p:nvPr/>
        </p:nvSpPr>
        <p:spPr bwMode="auto">
          <a:xfrm>
            <a:off x="342900" y="3444875"/>
            <a:ext cx="1911350" cy="336550"/>
          </a:xfrm>
          <a:prstGeom prst="rect">
            <a:avLst/>
          </a:prstGeom>
          <a:noFill/>
          <a:ln w="12700">
            <a:noFill/>
            <a:miter lim="800000"/>
            <a:headEnd/>
            <a:tailEnd/>
          </a:ln>
          <a:effectLst/>
        </p:spPr>
        <p:txBody>
          <a:bodyPr wrap="none">
            <a:spAutoFit/>
          </a:bodyPr>
          <a:lstStyle/>
          <a:p>
            <a:r>
              <a:rPr lang="en-US">
                <a:latin typeface="Arial Narrow" pitchFamily="34" charset="0"/>
              </a:rPr>
              <a:t>Parameter Set (n)</a:t>
            </a:r>
          </a:p>
        </p:txBody>
      </p:sp>
      <p:sp>
        <p:nvSpPr>
          <p:cNvPr id="1214570" name="Text Box 106"/>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214571" name="Text Box 107"/>
          <p:cNvSpPr txBox="1">
            <a:spLocks noChangeArrowheads="1"/>
          </p:cNvSpPr>
          <p:nvPr/>
        </p:nvSpPr>
        <p:spPr bwMode="auto">
          <a:xfrm>
            <a:off x="339725" y="1676400"/>
            <a:ext cx="1941513" cy="1287463"/>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1"/>
              </a:buClr>
              <a:buSzPct val="110000"/>
              <a:buFontTx/>
              <a:buChar char="•"/>
            </a:pPr>
            <a:r>
              <a:rPr lang="en-US" sz="1600">
                <a:solidFill>
                  <a:schemeClr val="tx1"/>
                </a:solidFill>
                <a:latin typeface="Arial Narrow" pitchFamily="34" charset="0"/>
              </a:rPr>
              <a:t> Options Register</a:t>
            </a:r>
            <a:br>
              <a:rPr lang="en-US" sz="1600">
                <a:solidFill>
                  <a:schemeClr val="tx1"/>
                </a:solidFill>
                <a:latin typeface="Arial Narrow" pitchFamily="34" charset="0"/>
              </a:rPr>
            </a:br>
            <a:r>
              <a:rPr lang="en-US" sz="1600">
                <a:solidFill>
                  <a:schemeClr val="tx1"/>
                </a:solidFill>
                <a:latin typeface="Arial Narrow" pitchFamily="34" charset="0"/>
              </a:rPr>
              <a:t>  (TCC, Sync: A or AB)</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ACNT, BCNT, CCNT</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‘BIDX, ‘CIDX</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Src/Dst Addrs</a:t>
            </a:r>
          </a:p>
        </p:txBody>
      </p:sp>
      <p:sp>
        <p:nvSpPr>
          <p:cNvPr id="1214573" name="Text Box 109"/>
          <p:cNvSpPr txBox="1">
            <a:spLocks noChangeArrowheads="1"/>
          </p:cNvSpPr>
          <p:nvPr/>
        </p:nvSpPr>
        <p:spPr bwMode="auto">
          <a:xfrm>
            <a:off x="6080125" y="5789613"/>
            <a:ext cx="2851150" cy="915987"/>
          </a:xfrm>
          <a:prstGeom prst="rect">
            <a:avLst/>
          </a:prstGeom>
          <a:noFill/>
          <a:ln w="12700">
            <a:noFill/>
            <a:miter lim="800000"/>
            <a:headEnd/>
            <a:tailEnd/>
          </a:ln>
          <a:effectLst/>
        </p:spPr>
        <p:txBody>
          <a:bodyPr wrap="none">
            <a:spAutoFit/>
          </a:bodyPr>
          <a:lstStyle/>
          <a:p>
            <a:pPr>
              <a:lnSpc>
                <a:spcPct val="100000"/>
              </a:lnSpc>
            </a:pPr>
            <a:r>
              <a:rPr lang="en-US" sz="1800" b="0"/>
              <a:t>Let’s look at the CSL code</a:t>
            </a:r>
            <a:br>
              <a:rPr lang="en-US" sz="1800" b="0"/>
            </a:br>
            <a:r>
              <a:rPr lang="en-US" sz="1800" b="0"/>
              <a:t>required to program this</a:t>
            </a:r>
            <a:br>
              <a:rPr lang="en-US" sz="1800" b="0"/>
            </a:br>
            <a:r>
              <a:rPr lang="en-US" sz="1800" b="0"/>
              <a:t>example transfer…</a:t>
            </a:r>
          </a:p>
        </p:txBody>
      </p:sp>
      <p:sp>
        <p:nvSpPr>
          <p:cNvPr id="1214574" name="Rectangle 110"/>
          <p:cNvSpPr>
            <a:spLocks noChangeArrowheads="1"/>
          </p:cNvSpPr>
          <p:nvPr/>
        </p:nvSpPr>
        <p:spPr bwMode="auto">
          <a:xfrm>
            <a:off x="3124200" y="3352800"/>
            <a:ext cx="2362200" cy="3048000"/>
          </a:xfrm>
          <a:prstGeom prst="rect">
            <a:avLst/>
          </a:prstGeom>
          <a:noFill/>
          <a:ln w="38100">
            <a:solidFill>
              <a:srgbClr val="FF3300"/>
            </a:solid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3" name="Rectangle 3"/>
          <p:cNvSpPr>
            <a:spLocks noChangeArrowheads="1"/>
          </p:cNvSpPr>
          <p:nvPr/>
        </p:nvSpPr>
        <p:spPr bwMode="auto">
          <a:xfrm>
            <a:off x="1828800" y="2438400"/>
            <a:ext cx="7086600" cy="1524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865285" name="Rectangle 5"/>
          <p:cNvSpPr>
            <a:spLocks noChangeArrowheads="1"/>
          </p:cNvSpPr>
          <p:nvPr/>
        </p:nvSpPr>
        <p:spPr bwMode="auto">
          <a:xfrm>
            <a:off x="1828800" y="838200"/>
            <a:ext cx="7086600" cy="1600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865286" name="Rectangle 6"/>
          <p:cNvSpPr>
            <a:spLocks noGrp="1" noChangeArrowheads="1"/>
          </p:cNvSpPr>
          <p:nvPr>
            <p:ph type="title"/>
          </p:nvPr>
        </p:nvSpPr>
        <p:spPr/>
        <p:txBody>
          <a:bodyPr/>
          <a:lstStyle/>
          <a:p>
            <a:r>
              <a:rPr lang="en-US"/>
              <a:t>Step 1: Initialize EDMA3 </a:t>
            </a:r>
            <a:r>
              <a:rPr lang="en-US" u="sng"/>
              <a:t>Module</a:t>
            </a:r>
          </a:p>
        </p:txBody>
      </p:sp>
      <p:sp>
        <p:nvSpPr>
          <p:cNvPr id="865287" name="Rectangle 7"/>
          <p:cNvSpPr>
            <a:spLocks noGrp="1" noChangeArrowheads="1"/>
          </p:cNvSpPr>
          <p:nvPr>
            <p:ph type="body" idx="1"/>
          </p:nvPr>
        </p:nvSpPr>
        <p:spPr>
          <a:xfrm>
            <a:off x="1828800" y="933450"/>
            <a:ext cx="7086600" cy="3036888"/>
          </a:xfrm>
          <a:noFill/>
          <a:ln/>
        </p:spPr>
        <p:txBody>
          <a:bodyPr/>
          <a:lstStyle/>
          <a:p>
            <a:pPr>
              <a:lnSpc>
                <a:spcPct val="60000"/>
              </a:lnSpc>
              <a:buFont typeface="Wingdings" pitchFamily="2" charset="2"/>
              <a:buNone/>
            </a:pPr>
            <a:r>
              <a:rPr lang="en-US" sz="1800" b="0" i="1">
                <a:solidFill>
                  <a:schemeClr val="tx2"/>
                </a:solidFill>
                <a:latin typeface="Arial Narrow" pitchFamily="34" charset="0"/>
              </a:rPr>
              <a:t>#include &lt;csl.h&gt;</a:t>
            </a:r>
          </a:p>
          <a:p>
            <a:pPr>
              <a:lnSpc>
                <a:spcPct val="60000"/>
              </a:lnSpc>
              <a:buFont typeface="Wingdings" pitchFamily="2" charset="2"/>
              <a:buNone/>
            </a:pPr>
            <a:r>
              <a:rPr lang="en-US" sz="1800" b="0" i="1">
                <a:solidFill>
                  <a:schemeClr val="tx2"/>
                </a:solidFill>
                <a:latin typeface="Arial Narrow" pitchFamily="34" charset="0"/>
              </a:rPr>
              <a:t>#include &lt;csl_edma3.h&gt;</a:t>
            </a: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CSL_Edma3Context   	context;</a:t>
            </a:r>
          </a:p>
          <a:p>
            <a:pPr>
              <a:lnSpc>
                <a:spcPct val="60000"/>
              </a:lnSpc>
              <a:buFont typeface="Wingdings" pitchFamily="2" charset="2"/>
              <a:buNone/>
            </a:pPr>
            <a:r>
              <a:rPr lang="en-US" sz="1600" b="0">
                <a:latin typeface="Arial Narrow" pitchFamily="34" charset="0"/>
              </a:rPr>
              <a:t>CSL_Status             	status;</a:t>
            </a:r>
          </a:p>
          <a:p>
            <a:pPr>
              <a:lnSpc>
                <a:spcPct val="60000"/>
              </a:lnSpc>
              <a:buFont typeface="Wingdings" pitchFamily="2" charset="2"/>
              <a:buNone/>
            </a:pPr>
            <a:r>
              <a:rPr lang="en-US" sz="1600" b="0">
                <a:latin typeface="Arial Narrow" pitchFamily="34" charset="0"/>
              </a:rPr>
              <a:t>CSL_Edma3Handle	hEdmaModule;</a:t>
            </a:r>
          </a:p>
          <a:p>
            <a:pPr>
              <a:lnSpc>
                <a:spcPct val="60000"/>
              </a:lnSpc>
              <a:buFont typeface="Wingdings" pitchFamily="2" charset="2"/>
              <a:buNone/>
            </a:pPr>
            <a:r>
              <a:rPr lang="en-US" sz="1600" b="0">
                <a:latin typeface="Arial Narrow" pitchFamily="34" charset="0"/>
              </a:rPr>
              <a:t>CSL_Edma3Obj  	edmaObj;</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Init is a CSL placeholder function for consistency (must be executed first)</a:t>
            </a:r>
          </a:p>
          <a:p>
            <a:pPr>
              <a:lnSpc>
                <a:spcPct val="60000"/>
              </a:lnSpc>
              <a:buFont typeface="Wingdings" pitchFamily="2" charset="2"/>
              <a:buNone/>
            </a:pPr>
            <a:r>
              <a:rPr lang="en-US" sz="1600" b="0">
                <a:latin typeface="Arial Narrow" pitchFamily="34" charset="0"/>
              </a:rPr>
              <a:t>status = </a:t>
            </a:r>
            <a:r>
              <a:rPr lang="en-US" sz="1800" i="1">
                <a:solidFill>
                  <a:schemeClr val="tx2"/>
                </a:solidFill>
                <a:latin typeface="Courier New" pitchFamily="49" charset="0"/>
              </a:rPr>
              <a:t>CSL_edma3Init</a:t>
            </a:r>
            <a:r>
              <a:rPr lang="en-US" sz="1600" b="0">
                <a:latin typeface="Arial Narrow" pitchFamily="34" charset="0"/>
              </a:rPr>
              <a:t>(&amp;context);</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Open populates the Object and returns the </a:t>
            </a:r>
            <a:r>
              <a:rPr lang="en-US" sz="1600" b="0" u="sng">
                <a:latin typeface="Arial Narrow" pitchFamily="34" charset="0"/>
              </a:rPr>
              <a:t>Module</a:t>
            </a:r>
            <a:r>
              <a:rPr lang="en-US" sz="1600" b="0">
                <a:latin typeface="Arial Narrow" pitchFamily="34" charset="0"/>
              </a:rPr>
              <a:t> handle</a:t>
            </a:r>
          </a:p>
          <a:p>
            <a:pPr>
              <a:lnSpc>
                <a:spcPct val="60000"/>
              </a:lnSpc>
              <a:buFont typeface="Wingdings" pitchFamily="2" charset="2"/>
              <a:buNone/>
            </a:pPr>
            <a:r>
              <a:rPr lang="en-US" sz="1600" b="0">
                <a:latin typeface="Arial Narrow" pitchFamily="34" charset="0"/>
              </a:rPr>
              <a:t>hEdmaModule = </a:t>
            </a:r>
            <a:r>
              <a:rPr lang="en-US" sz="1800" i="1">
                <a:solidFill>
                  <a:schemeClr val="tx2"/>
                </a:solidFill>
                <a:latin typeface="Courier New" pitchFamily="49" charset="0"/>
              </a:rPr>
              <a:t>CSL_edma3Open</a:t>
            </a:r>
            <a:r>
              <a:rPr lang="en-US" sz="1600" b="0">
                <a:latin typeface="Arial Narrow" pitchFamily="34" charset="0"/>
              </a:rPr>
              <a:t>(&amp;edmaObj, CSL_EDMA3, NULL, &amp;status);</a:t>
            </a:r>
          </a:p>
        </p:txBody>
      </p:sp>
      <p:sp>
        <p:nvSpPr>
          <p:cNvPr id="865300" name="Text Box 20"/>
          <p:cNvSpPr txBox="1">
            <a:spLocks noChangeArrowheads="1"/>
          </p:cNvSpPr>
          <p:nvPr/>
        </p:nvSpPr>
        <p:spPr bwMode="auto">
          <a:xfrm>
            <a:off x="152400" y="17018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5308" name="Text Box 28"/>
          <p:cNvSpPr txBox="1">
            <a:spLocks noChangeArrowheads="1"/>
          </p:cNvSpPr>
          <p:nvPr/>
        </p:nvSpPr>
        <p:spPr bwMode="auto">
          <a:xfrm>
            <a:off x="304800" y="2619375"/>
            <a:ext cx="1282700"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Init EDMA3</a:t>
            </a:r>
            <a:br>
              <a:rPr lang="en-US">
                <a:solidFill>
                  <a:schemeClr val="tx1"/>
                </a:solidFill>
                <a:latin typeface="Arial Narrow" pitchFamily="34" charset="0"/>
              </a:rPr>
            </a:br>
            <a:r>
              <a:rPr lang="en-US">
                <a:solidFill>
                  <a:schemeClr val="tx1"/>
                </a:solidFill>
                <a:latin typeface="Arial Narrow" pitchFamily="34" charset="0"/>
              </a:rPr>
              <a:t>Module</a:t>
            </a:r>
          </a:p>
        </p:txBody>
      </p:sp>
      <p:sp>
        <p:nvSpPr>
          <p:cNvPr id="865309" name="Text Box 29"/>
          <p:cNvSpPr txBox="1">
            <a:spLocks noChangeArrowheads="1"/>
          </p:cNvSpPr>
          <p:nvPr/>
        </p:nvSpPr>
        <p:spPr bwMode="auto">
          <a:xfrm>
            <a:off x="53975" y="3409950"/>
            <a:ext cx="1698625"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Get Handle to</a:t>
            </a:r>
            <a:br>
              <a:rPr lang="en-US">
                <a:solidFill>
                  <a:schemeClr val="tx1"/>
                </a:solidFill>
                <a:latin typeface="Arial Narrow" pitchFamily="34" charset="0"/>
              </a:rPr>
            </a:br>
            <a:r>
              <a:rPr lang="en-US">
                <a:solidFill>
                  <a:schemeClr val="tx1"/>
                </a:solidFill>
                <a:latin typeface="Arial Narrow" pitchFamily="34" charset="0"/>
              </a:rPr>
              <a:t>EDMA3 Module</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847"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2770" name="Rectangle 2"/>
          <p:cNvSpPr>
            <a:spLocks noGrp="1" noChangeArrowheads="1"/>
          </p:cNvSpPr>
          <p:nvPr>
            <p:ph type="title"/>
          </p:nvPr>
        </p:nvSpPr>
        <p:spPr/>
        <p:txBody>
          <a:bodyPr/>
          <a:lstStyle/>
          <a:p>
            <a:r>
              <a:rPr lang="en-US"/>
              <a:t>EDMA3 Terminology</a:t>
            </a:r>
          </a:p>
        </p:txBody>
      </p:sp>
      <p:grpSp>
        <p:nvGrpSpPr>
          <p:cNvPr id="1312771" name="Group 3"/>
          <p:cNvGrpSpPr>
            <a:grpSpLocks/>
          </p:cNvGrpSpPr>
          <p:nvPr/>
        </p:nvGrpSpPr>
        <p:grpSpPr bwMode="auto">
          <a:xfrm>
            <a:off x="533400" y="2970213"/>
            <a:ext cx="8121650" cy="3811587"/>
            <a:chOff x="42" y="480"/>
            <a:chExt cx="5116" cy="2401"/>
          </a:xfrm>
        </p:grpSpPr>
        <p:sp>
          <p:nvSpPr>
            <p:cNvPr id="131277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277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277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277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78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78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79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279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0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0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0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281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3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3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3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283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283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283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283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283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284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2841" name="Rectangle 73"/>
          <p:cNvSpPr>
            <a:spLocks noChangeArrowheads="1"/>
          </p:cNvSpPr>
          <p:nvPr/>
        </p:nvSpPr>
        <p:spPr bwMode="auto">
          <a:xfrm>
            <a:off x="228600" y="1328738"/>
            <a:ext cx="8770938" cy="838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12842"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3" name="Rectangle 75"/>
          <p:cNvSpPr>
            <a:spLocks noChangeArrowheads="1"/>
          </p:cNvSpPr>
          <p:nvPr/>
        </p:nvSpPr>
        <p:spPr bwMode="auto">
          <a:xfrm>
            <a:off x="193675" y="4241800"/>
            <a:ext cx="8796338" cy="24892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4" name="Rectangle 76"/>
          <p:cNvSpPr>
            <a:spLocks noChangeArrowheads="1"/>
          </p:cNvSpPr>
          <p:nvPr/>
        </p:nvSpPr>
        <p:spPr bwMode="auto">
          <a:xfrm>
            <a:off x="3716338" y="3157538"/>
            <a:ext cx="5138737" cy="16256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5" name="Rectangle 77"/>
          <p:cNvSpPr>
            <a:spLocks noChangeArrowheads="1"/>
          </p:cNvSpPr>
          <p:nvPr/>
        </p:nvSpPr>
        <p:spPr bwMode="auto">
          <a:xfrm>
            <a:off x="592138" y="3106738"/>
            <a:ext cx="1574800" cy="17018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6" name="Rectangle 78"/>
          <p:cNvSpPr>
            <a:spLocks noChangeArrowheads="1"/>
          </p:cNvSpPr>
          <p:nvPr/>
        </p:nvSpPr>
        <p:spPr bwMode="auto">
          <a:xfrm>
            <a:off x="3073400" y="3868738"/>
            <a:ext cx="846138" cy="5762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r>
              <a:rPr lang="en-US"/>
              <a:t>Step 2A: Open </a:t>
            </a:r>
            <a:r>
              <a:rPr lang="en-US" u="sng"/>
              <a:t>Channel</a:t>
            </a:r>
          </a:p>
        </p:txBody>
      </p:sp>
      <p:sp>
        <p:nvSpPr>
          <p:cNvPr id="867331" name="Text Box 3"/>
          <p:cNvSpPr txBox="1">
            <a:spLocks noChangeArrowheads="1"/>
          </p:cNvSpPr>
          <p:nvPr/>
        </p:nvSpPr>
        <p:spPr bwMode="auto">
          <a:xfrm>
            <a:off x="1957388" y="838200"/>
            <a:ext cx="6934200" cy="3054350"/>
          </a:xfrm>
          <a:prstGeom prst="rect">
            <a:avLst/>
          </a:prstGeom>
          <a:solidFill>
            <a:schemeClr val="hlink"/>
          </a:solidFill>
          <a:ln w="9525">
            <a:noFill/>
            <a:miter lim="800000"/>
            <a:headEnd/>
            <a:tailEnd/>
          </a:ln>
          <a:effectLst/>
        </p:spPr>
        <p:txBody>
          <a:bodyPr>
            <a:spAutoFit/>
          </a:bodyPr>
          <a:lstStyle/>
          <a:p>
            <a:pPr eaLnBrk="1" hangingPunct="1">
              <a:lnSpc>
                <a:spcPct val="170000"/>
              </a:lnSpc>
              <a:spcBef>
                <a:spcPct val="0"/>
              </a:spcBef>
            </a:pPr>
            <a:r>
              <a:rPr lang="en-US" sz="1600" b="0">
                <a:solidFill>
                  <a:schemeClr val="tx1"/>
                </a:solidFill>
                <a:latin typeface="Arial Narrow" pitchFamily="34" charset="0"/>
              </a:rPr>
              <a:t>CSL_Edma3ChannelObj		chObj;</a:t>
            </a:r>
            <a:br>
              <a:rPr lang="en-US" sz="1600" b="0">
                <a:solidFill>
                  <a:schemeClr val="tx1"/>
                </a:solidFill>
                <a:latin typeface="Arial Narrow" pitchFamily="34" charset="0"/>
              </a:rPr>
            </a:br>
            <a:r>
              <a:rPr lang="en-US" sz="1600" b="0">
                <a:solidFill>
                  <a:schemeClr val="tx1"/>
                </a:solidFill>
                <a:latin typeface="Arial Narrow" pitchFamily="34" charset="0"/>
              </a:rPr>
              <a:t>CSL_Edma3ChannelAttr		chAttr;</a:t>
            </a:r>
            <a:br>
              <a:rPr lang="en-US" sz="1600" b="0">
                <a:solidFill>
                  <a:schemeClr val="tx1"/>
                </a:solidFill>
                <a:latin typeface="Arial Narrow" pitchFamily="34" charset="0"/>
              </a:rPr>
            </a:br>
            <a:r>
              <a:rPr lang="en-US" sz="1600" b="0">
                <a:solidFill>
                  <a:schemeClr val="tx1"/>
                </a:solidFill>
                <a:latin typeface="Arial Narrow" pitchFamily="34" charset="0"/>
              </a:rPr>
              <a:t>CSL_Edma3ChannelHandle	hChannel;</a:t>
            </a:r>
          </a:p>
          <a:p>
            <a:pPr eaLnBrk="1" hangingPunct="1">
              <a:lnSpc>
                <a:spcPct val="170000"/>
              </a:lnSpc>
              <a:spcBef>
                <a:spcPct val="0"/>
              </a:spcBef>
            </a:pPr>
            <a:endParaRPr lang="en-US" sz="1600" b="0">
              <a:solidFill>
                <a:schemeClr val="tx1"/>
              </a:solidFill>
              <a:latin typeface="Arial Narrow" pitchFamily="34" charset="0"/>
            </a:endParaRPr>
          </a:p>
          <a:p>
            <a:pPr eaLnBrk="1" hangingPunct="1">
              <a:lnSpc>
                <a:spcPct val="170000"/>
              </a:lnSpc>
              <a:spcBef>
                <a:spcPct val="0"/>
              </a:spcBef>
            </a:pPr>
            <a:r>
              <a:rPr lang="en-US" sz="1600" b="0">
                <a:solidFill>
                  <a:schemeClr val="tx1"/>
                </a:solidFill>
                <a:latin typeface="Arial Narrow" pitchFamily="34" charset="0"/>
              </a:rPr>
              <a:t>chAttr.regionNum = CSL_EDMA3_REGION_GLOBAL;</a:t>
            </a:r>
          </a:p>
          <a:p>
            <a:pPr eaLnBrk="1" hangingPunct="1">
              <a:lnSpc>
                <a:spcPct val="170000"/>
              </a:lnSpc>
              <a:spcBef>
                <a:spcPct val="0"/>
              </a:spcBef>
            </a:pPr>
            <a:r>
              <a:rPr lang="en-US" sz="1600" b="0">
                <a:solidFill>
                  <a:schemeClr val="tx1"/>
                </a:solidFill>
                <a:latin typeface="Arial Narrow" pitchFamily="34" charset="0"/>
              </a:rPr>
              <a:t>chAttr.chaNum = CSL_EDMA3_</a:t>
            </a:r>
            <a:r>
              <a:rPr lang="en-US" sz="1600">
                <a:latin typeface="Arial Narrow" pitchFamily="34" charset="0"/>
              </a:rPr>
              <a:t>CHA_4</a:t>
            </a:r>
            <a:r>
              <a:rPr lang="en-US" sz="1600" b="0">
                <a:solidFill>
                  <a:schemeClr val="tx1"/>
                </a:solidFill>
                <a:latin typeface="Arial Narrow" pitchFamily="34" charset="0"/>
              </a:rPr>
              <a:t>;  	// Channel w/ no event tied to it</a:t>
            </a:r>
          </a:p>
          <a:p>
            <a:pPr eaLnBrk="1" hangingPunct="1">
              <a:lnSpc>
                <a:spcPct val="170000"/>
              </a:lnSpc>
              <a:spcBef>
                <a:spcPct val="0"/>
              </a:spcBef>
            </a:pPr>
            <a:r>
              <a:rPr lang="en-US" sz="1600" b="0">
                <a:solidFill>
                  <a:schemeClr val="tx1"/>
                </a:solidFill>
                <a:latin typeface="Arial Narrow" pitchFamily="34" charset="0"/>
              </a:rPr>
              <a:t>hChannel = </a:t>
            </a:r>
            <a:r>
              <a:rPr lang="en-US" sz="1800">
                <a:latin typeface="Courier New" pitchFamily="49" charset="0"/>
              </a:rPr>
              <a:t>CSL_edma3ChannelOpen</a:t>
            </a:r>
            <a:r>
              <a:rPr lang="en-US" sz="1600" b="0">
                <a:solidFill>
                  <a:schemeClr val="tx1"/>
                </a:solidFill>
                <a:latin typeface="Arial Narrow" pitchFamily="34" charset="0"/>
              </a:rPr>
              <a:t>(&amp;chObj, CSL_EDMA3, &amp;chAttr, &amp;status); </a:t>
            </a:r>
          </a:p>
        </p:txBody>
      </p:sp>
      <p:sp>
        <p:nvSpPr>
          <p:cNvPr id="867341" name="Text Box 13"/>
          <p:cNvSpPr txBox="1">
            <a:spLocks noChangeArrowheads="1"/>
          </p:cNvSpPr>
          <p:nvPr/>
        </p:nvSpPr>
        <p:spPr bwMode="auto">
          <a:xfrm>
            <a:off x="228600" y="13970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7342" name="Text Box 14"/>
          <p:cNvSpPr txBox="1">
            <a:spLocks noChangeArrowheads="1"/>
          </p:cNvSpPr>
          <p:nvPr/>
        </p:nvSpPr>
        <p:spPr bwMode="auto">
          <a:xfrm>
            <a:off x="247650" y="3076575"/>
            <a:ext cx="14446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 Selection</a:t>
            </a:r>
          </a:p>
        </p:txBody>
      </p:sp>
      <p:sp>
        <p:nvSpPr>
          <p:cNvPr id="867343" name="Text Box 15"/>
          <p:cNvSpPr txBox="1">
            <a:spLocks noChangeArrowheads="1"/>
          </p:cNvSpPr>
          <p:nvPr/>
        </p:nvSpPr>
        <p:spPr bwMode="auto">
          <a:xfrm>
            <a:off x="373063" y="3505200"/>
            <a:ext cx="1050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Open Ch</a:t>
            </a:r>
          </a:p>
        </p:txBody>
      </p:sp>
      <p:sp>
        <p:nvSpPr>
          <p:cNvPr id="867347" name="Text Box 19"/>
          <p:cNvSpPr txBox="1">
            <a:spLocks noChangeArrowheads="1"/>
          </p:cNvSpPr>
          <p:nvPr/>
        </p:nvSpPr>
        <p:spPr bwMode="auto">
          <a:xfrm>
            <a:off x="1931988" y="4114800"/>
            <a:ext cx="7288212" cy="16764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CSL_edma3ChannelOpen() is similar to &lt;mod&gt;Open.</a:t>
            </a:r>
            <a:br>
              <a:rPr lang="en-US">
                <a:solidFill>
                  <a:schemeClr val="tx1"/>
                </a:solidFill>
              </a:rPr>
            </a:br>
            <a:r>
              <a:rPr lang="en-US">
                <a:solidFill>
                  <a:schemeClr val="tx1"/>
                </a:solidFill>
              </a:rPr>
              <a:t>In this case, it populates the CHANNEL object and</a:t>
            </a:r>
            <a:br>
              <a:rPr lang="en-US">
                <a:solidFill>
                  <a:schemeClr val="tx1"/>
                </a:solidFill>
              </a:rPr>
            </a:br>
            <a:r>
              <a:rPr lang="en-US">
                <a:solidFill>
                  <a:schemeClr val="tx1"/>
                </a:solidFill>
              </a:rPr>
              <a:t>returns a handle to the opened CHANNEL.</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In the following code, we can use this handle</a:t>
            </a:r>
            <a:br>
              <a:rPr lang="en-US">
                <a:solidFill>
                  <a:schemeClr val="tx1"/>
                </a:solidFill>
              </a:rPr>
            </a:br>
            <a:r>
              <a:rPr lang="en-US">
                <a:solidFill>
                  <a:schemeClr val="tx1"/>
                </a:solidFill>
              </a:rPr>
              <a:t>(hChannel) to write to the channel’s register set.</a:t>
            </a:r>
          </a:p>
        </p:txBody>
      </p:sp>
      <p:sp>
        <p:nvSpPr>
          <p:cNvPr id="867348" name="Text Box 20"/>
          <p:cNvSpPr txBox="1">
            <a:spLocks noChangeArrowheads="1"/>
          </p:cNvSpPr>
          <p:nvPr/>
        </p:nvSpPr>
        <p:spPr bwMode="auto">
          <a:xfrm>
            <a:off x="4948238" y="5910263"/>
            <a:ext cx="3890962" cy="287337"/>
          </a:xfrm>
          <a:prstGeom prst="rect">
            <a:avLst/>
          </a:prstGeom>
          <a:noFill/>
          <a:ln w="12700">
            <a:noFill/>
            <a:miter lim="800000"/>
            <a:headEnd/>
            <a:tailEnd/>
          </a:ln>
          <a:effectLst/>
        </p:spPr>
        <p:txBody>
          <a:bodyPr wrap="none">
            <a:spAutoFit/>
          </a:bodyPr>
          <a:lstStyle/>
          <a:p>
            <a:r>
              <a:rPr lang="en-US" sz="1600" b="0"/>
              <a:t>Let’s first review the OPTIONS register…</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08" name="Text Box 32"/>
          <p:cNvSpPr txBox="1">
            <a:spLocks noChangeArrowheads="1"/>
          </p:cNvSpPr>
          <p:nvPr/>
        </p:nvSpPr>
        <p:spPr bwMode="auto">
          <a:xfrm>
            <a:off x="152400" y="533400"/>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The Options register contains bit fields that configure how the channel operates</a:t>
            </a:r>
          </a:p>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Each field has a corresponding description in the </a:t>
            </a:r>
            <a:r>
              <a:rPr lang="en-US" sz="1800" dirty="0" err="1">
                <a:solidFill>
                  <a:schemeClr val="tx1"/>
                </a:solidFill>
                <a:latin typeface="Arial Narrow" pitchFamily="34" charset="0"/>
              </a:rPr>
              <a:t>Param</a:t>
            </a:r>
            <a:r>
              <a:rPr lang="en-US" sz="1800" dirty="0">
                <a:solidFill>
                  <a:schemeClr val="tx1"/>
                </a:solidFill>
                <a:latin typeface="Arial Narrow" pitchFamily="34" charset="0"/>
              </a:rPr>
              <a:t> Setup code comments</a:t>
            </a:r>
          </a:p>
        </p:txBody>
      </p:sp>
      <p:sp>
        <p:nvSpPr>
          <p:cNvPr id="869409" name="Text Box 33"/>
          <p:cNvSpPr txBox="1">
            <a:spLocks noChangeArrowheads="1"/>
          </p:cNvSpPr>
          <p:nvPr/>
        </p:nvSpPr>
        <p:spPr bwMode="auto">
          <a:xfrm>
            <a:off x="1338263" y="3538538"/>
            <a:ext cx="6481762" cy="336550"/>
          </a:xfrm>
          <a:prstGeom prst="rect">
            <a:avLst/>
          </a:prstGeom>
          <a:noFill/>
          <a:ln w="12700">
            <a:noFill/>
            <a:miter lim="800000"/>
            <a:headEnd/>
            <a:tailEnd/>
          </a:ln>
          <a:effectLst/>
        </p:spPr>
        <p:txBody>
          <a:bodyPr wrap="none">
            <a:spAutoFit/>
          </a:bodyPr>
          <a:lstStyle/>
          <a:p>
            <a:r>
              <a:rPr lang="en-US">
                <a:solidFill>
                  <a:schemeClr val="tx1"/>
                </a:solidFill>
              </a:rPr>
              <a:t>TCC = Transfer Complete Code to signal completion</a:t>
            </a:r>
          </a:p>
        </p:txBody>
      </p:sp>
      <p:sp>
        <p:nvSpPr>
          <p:cNvPr id="869410" name="Rectangle 34"/>
          <p:cNvSpPr>
            <a:spLocks noChangeArrowheads="1"/>
          </p:cNvSpPr>
          <p:nvPr/>
        </p:nvSpPr>
        <p:spPr bwMode="auto">
          <a:xfrm>
            <a:off x="7366000" y="2184400"/>
            <a:ext cx="9747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1" name="Rectangle 35"/>
          <p:cNvSpPr>
            <a:spLocks noChangeArrowheads="1"/>
          </p:cNvSpPr>
          <p:nvPr/>
        </p:nvSpPr>
        <p:spPr bwMode="auto">
          <a:xfrm>
            <a:off x="720725" y="2809875"/>
            <a:ext cx="12033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2" name="Rectangle 36"/>
          <p:cNvSpPr>
            <a:spLocks noChangeArrowheads="1"/>
          </p:cNvSpPr>
          <p:nvPr/>
        </p:nvSpPr>
        <p:spPr bwMode="auto">
          <a:xfrm>
            <a:off x="473075" y="2709863"/>
            <a:ext cx="271463"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6" name="Text Box 40"/>
          <p:cNvSpPr txBox="1">
            <a:spLocks noChangeArrowheads="1"/>
          </p:cNvSpPr>
          <p:nvPr/>
        </p:nvSpPr>
        <p:spPr bwMode="auto">
          <a:xfrm>
            <a:off x="1319213" y="3944938"/>
            <a:ext cx="3917950" cy="336550"/>
          </a:xfrm>
          <a:prstGeom prst="rect">
            <a:avLst/>
          </a:prstGeom>
          <a:noFill/>
          <a:ln w="12700">
            <a:noFill/>
            <a:miter lim="800000"/>
            <a:headEnd/>
            <a:tailEnd/>
          </a:ln>
          <a:effectLst/>
        </p:spPr>
        <p:txBody>
          <a:bodyPr wrap="none">
            <a:spAutoFit/>
          </a:bodyPr>
          <a:lstStyle/>
          <a:p>
            <a:r>
              <a:rPr lang="en-US">
                <a:solidFill>
                  <a:schemeClr val="tx1"/>
                </a:solidFill>
              </a:rPr>
              <a:t>SYNCDIM = A-sync or AB-sync</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en-US"/>
              <a:t>Step 2B: Configure </a:t>
            </a:r>
            <a:r>
              <a:rPr lang="en-US" u="sng"/>
              <a:t>Options</a:t>
            </a:r>
          </a:p>
        </p:txBody>
      </p:sp>
      <p:sp>
        <p:nvSpPr>
          <p:cNvPr id="1212420" name="Text Box 4"/>
          <p:cNvSpPr txBox="1">
            <a:spLocks noChangeArrowheads="1"/>
          </p:cNvSpPr>
          <p:nvPr/>
        </p:nvSpPr>
        <p:spPr bwMode="auto">
          <a:xfrm>
            <a:off x="1363663" y="796925"/>
            <a:ext cx="6477000" cy="5149850"/>
          </a:xfrm>
          <a:prstGeom prst="rect">
            <a:avLst/>
          </a:prstGeom>
          <a:solidFill>
            <a:schemeClr val="accent1"/>
          </a:solidFill>
          <a:ln w="9525">
            <a:noFill/>
            <a:miter lim="800000"/>
            <a:headEnd/>
            <a:tailEnd/>
          </a:ln>
          <a:effectLst/>
        </p:spPr>
        <p:txBody>
          <a:bodyPr>
            <a:spAutoFit/>
          </a:bodyPr>
          <a:lstStyle/>
          <a:p>
            <a:pPr eaLnBrk="1" hangingPunct="1">
              <a:lnSpc>
                <a:spcPct val="120000"/>
              </a:lnSpc>
              <a:spcBef>
                <a:spcPct val="0"/>
              </a:spcBef>
            </a:pPr>
            <a:r>
              <a:rPr lang="en-US" sz="1800" b="0">
                <a:solidFill>
                  <a:schemeClr val="tx1"/>
                </a:solidFill>
                <a:latin typeface="Arial Narrow" pitchFamily="34" charset="0"/>
              </a:rPr>
              <a:t>CSL_Edma3ParamSetup         myParamSetup = {</a:t>
            </a:r>
          </a:p>
          <a:p>
            <a:pPr eaLnBrk="1" hangingPunct="1">
              <a:lnSpc>
                <a:spcPct val="120000"/>
              </a:lnSpc>
              <a:spcBef>
                <a:spcPct val="0"/>
              </a:spcBef>
            </a:pPr>
            <a:endParaRPr lang="en-US" sz="1800" b="0">
              <a:solidFill>
                <a:schemeClr val="tx1"/>
              </a:solidFill>
              <a:latin typeface="Arial Narrow" pitchFamily="34" charset="0"/>
            </a:endParaRPr>
          </a:p>
          <a:p>
            <a:pPr eaLnBrk="1" hangingPunct="1">
              <a:lnSpc>
                <a:spcPct val="120000"/>
              </a:lnSpc>
              <a:spcBef>
                <a:spcPct val="0"/>
              </a:spcBef>
            </a:pPr>
            <a:r>
              <a:rPr lang="en-US" sz="1800" b="0">
                <a:solidFill>
                  <a:schemeClr val="tx1"/>
                </a:solidFill>
                <a:latin typeface="Arial Narrow" pitchFamily="34" charset="0"/>
              </a:rPr>
              <a:t>CSL_EDMA3_OPT_MAKE </a:t>
            </a:r>
            <a:r>
              <a:rPr lang="en-US" sz="1800">
                <a:latin typeface="Arial Narrow" pitchFamily="34" charset="0"/>
              </a:rPr>
              <a:t>(</a:t>
            </a:r>
            <a:r>
              <a:rPr lang="en-US" sz="1800" b="0">
                <a:solidFill>
                  <a:schemeClr val="tx1"/>
                </a:solidFill>
                <a:latin typeface="Arial Narrow" pitchFamily="34" charset="0"/>
              </a:rPr>
              <a:t> </a:t>
            </a:r>
          </a:p>
          <a:p>
            <a:pPr eaLnBrk="1" hangingPunct="1">
              <a:lnSpc>
                <a:spcPct val="120000"/>
              </a:lnSpc>
              <a:spcBef>
                <a:spcPct val="0"/>
              </a:spcBef>
            </a:pPr>
            <a:r>
              <a:rPr lang="en-US" sz="1800" b="0">
                <a:solidFill>
                  <a:schemeClr val="tx1"/>
                </a:solidFill>
                <a:latin typeface="Arial Narrow" pitchFamily="34" charset="0"/>
              </a:rPr>
              <a:t>	CSL_EDMA3_ITCCH_DIS,    	</a:t>
            </a:r>
          </a:p>
          <a:p>
            <a:pPr eaLnBrk="1" hangingPunct="1">
              <a:lnSpc>
                <a:spcPct val="120000"/>
              </a:lnSpc>
              <a:spcBef>
                <a:spcPct val="0"/>
              </a:spcBef>
            </a:pPr>
            <a:r>
              <a:rPr lang="en-US" sz="1800" b="0">
                <a:solidFill>
                  <a:schemeClr val="tx1"/>
                </a:solidFill>
                <a:latin typeface="Arial Narrow" pitchFamily="34" charset="0"/>
              </a:rPr>
              <a:t>	CSL_EDMA3_TCCH_DIS, 	</a:t>
            </a:r>
          </a:p>
          <a:p>
            <a:pPr eaLnBrk="1" hangingPunct="1">
              <a:lnSpc>
                <a:spcPct val="120000"/>
              </a:lnSpc>
              <a:spcBef>
                <a:spcPct val="0"/>
              </a:spcBef>
            </a:pPr>
            <a:r>
              <a:rPr lang="en-US" sz="1800" b="0">
                <a:solidFill>
                  <a:schemeClr val="tx1"/>
                </a:solidFill>
                <a:latin typeface="Arial Narrow" pitchFamily="34" charset="0"/>
              </a:rPr>
              <a:t>	CSL_EDMA3_ITCINT_DIS, 	</a:t>
            </a:r>
          </a:p>
          <a:p>
            <a:pPr eaLnBrk="1" hangingPunct="1">
              <a:lnSpc>
                <a:spcPct val="120000"/>
              </a:lnSpc>
              <a:spcBef>
                <a:spcPct val="0"/>
              </a:spcBef>
            </a:pPr>
            <a:r>
              <a:rPr lang="en-US" sz="1800" b="0">
                <a:solidFill>
                  <a:schemeClr val="tx1"/>
                </a:solidFill>
                <a:latin typeface="Arial Narrow" pitchFamily="34" charset="0"/>
              </a:rPr>
              <a:t>	CSL_EDMA3_TCINT_DIS,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CSL_EDMA3_CHA_4,</a:t>
            </a:r>
            <a:r>
              <a:rPr lang="en-US" sz="1800" b="0">
                <a:solidFill>
                  <a:schemeClr val="tx1"/>
                </a:solidFill>
                <a:latin typeface="Arial Narrow" pitchFamily="34" charset="0"/>
              </a:rPr>
              <a:t>                   // TCC (ex., match ch)</a:t>
            </a:r>
          </a:p>
          <a:p>
            <a:pPr eaLnBrk="1" hangingPunct="1">
              <a:lnSpc>
                <a:spcPct val="120000"/>
              </a:lnSpc>
              <a:spcBef>
                <a:spcPct val="0"/>
              </a:spcBef>
            </a:pPr>
            <a:r>
              <a:rPr lang="en-US" sz="1800" b="0">
                <a:solidFill>
                  <a:schemeClr val="tx1"/>
                </a:solidFill>
                <a:latin typeface="Arial Narrow" pitchFamily="34" charset="0"/>
              </a:rPr>
              <a:t>	CSL_EDMA3_TCC_NORMAL,    </a:t>
            </a:r>
          </a:p>
          <a:p>
            <a:pPr eaLnBrk="1" hangingPunct="1">
              <a:lnSpc>
                <a:spcPct val="120000"/>
              </a:lnSpc>
              <a:spcBef>
                <a:spcPct val="0"/>
              </a:spcBef>
            </a:pPr>
            <a:r>
              <a:rPr lang="en-US" sz="1800" b="0">
                <a:solidFill>
                  <a:schemeClr val="tx1"/>
                </a:solidFill>
                <a:latin typeface="Arial Narrow" pitchFamily="34" charset="0"/>
              </a:rPr>
              <a:t>	CSL_EDMA3_FIFOWIDTH_NONE, </a:t>
            </a:r>
          </a:p>
          <a:p>
            <a:pPr eaLnBrk="1" hangingPunct="1">
              <a:lnSpc>
                <a:spcPct val="120000"/>
              </a:lnSpc>
              <a:spcBef>
                <a:spcPct val="0"/>
              </a:spcBef>
            </a:pPr>
            <a:r>
              <a:rPr lang="en-US" sz="1800" b="0">
                <a:solidFill>
                  <a:schemeClr val="tx1"/>
                </a:solidFill>
                <a:latin typeface="Arial Narrow" pitchFamily="34" charset="0"/>
              </a:rPr>
              <a:t>	CSL_EDMA3_STATIC_DIS,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CSL_EDMA3_SYNC_AB,</a:t>
            </a:r>
            <a:r>
              <a:rPr lang="en-US" sz="1800" b="0">
                <a:solidFill>
                  <a:schemeClr val="tx1"/>
                </a:solidFill>
                <a:latin typeface="Arial Narrow" pitchFamily="34" charset="0"/>
              </a:rPr>
              <a:t> 	       // Sync mode (A or AB)</a:t>
            </a:r>
          </a:p>
          <a:p>
            <a:pPr eaLnBrk="1" hangingPunct="1">
              <a:lnSpc>
                <a:spcPct val="120000"/>
              </a:lnSpc>
              <a:spcBef>
                <a:spcPct val="0"/>
              </a:spcBef>
            </a:pPr>
            <a:r>
              <a:rPr lang="en-US" sz="1800" b="0">
                <a:solidFill>
                  <a:schemeClr val="tx1"/>
                </a:solidFill>
                <a:latin typeface="Arial Narrow" pitchFamily="34" charset="0"/>
              </a:rPr>
              <a:t>	CSL_EDMA3_ADDRMODE_INCR,   </a:t>
            </a:r>
          </a:p>
          <a:p>
            <a:pPr eaLnBrk="1" hangingPunct="1">
              <a:lnSpc>
                <a:spcPct val="120000"/>
              </a:lnSpc>
              <a:spcBef>
                <a:spcPct val="0"/>
              </a:spcBef>
            </a:pPr>
            <a:r>
              <a:rPr lang="en-US" sz="1800" b="0">
                <a:solidFill>
                  <a:schemeClr val="tx1"/>
                </a:solidFill>
                <a:latin typeface="Arial Narrow" pitchFamily="34" charset="0"/>
              </a:rPr>
              <a:t>	CSL_EDMA3_ADDRMODE_INCR ), </a:t>
            </a:r>
          </a:p>
          <a:p>
            <a:pPr eaLnBrk="1" hangingPunct="1">
              <a:lnSpc>
                <a:spcPct val="120000"/>
              </a:lnSpc>
              <a:spcBef>
                <a:spcPct val="0"/>
              </a:spcBef>
            </a:pPr>
            <a:endParaRPr lang="en-US" b="0">
              <a:solidFill>
                <a:schemeClr val="tx1"/>
              </a:solidFill>
              <a:latin typeface="Arial Narrow" pitchFamily="34" charset="0"/>
            </a:endParaRPr>
          </a:p>
        </p:txBody>
      </p:sp>
      <p:sp>
        <p:nvSpPr>
          <p:cNvPr id="1212433" name="Text Box 17"/>
          <p:cNvSpPr txBox="1">
            <a:spLocks noChangeArrowheads="1"/>
          </p:cNvSpPr>
          <p:nvPr/>
        </p:nvSpPr>
        <p:spPr bwMode="auto">
          <a:xfrm>
            <a:off x="3581400" y="5613400"/>
            <a:ext cx="747713" cy="482600"/>
          </a:xfrm>
          <a:prstGeom prst="rect">
            <a:avLst/>
          </a:prstGeom>
          <a:noFill/>
          <a:ln w="12700">
            <a:noFill/>
            <a:miter lim="800000"/>
            <a:headEnd/>
            <a:tailEnd/>
          </a:ln>
          <a:effectLst/>
        </p:spPr>
        <p:txBody>
          <a:bodyPr wrap="none">
            <a:spAutoFit/>
          </a:bodyPr>
          <a:lstStyle/>
          <a:p>
            <a:r>
              <a:rPr lang="en-US" sz="3200">
                <a:solidFill>
                  <a:schemeClr val="tx1"/>
                </a:solidFill>
              </a:rPr>
              <a:t>. . .</a:t>
            </a: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Step 2C: Configure </a:t>
            </a:r>
            <a:r>
              <a:rPr lang="en-US" u="sng"/>
              <a:t>Channel Params</a:t>
            </a:r>
          </a:p>
        </p:txBody>
      </p:sp>
      <p:sp>
        <p:nvSpPr>
          <p:cNvPr id="871427" name="Rectangle 3"/>
          <p:cNvSpPr>
            <a:spLocks noChangeArrowheads="1"/>
          </p:cNvSpPr>
          <p:nvPr/>
        </p:nvSpPr>
        <p:spPr bwMode="auto">
          <a:xfrm>
            <a:off x="685800" y="3352800"/>
            <a:ext cx="7848600" cy="2362200"/>
          </a:xfrm>
          <a:prstGeom prst="rect">
            <a:avLst/>
          </a:prstGeom>
          <a:solidFill>
            <a:schemeClr val="accent1"/>
          </a:solidFill>
          <a:ln w="12700">
            <a:noFill/>
            <a:miter lim="800000"/>
            <a:headEnd/>
            <a:tailEnd/>
          </a:ln>
          <a:effectLst/>
        </p:spPr>
        <p:txBody>
          <a:bodyPr wrap="none"/>
          <a:lstStyle/>
          <a:p>
            <a:pPr>
              <a:lnSpc>
                <a:spcPct val="60000"/>
              </a:lnSpc>
            </a:pPr>
            <a:r>
              <a:rPr lang="en-US" sz="1600" b="0">
                <a:solidFill>
                  <a:schemeClr val="tx1"/>
                </a:solidFill>
                <a:latin typeface="Arial Narrow" pitchFamily="34" charset="0"/>
              </a:rPr>
              <a:t>    </a:t>
            </a:r>
            <a:r>
              <a:rPr lang="en-US" sz="1600" b="0">
                <a:latin typeface="Arial Narrow" pitchFamily="34" charset="0"/>
              </a:rPr>
              <a:t>&amp;pixel_7</a:t>
            </a:r>
            <a:r>
              <a:rPr lang="en-US" sz="1600" b="0">
                <a:solidFill>
                  <a:schemeClr val="tx1"/>
                </a:solidFill>
                <a:latin typeface="Arial Narrow" pitchFamily="34" charset="0"/>
              </a:rPr>
              <a:t>,					// Source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CNT</a:t>
            </a:r>
            <a:r>
              <a:rPr lang="en-US" sz="1600" b="0">
                <a:solidFill>
                  <a:schemeClr val="tx1"/>
                </a:solidFill>
                <a:latin typeface="Arial Narrow" pitchFamily="34" charset="0"/>
              </a:rPr>
              <a:t>_MAKE(4, 3),			// aCntbCnt - (ACNT, BCNT)</a:t>
            </a:r>
          </a:p>
          <a:p>
            <a:pPr>
              <a:lnSpc>
                <a:spcPct val="60000"/>
              </a:lnSpc>
            </a:pPr>
            <a:r>
              <a:rPr lang="en-US" sz="1600" b="0">
                <a:solidFill>
                  <a:schemeClr val="tx1"/>
                </a:solidFill>
                <a:latin typeface="Arial Narrow" pitchFamily="34" charset="0"/>
              </a:rPr>
              <a:t>    &amp;myDest,					// Dest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BIDX</a:t>
            </a:r>
            <a:r>
              <a:rPr lang="en-US" sz="1600" b="0">
                <a:solidFill>
                  <a:schemeClr val="tx1"/>
                </a:solidFill>
                <a:latin typeface="Arial Narrow" pitchFamily="34" charset="0"/>
              </a:rPr>
              <a:t>_MAKE(6, 4),               		// srcDstBidx -  (SRCBIDX, DSTBIDX)</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LINKBCNTRLD</a:t>
            </a:r>
            <a:r>
              <a:rPr lang="en-US" sz="1600" b="0">
                <a:solidFill>
                  <a:schemeClr val="tx1"/>
                </a:solidFill>
                <a:latin typeface="Arial Narrow" pitchFamily="34" charset="0"/>
              </a:rPr>
              <a:t>_MAKE(0xFFFF, 3), 	// linkBcntrld - (LINK, BCNTRLD)</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CIDX</a:t>
            </a:r>
            <a:r>
              <a:rPr lang="en-US" sz="1600" b="0">
                <a:solidFill>
                  <a:schemeClr val="tx1"/>
                </a:solidFill>
                <a:latin typeface="Arial Narrow" pitchFamily="34" charset="0"/>
              </a:rPr>
              <a:t>_MAKE(0 ,0),               		// srcDstCidx -  (SRCCIDX, DSTCIDX)</a:t>
            </a:r>
          </a:p>
          <a:p>
            <a:pPr>
              <a:lnSpc>
                <a:spcPct val="60000"/>
              </a:lnSpc>
            </a:pPr>
            <a:r>
              <a:rPr lang="en-US" sz="1600" b="0">
                <a:solidFill>
                  <a:schemeClr val="tx1"/>
                </a:solidFill>
                <a:latin typeface="Arial Narrow" pitchFamily="34" charset="0"/>
              </a:rPr>
              <a:t>    </a:t>
            </a:r>
            <a:r>
              <a:rPr lang="en-US" sz="1600" b="0">
                <a:latin typeface="Arial Narrow" pitchFamily="34" charset="0"/>
              </a:rPr>
              <a:t>1</a:t>
            </a:r>
            <a:r>
              <a:rPr lang="en-US" sz="1600" b="0">
                <a:solidFill>
                  <a:schemeClr val="tx1"/>
                </a:solidFill>
                <a:latin typeface="Arial Narrow" pitchFamily="34" charset="0"/>
              </a:rPr>
              <a:t>                                       			// cCnt - CCNT</a:t>
            </a:r>
          </a:p>
          <a:p>
            <a:pPr>
              <a:lnSpc>
                <a:spcPct val="60000"/>
              </a:lnSpc>
            </a:pPr>
            <a:r>
              <a:rPr lang="en-US" sz="1600" b="0">
                <a:solidFill>
                  <a:schemeClr val="tx1"/>
                </a:solidFill>
                <a:latin typeface="Arial Narrow" pitchFamily="34" charset="0"/>
              </a:rPr>
              <a:t>};</a:t>
            </a:r>
          </a:p>
        </p:txBody>
      </p:sp>
      <p:grpSp>
        <p:nvGrpSpPr>
          <p:cNvPr id="871428" name="Group 4"/>
          <p:cNvGrpSpPr>
            <a:grpSpLocks/>
          </p:cNvGrpSpPr>
          <p:nvPr/>
        </p:nvGrpSpPr>
        <p:grpSpPr bwMode="auto">
          <a:xfrm>
            <a:off x="1981200" y="685800"/>
            <a:ext cx="2098675" cy="2574925"/>
            <a:chOff x="212" y="2064"/>
            <a:chExt cx="1322" cy="1622"/>
          </a:xfrm>
        </p:grpSpPr>
        <p:sp>
          <p:nvSpPr>
            <p:cNvPr id="871429"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30"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31"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871432"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871433"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871434"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35"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36"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871437"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871438"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871439"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871440"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871441"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871442"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871443"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871444" name="Group 20"/>
          <p:cNvGrpSpPr>
            <a:grpSpLocks/>
          </p:cNvGrpSpPr>
          <p:nvPr/>
        </p:nvGrpSpPr>
        <p:grpSpPr bwMode="auto">
          <a:xfrm>
            <a:off x="5410200" y="685800"/>
            <a:ext cx="2098675" cy="2574925"/>
            <a:chOff x="2038" y="2362"/>
            <a:chExt cx="1322" cy="1622"/>
          </a:xfrm>
        </p:grpSpPr>
        <p:sp>
          <p:nvSpPr>
            <p:cNvPr id="871445"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46"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47"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871448"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871449"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871450"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51"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52"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871453"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871454"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871455"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871456"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871457"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871458"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871459"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1444"/>
                                        </p:tgtEl>
                                        <p:attrNameLst>
                                          <p:attrName>style.visibility</p:attrName>
                                        </p:attrNameLst>
                                      </p:cBhvr>
                                      <p:to>
                                        <p:strVal val="visible"/>
                                      </p:to>
                                    </p:set>
                                    <p:animEffect transition="in" filter="dissolve">
                                      <p:cBhvr>
                                        <p:cTn id="7" dur="500"/>
                                        <p:tgtEl>
                                          <p:spTgt spid="87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a:t>Step 2D: Write Channel Params to PSET</a:t>
            </a:r>
          </a:p>
        </p:txBody>
      </p:sp>
      <p:sp>
        <p:nvSpPr>
          <p:cNvPr id="1226755" name="Rectangle 3"/>
          <p:cNvSpPr>
            <a:spLocks noChangeArrowheads="1"/>
          </p:cNvSpPr>
          <p:nvPr/>
        </p:nvSpPr>
        <p:spPr bwMode="auto">
          <a:xfrm>
            <a:off x="685800" y="3263900"/>
            <a:ext cx="7848600" cy="3013075"/>
          </a:xfrm>
          <a:prstGeom prst="rect">
            <a:avLst/>
          </a:prstGeom>
          <a:solidFill>
            <a:schemeClr val="accent1"/>
          </a:solidFill>
          <a:ln w="12700">
            <a:noFill/>
            <a:miter lim="800000"/>
            <a:headEnd/>
            <a:tailEnd/>
          </a:ln>
          <a:effectLst/>
        </p:spPr>
        <p:txBody>
          <a:bodyPr wrap="none"/>
          <a:lstStyle/>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write the PaRAM setup values to PaRAM – </a:t>
            </a:r>
            <a:r>
              <a:rPr lang="en-US" sz="1600" b="0" i="1">
                <a:latin typeface="Arial Narrow" pitchFamily="34" charset="0"/>
              </a:rPr>
              <a:t>this gets the handle to the PSET (e.g. #249)</a:t>
            </a:r>
          </a:p>
          <a:p>
            <a:pPr>
              <a:lnSpc>
                <a:spcPct val="60000"/>
              </a:lnSpc>
            </a:pPr>
            <a:r>
              <a:rPr lang="en-US" sz="1600" b="0">
                <a:solidFill>
                  <a:schemeClr val="tx1"/>
                </a:solidFill>
                <a:latin typeface="Arial Narrow" pitchFamily="34" charset="0"/>
              </a:rPr>
              <a:t>PsetNum =</a:t>
            </a:r>
            <a:r>
              <a:rPr lang="en-US" sz="1600" b="0" i="1">
                <a:latin typeface="Arial Narrow" pitchFamily="34" charset="0"/>
              </a:rPr>
              <a:t> 249;</a:t>
            </a:r>
          </a:p>
          <a:p>
            <a:pPr>
              <a:lnSpc>
                <a:spcPct val="60000"/>
              </a:lnSpc>
            </a:pPr>
            <a:r>
              <a:rPr lang="en-US" sz="1600" b="0">
                <a:solidFill>
                  <a:schemeClr val="tx1"/>
                </a:solidFill>
                <a:latin typeface="Arial Narrow" pitchFamily="34" charset="0"/>
              </a:rPr>
              <a:t>hParam = </a:t>
            </a:r>
            <a:r>
              <a:rPr lang="en-US" sz="1800">
                <a:latin typeface="Courier New" pitchFamily="49" charset="0"/>
              </a:rPr>
              <a:t>CSL_edma3GetParamHandle</a:t>
            </a:r>
            <a:r>
              <a:rPr lang="en-US" sz="1600" b="0">
                <a:solidFill>
                  <a:schemeClr val="tx1"/>
                </a:solidFill>
                <a:latin typeface="Arial Narrow" pitchFamily="34" charset="0"/>
              </a:rPr>
              <a:t>(hChannel, PsetNum, NULL);</a:t>
            </a:r>
          </a:p>
          <a:p>
            <a:pPr>
              <a:lnSpc>
                <a:spcPct val="60000"/>
              </a:lnSpc>
            </a:pPr>
            <a:r>
              <a:rPr lang="en-US" sz="1600" b="0">
                <a:solidFill>
                  <a:schemeClr val="tx1"/>
                </a:solidFill>
                <a:latin typeface="Arial Narrow" pitchFamily="34" charset="0"/>
              </a:rPr>
              <a:t>status = </a:t>
            </a:r>
            <a:r>
              <a:rPr lang="en-US" sz="1800">
                <a:latin typeface="Courier New" pitchFamily="49" charset="0"/>
              </a:rPr>
              <a:t>CSL_edma3ParamSetup</a:t>
            </a:r>
            <a:r>
              <a:rPr lang="en-US" sz="1600" b="0">
                <a:solidFill>
                  <a:schemeClr val="tx1"/>
                </a:solidFill>
                <a:latin typeface="Arial Narrow" pitchFamily="34" charset="0"/>
              </a:rPr>
              <a:t>(hParam, &amp;myParamSetup);</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the PSET (#249)</a:t>
            </a:r>
          </a:p>
          <a:p>
            <a:pPr>
              <a:lnSpc>
                <a:spcPct val="60000"/>
              </a:lnSpc>
            </a:pPr>
            <a:r>
              <a:rPr lang="en-US" sz="1800">
                <a:latin typeface="Courier New" pitchFamily="49" charset="0"/>
              </a:rPr>
              <a:t>CSL_edma3HwChannelSetupParam</a:t>
            </a:r>
            <a:r>
              <a:rPr lang="en-US" sz="1600" b="0">
                <a:solidFill>
                  <a:schemeClr val="tx1"/>
                </a:solidFill>
                <a:latin typeface="Arial Narrow" pitchFamily="34" charset="0"/>
              </a:rPr>
              <a:t>(hChannel, PsetNum)</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a queue</a:t>
            </a:r>
          </a:p>
          <a:p>
            <a:pPr>
              <a:lnSpc>
                <a:spcPct val="60000"/>
              </a:lnSpc>
            </a:pPr>
            <a:r>
              <a:rPr lang="en-US" sz="1800">
                <a:latin typeface="Courier New" pitchFamily="49" charset="0"/>
              </a:rPr>
              <a:t>CSL_edma3HwChannelSetupQue</a:t>
            </a:r>
            <a:r>
              <a:rPr lang="en-US" sz="1600" b="0">
                <a:solidFill>
                  <a:schemeClr val="tx1"/>
                </a:solidFill>
                <a:latin typeface="Arial Narrow" pitchFamily="34" charset="0"/>
              </a:rPr>
              <a:t>(hChannel, CSL_EDMA3_QUE_1)</a:t>
            </a:r>
          </a:p>
        </p:txBody>
      </p:sp>
      <p:grpSp>
        <p:nvGrpSpPr>
          <p:cNvPr id="1226756" name="Group 4"/>
          <p:cNvGrpSpPr>
            <a:grpSpLocks/>
          </p:cNvGrpSpPr>
          <p:nvPr/>
        </p:nvGrpSpPr>
        <p:grpSpPr bwMode="auto">
          <a:xfrm>
            <a:off x="1981200" y="596900"/>
            <a:ext cx="2098675" cy="2574925"/>
            <a:chOff x="212" y="2064"/>
            <a:chExt cx="1322" cy="1622"/>
          </a:xfrm>
        </p:grpSpPr>
        <p:sp>
          <p:nvSpPr>
            <p:cNvPr id="1226757"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58"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59"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6760"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6761"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6762"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63"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64"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6765"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6766"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6767"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6768"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6769"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6770"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6771"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1226772" name="Group 20"/>
          <p:cNvGrpSpPr>
            <a:grpSpLocks/>
          </p:cNvGrpSpPr>
          <p:nvPr/>
        </p:nvGrpSpPr>
        <p:grpSpPr bwMode="auto">
          <a:xfrm>
            <a:off x="5410200" y="596900"/>
            <a:ext cx="2098675" cy="2574925"/>
            <a:chOff x="2038" y="2362"/>
            <a:chExt cx="1322" cy="1622"/>
          </a:xfrm>
        </p:grpSpPr>
        <p:sp>
          <p:nvSpPr>
            <p:cNvPr id="1226773"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74"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75"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26776"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26777"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26778"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79"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80"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26781"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26782"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26783"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26784"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226785"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26786"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26787"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6772"/>
                                        </p:tgtEl>
                                        <p:attrNameLst>
                                          <p:attrName>style.visibility</p:attrName>
                                        </p:attrNameLst>
                                      </p:cBhvr>
                                      <p:to>
                                        <p:strVal val="visible"/>
                                      </p:to>
                                    </p:set>
                                    <p:animEffect transition="in" filter="dissolve">
                                      <p:cBhvr>
                                        <p:cTn id="7" dur="500"/>
                                        <p:tgtEl>
                                          <p:spTgt spid="122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a:t>Step 3: Enable and Start Channel</a:t>
            </a:r>
            <a:endParaRPr lang="en-US" u="sng"/>
          </a:p>
        </p:txBody>
      </p:sp>
      <p:sp>
        <p:nvSpPr>
          <p:cNvPr id="873475" name="Rectangle 3"/>
          <p:cNvSpPr>
            <a:spLocks noChangeArrowheads="1"/>
          </p:cNvSpPr>
          <p:nvPr/>
        </p:nvSpPr>
        <p:spPr bwMode="auto">
          <a:xfrm>
            <a:off x="261938" y="1743075"/>
            <a:ext cx="8745537"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ENABLE</a:t>
            </a:r>
            <a:r>
              <a:rPr lang="en-US" sz="1800" b="0">
                <a:solidFill>
                  <a:schemeClr val="tx1"/>
                </a:solidFill>
                <a:latin typeface="Arial Narrow" pitchFamily="34" charset="0"/>
              </a:rPr>
              <a:t>, NULL);</a:t>
            </a:r>
          </a:p>
        </p:txBody>
      </p:sp>
      <p:sp>
        <p:nvSpPr>
          <p:cNvPr id="873476" name="Rectangle 4"/>
          <p:cNvSpPr>
            <a:spLocks noChangeArrowheads="1"/>
          </p:cNvSpPr>
          <p:nvPr/>
        </p:nvSpPr>
        <p:spPr bwMode="auto">
          <a:xfrm>
            <a:off x="338138" y="3371850"/>
            <a:ext cx="8653462"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SET</a:t>
            </a:r>
            <a:r>
              <a:rPr lang="en-US" sz="1800" b="0">
                <a:solidFill>
                  <a:schemeClr val="tx1"/>
                </a:solidFill>
                <a:latin typeface="Arial Narrow" pitchFamily="34" charset="0"/>
              </a:rPr>
              <a:t>, NULL);</a:t>
            </a:r>
          </a:p>
        </p:txBody>
      </p:sp>
      <p:sp>
        <p:nvSpPr>
          <p:cNvPr id="873479" name="Text Box 7"/>
          <p:cNvSpPr txBox="1">
            <a:spLocks noChangeArrowheads="1"/>
          </p:cNvSpPr>
          <p:nvPr/>
        </p:nvSpPr>
        <p:spPr bwMode="auto">
          <a:xfrm>
            <a:off x="609600" y="1352550"/>
            <a:ext cx="8421688"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Event Sync from peripheral</a:t>
            </a:r>
            <a:r>
              <a:rPr lang="en-US">
                <a:solidFill>
                  <a:schemeClr val="tx1"/>
                </a:solidFill>
                <a:latin typeface="Arial Narrow" pitchFamily="34" charset="0"/>
              </a:rPr>
              <a:t> (Event Enable Register – set bit in EER, next example)</a:t>
            </a:r>
          </a:p>
        </p:txBody>
      </p:sp>
      <p:sp>
        <p:nvSpPr>
          <p:cNvPr id="873480" name="Text Box 8"/>
          <p:cNvSpPr txBox="1">
            <a:spLocks noChangeArrowheads="1"/>
          </p:cNvSpPr>
          <p:nvPr/>
        </p:nvSpPr>
        <p:spPr bwMode="auto">
          <a:xfrm>
            <a:off x="609600" y="2895600"/>
            <a:ext cx="810577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Manually Trigger</a:t>
            </a:r>
            <a:r>
              <a:rPr lang="en-US">
                <a:solidFill>
                  <a:schemeClr val="tx1"/>
                </a:solidFill>
                <a:latin typeface="Arial Narrow" pitchFamily="34" charset="0"/>
              </a:rPr>
              <a:t> the channel to Run (Event Set Register – ESR) (shown below)</a:t>
            </a:r>
          </a:p>
        </p:txBody>
      </p:sp>
      <p:sp>
        <p:nvSpPr>
          <p:cNvPr id="873481" name="Text Box 9"/>
          <p:cNvSpPr txBox="1">
            <a:spLocks noChangeArrowheads="1"/>
          </p:cNvSpPr>
          <p:nvPr/>
        </p:nvSpPr>
        <p:spPr bwMode="auto">
          <a:xfrm>
            <a:off x="609600" y="2362200"/>
            <a:ext cx="666432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Chain Event from another channel</a:t>
            </a:r>
            <a:r>
              <a:rPr lang="en-US">
                <a:solidFill>
                  <a:schemeClr val="tx1"/>
                </a:solidFill>
                <a:latin typeface="Arial Narrow" pitchFamily="34" charset="0"/>
              </a:rPr>
              <a:t> (Chain Event Register – CER)</a:t>
            </a:r>
          </a:p>
        </p:txBody>
      </p:sp>
      <p:sp>
        <p:nvSpPr>
          <p:cNvPr id="873490" name="Text Box 18"/>
          <p:cNvSpPr txBox="1">
            <a:spLocks noChangeArrowheads="1"/>
          </p:cNvSpPr>
          <p:nvPr/>
        </p:nvSpPr>
        <p:spPr bwMode="auto">
          <a:xfrm>
            <a:off x="228600" y="762000"/>
            <a:ext cx="7288213" cy="457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2400">
                <a:solidFill>
                  <a:schemeClr val="tx1"/>
                </a:solidFill>
              </a:rPr>
              <a:t>Start the Channel Running (3 options)</a:t>
            </a:r>
          </a:p>
        </p:txBody>
      </p:sp>
      <p:sp>
        <p:nvSpPr>
          <p:cNvPr id="873491" name="Text Box 19"/>
          <p:cNvSpPr txBox="1">
            <a:spLocks noChangeArrowheads="1"/>
          </p:cNvSpPr>
          <p:nvPr/>
        </p:nvSpPr>
        <p:spPr bwMode="auto">
          <a:xfrm>
            <a:off x="228600" y="4114800"/>
            <a:ext cx="7288213" cy="9144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2400">
                <a:solidFill>
                  <a:schemeClr val="tx1"/>
                </a:solidFill>
              </a:rPr>
              <a:t>Notice both call </a:t>
            </a:r>
            <a:r>
              <a:rPr lang="en-US" sz="2400"/>
              <a:t>CSL_edma3HwChannelControl().</a:t>
            </a:r>
            <a:r>
              <a:rPr lang="en-US" sz="2400">
                <a:solidFill>
                  <a:schemeClr val="tx1"/>
                </a:solidFill>
              </a:rPr>
              <a:t/>
            </a:r>
            <a:br>
              <a:rPr lang="en-US" sz="2400">
                <a:solidFill>
                  <a:schemeClr val="tx1"/>
                </a:solidFill>
              </a:rPr>
            </a:br>
            <a:r>
              <a:rPr lang="en-US" sz="2400">
                <a:solidFill>
                  <a:schemeClr val="tx1"/>
                </a:solidFill>
              </a:rPr>
              <a:t>This is used to enable the channel or to start it manually,</a:t>
            </a:r>
            <a:br>
              <a:rPr lang="en-US" sz="2400">
                <a:solidFill>
                  <a:schemeClr val="tx1"/>
                </a:solidFill>
              </a:rPr>
            </a:br>
            <a:r>
              <a:rPr lang="en-US" sz="2400">
                <a:solidFill>
                  <a:schemeClr val="tx1"/>
                </a:solidFill>
              </a:rPr>
              <a:t>i.e. it controls the Ch’s operation.</a:t>
            </a: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ChangeArrowheads="1"/>
          </p:cNvSpPr>
          <p:nvPr/>
        </p:nvSpPr>
        <p:spPr bwMode="auto">
          <a:xfrm>
            <a:off x="457200" y="2647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1555" name="Rectangle 3"/>
          <p:cNvSpPr>
            <a:spLocks noGrp="1" noChangeArrowheads="1"/>
          </p:cNvSpPr>
          <p:nvPr>
            <p:ph type="title"/>
          </p:nvPr>
        </p:nvSpPr>
        <p:spPr/>
        <p:txBody>
          <a:bodyPr/>
          <a:lstStyle/>
          <a:p>
            <a:r>
              <a:rPr lang="en-US"/>
              <a:t>Outline</a:t>
            </a:r>
          </a:p>
        </p:txBody>
      </p:sp>
      <p:sp>
        <p:nvSpPr>
          <p:cNvPr id="1431558"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1554"/>
                                        </p:tgtEl>
                                        <p:attrNameLst>
                                          <p:attrName>style.visibility</p:attrName>
                                        </p:attrNameLst>
                                      </p:cBhvr>
                                      <p:to>
                                        <p:strVal val="visible"/>
                                      </p:to>
                                    </p:set>
                                    <p:animEffect transition="in" filter="dissolve">
                                      <p:cBhvr>
                                        <p:cTn id="7" dur="1000"/>
                                        <p:tgtEl>
                                          <p:spTgt spid="143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527" name="Text Box 13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9394"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9395"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9396"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9397"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9398"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9399"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9400"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9401"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9403"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404"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9405"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9406"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9407"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9408"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409" name="Group 17"/>
          <p:cNvGrpSpPr>
            <a:grpSpLocks/>
          </p:cNvGrpSpPr>
          <p:nvPr/>
        </p:nvGrpSpPr>
        <p:grpSpPr bwMode="auto">
          <a:xfrm>
            <a:off x="6575425" y="1433513"/>
            <a:ext cx="333375" cy="609600"/>
            <a:chOff x="2234" y="1394"/>
            <a:chExt cx="144" cy="264"/>
          </a:xfrm>
        </p:grpSpPr>
        <p:sp>
          <p:nvSpPr>
            <p:cNvPr id="1339410"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11"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2"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3"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4"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15"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9416"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7"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9418"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9"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9420"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9421"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9422"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9423"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24" name="Group 32"/>
          <p:cNvGrpSpPr>
            <a:grpSpLocks/>
          </p:cNvGrpSpPr>
          <p:nvPr/>
        </p:nvGrpSpPr>
        <p:grpSpPr bwMode="auto">
          <a:xfrm rot="-5400000">
            <a:off x="3737769" y="1440656"/>
            <a:ext cx="174625" cy="608013"/>
            <a:chOff x="3226" y="1912"/>
            <a:chExt cx="76" cy="264"/>
          </a:xfrm>
        </p:grpSpPr>
        <p:sp>
          <p:nvSpPr>
            <p:cNvPr id="1339425"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26"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7"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8"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9"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0"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1"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2"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33"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9434" name="Group 42"/>
          <p:cNvGrpSpPr>
            <a:grpSpLocks/>
          </p:cNvGrpSpPr>
          <p:nvPr/>
        </p:nvGrpSpPr>
        <p:grpSpPr bwMode="auto">
          <a:xfrm>
            <a:off x="3441700" y="2559050"/>
            <a:ext cx="788988" cy="1025525"/>
            <a:chOff x="1680" y="3281"/>
            <a:chExt cx="497" cy="646"/>
          </a:xfrm>
        </p:grpSpPr>
        <p:sp>
          <p:nvSpPr>
            <p:cNvPr id="1339435"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9436"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37" name="Group 45"/>
            <p:cNvGrpSpPr>
              <a:grpSpLocks/>
            </p:cNvGrpSpPr>
            <p:nvPr/>
          </p:nvGrpSpPr>
          <p:grpSpPr bwMode="auto">
            <a:xfrm rot="-5400000">
              <a:off x="1877" y="3491"/>
              <a:ext cx="110" cy="383"/>
              <a:chOff x="3226" y="1912"/>
              <a:chExt cx="76" cy="264"/>
            </a:xfrm>
          </p:grpSpPr>
          <p:sp>
            <p:nvSpPr>
              <p:cNvPr id="1339438"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39"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0"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1"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2"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3"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4"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5"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46"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9447"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9455" name="AutoShape 63"/>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9456"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9458"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9459"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9460" name="AutoShape 68"/>
          <p:cNvCxnSpPr>
            <a:cxnSpLocks noChangeShapeType="1"/>
            <a:stCxn id="1339416" idx="3"/>
            <a:endCxn id="1339423"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9461" name="AutoShape 69"/>
          <p:cNvCxnSpPr>
            <a:cxnSpLocks noChangeShapeType="1"/>
            <a:stCxn id="1339423" idx="3"/>
            <a:endCxn id="1339407"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9462" name="AutoShape 70"/>
          <p:cNvCxnSpPr>
            <a:cxnSpLocks noChangeShapeType="1"/>
            <a:stCxn id="1339407" idx="3"/>
            <a:endCxn id="1339408"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9463" name="AutoShape 71"/>
          <p:cNvCxnSpPr>
            <a:cxnSpLocks noChangeShapeType="1"/>
            <a:endCxn id="1339447"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39464" name="AutoShape 72"/>
          <p:cNvCxnSpPr>
            <a:cxnSpLocks noChangeShapeType="1"/>
            <a:stCxn id="1339447" idx="1"/>
            <a:endCxn id="1339436"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9465" name="AutoShape 73"/>
          <p:cNvCxnSpPr>
            <a:cxnSpLocks noChangeShapeType="1"/>
            <a:stCxn id="1339418" idx="1"/>
            <a:endCxn id="1339436"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9466" name="AutoShape 74"/>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9467"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9468"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69"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39470"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1" name="Rectangle 79"/>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2" name="Rectangle 80"/>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9473" name="Rectangle 81"/>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4" name="Text Box 82"/>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9475" name="Rectangle 83"/>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6" name="Rectangle 84"/>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9477" name="Rectangle 85"/>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9478" name="Text Box 86"/>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9480" name="Text Box 8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9481" name="Text Box 8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9482" name="Text Box 9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9483" name="Line 9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4" name="Line 9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5" name="Text Box 9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39501" name="AutoShape 109"/>
          <p:cNvCxnSpPr>
            <a:cxnSpLocks noChangeShapeType="1"/>
            <a:endCxn id="1339447"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9502" name="AutoShape 11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9503" name="Text Box 111"/>
          <p:cNvSpPr txBox="1">
            <a:spLocks noChangeArrowheads="1"/>
          </p:cNvSpPr>
          <p:nvPr/>
        </p:nvSpPr>
        <p:spPr bwMode="auto">
          <a:xfrm>
            <a:off x="115888" y="4168775"/>
            <a:ext cx="9028112" cy="311150"/>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a:t>
            </a:r>
          </a:p>
        </p:txBody>
      </p:sp>
      <p:sp>
        <p:nvSpPr>
          <p:cNvPr id="1339505" name="AutoShape 113"/>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9506" name="Group 114"/>
          <p:cNvGrpSpPr>
            <a:grpSpLocks/>
          </p:cNvGrpSpPr>
          <p:nvPr/>
        </p:nvGrpSpPr>
        <p:grpSpPr bwMode="auto">
          <a:xfrm>
            <a:off x="6575425" y="2565400"/>
            <a:ext cx="333375" cy="609600"/>
            <a:chOff x="2234" y="1394"/>
            <a:chExt cx="144" cy="264"/>
          </a:xfrm>
        </p:grpSpPr>
        <p:sp>
          <p:nvSpPr>
            <p:cNvPr id="1339507" name="Rectangle 115"/>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08" name="Line 116"/>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09" name="Line 117"/>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0" name="Line 118"/>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1" name="Line 119"/>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12" name="AutoShape 120"/>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513" name="AutoShape 121"/>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14" name="Group 122"/>
          <p:cNvGrpSpPr>
            <a:grpSpLocks/>
          </p:cNvGrpSpPr>
          <p:nvPr/>
        </p:nvGrpSpPr>
        <p:grpSpPr bwMode="auto">
          <a:xfrm>
            <a:off x="6557963" y="3336925"/>
            <a:ext cx="333375" cy="609600"/>
            <a:chOff x="2234" y="1394"/>
            <a:chExt cx="144" cy="264"/>
          </a:xfrm>
        </p:grpSpPr>
        <p:sp>
          <p:nvSpPr>
            <p:cNvPr id="1339515"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16"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7"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8"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9"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20" name="AutoShape 128"/>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21" name="Group 129"/>
          <p:cNvGrpSpPr>
            <a:grpSpLocks/>
          </p:cNvGrpSpPr>
          <p:nvPr/>
        </p:nvGrpSpPr>
        <p:grpSpPr bwMode="auto">
          <a:xfrm>
            <a:off x="6550025" y="2566988"/>
            <a:ext cx="333375" cy="609600"/>
            <a:chOff x="2234" y="1394"/>
            <a:chExt cx="144" cy="264"/>
          </a:xfrm>
        </p:grpSpPr>
        <p:sp>
          <p:nvSpPr>
            <p:cNvPr id="1339522" name="Rectangle 130"/>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23" name="Line 131"/>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4" name="Line 132"/>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5" name="Line 133"/>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6" name="Line 134"/>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57" name="Line 65"/>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9500" name="Line 10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55" name="Text Box 11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144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144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1444"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1445"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4144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144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144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144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1450"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451"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1452"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1453"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1454"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41455"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456" name="Group 16"/>
          <p:cNvGrpSpPr>
            <a:grpSpLocks/>
          </p:cNvGrpSpPr>
          <p:nvPr/>
        </p:nvGrpSpPr>
        <p:grpSpPr bwMode="auto">
          <a:xfrm>
            <a:off x="6575425" y="1433513"/>
            <a:ext cx="333375" cy="609600"/>
            <a:chOff x="2234" y="1394"/>
            <a:chExt cx="144" cy="264"/>
          </a:xfrm>
        </p:grpSpPr>
        <p:sp>
          <p:nvSpPr>
            <p:cNvPr id="1341457"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58"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59"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0"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1"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62"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1463"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4"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1465"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6"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1467"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1468"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41469"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41470"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71" name="Group 31"/>
          <p:cNvGrpSpPr>
            <a:grpSpLocks/>
          </p:cNvGrpSpPr>
          <p:nvPr/>
        </p:nvGrpSpPr>
        <p:grpSpPr bwMode="auto">
          <a:xfrm rot="-5400000">
            <a:off x="3737769" y="1440656"/>
            <a:ext cx="174625" cy="608013"/>
            <a:chOff x="3226" y="1912"/>
            <a:chExt cx="76" cy="264"/>
          </a:xfrm>
        </p:grpSpPr>
        <p:sp>
          <p:nvSpPr>
            <p:cNvPr id="1341472"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73"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4"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5"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6"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7"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8"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9"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80"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1481" name="Group 41"/>
          <p:cNvGrpSpPr>
            <a:grpSpLocks/>
          </p:cNvGrpSpPr>
          <p:nvPr/>
        </p:nvGrpSpPr>
        <p:grpSpPr bwMode="auto">
          <a:xfrm>
            <a:off x="3441700" y="2559050"/>
            <a:ext cx="788988" cy="1025525"/>
            <a:chOff x="1680" y="3281"/>
            <a:chExt cx="497" cy="646"/>
          </a:xfrm>
        </p:grpSpPr>
        <p:sp>
          <p:nvSpPr>
            <p:cNvPr id="1341482"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41483"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84" name="Group 44"/>
            <p:cNvGrpSpPr>
              <a:grpSpLocks/>
            </p:cNvGrpSpPr>
            <p:nvPr/>
          </p:nvGrpSpPr>
          <p:grpSpPr bwMode="auto">
            <a:xfrm rot="-5400000">
              <a:off x="1877" y="3491"/>
              <a:ext cx="110" cy="383"/>
              <a:chOff x="3226" y="1912"/>
              <a:chExt cx="76" cy="264"/>
            </a:xfrm>
          </p:grpSpPr>
          <p:sp>
            <p:nvSpPr>
              <p:cNvPr id="1341485"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86"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7"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8"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9"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0"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1"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2"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93"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1494"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41495"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1496"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1497"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1498"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1499" name="AutoShape 59"/>
          <p:cNvCxnSpPr>
            <a:cxnSpLocks noChangeShapeType="1"/>
            <a:stCxn id="1341463" idx="3"/>
            <a:endCxn id="1341470"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1500" name="AutoShape 60"/>
          <p:cNvCxnSpPr>
            <a:cxnSpLocks noChangeShapeType="1"/>
            <a:stCxn id="1341470" idx="3"/>
            <a:endCxn id="1341454"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1501" name="AutoShape 61"/>
          <p:cNvCxnSpPr>
            <a:cxnSpLocks noChangeShapeType="1"/>
            <a:stCxn id="1341454" idx="3"/>
            <a:endCxn id="1341455"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1502" name="AutoShape 62"/>
          <p:cNvCxnSpPr>
            <a:cxnSpLocks noChangeShapeType="1"/>
            <a:endCxn id="1341494"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1503" name="AutoShape 63"/>
          <p:cNvCxnSpPr>
            <a:cxnSpLocks noChangeShapeType="1"/>
            <a:stCxn id="1341494" idx="1"/>
            <a:endCxn id="1341483"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1504" name="AutoShape 64"/>
          <p:cNvCxnSpPr>
            <a:cxnSpLocks noChangeShapeType="1"/>
            <a:stCxn id="1341465" idx="1"/>
            <a:endCxn id="1341483"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1505"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1506"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1507"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08"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1509"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0"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1"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1512"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3"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1514"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5"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1516"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1517"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1518"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1519"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1520"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1521"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2"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3" name="Text Box 8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41524" name="AutoShape 84"/>
          <p:cNvCxnSpPr>
            <a:cxnSpLocks noChangeShapeType="1"/>
            <a:endCxn id="1341494"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1525"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1526" name="Text Box 86"/>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a:t>
            </a:r>
            <a:r>
              <a:rPr lang="en-US" sz="1800">
                <a:solidFill>
                  <a:srgbClr val="FF3300"/>
                </a:solidFill>
                <a:latin typeface="Arial Narrow" pitchFamily="34" charset="0"/>
              </a:rPr>
              <a:t>Src addresses</a:t>
            </a:r>
            <a:r>
              <a:rPr lang="en-US" sz="1800">
                <a:solidFill>
                  <a:schemeClr val="tx1"/>
                </a:solidFill>
                <a:latin typeface="Arial Narrow" pitchFamily="34" charset="0"/>
              </a:rPr>
              <a:t> to use the desired buffer. </a:t>
            </a:r>
          </a:p>
        </p:txBody>
      </p:sp>
      <p:sp>
        <p:nvSpPr>
          <p:cNvPr id="1341527"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1528" name="Group 88"/>
          <p:cNvGrpSpPr>
            <a:grpSpLocks/>
          </p:cNvGrpSpPr>
          <p:nvPr/>
        </p:nvGrpSpPr>
        <p:grpSpPr bwMode="auto">
          <a:xfrm>
            <a:off x="6575425" y="2565400"/>
            <a:ext cx="333375" cy="609600"/>
            <a:chOff x="2234" y="1394"/>
            <a:chExt cx="144" cy="264"/>
          </a:xfrm>
        </p:grpSpPr>
        <p:sp>
          <p:nvSpPr>
            <p:cNvPr id="1341529"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0"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1"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2"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3"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34"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535"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36" name="Group 96"/>
          <p:cNvGrpSpPr>
            <a:grpSpLocks/>
          </p:cNvGrpSpPr>
          <p:nvPr/>
        </p:nvGrpSpPr>
        <p:grpSpPr bwMode="auto">
          <a:xfrm>
            <a:off x="6557963" y="3336925"/>
            <a:ext cx="333375" cy="609600"/>
            <a:chOff x="2234" y="1394"/>
            <a:chExt cx="144" cy="264"/>
          </a:xfrm>
        </p:grpSpPr>
        <p:sp>
          <p:nvSpPr>
            <p:cNvPr id="1341537"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8"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9"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0"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1"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2"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43" name="Group 103"/>
          <p:cNvGrpSpPr>
            <a:grpSpLocks/>
          </p:cNvGrpSpPr>
          <p:nvPr/>
        </p:nvGrpSpPr>
        <p:grpSpPr bwMode="auto">
          <a:xfrm>
            <a:off x="6550025" y="2566988"/>
            <a:ext cx="333375" cy="609600"/>
            <a:chOff x="2234" y="1394"/>
            <a:chExt cx="144" cy="264"/>
          </a:xfrm>
        </p:grpSpPr>
        <p:sp>
          <p:nvSpPr>
            <p:cNvPr id="134154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4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9"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1550"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1551" name="Rectangle 111"/>
          <p:cNvSpPr>
            <a:spLocks noChangeArrowheads="1"/>
          </p:cNvSpPr>
          <p:nvPr/>
        </p:nvSpPr>
        <p:spPr bwMode="auto">
          <a:xfrm>
            <a:off x="12954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2" name="Rectangle 112"/>
          <p:cNvSpPr>
            <a:spLocks noChangeArrowheads="1"/>
          </p:cNvSpPr>
          <p:nvPr/>
        </p:nvSpPr>
        <p:spPr bwMode="auto">
          <a:xfrm>
            <a:off x="4048125"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3" name="Rectangle 113"/>
          <p:cNvSpPr>
            <a:spLocks noChangeArrowheads="1"/>
          </p:cNvSpPr>
          <p:nvPr/>
        </p:nvSpPr>
        <p:spPr bwMode="auto">
          <a:xfrm>
            <a:off x="67818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534" name="Text Box 11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0418"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0419"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0420"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0421"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40422"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0423"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0424"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0425"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0426"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427"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0428"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0429"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0430"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40431"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432" name="Group 16"/>
          <p:cNvGrpSpPr>
            <a:grpSpLocks/>
          </p:cNvGrpSpPr>
          <p:nvPr/>
        </p:nvGrpSpPr>
        <p:grpSpPr bwMode="auto">
          <a:xfrm>
            <a:off x="6575425" y="1433513"/>
            <a:ext cx="333375" cy="609600"/>
            <a:chOff x="2234" y="1394"/>
            <a:chExt cx="144" cy="264"/>
          </a:xfrm>
        </p:grpSpPr>
        <p:sp>
          <p:nvSpPr>
            <p:cNvPr id="1340433"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34"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5"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6"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7"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38"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0439"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0"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0441"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2"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0443"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0444"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40445"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40446"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47" name="Group 31"/>
          <p:cNvGrpSpPr>
            <a:grpSpLocks/>
          </p:cNvGrpSpPr>
          <p:nvPr/>
        </p:nvGrpSpPr>
        <p:grpSpPr bwMode="auto">
          <a:xfrm rot="-5400000">
            <a:off x="3737769" y="1440656"/>
            <a:ext cx="174625" cy="608013"/>
            <a:chOff x="3226" y="1912"/>
            <a:chExt cx="76" cy="264"/>
          </a:xfrm>
        </p:grpSpPr>
        <p:sp>
          <p:nvSpPr>
            <p:cNvPr id="1340448"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49"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0"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1"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2"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3"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4"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5"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56"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0457" name="Group 41"/>
          <p:cNvGrpSpPr>
            <a:grpSpLocks/>
          </p:cNvGrpSpPr>
          <p:nvPr/>
        </p:nvGrpSpPr>
        <p:grpSpPr bwMode="auto">
          <a:xfrm>
            <a:off x="3441700" y="2559050"/>
            <a:ext cx="788988" cy="1025525"/>
            <a:chOff x="1680" y="3281"/>
            <a:chExt cx="497" cy="646"/>
          </a:xfrm>
        </p:grpSpPr>
        <p:sp>
          <p:nvSpPr>
            <p:cNvPr id="1340458"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40459"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60" name="Group 44"/>
            <p:cNvGrpSpPr>
              <a:grpSpLocks/>
            </p:cNvGrpSpPr>
            <p:nvPr/>
          </p:nvGrpSpPr>
          <p:grpSpPr bwMode="auto">
            <a:xfrm rot="-5400000">
              <a:off x="1877" y="3491"/>
              <a:ext cx="110" cy="383"/>
              <a:chOff x="3226" y="1912"/>
              <a:chExt cx="76" cy="264"/>
            </a:xfrm>
          </p:grpSpPr>
          <p:sp>
            <p:nvSpPr>
              <p:cNvPr id="1340461"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62"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3"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4"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5"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6"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7"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8"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69"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0470"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40471"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0472"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0473"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0474"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0475" name="AutoShape 59"/>
          <p:cNvCxnSpPr>
            <a:cxnSpLocks noChangeShapeType="1"/>
            <a:stCxn id="1340439" idx="3"/>
            <a:endCxn id="1340446"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0476" name="AutoShape 60"/>
          <p:cNvCxnSpPr>
            <a:cxnSpLocks noChangeShapeType="1"/>
            <a:stCxn id="1340446" idx="3"/>
            <a:endCxn id="1340430"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0477" name="AutoShape 61"/>
          <p:cNvCxnSpPr>
            <a:cxnSpLocks noChangeShapeType="1"/>
            <a:stCxn id="1340430" idx="3"/>
            <a:endCxn id="1340431"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0478" name="AutoShape 62"/>
          <p:cNvCxnSpPr>
            <a:cxnSpLocks noChangeShapeType="1"/>
            <a:endCxn id="1340470"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0479" name="AutoShape 63"/>
          <p:cNvCxnSpPr>
            <a:cxnSpLocks noChangeShapeType="1"/>
            <a:stCxn id="1340470" idx="1"/>
            <a:endCxn id="1340459"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0480" name="AutoShape 64"/>
          <p:cNvCxnSpPr>
            <a:cxnSpLocks noChangeShapeType="1"/>
            <a:stCxn id="1340441" idx="1"/>
            <a:endCxn id="1340459"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0481"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0482"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0483"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4"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0485"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6"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7"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0488"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9"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0490"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91"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0492"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0493"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0494"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0495"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0496"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0497"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8"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9" name="Text Box 8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40500" name="AutoShape 84"/>
          <p:cNvCxnSpPr>
            <a:cxnSpLocks noChangeShapeType="1"/>
            <a:endCxn id="1340470"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0501"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0503"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0504" name="Group 88"/>
          <p:cNvGrpSpPr>
            <a:grpSpLocks/>
          </p:cNvGrpSpPr>
          <p:nvPr/>
        </p:nvGrpSpPr>
        <p:grpSpPr bwMode="auto">
          <a:xfrm>
            <a:off x="6575425" y="2565400"/>
            <a:ext cx="333375" cy="609600"/>
            <a:chOff x="2234" y="1394"/>
            <a:chExt cx="144" cy="264"/>
          </a:xfrm>
        </p:grpSpPr>
        <p:sp>
          <p:nvSpPr>
            <p:cNvPr id="1340505"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06"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7"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8"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9"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0"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511"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2" name="Group 96"/>
          <p:cNvGrpSpPr>
            <a:grpSpLocks/>
          </p:cNvGrpSpPr>
          <p:nvPr/>
        </p:nvGrpSpPr>
        <p:grpSpPr bwMode="auto">
          <a:xfrm>
            <a:off x="6557963" y="3336925"/>
            <a:ext cx="333375" cy="609600"/>
            <a:chOff x="2234" y="1394"/>
            <a:chExt cx="144" cy="264"/>
          </a:xfrm>
        </p:grpSpPr>
        <p:sp>
          <p:nvSpPr>
            <p:cNvPr id="1340513"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14"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5"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6"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7"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8"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9" name="Group 103"/>
          <p:cNvGrpSpPr>
            <a:grpSpLocks/>
          </p:cNvGrpSpPr>
          <p:nvPr/>
        </p:nvGrpSpPr>
        <p:grpSpPr bwMode="auto">
          <a:xfrm>
            <a:off x="6550025" y="2566988"/>
            <a:ext cx="333375" cy="609600"/>
            <a:chOff x="2234" y="1394"/>
            <a:chExt cx="144" cy="264"/>
          </a:xfrm>
        </p:grpSpPr>
        <p:sp>
          <p:nvSpPr>
            <p:cNvPr id="1340520"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21"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2"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3"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4"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25"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0526"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0530" name="Rectangle 114"/>
          <p:cNvSpPr>
            <a:spLocks noChangeArrowheads="1"/>
          </p:cNvSpPr>
          <p:nvPr/>
        </p:nvSpPr>
        <p:spPr bwMode="auto">
          <a:xfrm>
            <a:off x="1905000"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1" name="Text Box 115"/>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Src addresses to use the desired buffer. Set </a:t>
            </a:r>
            <a:r>
              <a:rPr lang="en-US" sz="1800">
                <a:solidFill>
                  <a:srgbClr val="FF3300"/>
                </a:solidFill>
                <a:latin typeface="Arial Narrow" pitchFamily="34" charset="0"/>
              </a:rPr>
              <a:t>LINK</a:t>
            </a:r>
            <a:r>
              <a:rPr lang="en-US" sz="1800">
                <a:solidFill>
                  <a:schemeClr val="tx1"/>
                </a:solidFill>
                <a:latin typeface="Arial Narrow" pitchFamily="34" charset="0"/>
              </a:rPr>
              <a:t> field to point to the </a:t>
            </a:r>
            <a:r>
              <a:rPr lang="en-US" sz="1800">
                <a:solidFill>
                  <a:srgbClr val="FF3300"/>
                </a:solidFill>
                <a:latin typeface="Arial Narrow" pitchFamily="34" charset="0"/>
              </a:rPr>
              <a:t>NEXT PSET to use</a:t>
            </a:r>
            <a:r>
              <a:rPr lang="en-US" sz="1800">
                <a:solidFill>
                  <a:schemeClr val="tx1"/>
                </a:solidFill>
                <a:latin typeface="Arial Narrow" pitchFamily="34" charset="0"/>
              </a:rPr>
              <a:t>.</a:t>
            </a:r>
          </a:p>
        </p:txBody>
      </p:sp>
      <p:sp>
        <p:nvSpPr>
          <p:cNvPr id="1340532" name="Rectangle 116"/>
          <p:cNvSpPr>
            <a:spLocks noChangeArrowheads="1"/>
          </p:cNvSpPr>
          <p:nvPr/>
        </p:nvSpPr>
        <p:spPr bwMode="auto">
          <a:xfrm>
            <a:off x="46497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3" name="Rectangle 117"/>
          <p:cNvSpPr>
            <a:spLocks noChangeArrowheads="1"/>
          </p:cNvSpPr>
          <p:nvPr/>
        </p:nvSpPr>
        <p:spPr bwMode="auto">
          <a:xfrm>
            <a:off x="73929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99"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0722" name="Rectangle 2"/>
          <p:cNvSpPr>
            <a:spLocks noGrp="1" noChangeArrowheads="1"/>
          </p:cNvSpPr>
          <p:nvPr>
            <p:ph type="title"/>
          </p:nvPr>
        </p:nvSpPr>
        <p:spPr/>
        <p:txBody>
          <a:bodyPr/>
          <a:lstStyle/>
          <a:p>
            <a:r>
              <a:rPr lang="en-US"/>
              <a:t>EDMA3 Terminology</a:t>
            </a:r>
          </a:p>
        </p:txBody>
      </p:sp>
      <p:grpSp>
        <p:nvGrpSpPr>
          <p:cNvPr id="1310723" name="Group 3"/>
          <p:cNvGrpSpPr>
            <a:grpSpLocks/>
          </p:cNvGrpSpPr>
          <p:nvPr/>
        </p:nvGrpSpPr>
        <p:grpSpPr bwMode="auto">
          <a:xfrm>
            <a:off x="533400" y="2970213"/>
            <a:ext cx="8121650" cy="3811587"/>
            <a:chOff x="42" y="480"/>
            <a:chExt cx="5116" cy="2401"/>
          </a:xfrm>
        </p:grpSpPr>
        <p:sp>
          <p:nvSpPr>
            <p:cNvPr id="1310724"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0725"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0726"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0727"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8"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9"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0"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1"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2"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3"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4"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5"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6"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7"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8"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9"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40"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41"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42"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0743"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4"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5"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6"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7"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8"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9"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0"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1"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2"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3"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4"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5"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56"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57"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58"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59"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0"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1"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2"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3"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4"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5"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6"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7"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8"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0769"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0"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1"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2"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3"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4"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5"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6"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7"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8"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9"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0"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1"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82"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83"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84"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5"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6"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0787"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0788"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0789"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0790"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0791"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0792"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0793" name="Rectangle 73"/>
          <p:cNvSpPr>
            <a:spLocks noChangeArrowheads="1"/>
          </p:cNvSpPr>
          <p:nvPr/>
        </p:nvSpPr>
        <p:spPr bwMode="auto">
          <a:xfrm>
            <a:off x="228600" y="1785938"/>
            <a:ext cx="8770938" cy="3810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4"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5" name="Rectangle 75"/>
          <p:cNvSpPr>
            <a:spLocks noChangeArrowheads="1"/>
          </p:cNvSpPr>
          <p:nvPr/>
        </p:nvSpPr>
        <p:spPr bwMode="auto">
          <a:xfrm>
            <a:off x="193675" y="4241800"/>
            <a:ext cx="8796338" cy="1930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6" name="Rectangle 76"/>
          <p:cNvSpPr>
            <a:spLocks noChangeArrowheads="1"/>
          </p:cNvSpPr>
          <p:nvPr/>
        </p:nvSpPr>
        <p:spPr bwMode="auto">
          <a:xfrm>
            <a:off x="7324725" y="3378200"/>
            <a:ext cx="1530350" cy="1404938"/>
          </a:xfrm>
          <a:prstGeom prst="rect">
            <a:avLst/>
          </a:prstGeom>
          <a:solidFill>
            <a:schemeClr val="bg1"/>
          </a:solidFill>
          <a:ln w="12700">
            <a:noFill/>
            <a:miter lim="800000"/>
            <a:headEnd/>
            <a:tailEnd/>
          </a:ln>
          <a:effectLst/>
        </p:spPr>
        <p:txBody>
          <a:bodyPr anchor="ctr">
            <a:spAutoFit/>
          </a:bodyPr>
          <a:lstStyle/>
          <a:p>
            <a:endParaRPr lang="en-US"/>
          </a:p>
        </p:txBody>
      </p:sp>
      <p:sp>
        <p:nvSpPr>
          <p:cNvPr id="1310797" name="Rectangle 77"/>
          <p:cNvSpPr>
            <a:spLocks noChangeArrowheads="1"/>
          </p:cNvSpPr>
          <p:nvPr/>
        </p:nvSpPr>
        <p:spPr bwMode="auto">
          <a:xfrm>
            <a:off x="1928813" y="3200400"/>
            <a:ext cx="238125" cy="1608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452"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632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632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6325"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632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632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632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632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6331"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332"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6333"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6334"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6335"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6336"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337" name="Group 17"/>
          <p:cNvGrpSpPr>
            <a:grpSpLocks/>
          </p:cNvGrpSpPr>
          <p:nvPr/>
        </p:nvGrpSpPr>
        <p:grpSpPr bwMode="auto">
          <a:xfrm>
            <a:off x="6575425" y="1433513"/>
            <a:ext cx="333375" cy="609600"/>
            <a:chOff x="2234" y="1394"/>
            <a:chExt cx="144" cy="264"/>
          </a:xfrm>
        </p:grpSpPr>
        <p:sp>
          <p:nvSpPr>
            <p:cNvPr id="1336338"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39"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0"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1"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2"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43"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6344"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5"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6346"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7"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6348"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6349"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6350"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6351"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52" name="Group 32"/>
          <p:cNvGrpSpPr>
            <a:grpSpLocks/>
          </p:cNvGrpSpPr>
          <p:nvPr/>
        </p:nvGrpSpPr>
        <p:grpSpPr bwMode="auto">
          <a:xfrm rot="-5400000">
            <a:off x="3737769" y="1440656"/>
            <a:ext cx="174625" cy="608013"/>
            <a:chOff x="3226" y="1912"/>
            <a:chExt cx="76" cy="264"/>
          </a:xfrm>
        </p:grpSpPr>
        <p:sp>
          <p:nvSpPr>
            <p:cNvPr id="1336353"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54"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5"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6"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7"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8"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9"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0"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61"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6362" name="Group 42"/>
          <p:cNvGrpSpPr>
            <a:grpSpLocks/>
          </p:cNvGrpSpPr>
          <p:nvPr/>
        </p:nvGrpSpPr>
        <p:grpSpPr bwMode="auto">
          <a:xfrm>
            <a:off x="3441700" y="2559050"/>
            <a:ext cx="788988" cy="1025525"/>
            <a:chOff x="1680" y="3281"/>
            <a:chExt cx="497" cy="646"/>
          </a:xfrm>
        </p:grpSpPr>
        <p:sp>
          <p:nvSpPr>
            <p:cNvPr id="1336363"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6364"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65" name="Group 45"/>
            <p:cNvGrpSpPr>
              <a:grpSpLocks/>
            </p:cNvGrpSpPr>
            <p:nvPr/>
          </p:nvGrpSpPr>
          <p:grpSpPr bwMode="auto">
            <a:xfrm rot="-5400000">
              <a:off x="1877" y="3491"/>
              <a:ext cx="110" cy="383"/>
              <a:chOff x="3226" y="1912"/>
              <a:chExt cx="76" cy="264"/>
            </a:xfrm>
          </p:grpSpPr>
          <p:sp>
            <p:nvSpPr>
              <p:cNvPr id="1336366"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67"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8"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9"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0"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1"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2"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3"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74"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6375"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6384"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6386"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6387"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6388" name="AutoShape 68"/>
          <p:cNvCxnSpPr>
            <a:cxnSpLocks noChangeShapeType="1"/>
            <a:stCxn id="1336344" idx="3"/>
            <a:endCxn id="1336351"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6389" name="AutoShape 69"/>
          <p:cNvCxnSpPr>
            <a:cxnSpLocks noChangeShapeType="1"/>
            <a:stCxn id="1336351" idx="3"/>
            <a:endCxn id="1336335"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6390" name="AutoShape 70"/>
          <p:cNvCxnSpPr>
            <a:cxnSpLocks noChangeShapeType="1"/>
            <a:stCxn id="1336335" idx="3"/>
            <a:endCxn id="1336336"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6392" name="AutoShape 72"/>
          <p:cNvCxnSpPr>
            <a:cxnSpLocks noChangeShapeType="1"/>
            <a:stCxn id="1336375" idx="1"/>
            <a:endCxn id="1336364"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6393" name="AutoShape 73"/>
          <p:cNvCxnSpPr>
            <a:cxnSpLocks noChangeShapeType="1"/>
            <a:stCxn id="1336346" idx="1"/>
            <a:endCxn id="1336364"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6395"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6396"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397"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6398"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399"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grpSp>
        <p:nvGrpSpPr>
          <p:cNvPr id="1336414" name="Group 94"/>
          <p:cNvGrpSpPr>
            <a:grpSpLocks/>
          </p:cNvGrpSpPr>
          <p:nvPr/>
        </p:nvGrpSpPr>
        <p:grpSpPr bwMode="auto">
          <a:xfrm>
            <a:off x="3898900" y="5054600"/>
            <a:ext cx="2133600" cy="1524000"/>
            <a:chOff x="2456" y="3184"/>
            <a:chExt cx="1344" cy="960"/>
          </a:xfrm>
        </p:grpSpPr>
        <p:sp>
          <p:nvSpPr>
            <p:cNvPr id="1336324" name="Rectangle 4"/>
            <p:cNvSpPr>
              <a:spLocks noChangeArrowheads="1"/>
            </p:cNvSpPr>
            <p:nvPr/>
          </p:nvSpPr>
          <p:spPr bwMode="auto">
            <a:xfrm>
              <a:off x="2456" y="3184"/>
              <a:ext cx="1344" cy="96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6400" name="Rectangle 80"/>
            <p:cNvSpPr>
              <a:spLocks noChangeArrowheads="1"/>
            </p:cNvSpPr>
            <p:nvPr/>
          </p:nvSpPr>
          <p:spPr bwMode="auto">
            <a:xfrm>
              <a:off x="2552" y="3674"/>
              <a:ext cx="1152"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1" name="Rectangle 81"/>
            <p:cNvSpPr>
              <a:spLocks noChangeArrowheads="1"/>
            </p:cNvSpPr>
            <p:nvPr/>
          </p:nvSpPr>
          <p:spPr bwMode="auto">
            <a:xfrm>
              <a:off x="2948" y="3877"/>
              <a:ext cx="759"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6402" name="Rectangle 82"/>
            <p:cNvSpPr>
              <a:spLocks noChangeArrowheads="1"/>
            </p:cNvSpPr>
            <p:nvPr/>
          </p:nvSpPr>
          <p:spPr bwMode="auto">
            <a:xfrm>
              <a:off x="2552" y="3472"/>
              <a:ext cx="1152"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403" name="Text Box 83"/>
            <p:cNvSpPr txBox="1">
              <a:spLocks noChangeArrowheads="1"/>
            </p:cNvSpPr>
            <p:nvPr/>
          </p:nvSpPr>
          <p:spPr bwMode="auto">
            <a:xfrm>
              <a:off x="2668" y="3212"/>
              <a:ext cx="896" cy="212"/>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grpSp>
      <p:sp>
        <p:nvSpPr>
          <p:cNvPr id="1336404"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5"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06"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07"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6409"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6410"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6411"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6412"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3"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6" name="Rectangle 96"/>
          <p:cNvSpPr>
            <a:spLocks noChangeArrowheads="1"/>
          </p:cNvSpPr>
          <p:nvPr/>
        </p:nvSpPr>
        <p:spPr bwMode="auto">
          <a:xfrm>
            <a:off x="1154113" y="5054600"/>
            <a:ext cx="2133600" cy="1524000"/>
          </a:xfrm>
          <a:prstGeom prst="rect">
            <a:avLst/>
          </a:prstGeom>
          <a:solidFill>
            <a:srgbClr val="FFFF99"/>
          </a:solidFill>
          <a:ln w="12700" algn="ctr">
            <a:solidFill>
              <a:schemeClr val="tx1"/>
            </a:solidFill>
            <a:miter lim="800000"/>
            <a:headEnd/>
            <a:tailEnd/>
          </a:ln>
          <a:effectLst/>
        </p:spPr>
        <p:txBody>
          <a:bodyPr wrap="none" anchor="ctr">
            <a:spAutoFit/>
          </a:bodyPr>
          <a:lstStyle/>
          <a:p>
            <a:endParaRPr lang="en-US"/>
          </a:p>
        </p:txBody>
      </p:sp>
      <p:sp>
        <p:nvSpPr>
          <p:cNvPr id="1336417" name="Rectangle 97"/>
          <p:cNvSpPr>
            <a:spLocks noChangeArrowheads="1"/>
          </p:cNvSpPr>
          <p:nvPr/>
        </p:nvSpPr>
        <p:spPr bwMode="auto">
          <a:xfrm>
            <a:off x="1306513"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18" name="Rectangle 98"/>
          <p:cNvSpPr>
            <a:spLocks noChangeArrowheads="1"/>
          </p:cNvSpPr>
          <p:nvPr/>
        </p:nvSpPr>
        <p:spPr bwMode="auto">
          <a:xfrm>
            <a:off x="1935163" y="6154738"/>
            <a:ext cx="1204912"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19" name="Rectangle 99"/>
          <p:cNvSpPr>
            <a:spLocks noChangeArrowheads="1"/>
          </p:cNvSpPr>
          <p:nvPr/>
        </p:nvSpPr>
        <p:spPr bwMode="auto">
          <a:xfrm>
            <a:off x="1306513"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20" name="Text Box 100"/>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6421"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a:t>
            </a:r>
          </a:p>
        </p:txBody>
      </p:sp>
      <p:sp>
        <p:nvSpPr>
          <p:cNvPr id="1336422"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6423" name="Group 103"/>
          <p:cNvGrpSpPr>
            <a:grpSpLocks/>
          </p:cNvGrpSpPr>
          <p:nvPr/>
        </p:nvGrpSpPr>
        <p:grpSpPr bwMode="auto">
          <a:xfrm>
            <a:off x="6575425" y="2565400"/>
            <a:ext cx="333375" cy="609600"/>
            <a:chOff x="2234" y="1394"/>
            <a:chExt cx="144" cy="264"/>
          </a:xfrm>
        </p:grpSpPr>
        <p:sp>
          <p:nvSpPr>
            <p:cNvPr id="133642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2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29"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6430" name="Line 110"/>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6432"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6433"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434"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35" name="Group 115"/>
          <p:cNvGrpSpPr>
            <a:grpSpLocks/>
          </p:cNvGrpSpPr>
          <p:nvPr/>
        </p:nvGrpSpPr>
        <p:grpSpPr bwMode="auto">
          <a:xfrm>
            <a:off x="6557963" y="3336925"/>
            <a:ext cx="333375" cy="609600"/>
            <a:chOff x="2234" y="1394"/>
            <a:chExt cx="144" cy="264"/>
          </a:xfrm>
        </p:grpSpPr>
        <p:sp>
          <p:nvSpPr>
            <p:cNvPr id="1336436"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37"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8"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9"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0"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41"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42" name="Group 122"/>
          <p:cNvGrpSpPr>
            <a:grpSpLocks/>
          </p:cNvGrpSpPr>
          <p:nvPr/>
        </p:nvGrpSpPr>
        <p:grpSpPr bwMode="auto">
          <a:xfrm>
            <a:off x="6550025" y="2566988"/>
            <a:ext cx="333375" cy="609600"/>
            <a:chOff x="2234" y="1394"/>
            <a:chExt cx="144" cy="264"/>
          </a:xfrm>
        </p:grpSpPr>
        <p:sp>
          <p:nvSpPr>
            <p:cNvPr id="1336443"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44"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5"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6"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7"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cxnSp>
        <p:nvCxnSpPr>
          <p:cNvPr id="1336449" name="AutoShape 129"/>
          <p:cNvCxnSpPr>
            <a:cxnSpLocks noChangeShapeType="1"/>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6450"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6451" name="AutoShape 131"/>
          <p:cNvSpPr>
            <a:spLocks noChangeArrowheads="1"/>
          </p:cNvSpPr>
          <p:nvPr/>
        </p:nvSpPr>
        <p:spPr bwMode="auto">
          <a:xfrm>
            <a:off x="3190875" y="5605463"/>
            <a:ext cx="3533775" cy="485775"/>
          </a:xfrm>
          <a:prstGeom prst="leftArrow">
            <a:avLst>
              <a:gd name="adj1" fmla="val 77120"/>
              <a:gd name="adj2" fmla="val 43479"/>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476"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7346"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7347"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7348"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7349"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7350"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7351"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7352"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7353"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7355"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356"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7357"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7358"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7359"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7360"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361" name="Group 17"/>
          <p:cNvGrpSpPr>
            <a:grpSpLocks/>
          </p:cNvGrpSpPr>
          <p:nvPr/>
        </p:nvGrpSpPr>
        <p:grpSpPr bwMode="auto">
          <a:xfrm>
            <a:off x="6575425" y="1433513"/>
            <a:ext cx="333375" cy="609600"/>
            <a:chOff x="2234" y="1394"/>
            <a:chExt cx="144" cy="264"/>
          </a:xfrm>
        </p:grpSpPr>
        <p:sp>
          <p:nvSpPr>
            <p:cNvPr id="1337362"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63"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4"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5"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6"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67"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7368"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69"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7370"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71"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7372"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7373"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7374"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7375"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76" name="Group 32"/>
          <p:cNvGrpSpPr>
            <a:grpSpLocks/>
          </p:cNvGrpSpPr>
          <p:nvPr/>
        </p:nvGrpSpPr>
        <p:grpSpPr bwMode="auto">
          <a:xfrm rot="-5400000">
            <a:off x="3737769" y="1440656"/>
            <a:ext cx="174625" cy="608013"/>
            <a:chOff x="3226" y="1912"/>
            <a:chExt cx="76" cy="264"/>
          </a:xfrm>
        </p:grpSpPr>
        <p:sp>
          <p:nvSpPr>
            <p:cNvPr id="1337377"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78"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79"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0"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1"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2"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3"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4"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85"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7386" name="Group 42"/>
          <p:cNvGrpSpPr>
            <a:grpSpLocks/>
          </p:cNvGrpSpPr>
          <p:nvPr/>
        </p:nvGrpSpPr>
        <p:grpSpPr bwMode="auto">
          <a:xfrm>
            <a:off x="3441700" y="2559050"/>
            <a:ext cx="788988" cy="1025525"/>
            <a:chOff x="1680" y="3281"/>
            <a:chExt cx="497" cy="646"/>
          </a:xfrm>
        </p:grpSpPr>
        <p:sp>
          <p:nvSpPr>
            <p:cNvPr id="1337387"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7388"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89" name="Group 45"/>
            <p:cNvGrpSpPr>
              <a:grpSpLocks/>
            </p:cNvGrpSpPr>
            <p:nvPr/>
          </p:nvGrpSpPr>
          <p:grpSpPr bwMode="auto">
            <a:xfrm rot="-5400000">
              <a:off x="1877" y="3491"/>
              <a:ext cx="110" cy="383"/>
              <a:chOff x="3226" y="1912"/>
              <a:chExt cx="76" cy="264"/>
            </a:xfrm>
          </p:grpSpPr>
          <p:sp>
            <p:nvSpPr>
              <p:cNvPr id="1337390"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91"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2"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3"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4"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5"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6"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7"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98"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7399"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7408"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7410"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7411"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7412" name="AutoShape 68"/>
          <p:cNvCxnSpPr>
            <a:cxnSpLocks noChangeShapeType="1"/>
            <a:stCxn id="1337368" idx="3"/>
            <a:endCxn id="1337375"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7413" name="AutoShape 69"/>
          <p:cNvCxnSpPr>
            <a:cxnSpLocks noChangeShapeType="1"/>
            <a:stCxn id="1337375" idx="3"/>
            <a:endCxn id="1337359"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7414" name="AutoShape 70"/>
          <p:cNvCxnSpPr>
            <a:cxnSpLocks noChangeShapeType="1"/>
            <a:stCxn id="1337359" idx="3"/>
            <a:endCxn id="1337360"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7416" name="AutoShape 72"/>
          <p:cNvCxnSpPr>
            <a:cxnSpLocks noChangeShapeType="1"/>
            <a:stCxn id="1337399" idx="1"/>
            <a:endCxn id="1337388"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7417" name="AutoShape 73"/>
          <p:cNvCxnSpPr>
            <a:cxnSpLocks noChangeShapeType="1"/>
            <a:stCxn id="1337370" idx="1"/>
            <a:endCxn id="1337388"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7419"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7420"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1"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7422"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3"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7424" name="Rectangle 8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5" name="Rectangle 8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26" name="Rectangle 8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7" name="Text Box 8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7428"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9"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7430"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7431"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7433"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7434"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7435"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7436"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7"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9" name="Rectangle 95"/>
          <p:cNvSpPr>
            <a:spLocks noChangeArrowheads="1"/>
          </p:cNvSpPr>
          <p:nvPr/>
        </p:nvSpPr>
        <p:spPr bwMode="auto">
          <a:xfrm>
            <a:off x="1155700" y="5056188"/>
            <a:ext cx="2133600" cy="1524000"/>
          </a:xfrm>
          <a:prstGeom prst="rect">
            <a:avLst/>
          </a:prstGeom>
          <a:solidFill>
            <a:srgbClr val="CCFFFF"/>
          </a:solidFill>
          <a:ln w="12700" algn="ctr">
            <a:solidFill>
              <a:schemeClr val="tx1"/>
            </a:solidFill>
            <a:miter lim="800000"/>
            <a:headEnd/>
            <a:tailEnd/>
          </a:ln>
          <a:effectLst/>
        </p:spPr>
        <p:txBody>
          <a:bodyPr wrap="none" anchor="ctr">
            <a:spAutoFit/>
          </a:bodyPr>
          <a:lstStyle/>
          <a:p>
            <a:endParaRPr lang="en-US"/>
          </a:p>
        </p:txBody>
      </p:sp>
      <p:sp>
        <p:nvSpPr>
          <p:cNvPr id="1337440" name="Rectangle 96"/>
          <p:cNvSpPr>
            <a:spLocks noChangeArrowheads="1"/>
          </p:cNvSpPr>
          <p:nvPr/>
        </p:nvSpPr>
        <p:spPr bwMode="auto">
          <a:xfrm>
            <a:off x="1308100" y="5834063"/>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41" name="Rectangle 97"/>
          <p:cNvSpPr>
            <a:spLocks noChangeArrowheads="1"/>
          </p:cNvSpPr>
          <p:nvPr/>
        </p:nvSpPr>
        <p:spPr bwMode="auto">
          <a:xfrm>
            <a:off x="1936750" y="6156325"/>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42" name="Rectangle 98"/>
          <p:cNvSpPr>
            <a:spLocks noChangeArrowheads="1"/>
          </p:cNvSpPr>
          <p:nvPr/>
        </p:nvSpPr>
        <p:spPr bwMode="auto">
          <a:xfrm>
            <a:off x="1308100" y="5513388"/>
            <a:ext cx="1828800" cy="2905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44" name="Text Box 100"/>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7445"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When Pong is done, PSET</a:t>
            </a:r>
            <a:r>
              <a:rPr lang="en-US" sz="1800" baseline="-25000">
                <a:solidFill>
                  <a:schemeClr val="tx1"/>
                </a:solidFill>
                <a:latin typeface="Arial Narrow" pitchFamily="34" charset="0"/>
              </a:rPr>
              <a:t>Y</a:t>
            </a:r>
            <a:r>
              <a:rPr lang="en-US" sz="1800">
                <a:solidFill>
                  <a:schemeClr val="tx1"/>
                </a:solidFill>
                <a:latin typeface="Arial Narrow" pitchFamily="34" charset="0"/>
              </a:rPr>
              <a:t> Ping 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a:t>
            </a:r>
          </a:p>
        </p:txBody>
      </p:sp>
      <p:sp>
        <p:nvSpPr>
          <p:cNvPr id="1337446"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7447" name="Group 103"/>
          <p:cNvGrpSpPr>
            <a:grpSpLocks/>
          </p:cNvGrpSpPr>
          <p:nvPr/>
        </p:nvGrpSpPr>
        <p:grpSpPr bwMode="auto">
          <a:xfrm>
            <a:off x="6575425" y="2565400"/>
            <a:ext cx="333375" cy="609600"/>
            <a:chOff x="2234" y="1394"/>
            <a:chExt cx="144" cy="264"/>
          </a:xfrm>
        </p:grpSpPr>
        <p:sp>
          <p:nvSpPr>
            <p:cNvPr id="1337448"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49"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0"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1"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2"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53"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cxnSp>
        <p:nvCxnSpPr>
          <p:cNvPr id="1337455" name="AutoShape 111"/>
          <p:cNvCxnSpPr>
            <a:cxnSpLocks noChangeShapeType="1"/>
            <a:stCxn id="1337465" idx="1"/>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sp>
        <p:nvSpPr>
          <p:cNvPr id="1337456"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7457"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458"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59" name="Group 115"/>
          <p:cNvGrpSpPr>
            <a:grpSpLocks/>
          </p:cNvGrpSpPr>
          <p:nvPr/>
        </p:nvGrpSpPr>
        <p:grpSpPr bwMode="auto">
          <a:xfrm>
            <a:off x="6557963" y="3336925"/>
            <a:ext cx="333375" cy="609600"/>
            <a:chOff x="2234" y="1394"/>
            <a:chExt cx="144" cy="264"/>
          </a:xfrm>
        </p:grpSpPr>
        <p:sp>
          <p:nvSpPr>
            <p:cNvPr id="1337460"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1"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2"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3"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4"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65"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66" name="Group 122"/>
          <p:cNvGrpSpPr>
            <a:grpSpLocks/>
          </p:cNvGrpSpPr>
          <p:nvPr/>
        </p:nvGrpSpPr>
        <p:grpSpPr bwMode="auto">
          <a:xfrm>
            <a:off x="6550025" y="2566988"/>
            <a:ext cx="333375" cy="609600"/>
            <a:chOff x="2234" y="1394"/>
            <a:chExt cx="144" cy="264"/>
          </a:xfrm>
        </p:grpSpPr>
        <p:sp>
          <p:nvSpPr>
            <p:cNvPr id="1337467"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8"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9"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0"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1"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72" name="Line 12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37474"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7475" name="AutoShape 131"/>
          <p:cNvSpPr>
            <a:spLocks noChangeArrowheads="1"/>
          </p:cNvSpPr>
          <p:nvPr/>
        </p:nvSpPr>
        <p:spPr bwMode="auto">
          <a:xfrm>
            <a:off x="3190875" y="5605463"/>
            <a:ext cx="782638" cy="485775"/>
          </a:xfrm>
          <a:prstGeom prst="leftArrow">
            <a:avLst>
              <a:gd name="adj1" fmla="val 73204"/>
              <a:gd name="adj2" fmla="val 44447"/>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927"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6802" name="Rectangle 2"/>
          <p:cNvSpPr>
            <a:spLocks noGrp="1" noChangeArrowheads="1"/>
          </p:cNvSpPr>
          <p:nvPr>
            <p:ph type="title"/>
          </p:nvPr>
        </p:nvSpPr>
        <p:spPr/>
        <p:txBody>
          <a:bodyPr/>
          <a:lstStyle/>
          <a:p>
            <a:r>
              <a:rPr lang="en-US"/>
              <a:t>Example 2: Multiple Block Transfer</a:t>
            </a:r>
          </a:p>
        </p:txBody>
      </p:sp>
      <p:sp>
        <p:nvSpPr>
          <p:cNvPr id="135680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5680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0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680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680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680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680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681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681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681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681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681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681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681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681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681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681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82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6821"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56822"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6823"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6824"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6825"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6826"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6827"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6828"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6829"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6830"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6831"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6832"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6833"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6834"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6835"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6836"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6837"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6838"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6839"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6840"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6841"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6842"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6843"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6844"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6845"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6846"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6847"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6848"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6849"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6850"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6851"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6852"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53"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6854"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6855"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6856"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6857"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6858"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6859"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6860"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6861"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6862"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6863"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6864"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6865"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6866"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6867"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6868"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6869"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6870"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6871"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6872"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6873"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6874"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6875"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6876"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6877"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6878"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6879"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6880"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6881"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6882"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6883"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6884"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85"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56886"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6887" name="Group 87"/>
          <p:cNvGrpSpPr>
            <a:grpSpLocks/>
          </p:cNvGrpSpPr>
          <p:nvPr/>
        </p:nvGrpSpPr>
        <p:grpSpPr bwMode="auto">
          <a:xfrm>
            <a:off x="4800600" y="4283075"/>
            <a:ext cx="1790700" cy="2292350"/>
            <a:chOff x="3024" y="2698"/>
            <a:chExt cx="1128" cy="1444"/>
          </a:xfrm>
        </p:grpSpPr>
        <p:sp>
          <p:nvSpPr>
            <p:cNvPr id="1356888"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89"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6890"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891"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2"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3"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4"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5"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6896"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7"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898"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9"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00"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01"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6902" name="Group 102"/>
          <p:cNvGrpSpPr>
            <a:grpSpLocks/>
          </p:cNvGrpSpPr>
          <p:nvPr/>
        </p:nvGrpSpPr>
        <p:grpSpPr bwMode="auto">
          <a:xfrm>
            <a:off x="2590800" y="4283075"/>
            <a:ext cx="1790700" cy="2292350"/>
            <a:chOff x="1632" y="2698"/>
            <a:chExt cx="1128" cy="1444"/>
          </a:xfrm>
        </p:grpSpPr>
        <p:sp>
          <p:nvSpPr>
            <p:cNvPr id="1356903"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904"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6905"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906"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7"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08"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9"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0"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6911"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12"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913"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4"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15"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16"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917"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6918"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6919"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6920"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6921"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6922" name="Group 122"/>
          <p:cNvGrpSpPr>
            <a:grpSpLocks/>
          </p:cNvGrpSpPr>
          <p:nvPr/>
        </p:nvGrpSpPr>
        <p:grpSpPr bwMode="auto">
          <a:xfrm>
            <a:off x="6781800" y="4184650"/>
            <a:ext cx="2362200" cy="2387600"/>
            <a:chOff x="4272" y="2636"/>
            <a:chExt cx="1488" cy="1504"/>
          </a:xfrm>
        </p:grpSpPr>
        <p:sp>
          <p:nvSpPr>
            <p:cNvPr id="1356923"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6924"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6925" name="Rectangle 125"/>
          <p:cNvSpPr>
            <a:spLocks noChangeArrowheads="1"/>
          </p:cNvSpPr>
          <p:nvPr/>
        </p:nvSpPr>
        <p:spPr bwMode="auto">
          <a:xfrm>
            <a:off x="152400" y="2497138"/>
            <a:ext cx="4513263" cy="1346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56926"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975"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8850" name="Rectangle 2"/>
          <p:cNvSpPr>
            <a:spLocks noGrp="1" noChangeArrowheads="1"/>
          </p:cNvSpPr>
          <p:nvPr>
            <p:ph type="title"/>
          </p:nvPr>
        </p:nvSpPr>
        <p:spPr/>
        <p:txBody>
          <a:bodyPr/>
          <a:lstStyle/>
          <a:p>
            <a:r>
              <a:rPr lang="en-US"/>
              <a:t>Example 2: Multiple Block Transfer</a:t>
            </a:r>
          </a:p>
        </p:txBody>
      </p:sp>
      <p:sp>
        <p:nvSpPr>
          <p:cNvPr id="135885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5885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85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885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885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885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885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885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885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886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886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886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886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886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886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886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886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86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8869"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58870"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8871"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8872"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8873"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8874"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8875"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8876"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8877"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8878"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8879"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8880"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8881"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8882"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8883"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8884"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8885"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8886"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8887"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8888"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8889"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8890"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8891"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8892"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8893"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8894"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8895"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8896"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8897"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8898"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8899"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8900"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01"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8902"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8903"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8904"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8905"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8906"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8907"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8908"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8909"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8910"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8911"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8912"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8913"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8914"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8915"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8916"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8917"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8918"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8919"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8920"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8921"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8922"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8923"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8924"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8925"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8926"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8927"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8928"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8929"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8930"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8931"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8932"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33"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58934"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8935" name="Group 87"/>
          <p:cNvGrpSpPr>
            <a:grpSpLocks/>
          </p:cNvGrpSpPr>
          <p:nvPr/>
        </p:nvGrpSpPr>
        <p:grpSpPr bwMode="auto">
          <a:xfrm>
            <a:off x="4800600" y="4283075"/>
            <a:ext cx="1790700" cy="2292350"/>
            <a:chOff x="3024" y="2698"/>
            <a:chExt cx="1128" cy="1444"/>
          </a:xfrm>
        </p:grpSpPr>
        <p:sp>
          <p:nvSpPr>
            <p:cNvPr id="1358936"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37"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8938"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39"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0"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1"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2"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3"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8944"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5"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46"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7"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48"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49"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8950" name="Group 102"/>
          <p:cNvGrpSpPr>
            <a:grpSpLocks/>
          </p:cNvGrpSpPr>
          <p:nvPr/>
        </p:nvGrpSpPr>
        <p:grpSpPr bwMode="auto">
          <a:xfrm>
            <a:off x="2590800" y="4283075"/>
            <a:ext cx="1790700" cy="2292350"/>
            <a:chOff x="1632" y="2698"/>
            <a:chExt cx="1128" cy="1444"/>
          </a:xfrm>
        </p:grpSpPr>
        <p:sp>
          <p:nvSpPr>
            <p:cNvPr id="1358951"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52"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8953"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54"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5"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56"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7"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58"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8959"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60"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61"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62"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63"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64"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965"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8966"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8967"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8968"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8969"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8970" name="Group 122"/>
          <p:cNvGrpSpPr>
            <a:grpSpLocks/>
          </p:cNvGrpSpPr>
          <p:nvPr/>
        </p:nvGrpSpPr>
        <p:grpSpPr bwMode="auto">
          <a:xfrm>
            <a:off x="6781800" y="4184650"/>
            <a:ext cx="2362200" cy="2387600"/>
            <a:chOff x="4272" y="2636"/>
            <a:chExt cx="1488" cy="1504"/>
          </a:xfrm>
        </p:grpSpPr>
        <p:sp>
          <p:nvSpPr>
            <p:cNvPr id="1358971"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8972"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8973"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58974"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030" name="Text Box 13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0898" name="Rectangle 2"/>
          <p:cNvSpPr>
            <a:spLocks noGrp="1" noChangeArrowheads="1"/>
          </p:cNvSpPr>
          <p:nvPr>
            <p:ph type="title"/>
          </p:nvPr>
        </p:nvSpPr>
        <p:spPr/>
        <p:txBody>
          <a:bodyPr/>
          <a:lstStyle/>
          <a:p>
            <a:r>
              <a:rPr lang="en-US"/>
              <a:t>Example 2: Multiple Block Transfer</a:t>
            </a:r>
          </a:p>
        </p:txBody>
      </p:sp>
      <p:sp>
        <p:nvSpPr>
          <p:cNvPr id="136089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090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0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090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090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090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090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090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090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090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090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091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091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091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091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091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091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091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0917"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0918"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0919"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0920"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0921"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0922"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0923"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0924"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0925" name="Rectangle 29"/>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0926"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0927"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0928"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0929"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0930"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0931"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0932"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0933"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0934"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0935"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0936"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0937"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0938"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0939"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0940"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0941"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0942"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0943"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0944"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0945"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0946"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0947"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0948"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49"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0950"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0951"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0952"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0953"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0954"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0955"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0956"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0957"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0958"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0959"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0960"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0961"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0962"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0963"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0964"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0965"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0966"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0967"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0968"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0969"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0970"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0971"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0972"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0973"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0974"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0975"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0976"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0977"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0978"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0979"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0980"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81"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0982"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0983" name="Group 87"/>
          <p:cNvGrpSpPr>
            <a:grpSpLocks/>
          </p:cNvGrpSpPr>
          <p:nvPr/>
        </p:nvGrpSpPr>
        <p:grpSpPr bwMode="auto">
          <a:xfrm>
            <a:off x="4800600" y="4283075"/>
            <a:ext cx="1790700" cy="2292350"/>
            <a:chOff x="3024" y="2698"/>
            <a:chExt cx="1128" cy="1444"/>
          </a:xfrm>
        </p:grpSpPr>
        <p:sp>
          <p:nvSpPr>
            <p:cNvPr id="1360984"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85"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0986"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0987"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88"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89"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90"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1"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0992"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93"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0994"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5"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0996"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0997"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0998" name="Group 102"/>
          <p:cNvGrpSpPr>
            <a:grpSpLocks/>
          </p:cNvGrpSpPr>
          <p:nvPr/>
        </p:nvGrpSpPr>
        <p:grpSpPr bwMode="auto">
          <a:xfrm>
            <a:off x="2590800" y="4283075"/>
            <a:ext cx="1790700" cy="2292350"/>
            <a:chOff x="1632" y="2698"/>
            <a:chExt cx="1128" cy="1444"/>
          </a:xfrm>
        </p:grpSpPr>
        <p:sp>
          <p:nvSpPr>
            <p:cNvPr id="1360999"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1000"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1001"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1002"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3"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4"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5"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06"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1007"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8"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1009"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10"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1011"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1012"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1013"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1014"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1015"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1016"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1017"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1018" name="Group 122"/>
          <p:cNvGrpSpPr>
            <a:grpSpLocks/>
          </p:cNvGrpSpPr>
          <p:nvPr/>
        </p:nvGrpSpPr>
        <p:grpSpPr bwMode="auto">
          <a:xfrm>
            <a:off x="6781800" y="4184650"/>
            <a:ext cx="2362200" cy="2387600"/>
            <a:chOff x="4272" y="2636"/>
            <a:chExt cx="1488" cy="1504"/>
          </a:xfrm>
        </p:grpSpPr>
        <p:sp>
          <p:nvSpPr>
            <p:cNvPr id="1361019"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1020"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1021"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1022"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1023" name="Text Box 127"/>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sp>
        <p:nvSpPr>
          <p:cNvPr id="1361027" name="Line 131"/>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1028" name="Line 132"/>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075"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2946" name="Rectangle 2"/>
          <p:cNvSpPr>
            <a:spLocks noGrp="1" noChangeArrowheads="1"/>
          </p:cNvSpPr>
          <p:nvPr>
            <p:ph type="title"/>
          </p:nvPr>
        </p:nvSpPr>
        <p:spPr/>
        <p:txBody>
          <a:bodyPr/>
          <a:lstStyle/>
          <a:p>
            <a:r>
              <a:rPr lang="en-US"/>
              <a:t>Example 2: Multiple Block Transfer</a:t>
            </a:r>
          </a:p>
        </p:txBody>
      </p:sp>
      <p:sp>
        <p:nvSpPr>
          <p:cNvPr id="136294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294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Options – A-sync</a:t>
            </a:r>
          </a:p>
        </p:txBody>
      </p:sp>
      <p:sp>
        <p:nvSpPr>
          <p:cNvPr id="136294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295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2951"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2952"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2953"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2954"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2955"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2956"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2957"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2958"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2959"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2960"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2961"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2962"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2963"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2964"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2965"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2966"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2967"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2968"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2969"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2970"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2971"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2972"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2973" name="Rectangle 2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2974" name="Rectangle 30"/>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2975"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2976"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2977"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2978"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2979"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2980"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2981"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2982"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2983"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2984"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2985"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2986"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2987"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2988"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2989"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2990"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2991"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2992"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2993"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2994"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2995"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2996"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2997"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2998"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2999"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3000"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3001"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3002"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3003"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3004"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3005"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3006"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3007"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3008"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3009"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3010"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3011"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3012"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3013"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3014"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3015"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3016"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3017"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3018"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3019"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3020"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3021"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3022"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3023"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3024"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3025"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3026"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3027"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3028"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3029"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3030"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3031" name="Group 87"/>
          <p:cNvGrpSpPr>
            <a:grpSpLocks/>
          </p:cNvGrpSpPr>
          <p:nvPr/>
        </p:nvGrpSpPr>
        <p:grpSpPr bwMode="auto">
          <a:xfrm>
            <a:off x="4800600" y="4283075"/>
            <a:ext cx="1790700" cy="2292350"/>
            <a:chOff x="3024" y="2698"/>
            <a:chExt cx="1128" cy="1444"/>
          </a:xfrm>
        </p:grpSpPr>
        <p:sp>
          <p:nvSpPr>
            <p:cNvPr id="1363032"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33"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3034"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35"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6"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37"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8"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39"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3040"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41"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42"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43"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44"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45"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3046" name="Group 102"/>
          <p:cNvGrpSpPr>
            <a:grpSpLocks/>
          </p:cNvGrpSpPr>
          <p:nvPr/>
        </p:nvGrpSpPr>
        <p:grpSpPr bwMode="auto">
          <a:xfrm>
            <a:off x="2590800" y="4283075"/>
            <a:ext cx="1790700" cy="2292350"/>
            <a:chOff x="1632" y="2698"/>
            <a:chExt cx="1128" cy="1444"/>
          </a:xfrm>
        </p:grpSpPr>
        <p:sp>
          <p:nvSpPr>
            <p:cNvPr id="1363047"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48"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3049"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50"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1"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2"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3"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4"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3055"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6"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57"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8"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59"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60"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3061"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3062"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3063"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3064" name="Text Box 120"/>
          <p:cNvSpPr txBox="1">
            <a:spLocks noChangeArrowheads="1"/>
          </p:cNvSpPr>
          <p:nvPr/>
        </p:nvSpPr>
        <p:spPr bwMode="auto">
          <a:xfrm>
            <a:off x="152400" y="2900363"/>
            <a:ext cx="4713288"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r>
              <a:rPr lang="en-US" sz="1800">
                <a:solidFill>
                  <a:srgbClr val="FF3300"/>
                </a:solidFill>
                <a:latin typeface="Arial Narrow" pitchFamily="34" charset="0"/>
              </a:rPr>
              <a:t>A-sync for 2 bytes per XEVT1</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3065"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3066" name="Group 122"/>
          <p:cNvGrpSpPr>
            <a:grpSpLocks/>
          </p:cNvGrpSpPr>
          <p:nvPr/>
        </p:nvGrpSpPr>
        <p:grpSpPr bwMode="auto">
          <a:xfrm>
            <a:off x="6781800" y="4184650"/>
            <a:ext cx="2362200" cy="2387600"/>
            <a:chOff x="4272" y="2636"/>
            <a:chExt cx="1488" cy="1504"/>
          </a:xfrm>
        </p:grpSpPr>
        <p:sp>
          <p:nvSpPr>
            <p:cNvPr id="1363067"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3068"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3069"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3070"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3071" name="Text Box 127"/>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grpSp>
        <p:nvGrpSpPr>
          <p:cNvPr id="1363074" name="Group 130"/>
          <p:cNvGrpSpPr>
            <a:grpSpLocks/>
          </p:cNvGrpSpPr>
          <p:nvPr/>
        </p:nvGrpSpPr>
        <p:grpSpPr bwMode="auto">
          <a:xfrm>
            <a:off x="4622800" y="887413"/>
            <a:ext cx="865188" cy="173037"/>
            <a:chOff x="2912" y="559"/>
            <a:chExt cx="396" cy="109"/>
          </a:xfrm>
        </p:grpSpPr>
        <p:sp>
          <p:nvSpPr>
            <p:cNvPr id="1363072" name="Line 128"/>
            <p:cNvSpPr>
              <a:spLocks noChangeShapeType="1"/>
            </p:cNvSpPr>
            <p:nvPr/>
          </p:nvSpPr>
          <p:spPr bwMode="auto">
            <a:xfrm>
              <a:off x="2912" y="559"/>
              <a:ext cx="396" cy="0"/>
            </a:xfrm>
            <a:prstGeom prst="line">
              <a:avLst/>
            </a:prstGeom>
            <a:noFill/>
            <a:ln w="38100">
              <a:solidFill>
                <a:schemeClr val="tx1"/>
              </a:solidFill>
              <a:round/>
              <a:headEnd/>
              <a:tailEnd/>
            </a:ln>
            <a:effectLst/>
          </p:spPr>
          <p:txBody>
            <a:bodyPr>
              <a:spAutoFit/>
            </a:bodyPr>
            <a:lstStyle/>
            <a:p>
              <a:endParaRPr lang="en-US"/>
            </a:p>
          </p:txBody>
        </p:sp>
        <p:sp>
          <p:nvSpPr>
            <p:cNvPr id="1363073" name="Line 129"/>
            <p:cNvSpPr>
              <a:spLocks noChangeShapeType="1"/>
            </p:cNvSpPr>
            <p:nvPr/>
          </p:nvSpPr>
          <p:spPr bwMode="auto">
            <a:xfrm>
              <a:off x="3297" y="559"/>
              <a:ext cx="0" cy="109"/>
            </a:xfrm>
            <a:prstGeom prst="line">
              <a:avLst/>
            </a:prstGeom>
            <a:noFill/>
            <a:ln w="38100">
              <a:solidFill>
                <a:schemeClr val="tx1"/>
              </a:solidFill>
              <a:round/>
              <a:headEnd/>
              <a:tailEnd type="triangle" w="med" len="med"/>
            </a:ln>
            <a:effectLst/>
          </p:spPr>
          <p:txBody>
            <a:bodyPr wrap="none">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157" name="Text Box 16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4994" name="Rectangle 2"/>
          <p:cNvSpPr>
            <a:spLocks noGrp="1" noChangeArrowheads="1"/>
          </p:cNvSpPr>
          <p:nvPr>
            <p:ph type="title"/>
          </p:nvPr>
        </p:nvSpPr>
        <p:spPr/>
        <p:txBody>
          <a:bodyPr/>
          <a:lstStyle/>
          <a:p>
            <a:r>
              <a:rPr lang="en-US"/>
              <a:t>Example 2: Multiple Block Transfer</a:t>
            </a:r>
          </a:p>
        </p:txBody>
      </p:sp>
      <p:sp>
        <p:nvSpPr>
          <p:cNvPr id="136499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499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499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499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4999"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5000"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5001"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5002"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5003"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5004"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5005"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5006"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5007"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5008"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5009"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5010"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5011"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012"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5013"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5045"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5046"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5047"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5048"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5049"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5050"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5051"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5052"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5053"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5054"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5055"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5056"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5057"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5058"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5059"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5060"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5061"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5062"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5063"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5064"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5065"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5066"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5067"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5068"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5069"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5070"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5071"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5072"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5073"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5074"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5075"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5076"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5077"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5078"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5079" name="Group 87"/>
          <p:cNvGrpSpPr>
            <a:grpSpLocks/>
          </p:cNvGrpSpPr>
          <p:nvPr/>
        </p:nvGrpSpPr>
        <p:grpSpPr bwMode="auto">
          <a:xfrm>
            <a:off x="4800600" y="4283075"/>
            <a:ext cx="1790700" cy="2292350"/>
            <a:chOff x="3024" y="2698"/>
            <a:chExt cx="1128" cy="1444"/>
          </a:xfrm>
        </p:grpSpPr>
        <p:sp>
          <p:nvSpPr>
            <p:cNvPr id="1365080"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81"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5082"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83"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4"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5"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6"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87"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5088"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9"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090"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91"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092"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093"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5094" name="Group 102"/>
          <p:cNvGrpSpPr>
            <a:grpSpLocks/>
          </p:cNvGrpSpPr>
          <p:nvPr/>
        </p:nvGrpSpPr>
        <p:grpSpPr bwMode="auto">
          <a:xfrm>
            <a:off x="2590800" y="4283075"/>
            <a:ext cx="1790700" cy="2292350"/>
            <a:chOff x="1632" y="2698"/>
            <a:chExt cx="1128" cy="1444"/>
          </a:xfrm>
        </p:grpSpPr>
        <p:sp>
          <p:nvSpPr>
            <p:cNvPr id="1365095"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96"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5097"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98"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99"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0"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101"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2"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5103"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4"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105"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6"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107"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108"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109"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5110"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5111"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5112"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5113"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5114" name="Group 122"/>
          <p:cNvGrpSpPr>
            <a:grpSpLocks/>
          </p:cNvGrpSpPr>
          <p:nvPr/>
        </p:nvGrpSpPr>
        <p:grpSpPr bwMode="auto">
          <a:xfrm>
            <a:off x="6781800" y="4184650"/>
            <a:ext cx="2362200" cy="2387600"/>
            <a:chOff x="4272" y="2636"/>
            <a:chExt cx="1488" cy="1504"/>
          </a:xfrm>
        </p:grpSpPr>
        <p:sp>
          <p:nvSpPr>
            <p:cNvPr id="1365115"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5116"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5117" name="Rectangle 125"/>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5118"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5123" name="Rectangle 13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5124" name="Rectangle 13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5125" name="Rectangle 13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5126" name="Rectangle 13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5127" name="Rectangle 13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5128" name="Rectangle 13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5129" name="Rectangle 13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5130" name="Rectangle 13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5131" name="Rectangle 139"/>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5132" name="Rectangle 140"/>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5133" name="Rectangle 141"/>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5134" name="Rectangle 14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5135" name="Rectangle 14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5136" name="Rectangle 14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5137" name="Rectangle 145"/>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5138" name="Rectangle 146"/>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5139" name="Rectangle 147"/>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5140" name="Rectangle 14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5141" name="Rectangle 14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5142" name="Rectangle 150"/>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5143" name="Rectangle 151"/>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5144" name="Rectangle 152"/>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5145" name="Rectangle 153"/>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5146" name="Rectangle 15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5147" name="Rectangle 15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5148" name="Rectangle 15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5149" name="Rectangle 15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5150" name="Rectangle 15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5151" name="Rectangle 15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5152" name="Rectangle 16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5153" name="Rectangle 16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171"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7042" name="Rectangle 2"/>
          <p:cNvSpPr>
            <a:spLocks noGrp="1" noChangeArrowheads="1"/>
          </p:cNvSpPr>
          <p:nvPr>
            <p:ph type="title"/>
          </p:nvPr>
        </p:nvSpPr>
        <p:spPr/>
        <p:txBody>
          <a:bodyPr/>
          <a:lstStyle/>
          <a:p>
            <a:r>
              <a:rPr lang="en-US"/>
              <a:t>Example 2: Multiple Block Transfer</a:t>
            </a:r>
          </a:p>
        </p:txBody>
      </p:sp>
      <p:sp>
        <p:nvSpPr>
          <p:cNvPr id="136704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704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704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704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704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704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704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705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endParaRPr lang="en-US" sz="4800" baseline="30000">
              <a:solidFill>
                <a:srgbClr val="FF3300"/>
              </a:solidFill>
            </a:endParaRPr>
          </a:p>
        </p:txBody>
      </p:sp>
      <p:sp>
        <p:nvSpPr>
          <p:cNvPr id="136705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705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705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705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705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705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705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705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705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06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7061"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7062"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7063"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7064"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7065"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7066"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7067"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7068"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7069"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7070"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7071"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7072"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7073"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7074"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7075"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7076"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7077"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7078"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7079"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7080"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7081"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7082"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7083"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7084"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7085"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7086"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7087"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7088"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7089"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7090"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7091"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7092"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7093"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094"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7095"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7096" name="Group 56"/>
          <p:cNvGrpSpPr>
            <a:grpSpLocks/>
          </p:cNvGrpSpPr>
          <p:nvPr/>
        </p:nvGrpSpPr>
        <p:grpSpPr bwMode="auto">
          <a:xfrm>
            <a:off x="4800600" y="4283075"/>
            <a:ext cx="1790700" cy="2292350"/>
            <a:chOff x="3024" y="2698"/>
            <a:chExt cx="1128" cy="1444"/>
          </a:xfrm>
        </p:grpSpPr>
        <p:sp>
          <p:nvSpPr>
            <p:cNvPr id="1367097"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098"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7099"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00"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1"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2"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3"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4"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7105"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6"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07"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8"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09"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10"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7111" name="Group 71"/>
          <p:cNvGrpSpPr>
            <a:grpSpLocks/>
          </p:cNvGrpSpPr>
          <p:nvPr/>
        </p:nvGrpSpPr>
        <p:grpSpPr bwMode="auto">
          <a:xfrm>
            <a:off x="2590800" y="4283075"/>
            <a:ext cx="1790700" cy="2292350"/>
            <a:chOff x="1632" y="2698"/>
            <a:chExt cx="1128" cy="1444"/>
          </a:xfrm>
        </p:grpSpPr>
        <p:sp>
          <p:nvSpPr>
            <p:cNvPr id="1367112"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113"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7114"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15"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6"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17"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8"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19"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7120"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21"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22"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23"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24"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25"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126"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7127"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7128"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7129"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7130"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7131" name="Group 91"/>
          <p:cNvGrpSpPr>
            <a:grpSpLocks/>
          </p:cNvGrpSpPr>
          <p:nvPr/>
        </p:nvGrpSpPr>
        <p:grpSpPr bwMode="auto">
          <a:xfrm>
            <a:off x="6781800" y="4184650"/>
            <a:ext cx="2362200" cy="2387600"/>
            <a:chOff x="4272" y="2636"/>
            <a:chExt cx="1488" cy="1504"/>
          </a:xfrm>
        </p:grpSpPr>
        <p:sp>
          <p:nvSpPr>
            <p:cNvPr id="1367132"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7133"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7134"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7135"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7136" name="Text Box 96"/>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sp>
        <p:nvSpPr>
          <p:cNvPr id="1367137"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7138"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7139"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7140"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7141"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7142"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7143"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7144"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7145" name="Rectangle 105"/>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7146" name="Rectangle 106"/>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7147" name="Rectangle 107"/>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7148"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7149"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7150"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7151"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7152"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7153"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7154"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7155"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7156"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7157"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7158"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7159"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7160"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7161"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7162"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7163"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7164"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7165"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7166"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7167"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168" name="Line 128"/>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7169" name="Line 129"/>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
        <p:nvSpPr>
          <p:cNvPr id="1367170" name="Text Box 130"/>
          <p:cNvSpPr txBox="1">
            <a:spLocks noChangeArrowheads="1"/>
          </p:cNvSpPr>
          <p:nvPr/>
        </p:nvSpPr>
        <p:spPr bwMode="auto">
          <a:xfrm>
            <a:off x="6496050" y="3048000"/>
            <a:ext cx="1320800" cy="336550"/>
          </a:xfrm>
          <a:prstGeom prst="rect">
            <a:avLst/>
          </a:prstGeom>
          <a:noFill/>
          <a:ln w="12700">
            <a:noFill/>
            <a:miter lim="800000"/>
            <a:headEnd/>
            <a:tailEnd/>
          </a:ln>
          <a:effectLst/>
        </p:spPr>
        <p:txBody>
          <a:bodyPr wrap="none">
            <a:spAutoFit/>
          </a:bodyPr>
          <a:lstStyle/>
          <a:p>
            <a:r>
              <a:rPr lang="en-US">
                <a:solidFill>
                  <a:srgbClr val="FF3300"/>
                </a:solidFill>
              </a:rPr>
              <a:t>ACNT = 2</a:t>
            </a:r>
          </a:p>
        </p:txBody>
      </p:sp>
    </p:spTree>
    <p:custDataLst>
      <p:tags r:id="rId1"/>
    </p:custData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219"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9090" name="Rectangle 2"/>
          <p:cNvSpPr>
            <a:spLocks noGrp="1" noChangeArrowheads="1"/>
          </p:cNvSpPr>
          <p:nvPr>
            <p:ph type="title"/>
          </p:nvPr>
        </p:nvSpPr>
        <p:spPr/>
        <p:txBody>
          <a:bodyPr/>
          <a:lstStyle/>
          <a:p>
            <a:r>
              <a:rPr lang="en-US"/>
              <a:t>Example 2: Multiple Block Transfer</a:t>
            </a:r>
          </a:p>
        </p:txBody>
      </p:sp>
      <p:sp>
        <p:nvSpPr>
          <p:cNvPr id="136909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909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909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909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909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909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909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909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09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
        <p:nvSpPr>
          <p:cNvPr id="136910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910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910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910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910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910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910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0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9109"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9110"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9111"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9112"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9113"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9114"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9115"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9116"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9117"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9118"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9119"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9120"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9121"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9122"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9123"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9124"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9125"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9126"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9127"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9128"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9129"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9130"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9131"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9132"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9133"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9134"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9135"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9136"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9137"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9138"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9139"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9140"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9141"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142"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9143"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9144" name="Group 56"/>
          <p:cNvGrpSpPr>
            <a:grpSpLocks/>
          </p:cNvGrpSpPr>
          <p:nvPr/>
        </p:nvGrpSpPr>
        <p:grpSpPr bwMode="auto">
          <a:xfrm>
            <a:off x="4800600" y="4283075"/>
            <a:ext cx="1790700" cy="2292350"/>
            <a:chOff x="3024" y="2698"/>
            <a:chExt cx="1128" cy="1444"/>
          </a:xfrm>
        </p:grpSpPr>
        <p:sp>
          <p:nvSpPr>
            <p:cNvPr id="1369145"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46"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9147"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48"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49"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0"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51"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2"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9153"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4"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55"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6"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57"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58"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9159" name="Group 71"/>
          <p:cNvGrpSpPr>
            <a:grpSpLocks/>
          </p:cNvGrpSpPr>
          <p:nvPr/>
        </p:nvGrpSpPr>
        <p:grpSpPr bwMode="auto">
          <a:xfrm>
            <a:off x="2590800" y="4283075"/>
            <a:ext cx="1790700" cy="2292350"/>
            <a:chOff x="1632" y="2698"/>
            <a:chExt cx="1128" cy="1444"/>
          </a:xfrm>
        </p:grpSpPr>
        <p:sp>
          <p:nvSpPr>
            <p:cNvPr id="1369160"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61"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9162"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63"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4"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5"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6"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67"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9168"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9"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70"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71"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72"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73"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74"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9175"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9176"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9177"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9178"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9179" name="Group 91"/>
          <p:cNvGrpSpPr>
            <a:grpSpLocks/>
          </p:cNvGrpSpPr>
          <p:nvPr/>
        </p:nvGrpSpPr>
        <p:grpSpPr bwMode="auto">
          <a:xfrm>
            <a:off x="6781800" y="4184650"/>
            <a:ext cx="2362200" cy="2387600"/>
            <a:chOff x="4272" y="2636"/>
            <a:chExt cx="1488" cy="1504"/>
          </a:xfrm>
        </p:grpSpPr>
        <p:sp>
          <p:nvSpPr>
            <p:cNvPr id="1369180"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9181"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9182" name="Rectangle 94"/>
          <p:cNvSpPr>
            <a:spLocks noChangeArrowheads="1"/>
          </p:cNvSpPr>
          <p:nvPr/>
        </p:nvSpPr>
        <p:spPr bwMode="auto">
          <a:xfrm>
            <a:off x="152400" y="34464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9183"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9185"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9186"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9187"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9188"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9189"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9190"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9191"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9192"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9193" name="Rectangle 105"/>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9194" name="Rectangle 106"/>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9195" name="Rectangle 107"/>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9196"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9197"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9198"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9199"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9200"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9201"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9202"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9203"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9204"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9205"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9206"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9207"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9208"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9209"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9210"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9211"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9212"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9213"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9214"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9215"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218" name="Text Box 130"/>
          <p:cNvSpPr txBox="1">
            <a:spLocks noChangeArrowheads="1"/>
          </p:cNvSpPr>
          <p:nvPr/>
        </p:nvSpPr>
        <p:spPr bwMode="auto">
          <a:xfrm>
            <a:off x="6496050" y="3048000"/>
            <a:ext cx="1320800" cy="733425"/>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rgbClr val="FF3300"/>
                </a:solidFill>
              </a:rPr>
              <a:t>BCNT = 4</a:t>
            </a:r>
          </a:p>
        </p:txBody>
      </p:sp>
      <p:sp>
        <p:nvSpPr>
          <p:cNvPr id="136910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26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1138" name="Rectangle 2"/>
          <p:cNvSpPr>
            <a:spLocks noGrp="1" noChangeArrowheads="1"/>
          </p:cNvSpPr>
          <p:nvPr>
            <p:ph type="title"/>
          </p:nvPr>
        </p:nvSpPr>
        <p:spPr/>
        <p:txBody>
          <a:bodyPr/>
          <a:lstStyle/>
          <a:p>
            <a:r>
              <a:rPr lang="en-US"/>
              <a:t>Example 2: Multiple Block Transfer</a:t>
            </a:r>
          </a:p>
        </p:txBody>
      </p:sp>
      <p:sp>
        <p:nvSpPr>
          <p:cNvPr id="137113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114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114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114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114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114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114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4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4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114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115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115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5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115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115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115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15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1157"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1158"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1159"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1160"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1161"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1162"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1163"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1164"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1165"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1166"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1167"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1168"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1169"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1170"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1171"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1172"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1173"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1174"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1175"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1176"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1177"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1178"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1179"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1180"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1181"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1182"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1183"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1184"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1185"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1186"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1187"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1188"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1189"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190"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1191"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1192" name="Group 56"/>
          <p:cNvGrpSpPr>
            <a:grpSpLocks/>
          </p:cNvGrpSpPr>
          <p:nvPr/>
        </p:nvGrpSpPr>
        <p:grpSpPr bwMode="auto">
          <a:xfrm>
            <a:off x="4800600" y="4283075"/>
            <a:ext cx="1790700" cy="2292350"/>
            <a:chOff x="3024" y="2698"/>
            <a:chExt cx="1128" cy="1444"/>
          </a:xfrm>
        </p:grpSpPr>
        <p:sp>
          <p:nvSpPr>
            <p:cNvPr id="1371193"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194"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1195"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196"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7"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98"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9"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0"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1201"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02"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03"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4"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05"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06"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1207" name="Group 71"/>
          <p:cNvGrpSpPr>
            <a:grpSpLocks/>
          </p:cNvGrpSpPr>
          <p:nvPr/>
        </p:nvGrpSpPr>
        <p:grpSpPr bwMode="auto">
          <a:xfrm>
            <a:off x="2590800" y="4283075"/>
            <a:ext cx="1790700" cy="2292350"/>
            <a:chOff x="1632" y="2698"/>
            <a:chExt cx="1128" cy="1444"/>
          </a:xfrm>
        </p:grpSpPr>
        <p:sp>
          <p:nvSpPr>
            <p:cNvPr id="1371208"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209"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1210"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211"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2"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3"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4"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5"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1216"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7"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18"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9"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20"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21"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222"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1223"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1224"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1225"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1226"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1227" name="Group 91"/>
          <p:cNvGrpSpPr>
            <a:grpSpLocks/>
          </p:cNvGrpSpPr>
          <p:nvPr/>
        </p:nvGrpSpPr>
        <p:grpSpPr bwMode="auto">
          <a:xfrm>
            <a:off x="6781800" y="4184650"/>
            <a:ext cx="2362200" cy="2387600"/>
            <a:chOff x="4272" y="2636"/>
            <a:chExt cx="1488" cy="1504"/>
          </a:xfrm>
        </p:grpSpPr>
        <p:sp>
          <p:nvSpPr>
            <p:cNvPr id="1371228"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1229"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1230"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71231"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1232" name="Rectangle 96"/>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1233" name="Rectangle 97"/>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1234" name="Rectangle 98"/>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1235" name="Rectangle 99"/>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1236" name="Rectangle 100"/>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1237" name="Rectangle 101"/>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1238" name="Rectangle 102"/>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1239" name="Rectangle 103"/>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1240" name="Rectangle 104"/>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1241" name="Rectangle 105"/>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1242" name="Rectangle 106"/>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1243" name="Rectangle 107"/>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1244" name="Rectangle 108"/>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1245" name="Rectangle 109"/>
          <p:cNvSpPr>
            <a:spLocks noChangeArrowheads="1"/>
          </p:cNvSpPr>
          <p:nvPr/>
        </p:nvSpPr>
        <p:spPr bwMode="auto">
          <a:xfrm>
            <a:off x="5113338" y="1304925"/>
            <a:ext cx="239712"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1246" name="Rectangle 110"/>
          <p:cNvSpPr>
            <a:spLocks noChangeArrowheads="1"/>
          </p:cNvSpPr>
          <p:nvPr/>
        </p:nvSpPr>
        <p:spPr bwMode="auto">
          <a:xfrm>
            <a:off x="5353050"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1247" name="Rectangle 111"/>
          <p:cNvSpPr>
            <a:spLocks noChangeArrowheads="1"/>
          </p:cNvSpPr>
          <p:nvPr/>
        </p:nvSpPr>
        <p:spPr bwMode="auto">
          <a:xfrm>
            <a:off x="5591175"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1248" name="Rectangle 112"/>
          <p:cNvSpPr>
            <a:spLocks noChangeArrowheads="1"/>
          </p:cNvSpPr>
          <p:nvPr/>
        </p:nvSpPr>
        <p:spPr bwMode="auto">
          <a:xfrm>
            <a:off x="5829300" y="1304925"/>
            <a:ext cx="239713"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1249" name="Rectangle 113"/>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1250" name="Rectangle 114"/>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1251" name="Rectangle 115"/>
          <p:cNvSpPr>
            <a:spLocks noChangeArrowheads="1"/>
          </p:cNvSpPr>
          <p:nvPr/>
        </p:nvSpPr>
        <p:spPr bwMode="auto">
          <a:xfrm>
            <a:off x="5113338" y="1544638"/>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1252" name="Rectangle 116"/>
          <p:cNvSpPr>
            <a:spLocks noChangeArrowheads="1"/>
          </p:cNvSpPr>
          <p:nvPr/>
        </p:nvSpPr>
        <p:spPr bwMode="auto">
          <a:xfrm>
            <a:off x="5353050"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1253" name="Rectangle 117"/>
          <p:cNvSpPr>
            <a:spLocks noChangeArrowheads="1"/>
          </p:cNvSpPr>
          <p:nvPr/>
        </p:nvSpPr>
        <p:spPr bwMode="auto">
          <a:xfrm>
            <a:off x="5591175"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1254" name="Rectangle 118"/>
          <p:cNvSpPr>
            <a:spLocks noChangeArrowheads="1"/>
          </p:cNvSpPr>
          <p:nvPr/>
        </p:nvSpPr>
        <p:spPr bwMode="auto">
          <a:xfrm>
            <a:off x="5829300" y="1544638"/>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1255" name="Rectangle 119"/>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1256" name="Rectangle 120"/>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1257" name="Rectangle 121"/>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1258" name="Rectangle 122"/>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1259" name="Rectangle 123"/>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1260" name="Rectangle 124"/>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1261" name="Rectangle 125"/>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1262" name="Rectangle 126"/>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263" name="Text Box 127"/>
          <p:cNvSpPr txBox="1">
            <a:spLocks noChangeArrowheads="1"/>
          </p:cNvSpPr>
          <p:nvPr/>
        </p:nvSpPr>
        <p:spPr bwMode="auto">
          <a:xfrm>
            <a:off x="6496050" y="3048000"/>
            <a:ext cx="1320800" cy="1130300"/>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chemeClr val="tx1"/>
                </a:solidFill>
              </a:rPr>
              <a:t>BCNT = 4</a:t>
            </a:r>
          </a:p>
          <a:p>
            <a:r>
              <a:rPr lang="en-US">
                <a:solidFill>
                  <a:srgbClr val="FF3300"/>
                </a:solidFill>
              </a:rPr>
              <a:t>CCNT = 3</a:t>
            </a:r>
          </a:p>
        </p:txBody>
      </p:sp>
      <p:sp>
        <p:nvSpPr>
          <p:cNvPr id="137114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3</a:t>
            </a:r>
          </a:p>
        </p:txBody>
      </p:sp>
      <p:sp>
        <p:nvSpPr>
          <p:cNvPr id="1371264" name="Line 128"/>
          <p:cNvSpPr>
            <a:spLocks noChangeShapeType="1"/>
          </p:cNvSpPr>
          <p:nvPr/>
        </p:nvSpPr>
        <p:spPr bwMode="auto">
          <a:xfrm>
            <a:off x="4757738" y="1193800"/>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5" name="Line 129"/>
          <p:cNvSpPr>
            <a:spLocks noChangeShapeType="1"/>
          </p:cNvSpPr>
          <p:nvPr/>
        </p:nvSpPr>
        <p:spPr bwMode="auto">
          <a:xfrm>
            <a:off x="4748213" y="1414463"/>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6" name="Line 130"/>
          <p:cNvSpPr>
            <a:spLocks noChangeShapeType="1"/>
          </p:cNvSpPr>
          <p:nvPr/>
        </p:nvSpPr>
        <p:spPr bwMode="auto">
          <a:xfrm>
            <a:off x="4748213" y="1658938"/>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86" name="Text Box 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23010" name="Rectangle 2"/>
          <p:cNvSpPr>
            <a:spLocks noGrp="1" noChangeArrowheads="1"/>
          </p:cNvSpPr>
          <p:nvPr>
            <p:ph type="title"/>
          </p:nvPr>
        </p:nvSpPr>
        <p:spPr/>
        <p:txBody>
          <a:bodyPr/>
          <a:lstStyle/>
          <a:p>
            <a:r>
              <a:rPr lang="en-US"/>
              <a:t>EDMA3 Terminology</a:t>
            </a:r>
          </a:p>
        </p:txBody>
      </p:sp>
      <p:grpSp>
        <p:nvGrpSpPr>
          <p:cNvPr id="1323011" name="Group 3"/>
          <p:cNvGrpSpPr>
            <a:grpSpLocks/>
          </p:cNvGrpSpPr>
          <p:nvPr/>
        </p:nvGrpSpPr>
        <p:grpSpPr bwMode="auto">
          <a:xfrm>
            <a:off x="533400" y="2970213"/>
            <a:ext cx="8121650" cy="3811587"/>
            <a:chOff x="42" y="480"/>
            <a:chExt cx="5116" cy="2401"/>
          </a:xfrm>
        </p:grpSpPr>
        <p:sp>
          <p:nvSpPr>
            <p:cNvPr id="132301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2301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2301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2301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2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2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3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2303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4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4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4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2305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7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7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7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2307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2307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2307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2307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2307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2308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320" name="Text Box 13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3186" name="Rectangle 2"/>
          <p:cNvSpPr>
            <a:spLocks noGrp="1" noChangeArrowheads="1"/>
          </p:cNvSpPr>
          <p:nvPr>
            <p:ph type="title"/>
          </p:nvPr>
        </p:nvSpPr>
        <p:spPr/>
        <p:txBody>
          <a:bodyPr/>
          <a:lstStyle/>
          <a:p>
            <a:r>
              <a:rPr lang="en-US"/>
              <a:t>Example 2: Multiple Block Transfer</a:t>
            </a:r>
          </a:p>
        </p:txBody>
      </p:sp>
      <p:sp>
        <p:nvSpPr>
          <p:cNvPr id="137318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318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318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319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319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319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319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19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319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319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319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320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320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320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0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3204"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320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320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320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320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320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321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321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321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321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321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321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321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321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321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321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322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322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322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322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322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322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322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322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322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322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323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323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323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323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323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323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323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237"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323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3239" name="Group 55"/>
          <p:cNvGrpSpPr>
            <a:grpSpLocks/>
          </p:cNvGrpSpPr>
          <p:nvPr/>
        </p:nvGrpSpPr>
        <p:grpSpPr bwMode="auto">
          <a:xfrm>
            <a:off x="4800600" y="4283075"/>
            <a:ext cx="1790700" cy="2292350"/>
            <a:chOff x="3024" y="2698"/>
            <a:chExt cx="1128" cy="1444"/>
          </a:xfrm>
        </p:grpSpPr>
        <p:sp>
          <p:nvSpPr>
            <p:cNvPr id="137324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4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324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4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4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324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5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5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5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5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3254" name="Group 70"/>
          <p:cNvGrpSpPr>
            <a:grpSpLocks/>
          </p:cNvGrpSpPr>
          <p:nvPr/>
        </p:nvGrpSpPr>
        <p:grpSpPr bwMode="auto">
          <a:xfrm>
            <a:off x="2590800" y="4283075"/>
            <a:ext cx="1790700" cy="2292350"/>
            <a:chOff x="1632" y="2698"/>
            <a:chExt cx="1128" cy="1444"/>
          </a:xfrm>
        </p:grpSpPr>
        <p:sp>
          <p:nvSpPr>
            <p:cNvPr id="137325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5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325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5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5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6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326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6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6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6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6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327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327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327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t>
            </a:r>
            <a:r>
              <a:rPr lang="en-US" sz="1800">
                <a:solidFill>
                  <a:srgbClr val="FF3300"/>
                </a:solidFill>
                <a:latin typeface="Arial Narrow" pitchFamily="34" charset="0"/>
              </a:rPr>
              <a:t>and indexes</a:t>
            </a:r>
            <a:r>
              <a:rPr lang="en-US" sz="1800">
                <a:solidFill>
                  <a:schemeClr val="tx1"/>
                </a:solidFill>
                <a:latin typeface="Arial Narrow" pitchFamily="34" charset="0"/>
              </a:rPr>
              <a:t>?</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327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3274" name="Group 90"/>
          <p:cNvGrpSpPr>
            <a:grpSpLocks/>
          </p:cNvGrpSpPr>
          <p:nvPr/>
        </p:nvGrpSpPr>
        <p:grpSpPr bwMode="auto">
          <a:xfrm>
            <a:off x="6781800" y="4184650"/>
            <a:ext cx="2362200" cy="2387600"/>
            <a:chOff x="4272" y="2636"/>
            <a:chExt cx="1488" cy="1504"/>
          </a:xfrm>
        </p:grpSpPr>
        <p:sp>
          <p:nvSpPr>
            <p:cNvPr id="137327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327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3278" name="Rectangle 94"/>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3279" name="Rectangle 95"/>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3280" name="Rectangle 96"/>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3281" name="Rectangle 97"/>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3282" name="Rectangle 98"/>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3283" name="Rectangle 99"/>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3284" name="Rectangle 100"/>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3285" name="Rectangle 101"/>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3286" name="Rectangle 102"/>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3287" name="Rectangle 103"/>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3288" name="Rectangle 104"/>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3289" name="Rectangle 105"/>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3290" name="Rectangle 106"/>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3291" name="Rectangle 107"/>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3292" name="Rectangle 108"/>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3293" name="Rectangle 109"/>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3294" name="Rectangle 110"/>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3295" name="Rectangle 111"/>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3296" name="Rectangle 112"/>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3297" name="Rectangle 113"/>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3298" name="Rectangle 114"/>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3299" name="Rectangle 115"/>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3300" name="Rectangle 116"/>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3301" name="Rectangle 117"/>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3302" name="Rectangle 118"/>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3303" name="Rectangle 119"/>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3304" name="Rectangle 120"/>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3305" name="Rectangle 121"/>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3306" name="Rectangle 122"/>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3307" name="Rectangle 123"/>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3308" name="Rectangle 124"/>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3309" name="Rectangle 125"/>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311" name="Rectangle 12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3318" name="Rectangle 13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50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1378" name="Rectangle 2"/>
          <p:cNvSpPr>
            <a:spLocks noGrp="1" noChangeArrowheads="1"/>
          </p:cNvSpPr>
          <p:nvPr>
            <p:ph type="title"/>
          </p:nvPr>
        </p:nvSpPr>
        <p:spPr/>
        <p:txBody>
          <a:bodyPr/>
          <a:lstStyle/>
          <a:p>
            <a:r>
              <a:rPr lang="en-US"/>
              <a:t>Example 2: Multiple Block Transfer</a:t>
            </a:r>
          </a:p>
        </p:txBody>
      </p:sp>
      <p:sp>
        <p:nvSpPr>
          <p:cNvPr id="138137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138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138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138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1383"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1384"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1385"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386"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89"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1390"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91"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81392"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81393"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1394"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395"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1396"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1397"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1398"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1399"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1400"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1401"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1402"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1403"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1404"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1405"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1406"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1407"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1408"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1409"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1410"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1411"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1412"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1413"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1414"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1415"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1416"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1417"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1418"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1419"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1420"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1421"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1422"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1423"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1424"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1425"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1426"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1427"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1428"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429"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1430"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1431" name="Group 55"/>
          <p:cNvGrpSpPr>
            <a:grpSpLocks/>
          </p:cNvGrpSpPr>
          <p:nvPr/>
        </p:nvGrpSpPr>
        <p:grpSpPr bwMode="auto">
          <a:xfrm>
            <a:off x="4800600" y="4283075"/>
            <a:ext cx="1790700" cy="2292350"/>
            <a:chOff x="3024" y="2698"/>
            <a:chExt cx="1128" cy="1444"/>
          </a:xfrm>
        </p:grpSpPr>
        <p:sp>
          <p:nvSpPr>
            <p:cNvPr id="1381432"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33"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1434"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35"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6"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37"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8"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39"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1440"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41"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42"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43"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44"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45"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1446" name="Group 70"/>
          <p:cNvGrpSpPr>
            <a:grpSpLocks/>
          </p:cNvGrpSpPr>
          <p:nvPr/>
        </p:nvGrpSpPr>
        <p:grpSpPr bwMode="auto">
          <a:xfrm>
            <a:off x="2590800" y="4283075"/>
            <a:ext cx="1790700" cy="2292350"/>
            <a:chOff x="1632" y="2698"/>
            <a:chExt cx="1128" cy="1444"/>
          </a:xfrm>
        </p:grpSpPr>
        <p:sp>
          <p:nvSpPr>
            <p:cNvPr id="1381447"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48"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1449"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50"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1"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2"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3"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4"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1455"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6"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57"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8"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59"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60"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461"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1462"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1463"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1464"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1465"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1466" name="Group 90"/>
          <p:cNvGrpSpPr>
            <a:grpSpLocks/>
          </p:cNvGrpSpPr>
          <p:nvPr/>
        </p:nvGrpSpPr>
        <p:grpSpPr bwMode="auto">
          <a:xfrm>
            <a:off x="6781800" y="4184650"/>
            <a:ext cx="2362200" cy="2387600"/>
            <a:chOff x="4272" y="2636"/>
            <a:chExt cx="1488" cy="1504"/>
          </a:xfrm>
        </p:grpSpPr>
        <p:sp>
          <p:nvSpPr>
            <p:cNvPr id="1381467"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1468"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1469"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1470"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1471"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1472"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1473"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1474"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1475"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1476"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1477"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1478"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1479"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1480"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1481"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1482"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1483"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1484"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1485"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1486"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1487"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1488"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1489"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1490"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1491"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1492"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1493"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1494"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1495"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1496"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1497"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1498"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1499"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1500"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501"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1502"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1503" name="Freeform 127"/>
          <p:cNvSpPr>
            <a:spLocks/>
          </p:cNvSpPr>
          <p:nvPr/>
        </p:nvSpPr>
        <p:spPr bwMode="auto">
          <a:xfrm>
            <a:off x="5240338" y="862013"/>
            <a:ext cx="220662"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4" name="Freeform 128"/>
          <p:cNvSpPr>
            <a:spLocks/>
          </p:cNvSpPr>
          <p:nvPr/>
        </p:nvSpPr>
        <p:spPr bwMode="auto">
          <a:xfrm>
            <a:off x="5486400" y="862013"/>
            <a:ext cx="220663"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5" name="Freeform 129"/>
          <p:cNvSpPr>
            <a:spLocks/>
          </p:cNvSpPr>
          <p:nvPr/>
        </p:nvSpPr>
        <p:spPr bwMode="auto">
          <a:xfrm>
            <a:off x="5716588" y="860425"/>
            <a:ext cx="220662" cy="179388"/>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6" name="Text Box 130"/>
          <p:cNvSpPr txBox="1">
            <a:spLocks noChangeArrowheads="1"/>
          </p:cNvSpPr>
          <p:nvPr/>
        </p:nvSpPr>
        <p:spPr bwMode="auto">
          <a:xfrm>
            <a:off x="6369050" y="3040063"/>
            <a:ext cx="2754313" cy="733425"/>
          </a:xfrm>
          <a:prstGeom prst="rect">
            <a:avLst/>
          </a:prstGeom>
          <a:noFill/>
          <a:ln w="12700">
            <a:noFill/>
            <a:miter lim="800000"/>
            <a:headEnd/>
            <a:tailEnd/>
          </a:ln>
          <a:effectLst/>
        </p:spPr>
        <p:txBody>
          <a:bodyPr wrap="none">
            <a:spAutoFit/>
          </a:bodyPr>
          <a:lstStyle/>
          <a:p>
            <a:r>
              <a:rPr lang="en-US">
                <a:solidFill>
                  <a:srgbClr val="FF3300"/>
                </a:solidFill>
              </a:rPr>
              <a:t>SRCBIDX = 2 = ACNT</a:t>
            </a:r>
          </a:p>
          <a:p>
            <a:r>
              <a:rPr lang="en-US">
                <a:solidFill>
                  <a:srgbClr val="FF3300"/>
                </a:solidFill>
              </a:rPr>
              <a:t>DSTBIDX = 0 (DXR)</a:t>
            </a:r>
          </a:p>
        </p:txBody>
      </p:sp>
      <p:sp>
        <p:nvSpPr>
          <p:cNvPr id="1381388"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1387"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p>
        </p:txBody>
      </p:sp>
    </p:spTree>
    <p:custDataLst>
      <p:tags r:id="rId1"/>
    </p:custData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557" name="Text Box 13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3426" name="Rectangle 2"/>
          <p:cNvSpPr>
            <a:spLocks noGrp="1" noChangeArrowheads="1"/>
          </p:cNvSpPr>
          <p:nvPr>
            <p:ph type="title"/>
          </p:nvPr>
        </p:nvSpPr>
        <p:spPr/>
        <p:txBody>
          <a:bodyPr/>
          <a:lstStyle/>
          <a:p>
            <a:r>
              <a:rPr lang="en-US"/>
              <a:t>Example 2: Multiple Block Transfer</a:t>
            </a:r>
          </a:p>
        </p:txBody>
      </p:sp>
      <p:sp>
        <p:nvSpPr>
          <p:cNvPr id="138342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342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342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343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343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343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343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3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3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343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4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344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344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44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3444"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344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344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344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344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344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345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345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345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345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345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345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345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345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345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345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346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346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346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346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346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346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346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346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346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346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347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347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347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347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347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347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347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477"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347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3479" name="Group 55"/>
          <p:cNvGrpSpPr>
            <a:grpSpLocks/>
          </p:cNvGrpSpPr>
          <p:nvPr/>
        </p:nvGrpSpPr>
        <p:grpSpPr bwMode="auto">
          <a:xfrm>
            <a:off x="4800600" y="4283075"/>
            <a:ext cx="1790700" cy="2292350"/>
            <a:chOff x="3024" y="2698"/>
            <a:chExt cx="1128" cy="1444"/>
          </a:xfrm>
        </p:grpSpPr>
        <p:sp>
          <p:nvSpPr>
            <p:cNvPr id="138348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8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348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8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8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348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49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9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49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49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3494" name="Group 70"/>
          <p:cNvGrpSpPr>
            <a:grpSpLocks/>
          </p:cNvGrpSpPr>
          <p:nvPr/>
        </p:nvGrpSpPr>
        <p:grpSpPr bwMode="auto">
          <a:xfrm>
            <a:off x="2590800" y="4283075"/>
            <a:ext cx="1790700" cy="2292350"/>
            <a:chOff x="1632" y="2698"/>
            <a:chExt cx="1128" cy="1444"/>
          </a:xfrm>
        </p:grpSpPr>
        <p:sp>
          <p:nvSpPr>
            <p:cNvPr id="138349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9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349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9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9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50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350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50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50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50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50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351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351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351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351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3514" name="Group 90"/>
          <p:cNvGrpSpPr>
            <a:grpSpLocks/>
          </p:cNvGrpSpPr>
          <p:nvPr/>
        </p:nvGrpSpPr>
        <p:grpSpPr bwMode="auto">
          <a:xfrm>
            <a:off x="6781800" y="4184650"/>
            <a:ext cx="2362200" cy="2387600"/>
            <a:chOff x="4272" y="2636"/>
            <a:chExt cx="1488" cy="1504"/>
          </a:xfrm>
        </p:grpSpPr>
        <p:sp>
          <p:nvSpPr>
            <p:cNvPr id="138351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351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3517"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3518"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3519"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3520"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3521"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3522"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3523"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3524"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3525"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3526"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3527"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3528"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3529"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3530"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3531"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3532"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3533"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3534"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3535"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3536"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3537"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3538"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3539"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3540"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3541"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3542"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3543"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3544"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3545"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3546"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3547"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3548"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549"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3550"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3554" name="Text Box 130"/>
          <p:cNvSpPr txBox="1">
            <a:spLocks noChangeArrowheads="1"/>
          </p:cNvSpPr>
          <p:nvPr/>
        </p:nvSpPr>
        <p:spPr bwMode="auto">
          <a:xfrm>
            <a:off x="6369050" y="3040063"/>
            <a:ext cx="2754313" cy="1527175"/>
          </a:xfrm>
          <a:prstGeom prst="rect">
            <a:avLst/>
          </a:prstGeom>
          <a:noFill/>
          <a:ln w="12700">
            <a:noFill/>
            <a:miter lim="800000"/>
            <a:headEnd/>
            <a:tailEnd/>
          </a:ln>
          <a:effectLst/>
        </p:spPr>
        <p:txBody>
          <a:bodyPr wrap="none">
            <a:spAutoFit/>
          </a:bodyPr>
          <a:lstStyle/>
          <a:p>
            <a:r>
              <a:rPr lang="en-US">
                <a:solidFill>
                  <a:schemeClr val="tx1"/>
                </a:solidFill>
              </a:rPr>
              <a:t>SRCBIDX = 2 = ACNT</a:t>
            </a:r>
          </a:p>
          <a:p>
            <a:r>
              <a:rPr lang="en-US">
                <a:solidFill>
                  <a:schemeClr val="tx1"/>
                </a:solidFill>
              </a:rPr>
              <a:t>DSTBIDX = 0 (DXR)</a:t>
            </a:r>
          </a:p>
          <a:p>
            <a:r>
              <a:rPr lang="en-US">
                <a:solidFill>
                  <a:srgbClr val="FF3300"/>
                </a:solidFill>
              </a:rPr>
              <a:t>SRCCIDX = 6</a:t>
            </a:r>
          </a:p>
          <a:p>
            <a:r>
              <a:rPr lang="en-US">
                <a:solidFill>
                  <a:srgbClr val="FF3300"/>
                </a:solidFill>
              </a:rPr>
              <a:t>DSTCIDX = 0 (DXR)</a:t>
            </a:r>
          </a:p>
        </p:txBody>
      </p:sp>
      <p:sp>
        <p:nvSpPr>
          <p:cNvPr id="1383556" name="Freeform 132"/>
          <p:cNvSpPr>
            <a:spLocks/>
          </p:cNvSpPr>
          <p:nvPr/>
        </p:nvSpPr>
        <p:spPr bwMode="auto">
          <a:xfrm>
            <a:off x="4651375" y="822325"/>
            <a:ext cx="1284288" cy="625475"/>
          </a:xfrm>
          <a:custGeom>
            <a:avLst/>
            <a:gdLst/>
            <a:ahLst/>
            <a:cxnLst>
              <a:cxn ang="0">
                <a:pos x="809" y="138"/>
              </a:cxn>
              <a:cxn ang="0">
                <a:pos x="430" y="5"/>
              </a:cxn>
              <a:cxn ang="0">
                <a:pos x="83" y="111"/>
              </a:cxn>
              <a:cxn ang="0">
                <a:pos x="35" y="314"/>
              </a:cxn>
              <a:cxn ang="0">
                <a:pos x="291" y="394"/>
              </a:cxn>
            </a:cxnLst>
            <a:rect l="0" t="0" r="r" b="b"/>
            <a:pathLst>
              <a:path w="809" h="394">
                <a:moveTo>
                  <a:pt x="809" y="138"/>
                </a:moveTo>
                <a:cubicBezTo>
                  <a:pt x="680" y="74"/>
                  <a:pt x="551" y="10"/>
                  <a:pt x="430" y="5"/>
                </a:cubicBezTo>
                <a:cubicBezTo>
                  <a:pt x="309" y="0"/>
                  <a:pt x="149" y="60"/>
                  <a:pt x="83" y="111"/>
                </a:cubicBezTo>
                <a:cubicBezTo>
                  <a:pt x="17" y="162"/>
                  <a:pt x="0" y="267"/>
                  <a:pt x="35" y="314"/>
                </a:cubicBezTo>
                <a:cubicBezTo>
                  <a:pt x="70" y="361"/>
                  <a:pt x="180" y="377"/>
                  <a:pt x="291" y="39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343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6</a:t>
            </a:r>
          </a:p>
        </p:txBody>
      </p:sp>
    </p:spTree>
    <p:custDataLst>
      <p:tags r:id="rId1"/>
    </p:custData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454"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9330" name="Rectangle 2"/>
          <p:cNvSpPr>
            <a:spLocks noGrp="1" noChangeArrowheads="1"/>
          </p:cNvSpPr>
          <p:nvPr>
            <p:ph type="title"/>
          </p:nvPr>
        </p:nvSpPr>
        <p:spPr/>
        <p:txBody>
          <a:bodyPr/>
          <a:lstStyle/>
          <a:p>
            <a:r>
              <a:rPr lang="en-US"/>
              <a:t>Example 2: Multiple Block Transfer</a:t>
            </a:r>
          </a:p>
        </p:txBody>
      </p:sp>
      <p:sp>
        <p:nvSpPr>
          <p:cNvPr id="137933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933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933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933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9335"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9336"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9337"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38"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39"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40"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1"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9342"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43"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44"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5"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9346"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347"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9348"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9349"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9350"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9351"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9352"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9353"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9354"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9355"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9356"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9357"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9358"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9359"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9360"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9361"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9362"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9363"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9364"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9365"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9366"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9367"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9368"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9369"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9370"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9371"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9372"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9373"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9374"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9375"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9376"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9377"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9378"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9379"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9380"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381"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9382"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9383" name="Group 55"/>
          <p:cNvGrpSpPr>
            <a:grpSpLocks/>
          </p:cNvGrpSpPr>
          <p:nvPr/>
        </p:nvGrpSpPr>
        <p:grpSpPr bwMode="auto">
          <a:xfrm>
            <a:off x="4800600" y="4283075"/>
            <a:ext cx="1790700" cy="2292350"/>
            <a:chOff x="3024" y="2698"/>
            <a:chExt cx="1128" cy="1444"/>
          </a:xfrm>
        </p:grpSpPr>
        <p:sp>
          <p:nvSpPr>
            <p:cNvPr id="1379384"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385"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9386"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387"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88"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89"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90"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1"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9392"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93"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94"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5"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396"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397"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9398" name="Group 70"/>
          <p:cNvGrpSpPr>
            <a:grpSpLocks/>
          </p:cNvGrpSpPr>
          <p:nvPr/>
        </p:nvGrpSpPr>
        <p:grpSpPr bwMode="auto">
          <a:xfrm>
            <a:off x="2590800" y="4283075"/>
            <a:ext cx="1790700" cy="2292350"/>
            <a:chOff x="1632" y="2698"/>
            <a:chExt cx="1128" cy="1444"/>
          </a:xfrm>
        </p:grpSpPr>
        <p:sp>
          <p:nvSpPr>
            <p:cNvPr id="1379399"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400"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9401"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402"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3"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4"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5"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06"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9407"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8"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409"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10"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411"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412"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413"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9414"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9415"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9416"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9417"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9418" name="Group 90"/>
          <p:cNvGrpSpPr>
            <a:grpSpLocks/>
          </p:cNvGrpSpPr>
          <p:nvPr/>
        </p:nvGrpSpPr>
        <p:grpSpPr bwMode="auto">
          <a:xfrm>
            <a:off x="6781800" y="4184650"/>
            <a:ext cx="2362200" cy="2387600"/>
            <a:chOff x="4272" y="2636"/>
            <a:chExt cx="1488" cy="1504"/>
          </a:xfrm>
        </p:grpSpPr>
        <p:sp>
          <p:nvSpPr>
            <p:cNvPr id="1379419"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9420"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9421"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9422"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9423"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9424"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9425"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9426"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9427"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9428"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9429"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9430"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9431"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9432"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9433"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9434"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9435"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9436"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9437"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9438"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9439"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9440"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9441"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9442"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9443"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9444"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9445"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9446"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9447"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9448"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9449"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9450"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9451"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9452"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453"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Tree>
    <p:custDataLst>
      <p:tags r:id="rId1"/>
    </p:custData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36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5234" name="Rectangle 2"/>
          <p:cNvSpPr>
            <a:spLocks noGrp="1" noChangeArrowheads="1"/>
          </p:cNvSpPr>
          <p:nvPr>
            <p:ph type="title"/>
          </p:nvPr>
        </p:nvSpPr>
        <p:spPr/>
        <p:txBody>
          <a:bodyPr/>
          <a:lstStyle/>
          <a:p>
            <a:r>
              <a:rPr lang="en-US"/>
              <a:t>Example 2: Multiple Block Transfer</a:t>
            </a:r>
          </a:p>
        </p:txBody>
      </p:sp>
      <p:sp>
        <p:nvSpPr>
          <p:cNvPr id="137523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523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523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523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523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524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524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524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4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525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25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5252"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525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525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525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525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525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525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525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526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526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526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526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526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526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526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526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526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526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527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527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527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527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527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527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527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527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527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527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528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528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528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528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528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285"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528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5287" name="Group 55"/>
          <p:cNvGrpSpPr>
            <a:grpSpLocks/>
          </p:cNvGrpSpPr>
          <p:nvPr/>
        </p:nvGrpSpPr>
        <p:grpSpPr bwMode="auto">
          <a:xfrm>
            <a:off x="4800600" y="4283075"/>
            <a:ext cx="1790700" cy="2292350"/>
            <a:chOff x="3024" y="2698"/>
            <a:chExt cx="1128" cy="1444"/>
          </a:xfrm>
        </p:grpSpPr>
        <p:sp>
          <p:nvSpPr>
            <p:cNvPr id="137528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28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529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29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529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9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0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0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5302" name="Group 70"/>
          <p:cNvGrpSpPr>
            <a:grpSpLocks/>
          </p:cNvGrpSpPr>
          <p:nvPr/>
        </p:nvGrpSpPr>
        <p:grpSpPr bwMode="auto">
          <a:xfrm>
            <a:off x="2590800" y="4283075"/>
            <a:ext cx="1790700" cy="2292350"/>
            <a:chOff x="1632" y="2698"/>
            <a:chExt cx="1128" cy="1444"/>
          </a:xfrm>
        </p:grpSpPr>
        <p:sp>
          <p:nvSpPr>
            <p:cNvPr id="137530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30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530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30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0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531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1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31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1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1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31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531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531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5320"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532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5322" name="Group 90"/>
          <p:cNvGrpSpPr>
            <a:grpSpLocks/>
          </p:cNvGrpSpPr>
          <p:nvPr/>
        </p:nvGrpSpPr>
        <p:grpSpPr bwMode="auto">
          <a:xfrm>
            <a:off x="6781800" y="4184650"/>
            <a:ext cx="2362200" cy="2387600"/>
            <a:chOff x="4272" y="2636"/>
            <a:chExt cx="1488" cy="1504"/>
          </a:xfrm>
        </p:grpSpPr>
        <p:sp>
          <p:nvSpPr>
            <p:cNvPr id="137532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532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532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532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532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532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532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533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533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533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5333" name="Rectangle 101"/>
          <p:cNvSpPr>
            <a:spLocks noChangeArrowheads="1"/>
          </p:cNvSpPr>
          <p:nvPr/>
        </p:nvSpPr>
        <p:spPr bwMode="auto">
          <a:xfrm>
            <a:off x="5113338" y="1066800"/>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533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533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533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533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533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533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534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534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534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534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534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534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534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534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534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534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535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535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535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535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535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535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535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35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5358" name="Text Box 126"/>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rgbClr val="FF3300"/>
                </a:solidFill>
              </a:rPr>
              <a:t>XEVT1</a:t>
            </a:r>
          </a:p>
        </p:txBody>
      </p:sp>
      <p:sp>
        <p:nvSpPr>
          <p:cNvPr id="1375359" name="Line 127"/>
          <p:cNvSpPr>
            <a:spLocks noChangeShapeType="1"/>
          </p:cNvSpPr>
          <p:nvPr/>
        </p:nvSpPr>
        <p:spPr bwMode="auto">
          <a:xfrm>
            <a:off x="4622800" y="887413"/>
            <a:ext cx="628650" cy="0"/>
          </a:xfrm>
          <a:prstGeom prst="line">
            <a:avLst/>
          </a:prstGeom>
          <a:noFill/>
          <a:ln w="38100">
            <a:solidFill>
              <a:srgbClr val="FF3300"/>
            </a:solidFill>
            <a:round/>
            <a:headEnd/>
            <a:tailEnd/>
          </a:ln>
          <a:effectLst/>
        </p:spPr>
        <p:txBody>
          <a:bodyPr>
            <a:spAutoFit/>
          </a:bodyPr>
          <a:lstStyle/>
          <a:p>
            <a:endParaRPr lang="en-US"/>
          </a:p>
        </p:txBody>
      </p:sp>
      <p:sp>
        <p:nvSpPr>
          <p:cNvPr id="1375360" name="Line 128"/>
          <p:cNvSpPr>
            <a:spLocks noChangeShapeType="1"/>
          </p:cNvSpPr>
          <p:nvPr/>
        </p:nvSpPr>
        <p:spPr bwMode="auto">
          <a:xfrm>
            <a:off x="5233988" y="887413"/>
            <a:ext cx="0" cy="173037"/>
          </a:xfrm>
          <a:prstGeom prst="line">
            <a:avLst/>
          </a:prstGeom>
          <a:noFill/>
          <a:ln w="38100">
            <a:solidFill>
              <a:srgbClr val="FF3300"/>
            </a:solidFill>
            <a:round/>
            <a:headEnd/>
            <a:tailEnd type="triangle" w="med" len="med"/>
          </a:ln>
          <a:effectLst/>
        </p:spPr>
        <p:txBody>
          <a:bodyPr wrap="none">
            <a:spAutoFit/>
          </a:bodyPr>
          <a:lstStyle/>
          <a:p>
            <a:endParaRPr lang="en-US"/>
          </a:p>
        </p:txBody>
      </p:sp>
      <p:sp>
        <p:nvSpPr>
          <p:cNvPr id="1375361" name="Text Box 129"/>
          <p:cNvSpPr txBox="1">
            <a:spLocks noChangeArrowheads="1"/>
          </p:cNvSpPr>
          <p:nvPr/>
        </p:nvSpPr>
        <p:spPr bwMode="auto">
          <a:xfrm>
            <a:off x="6496050" y="3048000"/>
            <a:ext cx="1724025" cy="733425"/>
          </a:xfrm>
          <a:prstGeom prst="rect">
            <a:avLst/>
          </a:prstGeom>
          <a:noFill/>
          <a:ln w="12700">
            <a:noFill/>
            <a:miter lim="800000"/>
            <a:headEnd/>
            <a:tailEnd/>
          </a:ln>
          <a:effectLst/>
        </p:spPr>
        <p:txBody>
          <a:bodyPr wrap="none">
            <a:spAutoFit/>
          </a:bodyPr>
          <a:lstStyle/>
          <a:p>
            <a:r>
              <a:rPr lang="en-US">
                <a:solidFill>
                  <a:srgbClr val="FF3300"/>
                </a:solidFill>
              </a:rPr>
              <a:t>XEVT1 event</a:t>
            </a:r>
          </a:p>
          <a:p>
            <a:r>
              <a:rPr lang="en-US">
                <a:solidFill>
                  <a:srgbClr val="FF3300"/>
                </a:solidFill>
              </a:rPr>
              <a:t>XEVT1 = 14</a:t>
            </a:r>
          </a:p>
        </p:txBody>
      </p:sp>
    </p:spTree>
    <p:custDataLst>
      <p:tags r:id="rId1"/>
    </p:custData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60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5474" name="Rectangle 2"/>
          <p:cNvSpPr>
            <a:spLocks noGrp="1" noChangeArrowheads="1"/>
          </p:cNvSpPr>
          <p:nvPr>
            <p:ph type="title"/>
          </p:nvPr>
        </p:nvSpPr>
        <p:spPr/>
        <p:txBody>
          <a:bodyPr/>
          <a:lstStyle/>
          <a:p>
            <a:r>
              <a:rPr lang="en-US"/>
              <a:t>Example 2: Multiple Block Transfer</a:t>
            </a:r>
          </a:p>
        </p:txBody>
      </p:sp>
      <p:sp>
        <p:nvSpPr>
          <p:cNvPr id="138547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547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547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547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547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548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548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548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48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549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49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5492"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549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549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549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549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549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549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549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550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550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550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550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550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550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550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550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550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550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551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551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551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551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551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551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551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551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551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551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552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552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552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552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552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25"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552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5527" name="Group 55"/>
          <p:cNvGrpSpPr>
            <a:grpSpLocks/>
          </p:cNvGrpSpPr>
          <p:nvPr/>
        </p:nvGrpSpPr>
        <p:grpSpPr bwMode="auto">
          <a:xfrm>
            <a:off x="4800600" y="4283075"/>
            <a:ext cx="1790700" cy="2292350"/>
            <a:chOff x="3024" y="2698"/>
            <a:chExt cx="1128" cy="1444"/>
          </a:xfrm>
        </p:grpSpPr>
        <p:sp>
          <p:nvSpPr>
            <p:cNvPr id="138552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2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553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3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553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3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4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4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5542" name="Group 70"/>
          <p:cNvGrpSpPr>
            <a:grpSpLocks/>
          </p:cNvGrpSpPr>
          <p:nvPr/>
        </p:nvGrpSpPr>
        <p:grpSpPr bwMode="auto">
          <a:xfrm>
            <a:off x="2590800" y="4283075"/>
            <a:ext cx="1790700" cy="2292350"/>
            <a:chOff x="1632" y="2698"/>
            <a:chExt cx="1128" cy="1444"/>
          </a:xfrm>
        </p:grpSpPr>
        <p:sp>
          <p:nvSpPr>
            <p:cNvPr id="138554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4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554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4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4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555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5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5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5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5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55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555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555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5560"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Src/Dst addresses?</a:t>
            </a:r>
          </a:p>
        </p:txBody>
      </p:sp>
      <p:sp>
        <p:nvSpPr>
          <p:cNvPr id="138556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5562" name="Group 90"/>
          <p:cNvGrpSpPr>
            <a:grpSpLocks/>
          </p:cNvGrpSpPr>
          <p:nvPr/>
        </p:nvGrpSpPr>
        <p:grpSpPr bwMode="auto">
          <a:xfrm>
            <a:off x="6781800" y="4184650"/>
            <a:ext cx="2362200" cy="2387600"/>
            <a:chOff x="4272" y="2636"/>
            <a:chExt cx="1488" cy="1504"/>
          </a:xfrm>
        </p:grpSpPr>
        <p:sp>
          <p:nvSpPr>
            <p:cNvPr id="138556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556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556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556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556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556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556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557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557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557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5573"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557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557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557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557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557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557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558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558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558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558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558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558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558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558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558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558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559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559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559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559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559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559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559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9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Tree>
    <p:custDataLst>
      <p:tags r:id="rId1"/>
    </p:custData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648"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7522" name="Rectangle 2"/>
          <p:cNvSpPr>
            <a:spLocks noGrp="1" noChangeArrowheads="1"/>
          </p:cNvSpPr>
          <p:nvPr>
            <p:ph type="title"/>
          </p:nvPr>
        </p:nvSpPr>
        <p:spPr/>
        <p:txBody>
          <a:bodyPr/>
          <a:lstStyle/>
          <a:p>
            <a:r>
              <a:rPr lang="en-US"/>
              <a:t>Example 2: Multiple Block Transfer</a:t>
            </a:r>
          </a:p>
        </p:txBody>
      </p:sp>
      <p:sp>
        <p:nvSpPr>
          <p:cNvPr id="138752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752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7527"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7528"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7529"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0"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1"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2"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3"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7534"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5"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36"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7"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7538"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539"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7540"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7541"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7542"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7543"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7544"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7545"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7546"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7547"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7548"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7549"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7550"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7551"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7552"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7553"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7554"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7555"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7556"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7557"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7558"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7559"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7560"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7561"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7562"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7563"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7564"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7565"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7566"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7567"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7568"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7569"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7570"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7571"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7572"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573"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7574"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7575" name="Group 55"/>
          <p:cNvGrpSpPr>
            <a:grpSpLocks/>
          </p:cNvGrpSpPr>
          <p:nvPr/>
        </p:nvGrpSpPr>
        <p:grpSpPr bwMode="auto">
          <a:xfrm>
            <a:off x="4800600" y="4283075"/>
            <a:ext cx="1790700" cy="2292350"/>
            <a:chOff x="3024" y="2698"/>
            <a:chExt cx="1128" cy="1444"/>
          </a:xfrm>
        </p:grpSpPr>
        <p:sp>
          <p:nvSpPr>
            <p:cNvPr id="1387576"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77"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7578"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79"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0"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1"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2"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3"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7584"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5"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86"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7"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588"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589"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7590" name="Group 70"/>
          <p:cNvGrpSpPr>
            <a:grpSpLocks/>
          </p:cNvGrpSpPr>
          <p:nvPr/>
        </p:nvGrpSpPr>
        <p:grpSpPr bwMode="auto">
          <a:xfrm>
            <a:off x="2590800" y="4283075"/>
            <a:ext cx="1790700" cy="2292350"/>
            <a:chOff x="1632" y="2698"/>
            <a:chExt cx="1128" cy="1444"/>
          </a:xfrm>
        </p:grpSpPr>
        <p:sp>
          <p:nvSpPr>
            <p:cNvPr id="1387591"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92"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7593"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94"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5"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96"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7"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98"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7599"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600"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601"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602"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603"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604"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605"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7606"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7607"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7608"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Src/Dst addresses?</a:t>
            </a:r>
          </a:p>
        </p:txBody>
      </p:sp>
      <p:sp>
        <p:nvSpPr>
          <p:cNvPr id="1387609"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7610" name="Group 90"/>
          <p:cNvGrpSpPr>
            <a:grpSpLocks/>
          </p:cNvGrpSpPr>
          <p:nvPr/>
        </p:nvGrpSpPr>
        <p:grpSpPr bwMode="auto">
          <a:xfrm>
            <a:off x="6781800" y="4184650"/>
            <a:ext cx="2362200" cy="2387600"/>
            <a:chOff x="4272" y="2636"/>
            <a:chExt cx="1488" cy="1504"/>
          </a:xfrm>
        </p:grpSpPr>
        <p:sp>
          <p:nvSpPr>
            <p:cNvPr id="1387611"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7612"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7613"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7614"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7615"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7616"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7617"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7618"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7619"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7620"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7621"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7622"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7623"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7624"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7625"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7626"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7627"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7628"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7629"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7630"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7631"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7632"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7633"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7634"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7635"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7636"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7637"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7638"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7639"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7640"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7641"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7642"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7643"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7644"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645"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7646" name="Oval 126"/>
          <p:cNvSpPr>
            <a:spLocks noChangeArrowheads="1"/>
          </p:cNvSpPr>
          <p:nvPr/>
        </p:nvSpPr>
        <p:spPr bwMode="auto">
          <a:xfrm>
            <a:off x="7221538" y="1008063"/>
            <a:ext cx="855662"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647" name="Oval 127"/>
          <p:cNvSpPr>
            <a:spLocks noChangeArrowheads="1"/>
          </p:cNvSpPr>
          <p:nvPr/>
        </p:nvSpPr>
        <p:spPr bwMode="auto">
          <a:xfrm>
            <a:off x="8232775" y="1668463"/>
            <a:ext cx="855663"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52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&amp;DXR</a:t>
            </a:r>
          </a:p>
        </p:txBody>
      </p:sp>
      <p:sp>
        <p:nvSpPr>
          <p:cNvPr id="138752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&amp;audio_7</a:t>
            </a:r>
          </a:p>
        </p:txBody>
      </p:sp>
    </p:spTree>
    <p:custDataLst>
      <p:tags r:id="rId1"/>
    </p:custData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696"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9570" name="Rectangle 2"/>
          <p:cNvSpPr>
            <a:spLocks noGrp="1" noChangeArrowheads="1"/>
          </p:cNvSpPr>
          <p:nvPr>
            <p:ph type="title"/>
          </p:nvPr>
        </p:nvSpPr>
        <p:spPr/>
        <p:txBody>
          <a:bodyPr/>
          <a:lstStyle/>
          <a:p>
            <a:r>
              <a:rPr lang="en-US"/>
              <a:t>Example 2: Multiple Block Transfer</a:t>
            </a:r>
          </a:p>
        </p:txBody>
      </p:sp>
      <p:sp>
        <p:nvSpPr>
          <p:cNvPr id="138957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957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9573"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9574"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9575"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6"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77"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8"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79"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9580"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81"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582"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83"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9584" name="AutoShape 16"/>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585"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9586" name="Rectangle 18"/>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9587"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9588"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9589"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9590"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9591"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9592"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9593"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9594"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9595"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9596"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9597"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9598"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9599"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9600"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9601"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9602"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9603"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9604"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9605"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9606"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9607"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9608"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9609"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9610"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9611"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9612"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9613"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9614"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9615"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9616"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9617"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9618"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19" name="Rectangle 51"/>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9620"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9621" name="Group 53"/>
          <p:cNvGrpSpPr>
            <a:grpSpLocks/>
          </p:cNvGrpSpPr>
          <p:nvPr/>
        </p:nvGrpSpPr>
        <p:grpSpPr bwMode="auto">
          <a:xfrm>
            <a:off x="4800600" y="4283075"/>
            <a:ext cx="1790700" cy="2292350"/>
            <a:chOff x="3024" y="2698"/>
            <a:chExt cx="1128" cy="1444"/>
          </a:xfrm>
        </p:grpSpPr>
        <p:sp>
          <p:nvSpPr>
            <p:cNvPr id="1389622"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23"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9624"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25"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6"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27"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8"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29"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9630"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31"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32"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33"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34"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35" name="Text Box 67"/>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9636" name="Group 68"/>
          <p:cNvGrpSpPr>
            <a:grpSpLocks/>
          </p:cNvGrpSpPr>
          <p:nvPr/>
        </p:nvGrpSpPr>
        <p:grpSpPr bwMode="auto">
          <a:xfrm>
            <a:off x="2590800" y="4283075"/>
            <a:ext cx="1790700" cy="2292350"/>
            <a:chOff x="1632" y="2698"/>
            <a:chExt cx="1128" cy="1444"/>
          </a:xfrm>
        </p:grpSpPr>
        <p:sp>
          <p:nvSpPr>
            <p:cNvPr id="1389637"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38"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9639"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40"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1"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2"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3"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4"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9645"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6"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47"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8"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49"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50" name="AutoShape 82"/>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651"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9652"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9653"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9654"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transfer the second block?</a:t>
            </a:r>
          </a:p>
        </p:txBody>
      </p:sp>
      <p:sp>
        <p:nvSpPr>
          <p:cNvPr id="1389655"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9656" name="Group 88"/>
          <p:cNvGrpSpPr>
            <a:grpSpLocks/>
          </p:cNvGrpSpPr>
          <p:nvPr/>
        </p:nvGrpSpPr>
        <p:grpSpPr bwMode="auto">
          <a:xfrm>
            <a:off x="6781800" y="4184650"/>
            <a:ext cx="2362200" cy="2387600"/>
            <a:chOff x="4272" y="2636"/>
            <a:chExt cx="1488" cy="1504"/>
          </a:xfrm>
        </p:grpSpPr>
        <p:sp>
          <p:nvSpPr>
            <p:cNvPr id="1389657"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9658"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9659" name="Rectangle 91"/>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9660"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9661"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9662"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9663"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9664"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9665"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9666"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9667"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9668"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9669"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9670"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9671"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9672"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9673"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9674"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9675"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9676"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9677"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9678"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9679"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9680"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9681"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9682"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9683"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9684"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9685"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9686"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9687"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9688"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9689"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9690"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91"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9694" name="Rectangle 12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89695" name="Rectangle 127"/>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Tree>
    <p:custDataLst>
      <p:tags r:id="rId1"/>
    </p:custData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742"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1618" name="Rectangle 2"/>
          <p:cNvSpPr>
            <a:spLocks noGrp="1" noChangeArrowheads="1"/>
          </p:cNvSpPr>
          <p:nvPr>
            <p:ph type="title"/>
          </p:nvPr>
        </p:nvSpPr>
        <p:spPr/>
        <p:txBody>
          <a:bodyPr/>
          <a:lstStyle/>
          <a:p>
            <a:r>
              <a:rPr lang="en-US"/>
              <a:t>Example 2: Multiple Block Transfer</a:t>
            </a:r>
          </a:p>
        </p:txBody>
      </p:sp>
      <p:sp>
        <p:nvSpPr>
          <p:cNvPr id="139161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9162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21"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1622"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1623"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4"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5"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6"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28"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9"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30"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31"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1632" name="AutoShape 16"/>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33"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1634" name="Rectangle 18"/>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91635"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1636"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1637"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1638"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1639"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1640"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1641"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1642"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1643"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1644"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1645"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1646"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1647"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1648"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1649"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1650"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1651"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1652"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1653"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1654"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1655"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1656"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1657"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1658"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1659"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1660"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1661"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1662"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1663"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1664"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1665"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1666"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667" name="Rectangle 51"/>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91668"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1669" name="Group 53"/>
          <p:cNvGrpSpPr>
            <a:grpSpLocks/>
          </p:cNvGrpSpPr>
          <p:nvPr/>
        </p:nvGrpSpPr>
        <p:grpSpPr bwMode="auto">
          <a:xfrm>
            <a:off x="4800600" y="4283075"/>
            <a:ext cx="1790700" cy="2292350"/>
            <a:chOff x="3024" y="2698"/>
            <a:chExt cx="1128" cy="1444"/>
          </a:xfrm>
        </p:grpSpPr>
        <p:sp>
          <p:nvSpPr>
            <p:cNvPr id="1391670"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1671"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1672"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73"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4"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5"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6"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77"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1678"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9"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80"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81"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82"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83" name="Text Box 67"/>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rgbClr val="FF3300"/>
                </a:solidFill>
                <a:latin typeface="Arial Narrow" pitchFamily="34" charset="0"/>
              </a:rPr>
              <a:t>PSET</a:t>
            </a:r>
            <a:r>
              <a:rPr lang="en-US" baseline="-25000">
                <a:solidFill>
                  <a:srgbClr val="FF3300"/>
                </a:solidFill>
                <a:latin typeface="Arial Narrow" pitchFamily="34" charset="0"/>
              </a:rPr>
              <a:t>Y</a:t>
            </a:r>
            <a:r>
              <a:rPr lang="en-US">
                <a:solidFill>
                  <a:srgbClr val="FF3300"/>
                </a:solidFill>
                <a:latin typeface="Arial Narrow" pitchFamily="34" charset="0"/>
              </a:rPr>
              <a:t> (Pong)</a:t>
            </a:r>
          </a:p>
        </p:txBody>
      </p:sp>
      <p:grpSp>
        <p:nvGrpSpPr>
          <p:cNvPr id="1391684" name="Group 68"/>
          <p:cNvGrpSpPr>
            <a:grpSpLocks/>
          </p:cNvGrpSpPr>
          <p:nvPr/>
        </p:nvGrpSpPr>
        <p:grpSpPr bwMode="auto">
          <a:xfrm>
            <a:off x="2590800" y="4283075"/>
            <a:ext cx="1790700" cy="2292350"/>
            <a:chOff x="1632" y="2698"/>
            <a:chExt cx="1128" cy="1444"/>
          </a:xfrm>
        </p:grpSpPr>
        <p:sp>
          <p:nvSpPr>
            <p:cNvPr id="1391685"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86"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i="1">
                  <a:solidFill>
                    <a:srgbClr val="FF3300"/>
                  </a:solidFill>
                  <a:latin typeface="Courier New" pitchFamily="49" charset="0"/>
                </a:rPr>
                <a:t>&amp;audio_37</a:t>
              </a:r>
            </a:p>
          </p:txBody>
        </p:sp>
        <p:sp>
          <p:nvSpPr>
            <p:cNvPr id="1391687"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88"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89"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0"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91"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2"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i="1">
                  <a:solidFill>
                    <a:srgbClr val="FF3300"/>
                  </a:solidFill>
                  <a:latin typeface="Courier New" pitchFamily="49" charset="0"/>
                </a:rPr>
                <a:t>NULL</a:t>
              </a:r>
              <a:endParaRPr lang="en-US" sz="1800" i="1" baseline="-10000">
                <a:solidFill>
                  <a:srgbClr val="FF3300"/>
                </a:solidFill>
                <a:latin typeface="Courier New" pitchFamily="49" charset="0"/>
              </a:endParaRPr>
            </a:p>
          </p:txBody>
        </p:sp>
        <p:sp>
          <p:nvSpPr>
            <p:cNvPr id="1391693"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4"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95"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6"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97"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98" name="AutoShape 82"/>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99"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1700"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1701"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1702"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p:txBody>
      </p:sp>
      <p:sp>
        <p:nvSpPr>
          <p:cNvPr id="1391703"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1704" name="Group 88"/>
          <p:cNvGrpSpPr>
            <a:grpSpLocks/>
          </p:cNvGrpSpPr>
          <p:nvPr/>
        </p:nvGrpSpPr>
        <p:grpSpPr bwMode="auto">
          <a:xfrm>
            <a:off x="6781800" y="4184650"/>
            <a:ext cx="2362200" cy="2387600"/>
            <a:chOff x="4272" y="2636"/>
            <a:chExt cx="1488" cy="1504"/>
          </a:xfrm>
        </p:grpSpPr>
        <p:sp>
          <p:nvSpPr>
            <p:cNvPr id="1391705"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1706"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1707" name="Rectangle 91"/>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1708"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1709"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1710"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1711"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1712"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1713"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1714"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1715"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1716"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1717"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1718"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1719"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1720"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1721"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1722"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1723"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1724"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1725"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1726"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1727"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1728"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1729"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1730"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1731"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1732"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1733"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1734"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1735"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1736"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1737"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1738"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739"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1740" name="Rectangle 124"/>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1741" name="Rectangle 12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1627"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Arial Narrow" pitchFamily="34" charset="0"/>
              </a:rPr>
              <a:t>PSET</a:t>
            </a:r>
            <a:r>
              <a:rPr lang="en-US" sz="1800" baseline="-25000">
                <a:solidFill>
                  <a:srgbClr val="FF3300"/>
                </a:solidFill>
                <a:latin typeface="Arial Narrow" pitchFamily="34" charset="0"/>
              </a:rPr>
              <a:t>Y</a:t>
            </a:r>
          </a:p>
        </p:txBody>
      </p:sp>
    </p:spTree>
    <p:custDataLst>
      <p:tags r:id="rId1"/>
    </p:custData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790"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3666" name="Rectangle 2"/>
          <p:cNvSpPr>
            <a:spLocks noGrp="1" noChangeArrowheads="1"/>
          </p:cNvSpPr>
          <p:nvPr>
            <p:ph type="title"/>
          </p:nvPr>
        </p:nvSpPr>
        <p:spPr/>
        <p:txBody>
          <a:bodyPr/>
          <a:lstStyle/>
          <a:p>
            <a:r>
              <a:rPr lang="en-US"/>
              <a:t>Example 2: Multiple Block Transfer</a:t>
            </a:r>
          </a:p>
        </p:txBody>
      </p:sp>
      <p:sp>
        <p:nvSpPr>
          <p:cNvPr id="139366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9366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669"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3670"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3671"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2"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3"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4"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5" name="Rectangle 11"/>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6" name="Rectangle 12"/>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677" name="Rectangle 13"/>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8" name="Text Box 14"/>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3679" name="AutoShape 15"/>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680" name="Text Box 16"/>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3681" name="Rectangle 17"/>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93682" name="Text Box 18"/>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3683" name="Rectangle 19"/>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3684" name="Rectangle 20"/>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3685" name="Rectangle 21"/>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3686" name="Rectangle 22"/>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3687" name="Rectangle 23"/>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3688" name="Rectangle 24"/>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3689" name="Rectangle 25"/>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3690" name="Rectangle 26"/>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3691" name="Rectangle 27"/>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3692" name="Rectangle 28"/>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3693" name="Rectangle 29"/>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3694" name="Rectangle 30"/>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3695" name="Rectangle 31"/>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3696" name="Rectangle 32"/>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3697" name="Rectangle 33"/>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3698" name="Rectangle 34"/>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3699" name="Rectangle 35"/>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3700" name="Rectangle 36"/>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3701" name="Rectangle 37"/>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3702" name="Rectangle 38"/>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3703" name="Rectangle 39"/>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3704" name="Rectangle 40"/>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3705" name="Rectangle 41"/>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3706" name="Rectangle 42"/>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3707" name="Rectangle 43"/>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3708" name="Rectangle 44"/>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3709" name="Rectangle 45"/>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3710" name="Rectangle 46"/>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3711" name="Rectangle 47"/>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3712" name="Rectangle 48"/>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3713" name="Rectangle 49"/>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14" name="Rectangle 50"/>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93715" name="Text Box 51"/>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3716" name="Group 52"/>
          <p:cNvGrpSpPr>
            <a:grpSpLocks/>
          </p:cNvGrpSpPr>
          <p:nvPr/>
        </p:nvGrpSpPr>
        <p:grpSpPr bwMode="auto">
          <a:xfrm>
            <a:off x="4800600" y="4283075"/>
            <a:ext cx="1790700" cy="2292350"/>
            <a:chOff x="3024" y="2698"/>
            <a:chExt cx="1128" cy="1444"/>
          </a:xfrm>
        </p:grpSpPr>
        <p:sp>
          <p:nvSpPr>
            <p:cNvPr id="1393717" name="Rectangle 53"/>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3718" name="Rectangle 54"/>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3719" name="Rectangle 55"/>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20" name="Rectangle 56"/>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1" name="Rectangle 57"/>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2" name="Rectangle 58"/>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3" name="Rectangle 59"/>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4" name="Rectangle 60"/>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3725" name="Rectangle 61"/>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6" name="Rectangle 62"/>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27" name="Rectangle 63"/>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8" name="Rectangle 64"/>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29" name="Rectangle 65"/>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30" name="Text Box 66"/>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PSET</a:t>
            </a:r>
            <a:r>
              <a:rPr lang="en-US" baseline="-25000">
                <a:solidFill>
                  <a:schemeClr val="tx1"/>
                </a:solidFill>
                <a:latin typeface="Arial Narrow" pitchFamily="34" charset="0"/>
              </a:rPr>
              <a:t>Y</a:t>
            </a:r>
            <a:r>
              <a:rPr lang="en-US">
                <a:solidFill>
                  <a:schemeClr val="tx1"/>
                </a:solidFill>
                <a:latin typeface="Arial Narrow" pitchFamily="34" charset="0"/>
              </a:rPr>
              <a:t> (Pong)</a:t>
            </a:r>
          </a:p>
        </p:txBody>
      </p:sp>
      <p:grpSp>
        <p:nvGrpSpPr>
          <p:cNvPr id="1393731" name="Group 67"/>
          <p:cNvGrpSpPr>
            <a:grpSpLocks/>
          </p:cNvGrpSpPr>
          <p:nvPr/>
        </p:nvGrpSpPr>
        <p:grpSpPr bwMode="auto">
          <a:xfrm>
            <a:off x="2590800" y="4283075"/>
            <a:ext cx="1790700" cy="2292350"/>
            <a:chOff x="1632" y="2698"/>
            <a:chExt cx="1128" cy="1444"/>
          </a:xfrm>
        </p:grpSpPr>
        <p:sp>
          <p:nvSpPr>
            <p:cNvPr id="1393732" name="Rectangle 68"/>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733" name="Rectangle 69"/>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&amp;audio_37</a:t>
              </a:r>
            </a:p>
          </p:txBody>
        </p:sp>
        <p:sp>
          <p:nvSpPr>
            <p:cNvPr id="1393734" name="Rectangle 70"/>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35" name="Rectangle 71"/>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6" name="Rectangle 72"/>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37" name="Rectangle 73"/>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8" name="Rectangle 74"/>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39" name="Rectangle 75"/>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NULL</a:t>
              </a:r>
            </a:p>
          </p:txBody>
        </p:sp>
        <p:sp>
          <p:nvSpPr>
            <p:cNvPr id="1393740" name="Rectangle 76"/>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41" name="Rectangle 77"/>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42" name="Rectangle 78"/>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43" name="Rectangle 79"/>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44" name="Rectangle 80"/>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45" name="AutoShape 81"/>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746" name="Text Box 82"/>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3747" name="Text Box 83"/>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3748" name="AutoShape 84"/>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3749" name="Text Box 85"/>
          <p:cNvSpPr txBox="1">
            <a:spLocks noChangeArrowheads="1"/>
          </p:cNvSpPr>
          <p:nvPr/>
        </p:nvSpPr>
        <p:spPr bwMode="auto">
          <a:xfrm>
            <a:off x="152400" y="2900363"/>
            <a:ext cx="3732213" cy="558800"/>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generate an interrupt?</a:t>
            </a:r>
          </a:p>
        </p:txBody>
      </p:sp>
      <p:sp>
        <p:nvSpPr>
          <p:cNvPr id="1393750" name="Text Box 86"/>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3751" name="Group 87"/>
          <p:cNvGrpSpPr>
            <a:grpSpLocks/>
          </p:cNvGrpSpPr>
          <p:nvPr/>
        </p:nvGrpSpPr>
        <p:grpSpPr bwMode="auto">
          <a:xfrm>
            <a:off x="6781800" y="4184650"/>
            <a:ext cx="2362200" cy="2387600"/>
            <a:chOff x="4272" y="2636"/>
            <a:chExt cx="1488" cy="1504"/>
          </a:xfrm>
        </p:grpSpPr>
        <p:sp>
          <p:nvSpPr>
            <p:cNvPr id="1393752" name="Text Box 88"/>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3753" name="Text Box 89"/>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3754" name="Rectangle 90"/>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3755" name="Rectangle 9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3756" name="Rectangle 9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3757" name="Rectangle 9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3758" name="Rectangle 9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3759" name="Rectangle 9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3760" name="Rectangle 9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3761" name="Rectangle 9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3762" name="Rectangle 9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3763" name="Rectangle 99"/>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3764" name="Rectangle 100"/>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3765" name="Rectangle 101"/>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3766" name="Rectangle 10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3767" name="Rectangle 10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3768" name="Rectangle 10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3769" name="Rectangle 105"/>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3770" name="Rectangle 106"/>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3771" name="Rectangle 107"/>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3772" name="Rectangle 10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3773" name="Rectangle 10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3774" name="Rectangle 110"/>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3775" name="Rectangle 111"/>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3776" name="Rectangle 112"/>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3777" name="Rectangle 113"/>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3778" name="Rectangle 11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3779" name="Rectangle 11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3780" name="Rectangle 11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3781" name="Rectangle 11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3782" name="Rectangle 11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3783" name="Rectangle 11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3784" name="Rectangle 12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3785" name="Rectangle 12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86" name="Rectangle 122"/>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3787" name="Rectangle 123"/>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3788" name="Rectangle 124"/>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3789" name="Rectangle 125"/>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PSET</a:t>
            </a:r>
            <a:r>
              <a:rPr lang="en-US" sz="1600" baseline="-25000">
                <a:solidFill>
                  <a:schemeClr val="tx1"/>
                </a:solidFill>
                <a:latin typeface="Arial Narrow" pitchFamily="34" charset="0"/>
              </a:rPr>
              <a:t>Y</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p:txBody>
          <a:bodyPr/>
          <a:lstStyle/>
          <a:p>
            <a:r>
              <a:rPr lang="en-US" sz="3200"/>
              <a:t>Example: How Do You VIEW the Transfer?</a:t>
            </a:r>
          </a:p>
        </p:txBody>
      </p:sp>
      <p:sp>
        <p:nvSpPr>
          <p:cNvPr id="132505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506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5061" name="Group 5"/>
          <p:cNvGrpSpPr>
            <a:grpSpLocks/>
          </p:cNvGrpSpPr>
          <p:nvPr/>
        </p:nvGrpSpPr>
        <p:grpSpPr bwMode="auto">
          <a:xfrm>
            <a:off x="1676400" y="3733800"/>
            <a:ext cx="5562600" cy="914400"/>
            <a:chOff x="1200" y="2496"/>
            <a:chExt cx="3504" cy="576"/>
          </a:xfrm>
        </p:grpSpPr>
        <p:sp>
          <p:nvSpPr>
            <p:cNvPr id="132506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8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508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5082" name="Group 26"/>
          <p:cNvGrpSpPr>
            <a:grpSpLocks/>
          </p:cNvGrpSpPr>
          <p:nvPr/>
        </p:nvGrpSpPr>
        <p:grpSpPr bwMode="auto">
          <a:xfrm>
            <a:off x="2747963" y="1524000"/>
            <a:ext cx="1219200" cy="914400"/>
            <a:chOff x="432" y="960"/>
            <a:chExt cx="768" cy="576"/>
          </a:xfrm>
        </p:grpSpPr>
        <p:sp>
          <p:nvSpPr>
            <p:cNvPr id="132508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509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509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509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509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509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510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5101" name="Rectangle 45"/>
          <p:cNvSpPr>
            <a:spLocks noChangeArrowheads="1"/>
          </p:cNvSpPr>
          <p:nvPr/>
        </p:nvSpPr>
        <p:spPr bwMode="auto">
          <a:xfrm>
            <a:off x="373063" y="3125788"/>
            <a:ext cx="8770937" cy="31591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929" name="Text Box 12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9810" name="Rectangle 2"/>
          <p:cNvSpPr>
            <a:spLocks noGrp="1" noChangeArrowheads="1"/>
          </p:cNvSpPr>
          <p:nvPr>
            <p:ph type="title"/>
          </p:nvPr>
        </p:nvSpPr>
        <p:spPr/>
        <p:txBody>
          <a:bodyPr/>
          <a:lstStyle/>
          <a:p>
            <a:r>
              <a:rPr lang="en-US"/>
              <a:t>Interrupt: EDMA Channels</a:t>
            </a:r>
          </a:p>
        </p:txBody>
      </p:sp>
      <p:sp>
        <p:nvSpPr>
          <p:cNvPr id="1399811"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399812"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399813"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399814"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399815" name="AutoShape 7"/>
          <p:cNvCxnSpPr>
            <a:cxnSpLocks noChangeShapeType="1"/>
            <a:stCxn id="1399850" idx="3"/>
            <a:endCxn id="1399816"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399816"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7"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8"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399819" name="AutoShape 11"/>
          <p:cNvCxnSpPr>
            <a:cxnSpLocks noChangeShapeType="1"/>
            <a:stCxn id="1399849" idx="3"/>
            <a:endCxn id="1399820"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399820"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1"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2"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23"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4"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25" name="AutoShape 17"/>
          <p:cNvCxnSpPr>
            <a:cxnSpLocks noChangeShapeType="1"/>
            <a:stCxn id="1399817" idx="6"/>
            <a:endCxn id="1399817"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399826" name="AutoShape 18"/>
          <p:cNvCxnSpPr>
            <a:cxnSpLocks noChangeShapeType="1"/>
            <a:stCxn id="1399817" idx="6"/>
            <a:endCxn id="1399823"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399827" name="AutoShape 19"/>
          <p:cNvCxnSpPr>
            <a:cxnSpLocks noChangeShapeType="1"/>
            <a:stCxn id="1399821" idx="6"/>
            <a:endCxn id="1399824"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cxnSp>
        <p:nvCxnSpPr>
          <p:cNvPr id="1399828" name="AutoShape 20"/>
          <p:cNvCxnSpPr>
            <a:cxnSpLocks noChangeShapeType="1"/>
            <a:stCxn id="1399848" idx="3"/>
            <a:endCxn id="1399829" idx="2"/>
          </p:cNvCxnSpPr>
          <p:nvPr/>
        </p:nvCxnSpPr>
        <p:spPr bwMode="auto">
          <a:xfrm flipV="1">
            <a:off x="1535113" y="3033713"/>
            <a:ext cx="441325" cy="1587"/>
          </a:xfrm>
          <a:prstGeom prst="straightConnector1">
            <a:avLst/>
          </a:prstGeom>
          <a:noFill/>
          <a:ln w="38100">
            <a:solidFill>
              <a:srgbClr val="FF3300"/>
            </a:solidFill>
            <a:round/>
            <a:headEnd type="none" w="sm" len="sm"/>
            <a:tailEnd type="none" w="sm" len="sm"/>
          </a:ln>
          <a:effectLst/>
        </p:spPr>
      </p:cxnSp>
      <p:sp>
        <p:nvSpPr>
          <p:cNvPr id="1399829" name="Oval 21"/>
          <p:cNvSpPr>
            <a:spLocks noChangeArrowheads="1"/>
          </p:cNvSpPr>
          <p:nvPr/>
        </p:nvSpPr>
        <p:spPr bwMode="auto">
          <a:xfrm>
            <a:off x="1976438" y="2995613"/>
            <a:ext cx="74612"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0" name="Oval 22"/>
          <p:cNvSpPr>
            <a:spLocks noChangeArrowheads="1"/>
          </p:cNvSpPr>
          <p:nvPr/>
        </p:nvSpPr>
        <p:spPr bwMode="auto">
          <a:xfrm>
            <a:off x="249078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cxnSp>
        <p:nvCxnSpPr>
          <p:cNvPr id="1399831" name="AutoShape 23"/>
          <p:cNvCxnSpPr>
            <a:cxnSpLocks noChangeShapeType="1"/>
            <a:stCxn id="1399829" idx="6"/>
            <a:endCxn id="1399830" idx="2"/>
          </p:cNvCxnSpPr>
          <p:nvPr/>
        </p:nvCxnSpPr>
        <p:spPr bwMode="auto">
          <a:xfrm>
            <a:off x="2051050" y="3032125"/>
            <a:ext cx="439738" cy="0"/>
          </a:xfrm>
          <a:prstGeom prst="straightConnector1">
            <a:avLst/>
          </a:prstGeom>
          <a:noFill/>
          <a:ln w="38100">
            <a:solidFill>
              <a:srgbClr val="FF3300"/>
            </a:solidFill>
            <a:round/>
            <a:headEnd type="none" w="sm" len="sm"/>
            <a:tailEnd type="triangle" w="med" len="med"/>
          </a:ln>
          <a:effectLst/>
        </p:spPr>
      </p:cxnSp>
      <p:sp>
        <p:nvSpPr>
          <p:cNvPr id="1399832"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399833" name="AutoShape 25"/>
          <p:cNvCxnSpPr>
            <a:cxnSpLocks noChangeShapeType="1"/>
            <a:stCxn id="1399847" idx="3"/>
            <a:endCxn id="1399834"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399834"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5"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6"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37" name="Oval 29"/>
          <p:cNvSpPr>
            <a:spLocks noChangeArrowheads="1"/>
          </p:cNvSpPr>
          <p:nvPr/>
        </p:nvSpPr>
        <p:spPr bwMode="auto">
          <a:xfrm>
            <a:off x="351313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8"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39" name="AutoShape 31"/>
          <p:cNvCxnSpPr>
            <a:cxnSpLocks noChangeShapeType="1"/>
            <a:stCxn id="1399830" idx="6"/>
            <a:endCxn id="1399830" idx="6"/>
          </p:cNvCxnSpPr>
          <p:nvPr/>
        </p:nvCxnSpPr>
        <p:spPr bwMode="auto">
          <a:xfrm>
            <a:off x="2562225" y="3035300"/>
            <a:ext cx="0" cy="0"/>
          </a:xfrm>
          <a:prstGeom prst="straightConnector1">
            <a:avLst/>
          </a:prstGeom>
          <a:noFill/>
          <a:ln w="12700">
            <a:solidFill>
              <a:srgbClr val="FF3300"/>
            </a:solidFill>
            <a:round/>
            <a:headEnd type="none" w="sm" len="sm"/>
            <a:tailEnd type="none" w="sm" len="sm"/>
          </a:ln>
          <a:effectLst/>
        </p:spPr>
      </p:cxnSp>
      <p:cxnSp>
        <p:nvCxnSpPr>
          <p:cNvPr id="1399840" name="AutoShape 32"/>
          <p:cNvCxnSpPr>
            <a:cxnSpLocks noChangeShapeType="1"/>
            <a:stCxn id="1399830" idx="6"/>
            <a:endCxn id="1399837" idx="2"/>
          </p:cNvCxnSpPr>
          <p:nvPr/>
        </p:nvCxnSpPr>
        <p:spPr bwMode="auto">
          <a:xfrm>
            <a:off x="2562225" y="3035300"/>
            <a:ext cx="950913" cy="0"/>
          </a:xfrm>
          <a:prstGeom prst="straightConnector1">
            <a:avLst/>
          </a:prstGeom>
          <a:noFill/>
          <a:ln w="38100">
            <a:solidFill>
              <a:srgbClr val="FF3300"/>
            </a:solidFill>
            <a:round/>
            <a:headEnd type="none" w="sm" len="sm"/>
            <a:tailEnd type="none" w="sm" len="sm"/>
          </a:ln>
          <a:effectLst/>
        </p:spPr>
      </p:cxnSp>
      <p:cxnSp>
        <p:nvCxnSpPr>
          <p:cNvPr id="1399841" name="AutoShape 33"/>
          <p:cNvCxnSpPr>
            <a:cxnSpLocks noChangeShapeType="1"/>
            <a:stCxn id="1399835" idx="6"/>
            <a:endCxn id="1399838"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399842"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399843"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399844"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399845"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399846"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399847"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399848"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399849"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399850"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399851"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2"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3"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4"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399855"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399856"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399857" name="AutoShape 49"/>
          <p:cNvCxnSpPr>
            <a:cxnSpLocks noChangeShapeType="1"/>
            <a:stCxn id="1399820"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399858" name="AutoShape 50"/>
          <p:cNvCxnSpPr>
            <a:cxnSpLocks noChangeShapeType="1"/>
            <a:stCxn id="1399834"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399859"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399860"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399861"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399862"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399863"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399864"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399865"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399866" name="Group 58"/>
          <p:cNvGrpSpPr>
            <a:grpSpLocks/>
          </p:cNvGrpSpPr>
          <p:nvPr/>
        </p:nvGrpSpPr>
        <p:grpSpPr bwMode="auto">
          <a:xfrm>
            <a:off x="4314825" y="1795463"/>
            <a:ext cx="71438" cy="1930400"/>
            <a:chOff x="2718" y="1131"/>
            <a:chExt cx="45" cy="1216"/>
          </a:xfrm>
        </p:grpSpPr>
        <p:sp>
          <p:nvSpPr>
            <p:cNvPr id="1399867"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8"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9"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70"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75" name="Rectangle 67"/>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6" name="Rectangle 68"/>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7" name="Rectangle 69"/>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399878" name="Rectangle 70"/>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399879" name="AutoShape 71"/>
          <p:cNvCxnSpPr>
            <a:cxnSpLocks noChangeShapeType="1"/>
            <a:stCxn id="139991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399880" name="Rectangle 72"/>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399881" name="Group 73"/>
          <p:cNvGrpSpPr>
            <a:grpSpLocks/>
          </p:cNvGrpSpPr>
          <p:nvPr/>
        </p:nvGrpSpPr>
        <p:grpSpPr bwMode="auto">
          <a:xfrm>
            <a:off x="7874000" y="1795463"/>
            <a:ext cx="71438" cy="1930400"/>
            <a:chOff x="4960" y="1131"/>
            <a:chExt cx="45" cy="1216"/>
          </a:xfrm>
        </p:grpSpPr>
        <p:sp>
          <p:nvSpPr>
            <p:cNvPr id="1399882"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3"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4"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5"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86" name="Rectangle 78"/>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399887" name="AutoShape 79"/>
          <p:cNvCxnSpPr>
            <a:cxnSpLocks noChangeShapeType="1"/>
            <a:stCxn id="139990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399888" name="Rectangle 80"/>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399889" name="Rectangle 81"/>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399890" name="AutoShape 82"/>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399891" name="AutoShape 83"/>
          <p:cNvCxnSpPr>
            <a:cxnSpLocks noChangeShapeType="1"/>
            <a:stCxn id="1399906" idx="6"/>
            <a:endCxn id="139990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399892" name="Rectangle 84"/>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399893" name="Rectangle 85"/>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399894" name="AutoShape 86"/>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399895" name="AutoShape 87"/>
          <p:cNvCxnSpPr>
            <a:cxnSpLocks noChangeShapeType="1"/>
            <a:stCxn id="139990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399896" name="Rectangle 88"/>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399897" name="AutoShape 89"/>
          <p:cNvCxnSpPr>
            <a:cxnSpLocks noChangeShapeType="1"/>
            <a:stCxn id="139990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399898" name="Group 90"/>
          <p:cNvGrpSpPr>
            <a:grpSpLocks/>
          </p:cNvGrpSpPr>
          <p:nvPr/>
        </p:nvGrpSpPr>
        <p:grpSpPr bwMode="auto">
          <a:xfrm>
            <a:off x="7080250" y="1795463"/>
            <a:ext cx="71438" cy="1930400"/>
            <a:chOff x="4960" y="1131"/>
            <a:chExt cx="45" cy="1216"/>
          </a:xfrm>
        </p:grpSpPr>
        <p:sp>
          <p:nvSpPr>
            <p:cNvPr id="1399899"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0"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1"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2"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399903" name="Group 95"/>
          <p:cNvGrpSpPr>
            <a:grpSpLocks/>
          </p:cNvGrpSpPr>
          <p:nvPr/>
        </p:nvGrpSpPr>
        <p:grpSpPr bwMode="auto">
          <a:xfrm>
            <a:off x="6553200" y="1795463"/>
            <a:ext cx="71438" cy="1930400"/>
            <a:chOff x="4960" y="1131"/>
            <a:chExt cx="45" cy="1216"/>
          </a:xfrm>
        </p:grpSpPr>
        <p:sp>
          <p:nvSpPr>
            <p:cNvPr id="1399904"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5"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6"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7"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399908" name="AutoShape 100"/>
          <p:cNvCxnSpPr>
            <a:cxnSpLocks noChangeShapeType="1"/>
            <a:stCxn id="1399877" idx="3"/>
            <a:endCxn id="139990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399909" name="AutoShape 101"/>
          <p:cNvCxnSpPr>
            <a:cxnSpLocks noChangeShapeType="1"/>
            <a:stCxn id="1399901" idx="6"/>
            <a:endCxn id="139988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399910" name="AutoShape 102"/>
          <p:cNvCxnSpPr>
            <a:cxnSpLocks noChangeShapeType="1"/>
            <a:stCxn id="1399900" idx="6"/>
            <a:endCxn id="139988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399911" name="AutoShape 103"/>
          <p:cNvCxnSpPr>
            <a:cxnSpLocks noChangeShapeType="1"/>
            <a:stCxn id="1399899" idx="6"/>
            <a:endCxn id="139988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399912" name="AutoShape 104"/>
          <p:cNvCxnSpPr>
            <a:cxnSpLocks noChangeShapeType="1"/>
            <a:stCxn id="1399875" idx="3"/>
            <a:endCxn id="139990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399913" name="AutoShape 105"/>
          <p:cNvCxnSpPr>
            <a:cxnSpLocks noChangeShapeType="1"/>
            <a:stCxn id="1399876" idx="3"/>
            <a:endCxn id="139990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399914" name="AutoShape 106"/>
          <p:cNvCxnSpPr>
            <a:cxnSpLocks noChangeShapeType="1"/>
            <a:stCxn id="1399878" idx="3"/>
            <a:endCxn id="139990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399915" name="AutoShape 107"/>
          <p:cNvCxnSpPr>
            <a:cxnSpLocks noChangeShapeType="1"/>
            <a:stCxn id="1399902" idx="6"/>
            <a:endCxn id="139988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399916" name="AutoShape 108"/>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99917" name="Text Box 109"/>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399918" name="Rectangle 110"/>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399919" name="Text Box 111"/>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sp>
        <p:nvSpPr>
          <p:cNvPr id="1399920" name="Line 112"/>
          <p:cNvSpPr>
            <a:spLocks noChangeShapeType="1"/>
          </p:cNvSpPr>
          <p:nvPr/>
        </p:nvSpPr>
        <p:spPr bwMode="auto">
          <a:xfrm>
            <a:off x="3581400" y="3038475"/>
            <a:ext cx="762000" cy="0"/>
          </a:xfrm>
          <a:prstGeom prst="line">
            <a:avLst/>
          </a:prstGeom>
          <a:noFill/>
          <a:ln w="38100">
            <a:solidFill>
              <a:srgbClr val="FF3300"/>
            </a:solidFill>
            <a:round/>
            <a:headEnd/>
            <a:tailEnd type="triangle" w="med" len="med"/>
          </a:ln>
          <a:effectLst/>
        </p:spPr>
        <p:txBody>
          <a:bodyPr wrap="none">
            <a:spAutoFit/>
          </a:bodyPr>
          <a:lstStyle/>
          <a:p>
            <a:endParaRPr lang="en-US"/>
          </a:p>
        </p:txBody>
      </p:sp>
      <p:cxnSp>
        <p:nvCxnSpPr>
          <p:cNvPr id="1399921" name="AutoShape 113"/>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399922" name="Text Box 114"/>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399923" name="Text Box 115"/>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399924" name="Rectangle 116"/>
          <p:cNvSpPr>
            <a:spLocks noChangeArrowheads="1"/>
          </p:cNvSpPr>
          <p:nvPr/>
        </p:nvSpPr>
        <p:spPr bwMode="auto">
          <a:xfrm>
            <a:off x="4684713" y="533400"/>
            <a:ext cx="4427537" cy="4259263"/>
          </a:xfrm>
          <a:prstGeom prst="rect">
            <a:avLst/>
          </a:prstGeom>
          <a:solidFill>
            <a:schemeClr val="bg1"/>
          </a:solidFill>
          <a:ln w="12700">
            <a:noFill/>
            <a:miter lim="800000"/>
            <a:headEnd/>
            <a:tailEnd/>
          </a:ln>
          <a:effectLst/>
        </p:spPr>
        <p:txBody>
          <a:bodyPr anchor="ctr">
            <a:spAutoFit/>
          </a:bodyPr>
          <a:lstStyle/>
          <a:p>
            <a:endParaRPr lang="en-US"/>
          </a:p>
        </p:txBody>
      </p:sp>
      <p:sp>
        <p:nvSpPr>
          <p:cNvPr id="1399925" name="Rectangle 117"/>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99926" name="Rectangle 118"/>
          <p:cNvSpPr>
            <a:spLocks noChangeArrowheads="1"/>
          </p:cNvSpPr>
          <p:nvPr/>
        </p:nvSpPr>
        <p:spPr bwMode="auto">
          <a:xfrm>
            <a:off x="1016000" y="4173538"/>
            <a:ext cx="804863" cy="347662"/>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399927" name="Rectangle 119"/>
          <p:cNvSpPr>
            <a:spLocks noChangeArrowheads="1"/>
          </p:cNvSpPr>
          <p:nvPr/>
        </p:nvSpPr>
        <p:spPr bwMode="auto">
          <a:xfrm>
            <a:off x="2184400" y="4181475"/>
            <a:ext cx="889000" cy="347663"/>
          </a:xfrm>
          <a:prstGeom prst="rect">
            <a:avLst/>
          </a:prstGeom>
          <a:noFill/>
          <a:ln w="38100">
            <a:solidFill>
              <a:srgbClr val="FF3300"/>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970" name="Text Box 13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0834" name="Rectangle 2"/>
          <p:cNvSpPr>
            <a:spLocks noGrp="1" noChangeArrowheads="1"/>
          </p:cNvSpPr>
          <p:nvPr>
            <p:ph type="title"/>
          </p:nvPr>
        </p:nvSpPr>
        <p:spPr/>
        <p:txBody>
          <a:bodyPr/>
          <a:lstStyle/>
          <a:p>
            <a:r>
              <a:rPr lang="en-US" sz="3200"/>
              <a:t>Generate an EDMA Interrupt</a:t>
            </a:r>
            <a:endParaRPr lang="en-US" sz="2800"/>
          </a:p>
        </p:txBody>
      </p:sp>
      <p:sp>
        <p:nvSpPr>
          <p:cNvPr id="1400835"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0836"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0837"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0838"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0839" name="AutoShape 7"/>
          <p:cNvCxnSpPr>
            <a:cxnSpLocks noChangeShapeType="1"/>
            <a:stCxn id="1400874" idx="3"/>
            <a:endCxn id="1400840"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0840"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1"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2"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0843" name="AutoShape 11"/>
          <p:cNvCxnSpPr>
            <a:cxnSpLocks noChangeShapeType="1"/>
            <a:stCxn id="1400873" idx="3"/>
            <a:endCxn id="1400844"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0844"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5"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6"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47"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8"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49" name="AutoShape 17"/>
          <p:cNvCxnSpPr>
            <a:cxnSpLocks noChangeShapeType="1"/>
            <a:stCxn id="1400841" idx="6"/>
            <a:endCxn id="1400841"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0850" name="AutoShape 18"/>
          <p:cNvCxnSpPr>
            <a:cxnSpLocks noChangeShapeType="1"/>
            <a:stCxn id="1400841" idx="6"/>
            <a:endCxn id="1400847"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0851" name="AutoShape 19"/>
          <p:cNvCxnSpPr>
            <a:cxnSpLocks noChangeShapeType="1"/>
            <a:stCxn id="1400845" idx="6"/>
            <a:endCxn id="1400848"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0856"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0857" name="AutoShape 25"/>
          <p:cNvCxnSpPr>
            <a:cxnSpLocks noChangeShapeType="1"/>
            <a:stCxn id="1400871" idx="3"/>
            <a:endCxn id="140085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0858"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59"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60"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62"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65" name="AutoShape 33"/>
          <p:cNvCxnSpPr>
            <a:cxnSpLocks noChangeShapeType="1"/>
            <a:stCxn id="1400859" idx="6"/>
            <a:endCxn id="1400862"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0866"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0867"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0868"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0869"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0870"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0871"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0872"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0873"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0874"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0875"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6"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7"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8"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0879"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0880"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0881" name="AutoShape 49"/>
          <p:cNvCxnSpPr>
            <a:cxnSpLocks noChangeShapeType="1"/>
            <a:stCxn id="1400844"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0882" name="AutoShape 50"/>
          <p:cNvCxnSpPr>
            <a:cxnSpLocks noChangeShapeType="1"/>
            <a:stCxn id="140085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0883"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0884"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0885"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0886"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0887"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0888"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0889"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0890" name="Group 58"/>
          <p:cNvGrpSpPr>
            <a:grpSpLocks/>
          </p:cNvGrpSpPr>
          <p:nvPr/>
        </p:nvGrpSpPr>
        <p:grpSpPr bwMode="auto">
          <a:xfrm>
            <a:off x="4314825" y="1795463"/>
            <a:ext cx="71438" cy="1930400"/>
            <a:chOff x="2718" y="1131"/>
            <a:chExt cx="45" cy="1216"/>
          </a:xfrm>
        </p:grpSpPr>
        <p:sp>
          <p:nvSpPr>
            <p:cNvPr id="1400891"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2"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3"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4"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895" name="Rectangle 63"/>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6" name="Rectangle 64"/>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7" name="Rectangle 65"/>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0898" name="Rectangle 66"/>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0899" name="AutoShape 67"/>
          <p:cNvCxnSpPr>
            <a:cxnSpLocks noChangeShapeType="1"/>
            <a:stCxn id="140093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0900" name="Rectangle 68"/>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0901" name="Group 69"/>
          <p:cNvGrpSpPr>
            <a:grpSpLocks/>
          </p:cNvGrpSpPr>
          <p:nvPr/>
        </p:nvGrpSpPr>
        <p:grpSpPr bwMode="auto">
          <a:xfrm>
            <a:off x="7874000" y="1795463"/>
            <a:ext cx="71438" cy="1930400"/>
            <a:chOff x="4960" y="1131"/>
            <a:chExt cx="45" cy="1216"/>
          </a:xfrm>
        </p:grpSpPr>
        <p:sp>
          <p:nvSpPr>
            <p:cNvPr id="1400902" name="Oval 7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3" name="Oval 7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4" name="Oval 7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5" name="Oval 7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906" name="Rectangle 74"/>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0907" name="AutoShape 75"/>
          <p:cNvCxnSpPr>
            <a:cxnSpLocks noChangeShapeType="1"/>
            <a:stCxn id="140092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0908" name="Rectangle 76"/>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0909" name="Rectangle 77"/>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0910" name="AutoShape 78"/>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0911" name="AutoShape 79"/>
          <p:cNvCxnSpPr>
            <a:cxnSpLocks noChangeShapeType="1"/>
            <a:stCxn id="1400926" idx="6"/>
            <a:endCxn id="140092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0912" name="Rectangle 80"/>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0913" name="Rectangle 81"/>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0914" name="AutoShape 82"/>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0915" name="AutoShape 83"/>
          <p:cNvCxnSpPr>
            <a:cxnSpLocks noChangeShapeType="1"/>
            <a:stCxn id="140092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0916" name="Rectangle 84"/>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0917" name="AutoShape 85"/>
          <p:cNvCxnSpPr>
            <a:cxnSpLocks noChangeShapeType="1"/>
            <a:stCxn id="140092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0918" name="Group 86"/>
          <p:cNvGrpSpPr>
            <a:grpSpLocks/>
          </p:cNvGrpSpPr>
          <p:nvPr/>
        </p:nvGrpSpPr>
        <p:grpSpPr bwMode="auto">
          <a:xfrm>
            <a:off x="7080250" y="1795463"/>
            <a:ext cx="71438" cy="1930400"/>
            <a:chOff x="4960" y="1131"/>
            <a:chExt cx="45" cy="1216"/>
          </a:xfrm>
        </p:grpSpPr>
        <p:sp>
          <p:nvSpPr>
            <p:cNvPr id="1400919" name="Oval 87"/>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0" name="Oval 88"/>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1" name="Oval 89"/>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2" name="Oval 90"/>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0923" name="Group 91"/>
          <p:cNvGrpSpPr>
            <a:grpSpLocks/>
          </p:cNvGrpSpPr>
          <p:nvPr/>
        </p:nvGrpSpPr>
        <p:grpSpPr bwMode="auto">
          <a:xfrm>
            <a:off x="6553200" y="1795463"/>
            <a:ext cx="71438" cy="1930400"/>
            <a:chOff x="4960" y="1131"/>
            <a:chExt cx="45" cy="1216"/>
          </a:xfrm>
        </p:grpSpPr>
        <p:sp>
          <p:nvSpPr>
            <p:cNvPr id="1400924" name="Oval 92"/>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5" name="Oval 93"/>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6" name="Oval 94"/>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7" name="Oval 95"/>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0928" name="AutoShape 96"/>
          <p:cNvCxnSpPr>
            <a:cxnSpLocks noChangeShapeType="1"/>
            <a:stCxn id="1400897" idx="3"/>
            <a:endCxn id="140092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0929" name="AutoShape 97"/>
          <p:cNvCxnSpPr>
            <a:cxnSpLocks noChangeShapeType="1"/>
            <a:stCxn id="1400921" idx="6"/>
            <a:endCxn id="140090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0930" name="AutoShape 98"/>
          <p:cNvCxnSpPr>
            <a:cxnSpLocks noChangeShapeType="1"/>
            <a:stCxn id="1400920" idx="6"/>
            <a:endCxn id="140090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0931" name="AutoShape 99"/>
          <p:cNvCxnSpPr>
            <a:cxnSpLocks noChangeShapeType="1"/>
            <a:stCxn id="1400919" idx="6"/>
            <a:endCxn id="140090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0932" name="AutoShape 100"/>
          <p:cNvCxnSpPr>
            <a:cxnSpLocks noChangeShapeType="1"/>
            <a:stCxn id="1400895" idx="3"/>
            <a:endCxn id="140092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0933" name="AutoShape 101"/>
          <p:cNvCxnSpPr>
            <a:cxnSpLocks noChangeShapeType="1"/>
            <a:stCxn id="1400896" idx="3"/>
            <a:endCxn id="140092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0934" name="AutoShape 102"/>
          <p:cNvCxnSpPr>
            <a:cxnSpLocks noChangeShapeType="1"/>
            <a:stCxn id="1400898" idx="3"/>
            <a:endCxn id="140092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0935" name="AutoShape 103"/>
          <p:cNvCxnSpPr>
            <a:cxnSpLocks noChangeShapeType="1"/>
            <a:stCxn id="1400922" idx="6"/>
            <a:endCxn id="140090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0936" name="AutoShape 104"/>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0937" name="Text Box 105"/>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0938" name="Rectangle 106"/>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0939" name="Text Box 107"/>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0941" name="AutoShape 109"/>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0942" name="Text Box 110"/>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0943" name="Text Box 111"/>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400945" name="Rectangle 113"/>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cxnSp>
        <p:nvCxnSpPr>
          <p:cNvPr id="1400948" name="AutoShape 116"/>
          <p:cNvCxnSpPr>
            <a:cxnSpLocks noChangeShapeType="1"/>
            <a:endCxn id="1400949"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0949" name="Oval 117"/>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50" name="Oval 118"/>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1" name="AutoShape 119"/>
          <p:cNvCxnSpPr>
            <a:cxnSpLocks noChangeShapeType="1"/>
            <a:stCxn id="1400949" idx="6"/>
            <a:endCxn id="1400950"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0952" name="Oval 120"/>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3" name="AutoShape 121"/>
          <p:cNvCxnSpPr>
            <a:cxnSpLocks noChangeShapeType="1"/>
            <a:stCxn id="1400950" idx="6"/>
            <a:endCxn id="1400950"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0954" name="AutoShape 122"/>
          <p:cNvCxnSpPr>
            <a:cxnSpLocks noChangeShapeType="1"/>
            <a:stCxn id="1400950" idx="6"/>
            <a:endCxn id="1400952"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0955" name="AutoShape 123"/>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0956" name="Line 124"/>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0966" name="AutoShape 13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0967" name="AutoShape 13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0968" name="AutoShape 13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973" name="Text Box 11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1858" name="Rectangle 2"/>
          <p:cNvSpPr>
            <a:spLocks noGrp="1" noChangeArrowheads="1"/>
          </p:cNvSpPr>
          <p:nvPr>
            <p:ph type="title"/>
          </p:nvPr>
        </p:nvSpPr>
        <p:spPr/>
        <p:txBody>
          <a:bodyPr/>
          <a:lstStyle/>
          <a:p>
            <a:r>
              <a:rPr lang="en-US" sz="3200"/>
              <a:t>Generate an EDMA Interrupt</a:t>
            </a:r>
            <a:endParaRPr lang="en-US" sz="2800"/>
          </a:p>
        </p:txBody>
      </p:sp>
      <p:sp>
        <p:nvSpPr>
          <p:cNvPr id="1401859"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1860"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1861"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1862"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1863" name="AutoShape 7"/>
          <p:cNvCxnSpPr>
            <a:cxnSpLocks noChangeShapeType="1"/>
            <a:stCxn id="1401891" idx="3"/>
            <a:endCxn id="1401864"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1864"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5"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6"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1867" name="AutoShape 11"/>
          <p:cNvCxnSpPr>
            <a:cxnSpLocks noChangeShapeType="1"/>
            <a:stCxn id="1401890" idx="3"/>
            <a:endCxn id="1401868"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1868"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9"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0"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71"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2"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73" name="AutoShape 17"/>
          <p:cNvCxnSpPr>
            <a:cxnSpLocks noChangeShapeType="1"/>
            <a:stCxn id="1401865" idx="6"/>
            <a:endCxn id="1401865"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1874" name="AutoShape 18"/>
          <p:cNvCxnSpPr>
            <a:cxnSpLocks noChangeShapeType="1"/>
            <a:stCxn id="1401865" idx="6"/>
            <a:endCxn id="1401871"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1875" name="AutoShape 19"/>
          <p:cNvCxnSpPr>
            <a:cxnSpLocks noChangeShapeType="1"/>
            <a:stCxn id="1401869" idx="6"/>
            <a:endCxn id="1401872"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1876" name="Rectangle 20"/>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1877" name="AutoShape 21"/>
          <p:cNvCxnSpPr>
            <a:cxnSpLocks noChangeShapeType="1"/>
            <a:stCxn id="1401888" idx="3"/>
            <a:endCxn id="140187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1878" name="Oval 22"/>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9" name="Oval 23"/>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80" name="Rectangle 24"/>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81" name="Oval 25"/>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82" name="AutoShape 26"/>
          <p:cNvCxnSpPr>
            <a:cxnSpLocks noChangeShapeType="1"/>
            <a:stCxn id="1401879" idx="6"/>
            <a:endCxn id="1401881"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1883" name="Rectangle 27"/>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1884" name="Rectangle 28"/>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1885" name="Rectangle 29"/>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1886" name="Rectangle 30"/>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1887" name="Rectangle 31"/>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1888" name="Rectangle 32"/>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1889" name="Rectangle 33"/>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1890" name="Rectangle 34"/>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1891" name="Rectangle 35"/>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1892" name="Line 36"/>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3" name="Line 37"/>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4" name="Line 38"/>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5" name="Rectangle 39"/>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1896" name="Rectangle 40"/>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1897" name="Line 41"/>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1898" name="AutoShape 42"/>
          <p:cNvCxnSpPr>
            <a:cxnSpLocks noChangeShapeType="1"/>
            <a:stCxn id="1401868"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1899" name="AutoShape 43"/>
          <p:cNvCxnSpPr>
            <a:cxnSpLocks noChangeShapeType="1"/>
            <a:stCxn id="140187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1900" name="Rectangle 44"/>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1901" name="Rectangle 45"/>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1902" name="Rectangle 46"/>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1903" name="Rectangle 47"/>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1904" name="Rectangle 48"/>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1905" name="Rectangle 49"/>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1906" name="Rectangle 50"/>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1907" name="Group 51"/>
          <p:cNvGrpSpPr>
            <a:grpSpLocks/>
          </p:cNvGrpSpPr>
          <p:nvPr/>
        </p:nvGrpSpPr>
        <p:grpSpPr bwMode="auto">
          <a:xfrm>
            <a:off x="4314825" y="1795463"/>
            <a:ext cx="71438" cy="1930400"/>
            <a:chOff x="2718" y="1131"/>
            <a:chExt cx="45" cy="1216"/>
          </a:xfrm>
        </p:grpSpPr>
        <p:sp>
          <p:nvSpPr>
            <p:cNvPr id="1401908" name="Oval 52"/>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09" name="Oval 53"/>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0" name="Oval 54"/>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1" name="Oval 55"/>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12" name="Rectangle 56"/>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3" name="Rectangle 57"/>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4" name="Rectangle 58"/>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1915" name="Rectangle 59"/>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1916" name="AutoShape 60"/>
          <p:cNvCxnSpPr>
            <a:cxnSpLocks noChangeShapeType="1"/>
            <a:stCxn id="1401953"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1917" name="Rectangle 61"/>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1918" name="Group 62"/>
          <p:cNvGrpSpPr>
            <a:grpSpLocks/>
          </p:cNvGrpSpPr>
          <p:nvPr/>
        </p:nvGrpSpPr>
        <p:grpSpPr bwMode="auto">
          <a:xfrm>
            <a:off x="7874000" y="1795463"/>
            <a:ext cx="71438" cy="1930400"/>
            <a:chOff x="4960" y="1131"/>
            <a:chExt cx="45" cy="1216"/>
          </a:xfrm>
        </p:grpSpPr>
        <p:sp>
          <p:nvSpPr>
            <p:cNvPr id="1401919" name="Oval 63"/>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0" name="Oval 64"/>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1" name="Oval 65"/>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2" name="Oval 66"/>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23" name="Rectangle 67"/>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1924" name="AutoShape 68"/>
          <p:cNvCxnSpPr>
            <a:cxnSpLocks noChangeShapeType="1"/>
            <a:stCxn id="1401941"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1925" name="Rectangle 69"/>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1926" name="Rectangle 70"/>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1927" name="AutoShape 71"/>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1928" name="AutoShape 72"/>
          <p:cNvCxnSpPr>
            <a:cxnSpLocks noChangeShapeType="1"/>
            <a:stCxn id="1401943" idx="6"/>
            <a:endCxn id="1401938"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1929" name="Rectangle 73"/>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1930" name="Rectangle 74"/>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1931" name="AutoShape 75"/>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1932" name="AutoShape 76"/>
          <p:cNvCxnSpPr>
            <a:cxnSpLocks noChangeShapeType="1"/>
            <a:stCxn id="1401944"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1933" name="Rectangle 77"/>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1934" name="AutoShape 78"/>
          <p:cNvCxnSpPr>
            <a:cxnSpLocks noChangeShapeType="1"/>
            <a:stCxn id="1401942"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1935" name="Group 79"/>
          <p:cNvGrpSpPr>
            <a:grpSpLocks/>
          </p:cNvGrpSpPr>
          <p:nvPr/>
        </p:nvGrpSpPr>
        <p:grpSpPr bwMode="auto">
          <a:xfrm>
            <a:off x="7080250" y="1795463"/>
            <a:ext cx="71438" cy="1930400"/>
            <a:chOff x="4960" y="1131"/>
            <a:chExt cx="45" cy="1216"/>
          </a:xfrm>
        </p:grpSpPr>
        <p:sp>
          <p:nvSpPr>
            <p:cNvPr id="1401936" name="Oval 8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7" name="Oval 8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8" name="Oval 8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9" name="Oval 8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1940" name="Group 84"/>
          <p:cNvGrpSpPr>
            <a:grpSpLocks/>
          </p:cNvGrpSpPr>
          <p:nvPr/>
        </p:nvGrpSpPr>
        <p:grpSpPr bwMode="auto">
          <a:xfrm>
            <a:off x="6553200" y="1795463"/>
            <a:ext cx="71438" cy="1930400"/>
            <a:chOff x="4960" y="1131"/>
            <a:chExt cx="45" cy="1216"/>
          </a:xfrm>
        </p:grpSpPr>
        <p:sp>
          <p:nvSpPr>
            <p:cNvPr id="1401941" name="Oval 85"/>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2" name="Oval 86"/>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3" name="Oval 87"/>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4" name="Oval 88"/>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1945" name="AutoShape 89"/>
          <p:cNvCxnSpPr>
            <a:cxnSpLocks noChangeShapeType="1"/>
            <a:stCxn id="1401914" idx="3"/>
            <a:endCxn id="1401943"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1946" name="AutoShape 90"/>
          <p:cNvCxnSpPr>
            <a:cxnSpLocks noChangeShapeType="1"/>
            <a:stCxn id="1401938" idx="6"/>
            <a:endCxn id="1401921"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1947" name="AutoShape 91"/>
          <p:cNvCxnSpPr>
            <a:cxnSpLocks noChangeShapeType="1"/>
            <a:stCxn id="1401937" idx="6"/>
            <a:endCxn id="1401920"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1948" name="AutoShape 92"/>
          <p:cNvCxnSpPr>
            <a:cxnSpLocks noChangeShapeType="1"/>
            <a:stCxn id="1401936" idx="6"/>
            <a:endCxn id="1401919"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1949" name="AutoShape 93"/>
          <p:cNvCxnSpPr>
            <a:cxnSpLocks noChangeShapeType="1"/>
            <a:stCxn id="1401912" idx="3"/>
            <a:endCxn id="1401941"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1950" name="AutoShape 94"/>
          <p:cNvCxnSpPr>
            <a:cxnSpLocks noChangeShapeType="1"/>
            <a:stCxn id="1401913" idx="3"/>
            <a:endCxn id="1401942"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1951" name="AutoShape 95"/>
          <p:cNvCxnSpPr>
            <a:cxnSpLocks noChangeShapeType="1"/>
            <a:stCxn id="1401915" idx="3"/>
            <a:endCxn id="1401944"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1952" name="AutoShape 96"/>
          <p:cNvCxnSpPr>
            <a:cxnSpLocks noChangeShapeType="1"/>
            <a:stCxn id="1401939" idx="6"/>
            <a:endCxn id="1401922"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1953" name="AutoShape 97"/>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1954" name="Text Box 98"/>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1955" name="Rectangle 99"/>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1956" name="Text Box 100"/>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1957" name="AutoShape 101"/>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1958" name="Text Box 102"/>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1959" name="Text Box 103"/>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cxnSp>
        <p:nvCxnSpPr>
          <p:cNvPr id="1401961" name="AutoShape 105"/>
          <p:cNvCxnSpPr>
            <a:cxnSpLocks noChangeShapeType="1"/>
            <a:endCxn id="1401962"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1962" name="Oval 106"/>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63" name="Oval 107"/>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4" name="AutoShape 108"/>
          <p:cNvCxnSpPr>
            <a:cxnSpLocks noChangeShapeType="1"/>
            <a:stCxn id="1401962" idx="6"/>
            <a:endCxn id="1401963"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1965" name="Oval 109"/>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6" name="AutoShape 110"/>
          <p:cNvCxnSpPr>
            <a:cxnSpLocks noChangeShapeType="1"/>
            <a:stCxn id="1401963" idx="6"/>
            <a:endCxn id="1401963"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1967" name="AutoShape 111"/>
          <p:cNvCxnSpPr>
            <a:cxnSpLocks noChangeShapeType="1"/>
            <a:stCxn id="1401963" idx="6"/>
            <a:endCxn id="1401965"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1968" name="AutoShape 112"/>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1969" name="Line 113"/>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1970" name="AutoShape 11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1971" name="AutoShape 11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1972" name="AutoShape 11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Check the IPR</a:t>
            </a:r>
            <a:r>
              <a:rPr lang="en-US" baseline="-25000"/>
              <a:t>bit</a:t>
            </a:r>
            <a:endParaRPr lang="en-US"/>
          </a:p>
        </p:txBody>
      </p:sp>
      <p:sp>
        <p:nvSpPr>
          <p:cNvPr id="961660" name="Text Box 124"/>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961655" name="Text Box 119"/>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961661" name="Text Box 12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961663" name="Text Box 127"/>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961664" name="Rectangle 128"/>
          <p:cNvSpPr>
            <a:spLocks noChangeArrowheads="1"/>
          </p:cNvSpPr>
          <p:nvPr/>
        </p:nvSpPr>
        <p:spPr bwMode="auto">
          <a:xfrm>
            <a:off x="236538" y="1354138"/>
            <a:ext cx="8797925" cy="49022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1661"/>
                                        </p:tgtEl>
                                        <p:attrNameLst>
                                          <p:attrName>style.visibility</p:attrName>
                                        </p:attrNameLst>
                                      </p:cBhvr>
                                      <p:to>
                                        <p:strVal val="visible"/>
                                      </p:to>
                                    </p:set>
                                    <p:animEffect transition="in" filter="wipe(up)">
                                      <p:cBhvr>
                                        <p:cTn id="7" dur="1000"/>
                                        <p:tgtEl>
                                          <p:spTgt spid="9616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1655"/>
                                        </p:tgtEl>
                                        <p:attrNameLst>
                                          <p:attrName>style.visibility</p:attrName>
                                        </p:attrNameLst>
                                      </p:cBhvr>
                                      <p:to>
                                        <p:strVal val="visible"/>
                                      </p:to>
                                    </p:set>
                                    <p:animEffect transition="in" filter="dissolve">
                                      <p:cBhvr>
                                        <p:cTn id="12" dur="1000"/>
                                        <p:tgtEl>
                                          <p:spTgt spid="9616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61663"/>
                                        </p:tgtEl>
                                        <p:attrNameLst>
                                          <p:attrName>style.visibility</p:attrName>
                                        </p:attrNameLst>
                                      </p:cBhvr>
                                      <p:to>
                                        <p:strVal val="visible"/>
                                      </p:to>
                                    </p:set>
                                    <p:animEffect transition="in" filter="wipe(up)">
                                      <p:cBhvr>
                                        <p:cTn id="17" dur="1000"/>
                                        <p:tgtEl>
                                          <p:spTgt spid="96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655" grpId="0" animBg="1"/>
      <p:bldP spid="961661" grpId="0"/>
      <p:bldP spid="96166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2883"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1402884"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2885"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2886"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1402887" name="Rectangle 7"/>
          <p:cNvSpPr>
            <a:spLocks noChangeArrowheads="1"/>
          </p:cNvSpPr>
          <p:nvPr/>
        </p:nvSpPr>
        <p:spPr bwMode="auto">
          <a:xfrm>
            <a:off x="236538" y="5613400"/>
            <a:ext cx="8797925" cy="6429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885"/>
                                        </p:tgtEl>
                                        <p:attrNameLst>
                                          <p:attrName>style.visibility</p:attrName>
                                        </p:attrNameLst>
                                      </p:cBhvr>
                                      <p:to>
                                        <p:strVal val="visible"/>
                                      </p:to>
                                    </p:set>
                                    <p:animEffect transition="in" filter="wipe(up)">
                                      <p:cBhvr>
                                        <p:cTn id="7" dur="1000"/>
                                        <p:tgtEl>
                                          <p:spTgt spid="14028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2884"/>
                                        </p:tgtEl>
                                        <p:attrNameLst>
                                          <p:attrName>style.visibility</p:attrName>
                                        </p:attrNameLst>
                                      </p:cBhvr>
                                      <p:to>
                                        <p:strVal val="visible"/>
                                      </p:to>
                                    </p:set>
                                    <p:animEffect transition="in" filter="dissolve">
                                      <p:cBhvr>
                                        <p:cTn id="12" dur="1000"/>
                                        <p:tgtEl>
                                          <p:spTgt spid="1402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2886"/>
                                        </p:tgtEl>
                                        <p:attrNameLst>
                                          <p:attrName>style.visibility</p:attrName>
                                        </p:attrNameLst>
                                      </p:cBhvr>
                                      <p:to>
                                        <p:strVal val="visible"/>
                                      </p:to>
                                    </p:set>
                                    <p:animEffect transition="in" filter="wipe(up)">
                                      <p:cBhvr>
                                        <p:cTn id="17" dur="1000"/>
                                        <p:tgtEl>
                                          <p:spTgt spid="140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4" grpId="0" animBg="1"/>
      <p:bldP spid="1402885" grpId="0"/>
      <p:bldP spid="140288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3907"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1403908"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3909"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3910"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3909"/>
                                        </p:tgtEl>
                                        <p:attrNameLst>
                                          <p:attrName>style.visibility</p:attrName>
                                        </p:attrNameLst>
                                      </p:cBhvr>
                                      <p:to>
                                        <p:strVal val="visible"/>
                                      </p:to>
                                    </p:set>
                                    <p:animEffect transition="in" filter="wipe(up)">
                                      <p:cBhvr>
                                        <p:cTn id="7" dur="1000"/>
                                        <p:tgtEl>
                                          <p:spTgt spid="14039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3908"/>
                                        </p:tgtEl>
                                        <p:attrNameLst>
                                          <p:attrName>style.visibility</p:attrName>
                                        </p:attrNameLst>
                                      </p:cBhvr>
                                      <p:to>
                                        <p:strVal val="visible"/>
                                      </p:to>
                                    </p:set>
                                    <p:animEffect transition="in" filter="dissolve">
                                      <p:cBhvr>
                                        <p:cTn id="12" dur="1000"/>
                                        <p:tgtEl>
                                          <p:spTgt spid="14039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3910"/>
                                        </p:tgtEl>
                                        <p:attrNameLst>
                                          <p:attrName>style.visibility</p:attrName>
                                        </p:attrNameLst>
                                      </p:cBhvr>
                                      <p:to>
                                        <p:strVal val="visible"/>
                                      </p:to>
                                    </p:set>
                                    <p:animEffect transition="in" filter="wipe(up)">
                                      <p:cBhvr>
                                        <p:cTn id="17" dur="1000"/>
                                        <p:tgtEl>
                                          <p:spTgt spid="140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8" grpId="0" animBg="1"/>
      <p:bldP spid="1403909" grpId="0"/>
      <p:bldP spid="14039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u="sng"/>
              <a:t>EDMA</a:t>
            </a:r>
            <a:r>
              <a:rPr lang="en-US"/>
              <a:t> Interrupt Dispatcher</a:t>
            </a:r>
          </a:p>
        </p:txBody>
      </p:sp>
      <p:pic>
        <p:nvPicPr>
          <p:cNvPr id="1162255" name="Picture 15" descr="Image6"/>
          <p:cNvPicPr>
            <a:picLocks noChangeAspect="1" noChangeArrowheads="1"/>
          </p:cNvPicPr>
          <p:nvPr/>
        </p:nvPicPr>
        <p:blipFill>
          <a:blip r:embed="rId3" cstate="print"/>
          <a:srcRect/>
          <a:stretch>
            <a:fillRect/>
          </a:stretch>
        </p:blipFill>
        <p:spPr bwMode="auto">
          <a:xfrm>
            <a:off x="5943600" y="1371600"/>
            <a:ext cx="3124200" cy="1589088"/>
          </a:xfrm>
          <a:prstGeom prst="rect">
            <a:avLst/>
          </a:prstGeom>
          <a:noFill/>
        </p:spPr>
      </p:pic>
      <p:sp>
        <p:nvSpPr>
          <p:cNvPr id="1162256" name="Text Box 16"/>
          <p:cNvSpPr txBox="1">
            <a:spLocks noChangeArrowheads="1"/>
          </p:cNvSpPr>
          <p:nvPr/>
        </p:nvSpPr>
        <p:spPr bwMode="auto">
          <a:xfrm>
            <a:off x="76200" y="584200"/>
            <a:ext cx="5262563"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Here’s the interrupt chain from beginning to end:</a:t>
            </a:r>
          </a:p>
        </p:txBody>
      </p:sp>
      <p:sp>
        <p:nvSpPr>
          <p:cNvPr id="1162258" name="Rectangle 18"/>
          <p:cNvSpPr>
            <a:spLocks noChangeArrowheads="1"/>
          </p:cNvSpPr>
          <p:nvPr/>
        </p:nvSpPr>
        <p:spPr bwMode="auto">
          <a:xfrm>
            <a:off x="730250" y="5861050"/>
            <a:ext cx="6216650" cy="311150"/>
          </a:xfrm>
          <a:prstGeom prst="rect">
            <a:avLst/>
          </a:prstGeom>
          <a:solidFill>
            <a:schemeClr val="accent1"/>
          </a:solidFill>
          <a:ln w="12700">
            <a:noFill/>
            <a:miter lim="800000"/>
            <a:headEnd/>
            <a:tailEnd/>
          </a:ln>
          <a:effectLst/>
        </p:spPr>
        <p:txBody>
          <a:bodyPr wrap="none">
            <a:spAutoFit/>
          </a:bodyPr>
          <a:lstStyle/>
          <a:p>
            <a:r>
              <a:rPr lang="en-US" sz="1800" i="1">
                <a:latin typeface="Arial Narrow" pitchFamily="34" charset="0"/>
              </a:rPr>
              <a:t>edma_int_hook</a:t>
            </a:r>
            <a:r>
              <a:rPr lang="en-US" sz="1600">
                <a:solidFill>
                  <a:schemeClr val="tx1"/>
                </a:solidFill>
                <a:latin typeface="Arial Narrow" pitchFamily="34" charset="0"/>
              </a:rPr>
              <a:t>(TCC_EDMA_XEVT1, (EdmaTccHandler)&amp;</a:t>
            </a:r>
            <a:r>
              <a:rPr lang="en-US" sz="1800" i="1">
                <a:latin typeface="Arial Narrow" pitchFamily="34" charset="0"/>
              </a:rPr>
              <a:t>edma_xmt_isr</a:t>
            </a:r>
            <a:r>
              <a:rPr lang="en-US" sz="1600">
                <a:solidFill>
                  <a:schemeClr val="tx1"/>
                </a:solidFill>
                <a:latin typeface="Arial Narrow" pitchFamily="34" charset="0"/>
              </a:rPr>
              <a:t>);</a:t>
            </a:r>
          </a:p>
        </p:txBody>
      </p:sp>
      <p:sp>
        <p:nvSpPr>
          <p:cNvPr id="1162259" name="Text Box 19"/>
          <p:cNvSpPr txBox="1">
            <a:spLocks noChangeArrowheads="1"/>
          </p:cNvSpPr>
          <p:nvPr/>
        </p:nvSpPr>
        <p:spPr bwMode="auto">
          <a:xfrm>
            <a:off x="714375" y="1685925"/>
            <a:ext cx="2373313" cy="287338"/>
          </a:xfrm>
          <a:prstGeom prst="rect">
            <a:avLst/>
          </a:prstGeom>
          <a:noFill/>
          <a:ln w="12700">
            <a:noFill/>
            <a:miter lim="800000"/>
            <a:headEnd/>
            <a:tailEnd/>
          </a:ln>
          <a:effectLst/>
        </p:spPr>
        <p:txBody>
          <a:bodyPr wrap="none">
            <a:spAutoFit/>
          </a:bodyPr>
          <a:lstStyle/>
          <a:p>
            <a:r>
              <a:rPr lang="en-US" sz="1600">
                <a:solidFill>
                  <a:schemeClr val="tx1"/>
                </a:solidFill>
              </a:rPr>
              <a:t>EDMA3CC_GINT (#24) </a:t>
            </a:r>
          </a:p>
        </p:txBody>
      </p:sp>
      <p:pic>
        <p:nvPicPr>
          <p:cNvPr id="1162260" name="Picture 20" descr="DD00943_[1]"/>
          <p:cNvPicPr>
            <a:picLocks noChangeAspect="1" noChangeArrowheads="1"/>
          </p:cNvPicPr>
          <p:nvPr/>
        </p:nvPicPr>
        <p:blipFill>
          <a:blip r:embed="rId4" cstate="print"/>
          <a:srcRect/>
          <a:stretch>
            <a:fillRect/>
          </a:stretch>
        </p:blipFill>
        <p:spPr bwMode="auto">
          <a:xfrm flipH="1">
            <a:off x="152400" y="1590675"/>
            <a:ext cx="671513" cy="685800"/>
          </a:xfrm>
          <a:prstGeom prst="rect">
            <a:avLst/>
          </a:prstGeom>
          <a:noFill/>
          <a:ln w="9525">
            <a:noFill/>
            <a:miter lim="800000"/>
            <a:headEnd/>
            <a:tailEnd/>
          </a:ln>
          <a:effectLst/>
        </p:spPr>
      </p:pic>
      <p:sp>
        <p:nvSpPr>
          <p:cNvPr id="1162261" name="Text Box 21"/>
          <p:cNvSpPr txBox="1">
            <a:spLocks noChangeArrowheads="1"/>
          </p:cNvSpPr>
          <p:nvPr/>
        </p:nvSpPr>
        <p:spPr bwMode="auto">
          <a:xfrm>
            <a:off x="3203575" y="1011238"/>
            <a:ext cx="2009775" cy="311150"/>
          </a:xfrm>
          <a:prstGeom prst="rect">
            <a:avLst/>
          </a:prstGeom>
          <a:noFill/>
          <a:ln w="12700">
            <a:noFill/>
            <a:miter lim="800000"/>
            <a:headEnd/>
            <a:tailEnd/>
          </a:ln>
          <a:effectLst/>
        </p:spPr>
        <p:txBody>
          <a:bodyPr wrap="none">
            <a:spAutoFit/>
          </a:bodyPr>
          <a:lstStyle/>
          <a:p>
            <a:r>
              <a:rPr lang="en-US" sz="1800" i="1">
                <a:latin typeface="Arial Narrow" pitchFamily="34" charset="0"/>
              </a:rPr>
              <a:t>2.  Interrupt Selector</a:t>
            </a:r>
          </a:p>
        </p:txBody>
      </p:sp>
      <p:sp>
        <p:nvSpPr>
          <p:cNvPr id="1162262" name="AutoShape 22"/>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162264" name="Line 24"/>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162266" name="Text Box 26"/>
          <p:cNvSpPr txBox="1">
            <a:spLocks noChangeArrowheads="1"/>
          </p:cNvSpPr>
          <p:nvPr/>
        </p:nvSpPr>
        <p:spPr bwMode="auto">
          <a:xfrm>
            <a:off x="4029075" y="1522413"/>
            <a:ext cx="960438"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HWI_INT5</a:t>
            </a:r>
          </a:p>
        </p:txBody>
      </p:sp>
      <p:sp>
        <p:nvSpPr>
          <p:cNvPr id="1162267" name="Text Box 27"/>
          <p:cNvSpPr txBox="1">
            <a:spLocks noChangeArrowheads="1"/>
          </p:cNvSpPr>
          <p:nvPr/>
        </p:nvSpPr>
        <p:spPr bwMode="auto">
          <a:xfrm>
            <a:off x="152400" y="1006475"/>
            <a:ext cx="2185988" cy="311150"/>
          </a:xfrm>
          <a:prstGeom prst="rect">
            <a:avLst/>
          </a:prstGeom>
          <a:noFill/>
          <a:ln w="12700">
            <a:noFill/>
            <a:miter lim="800000"/>
            <a:headEnd/>
            <a:tailEnd/>
          </a:ln>
          <a:effectLst/>
        </p:spPr>
        <p:txBody>
          <a:bodyPr wrap="none">
            <a:spAutoFit/>
          </a:bodyPr>
          <a:lstStyle/>
          <a:p>
            <a:r>
              <a:rPr lang="en-US" sz="1800" i="1">
                <a:latin typeface="Arial Narrow" pitchFamily="34" charset="0"/>
              </a:rPr>
              <a:t>1.  An interrupt occurs</a:t>
            </a:r>
          </a:p>
        </p:txBody>
      </p:sp>
      <p:sp>
        <p:nvSpPr>
          <p:cNvPr id="1162268" name="Text Box 28"/>
          <p:cNvSpPr txBox="1">
            <a:spLocks noChangeArrowheads="1"/>
          </p:cNvSpPr>
          <p:nvPr/>
        </p:nvSpPr>
        <p:spPr bwMode="auto">
          <a:xfrm>
            <a:off x="5562600" y="1011238"/>
            <a:ext cx="2301875" cy="311150"/>
          </a:xfrm>
          <a:prstGeom prst="rect">
            <a:avLst/>
          </a:prstGeom>
          <a:noFill/>
          <a:ln w="12700">
            <a:noFill/>
            <a:miter lim="800000"/>
            <a:headEnd/>
            <a:tailEnd/>
          </a:ln>
          <a:effectLst/>
        </p:spPr>
        <p:txBody>
          <a:bodyPr wrap="none">
            <a:spAutoFit/>
          </a:bodyPr>
          <a:lstStyle/>
          <a:p>
            <a:r>
              <a:rPr lang="en-US" sz="1800" i="1">
                <a:latin typeface="Arial Narrow" pitchFamily="34" charset="0"/>
              </a:rPr>
              <a:t>3.  HWI_INT5 Properties</a:t>
            </a:r>
          </a:p>
        </p:txBody>
      </p:sp>
      <p:sp>
        <p:nvSpPr>
          <p:cNvPr id="1162269" name="Line 29"/>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162277" name="Text Box 37"/>
          <p:cNvSpPr txBox="1">
            <a:spLocks noChangeArrowheads="1"/>
          </p:cNvSpPr>
          <p:nvPr/>
        </p:nvSpPr>
        <p:spPr bwMode="auto">
          <a:xfrm>
            <a:off x="152400" y="3276600"/>
            <a:ext cx="2825750" cy="311150"/>
          </a:xfrm>
          <a:prstGeom prst="rect">
            <a:avLst/>
          </a:prstGeom>
          <a:noFill/>
          <a:ln w="12700">
            <a:noFill/>
            <a:miter lim="800000"/>
            <a:headEnd/>
            <a:tailEnd/>
          </a:ln>
          <a:effectLst/>
        </p:spPr>
        <p:txBody>
          <a:bodyPr wrap="none">
            <a:spAutoFit/>
          </a:bodyPr>
          <a:lstStyle/>
          <a:p>
            <a:r>
              <a:rPr lang="en-US" sz="1800" i="1">
                <a:latin typeface="Arial Narrow" pitchFamily="34" charset="0"/>
              </a:rPr>
              <a:t>4.  HWI Dispatcher (ON + Arg)</a:t>
            </a:r>
          </a:p>
        </p:txBody>
      </p:sp>
      <p:sp>
        <p:nvSpPr>
          <p:cNvPr id="1162280" name="Rectangle 40"/>
          <p:cNvSpPr>
            <a:spLocks noChangeArrowheads="1"/>
          </p:cNvSpPr>
          <p:nvPr/>
        </p:nvSpPr>
        <p:spPr bwMode="auto">
          <a:xfrm>
            <a:off x="6029325" y="1724025"/>
            <a:ext cx="5334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162281" name="Rectangle 41"/>
          <p:cNvSpPr>
            <a:spLocks noChangeArrowheads="1"/>
          </p:cNvSpPr>
          <p:nvPr/>
        </p:nvSpPr>
        <p:spPr bwMode="auto">
          <a:xfrm>
            <a:off x="1200150" y="3967163"/>
            <a:ext cx="762000" cy="228600"/>
          </a:xfrm>
          <a:prstGeom prst="rect">
            <a:avLst/>
          </a:prstGeom>
          <a:noFill/>
          <a:ln w="28575">
            <a:solidFill>
              <a:srgbClr val="FF3300"/>
            </a:solidFill>
            <a:miter lim="800000"/>
            <a:headEnd/>
            <a:tailEnd/>
          </a:ln>
          <a:effectLst/>
        </p:spPr>
        <p:txBody>
          <a:bodyPr anchor="ctr">
            <a:spAutoFit/>
          </a:bodyPr>
          <a:lstStyle/>
          <a:p>
            <a:endParaRPr lang="en-US"/>
          </a:p>
        </p:txBody>
      </p:sp>
      <p:sp>
        <p:nvSpPr>
          <p:cNvPr id="1162282" name="Text Box 42"/>
          <p:cNvSpPr txBox="1">
            <a:spLocks noChangeArrowheads="1"/>
          </p:cNvSpPr>
          <p:nvPr/>
        </p:nvSpPr>
        <p:spPr bwMode="auto">
          <a:xfrm>
            <a:off x="3581400" y="3276600"/>
            <a:ext cx="2841625" cy="311150"/>
          </a:xfrm>
          <a:prstGeom prst="rect">
            <a:avLst/>
          </a:prstGeom>
          <a:noFill/>
          <a:ln w="12700">
            <a:noFill/>
            <a:miter lim="800000"/>
            <a:headEnd/>
            <a:tailEnd/>
          </a:ln>
          <a:effectLst/>
        </p:spPr>
        <p:txBody>
          <a:bodyPr wrap="none">
            <a:spAutoFit/>
          </a:bodyPr>
          <a:lstStyle/>
          <a:p>
            <a:r>
              <a:rPr lang="en-US" sz="1800" i="1">
                <a:latin typeface="Arial Narrow" pitchFamily="34" charset="0"/>
              </a:rPr>
              <a:t>5.  EDMA Interrupt Dispatcher</a:t>
            </a:r>
          </a:p>
        </p:txBody>
      </p:sp>
      <p:grpSp>
        <p:nvGrpSpPr>
          <p:cNvPr id="1162287" name="Group 47"/>
          <p:cNvGrpSpPr>
            <a:grpSpLocks/>
          </p:cNvGrpSpPr>
          <p:nvPr/>
        </p:nvGrpSpPr>
        <p:grpSpPr bwMode="auto">
          <a:xfrm>
            <a:off x="3962400" y="3709988"/>
            <a:ext cx="2286000" cy="1371600"/>
            <a:chOff x="2400" y="2448"/>
            <a:chExt cx="1440" cy="864"/>
          </a:xfrm>
        </p:grpSpPr>
        <p:sp>
          <p:nvSpPr>
            <p:cNvPr id="1162286" name="AutoShape 46"/>
            <p:cNvSpPr>
              <a:spLocks noChangeArrowheads="1"/>
            </p:cNvSpPr>
            <p:nvPr/>
          </p:nvSpPr>
          <p:spPr bwMode="auto">
            <a:xfrm>
              <a:off x="2400" y="2448"/>
              <a:ext cx="1440" cy="864"/>
            </a:xfrm>
            <a:prstGeom prst="foldedCorner">
              <a:avLst>
                <a:gd name="adj" fmla="val 12500"/>
              </a:avLst>
            </a:prstGeom>
            <a:solidFill>
              <a:schemeClr val="hlink"/>
            </a:solidFill>
            <a:ln w="12700">
              <a:solidFill>
                <a:schemeClr val="tx1"/>
              </a:solidFill>
              <a:round/>
              <a:headEnd/>
              <a:tailEnd/>
            </a:ln>
            <a:effectLst/>
          </p:spPr>
          <p:txBody>
            <a:bodyPr wrap="none" anchor="ctr">
              <a:spAutoFit/>
            </a:bodyPr>
            <a:lstStyle/>
            <a:p>
              <a:endParaRPr lang="en-US"/>
            </a:p>
          </p:txBody>
        </p:sp>
        <p:sp>
          <p:nvSpPr>
            <p:cNvPr id="1162283" name="Text Box 43"/>
            <p:cNvSpPr txBox="1">
              <a:spLocks noChangeArrowheads="1"/>
            </p:cNvSpPr>
            <p:nvPr/>
          </p:nvSpPr>
          <p:spPr bwMode="auto">
            <a:xfrm>
              <a:off x="2438" y="2511"/>
              <a:ext cx="1372" cy="704"/>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Read IPR bits</a:t>
              </a:r>
            </a:p>
            <a:p>
              <a:r>
                <a:rPr lang="en-US" sz="1600" b="0">
                  <a:solidFill>
                    <a:schemeClr val="tx1"/>
                  </a:solidFill>
                  <a:latin typeface="Arial Narrow" pitchFamily="34" charset="0"/>
                </a:rPr>
                <a:t>Determine which one is set</a:t>
              </a:r>
            </a:p>
            <a:p>
              <a:r>
                <a:rPr lang="en-US" sz="1600" b="0">
                  <a:solidFill>
                    <a:schemeClr val="tx1"/>
                  </a:solidFill>
                  <a:latin typeface="Arial Narrow" pitchFamily="34" charset="0"/>
                </a:rPr>
                <a:t>Call corresponding handler</a:t>
              </a:r>
              <a:br>
                <a:rPr lang="en-US" sz="1600" b="0">
                  <a:solidFill>
                    <a:schemeClr val="tx1"/>
                  </a:solidFill>
                  <a:latin typeface="Arial Narrow" pitchFamily="34" charset="0"/>
                </a:rPr>
              </a:br>
              <a:r>
                <a:rPr lang="en-US" sz="1600" b="0">
                  <a:solidFill>
                    <a:schemeClr val="tx1"/>
                  </a:solidFill>
                  <a:latin typeface="Arial Narrow" pitchFamily="34" charset="0"/>
                </a:rPr>
                <a:t>(ISR) in Fxn Table</a:t>
              </a:r>
            </a:p>
          </p:txBody>
        </p:sp>
      </p:grpSp>
      <p:sp>
        <p:nvSpPr>
          <p:cNvPr id="1162285" name="Text Box 45"/>
          <p:cNvSpPr txBox="1">
            <a:spLocks noChangeArrowheads="1"/>
          </p:cNvSpPr>
          <p:nvPr/>
        </p:nvSpPr>
        <p:spPr bwMode="auto">
          <a:xfrm>
            <a:off x="6705600" y="3276600"/>
            <a:ext cx="2435225" cy="311150"/>
          </a:xfrm>
          <a:prstGeom prst="rect">
            <a:avLst/>
          </a:prstGeom>
          <a:noFill/>
          <a:ln w="12700">
            <a:noFill/>
            <a:miter lim="800000"/>
            <a:headEnd/>
            <a:tailEnd/>
          </a:ln>
          <a:effectLst/>
        </p:spPr>
        <p:txBody>
          <a:bodyPr wrap="none">
            <a:spAutoFit/>
          </a:bodyPr>
          <a:lstStyle/>
          <a:p>
            <a:r>
              <a:rPr lang="en-US" sz="1800" i="1">
                <a:latin typeface="Arial Narrow" pitchFamily="34" charset="0"/>
              </a:rPr>
              <a:t>6.  ISR (interrupt handler)</a:t>
            </a:r>
          </a:p>
        </p:txBody>
      </p:sp>
      <p:sp>
        <p:nvSpPr>
          <p:cNvPr id="1162289" name="AutoShape 49"/>
          <p:cNvSpPr>
            <a:spLocks noChangeArrowheads="1"/>
          </p:cNvSpPr>
          <p:nvPr/>
        </p:nvSpPr>
        <p:spPr bwMode="auto">
          <a:xfrm>
            <a:off x="7010400" y="3709988"/>
            <a:ext cx="2057400" cy="1243012"/>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endParaRPr lang="en-US"/>
          </a:p>
        </p:txBody>
      </p:sp>
      <p:sp>
        <p:nvSpPr>
          <p:cNvPr id="1162290" name="Text Box 50"/>
          <p:cNvSpPr txBox="1">
            <a:spLocks noChangeArrowheads="1"/>
          </p:cNvSpPr>
          <p:nvPr/>
        </p:nvSpPr>
        <p:spPr bwMode="auto">
          <a:xfrm>
            <a:off x="7029450" y="3810000"/>
            <a:ext cx="2162175" cy="1092200"/>
          </a:xfrm>
          <a:prstGeom prst="rect">
            <a:avLst/>
          </a:prstGeom>
          <a:noFill/>
          <a:ln w="12700">
            <a:noFill/>
            <a:miter lim="800000"/>
            <a:headEnd/>
            <a:tailEnd/>
          </a:ln>
          <a:effectLst/>
        </p:spPr>
        <p:txBody>
          <a:bodyPr>
            <a:spAutoFit/>
          </a:bodyPr>
          <a:lstStyle/>
          <a:p>
            <a:pPr>
              <a:spcBef>
                <a:spcPct val="0"/>
              </a:spcBef>
              <a:spcAft>
                <a:spcPct val="30000"/>
              </a:spcAft>
            </a:pPr>
            <a:r>
              <a:rPr lang="en-US" sz="1600" b="0">
                <a:solidFill>
                  <a:schemeClr val="tx1"/>
                </a:solidFill>
                <a:latin typeface="Arial Narrow" pitchFamily="34" charset="0"/>
              </a:rPr>
              <a:t>void edma_xmt_isr (void)</a:t>
            </a:r>
          </a:p>
          <a:p>
            <a:pPr>
              <a:spcBef>
                <a:spcPct val="0"/>
              </a:spcBef>
              <a:spcAft>
                <a:spcPct val="30000"/>
              </a:spcAft>
            </a:pPr>
            <a:r>
              <a:rPr lang="en-US" sz="1600" b="0">
                <a:solidFill>
                  <a:schemeClr val="tx1"/>
                </a:solidFill>
                <a:latin typeface="Arial Narrow" pitchFamily="34" charset="0"/>
              </a:rPr>
              <a:t>{</a:t>
            </a:r>
          </a:p>
          <a:p>
            <a:pPr>
              <a:spcBef>
                <a:spcPct val="0"/>
              </a:spcBef>
              <a:spcAft>
                <a:spcPct val="30000"/>
              </a:spcAft>
            </a:pPr>
            <a:r>
              <a:rPr lang="en-US" sz="1600" b="0">
                <a:solidFill>
                  <a:schemeClr val="tx1"/>
                </a:solidFill>
                <a:latin typeface="Arial Narrow" pitchFamily="34" charset="0"/>
              </a:rPr>
              <a:t>SEM_post (&amp;semaphore);</a:t>
            </a:r>
          </a:p>
          <a:p>
            <a:pPr>
              <a:spcBef>
                <a:spcPct val="0"/>
              </a:spcBef>
              <a:spcAft>
                <a:spcPct val="30000"/>
              </a:spcAft>
            </a:pPr>
            <a:r>
              <a:rPr lang="en-US" sz="1600" b="0">
                <a:solidFill>
                  <a:schemeClr val="tx1"/>
                </a:solidFill>
                <a:latin typeface="Arial Narrow" pitchFamily="34" charset="0"/>
              </a:rPr>
              <a:t>}</a:t>
            </a:r>
          </a:p>
        </p:txBody>
      </p:sp>
      <p:sp>
        <p:nvSpPr>
          <p:cNvPr id="1162291" name="Text Box 51"/>
          <p:cNvSpPr txBox="1">
            <a:spLocks noChangeArrowheads="1"/>
          </p:cNvSpPr>
          <p:nvPr/>
        </p:nvSpPr>
        <p:spPr bwMode="auto">
          <a:xfrm>
            <a:off x="76200" y="5499100"/>
            <a:ext cx="83867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How does the ISR Fxn Table (in #5 above) get loaded with the proper handler Fxn names?</a:t>
            </a:r>
          </a:p>
        </p:txBody>
      </p:sp>
      <p:grpSp>
        <p:nvGrpSpPr>
          <p:cNvPr id="1162298" name="Group 58"/>
          <p:cNvGrpSpPr>
            <a:grpSpLocks/>
          </p:cNvGrpSpPr>
          <p:nvPr/>
        </p:nvGrpSpPr>
        <p:grpSpPr bwMode="auto">
          <a:xfrm>
            <a:off x="6172200" y="3962400"/>
            <a:ext cx="838200" cy="685800"/>
            <a:chOff x="3888" y="2592"/>
            <a:chExt cx="528" cy="432"/>
          </a:xfrm>
        </p:grpSpPr>
        <p:sp>
          <p:nvSpPr>
            <p:cNvPr id="1162292" name="Line 52"/>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endParaRPr lang="en-US"/>
            </a:p>
          </p:txBody>
        </p:sp>
        <p:sp>
          <p:nvSpPr>
            <p:cNvPr id="1162293" name="Line 53"/>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endParaRPr lang="en-US"/>
            </a:p>
          </p:txBody>
        </p:sp>
        <p:sp>
          <p:nvSpPr>
            <p:cNvPr id="1162294" name="Line 54"/>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endParaRPr lang="en-US"/>
            </a:p>
          </p:txBody>
        </p:sp>
      </p:grpSp>
      <p:sp>
        <p:nvSpPr>
          <p:cNvPr id="1162295" name="Rectangle 55"/>
          <p:cNvSpPr>
            <a:spLocks noChangeArrowheads="1"/>
          </p:cNvSpPr>
          <p:nvPr/>
        </p:nvSpPr>
        <p:spPr bwMode="auto">
          <a:xfrm>
            <a:off x="6096000" y="2362200"/>
            <a:ext cx="2895600" cy="609600"/>
          </a:xfrm>
          <a:prstGeom prst="rect">
            <a:avLst/>
          </a:prstGeom>
          <a:noFill/>
          <a:ln w="28575">
            <a:solidFill>
              <a:srgbClr val="FF3300"/>
            </a:solidFill>
            <a:miter lim="800000"/>
            <a:headEnd/>
            <a:tailEnd/>
          </a:ln>
          <a:effectLst/>
        </p:spPr>
        <p:txBody>
          <a:bodyPr wrap="none" anchor="ctr">
            <a:spAutoFit/>
          </a:bodyPr>
          <a:lstStyle/>
          <a:p>
            <a:endParaRPr lang="en-US"/>
          </a:p>
        </p:txBody>
      </p:sp>
      <p:grpSp>
        <p:nvGrpSpPr>
          <p:cNvPr id="1162297" name="Group 57"/>
          <p:cNvGrpSpPr>
            <a:grpSpLocks/>
          </p:cNvGrpSpPr>
          <p:nvPr/>
        </p:nvGrpSpPr>
        <p:grpSpPr bwMode="auto">
          <a:xfrm>
            <a:off x="533400" y="3614738"/>
            <a:ext cx="2819400" cy="1633537"/>
            <a:chOff x="336" y="2277"/>
            <a:chExt cx="1776" cy="1029"/>
          </a:xfrm>
        </p:grpSpPr>
        <p:pic>
          <p:nvPicPr>
            <p:cNvPr id="1162257" name="Picture 17" descr="Image7"/>
            <p:cNvPicPr>
              <a:picLocks noChangeAspect="1" noChangeArrowheads="1"/>
            </p:cNvPicPr>
            <p:nvPr/>
          </p:nvPicPr>
          <p:blipFill>
            <a:blip r:embed="rId5" cstate="print"/>
            <a:srcRect/>
            <a:stretch>
              <a:fillRect/>
            </a:stretch>
          </p:blipFill>
          <p:spPr bwMode="auto">
            <a:xfrm>
              <a:off x="384" y="2277"/>
              <a:ext cx="1680" cy="1004"/>
            </a:xfrm>
            <a:prstGeom prst="rect">
              <a:avLst/>
            </a:prstGeom>
            <a:noFill/>
          </p:spPr>
        </p:pic>
        <p:sp>
          <p:nvSpPr>
            <p:cNvPr id="1162296" name="Rectangle 56"/>
            <p:cNvSpPr>
              <a:spLocks noChangeArrowheads="1"/>
            </p:cNvSpPr>
            <p:nvPr/>
          </p:nvSpPr>
          <p:spPr bwMode="auto">
            <a:xfrm>
              <a:off x="336" y="3114"/>
              <a:ext cx="1776" cy="192"/>
            </a:xfrm>
            <a:prstGeom prst="rect">
              <a:avLst/>
            </a:prstGeom>
            <a:solidFill>
              <a:schemeClr val="bg1"/>
            </a:solidFill>
            <a:ln w="12700">
              <a:no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457200" y="324326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3603" name="Rectangle 3"/>
          <p:cNvSpPr>
            <a:spLocks noGrp="1" noChangeArrowheads="1"/>
          </p:cNvSpPr>
          <p:nvPr>
            <p:ph type="title"/>
          </p:nvPr>
        </p:nvSpPr>
        <p:spPr/>
        <p:txBody>
          <a:bodyPr/>
          <a:lstStyle/>
          <a:p>
            <a:r>
              <a:rPr lang="en-US"/>
              <a:t>Outline</a:t>
            </a:r>
          </a:p>
        </p:txBody>
      </p:sp>
      <p:sp>
        <p:nvSpPr>
          <p:cNvPr id="1433606"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02"/>
                                        </p:tgtEl>
                                        <p:attrNameLst>
                                          <p:attrName>style.visibility</p:attrName>
                                        </p:attrNameLst>
                                      </p:cBhvr>
                                      <p:to>
                                        <p:strVal val="visible"/>
                                      </p:to>
                                    </p:set>
                                    <p:animEffect transition="in" filter="dissolve">
                                      <p:cBhvr>
                                        <p:cTn id="7" dur="1000"/>
                                        <p:tgtEl>
                                          <p:spTgt spid="143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29" name="Text Box 2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0706" name="Rectangle 2"/>
          <p:cNvSpPr>
            <a:spLocks noGrp="1" noChangeArrowheads="1"/>
          </p:cNvSpPr>
          <p:nvPr>
            <p:ph type="title"/>
          </p:nvPr>
        </p:nvSpPr>
        <p:spPr/>
        <p:txBody>
          <a:bodyPr/>
          <a:lstStyle/>
          <a:p>
            <a:r>
              <a:rPr lang="en-US" sz="3200"/>
              <a:t>Linking</a:t>
            </a:r>
            <a:endParaRPr lang="en-US" sz="3200" u="sng"/>
          </a:p>
        </p:txBody>
      </p:sp>
      <p:sp>
        <p:nvSpPr>
          <p:cNvPr id="1480707"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0708"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09"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PONG </a:t>
            </a:r>
            <a:endParaRPr lang="en-US" sz="1600" baseline="30000">
              <a:solidFill>
                <a:schemeClr val="tx1"/>
              </a:solidFill>
            </a:endParaRPr>
          </a:p>
        </p:txBody>
      </p:sp>
      <p:sp>
        <p:nvSpPr>
          <p:cNvPr id="1480710"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480711"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2"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80713"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14"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80715"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80716"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7"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80718" name="Text Box 14"/>
          <p:cNvSpPr txBox="1">
            <a:spLocks noChangeArrowheads="1"/>
          </p:cNvSpPr>
          <p:nvPr/>
        </p:nvSpPr>
        <p:spPr bwMode="auto">
          <a:xfrm>
            <a:off x="1150938" y="2344738"/>
            <a:ext cx="2133600" cy="336550"/>
          </a:xfrm>
          <a:prstGeom prst="rect">
            <a:avLst/>
          </a:prstGeom>
          <a:noFill/>
          <a:ln w="12700">
            <a:noFill/>
            <a:miter lim="800000"/>
            <a:headEnd/>
            <a:tailEnd/>
          </a:ln>
          <a:effectLst/>
        </p:spPr>
        <p:txBody>
          <a:bodyPr wrap="none">
            <a:spAutoFit/>
          </a:bodyPr>
          <a:lstStyle/>
          <a:p>
            <a:r>
              <a:rPr lang="en-US"/>
              <a:t>Channel’s PSET</a:t>
            </a:r>
            <a:endParaRPr lang="en-US" baseline="-25000"/>
          </a:p>
        </p:txBody>
      </p:sp>
      <p:sp>
        <p:nvSpPr>
          <p:cNvPr id="1480719"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80720"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1"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0722"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3"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80724"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0725"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0726"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7"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8" name="Rectangle 24"/>
          <p:cNvSpPr>
            <a:spLocks noChangeArrowheads="1"/>
          </p:cNvSpPr>
          <p:nvPr/>
        </p:nvSpPr>
        <p:spPr bwMode="auto">
          <a:xfrm>
            <a:off x="3286125" y="2622550"/>
            <a:ext cx="2284413" cy="17272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16" name="Text Box 2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2994" name="Rectangle 2"/>
          <p:cNvSpPr>
            <a:spLocks noGrp="1" noChangeArrowheads="1"/>
          </p:cNvSpPr>
          <p:nvPr>
            <p:ph type="title"/>
          </p:nvPr>
        </p:nvSpPr>
        <p:spPr/>
        <p:txBody>
          <a:bodyPr/>
          <a:lstStyle/>
          <a:p>
            <a:r>
              <a:rPr lang="en-US" sz="3200"/>
              <a:t>Linking</a:t>
            </a:r>
            <a:endParaRPr lang="en-US" sz="3200" u="sng"/>
          </a:p>
        </p:txBody>
      </p:sp>
      <p:sp>
        <p:nvSpPr>
          <p:cNvPr id="149299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299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a:t>
            </a:r>
            <a:r>
              <a:rPr lang="en-US" sz="1600">
                <a:solidFill>
                  <a:srgbClr val="FF3300"/>
                </a:solidFill>
              </a:rPr>
              <a:t>DXR</a:t>
            </a:r>
            <a:r>
              <a:rPr lang="en-US" sz="1600">
                <a:solidFill>
                  <a:schemeClr val="tx1"/>
                </a:solidFill>
              </a:rPr>
              <a:t> </a:t>
            </a:r>
          </a:p>
        </p:txBody>
      </p:sp>
      <p:sp>
        <p:nvSpPr>
          <p:cNvPr id="149299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a:t>
            </a:r>
            <a:r>
              <a:rPr lang="en-US" sz="1600">
                <a:solidFill>
                  <a:srgbClr val="FF3300"/>
                </a:solidFill>
                <a:latin typeface="Arial Narrow" pitchFamily="34" charset="0"/>
              </a:rPr>
              <a:t>PING</a:t>
            </a:r>
            <a:r>
              <a:rPr lang="en-US" sz="1600">
                <a:solidFill>
                  <a:schemeClr val="tx1"/>
                </a:solidFill>
                <a:latin typeface="Arial Narrow" pitchFamily="34" charset="0"/>
              </a:rPr>
              <a:t> </a:t>
            </a:r>
            <a:endParaRPr lang="en-US" sz="1600" baseline="30000">
              <a:solidFill>
                <a:schemeClr val="tx1"/>
              </a:solidFill>
            </a:endParaRPr>
          </a:p>
        </p:txBody>
      </p:sp>
      <p:sp>
        <p:nvSpPr>
          <p:cNvPr id="149299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a:t>
            </a:r>
            <a:r>
              <a:rPr lang="en-US" sz="1600">
                <a:solidFill>
                  <a:srgbClr val="FF3300"/>
                </a:solidFill>
              </a:rPr>
              <a:t>XmtPong</a:t>
            </a:r>
            <a:r>
              <a:rPr lang="en-US" sz="1600">
                <a:solidFill>
                  <a:schemeClr val="tx1"/>
                </a:solidFill>
              </a:rPr>
              <a:t> </a:t>
            </a:r>
          </a:p>
        </p:txBody>
      </p:sp>
      <p:sp>
        <p:nvSpPr>
          <p:cNvPr id="149299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0"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9300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9300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9300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9300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5"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93006" name="Text Box 14"/>
          <p:cNvSpPr txBox="1">
            <a:spLocks noChangeArrowheads="1"/>
          </p:cNvSpPr>
          <p:nvPr/>
        </p:nvSpPr>
        <p:spPr bwMode="auto">
          <a:xfrm>
            <a:off x="1150938" y="2344738"/>
            <a:ext cx="1922462" cy="336550"/>
          </a:xfrm>
          <a:prstGeom prst="rect">
            <a:avLst/>
          </a:prstGeom>
          <a:noFill/>
          <a:ln w="12700">
            <a:noFill/>
            <a:miter lim="800000"/>
            <a:headEnd/>
            <a:tailEnd/>
          </a:ln>
          <a:effectLst/>
        </p:spPr>
        <p:txBody>
          <a:bodyPr wrap="none">
            <a:spAutoFit/>
          </a:bodyPr>
          <a:lstStyle/>
          <a:p>
            <a:r>
              <a:rPr lang="en-US"/>
              <a:t>Channel PSET</a:t>
            </a:r>
            <a:endParaRPr lang="en-US" baseline="-25000"/>
          </a:p>
        </p:txBody>
      </p:sp>
      <p:sp>
        <p:nvSpPr>
          <p:cNvPr id="1493007"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9300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0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301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11"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93012"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301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3014"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9301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p:txBody>
          <a:bodyPr/>
          <a:lstStyle/>
          <a:p>
            <a:r>
              <a:rPr lang="en-US" sz="3200"/>
              <a:t>Example: How Do You VIEW the Transfer?</a:t>
            </a:r>
          </a:p>
        </p:txBody>
      </p:sp>
      <p:sp>
        <p:nvSpPr>
          <p:cNvPr id="132608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608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6085" name="Group 5"/>
          <p:cNvGrpSpPr>
            <a:grpSpLocks/>
          </p:cNvGrpSpPr>
          <p:nvPr/>
        </p:nvGrpSpPr>
        <p:grpSpPr bwMode="auto">
          <a:xfrm>
            <a:off x="1676400" y="3733800"/>
            <a:ext cx="5562600" cy="914400"/>
            <a:chOff x="1200" y="2496"/>
            <a:chExt cx="3504" cy="576"/>
          </a:xfrm>
        </p:grpSpPr>
        <p:sp>
          <p:nvSpPr>
            <p:cNvPr id="132608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09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610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6106" name="Group 26"/>
          <p:cNvGrpSpPr>
            <a:grpSpLocks/>
          </p:cNvGrpSpPr>
          <p:nvPr/>
        </p:nvGrpSpPr>
        <p:grpSpPr bwMode="auto">
          <a:xfrm>
            <a:off x="2747963" y="1524000"/>
            <a:ext cx="1219200" cy="914400"/>
            <a:chOff x="432" y="960"/>
            <a:chExt cx="768" cy="576"/>
          </a:xfrm>
        </p:grpSpPr>
        <p:sp>
          <p:nvSpPr>
            <p:cNvPr id="132610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611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612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612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612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612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612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6125" name="Rectangle 45"/>
          <p:cNvSpPr>
            <a:spLocks noChangeArrowheads="1"/>
          </p:cNvSpPr>
          <p:nvPr/>
        </p:nvSpPr>
        <p:spPr bwMode="auto">
          <a:xfrm>
            <a:off x="373063" y="5675313"/>
            <a:ext cx="8770937" cy="633412"/>
          </a:xfrm>
          <a:prstGeom prst="rect">
            <a:avLst/>
          </a:prstGeom>
          <a:solidFill>
            <a:schemeClr val="bg1"/>
          </a:solidFill>
          <a:ln w="12700">
            <a:noFill/>
            <a:miter lim="800000"/>
            <a:headEnd/>
            <a:tailEnd/>
          </a:ln>
          <a:effectLst/>
        </p:spPr>
        <p:txBody>
          <a:bodyPr anchor="ctr">
            <a:spAutoFit/>
          </a:bodyPr>
          <a:lstStyle/>
          <a:p>
            <a:endParaRPr lang="en-US"/>
          </a:p>
        </p:txBody>
      </p:sp>
      <p:sp>
        <p:nvSpPr>
          <p:cNvPr id="1326126" name="Rectangle 46"/>
          <p:cNvSpPr>
            <a:spLocks noChangeArrowheads="1"/>
          </p:cNvSpPr>
          <p:nvPr/>
        </p:nvSpPr>
        <p:spPr bwMode="auto">
          <a:xfrm>
            <a:off x="3489325" y="4692650"/>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78" name="Text Box 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2754" name="Rectangle 2"/>
          <p:cNvSpPr>
            <a:spLocks noGrp="1" noChangeArrowheads="1"/>
          </p:cNvSpPr>
          <p:nvPr>
            <p:ph type="title"/>
          </p:nvPr>
        </p:nvSpPr>
        <p:spPr/>
        <p:txBody>
          <a:bodyPr/>
          <a:lstStyle/>
          <a:p>
            <a:r>
              <a:rPr lang="en-US" sz="3200"/>
              <a:t>Chaining</a:t>
            </a:r>
            <a:endParaRPr lang="en-US" sz="3200" u="sng"/>
          </a:p>
        </p:txBody>
      </p:sp>
      <p:sp>
        <p:nvSpPr>
          <p:cNvPr id="148275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275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8275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5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8275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0"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276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276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6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276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5"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2766"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2767"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276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6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277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71"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2772"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277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2774"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8277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2776" name="Rectangle 24"/>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2777"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Tree>
    <p:custDataLst>
      <p:tags r:id="rId1"/>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7"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5042" name="Rectangle 2"/>
          <p:cNvSpPr>
            <a:spLocks noGrp="1" noChangeArrowheads="1"/>
          </p:cNvSpPr>
          <p:nvPr>
            <p:ph type="title"/>
          </p:nvPr>
        </p:nvSpPr>
        <p:spPr/>
        <p:txBody>
          <a:bodyPr/>
          <a:lstStyle/>
          <a:p>
            <a:r>
              <a:rPr lang="en-US" sz="3200"/>
              <a:t>Chaining</a:t>
            </a:r>
          </a:p>
        </p:txBody>
      </p:sp>
      <p:sp>
        <p:nvSpPr>
          <p:cNvPr id="149504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504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9504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4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9504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48"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9504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9505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5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9505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53"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9505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9505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9505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505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9506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506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5062"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95063"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95065"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95066" name="Freeform 26"/>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0"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4802" name="Rectangle 2"/>
          <p:cNvSpPr>
            <a:spLocks noGrp="1" noChangeArrowheads="1"/>
          </p:cNvSpPr>
          <p:nvPr>
            <p:ph type="title"/>
          </p:nvPr>
        </p:nvSpPr>
        <p:spPr/>
        <p:txBody>
          <a:bodyPr/>
          <a:lstStyle/>
          <a:p>
            <a:r>
              <a:rPr lang="en-US" sz="3200"/>
              <a:t>Chaining</a:t>
            </a:r>
          </a:p>
        </p:txBody>
      </p:sp>
      <p:sp>
        <p:nvSpPr>
          <p:cNvPr id="148480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480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0</a:t>
            </a:r>
            <a:r>
              <a:rPr lang="en-US" sz="1600">
                <a:solidFill>
                  <a:schemeClr val="tx1"/>
                </a:solidFill>
              </a:rPr>
              <a:t> </a:t>
            </a:r>
          </a:p>
        </p:txBody>
      </p:sp>
      <p:sp>
        <p:nvSpPr>
          <p:cNvPr id="148480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0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0</a:t>
            </a:r>
            <a:r>
              <a:rPr lang="en-US" sz="1600">
                <a:solidFill>
                  <a:schemeClr val="tx1"/>
                </a:solidFill>
              </a:rPr>
              <a:t> </a:t>
            </a:r>
          </a:p>
        </p:txBody>
      </p:sp>
      <p:sp>
        <p:nvSpPr>
          <p:cNvPr id="148480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0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481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1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481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1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481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481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481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482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482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4822" name="Rectangle 22"/>
          <p:cNvSpPr>
            <a:spLocks noChangeArrowheads="1"/>
          </p:cNvSpPr>
          <p:nvPr/>
        </p:nvSpPr>
        <p:spPr bwMode="auto">
          <a:xfrm>
            <a:off x="855663" y="5722938"/>
            <a:ext cx="8101012" cy="931862"/>
          </a:xfrm>
          <a:prstGeom prst="rect">
            <a:avLst/>
          </a:prstGeom>
          <a:solidFill>
            <a:schemeClr val="bg1"/>
          </a:solidFill>
          <a:ln w="12700">
            <a:noFill/>
            <a:miter lim="800000"/>
            <a:headEnd/>
            <a:tailEnd/>
          </a:ln>
          <a:effectLst/>
        </p:spPr>
        <p:txBody>
          <a:bodyPr anchor="ctr">
            <a:spAutoFit/>
          </a:bodyPr>
          <a:lstStyle/>
          <a:p>
            <a:endParaRPr lang="en-US"/>
          </a:p>
        </p:txBody>
      </p:sp>
      <p:sp>
        <p:nvSpPr>
          <p:cNvPr id="1484824"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4825"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4826"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TCC=0</a:t>
            </a:r>
          </a:p>
        </p:txBody>
      </p:sp>
      <p:sp>
        <p:nvSpPr>
          <p:cNvPr id="1484828" name="Freeform 28"/>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4829" name="Rectangle 29"/>
          <p:cNvSpPr>
            <a:spLocks noChangeArrowheads="1"/>
          </p:cNvSpPr>
          <p:nvPr/>
        </p:nvSpPr>
        <p:spPr bwMode="auto">
          <a:xfrm>
            <a:off x="6342063" y="5283200"/>
            <a:ext cx="2436812" cy="719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75"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6850" name="Rectangle 2"/>
          <p:cNvSpPr>
            <a:spLocks noGrp="1" noChangeArrowheads="1"/>
          </p:cNvSpPr>
          <p:nvPr>
            <p:ph type="title"/>
          </p:nvPr>
        </p:nvSpPr>
        <p:spPr/>
        <p:txBody>
          <a:bodyPr/>
          <a:lstStyle/>
          <a:p>
            <a:r>
              <a:rPr lang="en-US"/>
              <a:t>Linking &amp; Chaining Combined</a:t>
            </a:r>
          </a:p>
        </p:txBody>
      </p:sp>
      <p:sp>
        <p:nvSpPr>
          <p:cNvPr id="1486851"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6852"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a:t>
            </a:r>
          </a:p>
        </p:txBody>
      </p:sp>
      <p:sp>
        <p:nvSpPr>
          <p:cNvPr id="1486854"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a:t>
            </a:r>
          </a:p>
        </p:txBody>
      </p:sp>
      <p:sp>
        <p:nvSpPr>
          <p:cNvPr id="1486855"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57"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6858"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6859"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6860"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62"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6863"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6864"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5"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6866"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7"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6868"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6869"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6871" name="Rectangle 23"/>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6872"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6873"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6874"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86853"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400">
                <a:solidFill>
                  <a:srgbClr val="FF3300"/>
                </a:solidFill>
                <a:latin typeface="Arial Narrow" pitchFamily="34" charset="0"/>
              </a:rPr>
              <a:t>LINK = PSET8</a:t>
            </a:r>
            <a:r>
              <a:rPr lang="en-US" sz="1600">
                <a:solidFill>
                  <a:schemeClr val="tx1"/>
                </a:solidFill>
                <a:latin typeface="Arial Narrow" pitchFamily="34" charset="0"/>
              </a:rPr>
              <a:t> </a:t>
            </a:r>
            <a:endParaRPr lang="en-US" sz="1600" baseline="3000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926"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8898" name="Rectangle 2"/>
          <p:cNvSpPr>
            <a:spLocks noGrp="1" noChangeArrowheads="1"/>
          </p:cNvSpPr>
          <p:nvPr>
            <p:ph type="title"/>
          </p:nvPr>
        </p:nvSpPr>
        <p:spPr/>
        <p:txBody>
          <a:bodyPr/>
          <a:lstStyle/>
          <a:p>
            <a:r>
              <a:rPr lang="en-US"/>
              <a:t>Linking &amp; Chaining Combined</a:t>
            </a:r>
          </a:p>
        </p:txBody>
      </p:sp>
      <p:sp>
        <p:nvSpPr>
          <p:cNvPr id="1488899"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8900"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DstBuf8</a:t>
            </a:r>
            <a:r>
              <a:rPr lang="en-US" sz="1600">
                <a:solidFill>
                  <a:schemeClr val="tx1"/>
                </a:solidFill>
              </a:rPr>
              <a:t> </a:t>
            </a:r>
          </a:p>
        </p:txBody>
      </p:sp>
      <p:sp>
        <p:nvSpPr>
          <p:cNvPr id="1488901"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2"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SrcBuf8</a:t>
            </a:r>
            <a:r>
              <a:rPr lang="en-US" sz="1600">
                <a:solidFill>
                  <a:schemeClr val="tx1"/>
                </a:solidFill>
              </a:rPr>
              <a:t> </a:t>
            </a:r>
          </a:p>
        </p:txBody>
      </p:sp>
      <p:sp>
        <p:nvSpPr>
          <p:cNvPr id="1488903"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05"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8906"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7"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8908"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10"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8911"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8912"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3"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8914"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5"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8916"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8917"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8918" name="Text Box 22"/>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8919" name="Text Box 2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8920" name="Text Box 24"/>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TCC=8</a:t>
            </a:r>
          </a:p>
        </p:txBody>
      </p:sp>
      <p:sp>
        <p:nvSpPr>
          <p:cNvPr id="1488921" name="Freeform 25"/>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8922" name="Line 26"/>
          <p:cNvSpPr>
            <a:spLocks noChangeShapeType="1"/>
          </p:cNvSpPr>
          <p:nvPr/>
        </p:nvSpPr>
        <p:spPr bwMode="auto">
          <a:xfrm>
            <a:off x="7924800" y="2865438"/>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23" name="Text Box 27"/>
          <p:cNvSpPr txBox="1">
            <a:spLocks noChangeArrowheads="1"/>
          </p:cNvSpPr>
          <p:nvPr/>
        </p:nvSpPr>
        <p:spPr bwMode="auto">
          <a:xfrm>
            <a:off x="7966075" y="2630488"/>
            <a:ext cx="1177925" cy="482600"/>
          </a:xfrm>
          <a:prstGeom prst="rect">
            <a:avLst/>
          </a:prstGeom>
          <a:noFill/>
          <a:ln w="12700">
            <a:noFill/>
            <a:miter lim="800000"/>
            <a:headEnd/>
            <a:tailEnd/>
          </a:ln>
          <a:effectLst/>
        </p:spPr>
        <p:txBody>
          <a:bodyPr>
            <a:spAutoFit/>
          </a:bodyPr>
          <a:lstStyle/>
          <a:p>
            <a:r>
              <a:rPr lang="en-US" sz="1600">
                <a:solidFill>
                  <a:schemeClr val="tx1"/>
                </a:solidFill>
                <a:latin typeface="Courier New" pitchFamily="49" charset="0"/>
              </a:rPr>
              <a:t>Xfr complete</a:t>
            </a:r>
          </a:p>
        </p:txBody>
      </p:sp>
      <p:sp>
        <p:nvSpPr>
          <p:cNvPr id="1488924" name="Line 28"/>
          <p:cNvSpPr>
            <a:spLocks noChangeShapeType="1"/>
          </p:cNvSpPr>
          <p:nvPr/>
        </p:nvSpPr>
        <p:spPr bwMode="auto">
          <a:xfrm flipV="1">
            <a:off x="7840663" y="3165475"/>
            <a:ext cx="701675" cy="158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88925" name="Text Box 29"/>
          <p:cNvSpPr txBox="1">
            <a:spLocks noChangeArrowheads="1"/>
          </p:cNvSpPr>
          <p:nvPr/>
        </p:nvSpPr>
        <p:spPr bwMode="auto">
          <a:xfrm>
            <a:off x="7985125" y="3184525"/>
            <a:ext cx="1046163" cy="336550"/>
          </a:xfrm>
          <a:prstGeom prst="rect">
            <a:avLst/>
          </a:prstGeom>
          <a:noFill/>
          <a:ln w="12700">
            <a:noFill/>
            <a:miter lim="800000"/>
            <a:headEnd/>
            <a:tailEnd/>
          </a:ln>
          <a:effectLst/>
        </p:spPr>
        <p:txBody>
          <a:bodyPr wrap="none">
            <a:spAutoFit/>
          </a:bodyPr>
          <a:lstStyle/>
          <a:p>
            <a:r>
              <a:rPr lang="en-US">
                <a:solidFill>
                  <a:srgbClr val="FF3300"/>
                </a:solidFill>
              </a:rPr>
              <a:t>Chain?</a:t>
            </a:r>
          </a:p>
        </p:txBody>
      </p:sp>
    </p:spTree>
    <p:custDataLst>
      <p:tags r:id="rId1"/>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t>Reminder: Triggering Transfers</a:t>
            </a:r>
            <a:endParaRPr lang="en-US" u="sng"/>
          </a:p>
        </p:txBody>
      </p:sp>
      <p:sp>
        <p:nvSpPr>
          <p:cNvPr id="1250315" name="Text Box 11"/>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250316" name="Group 12"/>
          <p:cNvGrpSpPr>
            <a:grpSpLocks/>
          </p:cNvGrpSpPr>
          <p:nvPr/>
        </p:nvGrpSpPr>
        <p:grpSpPr bwMode="auto">
          <a:xfrm>
            <a:off x="990600" y="1295400"/>
            <a:ext cx="6864350" cy="1462088"/>
            <a:chOff x="624" y="912"/>
            <a:chExt cx="4324" cy="921"/>
          </a:xfrm>
        </p:grpSpPr>
        <p:grpSp>
          <p:nvGrpSpPr>
            <p:cNvPr id="1250317" name="Group 13"/>
            <p:cNvGrpSpPr>
              <a:grpSpLocks/>
            </p:cNvGrpSpPr>
            <p:nvPr/>
          </p:nvGrpSpPr>
          <p:grpSpPr bwMode="auto">
            <a:xfrm>
              <a:off x="624" y="912"/>
              <a:ext cx="240" cy="242"/>
              <a:chOff x="624" y="912"/>
              <a:chExt cx="240" cy="242"/>
            </a:xfrm>
          </p:grpSpPr>
          <p:sp>
            <p:nvSpPr>
              <p:cNvPr id="1250318"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19" name="Text Box 15"/>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250320" name="Text Box 16"/>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250321"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22" name="Text Box 18"/>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250323" name="Text Box 19"/>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250324"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25" name="Text Box 21"/>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250326"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50327"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250328" name="Text Box 24"/>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250329" name="Text Box 25"/>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250330"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0331"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2"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3" name="Text Box 29"/>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250334" name="Group 30"/>
          <p:cNvGrpSpPr>
            <a:grpSpLocks/>
          </p:cNvGrpSpPr>
          <p:nvPr/>
        </p:nvGrpSpPr>
        <p:grpSpPr bwMode="auto">
          <a:xfrm>
            <a:off x="990600" y="3124200"/>
            <a:ext cx="381000" cy="384175"/>
            <a:chOff x="624" y="912"/>
            <a:chExt cx="240" cy="242"/>
          </a:xfrm>
        </p:grpSpPr>
        <p:sp>
          <p:nvSpPr>
            <p:cNvPr id="1250335"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36" name="Text Box 32"/>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250337" name="Text Box 33"/>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250338"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39" name="Text Box 35"/>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250340"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41" name="Text Box 37"/>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42"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43" name="Text Box 39"/>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250344"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5"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6" name="Text Box 42"/>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47" name="Text Box 43"/>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250348" name="Text Box 44"/>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250349" name="Text Box 45"/>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250350" name="Group 46"/>
          <p:cNvGrpSpPr>
            <a:grpSpLocks/>
          </p:cNvGrpSpPr>
          <p:nvPr/>
        </p:nvGrpSpPr>
        <p:grpSpPr bwMode="auto">
          <a:xfrm>
            <a:off x="990600" y="4848225"/>
            <a:ext cx="381000" cy="384175"/>
            <a:chOff x="624" y="912"/>
            <a:chExt cx="240" cy="242"/>
          </a:xfrm>
        </p:grpSpPr>
        <p:sp>
          <p:nvSpPr>
            <p:cNvPr id="1250351"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52" name="Text Box 48"/>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250353" name="Text Box 49"/>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250354"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55" name="Text Box 51"/>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250356"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57" name="Text Box 53"/>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58"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59" name="Text Box 55"/>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250360"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1"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2" name="Text Box 58"/>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63" name="Text Box 59"/>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250364" name="Text Box 60"/>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250365" name="Text Box 61"/>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250367" name="Rectangle 63"/>
          <p:cNvSpPr>
            <a:spLocks noChangeArrowheads="1"/>
          </p:cNvSpPr>
          <p:nvPr/>
        </p:nvSpPr>
        <p:spPr bwMode="auto">
          <a:xfrm>
            <a:off x="433388" y="2868613"/>
            <a:ext cx="8566150" cy="3452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a:t>Reminder: Triggering Transfers</a:t>
            </a:r>
          </a:p>
        </p:txBody>
      </p:sp>
      <p:sp>
        <p:nvSpPr>
          <p:cNvPr id="1411075"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11076" name="Group 4"/>
          <p:cNvGrpSpPr>
            <a:grpSpLocks/>
          </p:cNvGrpSpPr>
          <p:nvPr/>
        </p:nvGrpSpPr>
        <p:grpSpPr bwMode="auto">
          <a:xfrm>
            <a:off x="990600" y="1295400"/>
            <a:ext cx="6864350" cy="1462088"/>
            <a:chOff x="624" y="912"/>
            <a:chExt cx="4324" cy="921"/>
          </a:xfrm>
        </p:grpSpPr>
        <p:grpSp>
          <p:nvGrpSpPr>
            <p:cNvPr id="1411077" name="Group 5"/>
            <p:cNvGrpSpPr>
              <a:grpSpLocks/>
            </p:cNvGrpSpPr>
            <p:nvPr/>
          </p:nvGrpSpPr>
          <p:grpSpPr bwMode="auto">
            <a:xfrm>
              <a:off x="624" y="912"/>
              <a:ext cx="240" cy="242"/>
              <a:chOff x="624" y="912"/>
              <a:chExt cx="240" cy="242"/>
            </a:xfrm>
          </p:grpSpPr>
          <p:sp>
            <p:nvSpPr>
              <p:cNvPr id="1411078"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79"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11080"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11081" name="Rectangle 9"/>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082" name="Text Box 10"/>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411083" name="Text Box 11"/>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411084"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085"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11086"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11087"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11088"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11089"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11090"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11091"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2"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3"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11094" name="Group 22"/>
          <p:cNvGrpSpPr>
            <a:grpSpLocks/>
          </p:cNvGrpSpPr>
          <p:nvPr/>
        </p:nvGrpSpPr>
        <p:grpSpPr bwMode="auto">
          <a:xfrm>
            <a:off x="990600" y="3124200"/>
            <a:ext cx="381000" cy="384175"/>
            <a:chOff x="624" y="912"/>
            <a:chExt cx="240" cy="242"/>
          </a:xfrm>
        </p:grpSpPr>
        <p:sp>
          <p:nvSpPr>
            <p:cNvPr id="1411095"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96"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11097"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11098"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099"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11100"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01"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02"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03"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11104"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5"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6"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07"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11108"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11109"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11110" name="Group 38"/>
          <p:cNvGrpSpPr>
            <a:grpSpLocks/>
          </p:cNvGrpSpPr>
          <p:nvPr/>
        </p:nvGrpSpPr>
        <p:grpSpPr bwMode="auto">
          <a:xfrm>
            <a:off x="990600" y="4848225"/>
            <a:ext cx="381000" cy="384175"/>
            <a:chOff x="624" y="912"/>
            <a:chExt cx="240" cy="242"/>
          </a:xfrm>
        </p:grpSpPr>
        <p:sp>
          <p:nvSpPr>
            <p:cNvPr id="1411111"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112"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11113"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11114"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115"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11116"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17"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18"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19"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11120"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1"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2"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23"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11124"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11125"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11126" name="Rectangle 54"/>
          <p:cNvSpPr>
            <a:spLocks noChangeArrowheads="1"/>
          </p:cNvSpPr>
          <p:nvPr/>
        </p:nvSpPr>
        <p:spPr bwMode="auto">
          <a:xfrm>
            <a:off x="433388" y="4741863"/>
            <a:ext cx="8566150" cy="15668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p:txBody>
          <a:bodyPr/>
          <a:lstStyle/>
          <a:p>
            <a:r>
              <a:rPr lang="en-US"/>
              <a:t>Reminder: Triggering Transfers</a:t>
            </a:r>
          </a:p>
        </p:txBody>
      </p:sp>
      <p:sp>
        <p:nvSpPr>
          <p:cNvPr id="1409027"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09028" name="Group 4"/>
          <p:cNvGrpSpPr>
            <a:grpSpLocks/>
          </p:cNvGrpSpPr>
          <p:nvPr/>
        </p:nvGrpSpPr>
        <p:grpSpPr bwMode="auto">
          <a:xfrm>
            <a:off x="990600" y="1295400"/>
            <a:ext cx="6864350" cy="1462088"/>
            <a:chOff x="624" y="912"/>
            <a:chExt cx="4324" cy="921"/>
          </a:xfrm>
        </p:grpSpPr>
        <p:grpSp>
          <p:nvGrpSpPr>
            <p:cNvPr id="1409029" name="Group 5"/>
            <p:cNvGrpSpPr>
              <a:grpSpLocks/>
            </p:cNvGrpSpPr>
            <p:nvPr/>
          </p:nvGrpSpPr>
          <p:grpSpPr bwMode="auto">
            <a:xfrm>
              <a:off x="624" y="912"/>
              <a:ext cx="240" cy="242"/>
              <a:chOff x="624" y="912"/>
              <a:chExt cx="240" cy="242"/>
            </a:xfrm>
          </p:grpSpPr>
          <p:sp>
            <p:nvSpPr>
              <p:cNvPr id="1409030"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31"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09032"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09033" name="Rectangle 9"/>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34" name="Text Box 10"/>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409035" name="Text Box 11"/>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409036"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37"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09038"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09039"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09040"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09041"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09042"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09043"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4"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5"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09046" name="Group 22"/>
          <p:cNvGrpSpPr>
            <a:grpSpLocks/>
          </p:cNvGrpSpPr>
          <p:nvPr/>
        </p:nvGrpSpPr>
        <p:grpSpPr bwMode="auto">
          <a:xfrm>
            <a:off x="990600" y="3124200"/>
            <a:ext cx="381000" cy="384175"/>
            <a:chOff x="624" y="912"/>
            <a:chExt cx="240" cy="242"/>
          </a:xfrm>
        </p:grpSpPr>
        <p:sp>
          <p:nvSpPr>
            <p:cNvPr id="1409047"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48"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09049"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09050"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51"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09052"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53"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54"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55"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09056"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7"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8"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59"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09060"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09061"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09062" name="Group 38"/>
          <p:cNvGrpSpPr>
            <a:grpSpLocks/>
          </p:cNvGrpSpPr>
          <p:nvPr/>
        </p:nvGrpSpPr>
        <p:grpSpPr bwMode="auto">
          <a:xfrm>
            <a:off x="990600" y="4848225"/>
            <a:ext cx="381000" cy="384175"/>
            <a:chOff x="624" y="912"/>
            <a:chExt cx="240" cy="242"/>
          </a:xfrm>
        </p:grpSpPr>
        <p:sp>
          <p:nvSpPr>
            <p:cNvPr id="1409063"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64"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09065"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09066"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67"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09068"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69"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70"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71"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09072"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3"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4"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75"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09076"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09077"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09078" name="Oval 54"/>
          <p:cNvSpPr>
            <a:spLocks noChangeArrowheads="1"/>
          </p:cNvSpPr>
          <p:nvPr/>
        </p:nvSpPr>
        <p:spPr bwMode="auto">
          <a:xfrm>
            <a:off x="5992813" y="5226050"/>
            <a:ext cx="2692400" cy="830263"/>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52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2354" name="Rectangle 2"/>
          <p:cNvSpPr>
            <a:spLocks noGrp="1" noChangeArrowheads="1"/>
          </p:cNvSpPr>
          <p:nvPr>
            <p:ph type="title"/>
          </p:nvPr>
        </p:nvSpPr>
        <p:spPr/>
        <p:txBody>
          <a:bodyPr/>
          <a:lstStyle/>
          <a:p>
            <a:r>
              <a:rPr lang="en-US" sz="3200"/>
              <a:t>Chaining Example Overview</a:t>
            </a:r>
            <a:endParaRPr lang="en-US" sz="3200" u="sng"/>
          </a:p>
        </p:txBody>
      </p:sp>
      <p:cxnSp>
        <p:nvCxnSpPr>
          <p:cNvPr id="1252355" name="AutoShape 3"/>
          <p:cNvCxnSpPr>
            <a:cxnSpLocks noChangeShapeType="1"/>
            <a:stCxn id="125238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25235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25235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25235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25235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36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252361" name="AutoShape 9"/>
          <p:cNvCxnSpPr>
            <a:cxnSpLocks noChangeShapeType="1"/>
            <a:stCxn id="1252380" idx="3"/>
            <a:endCxn id="125236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25236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252365" name="AutoShape 13"/>
          <p:cNvCxnSpPr>
            <a:cxnSpLocks noChangeShapeType="1"/>
            <a:stCxn id="1252381" idx="3"/>
            <a:endCxn id="125236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25236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252369" name="AutoShape 17"/>
          <p:cNvCxnSpPr>
            <a:cxnSpLocks noChangeShapeType="1"/>
            <a:stCxn id="1252363" idx="6"/>
            <a:endCxn id="125236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252370" name="AutoShape 18"/>
          <p:cNvCxnSpPr>
            <a:cxnSpLocks noChangeShapeType="1"/>
            <a:stCxn id="1252382" idx="3"/>
            <a:endCxn id="125237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25237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252374" name="AutoShape 22"/>
          <p:cNvCxnSpPr>
            <a:cxnSpLocks noChangeShapeType="1"/>
            <a:stCxn id="1252383" idx="3"/>
            <a:endCxn id="125237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25237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378" name="AutoShape 26"/>
          <p:cNvCxnSpPr>
            <a:cxnSpLocks noChangeShapeType="1"/>
            <a:stCxn id="1252372" idx="6"/>
            <a:endCxn id="125237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252379" name="AutoShape 27"/>
          <p:cNvCxnSpPr>
            <a:cxnSpLocks noChangeShapeType="1"/>
            <a:stCxn id="125237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25238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38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5238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25239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25239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25239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25239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25239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25239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25239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25239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25239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25239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25240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25240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40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40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41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1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25241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21" name="AutoShape 69"/>
          <p:cNvCxnSpPr>
            <a:cxnSpLocks noChangeShapeType="1"/>
            <a:stCxn id="1252416" idx="6"/>
            <a:endCxn id="125241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25242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25242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28" name="AutoShape 76"/>
          <p:cNvCxnSpPr>
            <a:cxnSpLocks noChangeShapeType="1"/>
            <a:stCxn id="1252423" idx="6"/>
            <a:endCxn id="125242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25242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25243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252431" name="AutoShape 79"/>
          <p:cNvCxnSpPr>
            <a:cxnSpLocks noChangeShapeType="1"/>
            <a:endCxn id="125242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25243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3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25243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39" name="AutoShape 87"/>
          <p:cNvCxnSpPr>
            <a:cxnSpLocks noChangeShapeType="1"/>
            <a:stCxn id="1252434" idx="6"/>
            <a:endCxn id="125243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25244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25244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46" name="AutoShape 94"/>
          <p:cNvCxnSpPr>
            <a:cxnSpLocks noChangeShapeType="1"/>
            <a:stCxn id="1252441" idx="6"/>
            <a:endCxn id="125244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252447" name="AutoShape 95"/>
          <p:cNvCxnSpPr>
            <a:cxnSpLocks noChangeShapeType="1"/>
            <a:stCxn id="125244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25244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25244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245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25245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5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5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252454" name="Group 102"/>
          <p:cNvGrpSpPr>
            <a:grpSpLocks/>
          </p:cNvGrpSpPr>
          <p:nvPr/>
        </p:nvGrpSpPr>
        <p:grpSpPr bwMode="auto">
          <a:xfrm>
            <a:off x="4114800" y="1368425"/>
            <a:ext cx="1230313" cy="1319213"/>
            <a:chOff x="2928" y="870"/>
            <a:chExt cx="439" cy="831"/>
          </a:xfrm>
        </p:grpSpPr>
        <p:cxnSp>
          <p:nvCxnSpPr>
            <p:cNvPr id="1252455" name="AutoShape 103"/>
            <p:cNvCxnSpPr>
              <a:cxnSpLocks noChangeShapeType="1"/>
              <a:endCxn id="125245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252456" name="AutoShape 104"/>
            <p:cNvCxnSpPr>
              <a:cxnSpLocks noChangeShapeType="1"/>
              <a:endCxn id="125246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252457" name="AutoShape 105"/>
            <p:cNvCxnSpPr>
              <a:cxnSpLocks noChangeShapeType="1"/>
              <a:endCxn id="125246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252458" name="AutoShape 106"/>
            <p:cNvCxnSpPr>
              <a:cxnSpLocks noChangeShapeType="1"/>
              <a:endCxn id="125246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25245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25246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46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46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46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46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25247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25247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6"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25247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25247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8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25248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252486" name="AutoShape 134"/>
          <p:cNvCxnSpPr>
            <a:cxnSpLocks noChangeShapeType="1"/>
            <a:endCxn id="125249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252487" name="AutoShape 135"/>
          <p:cNvCxnSpPr>
            <a:cxnSpLocks noChangeShapeType="1"/>
            <a:endCxn id="125249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252488" name="AutoShape 136"/>
          <p:cNvCxnSpPr>
            <a:cxnSpLocks noChangeShapeType="1"/>
            <a:endCxn id="125249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25248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49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252494" name="AutoShape 142"/>
          <p:cNvCxnSpPr>
            <a:cxnSpLocks noChangeShapeType="1"/>
            <a:endCxn id="125249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25249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25250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50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50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50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25250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0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25250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25251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51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51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51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51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51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25251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25251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25251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25251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25252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25252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25252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25252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25252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2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25252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303" name="Text Box 18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3122" name="Rectangle 2"/>
          <p:cNvSpPr>
            <a:spLocks noGrp="1" noChangeArrowheads="1"/>
          </p:cNvSpPr>
          <p:nvPr>
            <p:ph type="title"/>
          </p:nvPr>
        </p:nvSpPr>
        <p:spPr/>
        <p:txBody>
          <a:bodyPr/>
          <a:lstStyle/>
          <a:p>
            <a:r>
              <a:rPr lang="en-US" sz="3200"/>
              <a:t>Chaining Example 1</a:t>
            </a:r>
          </a:p>
        </p:txBody>
      </p:sp>
      <p:cxnSp>
        <p:nvCxnSpPr>
          <p:cNvPr id="1413123" name="AutoShape 3"/>
          <p:cNvCxnSpPr>
            <a:cxnSpLocks noChangeShapeType="1"/>
            <a:stCxn id="141315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312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312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312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312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2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3129" name="AutoShape 9"/>
          <p:cNvCxnSpPr>
            <a:cxnSpLocks noChangeShapeType="1"/>
            <a:stCxn id="1413148" idx="3"/>
            <a:endCxn id="141313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313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3133" name="AutoShape 13"/>
          <p:cNvCxnSpPr>
            <a:cxnSpLocks noChangeShapeType="1"/>
            <a:stCxn id="1413149" idx="3"/>
            <a:endCxn id="141313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313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3137" name="AutoShape 17"/>
          <p:cNvCxnSpPr>
            <a:cxnSpLocks noChangeShapeType="1"/>
            <a:stCxn id="1413131" idx="6"/>
            <a:endCxn id="141313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3138" name="AutoShape 18"/>
          <p:cNvCxnSpPr>
            <a:cxnSpLocks noChangeShapeType="1"/>
            <a:stCxn id="1413150" idx="3"/>
            <a:endCxn id="141313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313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3142" name="AutoShape 22"/>
          <p:cNvCxnSpPr>
            <a:cxnSpLocks noChangeShapeType="1"/>
            <a:stCxn id="1413151" idx="3"/>
            <a:endCxn id="141314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314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46" name="AutoShape 26"/>
          <p:cNvCxnSpPr>
            <a:cxnSpLocks noChangeShapeType="1"/>
            <a:stCxn id="1413140" idx="6"/>
            <a:endCxn id="141314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3147" name="AutoShape 27"/>
          <p:cNvCxnSpPr>
            <a:cxnSpLocks noChangeShapeType="1"/>
            <a:stCxn id="141314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314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4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5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315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315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315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316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316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316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316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316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316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316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316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316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6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317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17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7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18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8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318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189" name="AutoShape 69"/>
          <p:cNvCxnSpPr>
            <a:cxnSpLocks noChangeShapeType="1"/>
            <a:stCxn id="1413184" idx="6"/>
            <a:endCxn id="141318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319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319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96" name="AutoShape 76"/>
          <p:cNvCxnSpPr>
            <a:cxnSpLocks noChangeShapeType="1"/>
            <a:stCxn id="1413191" idx="6"/>
            <a:endCxn id="141319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319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319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3199" name="AutoShape 79"/>
          <p:cNvCxnSpPr>
            <a:cxnSpLocks noChangeShapeType="1"/>
            <a:endCxn id="141319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320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20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320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207" name="AutoShape 87"/>
          <p:cNvCxnSpPr>
            <a:cxnSpLocks noChangeShapeType="1"/>
            <a:stCxn id="1413202" idx="6"/>
            <a:endCxn id="141320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320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321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214" name="AutoShape 94"/>
          <p:cNvCxnSpPr>
            <a:cxnSpLocks noChangeShapeType="1"/>
            <a:stCxn id="1413209" idx="6"/>
            <a:endCxn id="141320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3215" name="AutoShape 95"/>
          <p:cNvCxnSpPr>
            <a:cxnSpLocks noChangeShapeType="1"/>
            <a:stCxn id="141321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321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321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3218" name="Rectangle 98"/>
          <p:cNvSpPr>
            <a:spLocks noChangeArrowheads="1"/>
          </p:cNvSpPr>
          <p:nvPr/>
        </p:nvSpPr>
        <p:spPr bwMode="auto">
          <a:xfrm>
            <a:off x="822325" y="744538"/>
            <a:ext cx="627063" cy="365125"/>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2400">
                <a:solidFill>
                  <a:srgbClr val="FF3300"/>
                </a:solidFill>
              </a:rPr>
              <a:t>ESR</a:t>
            </a:r>
            <a:endParaRPr lang="en-US" sz="2400" baseline="-25000">
              <a:solidFill>
                <a:srgbClr val="FF3300"/>
              </a:solidFill>
            </a:endParaRPr>
          </a:p>
        </p:txBody>
      </p:sp>
      <p:sp>
        <p:nvSpPr>
          <p:cNvPr id="141321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2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3222" name="Group 102"/>
          <p:cNvGrpSpPr>
            <a:grpSpLocks/>
          </p:cNvGrpSpPr>
          <p:nvPr/>
        </p:nvGrpSpPr>
        <p:grpSpPr bwMode="auto">
          <a:xfrm>
            <a:off x="4114800" y="1368425"/>
            <a:ext cx="1230313" cy="1319213"/>
            <a:chOff x="2928" y="870"/>
            <a:chExt cx="439" cy="831"/>
          </a:xfrm>
        </p:grpSpPr>
        <p:cxnSp>
          <p:nvCxnSpPr>
            <p:cNvPr id="1413223" name="AutoShape 103"/>
            <p:cNvCxnSpPr>
              <a:cxnSpLocks noChangeShapeType="1"/>
              <a:endCxn id="141322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3224" name="AutoShape 104"/>
            <p:cNvCxnSpPr>
              <a:cxnSpLocks noChangeShapeType="1"/>
              <a:endCxn id="141322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3225" name="AutoShape 105"/>
            <p:cNvCxnSpPr>
              <a:cxnSpLocks noChangeShapeType="1"/>
              <a:endCxn id="141322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3226" name="AutoShape 106"/>
            <p:cNvCxnSpPr>
              <a:cxnSpLocks noChangeShapeType="1"/>
              <a:endCxn id="141323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322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323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3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3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3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3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324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324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324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324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4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4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325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3254" name="AutoShape 134"/>
          <p:cNvCxnSpPr>
            <a:cxnSpLocks noChangeShapeType="1"/>
            <a:endCxn id="141325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3255" name="AutoShape 135"/>
          <p:cNvCxnSpPr>
            <a:cxnSpLocks noChangeShapeType="1"/>
            <a:endCxn id="141325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3256" name="AutoShape 136"/>
          <p:cNvCxnSpPr>
            <a:cxnSpLocks noChangeShapeType="1"/>
            <a:endCxn id="141326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325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6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3262" name="AutoShape 142"/>
          <p:cNvCxnSpPr>
            <a:cxnSpLocks noChangeShapeType="1"/>
            <a:endCxn id="141326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326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326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26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27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27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327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27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327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327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7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8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8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8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8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328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328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328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328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328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328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329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329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3298" name="Freeform 178"/>
          <p:cNvSpPr>
            <a:spLocks/>
          </p:cNvSpPr>
          <p:nvPr/>
        </p:nvSpPr>
        <p:spPr bwMode="auto">
          <a:xfrm>
            <a:off x="1093788" y="1092200"/>
            <a:ext cx="641350" cy="314325"/>
          </a:xfrm>
          <a:custGeom>
            <a:avLst/>
            <a:gdLst/>
            <a:ahLst/>
            <a:cxnLst>
              <a:cxn ang="0">
                <a:pos x="4" y="0"/>
              </a:cxn>
              <a:cxn ang="0">
                <a:pos x="52" y="149"/>
              </a:cxn>
              <a:cxn ang="0">
                <a:pos x="314" y="187"/>
              </a:cxn>
            </a:cxnLst>
            <a:rect l="0" t="0" r="r" b="b"/>
            <a:pathLst>
              <a:path w="314" h="187">
                <a:moveTo>
                  <a:pt x="4" y="0"/>
                </a:moveTo>
                <a:cubicBezTo>
                  <a:pt x="2" y="59"/>
                  <a:pt x="0" y="118"/>
                  <a:pt x="52" y="149"/>
                </a:cubicBezTo>
                <a:cubicBezTo>
                  <a:pt x="104" y="180"/>
                  <a:pt x="270" y="182"/>
                  <a:pt x="314" y="187"/>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3300" name="Rectangle 180"/>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301" name="Text Box 181"/>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3302" name="Text Box 182"/>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00.xml><?xml version="1.0" encoding="utf-8"?>
<p:tagLst xmlns:a="http://schemas.openxmlformats.org/drawingml/2006/main" xmlns:r="http://schemas.openxmlformats.org/officeDocument/2006/relationships" xmlns:p="http://schemas.openxmlformats.org/presentationml/2006/main">
  <p:tag name="COLORSCHEMEINDEX" val="4"/>
</p:tagLst>
</file>

<file path=ppt/tags/tag101.xml><?xml version="1.0" encoding="utf-8"?>
<p:tagLst xmlns:a="http://schemas.openxmlformats.org/drawingml/2006/main" xmlns:r="http://schemas.openxmlformats.org/officeDocument/2006/relationships" xmlns:p="http://schemas.openxmlformats.org/presentationml/2006/main">
  <p:tag name="COLORSCHEMEINDEX" val="4"/>
</p:tagLst>
</file>

<file path=ppt/tags/tag102.xml><?xml version="1.0" encoding="utf-8"?>
<p:tagLst xmlns:a="http://schemas.openxmlformats.org/drawingml/2006/main" xmlns:r="http://schemas.openxmlformats.org/officeDocument/2006/relationships" xmlns:p="http://schemas.openxmlformats.org/presentationml/2006/main">
  <p:tag name="COLORSCHEMEINDEX" val="4"/>
</p:tagLst>
</file>

<file path=ppt/tags/tag103.xml><?xml version="1.0" encoding="utf-8"?>
<p:tagLst xmlns:a="http://schemas.openxmlformats.org/drawingml/2006/main" xmlns:r="http://schemas.openxmlformats.org/officeDocument/2006/relationships" xmlns:p="http://schemas.openxmlformats.org/presentationml/2006/main">
  <p:tag name="COLORSCHEMEINDEX" val="4"/>
</p:tagLst>
</file>

<file path=ppt/tags/tag104.xml><?xml version="1.0" encoding="utf-8"?>
<p:tagLst xmlns:a="http://schemas.openxmlformats.org/drawingml/2006/main" xmlns:r="http://schemas.openxmlformats.org/officeDocument/2006/relationships" xmlns:p="http://schemas.openxmlformats.org/presentationml/2006/main">
  <p:tag name="COLORSCHEMEINDEX" val="4"/>
</p:tagLst>
</file>

<file path=ppt/tags/tag105.xml><?xml version="1.0" encoding="utf-8"?>
<p:tagLst xmlns:a="http://schemas.openxmlformats.org/drawingml/2006/main" xmlns:r="http://schemas.openxmlformats.org/officeDocument/2006/relationships" xmlns:p="http://schemas.openxmlformats.org/presentationml/2006/main">
  <p:tag name="COLORSCHEMEINDEX" val="4"/>
</p:tagLst>
</file>

<file path=ppt/tags/tag106.xml><?xml version="1.0" encoding="utf-8"?>
<p:tagLst xmlns:a="http://schemas.openxmlformats.org/drawingml/2006/main" xmlns:r="http://schemas.openxmlformats.org/officeDocument/2006/relationships" xmlns:p="http://schemas.openxmlformats.org/presentationml/2006/main">
  <p:tag name="COLORSCHEMEINDEX" val="4"/>
</p:tagLst>
</file>

<file path=ppt/tags/tag107.xml><?xml version="1.0" encoding="utf-8"?>
<p:tagLst xmlns:a="http://schemas.openxmlformats.org/drawingml/2006/main" xmlns:r="http://schemas.openxmlformats.org/officeDocument/2006/relationships" xmlns:p="http://schemas.openxmlformats.org/presentationml/2006/main">
  <p:tag name="COLORSCHEMEINDEX" val="4"/>
</p:tagLst>
</file>

<file path=ppt/tags/tag108.xml><?xml version="1.0" encoding="utf-8"?>
<p:tagLst xmlns:a="http://schemas.openxmlformats.org/drawingml/2006/main" xmlns:r="http://schemas.openxmlformats.org/officeDocument/2006/relationships" xmlns:p="http://schemas.openxmlformats.org/presentationml/2006/main">
  <p:tag name="COLORSCHEMEINDEX" val="4"/>
</p:tagLst>
</file>

<file path=ppt/tags/tag109.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2.xml><?xml version="1.0" encoding="utf-8"?>
<p:tagLst xmlns:a="http://schemas.openxmlformats.org/drawingml/2006/main" xmlns:r="http://schemas.openxmlformats.org/officeDocument/2006/relationships" xmlns:p="http://schemas.openxmlformats.org/presentationml/2006/main">
  <p:tag name="COLORSCHEMEINDEX" val="4"/>
</p:tagLst>
</file>

<file path=ppt/tags/tag113.xml><?xml version="1.0" encoding="utf-8"?>
<p:tagLst xmlns:a="http://schemas.openxmlformats.org/drawingml/2006/main" xmlns:r="http://schemas.openxmlformats.org/officeDocument/2006/relationships" xmlns:p="http://schemas.openxmlformats.org/presentationml/2006/main">
  <p:tag name="COLORSCHEMEINDEX" val="4"/>
</p:tagLst>
</file>

<file path=ppt/tags/tag114.xml><?xml version="1.0" encoding="utf-8"?>
<p:tagLst xmlns:a="http://schemas.openxmlformats.org/drawingml/2006/main" xmlns:r="http://schemas.openxmlformats.org/officeDocument/2006/relationships" xmlns:p="http://schemas.openxmlformats.org/presentationml/2006/main">
  <p:tag name="COLORSCHEMEINDEX" val="4"/>
</p:tagLst>
</file>

<file path=ppt/tags/tag115.xml><?xml version="1.0" encoding="utf-8"?>
<p:tagLst xmlns:a="http://schemas.openxmlformats.org/drawingml/2006/main" xmlns:r="http://schemas.openxmlformats.org/officeDocument/2006/relationships" xmlns:p="http://schemas.openxmlformats.org/presentationml/2006/main">
  <p:tag name="COLORSCHEMEINDEX" val="4"/>
</p:tagLst>
</file>

<file path=ppt/tags/tag116.xml><?xml version="1.0" encoding="utf-8"?>
<p:tagLst xmlns:a="http://schemas.openxmlformats.org/drawingml/2006/main" xmlns:r="http://schemas.openxmlformats.org/officeDocument/2006/relationships" xmlns:p="http://schemas.openxmlformats.org/presentationml/2006/main">
  <p:tag name="COLORSCHEMEINDEX" val="4"/>
</p:tagLst>
</file>

<file path=ppt/tags/tag117.xml><?xml version="1.0" encoding="utf-8"?>
<p:tagLst xmlns:a="http://schemas.openxmlformats.org/drawingml/2006/main" xmlns:r="http://schemas.openxmlformats.org/officeDocument/2006/relationships" xmlns:p="http://schemas.openxmlformats.org/presentationml/2006/main">
  <p:tag name="COLORSCHEMEINDEX" val="4"/>
</p:tagLst>
</file>

<file path=ppt/tags/tag118.xml><?xml version="1.0" encoding="utf-8"?>
<p:tagLst xmlns:a="http://schemas.openxmlformats.org/drawingml/2006/main" xmlns:r="http://schemas.openxmlformats.org/officeDocument/2006/relationships" xmlns:p="http://schemas.openxmlformats.org/presentationml/2006/main">
  <p:tag name="COLORSCHEMEINDEX" val="4"/>
</p:tagLst>
</file>

<file path=ppt/tags/tag119.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20.xml><?xml version="1.0" encoding="utf-8"?>
<p:tagLst xmlns:a="http://schemas.openxmlformats.org/drawingml/2006/main" xmlns:r="http://schemas.openxmlformats.org/officeDocument/2006/relationships" xmlns:p="http://schemas.openxmlformats.org/presentationml/2006/main">
  <p:tag name="COLORSCHEMEINDEX" val="4"/>
</p:tagLst>
</file>

<file path=ppt/tags/tag121.xml><?xml version="1.0" encoding="utf-8"?>
<p:tagLst xmlns:a="http://schemas.openxmlformats.org/drawingml/2006/main" xmlns:r="http://schemas.openxmlformats.org/officeDocument/2006/relationships" xmlns:p="http://schemas.openxmlformats.org/presentationml/2006/main">
  <p:tag name="COLORSCHEMEINDEX" val="4"/>
</p:tagLst>
</file>

<file path=ppt/tags/tag122.xml><?xml version="1.0" encoding="utf-8"?>
<p:tagLst xmlns:a="http://schemas.openxmlformats.org/drawingml/2006/main" xmlns:r="http://schemas.openxmlformats.org/officeDocument/2006/relationships" xmlns:p="http://schemas.openxmlformats.org/presentationml/2006/main">
  <p:tag name="COLORSCHEMEINDEX" val="4"/>
</p:tagLst>
</file>

<file path=ppt/tags/tag123.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38.xml><?xml version="1.0" encoding="utf-8"?>
<p:tagLst xmlns:a="http://schemas.openxmlformats.org/drawingml/2006/main" xmlns:r="http://schemas.openxmlformats.org/officeDocument/2006/relationships" xmlns:p="http://schemas.openxmlformats.org/presentationml/2006/main">
  <p:tag name="COLORSCHEMEINDEX" val="4"/>
</p:tagLst>
</file>

<file path=ppt/tags/tag39.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40.xml><?xml version="1.0" encoding="utf-8"?>
<p:tagLst xmlns:a="http://schemas.openxmlformats.org/drawingml/2006/main" xmlns:r="http://schemas.openxmlformats.org/officeDocument/2006/relationships" xmlns:p="http://schemas.openxmlformats.org/presentationml/2006/main">
  <p:tag name="COLORSCHEMEINDEX" val="4"/>
</p:tagLst>
</file>

<file path=ppt/tags/tag41.xml><?xml version="1.0" encoding="utf-8"?>
<p:tagLst xmlns:a="http://schemas.openxmlformats.org/drawingml/2006/main" xmlns:r="http://schemas.openxmlformats.org/officeDocument/2006/relationships" xmlns:p="http://schemas.openxmlformats.org/presentationml/2006/main">
  <p:tag name="COLORSCHEMEINDEX" val="4"/>
</p:tagLst>
</file>

<file path=ppt/tags/tag42.xml><?xml version="1.0" encoding="utf-8"?>
<p:tagLst xmlns:a="http://schemas.openxmlformats.org/drawingml/2006/main" xmlns:r="http://schemas.openxmlformats.org/officeDocument/2006/relationships" xmlns:p="http://schemas.openxmlformats.org/presentationml/2006/main">
  <p:tag name="COLORSCHEMEINDEX" val="4"/>
</p:tagLst>
</file>

<file path=ppt/tags/tag43.xml><?xml version="1.0" encoding="utf-8"?>
<p:tagLst xmlns:a="http://schemas.openxmlformats.org/drawingml/2006/main" xmlns:r="http://schemas.openxmlformats.org/officeDocument/2006/relationships" xmlns:p="http://schemas.openxmlformats.org/presentationml/2006/main">
  <p:tag name="COLORSCHEMEINDEX" val="4"/>
</p:tagLst>
</file>

<file path=ppt/tags/tag44.xml><?xml version="1.0" encoding="utf-8"?>
<p:tagLst xmlns:a="http://schemas.openxmlformats.org/drawingml/2006/main" xmlns:r="http://schemas.openxmlformats.org/officeDocument/2006/relationships" xmlns:p="http://schemas.openxmlformats.org/presentationml/2006/main">
  <p:tag name="COLORSCHEMEINDEX" val="4"/>
</p:tagLst>
</file>

<file path=ppt/tags/tag45.xml><?xml version="1.0" encoding="utf-8"?>
<p:tagLst xmlns:a="http://schemas.openxmlformats.org/drawingml/2006/main" xmlns:r="http://schemas.openxmlformats.org/officeDocument/2006/relationships" xmlns:p="http://schemas.openxmlformats.org/presentationml/2006/main">
  <p:tag name="COLORSCHEMEINDEX" val="4"/>
</p:tagLst>
</file>

<file path=ppt/tags/tag46.xml><?xml version="1.0" encoding="utf-8"?>
<p:tagLst xmlns:a="http://schemas.openxmlformats.org/drawingml/2006/main" xmlns:r="http://schemas.openxmlformats.org/officeDocument/2006/relationships" xmlns:p="http://schemas.openxmlformats.org/presentationml/2006/main">
  <p:tag name="COLORSCHEMEINDEX" val="4"/>
</p:tagLst>
</file>

<file path=ppt/tags/tag47.xml><?xml version="1.0" encoding="utf-8"?>
<p:tagLst xmlns:a="http://schemas.openxmlformats.org/drawingml/2006/main" xmlns:r="http://schemas.openxmlformats.org/officeDocument/2006/relationships" xmlns:p="http://schemas.openxmlformats.org/presentationml/2006/main">
  <p:tag name="COLORSCHEMEINDEX" val="4"/>
</p:tagLst>
</file>

<file path=ppt/tags/tag48.xml><?xml version="1.0" encoding="utf-8"?>
<p:tagLst xmlns:a="http://schemas.openxmlformats.org/drawingml/2006/main" xmlns:r="http://schemas.openxmlformats.org/officeDocument/2006/relationships" xmlns:p="http://schemas.openxmlformats.org/presentationml/2006/main">
  <p:tag name="COLORSCHEMEINDEX" val="4"/>
</p:tagLst>
</file>

<file path=ppt/tags/tag49.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50.xml><?xml version="1.0" encoding="utf-8"?>
<p:tagLst xmlns:a="http://schemas.openxmlformats.org/drawingml/2006/main" xmlns:r="http://schemas.openxmlformats.org/officeDocument/2006/relationships" xmlns:p="http://schemas.openxmlformats.org/presentationml/2006/main">
  <p:tag name="COLORSCHEMEINDEX" val="4"/>
</p:tagLst>
</file>

<file path=ppt/tags/tag51.xml><?xml version="1.0" encoding="utf-8"?>
<p:tagLst xmlns:a="http://schemas.openxmlformats.org/drawingml/2006/main" xmlns:r="http://schemas.openxmlformats.org/officeDocument/2006/relationships" xmlns:p="http://schemas.openxmlformats.org/presentationml/2006/main">
  <p:tag name="COLORSCHEMEINDEX" val="4"/>
</p:tagLst>
</file>

<file path=ppt/tags/tag52.xml><?xml version="1.0" encoding="utf-8"?>
<p:tagLst xmlns:a="http://schemas.openxmlformats.org/drawingml/2006/main" xmlns:r="http://schemas.openxmlformats.org/officeDocument/2006/relationships" xmlns:p="http://schemas.openxmlformats.org/presentationml/2006/main">
  <p:tag name="COLORSCHEMEINDEX" val="4"/>
</p:tagLst>
</file>

<file path=ppt/tags/tag53.xml><?xml version="1.0" encoding="utf-8"?>
<p:tagLst xmlns:a="http://schemas.openxmlformats.org/drawingml/2006/main" xmlns:r="http://schemas.openxmlformats.org/officeDocument/2006/relationships" xmlns:p="http://schemas.openxmlformats.org/presentationml/2006/main">
  <p:tag name="COLORSCHEMEINDEX" val="4"/>
</p:tagLst>
</file>

<file path=ppt/tags/tag54.xml><?xml version="1.0" encoding="utf-8"?>
<p:tagLst xmlns:a="http://schemas.openxmlformats.org/drawingml/2006/main" xmlns:r="http://schemas.openxmlformats.org/officeDocument/2006/relationships" xmlns:p="http://schemas.openxmlformats.org/presentationml/2006/main">
  <p:tag name="COLORSCHEMEINDEX" val="4"/>
</p:tagLst>
</file>

<file path=ppt/tags/tag55.xml><?xml version="1.0" encoding="utf-8"?>
<p:tagLst xmlns:a="http://schemas.openxmlformats.org/drawingml/2006/main" xmlns:r="http://schemas.openxmlformats.org/officeDocument/2006/relationships" xmlns:p="http://schemas.openxmlformats.org/presentationml/2006/main">
  <p:tag name="COLORSCHEMEINDEX" val="4"/>
</p:tagLst>
</file>

<file path=ppt/tags/tag56.xml><?xml version="1.0" encoding="utf-8"?>
<p:tagLst xmlns:a="http://schemas.openxmlformats.org/drawingml/2006/main" xmlns:r="http://schemas.openxmlformats.org/officeDocument/2006/relationships" xmlns:p="http://schemas.openxmlformats.org/presentationml/2006/main">
  <p:tag name="COLORSCHEMEINDEX" val="4"/>
</p:tagLst>
</file>

<file path=ppt/tags/tag57.xml><?xml version="1.0" encoding="utf-8"?>
<p:tagLst xmlns:a="http://schemas.openxmlformats.org/drawingml/2006/main" xmlns:r="http://schemas.openxmlformats.org/officeDocument/2006/relationships" xmlns:p="http://schemas.openxmlformats.org/presentationml/2006/main">
  <p:tag name="COLORSCHEMEINDEX" val="4"/>
</p:tagLst>
</file>

<file path=ppt/tags/tag58.xml><?xml version="1.0" encoding="utf-8"?>
<p:tagLst xmlns:a="http://schemas.openxmlformats.org/drawingml/2006/main" xmlns:r="http://schemas.openxmlformats.org/officeDocument/2006/relationships" xmlns:p="http://schemas.openxmlformats.org/presentationml/2006/main">
  <p:tag name="COLORSCHEMEINDEX" val="4"/>
</p:tagLst>
</file>

<file path=ppt/tags/tag59.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60.xml><?xml version="1.0" encoding="utf-8"?>
<p:tagLst xmlns:a="http://schemas.openxmlformats.org/drawingml/2006/main" xmlns:r="http://schemas.openxmlformats.org/officeDocument/2006/relationships" xmlns:p="http://schemas.openxmlformats.org/presentationml/2006/main">
  <p:tag name="COLORSCHEMEINDEX" val="4"/>
</p:tagLst>
</file>

<file path=ppt/tags/tag61.xml><?xml version="1.0" encoding="utf-8"?>
<p:tagLst xmlns:a="http://schemas.openxmlformats.org/drawingml/2006/main" xmlns:r="http://schemas.openxmlformats.org/officeDocument/2006/relationships" xmlns:p="http://schemas.openxmlformats.org/presentationml/2006/main">
  <p:tag name="COLORSCHEMEINDEX" val="4"/>
</p:tagLst>
</file>

<file path=ppt/tags/tag62.xml><?xml version="1.0" encoding="utf-8"?>
<p:tagLst xmlns:a="http://schemas.openxmlformats.org/drawingml/2006/main" xmlns:r="http://schemas.openxmlformats.org/officeDocument/2006/relationships" xmlns:p="http://schemas.openxmlformats.org/presentationml/2006/main">
  <p:tag name="COLORSCHEMEINDEX" val="4"/>
</p:tagLst>
</file>

<file path=ppt/tags/tag63.xml><?xml version="1.0" encoding="utf-8"?>
<p:tagLst xmlns:a="http://schemas.openxmlformats.org/drawingml/2006/main" xmlns:r="http://schemas.openxmlformats.org/officeDocument/2006/relationships" xmlns:p="http://schemas.openxmlformats.org/presentationml/2006/main">
  <p:tag name="COLORSCHEMEINDEX" val="4"/>
</p:tagLst>
</file>

<file path=ppt/tags/tag64.xml><?xml version="1.0" encoding="utf-8"?>
<p:tagLst xmlns:a="http://schemas.openxmlformats.org/drawingml/2006/main" xmlns:r="http://schemas.openxmlformats.org/officeDocument/2006/relationships" xmlns:p="http://schemas.openxmlformats.org/presentationml/2006/main">
  <p:tag name="COLORSCHEMEINDEX" val="4"/>
</p:tagLst>
</file>

<file path=ppt/tags/tag65.xml><?xml version="1.0" encoding="utf-8"?>
<p:tagLst xmlns:a="http://schemas.openxmlformats.org/drawingml/2006/main" xmlns:r="http://schemas.openxmlformats.org/officeDocument/2006/relationships" xmlns:p="http://schemas.openxmlformats.org/presentationml/2006/main">
  <p:tag name="COLORSCHEMEINDEX" val="4"/>
</p:tagLst>
</file>

<file path=ppt/tags/tag66.xml><?xml version="1.0" encoding="utf-8"?>
<p:tagLst xmlns:a="http://schemas.openxmlformats.org/drawingml/2006/main" xmlns:r="http://schemas.openxmlformats.org/officeDocument/2006/relationships" xmlns:p="http://schemas.openxmlformats.org/presentationml/2006/main">
  <p:tag name="COLORSCHEMEINDEX" val="4"/>
</p:tagLst>
</file>

<file path=ppt/tags/tag67.xml><?xml version="1.0" encoding="utf-8"?>
<p:tagLst xmlns:a="http://schemas.openxmlformats.org/drawingml/2006/main" xmlns:r="http://schemas.openxmlformats.org/officeDocument/2006/relationships" xmlns:p="http://schemas.openxmlformats.org/presentationml/2006/main">
  <p:tag name="COLORSCHEMEINDEX" val="4"/>
</p:tagLst>
</file>

<file path=ppt/tags/tag68.xml><?xml version="1.0" encoding="utf-8"?>
<p:tagLst xmlns:a="http://schemas.openxmlformats.org/drawingml/2006/main" xmlns:r="http://schemas.openxmlformats.org/officeDocument/2006/relationships" xmlns:p="http://schemas.openxmlformats.org/presentationml/2006/main">
  <p:tag name="COLORSCHEMEINDEX" val="4"/>
</p:tagLst>
</file>

<file path=ppt/tags/tag69.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4"/>
</p:tagLst>
</file>

<file path=ppt/tags/tag70.xml><?xml version="1.0" encoding="utf-8"?>
<p:tagLst xmlns:a="http://schemas.openxmlformats.org/drawingml/2006/main" xmlns:r="http://schemas.openxmlformats.org/officeDocument/2006/relationships" xmlns:p="http://schemas.openxmlformats.org/presentationml/2006/main">
  <p:tag name="COLORSCHEMEINDEX" val="4"/>
</p:tagLst>
</file>

<file path=ppt/tags/tag71.xml><?xml version="1.0" encoding="utf-8"?>
<p:tagLst xmlns:a="http://schemas.openxmlformats.org/drawingml/2006/main" xmlns:r="http://schemas.openxmlformats.org/officeDocument/2006/relationships" xmlns:p="http://schemas.openxmlformats.org/presentationml/2006/main">
  <p:tag name="COLORSCHEMEINDEX" val="4"/>
</p:tagLst>
</file>

<file path=ppt/tags/tag72.xml><?xml version="1.0" encoding="utf-8"?>
<p:tagLst xmlns:a="http://schemas.openxmlformats.org/drawingml/2006/main" xmlns:r="http://schemas.openxmlformats.org/officeDocument/2006/relationships" xmlns:p="http://schemas.openxmlformats.org/presentationml/2006/main">
  <p:tag name="COLORSCHEMEINDEX" val="4"/>
</p:tagLst>
</file>

<file path=ppt/tags/tag73.xml><?xml version="1.0" encoding="utf-8"?>
<p:tagLst xmlns:a="http://schemas.openxmlformats.org/drawingml/2006/main" xmlns:r="http://schemas.openxmlformats.org/officeDocument/2006/relationships" xmlns:p="http://schemas.openxmlformats.org/presentationml/2006/main">
  <p:tag name="COLORSCHEMEINDEX" val="4"/>
</p:tagLst>
</file>

<file path=ppt/tags/tag74.xml><?xml version="1.0" encoding="utf-8"?>
<p:tagLst xmlns:a="http://schemas.openxmlformats.org/drawingml/2006/main" xmlns:r="http://schemas.openxmlformats.org/officeDocument/2006/relationships" xmlns:p="http://schemas.openxmlformats.org/presentationml/2006/main">
  <p:tag name="COLORSCHEMEINDEX" val="4"/>
</p:tagLst>
</file>

<file path=ppt/tags/tag75.xml><?xml version="1.0" encoding="utf-8"?>
<p:tagLst xmlns:a="http://schemas.openxmlformats.org/drawingml/2006/main" xmlns:r="http://schemas.openxmlformats.org/officeDocument/2006/relationships" xmlns:p="http://schemas.openxmlformats.org/presentationml/2006/main">
  <p:tag name="COLORSCHEMEINDEX" val="4"/>
</p:tagLst>
</file>

<file path=ppt/tags/tag76.xml><?xml version="1.0" encoding="utf-8"?>
<p:tagLst xmlns:a="http://schemas.openxmlformats.org/drawingml/2006/main" xmlns:r="http://schemas.openxmlformats.org/officeDocument/2006/relationships" xmlns:p="http://schemas.openxmlformats.org/presentationml/2006/main">
  <p:tag name="COLORSCHEMEINDEX" val="4"/>
</p:tagLst>
</file>

<file path=ppt/tags/tag77.xml><?xml version="1.0" encoding="utf-8"?>
<p:tagLst xmlns:a="http://schemas.openxmlformats.org/drawingml/2006/main" xmlns:r="http://schemas.openxmlformats.org/officeDocument/2006/relationships" xmlns:p="http://schemas.openxmlformats.org/presentationml/2006/main">
  <p:tag name="COLORSCHEMEINDEX" val="4"/>
</p:tagLst>
</file>

<file path=ppt/tags/tag78.xml><?xml version="1.0" encoding="utf-8"?>
<p:tagLst xmlns:a="http://schemas.openxmlformats.org/drawingml/2006/main" xmlns:r="http://schemas.openxmlformats.org/officeDocument/2006/relationships" xmlns:p="http://schemas.openxmlformats.org/presentationml/2006/main">
  <p:tag name="COLORSCHEMEINDEX" val="4"/>
</p:tagLst>
</file>

<file path=ppt/tags/tag79.xml><?xml version="1.0" encoding="utf-8"?>
<p:tagLst xmlns:a="http://schemas.openxmlformats.org/drawingml/2006/main" xmlns:r="http://schemas.openxmlformats.org/officeDocument/2006/relationships" xmlns:p="http://schemas.openxmlformats.org/presentationml/2006/main">
  <p:tag name="COLORSCHEMEINDEX" val="4"/>
</p:tagLst>
</file>

<file path=ppt/tags/tag8.xml><?xml version="1.0" encoding="utf-8"?>
<p:tagLst xmlns:a="http://schemas.openxmlformats.org/drawingml/2006/main" xmlns:r="http://schemas.openxmlformats.org/officeDocument/2006/relationships" xmlns:p="http://schemas.openxmlformats.org/presentationml/2006/main">
  <p:tag name="COLORSCHEMEINDEX" val="4"/>
</p:tagLst>
</file>

<file path=ppt/tags/tag80.xml><?xml version="1.0" encoding="utf-8"?>
<p:tagLst xmlns:a="http://schemas.openxmlformats.org/drawingml/2006/main" xmlns:r="http://schemas.openxmlformats.org/officeDocument/2006/relationships" xmlns:p="http://schemas.openxmlformats.org/presentationml/2006/main">
  <p:tag name="COLORSCHEMEINDEX" val="4"/>
</p:tagLst>
</file>

<file path=ppt/tags/tag81.xml><?xml version="1.0" encoding="utf-8"?>
<p:tagLst xmlns:a="http://schemas.openxmlformats.org/drawingml/2006/main" xmlns:r="http://schemas.openxmlformats.org/officeDocument/2006/relationships" xmlns:p="http://schemas.openxmlformats.org/presentationml/2006/main">
  <p:tag name="COLORSCHEMEINDEX" val="4"/>
</p:tagLst>
</file>

<file path=ppt/tags/tag82.xml><?xml version="1.0" encoding="utf-8"?>
<p:tagLst xmlns:a="http://schemas.openxmlformats.org/drawingml/2006/main" xmlns:r="http://schemas.openxmlformats.org/officeDocument/2006/relationships" xmlns:p="http://schemas.openxmlformats.org/presentationml/2006/main">
  <p:tag name="COLORSCHEMEINDEX" val="4"/>
</p:tagLst>
</file>

<file path=ppt/tags/tag83.xml><?xml version="1.0" encoding="utf-8"?>
<p:tagLst xmlns:a="http://schemas.openxmlformats.org/drawingml/2006/main" xmlns:r="http://schemas.openxmlformats.org/officeDocument/2006/relationships" xmlns:p="http://schemas.openxmlformats.org/presentationml/2006/main">
  <p:tag name="COLORSCHEMEINDEX" val="4"/>
</p:tagLst>
</file>

<file path=ppt/tags/tag84.xml><?xml version="1.0" encoding="utf-8"?>
<p:tagLst xmlns:a="http://schemas.openxmlformats.org/drawingml/2006/main" xmlns:r="http://schemas.openxmlformats.org/officeDocument/2006/relationships" xmlns:p="http://schemas.openxmlformats.org/presentationml/2006/main">
  <p:tag name="COLORSCHEMEINDEX" val="4"/>
</p:tagLst>
</file>

<file path=ppt/tags/tag85.xml><?xml version="1.0" encoding="utf-8"?>
<p:tagLst xmlns:a="http://schemas.openxmlformats.org/drawingml/2006/main" xmlns:r="http://schemas.openxmlformats.org/officeDocument/2006/relationships" xmlns:p="http://schemas.openxmlformats.org/presentationml/2006/main">
  <p:tag name="COLORSCHEMEINDEX" val="4"/>
</p:tagLst>
</file>

<file path=ppt/tags/tag86.xml><?xml version="1.0" encoding="utf-8"?>
<p:tagLst xmlns:a="http://schemas.openxmlformats.org/drawingml/2006/main" xmlns:r="http://schemas.openxmlformats.org/officeDocument/2006/relationships" xmlns:p="http://schemas.openxmlformats.org/presentationml/2006/main">
  <p:tag name="COLORSCHEMEINDEX" val="4"/>
</p:tagLst>
</file>

<file path=ppt/tags/tag87.xml><?xml version="1.0" encoding="utf-8"?>
<p:tagLst xmlns:a="http://schemas.openxmlformats.org/drawingml/2006/main" xmlns:r="http://schemas.openxmlformats.org/officeDocument/2006/relationships" xmlns:p="http://schemas.openxmlformats.org/presentationml/2006/main">
  <p:tag name="COLORSCHEMEINDEX" val="4"/>
</p:tagLst>
</file>

<file path=ppt/tags/tag88.xml><?xml version="1.0" encoding="utf-8"?>
<p:tagLst xmlns:a="http://schemas.openxmlformats.org/drawingml/2006/main" xmlns:r="http://schemas.openxmlformats.org/officeDocument/2006/relationships" xmlns:p="http://schemas.openxmlformats.org/presentationml/2006/main">
  <p:tag name="COLORSCHEMEINDEX" val="4"/>
</p:tagLst>
</file>

<file path=ppt/tags/tag89.xml><?xml version="1.0" encoding="utf-8"?>
<p:tagLst xmlns:a="http://schemas.openxmlformats.org/drawingml/2006/main" xmlns:r="http://schemas.openxmlformats.org/officeDocument/2006/relationships" xmlns:p="http://schemas.openxmlformats.org/presentationml/2006/main">
  <p:tag name="COLORSCHEMEINDEX" val="4"/>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ags/tag90.xml><?xml version="1.0" encoding="utf-8"?>
<p:tagLst xmlns:a="http://schemas.openxmlformats.org/drawingml/2006/main" xmlns:r="http://schemas.openxmlformats.org/officeDocument/2006/relationships" xmlns:p="http://schemas.openxmlformats.org/presentationml/2006/main">
  <p:tag name="COLORSCHEMEINDEX" val="4"/>
</p:tagLst>
</file>

<file path=ppt/tags/tag91.xml><?xml version="1.0" encoding="utf-8"?>
<p:tagLst xmlns:a="http://schemas.openxmlformats.org/drawingml/2006/main" xmlns:r="http://schemas.openxmlformats.org/officeDocument/2006/relationships" xmlns:p="http://schemas.openxmlformats.org/presentationml/2006/main">
  <p:tag name="COLORSCHEMEINDEX" val="4"/>
</p:tagLst>
</file>

<file path=ppt/tags/tag92.xml><?xml version="1.0" encoding="utf-8"?>
<p:tagLst xmlns:a="http://schemas.openxmlformats.org/drawingml/2006/main" xmlns:r="http://schemas.openxmlformats.org/officeDocument/2006/relationships" xmlns:p="http://schemas.openxmlformats.org/presentationml/2006/main">
  <p:tag name="COLORSCHEMEINDEX" val="4"/>
</p:tagLst>
</file>

<file path=ppt/tags/tag93.xml><?xml version="1.0" encoding="utf-8"?>
<p:tagLst xmlns:a="http://schemas.openxmlformats.org/drawingml/2006/main" xmlns:r="http://schemas.openxmlformats.org/officeDocument/2006/relationships" xmlns:p="http://schemas.openxmlformats.org/presentationml/2006/main">
  <p:tag name="COLORSCHEMEINDEX" val="4"/>
</p:tagLst>
</file>

<file path=ppt/tags/tag94.xml><?xml version="1.0" encoding="utf-8"?>
<p:tagLst xmlns:a="http://schemas.openxmlformats.org/drawingml/2006/main" xmlns:r="http://schemas.openxmlformats.org/officeDocument/2006/relationships" xmlns:p="http://schemas.openxmlformats.org/presentationml/2006/main">
  <p:tag name="COLORSCHEMEINDEX" val="4"/>
</p:tagLst>
</file>

<file path=ppt/tags/tag95.xml><?xml version="1.0" encoding="utf-8"?>
<p:tagLst xmlns:a="http://schemas.openxmlformats.org/drawingml/2006/main" xmlns:r="http://schemas.openxmlformats.org/officeDocument/2006/relationships" xmlns:p="http://schemas.openxmlformats.org/presentationml/2006/main">
  <p:tag name="COLORSCHEMEINDEX" val="4"/>
</p:tagLst>
</file>

<file path=ppt/tags/tag96.xml><?xml version="1.0" encoding="utf-8"?>
<p:tagLst xmlns:a="http://schemas.openxmlformats.org/drawingml/2006/main" xmlns:r="http://schemas.openxmlformats.org/officeDocument/2006/relationships" xmlns:p="http://schemas.openxmlformats.org/presentationml/2006/main">
  <p:tag name="COLORSCHEMEINDEX" val="4"/>
</p:tagLst>
</file>

<file path=ppt/tags/tag97.xml><?xml version="1.0" encoding="utf-8"?>
<p:tagLst xmlns:a="http://schemas.openxmlformats.org/drawingml/2006/main" xmlns:r="http://schemas.openxmlformats.org/officeDocument/2006/relationships" xmlns:p="http://schemas.openxmlformats.org/presentationml/2006/main">
  <p:tag name="COLORSCHEMEINDEX" val="4"/>
</p:tagLst>
</file>

<file path=ppt/tags/tag98.xml><?xml version="1.0" encoding="utf-8"?>
<p:tagLst xmlns:a="http://schemas.openxmlformats.org/drawingml/2006/main" xmlns:r="http://schemas.openxmlformats.org/officeDocument/2006/relationships" xmlns:p="http://schemas.openxmlformats.org/presentationml/2006/main">
  <p:tag name="COLORSCHEMEINDEX" val="4"/>
</p:tagLst>
</file>

<file path=ppt/tags/tag9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646D24C-3DC2-4F67-B6FC-04582DE666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33118</TotalTime>
  <Pages>3</Pages>
  <Words>15489</Words>
  <Application>Microsoft Office PowerPoint</Application>
  <PresentationFormat>On-screen Show (4:3)</PresentationFormat>
  <Paragraphs>5865</Paragraphs>
  <Slides>121</Slides>
  <Notes>113</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tto</vt:lpstr>
      <vt:lpstr>EDMA3, QDMA and IDMA for the   Keystone Platform</vt:lpstr>
      <vt:lpstr>Outline</vt:lpstr>
      <vt:lpstr>Why Use DMA?</vt:lpstr>
      <vt:lpstr>What are DMA and EDMA3 ?</vt:lpstr>
      <vt:lpstr>EDMA3 Terminology</vt:lpstr>
      <vt:lpstr>EDMA3 Terminology</vt:lpstr>
      <vt:lpstr>EDMA3 Terminology</vt:lpstr>
      <vt:lpstr>Example: How Do You VIEW the Transfer?</vt:lpstr>
      <vt:lpstr>Example: How Do You VIEW the Transfer?</vt:lpstr>
      <vt:lpstr>Example: How Do You VIEW the Transfer?</vt:lpstr>
      <vt:lpstr>Example: How Do You VIEW the Transfer?</vt:lpstr>
      <vt:lpstr>Example: How Do You VIEW the Transfer?</vt:lpstr>
      <vt:lpstr>“A” Synchronization </vt:lpstr>
      <vt:lpstr>“AB” Synchronization </vt:lpstr>
      <vt:lpstr>Indexing: ‘BIDX &amp; ‘CIDX </vt:lpstr>
      <vt:lpstr>Indexed Transfers</vt:lpstr>
      <vt:lpstr>Example: Using Indexing</vt:lpstr>
      <vt:lpstr>Example: Using Indexing</vt:lpstr>
      <vt:lpstr>Example: Using Indexing</vt:lpstr>
      <vt:lpstr>Example: Using Indexing</vt:lpstr>
      <vt:lpstr> </vt:lpstr>
      <vt:lpstr>TeraNet Switch Fabric Connections</vt:lpstr>
      <vt:lpstr>IDMA = Internal DMA</vt:lpstr>
      <vt:lpstr>Outline</vt:lpstr>
      <vt:lpstr>Single Block Transfer Process</vt:lpstr>
      <vt:lpstr>Trigger an EDMA3 Transfer to Start</vt:lpstr>
      <vt:lpstr>Trigger an EDMA3 Transfer to Start</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Transfer Complete Code (TCC)</vt:lpstr>
      <vt:lpstr>Transfer Complete Code (TCC)</vt:lpstr>
      <vt:lpstr>Transfer Completion</vt:lpstr>
      <vt:lpstr>Outline</vt:lpstr>
      <vt:lpstr>EDMA3 Programming Model</vt:lpstr>
      <vt:lpstr>Example 1: Single Block Transfer</vt:lpstr>
      <vt:lpstr>Step 1: Initialize EDMA3 Module</vt:lpstr>
      <vt:lpstr>Step 2A: Open Channel</vt:lpstr>
      <vt:lpstr>Channel OPTions Register</vt:lpstr>
      <vt:lpstr>Step 2B: Configure Options</vt:lpstr>
      <vt:lpstr>Step 2C: Configure Channel Params</vt:lpstr>
      <vt:lpstr>Step 2D: Write Channel Params to PSET</vt:lpstr>
      <vt:lpstr>Step 3: Enable and Start Channel</vt:lpstr>
      <vt:lpstr>Outline</vt:lpstr>
      <vt:lpstr>Linking Ping → Pong → Ping → Etc.</vt:lpstr>
      <vt:lpstr>Linking Ping → Pong → Ping → Etc.</vt:lpstr>
      <vt:lpstr>Linking Ping → Pong → Ping → Etc.</vt:lpstr>
      <vt:lpstr>Linking Ping → Pong → Ping → Etc.</vt:lpstr>
      <vt:lpstr>Linking Ping → Pong → Ping → Etc.</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Interrupt: EDMA Channels</vt:lpstr>
      <vt:lpstr>Generate an EDMA Interrupt</vt:lpstr>
      <vt:lpstr>Generate an EDMA Interrupt</vt:lpstr>
      <vt:lpstr>Check the IPRbit</vt:lpstr>
      <vt:lpstr>Check the IPRbit</vt:lpstr>
      <vt:lpstr>Check the IPRbit</vt:lpstr>
      <vt:lpstr>EDMA Interrupt Dispatcher</vt:lpstr>
      <vt:lpstr>Outline</vt:lpstr>
      <vt:lpstr>Linking</vt:lpstr>
      <vt:lpstr>Linking</vt:lpstr>
      <vt:lpstr>Chaining</vt:lpstr>
      <vt:lpstr>Chaining</vt:lpstr>
      <vt:lpstr>Chaining</vt:lpstr>
      <vt:lpstr>Linking &amp; Chaining Combined</vt:lpstr>
      <vt:lpstr>Linking &amp; Chaining Combined</vt:lpstr>
      <vt:lpstr>Reminder: Triggering Transfers</vt:lpstr>
      <vt:lpstr>Reminder: Triggering Transfers</vt:lpstr>
      <vt:lpstr>Reminder: Triggering Transfers</vt:lpstr>
      <vt:lpstr>Chaining Example Overview</vt:lpstr>
      <vt:lpstr>Chaining Example 1</vt:lpstr>
      <vt:lpstr>Chaining Example 1</vt:lpstr>
      <vt:lpstr>Chaining Example 1</vt:lpstr>
      <vt:lpstr>Chaining Example 2</vt:lpstr>
      <vt:lpstr>Chaining Example 2</vt:lpstr>
      <vt:lpstr>Chaining Example 2</vt:lpstr>
      <vt:lpstr>Chaining Example 2</vt:lpstr>
      <vt:lpstr>Intermediate Transfer Completion</vt:lpstr>
      <vt:lpstr>Intermediate vs. Final Completion</vt:lpstr>
      <vt:lpstr>Outline</vt:lpstr>
      <vt:lpstr>QDMA = Quick DMA</vt:lpstr>
      <vt:lpstr>QDMA Mapping</vt:lpstr>
      <vt:lpstr>DAT Module: QDMA Made Easy</vt:lpstr>
      <vt:lpstr>Outline</vt:lpstr>
      <vt:lpstr>IDMA = Internal DMA</vt:lpstr>
      <vt:lpstr>IDMA = Internal DMA</vt:lpstr>
      <vt:lpstr>IDMA = Internal DMA</vt:lpstr>
      <vt:lpstr>IDMA0: Programming Details</vt:lpstr>
      <vt:lpstr>IDMA0: Programming Details</vt:lpstr>
      <vt:lpstr>IDMA0: Programming Details</vt:lpstr>
      <vt:lpstr>IDMA1: Programming Details</vt:lpstr>
      <vt:lpstr>IDMA1: Programming Details</vt:lpstr>
      <vt:lpstr>IDMA1: Programming Details</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Robert J. Hillard</cp:lastModifiedBy>
  <cp:revision>388</cp:revision>
  <cp:lastPrinted>1601-01-01T00:00:00Z</cp:lastPrinted>
  <dcterms:created xsi:type="dcterms:W3CDTF">2001-10-16T15:27:51Z</dcterms:created>
  <dcterms:modified xsi:type="dcterms:W3CDTF">2012-01-25T20:20:01Z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