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136" r:id="rId2"/>
    <p:sldId id="2130" r:id="rId3"/>
    <p:sldId id="2115" r:id="rId4"/>
    <p:sldId id="1558" r:id="rId5"/>
    <p:sldId id="1559" r:id="rId6"/>
    <p:sldId id="1840" r:id="rId7"/>
    <p:sldId id="1839" r:id="rId8"/>
    <p:sldId id="1561" r:id="rId9"/>
    <p:sldId id="1562" r:id="rId10"/>
    <p:sldId id="2117" r:id="rId11"/>
    <p:sldId id="1564" r:id="rId12"/>
    <p:sldId id="1565" r:id="rId13"/>
    <p:sldId id="1566" r:id="rId14"/>
    <p:sldId id="2123" r:id="rId15"/>
    <p:sldId id="1882" r:id="rId16"/>
    <p:sldId id="2124" r:id="rId17"/>
    <p:sldId id="1570" r:id="rId18"/>
    <p:sldId id="2125" r:id="rId19"/>
    <p:sldId id="1572" r:id="rId20"/>
    <p:sldId id="1573" r:id="rId21"/>
    <p:sldId id="2126" r:id="rId22"/>
    <p:sldId id="1624" r:id="rId23"/>
    <p:sldId id="1625" r:id="rId24"/>
    <p:sldId id="2127" r:id="rId25"/>
    <p:sldId id="1627" r:id="rId26"/>
    <p:sldId id="1628" r:id="rId27"/>
    <p:sldId id="1629" r:id="rId28"/>
    <p:sldId id="1622" r:id="rId29"/>
    <p:sldId id="2128" r:id="rId30"/>
    <p:sldId id="1630" r:id="rId31"/>
    <p:sldId id="2129" r:id="rId32"/>
    <p:sldId id="1631" r:id="rId33"/>
    <p:sldId id="1880" r:id="rId34"/>
    <p:sldId id="1881" r:id="rId35"/>
    <p:sldId id="2137" r:id="rId36"/>
    <p:sldId id="2088" r:id="rId37"/>
    <p:sldId id="2089" r:id="rId38"/>
    <p:sldId id="2090" r:id="rId39"/>
    <p:sldId id="2091" r:id="rId40"/>
    <p:sldId id="2092" r:id="rId41"/>
    <p:sldId id="2093" r:id="rId42"/>
    <p:sldId id="2094" r:id="rId43"/>
    <p:sldId id="2095" r:id="rId44"/>
    <p:sldId id="2134" r:id="rId45"/>
    <p:sldId id="2097" r:id="rId46"/>
    <p:sldId id="2098" r:id="rId47"/>
    <p:sldId id="2099" r:id="rId48"/>
    <p:sldId id="2100" r:id="rId49"/>
    <p:sldId id="2101" r:id="rId50"/>
    <p:sldId id="2102" r:id="rId51"/>
    <p:sldId id="2133" r:id="rId52"/>
    <p:sldId id="2104" r:id="rId53"/>
    <p:sldId id="2105" r:id="rId54"/>
    <p:sldId id="2106" r:id="rId55"/>
    <p:sldId id="2107" r:id="rId56"/>
    <p:sldId id="2108" r:id="rId57"/>
    <p:sldId id="2132" r:id="rId58"/>
    <p:sldId id="2110" r:id="rId59"/>
    <p:sldId id="2111" r:id="rId60"/>
    <p:sldId id="2112" r:id="rId61"/>
    <p:sldId id="2113" r:id="rId62"/>
    <p:sldId id="2135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99FF33"/>
    <a:srgbClr val="CCFF66"/>
    <a:srgbClr val="808080"/>
    <a:srgbClr val="CCFF33"/>
    <a:srgbClr val="66FF33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9881" autoAdjust="0"/>
  </p:normalViewPr>
  <p:slideViewPr>
    <p:cSldViewPr>
      <p:cViewPr>
        <p:scale>
          <a:sx n="70" d="100"/>
          <a:sy n="70" d="100"/>
        </p:scale>
        <p:origin x="-2094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CD940EB-A78C-4E69-A830-CD6690DD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68F3B84-0B49-4C72-86E2-7079466E8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4088" eaLnBrk="0" hangingPunct="0">
              <a:lnSpc>
                <a:spcPct val="80000"/>
              </a:lnSpc>
              <a:spcBef>
                <a:spcPct val="50000"/>
              </a:spcBef>
            </a:pPr>
            <a:fld id="{D7AED95C-23B9-4C54-8A55-866B8726EC65}" type="slidenum">
              <a:rPr lang="en-US" sz="1200">
                <a:solidFill>
                  <a:srgbClr val="000000"/>
                </a:solidFill>
              </a:rPr>
              <a:pPr defTabSz="954088" eaLnBrk="0" hangingPunct="0">
                <a:lnSpc>
                  <a:spcPct val="80000"/>
                </a:lnSpc>
                <a:spcBef>
                  <a:spcPct val="50000"/>
                </a:spcBef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33C85-55C3-46C3-823A-D4328F47FFF1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1CD09-0CED-4775-874F-A3B7DCA1B2C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r>
              <a:rPr lang="en-US" smtClean="0"/>
              <a:t>Using Clock Fxns in a Task-based video system is not really recommended because Clock Functions will ALWAYS have a higher priority than TSKs because periodic functions s are prioritized as Swis.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0ED36-6046-486C-B02A-D94E98B94FD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9188" y="2516188"/>
            <a:ext cx="0" cy="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 lIns="95119" tIns="47559" rIns="95119" bIns="47559"/>
          <a:lstStyle/>
          <a:p>
            <a:r>
              <a:rPr lang="en-US" smtClean="0"/>
              <a:t>  When you’re looking at a scheduler, it needs to be able to handle two different types of interrupts: hardware and software.</a:t>
            </a:r>
          </a:p>
          <a:p>
            <a:r>
              <a:rPr lang="en-US" smtClean="0"/>
              <a:t>Hardware needs to run NOW, minimum latency, high priority.  These tasks are typically short.</a:t>
            </a:r>
          </a:p>
          <a:p>
            <a:r>
              <a:rPr lang="en-US" smtClean="0"/>
              <a:t>Software is not so time critical, and may take longer to complete.</a:t>
            </a:r>
          </a:p>
          <a:p>
            <a:endParaRPr lang="en-US" smtClean="0"/>
          </a:p>
          <a:p>
            <a:r>
              <a:rPr lang="en-US" smtClean="0"/>
              <a:t>Shown above we can see a hardware interrupt that posts a software interrupt.  Let’s  say the hardware interrupt determines the frame and re-programs the DMA.  The software interrupt processes the filter and keys off the output process.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759F8-B8CA-4A3F-B479-2FC5B2DEFF6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229CD-2427-44A4-8402-D2D082FE514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28A01-411C-4F8D-923F-C42CB12ACF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10224-B70B-4B92-AB99-FE853A7B1B0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EA0F4-D151-4D93-A7EB-A4C937D6D80F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7B139-9E77-467E-A79E-B38ADB0AAC29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91005-1C8B-45A9-BD1F-61A9C334FEE9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2956F-EDC6-4AA3-BF28-0DE75C0383E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2C44A-03BC-4CBB-8576-F095AF363DBE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2DFDB-9E68-407D-BFAD-E647CFD52B42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07786-53DA-4D9D-8B02-0CD9345DD447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84588-FC66-47CF-8DCF-EF08B195AA04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8515E-D187-4834-9DA5-5A7F39A8D402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4D7F-4407-4E65-8863-EFFEA9E5B446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7CD47-5602-4CC6-8448-B2D051FFDEAF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3E65E-AB15-412E-BA98-E316B12D5221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23EAA-68C0-45F9-8C50-15D77732F0B2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FBE33-64DD-4D2E-8E5B-8C945835B0BA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75FF-9539-4AD8-9AAB-D27245EC3BD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3AF74-21EB-4CB4-9A6A-B797E550E087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34791-C486-4B27-8C22-CF30A8A4EBD0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4F798-F3CD-47C4-B7BC-39C901F83A72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0615B-E4B5-48B0-BB5B-BE84D308AD3F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D30EE-D74E-4369-B2D2-AC7EC6E9521B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771FA-02DE-4524-8507-9052000B9AA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5CFF5-631D-498F-9E3D-F216952C0635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C03A7-D84A-4C89-93B7-322D74562392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985D9-D440-4EF5-9720-A609F65109E2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7B2F-EDC3-4FBF-9F67-579BB5B61B75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9DDEC-D212-480C-B357-910B9B8F1E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7CCBF-6709-43D9-9E47-434EA3216AB3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33D3A-A8C8-4DE7-AD76-6D24F0E1C43B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Note: See .s62 file for vector table. For DSP (C6000, C28x, any NON-ARM device), “LOWER” compiles to “SELF” – so it is not supported. However, “LOWER” does make sense for ARM devices (M3, Cortex-A8, etc)</a:t>
            </a:r>
          </a:p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41039-A7D0-4F41-908B-FDB61F98745C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87E19C-C4AB-4C84-8422-941A60F43233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4942C5-8E23-49B2-AD43-A39CBC56DB37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FB1EA-C139-4D6E-A194-900789AE1375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434FA-845B-4AC6-8E21-69CB07136EB8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6ECE7-5055-4704-88BC-FA9C7C6387F2}" type="slidenum">
              <a:rPr lang="en-US" smtClean="0">
                <a:solidFill>
                  <a:srgbClr val="000000"/>
                </a:solidFill>
              </a:rPr>
              <a:pPr/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z="400" smtClean="0"/>
              <a:t>This diagram shows two task of unequal priority.  First the lower priority task is running and is interrupted by an ISR which then runs a higher priority task.  The lower priority task running is preempted and rescheduled. After the higher priority task is completed it prompts the lower priority task to run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20F4E-587C-401A-BC3C-E27BB4FF3242}" type="slidenum">
              <a:rPr lang="en-US" smtClean="0">
                <a:solidFill>
                  <a:srgbClr val="000000"/>
                </a:solidFill>
              </a:rPr>
              <a:pPr/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mtClean="0"/>
              <a:t>If threads are at the same priority to solve the “resource conflict” problem, this can be dangerous IF someone comes along and changes the priorities. Be careful.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BD7E3-3525-46CA-A0F8-3DE6ECA6D49E}" type="slidenum">
              <a:rPr lang="en-US" smtClean="0">
                <a:solidFill>
                  <a:srgbClr val="000000"/>
                </a:solidFill>
              </a:rPr>
              <a:pPr/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r>
              <a:rPr lang="en-US" smtClean="0">
                <a:latin typeface="Courier New" pitchFamily="49" charset="0"/>
              </a:rPr>
              <a:t>Uint32 gie;</a:t>
            </a:r>
          </a:p>
          <a:p>
            <a:r>
              <a:rPr lang="en-US" smtClean="0">
                <a:latin typeface="Courier New" pitchFamily="49" charset="0"/>
              </a:rPr>
              <a:t>…</a:t>
            </a:r>
          </a:p>
          <a:p>
            <a:r>
              <a:rPr lang="en-US" smtClean="0">
                <a:latin typeface="Courier New" pitchFamily="49" charset="0"/>
              </a:rPr>
              <a:t>gie = IRQ_globalDisable();</a:t>
            </a:r>
          </a:p>
          <a:p>
            <a:r>
              <a:rPr lang="en-US" smtClean="0">
                <a:latin typeface="Courier New" pitchFamily="49" charset="0"/>
              </a:rPr>
              <a:t>...</a:t>
            </a:r>
          </a:p>
          <a:p>
            <a:r>
              <a:rPr lang="en-US" smtClean="0">
                <a:latin typeface="Courier New" pitchFamily="49" charset="0"/>
              </a:rPr>
              <a:t>IRQ_globalRestore(gie);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F026A-EFEC-4159-AE03-E7AD365DB7A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C2313-63CE-41BA-88E6-4AA55C82EC78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EED7A-837C-4967-BAA9-44B523DCD940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8AE28-75DD-46DC-B572-18E0671A402F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54A90-C178-4131-878E-752F9E5B3C40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you call _pend in a Swi, an assertion causes an abort to occur. I guess you can technically call _pend with a timeout of ZERO, but don’t push it!!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9F3E8-9382-4781-AB44-F3793476CFCD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B1305-204F-4C09-9744-B2F2F6216A54}" type="slidenum">
              <a:rPr lang="en-US" smtClean="0">
                <a:solidFill>
                  <a:srgbClr val="000000"/>
                </a:solidFill>
              </a:rPr>
              <a:pPr/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84865-A29D-40DD-A6E2-54F419116EAA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90F04-5062-4B2D-9C39-855847D8844C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BC692-3BA3-4FF5-B910-AC395BF810D5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9B091-5409-47E3-9FBF-10B22C8EDBF7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8777C-AEA5-4C4B-A885-E2C9FC308EA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F03D4-BA55-4088-8111-26E8D201CC3E}" type="slidenum">
              <a:rPr lang="en-US" smtClean="0">
                <a:solidFill>
                  <a:srgbClr val="000000"/>
                </a:solidFill>
              </a:rPr>
              <a:pPr/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B5B0-A25B-4B89-BF8C-A0E61C81FE5F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F3B84-0B49-4C72-86E2-7079466E8EB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85BDD-496E-4876-9BF7-1F6600DEAB0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02A01-66A7-4CC4-A152-BA167377C16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40A38-AE3B-4875-A758-DAF702C2715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674F048D-9DC3-4081-9830-69B5FEAAD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9268A5A9-5D5E-4B97-AD90-6961FA723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14400"/>
            <a:ext cx="38100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TI Logo Color One Line" descr="tilogo_color_oneline.png" hidden="1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7638" y="6102350"/>
            <a:ext cx="18415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TI Logo White One Line" descr="tilogo_bw_oneline.png" hidden="1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36525" y="5289550"/>
            <a:ext cx="182245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TI Logo White Stack" descr="tilogo_bw_twoline.png" hidden="1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2238" y="5656263"/>
            <a:ext cx="145573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TI Logo Color Stack" descr="tilogo_color_twoline.png" hidden="1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7000" y="6399213"/>
            <a:ext cx="14382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3" name="Picture 8" descr="ti_hz_1c_pos_rgb_jpg.jpg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9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3" r:id="rId10"/>
    <p:sldLayoutId id="2147483754" r:id="rId11"/>
    <p:sldLayoutId id="2147483750" r:id="rId12"/>
    <p:sldLayoutId id="2147483751" r:id="rId13"/>
    <p:sldLayoutId id="2147483752" r:id="rId14"/>
    <p:sldLayoutId id="2147483755" r:id="rId15"/>
    <p:sldLayoutId id="2147483756" r:id="rId1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r>
              <a:rPr lang="en-US" sz="4400" b="0" smtClean="0"/>
              <a:t>Introduction to SYS/BIOS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8288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3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153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Thread Types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 rot="-5400000">
            <a:off x="-418306" y="3402806"/>
            <a:ext cx="14287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Priority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587375" y="762000"/>
            <a:ext cx="0" cy="5715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27088" y="685800"/>
            <a:ext cx="2601912" cy="1319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Hwi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443288" y="609600"/>
            <a:ext cx="5699125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Implements ‘urgent’ part of real-time event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u="sng">
                <a:solidFill>
                  <a:schemeClr val="tx2"/>
                </a:solidFill>
                <a:latin typeface="Arial Narrow" pitchFamily="34" charset="0"/>
              </a:rPr>
              <a:t>Hardware interrupt</a:t>
            </a:r>
            <a:r>
              <a:rPr lang="en-US" sz="1800">
                <a:latin typeface="Arial Narrow" pitchFamily="34" charset="0"/>
              </a:rPr>
              <a:t> triggers ISRs to run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Priorities set by hardware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27088" y="2159000"/>
            <a:ext cx="2601912" cy="13192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Swi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429000" y="2057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Performs HWI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follow-up</a:t>
            </a:r>
            <a:r>
              <a:rPr lang="en-US" sz="1800">
                <a:latin typeface="Arial Narrow" pitchFamily="34" charset="0"/>
              </a:rPr>
              <a:t>’ activity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posted</a:t>
            </a:r>
            <a:r>
              <a:rPr lang="en-US" sz="1800">
                <a:latin typeface="Arial Narrow" pitchFamily="34" charset="0"/>
              </a:rPr>
              <a:t>’ by software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Periodic (Clock) functions are prioritized as SWIs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27088" y="3632200"/>
            <a:ext cx="2601912" cy="13192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Task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429000" y="3581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programs concurrently under separate contexts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Usually enabled to run by posting a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semaphore</a:t>
            </a:r>
            <a:r>
              <a:rPr lang="en-US" sz="1800">
                <a:latin typeface="Arial Narrow" pitchFamily="34" charset="0"/>
              </a:rPr>
              <a:t>’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(a task signaling mechanism)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827088" y="5105400"/>
            <a:ext cx="2601912" cy="1319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Idle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Background</a:t>
            </a:r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429000" y="5105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Multiple Idle functions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as an infinite loop (like traditional </a:t>
            </a:r>
            <a:r>
              <a:rPr lang="en-US" sz="1800" b="0" i="1">
                <a:latin typeface="Arial Narrow" pitchFamily="34" charset="0"/>
              </a:rPr>
              <a:t>while(1)</a:t>
            </a:r>
            <a:r>
              <a:rPr lang="en-US" sz="1800">
                <a:latin typeface="Arial Narrow" pitchFamily="34" charset="0"/>
              </a:rPr>
              <a:t> loop)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Single priority level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Hwi’s Signaling Swi/Task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28600" y="1335088"/>
            <a:ext cx="8534400" cy="2068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801688" y="720725"/>
            <a:ext cx="744537" cy="406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9088" y="1581150"/>
            <a:ext cx="2195512" cy="15938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87388" algn="ctr"/>
              </a:tabLst>
            </a:pPr>
            <a:r>
              <a:rPr lang="en-US" sz="2000">
                <a:latin typeface="Arial Narrow" pitchFamily="34" charset="0"/>
              </a:rPr>
              <a:t>Hwi:</a:t>
            </a:r>
            <a:endParaRPr lang="en-US" sz="2000" b="0">
              <a:latin typeface="Arial Narrow" pitchFamily="34" charset="0"/>
            </a:endParaRP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	urgent code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Swi_post();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       </a:t>
            </a:r>
            <a:r>
              <a:rPr lang="en-US" sz="1400" b="0">
                <a:solidFill>
                  <a:schemeClr val="tx2"/>
                </a:solidFill>
                <a:latin typeface="Arial Narrow" pitchFamily="34" charset="0"/>
              </a:rPr>
              <a:t>[OR]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Semaphore_post();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67000" y="2376488"/>
            <a:ext cx="6005513" cy="7889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latin typeface="Arial Narrow" pitchFamily="34" charset="0"/>
              </a:rPr>
              <a:t>Swi (or Task)</a:t>
            </a:r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304800" y="3648075"/>
            <a:ext cx="830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>
            <a:off x="304800" y="364807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730250" y="3479800"/>
            <a:ext cx="1343025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latin typeface="Arial Narrow" pitchFamily="34" charset="0"/>
              </a:rPr>
              <a:t>ints disabled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810000" y="3479800"/>
            <a:ext cx="22860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rather than all this time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762000" y="3952875"/>
            <a:ext cx="3886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Hwi</a:t>
            </a:r>
            <a:r>
              <a:rPr lang="en-US" sz="2000">
                <a:latin typeface="Arial Narrow" pitchFamily="34" charset="0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Fast response to interrupts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Minimal context switching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High priority only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Use for urgent code only – then post follow up activity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670425" y="395605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Swi</a:t>
            </a:r>
            <a:endParaRPr lang="en-US" sz="2000">
              <a:latin typeface="Arial Narrow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Latency in response 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Context switch performed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Selectable priority levels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another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Execution managed by  scheduler</a:t>
            </a:r>
          </a:p>
        </p:txBody>
      </p:sp>
      <p:sp>
        <p:nvSpPr>
          <p:cNvPr id="372774" name="Line 38"/>
          <p:cNvSpPr>
            <a:spLocks noChangeShapeType="1"/>
          </p:cNvSpPr>
          <p:nvPr/>
        </p:nvSpPr>
        <p:spPr bwMode="auto">
          <a:xfrm>
            <a:off x="1905000" y="2717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17422" name="Straight Arrow Connector 23"/>
          <p:cNvCxnSpPr>
            <a:cxnSpLocks noChangeShapeType="1"/>
          </p:cNvCxnSpPr>
          <p:nvPr/>
        </p:nvCxnSpPr>
        <p:spPr bwMode="auto">
          <a:xfrm rot="5400000">
            <a:off x="835819" y="1473994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2179638" y="1022350"/>
            <a:ext cx="6748462" cy="6826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paradigm:	“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(ISR) handles </a:t>
            </a:r>
            <a:r>
              <a:rPr lang="en-US" b="0" i="1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URGENT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activity, then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		posts follow-up thread”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Swi’s and Tasks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4514850"/>
            <a:ext cx="3962400" cy="1282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Similar to hardware interrupt, but triggered when posted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All Swi’s share system software stack with Hwi’s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6635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Swi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0" y="795338"/>
            <a:ext cx="1752600" cy="338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Swi_post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</a:t>
            </a:r>
            <a:r>
              <a:rPr lang="en-US" sz="2000" dirty="0" err="1">
                <a:latin typeface="Arial Narrow" pitchFamily="34" charset="0"/>
                <a:cs typeface="+mn-cs"/>
              </a:rPr>
              <a:t>wi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533400" y="1247775"/>
            <a:ext cx="32766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828800" y="1412875"/>
            <a:ext cx="1588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057400" y="1354138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057400" y="3959225"/>
            <a:ext cx="7254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209800" y="2417763"/>
            <a:ext cx="1665288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“run to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completion”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770438" y="4514850"/>
            <a:ext cx="4144962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Unblocking triggers execution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(also could be mailbox, events, etc.)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Each </a:t>
            </a:r>
            <a:r>
              <a:rPr lang="en-US" sz="2000" u="sng">
                <a:latin typeface="Arial Narrow" pitchFamily="34" charset="0"/>
              </a:rPr>
              <a:t>Task</a:t>
            </a:r>
            <a:r>
              <a:rPr lang="en-US" sz="2000">
                <a:latin typeface="Arial Narrow" pitchFamily="34" charset="0"/>
              </a:rPr>
              <a:t> has its own stack, which allows them to pause (i.e. block)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Topology: prologue, loop,</a:t>
            </a:r>
            <a:br>
              <a:rPr lang="en-US" sz="20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epilogue…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008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4800600" y="1295400"/>
            <a:ext cx="3886200" cy="3092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4876800" y="838200"/>
            <a:ext cx="806450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Task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8447" name="Group 16"/>
          <p:cNvGrpSpPr>
            <a:grpSpLocks/>
          </p:cNvGrpSpPr>
          <p:nvPr/>
        </p:nvGrpSpPr>
        <p:grpSpPr bwMode="auto">
          <a:xfrm>
            <a:off x="4953000" y="1503363"/>
            <a:ext cx="1143000" cy="2743200"/>
            <a:chOff x="3312" y="1008"/>
            <a:chExt cx="720" cy="2160"/>
          </a:xfrm>
        </p:grpSpPr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>
              <a:off x="4032" y="1921"/>
              <a:ext cx="0" cy="1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2" name="Line 18"/>
            <p:cNvSpPr>
              <a:spLocks noChangeShapeType="1"/>
            </p:cNvSpPr>
            <p:nvPr/>
          </p:nvSpPr>
          <p:spPr bwMode="auto">
            <a:xfrm flipH="1">
              <a:off x="3312" y="316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5" name="Line 21"/>
            <p:cNvSpPr>
              <a:spLocks noChangeShapeType="1"/>
            </p:cNvSpPr>
            <p:nvPr/>
          </p:nvSpPr>
          <p:spPr bwMode="auto">
            <a:xfrm>
              <a:off x="4032" y="1008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18448" name="Text Box 22"/>
          <p:cNvSpPr txBox="1">
            <a:spLocks noChangeArrowheads="1"/>
          </p:cNvSpPr>
          <p:nvPr/>
        </p:nvSpPr>
        <p:spPr bwMode="auto">
          <a:xfrm>
            <a:off x="6156325" y="2917825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6132513" y="3862388"/>
            <a:ext cx="7254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491413" y="2209800"/>
            <a:ext cx="933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Pause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995988" y="838200"/>
            <a:ext cx="2614612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Semaphore_post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Sem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cxnSp>
        <p:nvCxnSpPr>
          <p:cNvPr id="18452" name="AutoShape 26"/>
          <p:cNvCxnSpPr>
            <a:cxnSpLocks noChangeShapeType="1"/>
            <a:stCxn id="13332" idx="2"/>
          </p:cNvCxnSpPr>
          <p:nvPr/>
        </p:nvCxnSpPr>
        <p:spPr bwMode="auto">
          <a:xfrm rot="5400000">
            <a:off x="6525419" y="1204119"/>
            <a:ext cx="804862" cy="749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8453" name="AutoShape 27"/>
          <p:cNvCxnSpPr>
            <a:cxnSpLocks noChangeShapeType="1"/>
            <a:endCxn id="18450" idx="1"/>
          </p:cNvCxnSpPr>
          <p:nvPr/>
        </p:nvCxnSpPr>
        <p:spPr bwMode="auto">
          <a:xfrm>
            <a:off x="7180263" y="2378075"/>
            <a:ext cx="311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7304088" y="2546350"/>
            <a:ext cx="130651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(blocked</a:t>
            </a:r>
            <a:br>
              <a:rPr lang="en-US" sz="2000" b="0"/>
            </a:br>
            <a:r>
              <a:rPr lang="en-US" sz="2000" b="0"/>
              <a:t>       state)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8455" name="AutoShape 29"/>
          <p:cNvSpPr>
            <a:spLocks noChangeArrowheads="1"/>
          </p:cNvSpPr>
          <p:nvPr/>
        </p:nvSpPr>
        <p:spPr bwMode="auto">
          <a:xfrm>
            <a:off x="5072063" y="1752600"/>
            <a:ext cx="2057400" cy="1219200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Semaphore_pend</a:t>
            </a:r>
          </a:p>
        </p:txBody>
      </p:sp>
      <p:cxnSp>
        <p:nvCxnSpPr>
          <p:cNvPr id="18456" name="Straight Arrow Connector 35"/>
          <p:cNvCxnSpPr>
            <a:cxnSpLocks noChangeShapeType="1"/>
            <a:endCxn id="18440" idx="3"/>
          </p:cNvCxnSpPr>
          <p:nvPr/>
        </p:nvCxnSpPr>
        <p:spPr bwMode="auto">
          <a:xfrm rot="5400000">
            <a:off x="2850356" y="1196182"/>
            <a:ext cx="403225" cy="296862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2" name="Rectangle 31"/>
          <p:cNvSpPr/>
          <p:nvPr/>
        </p:nvSpPr>
        <p:spPr bwMode="auto">
          <a:xfrm>
            <a:off x="228600" y="2209800"/>
            <a:ext cx="1295400" cy="16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System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/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Swi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99388" y="3200400"/>
            <a:ext cx="1143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Private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(Task)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2860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45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1946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(Object) Creation in BIOS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375" y="644525"/>
            <a:ext cx="8413750" cy="14493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chemeClr val="dk1"/>
                </a:solidFill>
                <a:cs typeface="+mn-cs"/>
              </a:rPr>
              <a:t>Users can create threads (BIOS resources or “objects”):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Statically (via the GUI or .</a:t>
            </a:r>
            <a:r>
              <a:rPr lang="en-US" sz="2000" b="0" dirty="0" err="1">
                <a:solidFill>
                  <a:schemeClr val="dk1"/>
                </a:solidFill>
                <a:cs typeface="+mn-cs"/>
              </a:rPr>
              <a:t>cfg</a:t>
            </a:r>
            <a:r>
              <a:rPr lang="en-US" sz="2000" b="0" dirty="0">
                <a:solidFill>
                  <a:schemeClr val="dk1"/>
                </a:solidFill>
                <a:cs typeface="+mn-cs"/>
              </a:rPr>
              <a:t> script)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Dynamically (via C code) – </a:t>
            </a:r>
            <a:r>
              <a:rPr lang="en-US" sz="1800" b="0" i="1" dirty="0">
                <a:solidFill>
                  <a:schemeClr val="dk1"/>
                </a:solidFill>
                <a:cs typeface="+mn-cs"/>
              </a:rPr>
              <a:t>more details in the “dynamic” chapter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BIOS doesn’t care – but you might…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</p:txBody>
      </p:sp>
      <p:pic>
        <p:nvPicPr>
          <p:cNvPr id="38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3033713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168275" y="5137150"/>
            <a:ext cx="6096000" cy="1246188"/>
            <a:chOff x="304800" y="5382904"/>
            <a:chExt cx="6096000" cy="1246496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04800" y="5382904"/>
              <a:ext cx="6096000" cy="124649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xdc.useModule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ti.sysbios.hal.Hwi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');</a:t>
              </a:r>
              <a:b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new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();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Hwi.create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"&amp;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",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  <a:endParaRPr lang="en-US" sz="1800" b="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8200" y="5695719"/>
              <a:ext cx="1262063" cy="3540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app.cfg</a:t>
              </a:r>
            </a:p>
          </p:txBody>
        </p:sp>
      </p:grpSp>
      <p:grpSp>
        <p:nvGrpSpPr>
          <p:cNvPr id="20486" name="Group 42"/>
          <p:cNvGrpSpPr>
            <a:grpSpLocks/>
          </p:cNvGrpSpPr>
          <p:nvPr/>
        </p:nvGrpSpPr>
        <p:grpSpPr bwMode="auto">
          <a:xfrm>
            <a:off x="4495800" y="2216150"/>
            <a:ext cx="4422775" cy="1476375"/>
            <a:chOff x="381000" y="4800600"/>
            <a:chExt cx="4422700" cy="1477328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81000" y="4800600"/>
              <a:ext cx="44227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#include &lt;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sysbios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hal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Hwi.h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&gt; 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Hwi_Params_init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/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Hwi_create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NULL); </a:t>
              </a:r>
              <a:endParaRPr lang="en-US" sz="180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983" y="5121482"/>
              <a:ext cx="954071" cy="3542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</a:t>
              </a:r>
              <a:endParaRPr lang="en-US" sz="2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 bwMode="auto">
          <a:xfrm>
            <a:off x="2971800" y="4495800"/>
            <a:ext cx="609600" cy="70802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dk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0488" name="TextBox 45"/>
          <p:cNvSpPr txBox="1">
            <a:spLocks noChangeArrowheads="1"/>
          </p:cNvSpPr>
          <p:nvPr/>
        </p:nvSpPr>
        <p:spPr bwMode="auto">
          <a:xfrm>
            <a:off x="5284788" y="1862138"/>
            <a:ext cx="28368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Dynamic (C Code)</a:t>
            </a:r>
          </a:p>
        </p:txBody>
      </p:sp>
      <p:sp>
        <p:nvSpPr>
          <p:cNvPr id="20489" name="TextBox 46"/>
          <p:cNvSpPr txBox="1">
            <a:spLocks noChangeArrowheads="1"/>
          </p:cNvSpPr>
          <p:nvPr/>
        </p:nvSpPr>
        <p:spPr bwMode="auto">
          <a:xfrm>
            <a:off x="427038" y="2652713"/>
            <a:ext cx="32083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Static (GUI or Script)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701925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1508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386388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pic>
        <p:nvPicPr>
          <p:cNvPr id="2150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4" name="Group 2"/>
          <p:cNvGraphicFramePr>
            <a:graphicFrameLocks noGrp="1"/>
          </p:cNvGraphicFramePr>
          <p:nvPr/>
        </p:nvGraphicFramePr>
        <p:xfrm>
          <a:off x="228600" y="728663"/>
          <a:ext cx="8712518" cy="2436813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208280"/>
                <a:gridCol w="1298575"/>
                <a:gridCol w="1219200"/>
                <a:gridCol w="1345882"/>
                <a:gridCol w="2159318"/>
              </a:tblGrid>
              <a:tr h="296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Reset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main.c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Device Reset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Loader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BIOS_init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 _c_int00 )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System Init Code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BIOS_start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(Provided by TI)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SYS/BIOS Scheduler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Char char=""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257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Timeline</a:t>
            </a:r>
          </a:p>
        </p:txBody>
      </p:sp>
      <p:cxnSp>
        <p:nvCxnSpPr>
          <p:cNvPr id="22572" name="AutoShape 54"/>
          <p:cNvCxnSpPr>
            <a:cxnSpLocks noChangeShapeType="1"/>
          </p:cNvCxnSpPr>
          <p:nvPr/>
        </p:nvCxnSpPr>
        <p:spPr bwMode="auto">
          <a:xfrm>
            <a:off x="228600" y="2514600"/>
            <a:ext cx="12414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3" name="AutoShape 55"/>
          <p:cNvCxnSpPr>
            <a:cxnSpLocks noChangeShapeType="1"/>
          </p:cNvCxnSpPr>
          <p:nvPr/>
        </p:nvCxnSpPr>
        <p:spPr bwMode="auto">
          <a:xfrm>
            <a:off x="2892425" y="2514600"/>
            <a:ext cx="1298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4" name="AutoShape 56"/>
          <p:cNvCxnSpPr>
            <a:cxnSpLocks noChangeShapeType="1"/>
          </p:cNvCxnSpPr>
          <p:nvPr/>
        </p:nvCxnSpPr>
        <p:spPr bwMode="auto">
          <a:xfrm>
            <a:off x="54102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5" name="AutoShape 57"/>
          <p:cNvCxnSpPr>
            <a:cxnSpLocks noChangeShapeType="1"/>
          </p:cNvCxnSpPr>
          <p:nvPr/>
        </p:nvCxnSpPr>
        <p:spPr bwMode="auto">
          <a:xfrm>
            <a:off x="6629400" y="2514600"/>
            <a:ext cx="2286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diamond" w="sm" len="sm"/>
          </a:ln>
        </p:spPr>
      </p:cxnSp>
      <p:cxnSp>
        <p:nvCxnSpPr>
          <p:cNvPr id="22576" name="AutoShape 58"/>
          <p:cNvCxnSpPr>
            <a:cxnSpLocks noChangeShapeType="1"/>
          </p:cNvCxnSpPr>
          <p:nvPr/>
        </p:nvCxnSpPr>
        <p:spPr bwMode="auto">
          <a:xfrm>
            <a:off x="1470025" y="2514600"/>
            <a:ext cx="123983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diamond" w="sm" len="sm"/>
            <a:tailEnd type="diamond" w="sm" len="sm"/>
          </a:ln>
        </p:spPr>
      </p:cxnSp>
      <p:cxnSp>
        <p:nvCxnSpPr>
          <p:cNvPr id="22577" name="AutoShape 59"/>
          <p:cNvCxnSpPr>
            <a:cxnSpLocks noChangeShapeType="1"/>
          </p:cNvCxnSpPr>
          <p:nvPr/>
        </p:nvCxnSpPr>
        <p:spPr bwMode="auto">
          <a:xfrm>
            <a:off x="41910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diamond" w="sm" len="sm"/>
            <a:tailEnd type="diamond" w="sm" len="sm"/>
          </a:ln>
        </p:spPr>
      </p:cxnSp>
      <p:sp>
        <p:nvSpPr>
          <p:cNvPr id="22578" name="Text Box 68"/>
          <p:cNvSpPr txBox="1">
            <a:spLocks noChangeArrowheads="1"/>
          </p:cNvSpPr>
          <p:nvPr/>
        </p:nvSpPr>
        <p:spPr bwMode="auto">
          <a:xfrm>
            <a:off x="-76200" y="3389313"/>
            <a:ext cx="9220200" cy="299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RESET – Device is reset, then jumps to bootloader or code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entry point (</a:t>
            </a:r>
            <a:r>
              <a:rPr lang="en-US" b="0">
                <a:latin typeface="Courier New" pitchFamily="49" charset="0"/>
                <a:cs typeface="Courier New" pitchFamily="49" charset="0"/>
              </a:rPr>
              <a:t>c_int00</a:t>
            </a:r>
            <a:r>
              <a:rPr lang="en-US">
                <a:latin typeface="Arial Narrow" pitchFamily="34" charset="0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BOOT MODE – runs bootloader (if applicable)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BIOS_init()</a:t>
            </a:r>
            <a:r>
              <a:rPr lang="en-US">
                <a:latin typeface="Arial Narrow" pitchFamily="34" charset="0"/>
              </a:rPr>
              <a:t> – configs static BIOS objects, jumps to c_int00 to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init Stack Pointer (SP), globals/statics, then calls 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User initialization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Must execute </a:t>
            </a:r>
            <a:r>
              <a:rPr lang="en-US">
                <a:latin typeface="Courier New" pitchFamily="49" charset="0"/>
                <a:cs typeface="Courier New" pitchFamily="49" charset="0"/>
              </a:rPr>
              <a:t>BIOS_start() </a:t>
            </a:r>
            <a:r>
              <a:rPr lang="en-US">
                <a:latin typeface="Arial Narrow" pitchFamily="34" charset="0"/>
              </a:rPr>
              <a:t>to enable BIOS Scheduler &amp; INTs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1242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55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2355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Real-Time Analysis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654050"/>
            <a:ext cx="6096000" cy="1662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bIns="13716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Gather data on target  </a:t>
            </a:r>
            <a:r>
              <a:rPr lang="en-US" sz="2000" b="0">
                <a:latin typeface="Arial Narrow" pitchFamily="34" charset="0"/>
              </a:rPr>
              <a:t>(30-40 CPU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Format data on host  </a:t>
            </a:r>
            <a:r>
              <a:rPr lang="en-US" sz="2000" b="0">
                <a:latin typeface="Arial Narrow" pitchFamily="34" charset="0"/>
              </a:rPr>
              <a:t>(1000s of host PC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Data gathering does NOT stop target CPU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Halt CPU to see results (stop-time debug)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710238" y="5486400"/>
            <a:ext cx="282416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 Analyze time NOT </a:t>
            </a:r>
            <a:br>
              <a:rPr lang="en-US" sz="2000"/>
            </a:br>
            <a:r>
              <a:rPr lang="en-US" sz="2000"/>
              <a:t> spent in Idle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638800" y="5037138"/>
            <a:ext cx="36004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CPU/Thread Load Graph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562600" y="2487613"/>
            <a:ext cx="36512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RunTime Obj View (ROV)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638800" y="2954338"/>
            <a:ext cx="3276600" cy="1008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Halt to see results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Displays stats about all threads in system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88133" name="Picture 37" descr="Lab3_ROV_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28863"/>
            <a:ext cx="5334000" cy="1914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88134" name="Picture 38" descr="CPU_LO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52938"/>
            <a:ext cx="4114800" cy="224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838200"/>
            <a:ext cx="55626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172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pic>
        <p:nvPicPr>
          <p:cNvPr id="717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Real-Time Analysis Tools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338513" y="2974975"/>
            <a:ext cx="5573712" cy="3698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0" dirty="0">
                <a:cs typeface="+mn-cs"/>
              </a:rPr>
              <a:t>Log_info1(“TOGGLED LED [%u] times”, count);</a:t>
            </a:r>
            <a:endParaRPr lang="en-US" sz="2000" b="0" dirty="0">
              <a:cs typeface="+mn-cs"/>
            </a:endParaRP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52400" y="1130300"/>
            <a:ext cx="2933700" cy="207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Send DBG Msgs to PC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Data displayed during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stop-time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Deterministic, low CPU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cycle count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WAY more efficient than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traditional </a:t>
            </a:r>
            <a:r>
              <a:rPr lang="en-US" sz="2000" b="0"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76200" y="684213"/>
            <a:ext cx="9191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25606" name="Text Box 45"/>
          <p:cNvSpPr txBox="1">
            <a:spLocks noChangeArrowheads="1"/>
          </p:cNvSpPr>
          <p:nvPr/>
        </p:nvSpPr>
        <p:spPr bwMode="auto">
          <a:xfrm>
            <a:off x="152400" y="4310063"/>
            <a:ext cx="3121025" cy="923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View system events down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to the CPU cycle…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Calculate benchmarks</a:t>
            </a:r>
          </a:p>
        </p:txBody>
      </p:sp>
      <p:sp>
        <p:nvSpPr>
          <p:cNvPr id="25607" name="Text Box 46"/>
          <p:cNvSpPr txBox="1">
            <a:spLocks noChangeArrowheads="1"/>
          </p:cNvSpPr>
          <p:nvPr/>
        </p:nvSpPr>
        <p:spPr bwMode="auto">
          <a:xfrm>
            <a:off x="76200" y="3732213"/>
            <a:ext cx="27479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Execution Graph</a:t>
            </a:r>
          </a:p>
        </p:txBody>
      </p:sp>
      <p:pic>
        <p:nvPicPr>
          <p:cNvPr id="73730" name="Picture 2" descr="C:\Documents and Settings\a0159877\Desktop\SYSBIOS Snaps\Lab5-RTA\5_20_new_exec_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7913" y="3529013"/>
            <a:ext cx="5029200" cy="28987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log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2925" y="990600"/>
            <a:ext cx="5811838" cy="17843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5814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2662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</a:t>
            </a:r>
            <a:r>
              <a:rPr lang="en-US" u="sng" smtClean="0"/>
              <a:t>NEW</a:t>
            </a:r>
            <a:r>
              <a:rPr lang="en-US" smtClean="0"/>
              <a:t> SYS/BIOS Project</a:t>
            </a:r>
          </a:p>
        </p:txBody>
      </p:sp>
      <p:pic>
        <p:nvPicPr>
          <p:cNvPr id="13" name="Picture 16" descr="Next_Finis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 rot="20283078">
            <a:off x="6700838" y="9255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76200" y="755650"/>
            <a:ext cx="6791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Create CCS Project (as normal), then click: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Select a SYS/BIOS Example:</a:t>
            </a:r>
          </a:p>
        </p:txBody>
      </p:sp>
      <p:sp>
        <p:nvSpPr>
          <p:cNvPr id="27654" name="TextBox 16"/>
          <p:cNvSpPr txBox="1">
            <a:spLocks noChangeArrowheads="1"/>
          </p:cNvSpPr>
          <p:nvPr/>
        </p:nvSpPr>
        <p:spPr bwMode="auto">
          <a:xfrm>
            <a:off x="5673725" y="2057400"/>
            <a:ext cx="33416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What’s in the project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created by “Typical”?</a:t>
            </a:r>
          </a:p>
        </p:txBody>
      </p: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5715000" y="2819400"/>
            <a:ext cx="32496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Paths to SYS/BIOS tools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.CFG file (app.cfg)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that contains “typical”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configuration for static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objects (e.g. Swi, Task…)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Source files (main.c) that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contains appropriate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#includes of header files</a:t>
            </a:r>
          </a:p>
        </p:txBody>
      </p:sp>
      <p:pic>
        <p:nvPicPr>
          <p:cNvPr id="20" name="Picture 19" descr="basic6_pick_typical_cfg_example_USETH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752600"/>
            <a:ext cx="4114800" cy="4830763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 bwMode="auto">
          <a:xfrm>
            <a:off x="1905000" y="4876800"/>
            <a:ext cx="914400" cy="2476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Project Settings</a:t>
            </a:r>
          </a:p>
        </p:txBody>
      </p:sp>
      <p:sp>
        <p:nvSpPr>
          <p:cNvPr id="28675" name="TextBox 14"/>
          <p:cNvSpPr txBox="1">
            <a:spLocks noChangeArrowheads="1"/>
          </p:cNvSpPr>
          <p:nvPr/>
        </p:nvSpPr>
        <p:spPr bwMode="auto">
          <a:xfrm>
            <a:off x="401638" y="582613"/>
            <a:ext cx="87058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versions for XDC, IPC, SYS/BIOS, xDAIS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“Platform” file (similar to the .tcf seed file for memory)</a:t>
            </a:r>
          </a:p>
        </p:txBody>
      </p:sp>
      <p:pic>
        <p:nvPicPr>
          <p:cNvPr id="4098" name="Picture 2" descr="C:\Documents and Settings\a0159877\Desktop\SYSBIOS Snaps\extra\CCSBui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511300"/>
            <a:ext cx="4343400" cy="5194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/>
          <p:cNvSpPr/>
          <p:nvPr/>
        </p:nvSpPr>
        <p:spPr bwMode="auto">
          <a:xfrm>
            <a:off x="2514600" y="28194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19388" y="4281488"/>
            <a:ext cx="1928812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Left Arrow 15"/>
          <p:cNvSpPr/>
          <p:nvPr/>
        </p:nvSpPr>
        <p:spPr bwMode="auto">
          <a:xfrm rot="20678321">
            <a:off x="5368925" y="5846763"/>
            <a:ext cx="685800" cy="457200"/>
          </a:xfrm>
          <a:prstGeom prst="leftArrow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989388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970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pic>
        <p:nvPicPr>
          <p:cNvPr id="2970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BIOS Configuration</a:t>
            </a:r>
          </a:p>
        </p:txBody>
      </p:sp>
      <p:sp>
        <p:nvSpPr>
          <p:cNvPr id="30723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pic>
        <p:nvPicPr>
          <p:cNvPr id="17" name="Picture 16" descr="basic1_cfg_available_produc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025" y="2209800"/>
            <a:ext cx="2873375" cy="43434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basic4_use_i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7100" y="3810000"/>
            <a:ext cx="2705100" cy="2209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6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5611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XGCONF shows “Available Products” – Right-click and “Use Mod”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“Mod” shows up in Outline view – Right-click and “Add New”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All graphical changes in GUI displayed in </a:t>
            </a:r>
            <a:r>
              <a:rPr lang="en-US" sz="2000" u="sng">
                <a:solidFill>
                  <a:schemeClr val="tx2"/>
                </a:solidFill>
                <a:latin typeface="Arial Narrow" pitchFamily="34" charset="0"/>
              </a:rPr>
              <a:t>.cfg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source code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334000" y="2743200"/>
            <a:ext cx="9144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49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Config – .CFG Files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sp>
        <p:nvSpPr>
          <p:cNvPr id="31748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6278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When you “Add New”, you get a dialogue box to set up parameters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Two views: “Basic” and “Advanced”</a:t>
            </a:r>
          </a:p>
        </p:txBody>
      </p:sp>
      <p:pic>
        <p:nvPicPr>
          <p:cNvPr id="19" name="Picture 18" descr="basic5_idle_par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13" y="2408238"/>
            <a:ext cx="5780087" cy="30781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ight Arrow 10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.CFG Files (XDC script)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228600" y="649288"/>
            <a:ext cx="69818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All changes made to the GUI are reflected with 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java script in the .CFG file</a:t>
            </a:r>
          </a:p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Click on a module on the right, see the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corresponding script in app.cfg</a:t>
            </a: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5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 descr="C:\Documents and Settings\a0159877\Desktop\SYSBIOS Snaps\extra\use_i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100" y="2514600"/>
            <a:ext cx="5824538" cy="2268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048250"/>
            <a:ext cx="553085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Build Flow (CFG)</a:t>
            </a:r>
          </a:p>
        </p:txBody>
      </p:sp>
      <p:sp>
        <p:nvSpPr>
          <p:cNvPr id="33795" name="TextBox 24"/>
          <p:cNvSpPr txBox="1">
            <a:spLocks noChangeArrowheads="1"/>
          </p:cNvSpPr>
          <p:nvPr/>
        </p:nvSpPr>
        <p:spPr bwMode="auto">
          <a:xfrm>
            <a:off x="747713" y="660400"/>
            <a:ext cx="5997575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SYS/BIOS</a:t>
            </a: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– user configures system with </a:t>
            </a: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CFG file</a:t>
            </a:r>
          </a:p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The rest is “under the hood”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4263" y="2209800"/>
            <a:ext cx="1295400" cy="12874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XDC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075" y="3878263"/>
            <a:ext cx="99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.C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68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Compiler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594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2063" y="3878263"/>
            <a:ext cx="1143000" cy="685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app.out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463" y="5249863"/>
            <a:ext cx="114300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libs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cxnSp>
        <p:nvCxnSpPr>
          <p:cNvPr id="33802" name="Shape 34"/>
          <p:cNvCxnSpPr>
            <a:cxnSpLocks noChangeShapeType="1"/>
            <a:stCxn id="26" idx="3"/>
            <a:endCxn id="28" idx="0"/>
          </p:cNvCxnSpPr>
          <p:nvPr/>
        </p:nvCxnSpPr>
        <p:spPr bwMode="auto">
          <a:xfrm>
            <a:off x="3649663" y="2852738"/>
            <a:ext cx="10287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3" name="Shape 36"/>
          <p:cNvCxnSpPr>
            <a:cxnSpLocks noChangeShapeType="1"/>
            <a:stCxn id="26" idx="3"/>
            <a:endCxn id="29" idx="0"/>
          </p:cNvCxnSpPr>
          <p:nvPr/>
        </p:nvCxnSpPr>
        <p:spPr bwMode="auto">
          <a:xfrm>
            <a:off x="3649663" y="2852738"/>
            <a:ext cx="27813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4" name="Straight Arrow Connector 38"/>
          <p:cNvCxnSpPr>
            <a:cxnSpLocks noChangeShapeType="1"/>
            <a:stCxn id="27" idx="3"/>
            <a:endCxn id="28" idx="1"/>
          </p:cNvCxnSpPr>
          <p:nvPr/>
        </p:nvCxnSpPr>
        <p:spPr bwMode="auto">
          <a:xfrm>
            <a:off x="1717675" y="4221163"/>
            <a:ext cx="2389188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5" name="Straight Arrow Connector 39"/>
          <p:cNvCxnSpPr>
            <a:cxnSpLocks noChangeShapeType="1"/>
          </p:cNvCxnSpPr>
          <p:nvPr/>
        </p:nvCxnSpPr>
        <p:spPr bwMode="auto">
          <a:xfrm>
            <a:off x="5249863" y="4221163"/>
            <a:ext cx="609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6" name="Straight Arrow Connector 40"/>
          <p:cNvCxnSpPr>
            <a:cxnSpLocks noChangeShapeType="1"/>
          </p:cNvCxnSpPr>
          <p:nvPr/>
        </p:nvCxnSpPr>
        <p:spPr bwMode="auto">
          <a:xfrm>
            <a:off x="7002463" y="4221163"/>
            <a:ext cx="609600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07" name="TextBox 41"/>
          <p:cNvSpPr txBox="1">
            <a:spLocks noChangeArrowheads="1"/>
          </p:cNvSpPr>
          <p:nvPr/>
        </p:nvSpPr>
        <p:spPr bwMode="auto">
          <a:xfrm>
            <a:off x="3767138" y="2570163"/>
            <a:ext cx="1838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compiler.opt</a:t>
            </a:r>
          </a:p>
        </p:txBody>
      </p:sp>
      <p:sp>
        <p:nvSpPr>
          <p:cNvPr id="33808" name="TextBox 42"/>
          <p:cNvSpPr txBox="1">
            <a:spLocks noChangeArrowheads="1"/>
          </p:cNvSpPr>
          <p:nvPr/>
        </p:nvSpPr>
        <p:spPr bwMode="auto">
          <a:xfrm>
            <a:off x="6054725" y="2570163"/>
            <a:ext cx="73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.cmd</a:t>
            </a:r>
          </a:p>
        </p:txBody>
      </p:sp>
      <p:cxnSp>
        <p:nvCxnSpPr>
          <p:cNvPr id="33809" name="Straight Arrow Connector 44"/>
          <p:cNvCxnSpPr>
            <a:cxnSpLocks noChangeShapeType="1"/>
            <a:stCxn id="31" idx="0"/>
            <a:endCxn id="29" idx="2"/>
          </p:cNvCxnSpPr>
          <p:nvPr/>
        </p:nvCxnSpPr>
        <p:spPr bwMode="auto">
          <a:xfrm rot="5400000" flipH="1" flipV="1">
            <a:off x="6088063" y="4906962"/>
            <a:ext cx="685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0" name="TextBox 45"/>
          <p:cNvSpPr txBox="1">
            <a:spLocks noChangeArrowheads="1"/>
          </p:cNvSpPr>
          <p:nvPr/>
        </p:nvSpPr>
        <p:spPr bwMode="auto">
          <a:xfrm>
            <a:off x="638175" y="1778000"/>
            <a:ext cx="969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USER </a:t>
            </a:r>
          </a:p>
        </p:txBody>
      </p:sp>
      <p:sp>
        <p:nvSpPr>
          <p:cNvPr id="33811" name="Rounded Rectangle 48"/>
          <p:cNvSpPr>
            <a:spLocks noChangeArrowheads="1"/>
          </p:cNvSpPr>
          <p:nvPr/>
        </p:nvSpPr>
        <p:spPr bwMode="auto">
          <a:xfrm>
            <a:off x="2430463" y="2613025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Configuro</a:t>
            </a:r>
          </a:p>
        </p:txBody>
      </p:sp>
      <p:sp>
        <p:nvSpPr>
          <p:cNvPr id="33812" name="TextBox 49"/>
          <p:cNvSpPr txBox="1">
            <a:spLocks noChangeArrowheads="1"/>
          </p:cNvSpPr>
          <p:nvPr/>
        </p:nvSpPr>
        <p:spPr bwMode="auto">
          <a:xfrm>
            <a:off x="4645025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-I</a:t>
            </a:r>
          </a:p>
        </p:txBody>
      </p:sp>
      <p:sp>
        <p:nvSpPr>
          <p:cNvPr id="33813" name="TextBox 50"/>
          <p:cNvSpPr txBox="1">
            <a:spLocks noChangeArrowheads="1"/>
          </p:cNvSpPr>
          <p:nvPr/>
        </p:nvSpPr>
        <p:spPr bwMode="auto">
          <a:xfrm>
            <a:off x="6392863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2216150"/>
            <a:ext cx="1752600" cy="12192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pkgs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 (.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cfg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)</a:t>
            </a:r>
            <a:endParaRPr lang="en-US" sz="18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Platform/Target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Build Options</a:t>
            </a:r>
            <a:endParaRPr lang="en-US" sz="18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cxnSp>
        <p:nvCxnSpPr>
          <p:cNvPr id="33815" name="Straight Arrow Connector 55"/>
          <p:cNvCxnSpPr>
            <a:cxnSpLocks noChangeShapeType="1"/>
          </p:cNvCxnSpPr>
          <p:nvPr/>
        </p:nvCxnSpPr>
        <p:spPr bwMode="auto">
          <a:xfrm>
            <a:off x="1744663" y="28194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16" name="TextBox 56"/>
          <p:cNvSpPr txBox="1">
            <a:spLocks noChangeArrowheads="1"/>
          </p:cNvSpPr>
          <p:nvPr/>
        </p:nvSpPr>
        <p:spPr bwMode="auto">
          <a:xfrm>
            <a:off x="255588" y="4735513"/>
            <a:ext cx="53911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BIOS modules (like HWI, Clock, Semaphore, etc.) are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delivered as RTSC compliant packages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– Real Time Software Components – Packages that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contain libraries and metadata (similar to Java.jar files)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XDC – eXpress DSP Components – set of tools to consume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packages (knows how to read RTSC metadata)</a:t>
            </a:r>
          </a:p>
        </p:txBody>
      </p:sp>
      <p:sp>
        <p:nvSpPr>
          <p:cNvPr id="33817" name="TextBox 45"/>
          <p:cNvSpPr txBox="1">
            <a:spLocks noChangeArrowheads="1"/>
          </p:cNvSpPr>
          <p:nvPr/>
        </p:nvSpPr>
        <p:spPr bwMode="auto">
          <a:xfrm>
            <a:off x="3733800" y="1778000"/>
            <a:ext cx="3714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UNDER THE HOOD (TOOLS) </a:t>
            </a:r>
          </a:p>
        </p:txBody>
      </p:sp>
      <p:cxnSp>
        <p:nvCxnSpPr>
          <p:cNvPr id="33818" name="Straight Connector 41"/>
          <p:cNvCxnSpPr>
            <a:cxnSpLocks noChangeShapeType="1"/>
          </p:cNvCxnSpPr>
          <p:nvPr/>
        </p:nvCxnSpPr>
        <p:spPr bwMode="auto">
          <a:xfrm>
            <a:off x="152400" y="1646238"/>
            <a:ext cx="8686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819" name="Straight Connector 43"/>
          <p:cNvCxnSpPr>
            <a:cxnSpLocks noChangeShapeType="1"/>
          </p:cNvCxnSpPr>
          <p:nvPr/>
        </p:nvCxnSpPr>
        <p:spPr bwMode="auto">
          <a:xfrm rot="5400000">
            <a:off x="663575" y="3124200"/>
            <a:ext cx="2895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4196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482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pic>
        <p:nvPicPr>
          <p:cNvPr id="3482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3716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19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819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(Memory Config)</a:t>
            </a:r>
          </a:p>
        </p:txBody>
      </p:sp>
      <p:sp>
        <p:nvSpPr>
          <p:cNvPr id="35843" name="TextBox 11"/>
          <p:cNvSpPr txBox="1">
            <a:spLocks noChangeArrowheads="1"/>
          </p:cNvSpPr>
          <p:nvPr/>
        </p:nvSpPr>
        <p:spPr bwMode="auto">
          <a:xfrm>
            <a:off x="166688" y="1347788"/>
            <a:ext cx="27955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Create Internal Memory 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 (e.g. IRAM)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Configure cache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Define External Memory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</a:t>
            </a:r>
          </a:p>
        </p:txBody>
      </p:sp>
      <p:sp>
        <p:nvSpPr>
          <p:cNvPr id="35844" name="TextBox 12"/>
          <p:cNvSpPr txBox="1">
            <a:spLocks noChangeArrowheads="1"/>
          </p:cNvSpPr>
          <p:nvPr/>
        </p:nvSpPr>
        <p:spPr bwMode="auto">
          <a:xfrm>
            <a:off x="152400" y="990600"/>
            <a:ext cx="24241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Memory Config</a:t>
            </a:r>
          </a:p>
        </p:txBody>
      </p:sp>
      <p:sp>
        <p:nvSpPr>
          <p:cNvPr id="35845" name="TextBox 13"/>
          <p:cNvSpPr txBox="1">
            <a:spLocks noChangeArrowheads="1"/>
          </p:cNvSpPr>
          <p:nvPr/>
        </p:nvSpPr>
        <p:spPr bwMode="auto">
          <a:xfrm>
            <a:off x="152400" y="3454400"/>
            <a:ext cx="2608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Can link code, data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stack to any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defined mem segment</a:t>
            </a:r>
          </a:p>
        </p:txBody>
      </p:sp>
      <p:sp>
        <p:nvSpPr>
          <p:cNvPr id="35846" name="TextBox 14"/>
          <p:cNvSpPr txBox="1">
            <a:spLocks noChangeArrowheads="1"/>
          </p:cNvSpPr>
          <p:nvPr/>
        </p:nvSpPr>
        <p:spPr bwMode="auto">
          <a:xfrm>
            <a:off x="152400" y="3124200"/>
            <a:ext cx="2921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Section Placement</a:t>
            </a:r>
          </a:p>
        </p:txBody>
      </p: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166688" y="4776788"/>
            <a:ext cx="27511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Use “Import” button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to copy “seed” platform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then customize</a:t>
            </a:r>
          </a:p>
        </p:txBody>
      </p:sp>
      <p:sp>
        <p:nvSpPr>
          <p:cNvPr id="35848" name="TextBox 16"/>
          <p:cNvSpPr txBox="1">
            <a:spLocks noChangeArrowheads="1"/>
          </p:cNvSpPr>
          <p:nvPr/>
        </p:nvSpPr>
        <p:spPr bwMode="auto">
          <a:xfrm>
            <a:off x="152400" y="4419600"/>
            <a:ext cx="26638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Custom Platform</a:t>
            </a:r>
          </a:p>
        </p:txBody>
      </p:sp>
      <p:pic>
        <p:nvPicPr>
          <p:cNvPr id="6146" name="Picture 2" descr="C:\Documents and Settings\a0159877\Desktop\SYSBIOS Snaps\extra\mother_plat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11325"/>
            <a:ext cx="588645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view_plat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720725"/>
            <a:ext cx="3367088" cy="14890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88315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86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3686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 (1)</a:t>
            </a:r>
          </a:p>
        </p:txBody>
      </p:sp>
      <p:sp>
        <p:nvSpPr>
          <p:cNvPr id="37891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8007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SYS/BIOS Product Page </a:t>
            </a:r>
            <a:r>
              <a:rPr lang="en-US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(www.ti.com/sysbios).</a:t>
            </a:r>
          </a:p>
        </p:txBody>
      </p:sp>
      <p:pic>
        <p:nvPicPr>
          <p:cNvPr id="1026" name="Picture 2" descr="C:\Documents and Settings\a0159877\Desktop\SYSBIOS Snaps\extra\sysbios_ti_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575" y="1143000"/>
            <a:ext cx="7362825" cy="5181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 (2)</a:t>
            </a:r>
          </a:p>
        </p:txBody>
      </p:sp>
      <p:sp>
        <p:nvSpPr>
          <p:cNvPr id="38915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CCS Help Contents</a:t>
            </a:r>
          </a:p>
        </p:txBody>
      </p:sp>
      <p:pic>
        <p:nvPicPr>
          <p:cNvPr id="2050" name="Picture 2" descr="C:\Documents and Settings\a0159877\Desktop\SYSBIOS Snaps\extra\ccs_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143000"/>
            <a:ext cx="2743200" cy="33591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Documents and Settings\a0159877\Desktop\SYSBIOS Snaps\extra\help_AP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762000"/>
            <a:ext cx="5334000" cy="57340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685800" y="4683125"/>
            <a:ext cx="26003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User Guides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API Reference (knl)</a:t>
            </a:r>
          </a:p>
        </p:txBody>
      </p:sp>
      <p:cxnSp>
        <p:nvCxnSpPr>
          <p:cNvPr id="38919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057400"/>
            <a:ext cx="2057400" cy="2057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Latest Tools</a:t>
            </a:r>
          </a:p>
        </p:txBody>
      </p:sp>
      <p:sp>
        <p:nvSpPr>
          <p:cNvPr id="39939" name="TextBox 22"/>
          <p:cNvSpPr txBox="1">
            <a:spLocks noChangeArrowheads="1"/>
          </p:cNvSpPr>
          <p:nvPr/>
        </p:nvSpPr>
        <p:spPr bwMode="auto">
          <a:xfrm>
            <a:off x="304800" y="533400"/>
            <a:ext cx="424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Download Target Content</a:t>
            </a: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211888" y="2214563"/>
            <a:ext cx="1982787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Utilities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 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IPC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Etc.</a:t>
            </a:r>
          </a:p>
        </p:txBody>
      </p:sp>
      <p:pic>
        <p:nvPicPr>
          <p:cNvPr id="4098" name="Picture 2" descr="C:\Documents and Settings\a0159877\Desktop\SYSBIOS Snaps\extra\Target_cont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888" y="1454150"/>
            <a:ext cx="4379912" cy="5159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7400" y="1003300"/>
            <a:ext cx="6481763" cy="33813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Arial Narrow" pitchFamily="34" charset="0"/>
                <a:cs typeface="+mn-cs"/>
              </a:rPr>
              <a:t>http://software-dl.ti.com/dsps/dsps_public_sw/sdo_sb/targetcontent/</a:t>
            </a:r>
            <a:endParaRPr lang="en-US" sz="2000" b="0" dirty="0">
              <a:latin typeface="Arial Narrow" pitchFamily="34" charset="0"/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19050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09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r>
              <a:rPr lang="en-US" smtClean="0"/>
              <a:t>BIOS Threads</a:t>
            </a:r>
          </a:p>
          <a:p>
            <a:pPr lvl="1"/>
            <a:r>
              <a:rPr lang="en-US" smtClean="0"/>
              <a:t>Hardware Interrupts (HWI)</a:t>
            </a:r>
          </a:p>
          <a:p>
            <a:pPr lvl="1"/>
            <a:r>
              <a:rPr lang="en-US" smtClean="0"/>
              <a:t>Software Interrupts (SWI)</a:t>
            </a:r>
          </a:p>
          <a:p>
            <a:pPr lvl="1"/>
            <a:r>
              <a:rPr lang="en-US" smtClean="0"/>
              <a:t>Tasks (TSK)</a:t>
            </a:r>
          </a:p>
          <a:p>
            <a:pPr lvl="1"/>
            <a:r>
              <a:rPr lang="en-US" smtClean="0"/>
              <a:t>Semaphores (SEM)</a:t>
            </a:r>
          </a:p>
          <a:p>
            <a:pPr lvl="1"/>
            <a:endParaRPr lang="en-US" smtClean="0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409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58896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Hwi Scheduling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Hwi (hi)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</a:t>
            </a:r>
            <a:r>
              <a:rPr lang="en-US" dirty="0">
                <a:solidFill>
                  <a:schemeClr val="tx2"/>
                </a:solidFill>
                <a:cs typeface="+mn-cs"/>
              </a:rPr>
              <a:t>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7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8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41999" name="Rectangle 19"/>
          <p:cNvSpPr>
            <a:spLocks noChangeArrowheads="1"/>
          </p:cNvSpPr>
          <p:nvPr/>
        </p:nvSpPr>
        <p:spPr bwMode="auto">
          <a:xfrm>
            <a:off x="63500" y="1752600"/>
            <a:ext cx="8915400" cy="32004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4613"/>
            <a:ext cx="9144000" cy="742951"/>
          </a:xfrm>
        </p:spPr>
        <p:txBody>
          <a:bodyPr/>
          <a:lstStyle/>
          <a:p>
            <a:r>
              <a:rPr lang="en-US" sz="3400" smtClean="0"/>
              <a:t>Foreground / Background Scheduling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66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219200" y="685800"/>
            <a:ext cx="2133600" cy="2743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371600" y="1981200"/>
            <a:ext cx="1828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371600" y="8382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825500"/>
            <a:ext cx="1905000" cy="2190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while(1)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 nonRT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219200" y="35814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93825" y="3609975"/>
            <a:ext cx="1577975" cy="1190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0000"/>
                </a:solidFill>
              </a:rPr>
              <a:t>ISR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printf()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5638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791200" y="838200"/>
            <a:ext cx="2133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866775"/>
            <a:ext cx="2133600" cy="13255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BIOS_start()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>
            <a:off x="3200400" y="137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3200400" y="2743200"/>
            <a:ext cx="2590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 rot="5400000">
            <a:off x="5829300" y="2209800"/>
            <a:ext cx="2590800" cy="28194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Scheduler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5791200" y="35052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3533775"/>
            <a:ext cx="1962150" cy="1201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66FF"/>
                </a:solidFill>
              </a:rPr>
              <a:t>Hwi</a:t>
            </a:r>
            <a:r>
              <a:rPr lang="en-US" sz="2000">
                <a:solidFill>
                  <a:srgbClr val="000000"/>
                </a:solidFill>
              </a:rPr>
              <a:t/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LOG_info1()</a:t>
            </a:r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3352800" y="4267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5791200" y="2438400"/>
            <a:ext cx="2133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867400" y="2527300"/>
            <a:ext cx="1935163" cy="82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66FF"/>
                </a:solidFill>
              </a:rPr>
              <a:t>Idle</a:t>
            </a:r>
            <a:br>
              <a:rPr lang="en-US" sz="2000">
                <a:solidFill>
                  <a:srgbClr val="0066FF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nonRT</a:t>
            </a:r>
            <a:r>
              <a:rPr lang="en-US" sz="2000" b="0">
                <a:solidFill>
                  <a:srgbClr val="000000"/>
                </a:solidFill>
              </a:rPr>
              <a:t/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+</a:t>
            </a: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instrumentation</a:t>
            </a:r>
          </a:p>
        </p:txBody>
      </p:sp>
      <p:sp>
        <p:nvSpPr>
          <p:cNvPr id="30" name="Leading Question"/>
          <p:cNvSpPr txBox="1">
            <a:spLocks noChangeArrowheads="1"/>
          </p:cNvSpPr>
          <p:nvPr/>
        </p:nvSpPr>
        <p:spPr bwMode="auto">
          <a:xfrm>
            <a:off x="2613025" y="6529388"/>
            <a:ext cx="4811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Which real-time "event" causes the Hwi to execute?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CPU Interrupts from </a:t>
            </a:r>
            <a:r>
              <a:rPr lang="en-US" sz="3200" u="sng" smtClean="0"/>
              <a:t>Peripheral</a:t>
            </a:r>
            <a:r>
              <a:rPr lang="en-US" sz="3200" smtClean="0"/>
              <a:t> (Ex: McASP)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3200400" y="838200"/>
            <a:ext cx="4089400" cy="297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3200400" y="2209800"/>
            <a:ext cx="4089400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3263900" y="1709738"/>
            <a:ext cx="1663700" cy="2746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Read”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52400" y="838200"/>
            <a:ext cx="1524000" cy="2667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Ctr="1"/>
          <a:lstStyle/>
          <a:p>
            <a:pPr algn="ctr" eaLnBrk="0" hangingPunct="0">
              <a:defRPr/>
            </a:pPr>
            <a:r>
              <a:rPr lang="en-US">
                <a:solidFill>
                  <a:srgbClr val="0066FF"/>
                </a:solidFill>
                <a:cs typeface="+mn-cs"/>
              </a:rPr>
              <a:t>CPU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  <a:t/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</a:b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7835900" y="838200"/>
            <a:ext cx="850900" cy="2743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>
              <a:spcBef>
                <a:spcPct val="80000"/>
              </a:spcBef>
            </a:pPr>
            <a:r>
              <a:rPr lang="en-US" sz="2000">
                <a:solidFill>
                  <a:srgbClr val="000000"/>
                </a:solidFill>
              </a:rPr>
              <a:t>C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O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D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E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206375" y="2014538"/>
            <a:ext cx="1470025" cy="3968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McASP0_INT</a:t>
            </a:r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3471863" y="1370013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RRDY=1</a:t>
            </a:r>
          </a:p>
        </p:txBody>
      </p:sp>
      <p:cxnSp>
        <p:nvCxnSpPr>
          <p:cNvPr id="44042" name="AutoShape 13"/>
          <p:cNvCxnSpPr>
            <a:cxnSpLocks noChangeShapeType="1"/>
            <a:stCxn id="8203" idx="2"/>
            <a:endCxn id="44041" idx="3"/>
          </p:cNvCxnSpPr>
          <p:nvPr/>
        </p:nvCxnSpPr>
        <p:spPr bwMode="auto">
          <a:xfrm rot="5400000">
            <a:off x="4664869" y="1286669"/>
            <a:ext cx="152400" cy="322262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</p:cxn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4191000" y="990600"/>
            <a:ext cx="1422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XRBUF12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6146800" y="990600"/>
            <a:ext cx="914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XRSR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5613400" y="11811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061200" y="11811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47" name="Rectangle 23"/>
          <p:cNvSpPr>
            <a:spLocks noChangeArrowheads="1"/>
          </p:cNvSpPr>
          <p:nvPr/>
        </p:nvSpPr>
        <p:spPr bwMode="auto">
          <a:xfrm>
            <a:off x="4191000" y="2438400"/>
            <a:ext cx="14478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XRBUF11</a:t>
            </a:r>
          </a:p>
        </p:txBody>
      </p:sp>
      <p:sp>
        <p:nvSpPr>
          <p:cNvPr id="44048" name="Rectangle 24"/>
          <p:cNvSpPr>
            <a:spLocks noChangeArrowheads="1"/>
          </p:cNvSpPr>
          <p:nvPr/>
        </p:nvSpPr>
        <p:spPr bwMode="auto">
          <a:xfrm>
            <a:off x="6146800" y="2438400"/>
            <a:ext cx="9144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XRSR</a:t>
            </a:r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7061200" y="26289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50" name="AutoShape 26"/>
          <p:cNvCxnSpPr>
            <a:cxnSpLocks noChangeShapeType="1"/>
            <a:stCxn id="44047" idx="3"/>
            <a:endCxn id="44048" idx="1"/>
          </p:cNvCxnSpPr>
          <p:nvPr/>
        </p:nvCxnSpPr>
        <p:spPr bwMode="auto">
          <a:xfrm>
            <a:off x="5638800" y="2628900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8"/>
          <p:cNvCxnSpPr>
            <a:cxnSpLocks noChangeShapeType="1"/>
            <a:stCxn id="44047" idx="3"/>
          </p:cNvCxnSpPr>
          <p:nvPr/>
        </p:nvCxnSpPr>
        <p:spPr bwMode="auto">
          <a:xfrm>
            <a:off x="5638800" y="2628900"/>
            <a:ext cx="50800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2" name="AutoShape 42"/>
          <p:cNvCxnSpPr>
            <a:cxnSpLocks noChangeShapeType="1"/>
            <a:stCxn id="44047" idx="2"/>
            <a:endCxn id="44053" idx="3"/>
          </p:cNvCxnSpPr>
          <p:nvPr/>
        </p:nvCxnSpPr>
        <p:spPr bwMode="auto">
          <a:xfrm rot="5400000">
            <a:off x="4624388" y="2803525"/>
            <a:ext cx="274638" cy="30638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44053" name="Text Box 43"/>
          <p:cNvSpPr txBox="1">
            <a:spLocks noChangeArrowheads="1"/>
          </p:cNvSpPr>
          <p:nvPr/>
        </p:nvSpPr>
        <p:spPr bwMode="auto">
          <a:xfrm>
            <a:off x="3500438" y="2940050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XRDY=1</a:t>
            </a:r>
          </a:p>
        </p:txBody>
      </p:sp>
      <p:sp>
        <p:nvSpPr>
          <p:cNvPr id="44054" name="Text Box 44"/>
          <p:cNvSpPr txBox="1">
            <a:spLocks noChangeArrowheads="1"/>
          </p:cNvSpPr>
          <p:nvPr/>
        </p:nvSpPr>
        <p:spPr bwMode="auto">
          <a:xfrm>
            <a:off x="3276600" y="3276600"/>
            <a:ext cx="1727200" cy="274638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Write”</a:t>
            </a:r>
          </a:p>
        </p:txBody>
      </p:sp>
      <p:sp>
        <p:nvSpPr>
          <p:cNvPr id="44055" name="Text Box 69"/>
          <p:cNvSpPr txBox="1">
            <a:spLocks noChangeArrowheads="1"/>
          </p:cNvSpPr>
          <p:nvPr/>
        </p:nvSpPr>
        <p:spPr bwMode="auto">
          <a:xfrm>
            <a:off x="1219200" y="4114800"/>
            <a:ext cx="6654800" cy="160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Peripheral (e.g. McASP on C6748) causes an interrupt to the CPU to indicate “service required”.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  <a:cs typeface="Courier New" pitchFamily="49" charset="0"/>
              </a:rPr>
              <a:t>This “event” will have an ID (datasheet) and can be tied to a specific CPU interrupt (target specific)</a:t>
            </a:r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2057400" y="1905000"/>
            <a:ext cx="762000" cy="609600"/>
          </a:xfrm>
          <a:prstGeom prst="flowChartOnline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H="1">
            <a:off x="2971800" y="152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1" name="Line 77"/>
          <p:cNvSpPr>
            <a:spLocks noChangeShapeType="1"/>
          </p:cNvSpPr>
          <p:nvPr/>
        </p:nvSpPr>
        <p:spPr bwMode="auto">
          <a:xfrm flipH="1">
            <a:off x="2971800" y="31051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2" name="Line 78"/>
          <p:cNvSpPr>
            <a:spLocks noChangeShapeType="1"/>
          </p:cNvSpPr>
          <p:nvPr/>
        </p:nvSpPr>
        <p:spPr bwMode="auto">
          <a:xfrm>
            <a:off x="2971800" y="152400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3" name="Line 79"/>
          <p:cNvSpPr>
            <a:spLocks noChangeShapeType="1"/>
          </p:cNvSpPr>
          <p:nvPr/>
        </p:nvSpPr>
        <p:spPr bwMode="auto">
          <a:xfrm>
            <a:off x="25908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4" name="Line 80"/>
          <p:cNvSpPr>
            <a:spLocks noChangeShapeType="1"/>
          </p:cNvSpPr>
          <p:nvPr/>
        </p:nvSpPr>
        <p:spPr bwMode="auto">
          <a:xfrm>
            <a:off x="25908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5" name="Line 81"/>
          <p:cNvSpPr>
            <a:spLocks noChangeShapeType="1"/>
          </p:cNvSpPr>
          <p:nvPr/>
        </p:nvSpPr>
        <p:spPr bwMode="auto">
          <a:xfrm>
            <a:off x="29718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63" name="AutoShape 82"/>
          <p:cNvCxnSpPr>
            <a:cxnSpLocks noChangeShapeType="1"/>
            <a:stCxn id="349259" idx="1"/>
            <a:endCxn id="44040" idx="3"/>
          </p:cNvCxnSpPr>
          <p:nvPr/>
        </p:nvCxnSpPr>
        <p:spPr bwMode="auto">
          <a:xfrm flipH="1">
            <a:off x="1676400" y="2209800"/>
            <a:ext cx="3810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40" name="Leading Question"/>
          <p:cNvSpPr txBox="1">
            <a:spLocks noChangeArrowheads="1"/>
          </p:cNvSpPr>
          <p:nvPr/>
        </p:nvSpPr>
        <p:spPr bwMode="auto">
          <a:xfrm>
            <a:off x="4100513" y="5791200"/>
            <a:ext cx="4225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 eaLnBrk="0" hangingPunct="0"/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we configure SYS/BIOS to respond</a:t>
            </a:r>
            <a:br>
              <a:rPr lang="en-US" sz="2000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to this interrupt and call the appropriate ISR?</a:t>
            </a:r>
          </a:p>
          <a:p>
            <a:pPr algn="ctr" eaLnBrk="0" hangingPunct="0">
              <a:lnSpc>
                <a:spcPct val="80000"/>
              </a:lnSpc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742950"/>
          </a:xfrm>
        </p:spPr>
        <p:txBody>
          <a:bodyPr/>
          <a:lstStyle/>
          <a:p>
            <a:r>
              <a:rPr lang="en-US" smtClean="0"/>
              <a:t>Configuring an </a:t>
            </a:r>
            <a:r>
              <a:rPr lang="en-US" i="1" u="sng" smtClean="0"/>
              <a:t>Hwi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Hwi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45062" name="Group 48"/>
          <p:cNvGrpSpPr>
            <a:grpSpLocks/>
          </p:cNvGrpSpPr>
          <p:nvPr/>
        </p:nvGrpSpPr>
        <p:grpSpPr bwMode="auto">
          <a:xfrm>
            <a:off x="1447800" y="609600"/>
            <a:ext cx="5181600" cy="457200"/>
            <a:chOff x="480" y="384"/>
            <a:chExt cx="3264" cy="288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384"/>
              <a:ext cx="326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McASP0_INT to the CPU’s HWI</a:t>
              </a:r>
              <a:r>
                <a:rPr lang="en-US" sz="2000" baseline="-25000">
                  <a:solidFill>
                    <a:srgbClr val="000000"/>
                  </a:solidFill>
                  <a:latin typeface="Arial Narrow" pitchFamily="34" charset="0"/>
                </a:rPr>
                <a:t>5</a:t>
              </a:r>
              <a:endParaRPr lang="en-US" sz="200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pic>
        <p:nvPicPr>
          <p:cNvPr id="72707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963988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665288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666875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506788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247650" y="3513138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641350" y="3551238"/>
            <a:ext cx="6234113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Hwi – Event ID, CPU Int #, ISR vector: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743200" y="2149475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575" y="5916613"/>
            <a:ext cx="3486150" cy="3143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0" dirty="0">
                <a:latin typeface="Arial Narrow" pitchFamily="34" charset="0"/>
                <a:cs typeface="+mn-cs"/>
              </a:rPr>
              <a:t>To enable INT at startup, check the box</a:t>
            </a:r>
            <a:endParaRPr lang="en-US" sz="1800" b="0" dirty="0">
              <a:latin typeface="Arial Narrow" pitchFamily="34" charset="0"/>
              <a:cs typeface="+mn-cs"/>
            </a:endParaRPr>
          </a:p>
        </p:txBody>
      </p:sp>
      <p:cxnSp>
        <p:nvCxnSpPr>
          <p:cNvPr id="45071" name="Straight Arrow Connector 47"/>
          <p:cNvCxnSpPr>
            <a:cxnSpLocks noChangeShapeType="1"/>
            <a:stCxn id="46" idx="3"/>
          </p:cNvCxnSpPr>
          <p:nvPr/>
        </p:nvCxnSpPr>
        <p:spPr bwMode="auto">
          <a:xfrm flipV="1">
            <a:off x="4911725" y="5945188"/>
            <a:ext cx="422275" cy="128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9" name="Leading Question"/>
          <p:cNvSpPr txBox="1">
            <a:spLocks noChangeArrowheads="1"/>
          </p:cNvSpPr>
          <p:nvPr/>
        </p:nvSpPr>
        <p:spPr bwMode="auto">
          <a:xfrm>
            <a:off x="5029200" y="6248400"/>
            <a:ext cx="3175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Where do you find the Event Id #?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7100" y="2055813"/>
            <a:ext cx="2860675" cy="922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192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 for an Operating System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5437188" cy="677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</a:t>
            </a:r>
            <a:r>
              <a:rPr lang="en-US" sz="2000" u="sng">
                <a:latin typeface="Arial Narrow" pitchFamily="34" charset="0"/>
              </a:rPr>
              <a:t>Simple system:</a:t>
            </a:r>
            <a:r>
              <a:rPr lang="en-US" sz="2000">
                <a:latin typeface="Arial Narrow" pitchFamily="34" charset="0"/>
              </a:rPr>
              <a:t> single I-P-O is easy to manage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As system complexity increases (</a:t>
            </a:r>
            <a:r>
              <a:rPr lang="en-US" sz="2000" u="sng">
                <a:latin typeface="Arial Narrow" pitchFamily="34" charset="0"/>
              </a:rPr>
              <a:t>multiple threads</a:t>
            </a:r>
            <a:r>
              <a:rPr lang="en-US" sz="2000">
                <a:latin typeface="Arial Narrow" pitchFamily="34" charset="0"/>
              </a:rPr>
              <a:t>):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3797300"/>
            <a:ext cx="2973388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Can they all meet real time 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Priorities of threads/algos ?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92675" y="3797300"/>
            <a:ext cx="2886075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Synchronization of events?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55832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2 options: “home-grown” or use existing (SYS/BIOS)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  </a:t>
            </a:r>
            <a:r>
              <a:rPr lang="en-US" sz="1600">
                <a:latin typeface="Arial Narrow" pitchFamily="34" charset="0"/>
              </a:rPr>
              <a:t>(either option requires overhead)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990600" y="5233988"/>
            <a:ext cx="6075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If you choose an existing O/S, what should you consider ?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79513" y="5667375"/>
            <a:ext cx="2643187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modular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easy to use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How much does it cost ?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852988" y="5667375"/>
            <a:ext cx="2971800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reliable?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What code overhead exists?</a:t>
            </a:r>
          </a:p>
        </p:txBody>
      </p:sp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26670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0462" name="AutoShape 14"/>
          <p:cNvSpPr>
            <a:spLocks noChangeArrowheads="1"/>
          </p:cNvSpPr>
          <p:nvPr/>
        </p:nvSpPr>
        <p:spPr bwMode="auto">
          <a:xfrm>
            <a:off x="55626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5650" y="2441575"/>
            <a:ext cx="1398588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573463" y="2441575"/>
            <a:ext cx="167163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Data Processing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Algorithm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32563" y="2441575"/>
            <a:ext cx="139858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0386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862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0104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8580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7056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Event IDs</a:t>
            </a:r>
          </a:p>
        </p:txBody>
      </p:sp>
      <p:sp>
        <p:nvSpPr>
          <p:cNvPr id="46083" name="Text Box 11"/>
          <p:cNvSpPr txBox="1">
            <a:spLocks noChangeArrowheads="1"/>
          </p:cNvSpPr>
          <p:nvPr/>
        </p:nvSpPr>
        <p:spPr bwMode="auto">
          <a:xfrm>
            <a:off x="304800" y="565150"/>
            <a:ext cx="8042275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So, how do you know the names of the interrupt events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and their corresponding event numbers?</a:t>
            </a:r>
          </a:p>
        </p:txBody>
      </p: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652463" y="1339850"/>
            <a:ext cx="57467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>
                <a:solidFill>
                  <a:srgbClr val="0066FF"/>
                </a:solidFill>
              </a:rPr>
              <a:t>Look it up (in the datasheet), of course…</a:t>
            </a: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35138" y="1981200"/>
            <a:ext cx="4665662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 i="1">
                <a:solidFill>
                  <a:srgbClr val="000000"/>
                </a:solidFill>
              </a:rPr>
              <a:t>Ref: TMS320C6748 datasheet (exerpt):</a:t>
            </a:r>
          </a:p>
        </p:txBody>
      </p:sp>
      <p:pic>
        <p:nvPicPr>
          <p:cNvPr id="370719" name="Picture 31" descr="mcasp_ints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400"/>
            <a:ext cx="7467600" cy="1289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6087" name="Text Box 11"/>
          <p:cNvSpPr txBox="1">
            <a:spLocks noChangeArrowheads="1"/>
          </p:cNvSpPr>
          <p:nvPr/>
        </p:nvSpPr>
        <p:spPr bwMode="auto">
          <a:xfrm>
            <a:off x="304800" y="5414963"/>
            <a:ext cx="7813675" cy="75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This example is target-specific for the C6748 DSP.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Simply refer to your target’s datasheet for similar info.</a:t>
            </a:r>
          </a:p>
        </p:txBody>
      </p:sp>
      <p:sp>
        <p:nvSpPr>
          <p:cNvPr id="18" name="Leading Question"/>
          <p:cNvSpPr txBox="1">
            <a:spLocks noChangeArrowheads="1"/>
          </p:cNvSpPr>
          <p:nvPr/>
        </p:nvSpPr>
        <p:spPr bwMode="auto">
          <a:xfrm>
            <a:off x="5113338" y="6172200"/>
            <a:ext cx="30305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What happens in the ISR ?</a:t>
            </a:r>
          </a:p>
        </p:txBody>
      </p:sp>
      <p:pic>
        <p:nvPicPr>
          <p:cNvPr id="13" name="Picture 2" descr="C:\Documents and Settings\a0159877\Desktop\SYSBIOS Snaps\extra\Event_i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3352800"/>
            <a:ext cx="2882900" cy="17240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6090" name="Straight Arrow Connector 14"/>
          <p:cNvCxnSpPr>
            <a:cxnSpLocks noChangeShapeType="1"/>
          </p:cNvCxnSpPr>
          <p:nvPr/>
        </p:nvCxnSpPr>
        <p:spPr bwMode="auto">
          <a:xfrm>
            <a:off x="1600200" y="3124200"/>
            <a:ext cx="2362200" cy="13716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ISR (McASP)</a:t>
            </a:r>
          </a:p>
        </p:txBody>
      </p:sp>
      <p:sp>
        <p:nvSpPr>
          <p:cNvPr id="47107" name="Text Box 12"/>
          <p:cNvSpPr txBox="1">
            <a:spLocks noChangeArrowheads="1"/>
          </p:cNvSpPr>
          <p:nvPr/>
        </p:nvSpPr>
        <p:spPr bwMode="auto">
          <a:xfrm>
            <a:off x="441325" y="1165225"/>
            <a:ext cx="4225925" cy="33813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Example ISR for MCASP0_INT interrupt </a:t>
            </a: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457200" y="2530475"/>
            <a:ext cx="8364538" cy="36639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= MCASP1-&gt;RCV;	  // READ audio sample from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MCASP-&gt;XMT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	  // WRITE audio sample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+=1;			  // increment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counter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&gt;= BUFFSIZE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				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memcpy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Len);      // Copy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Algo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0;                  // reset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for new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buf’s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pingPong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^= 1;		  // PING/PONG buffer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96875" y="2133600"/>
            <a:ext cx="18430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isrAudio:</a:t>
            </a:r>
          </a:p>
        </p:txBody>
      </p:sp>
      <p:sp>
        <p:nvSpPr>
          <p:cNvPr id="14" name="Leading Question"/>
          <p:cNvSpPr txBox="1">
            <a:spLocks noChangeArrowheads="1"/>
          </p:cNvSpPr>
          <p:nvPr/>
        </p:nvSpPr>
        <p:spPr bwMode="auto">
          <a:xfrm>
            <a:off x="4383088" y="6207125"/>
            <a:ext cx="41100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Can one interrupt preempt another?</a:t>
            </a:r>
          </a:p>
        </p:txBody>
      </p:sp>
      <p:pic>
        <p:nvPicPr>
          <p:cNvPr id="2050" name="Picture 2" descr="C:\Documents and Settings\a0159877\Desktop\SYSBIOS Snaps\extra\hwi_basic_sett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19125"/>
            <a:ext cx="2740025" cy="1765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7112" name="Straight Arrow Connector 10"/>
          <p:cNvCxnSpPr>
            <a:cxnSpLocks noChangeShapeType="1"/>
            <a:stCxn id="47109" idx="3"/>
          </p:cNvCxnSpPr>
          <p:nvPr/>
        </p:nvCxnSpPr>
        <p:spPr bwMode="auto">
          <a:xfrm flipV="1">
            <a:off x="2239963" y="1774825"/>
            <a:ext cx="4922837" cy="55245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Enabling Preemption of Hwi</a:t>
            </a:r>
          </a:p>
        </p:txBody>
      </p:sp>
      <p:pic>
        <p:nvPicPr>
          <p:cNvPr id="73730" name="Picture 2" descr="C:\Documents and Settings\a0159877\Desktop\Interrupt_preemp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025" y="642938"/>
            <a:ext cx="5086350" cy="2609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132" name="TextBox 16"/>
          <p:cNvSpPr txBox="1">
            <a:spLocks noChangeArrowheads="1"/>
          </p:cNvSpPr>
          <p:nvPr/>
        </p:nvSpPr>
        <p:spPr bwMode="auto">
          <a:xfrm>
            <a:off x="549275" y="3429000"/>
            <a:ext cx="7832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2"/>
                </a:solidFill>
              </a:rPr>
              <a:t>Default</a:t>
            </a:r>
            <a:r>
              <a:rPr lang="en-US" b="0"/>
              <a:t> mask is “SELF” – which means all other Hwi’s</a:t>
            </a:r>
            <a:br>
              <a:rPr lang="en-US" b="0"/>
            </a:br>
            <a:r>
              <a:rPr lang="en-US" b="0"/>
              <a:t>can pre-empt except for itself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Can choose other masking options as required:</a:t>
            </a:r>
          </a:p>
        </p:txBody>
      </p:sp>
      <p:sp>
        <p:nvSpPr>
          <p:cNvPr id="48133" name="TextBox 18"/>
          <p:cNvSpPr txBox="1">
            <a:spLocks noChangeArrowheads="1"/>
          </p:cNvSpPr>
          <p:nvPr/>
        </p:nvSpPr>
        <p:spPr bwMode="auto">
          <a:xfrm>
            <a:off x="1047750" y="4633913"/>
            <a:ext cx="7334250" cy="1647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ALL: </a:t>
            </a:r>
            <a:r>
              <a:rPr lang="en-US" sz="2000" b="0"/>
              <a:t>	  	Best choice if ISR is short &amp; fast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NONE: 	</a:t>
            </a:r>
            <a:r>
              <a:rPr lang="en-US" sz="2000" b="0"/>
              <a:t>	Dangerous – make sure ISR code is re-entrant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BITMASK:</a:t>
            </a:r>
            <a:r>
              <a:rPr lang="en-US" sz="2000" b="0"/>
              <a:t>	Allows custom mask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LOWER:</a:t>
            </a:r>
            <a:r>
              <a:rPr lang="en-US" sz="2000" b="0"/>
              <a:t>	Masks any interrupt(s) with lower priority (ARM)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Hwi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7924800" cy="434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n-lt"/>
                <a:cs typeface="Courier New" pitchFamily="49" charset="0"/>
              </a:rPr>
              <a:t>Set enable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Set enable bit = 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Hwi_clearInterrupt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Clear INT flag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Hwi_post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0" dirty="0">
                <a:latin typeface="+mj-lt"/>
                <a:cs typeface="Courier New" pitchFamily="49" charset="0"/>
              </a:rPr>
              <a:t>Post INT # (in code)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Global INTs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restore</a:t>
            </a:r>
            <a:endParaRPr lang="en-US" b="0" dirty="0">
              <a:latin typeface="+mj-lt"/>
              <a:cs typeface="Courier New" pitchFamily="49" charset="0"/>
            </a:endParaRPr>
          </a:p>
        </p:txBody>
      </p:sp>
      <p:sp>
        <p:nvSpPr>
          <p:cNvPr id="49156" name="TextBox 14"/>
          <p:cNvSpPr txBox="1">
            <a:spLocks noChangeArrowheads="1"/>
          </p:cNvSpPr>
          <p:nvPr/>
        </p:nvSpPr>
        <p:spPr bwMode="auto">
          <a:xfrm>
            <a:off x="457200" y="762000"/>
            <a:ext cx="40449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Hwi APIs:</a:t>
            </a:r>
          </a:p>
        </p:txBody>
      </p:sp>
      <p:cxnSp>
        <p:nvCxnSpPr>
          <p:cNvPr id="49157" name="Straight Connector 16"/>
          <p:cNvCxnSpPr>
            <a:cxnSpLocks noChangeShapeType="1"/>
          </p:cNvCxnSpPr>
          <p:nvPr/>
        </p:nvCxnSpPr>
        <p:spPr bwMode="auto">
          <a:xfrm>
            <a:off x="609600" y="29638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8" name="Straight Connector 17"/>
          <p:cNvCxnSpPr>
            <a:cxnSpLocks noChangeShapeType="1"/>
          </p:cNvCxnSpPr>
          <p:nvPr/>
        </p:nvCxnSpPr>
        <p:spPr bwMode="auto">
          <a:xfrm>
            <a:off x="609600" y="39544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9" name="Straight Connector 21"/>
          <p:cNvCxnSpPr>
            <a:cxnSpLocks noChangeShapeType="1"/>
          </p:cNvCxnSpPr>
          <p:nvPr/>
        </p:nvCxnSpPr>
        <p:spPr bwMode="auto">
          <a:xfrm rot="5400000">
            <a:off x="2941638" y="3467100"/>
            <a:ext cx="4343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26138" y="6096000"/>
            <a:ext cx="2268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SWIs...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200400"/>
            <a:ext cx="1744663" cy="314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in SYS/BIOS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362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17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r>
              <a:rPr lang="en-US" smtClean="0"/>
              <a:t>BIOS Threads</a:t>
            </a:r>
          </a:p>
          <a:p>
            <a:pPr lvl="1"/>
            <a:r>
              <a:rPr lang="en-US" smtClean="0"/>
              <a:t>Hardware Interrupts (HWI)</a:t>
            </a:r>
          </a:p>
          <a:p>
            <a:pPr lvl="1"/>
            <a:r>
              <a:rPr lang="en-US" smtClean="0"/>
              <a:t>Software Interrupts (SWI)</a:t>
            </a:r>
          </a:p>
          <a:p>
            <a:pPr lvl="1"/>
            <a:r>
              <a:rPr lang="en-US" smtClean="0"/>
              <a:t>Tasks (TSK)</a:t>
            </a:r>
          </a:p>
          <a:p>
            <a:pPr lvl="1"/>
            <a:r>
              <a:rPr lang="en-US" smtClean="0"/>
              <a:t>Semaphores (SEM)</a:t>
            </a:r>
          </a:p>
          <a:p>
            <a:pPr lvl="1"/>
            <a:endParaRPr lang="en-US" smtClean="0"/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5018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1665288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</a:t>
            </a:r>
            <a:r>
              <a:rPr lang="en-US" dirty="0">
                <a:solidFill>
                  <a:schemeClr val="tx2"/>
                </a:solidFill>
                <a:cs typeface="+mn-cs"/>
              </a:rPr>
              <a:t>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Swi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</a:t>
            </a:r>
            <a:r>
              <a:rPr lang="en-US" dirty="0">
                <a:solidFill>
                  <a:schemeClr val="tx2"/>
                </a:solidFill>
                <a:cs typeface="+mn-cs"/>
              </a:rPr>
              <a:t>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1208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1209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1210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1212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3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4" name="Rectangle 19"/>
          <p:cNvSpPr>
            <a:spLocks noChangeArrowheads="1"/>
          </p:cNvSpPr>
          <p:nvPr/>
        </p:nvSpPr>
        <p:spPr bwMode="auto">
          <a:xfrm>
            <a:off x="63500" y="2819400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5" name="Rectangle 20"/>
          <p:cNvSpPr>
            <a:spLocks noChangeArrowheads="1"/>
          </p:cNvSpPr>
          <p:nvPr/>
        </p:nvSpPr>
        <p:spPr bwMode="auto">
          <a:xfrm>
            <a:off x="42863" y="622300"/>
            <a:ext cx="8915400" cy="102235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and Software Interrupt System</a:t>
            </a:r>
          </a:p>
        </p:txBody>
      </p:sp>
      <p:sp>
        <p:nvSpPr>
          <p:cNvPr id="992267" name="Rectangle 11"/>
          <p:cNvSpPr>
            <a:spLocks noChangeArrowheads="1"/>
          </p:cNvSpPr>
          <p:nvPr/>
        </p:nvSpPr>
        <p:spPr bwMode="auto">
          <a:xfrm>
            <a:off x="6019800" y="2895600"/>
            <a:ext cx="28956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8" name="Rectangle 12"/>
          <p:cNvSpPr>
            <a:spLocks noChangeArrowheads="1"/>
          </p:cNvSpPr>
          <p:nvPr/>
        </p:nvSpPr>
        <p:spPr bwMode="auto">
          <a:xfrm>
            <a:off x="152400" y="2895600"/>
            <a:ext cx="2667000" cy="1981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9" name="AutoShape 13"/>
          <p:cNvSpPr>
            <a:spLocks noChangeArrowheads="1"/>
          </p:cNvSpPr>
          <p:nvPr/>
        </p:nvSpPr>
        <p:spPr bwMode="auto">
          <a:xfrm>
            <a:off x="152400" y="2044700"/>
            <a:ext cx="8686800" cy="685800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0" name="AutoShape 14"/>
          <p:cNvSpPr>
            <a:spLocks noChangeArrowheads="1"/>
          </p:cNvSpPr>
          <p:nvPr/>
        </p:nvSpPr>
        <p:spPr bwMode="auto">
          <a:xfrm>
            <a:off x="152400" y="1143000"/>
            <a:ext cx="8686800" cy="685800"/>
          </a:xfrm>
          <a:prstGeom prst="flowChartAlternateProcess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1" name="Line 15"/>
          <p:cNvSpPr>
            <a:spLocks noChangeShapeType="1"/>
          </p:cNvSpPr>
          <p:nvPr/>
        </p:nvSpPr>
        <p:spPr bwMode="auto">
          <a:xfrm>
            <a:off x="3352800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2" name="Line 16"/>
          <p:cNvSpPr>
            <a:spLocks noChangeShapeType="1"/>
          </p:cNvSpPr>
          <p:nvPr/>
        </p:nvSpPr>
        <p:spPr bwMode="auto">
          <a:xfrm>
            <a:off x="497046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3" name="Line 17"/>
          <p:cNvSpPr>
            <a:spLocks noChangeShapeType="1"/>
          </p:cNvSpPr>
          <p:nvPr/>
        </p:nvSpPr>
        <p:spPr bwMode="auto">
          <a:xfrm>
            <a:off x="4964113" y="2387600"/>
            <a:ext cx="369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34" name="Rectangle 18"/>
          <p:cNvSpPr>
            <a:spLocks noChangeArrowheads="1"/>
          </p:cNvSpPr>
          <p:nvPr/>
        </p:nvSpPr>
        <p:spPr bwMode="auto">
          <a:xfrm>
            <a:off x="152400" y="2971800"/>
            <a:ext cx="27432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Hwi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Fast response to INTs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Min context switching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High priority for CPU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Limited # of Hwi possible</a:t>
            </a:r>
          </a:p>
        </p:txBody>
      </p:sp>
      <p:sp>
        <p:nvSpPr>
          <p:cNvPr id="52235" name="Rectangle 19"/>
          <p:cNvSpPr>
            <a:spLocks noChangeArrowheads="1"/>
          </p:cNvSpPr>
          <p:nvPr/>
        </p:nvSpPr>
        <p:spPr bwMode="auto">
          <a:xfrm>
            <a:off x="6096000" y="2971800"/>
            <a:ext cx="2743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Swi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Latency in response time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Context switch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Selectable priority levels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Scheduler manages execution</a:t>
            </a:r>
          </a:p>
        </p:txBody>
      </p:sp>
      <p:sp>
        <p:nvSpPr>
          <p:cNvPr id="5223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  <p:sp>
        <p:nvSpPr>
          <p:cNvPr id="52237" name="Text Box 21"/>
          <p:cNvSpPr txBox="1">
            <a:spLocks noChangeArrowheads="1"/>
          </p:cNvSpPr>
          <p:nvPr/>
        </p:nvSpPr>
        <p:spPr bwMode="auto">
          <a:xfrm>
            <a:off x="1752600" y="609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Execution flow for flexible real-time systems:</a:t>
            </a:r>
          </a:p>
        </p:txBody>
      </p:sp>
      <p:sp>
        <p:nvSpPr>
          <p:cNvPr id="52238" name="AutoShape 22"/>
          <p:cNvSpPr>
            <a:spLocks noChangeArrowheads="1"/>
          </p:cNvSpPr>
          <p:nvPr/>
        </p:nvSpPr>
        <p:spPr bwMode="auto">
          <a:xfrm>
            <a:off x="381000" y="1282700"/>
            <a:ext cx="655638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INT !</a:t>
            </a:r>
          </a:p>
        </p:txBody>
      </p:sp>
      <p:sp>
        <p:nvSpPr>
          <p:cNvPr id="52239" name="AutoShape 23"/>
          <p:cNvSpPr>
            <a:spLocks noChangeArrowheads="1"/>
          </p:cNvSpPr>
          <p:nvPr/>
        </p:nvSpPr>
        <p:spPr bwMode="auto">
          <a:xfrm>
            <a:off x="1436688" y="1263650"/>
            <a:ext cx="1889125" cy="44291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Hard R/T Process</a:t>
            </a:r>
          </a:p>
        </p:txBody>
      </p:sp>
      <p:sp>
        <p:nvSpPr>
          <p:cNvPr id="52240" name="AutoShape 24"/>
          <p:cNvSpPr>
            <a:spLocks noChangeArrowheads="1"/>
          </p:cNvSpPr>
          <p:nvPr/>
        </p:nvSpPr>
        <p:spPr bwMode="auto">
          <a:xfrm>
            <a:off x="3733800" y="12827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Post Swi</a:t>
            </a:r>
          </a:p>
        </p:txBody>
      </p:sp>
      <p:sp>
        <p:nvSpPr>
          <p:cNvPr id="52241" name="AutoShape 25"/>
          <p:cNvSpPr>
            <a:spLocks noChangeArrowheads="1"/>
          </p:cNvSpPr>
          <p:nvPr/>
        </p:nvSpPr>
        <p:spPr bwMode="auto">
          <a:xfrm>
            <a:off x="5367338" y="1298575"/>
            <a:ext cx="1274762" cy="3730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0">
                <a:solidFill>
                  <a:srgbClr val="000000"/>
                </a:solidFill>
                <a:latin typeface="Arial Narrow" pitchFamily="34" charset="0"/>
              </a:rPr>
              <a:t>Cleanup, RET</a:t>
            </a: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5354638" y="2182813"/>
            <a:ext cx="2168525" cy="40798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Continue Processing ...</a:t>
            </a:r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103981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4" name="AutoShape 28"/>
          <p:cNvSpPr>
            <a:spLocks noChangeArrowheads="1"/>
          </p:cNvSpPr>
          <p:nvPr/>
        </p:nvSpPr>
        <p:spPr bwMode="auto">
          <a:xfrm>
            <a:off x="3733800" y="21844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SWI Ready</a:t>
            </a:r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>
            <a:off x="4419600" y="1676400"/>
            <a:ext cx="0" cy="522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7834313" y="1270000"/>
            <a:ext cx="8223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Hwi</a:t>
            </a:r>
          </a:p>
        </p:txBody>
      </p:sp>
      <p:sp>
        <p:nvSpPr>
          <p:cNvPr id="52247" name="Text Box 32"/>
          <p:cNvSpPr txBox="1">
            <a:spLocks noChangeArrowheads="1"/>
          </p:cNvSpPr>
          <p:nvPr/>
        </p:nvSpPr>
        <p:spPr bwMode="auto">
          <a:xfrm>
            <a:off x="2962275" y="3289300"/>
            <a:ext cx="2949575" cy="2044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*buf++ = *XBUF;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cnt++;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if (cnt &gt;= BLKSZ)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Swi_post(swiFir);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count = 0;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pingPong ^= 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6" name="Leading Question"/>
          <p:cNvSpPr txBox="1">
            <a:spLocks noChangeArrowheads="1"/>
          </p:cNvSpPr>
          <p:nvPr/>
        </p:nvSpPr>
        <p:spPr bwMode="auto">
          <a:xfrm>
            <a:off x="6459538" y="6248400"/>
            <a:ext cx="17764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Scheduling SWIs...</a:t>
            </a:r>
          </a:p>
        </p:txBody>
      </p:sp>
      <p:sp>
        <p:nvSpPr>
          <p:cNvPr id="52249" name="TextBox 27"/>
          <p:cNvSpPr txBox="1">
            <a:spLocks noChangeArrowheads="1"/>
          </p:cNvSpPr>
          <p:nvPr/>
        </p:nvSpPr>
        <p:spPr bwMode="auto">
          <a:xfrm>
            <a:off x="2911475" y="2970213"/>
            <a:ext cx="1182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chemeClr val="tx2"/>
                </a:solidFill>
              </a:rPr>
              <a:t>isrAudio:</a:t>
            </a:r>
          </a:p>
        </p:txBody>
      </p:sp>
      <p:sp>
        <p:nvSpPr>
          <p:cNvPr id="52250" name="Text Box 30"/>
          <p:cNvSpPr txBox="1">
            <a:spLocks noChangeArrowheads="1"/>
          </p:cNvSpPr>
          <p:nvPr/>
        </p:nvSpPr>
        <p:spPr bwMode="auto">
          <a:xfrm>
            <a:off x="7834313" y="2185988"/>
            <a:ext cx="822325" cy="438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Swi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5331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5332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5333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(p2)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r>
              <a:rPr lang="en-US" smtClean="0"/>
              <a:t>Scheduling Rules</a:t>
            </a:r>
          </a:p>
        </p:txBody>
      </p:sp>
      <p:sp>
        <p:nvSpPr>
          <p:cNvPr id="995335" name="Line 7"/>
          <p:cNvSpPr>
            <a:spLocks noChangeShapeType="1"/>
          </p:cNvSpPr>
          <p:nvPr/>
        </p:nvSpPr>
        <p:spPr bwMode="gray">
          <a:xfrm>
            <a:off x="5245100" y="3956050"/>
            <a:ext cx="731838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6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7" name="Line 9"/>
          <p:cNvSpPr>
            <a:spLocks noChangeShapeType="1"/>
          </p:cNvSpPr>
          <p:nvPr/>
        </p:nvSpPr>
        <p:spPr bwMode="auto">
          <a:xfrm>
            <a:off x="2278063" y="3200400"/>
            <a:ext cx="7969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8" name="Line 10"/>
          <p:cNvSpPr>
            <a:spLocks noChangeShapeType="1"/>
          </p:cNvSpPr>
          <p:nvPr/>
        </p:nvSpPr>
        <p:spPr bwMode="auto">
          <a:xfrm>
            <a:off x="3303588" y="2362200"/>
            <a:ext cx="10668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9" name="Line 11"/>
          <p:cNvSpPr>
            <a:spLocks noChangeShapeType="1"/>
          </p:cNvSpPr>
          <p:nvPr/>
        </p:nvSpPr>
        <p:spPr bwMode="auto">
          <a:xfrm flipH="1">
            <a:off x="4411663" y="3200400"/>
            <a:ext cx="8731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0" name="Line 12"/>
          <p:cNvSpPr>
            <a:spLocks noChangeShapeType="1"/>
          </p:cNvSpPr>
          <p:nvPr/>
        </p:nvSpPr>
        <p:spPr bwMode="auto">
          <a:xfrm>
            <a:off x="3116263" y="3200400"/>
            <a:ext cx="1219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1" name="Line 13"/>
          <p:cNvSpPr>
            <a:spLocks noChangeShapeType="1"/>
          </p:cNvSpPr>
          <p:nvPr/>
        </p:nvSpPr>
        <p:spPr bwMode="auto">
          <a:xfrm flipV="1">
            <a:off x="3074988" y="1600200"/>
            <a:ext cx="0" cy="150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2" name="Line 14"/>
          <p:cNvSpPr>
            <a:spLocks noChangeShapeType="1"/>
          </p:cNvSpPr>
          <p:nvPr/>
        </p:nvSpPr>
        <p:spPr bwMode="auto">
          <a:xfrm>
            <a:off x="3532188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3" name="Line 15"/>
          <p:cNvSpPr>
            <a:spLocks noChangeShapeType="1"/>
          </p:cNvSpPr>
          <p:nvPr/>
        </p:nvSpPr>
        <p:spPr bwMode="auto">
          <a:xfrm>
            <a:off x="43703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4" name="Line 16"/>
          <p:cNvSpPr>
            <a:spLocks noChangeShapeType="1"/>
          </p:cNvSpPr>
          <p:nvPr/>
        </p:nvSpPr>
        <p:spPr bwMode="auto">
          <a:xfrm>
            <a:off x="5284788" y="3276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5" name="Line 17"/>
          <p:cNvSpPr>
            <a:spLocks noChangeShapeType="1"/>
          </p:cNvSpPr>
          <p:nvPr/>
        </p:nvSpPr>
        <p:spPr bwMode="auto">
          <a:xfrm>
            <a:off x="3532188" y="2362200"/>
            <a:ext cx="762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6" name="Line 18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5348" name="Line 20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49" name="Line 21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0" name="Line 22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1" name="Line 23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2" name="Line 24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3" name="Line 25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4" name="Line 26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3268" name="Text Box 2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3269" name="Text Box 28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3270" name="Group 29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5358" name="AutoShape 30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5359" name="Line 31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60" name="Line 32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3279" name="Text Box 33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3280" name="Text Box 34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3281" name="Text Box 35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3271" name="Rectangle 36"/>
          <p:cNvSpPr>
            <a:spLocks noChangeArrowheads="1"/>
          </p:cNvSpPr>
          <p:nvPr/>
        </p:nvSpPr>
        <p:spPr bwMode="auto">
          <a:xfrm>
            <a:off x="609600" y="4876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i="1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sz="2000" i="1">
                <a:solidFill>
                  <a:srgbClr val="0066FF"/>
                </a:solidFill>
                <a:latin typeface="Arial Narrow" pitchFamily="34" charset="0"/>
              </a:rPr>
              <a:t>Swi_post(mySwi)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: Unconditionally post a software interrupt (in the ready state)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If a higher priority thread becomes ready, the running thread is preempted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priorities from 1 to 32 (C28x has 16)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Automatic context switch (uses system stack)</a:t>
            </a:r>
          </a:p>
        </p:txBody>
      </p:sp>
      <p:sp>
        <p:nvSpPr>
          <p:cNvPr id="53272" name="Rectangle 37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2236788" y="3962400"/>
            <a:ext cx="28956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3274" name="AutoShape 39"/>
          <p:cNvSpPr>
            <a:spLocks noChangeArrowheads="1"/>
          </p:cNvSpPr>
          <p:nvPr/>
        </p:nvSpPr>
        <p:spPr bwMode="auto">
          <a:xfrm>
            <a:off x="31511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4402138" y="6172200"/>
            <a:ext cx="3886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What if the SWIs are at the same priority?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7379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7380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7381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p1)</a:t>
            </a:r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gray">
          <a:xfrm>
            <a:off x="6122988" y="3962400"/>
            <a:ext cx="731837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r>
              <a:rPr lang="en-US" smtClean="0"/>
              <a:t>Scheduling Rules</a:t>
            </a:r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>
            <a:off x="2236788" y="3200400"/>
            <a:ext cx="838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5208588" y="2362200"/>
            <a:ext cx="914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H="1">
            <a:off x="3532188" y="3200400"/>
            <a:ext cx="1676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 flipV="1">
            <a:off x="30749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3303588" y="2362200"/>
            <a:ext cx="19050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35321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52085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6122988" y="2438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7395" name="Line 19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6" name="Line 20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7" name="Line 21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8" name="Line 22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9" name="Line 23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0" name="Line 24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1" name="Line 25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4291" name="Text Box 26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4292" name="Group 27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7404" name="AutoShape 28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7405" name="Line 29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6" name="Line 30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4293" name="Rectangle 34"/>
          <p:cNvSpPr>
            <a:spLocks noChangeArrowheads="1"/>
          </p:cNvSpPr>
          <p:nvPr/>
        </p:nvSpPr>
        <p:spPr bwMode="auto">
          <a:xfrm>
            <a:off x="914400" y="4960938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Processes of same priority are scheduled first-in first-out (FIFO)</a:t>
            </a:r>
          </a:p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Having threads at the SAME priority offers certain advantages – such as resource sharing (without conflicts)</a:t>
            </a:r>
          </a:p>
        </p:txBody>
      </p:sp>
      <p:sp>
        <p:nvSpPr>
          <p:cNvPr id="54294" name="Rectangle 35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7412" name="Line 36"/>
          <p:cNvSpPr>
            <a:spLocks noChangeShapeType="1"/>
          </p:cNvSpPr>
          <p:nvPr/>
        </p:nvSpPr>
        <p:spPr bwMode="auto">
          <a:xfrm>
            <a:off x="3074988" y="32004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2236788" y="3962400"/>
            <a:ext cx="3962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97" name="AutoShape 38"/>
          <p:cNvSpPr>
            <a:spLocks noChangeArrowheads="1"/>
          </p:cNvSpPr>
          <p:nvPr/>
        </p:nvSpPr>
        <p:spPr bwMode="auto">
          <a:xfrm>
            <a:off x="30749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4298" name="Text Box 4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5581650" y="6230938"/>
            <a:ext cx="2781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SWI?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2388"/>
            <a:ext cx="9144000" cy="742951"/>
          </a:xfrm>
        </p:spPr>
        <p:txBody>
          <a:bodyPr/>
          <a:lstStyle/>
          <a:p>
            <a:r>
              <a:rPr lang="en-US" smtClean="0"/>
              <a:t>Configuring a </a:t>
            </a:r>
            <a:r>
              <a:rPr lang="en-US" i="1" u="sng" smtClean="0"/>
              <a:t>Swi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55302" name="Group 48"/>
          <p:cNvGrpSpPr>
            <a:grpSpLocks/>
          </p:cNvGrpSpPr>
          <p:nvPr/>
        </p:nvGrpSpPr>
        <p:grpSpPr bwMode="auto">
          <a:xfrm>
            <a:off x="1447800" y="619125"/>
            <a:ext cx="5486400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isrAudio()  fxn to Swi, use priority 1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60880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Swi – Object name, function, priority: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865438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4754" name="Picture 2" descr="C:\Documents and Settings\a0159877\Desktop\swi_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2005013"/>
            <a:ext cx="2244725" cy="1228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755" name="Picture 3" descr="C:\Documents and Settings\a0159877\Desktop\swi_avail_produ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711325"/>
            <a:ext cx="1447800" cy="1762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swi_instan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3400" y="4103688"/>
            <a:ext cx="3454400" cy="25495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838200" y="3006725"/>
            <a:ext cx="7543800" cy="7826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Overview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73125" y="2417763"/>
            <a:ext cx="11747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773488" y="2441575"/>
            <a:ext cx="13319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Swi, Task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53213" y="2397125"/>
            <a:ext cx="117475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57200" y="568325"/>
            <a:ext cx="82296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71913" y="3084513"/>
            <a:ext cx="1274762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SYS/BIOS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14400" y="3387725"/>
            <a:ext cx="109220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Scheduler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86000" y="3387725"/>
            <a:ext cx="21145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Data Sharing/Passing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0" y="3387725"/>
            <a:ext cx="16430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Synchronization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77000" y="3387725"/>
            <a:ext cx="14541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Memory Mgmt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8813" y="3981450"/>
            <a:ext cx="73644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Arial Narrow" pitchFamily="34" charset="0"/>
              </a:rPr>
              <a:t>SYS/BIOS is a scalable, real-time kernel used in 1000s of systems today: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84225" y="4318000"/>
            <a:ext cx="7772400" cy="2133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Pre-emptive </a:t>
            </a:r>
            <a:r>
              <a:rPr lang="en-US" sz="1800" u="sng">
                <a:latin typeface="Arial Narrow" pitchFamily="34" charset="0"/>
              </a:rPr>
              <a:t>Scheduler</a:t>
            </a:r>
            <a:r>
              <a:rPr lang="en-US" sz="1800">
                <a:latin typeface="Arial Narrow" pitchFamily="34" charset="0"/>
              </a:rPr>
              <a:t> to design system to meet real-time (including sync/priorities)</a:t>
            </a:r>
            <a:endParaRPr lang="en-US" sz="1800" u="sng">
              <a:latin typeface="Arial Narrow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Modular</a:t>
            </a:r>
            <a:r>
              <a:rPr lang="en-US" sz="1800">
                <a:latin typeface="Arial Narrow" pitchFamily="34" charset="0"/>
              </a:rPr>
              <a:t> – pre-defined interface for inter-thread communications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Reliable</a:t>
            </a:r>
            <a:r>
              <a:rPr lang="en-US" sz="1800">
                <a:latin typeface="Arial Narrow" pitchFamily="34" charset="0"/>
              </a:rPr>
              <a:t> – 1000s of applications have used it for more than 10 years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Footprint</a:t>
            </a:r>
            <a:r>
              <a:rPr lang="en-US" sz="1800">
                <a:latin typeface="Arial Narrow" pitchFamily="34" charset="0"/>
              </a:rPr>
              <a:t> – deterministic, small code size, can choose which modules you desire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Cost – </a:t>
            </a:r>
            <a:r>
              <a:rPr lang="en-US" sz="1800" u="sng">
                <a:latin typeface="Arial Narrow" pitchFamily="34" charset="0"/>
              </a:rPr>
              <a:t>free of charge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2192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0668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144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2536825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5459413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1910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0386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8862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0104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8580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7056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  <p:sp>
        <p:nvSpPr>
          <p:cNvPr id="10266" name="TextBox 34"/>
          <p:cNvSpPr txBox="1">
            <a:spLocks noChangeArrowheads="1"/>
          </p:cNvSpPr>
          <p:nvPr/>
        </p:nvSpPr>
        <p:spPr bwMode="auto">
          <a:xfrm>
            <a:off x="2514600" y="1989138"/>
            <a:ext cx="954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  <p:sp>
        <p:nvSpPr>
          <p:cNvPr id="10267" name="TextBox 35"/>
          <p:cNvSpPr txBox="1">
            <a:spLocks noChangeArrowheads="1"/>
          </p:cNvSpPr>
          <p:nvPr/>
        </p:nvSpPr>
        <p:spPr bwMode="auto">
          <a:xfrm>
            <a:off x="5399088" y="1989138"/>
            <a:ext cx="954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Swi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219200"/>
            <a:ext cx="6553200" cy="4800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Swi_inc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increment count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Decrement count, post if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OR bit (signature)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Swi_andn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 err="1">
                <a:latin typeface="+mn-lt"/>
                <a:cs typeface="Courier New" pitchFamily="49" charset="0"/>
              </a:rPr>
              <a:t>ANDn</a:t>
            </a:r>
            <a:r>
              <a:rPr lang="en-US" b="0" dirty="0">
                <a:latin typeface="+mn-lt"/>
                <a:cs typeface="Courier New" pitchFamily="49" charset="0"/>
              </a:rPr>
              <a:t> bit, post if all posted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Get any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Priority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restore</a:t>
            </a:r>
            <a:endParaRPr lang="en-US" b="0" dirty="0">
              <a:latin typeface="+mj-lt"/>
              <a:cs typeface="Courier New" pitchFamily="49" charset="0"/>
            </a:endParaRPr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60413" y="708025"/>
            <a:ext cx="40433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Swi APIs:</a:t>
            </a:r>
          </a:p>
        </p:txBody>
      </p:sp>
      <p:cxnSp>
        <p:nvCxnSpPr>
          <p:cNvPr id="56325" name="Straight Connector 16"/>
          <p:cNvCxnSpPr>
            <a:cxnSpLocks noChangeShapeType="1"/>
          </p:cNvCxnSpPr>
          <p:nvPr/>
        </p:nvCxnSpPr>
        <p:spPr bwMode="auto">
          <a:xfrm>
            <a:off x="1371600" y="3359150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6" name="Straight Connector 17"/>
          <p:cNvCxnSpPr>
            <a:cxnSpLocks noChangeShapeType="1"/>
          </p:cNvCxnSpPr>
          <p:nvPr/>
        </p:nvCxnSpPr>
        <p:spPr bwMode="auto">
          <a:xfrm>
            <a:off x="1371600" y="4308475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7" name="Straight Connector 21"/>
          <p:cNvCxnSpPr>
            <a:cxnSpLocks noChangeShapeType="1"/>
          </p:cNvCxnSpPr>
          <p:nvPr/>
        </p:nvCxnSpPr>
        <p:spPr bwMode="auto">
          <a:xfrm rot="5400000">
            <a:off x="1563688" y="3619500"/>
            <a:ext cx="480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743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734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r>
              <a:rPr lang="en-US" smtClean="0"/>
              <a:t>BIOS Threads</a:t>
            </a:r>
          </a:p>
          <a:p>
            <a:pPr lvl="1"/>
            <a:r>
              <a:rPr lang="en-US" smtClean="0"/>
              <a:t>Hardware Interrupts (HWI)</a:t>
            </a:r>
          </a:p>
          <a:p>
            <a:pPr lvl="1"/>
            <a:r>
              <a:rPr lang="en-US" smtClean="0"/>
              <a:t>Software Interrupts (SWI)</a:t>
            </a:r>
          </a:p>
          <a:p>
            <a:pPr lvl="1"/>
            <a:r>
              <a:rPr lang="en-US" smtClean="0"/>
              <a:t>Tasks (TSK)</a:t>
            </a:r>
          </a:p>
          <a:p>
            <a:pPr lvl="1"/>
            <a:r>
              <a:rPr lang="en-US" smtClean="0"/>
              <a:t>Semaphores (SEM)</a:t>
            </a:r>
          </a:p>
          <a:p>
            <a:pPr lvl="1"/>
            <a:endParaRPr lang="en-US" smtClean="0"/>
          </a:p>
        </p:txBody>
      </p: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5734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272891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</a:t>
            </a:r>
            <a:r>
              <a:rPr lang="en-US" dirty="0">
                <a:solidFill>
                  <a:schemeClr val="tx2"/>
                </a:solidFill>
                <a:cs typeface="+mn-cs"/>
              </a:rPr>
              <a:t>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Task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</a:t>
            </a:r>
            <a:r>
              <a:rPr lang="en-US" dirty="0">
                <a:solidFill>
                  <a:schemeClr val="tx2"/>
                </a:solidFill>
                <a:cs typeface="+mn-cs"/>
              </a:rPr>
              <a:t>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990600" y="5022850"/>
            <a:ext cx="7239000" cy="144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Tasks are preempted by all Swi and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Swi are preempted by all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Preemption amongst Hwi is determined by user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In absence of Hwi, Swi, and Task, Idle functions run in loop</a:t>
            </a: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8381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2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63500" y="557213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8384" name="Rectangle 19"/>
          <p:cNvSpPr>
            <a:spLocks noChangeArrowheads="1"/>
          </p:cNvSpPr>
          <p:nvPr/>
        </p:nvSpPr>
        <p:spPr bwMode="auto">
          <a:xfrm>
            <a:off x="63500" y="3886200"/>
            <a:ext cx="8915400" cy="10668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Code Topology – Pending 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1905000" y="685800"/>
            <a:ext cx="3048000" cy="452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Void </a:t>
            </a:r>
            <a:r>
              <a:rPr lang="en-US" sz="2000" dirty="0" err="1">
                <a:latin typeface="Arial Narrow" pitchFamily="34" charset="0"/>
                <a:cs typeface="+mn-cs"/>
              </a:rPr>
              <a:t>taskFunction</a:t>
            </a:r>
            <a:r>
              <a:rPr lang="en-US" sz="2000" dirty="0">
                <a:latin typeface="Arial Narrow" pitchFamily="34" charset="0"/>
                <a:cs typeface="+mn-cs"/>
              </a:rPr>
              <a:t>(…)</a:t>
            </a: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Prolog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while (‘condition’){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  <a:cs typeface="+mn-cs"/>
              </a:rPr>
              <a:t>Semaphore_pend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()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/* </a:t>
            </a:r>
            <a:r>
              <a:rPr lang="en-US" sz="2000" i="1" dirty="0">
                <a:latin typeface="Arial Narrow" pitchFamily="34" charset="0"/>
                <a:cs typeface="+mn-cs"/>
              </a:rPr>
              <a:t>Process</a:t>
            </a:r>
            <a:r>
              <a:rPr lang="en-US" sz="2000" i="1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    	}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Epilog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105400" y="685800"/>
            <a:ext cx="4038600" cy="424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Initialization</a:t>
            </a:r>
            <a:r>
              <a:rPr lang="en-US" sz="2000">
                <a:latin typeface="Arial Narrow" pitchFamily="34" charset="0"/>
              </a:rPr>
              <a:t> (runs once only)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Processing</a:t>
            </a:r>
            <a:r>
              <a:rPr lang="en-US" sz="2000">
                <a:latin typeface="Arial Narrow" pitchFamily="34" charset="0"/>
              </a:rPr>
              <a:t> loop – (optional: </a:t>
            </a:r>
            <a:r>
              <a:rPr lang="en-US" sz="2000" b="0" i="1">
                <a:latin typeface="Arial Narrow" pitchFamily="34" charset="0"/>
              </a:rPr>
              <a:t>cond</a:t>
            </a:r>
            <a:r>
              <a:rPr lang="en-US" sz="2000">
                <a:latin typeface="Arial Narrow" pitchFamily="34" charset="0"/>
              </a:rPr>
              <a:t>)</a:t>
            </a:r>
            <a:br>
              <a:rPr lang="en-US" sz="2000">
                <a:latin typeface="Arial Narrow" pitchFamily="34" charset="0"/>
              </a:rPr>
            </a:b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Wait for resources to be available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Perform desired algo work...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Shutdown</a:t>
            </a:r>
            <a:r>
              <a:rPr lang="en-US" sz="2000">
                <a:latin typeface="Arial Narrow" pitchFamily="34" charset="0"/>
              </a:rPr>
              <a:t> (runs once - at most)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3276600" y="1703388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4419600" y="2246313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4800600" y="281940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>
            <a:off x="4114800" y="3344863"/>
            <a:ext cx="990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3200400" y="4457700"/>
            <a:ext cx="1905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295400" y="5272088"/>
            <a:ext cx="7010400" cy="1014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Task can encompass </a:t>
            </a:r>
            <a:r>
              <a:rPr lang="en-US" sz="2000" b="0" i="1">
                <a:latin typeface="Arial Narrow" pitchFamily="34" charset="0"/>
              </a:rPr>
              <a:t>three</a:t>
            </a:r>
            <a:r>
              <a:rPr lang="en-US" sz="2000" b="0">
                <a:latin typeface="Arial Narrow" pitchFamily="34" charset="0"/>
              </a:rPr>
              <a:t> phases of activity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Semaphore can be used to signal resource availability to Task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ourier New" pitchFamily="49" charset="0"/>
                <a:cs typeface="Courier New" pitchFamily="49" charset="0"/>
              </a:rPr>
              <a:t>Semaphore_pend()</a:t>
            </a:r>
            <a:r>
              <a:rPr lang="en-US" sz="2000" b="0" i="1">
                <a:latin typeface="Arial Narrow" pitchFamily="34" charset="0"/>
              </a:rPr>
              <a:t>blocks</a:t>
            </a:r>
            <a:r>
              <a:rPr lang="en-US" sz="2000" b="0">
                <a:latin typeface="Arial Narrow" pitchFamily="34" charset="0"/>
              </a:rPr>
              <a:t> Task until semaphore (flag) is posted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09600" y="1279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609600" y="4327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1014413" y="21193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 flipH="1" flipV="1">
            <a:off x="328613" y="19669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" name="Leading Question"/>
          <p:cNvSpPr txBox="1">
            <a:spLocks noChangeArrowheads="1"/>
          </p:cNvSpPr>
          <p:nvPr/>
        </p:nvSpPr>
        <p:spPr bwMode="auto">
          <a:xfrm>
            <a:off x="5040313" y="6248400"/>
            <a:ext cx="3417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compare/contrast Swi &amp; Task…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-26988" y="-68263"/>
            <a:ext cx="9144001" cy="742951"/>
          </a:xfrm>
        </p:spPr>
        <p:txBody>
          <a:bodyPr wrap="none" anchorCtr="1"/>
          <a:lstStyle/>
          <a:p>
            <a:r>
              <a:rPr lang="en-US" smtClean="0"/>
              <a:t>Swi vs. Task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732213" y="387350"/>
            <a:ext cx="5484812" cy="6140450"/>
            <a:chOff x="3731825" y="387925"/>
            <a:chExt cx="5485075" cy="6138627"/>
          </a:xfrm>
        </p:grpSpPr>
        <p:sp>
          <p:nvSpPr>
            <p:cNvPr id="53" name="TextBox 52"/>
            <p:cNvSpPr txBox="1"/>
            <p:nvPr/>
          </p:nvSpPr>
          <p:spPr>
            <a:xfrm>
              <a:off x="4733585" y="760877"/>
              <a:ext cx="4181676" cy="327721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myTask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Prologue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(set Task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while(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800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Semaphore_pend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Epilogue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(free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  <p:sp>
          <p:nvSpPr>
            <p:cNvPr id="61" name="Curved Left Arrow 60"/>
            <p:cNvSpPr/>
            <p:nvPr/>
          </p:nvSpPr>
          <p:spPr bwMode="auto">
            <a:xfrm flipV="1">
              <a:off x="7696002" y="1581371"/>
              <a:ext cx="762037" cy="1447370"/>
            </a:xfrm>
            <a:prstGeom prst="curvedLef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9" name="TextBox 61"/>
            <p:cNvSpPr txBox="1">
              <a:spLocks noChangeArrowheads="1"/>
            </p:cNvSpPr>
            <p:nvPr/>
          </p:nvSpPr>
          <p:spPr bwMode="auto">
            <a:xfrm>
              <a:off x="3731825" y="812679"/>
              <a:ext cx="1048759" cy="28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  <a:cs typeface="Courier New" pitchFamily="49" charset="0"/>
                </a:rPr>
                <a:t>_create</a:t>
              </a:r>
            </a:p>
          </p:txBody>
        </p:sp>
        <p:cxnSp>
          <p:nvCxnSpPr>
            <p:cNvPr id="60430" name="Straight Arrow Connector 63"/>
            <p:cNvCxnSpPr>
              <a:cxnSpLocks noChangeShapeType="1"/>
            </p:cNvCxnSpPr>
            <p:nvPr/>
          </p:nvCxnSpPr>
          <p:spPr bwMode="auto">
            <a:xfrm>
              <a:off x="4688775" y="950025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31" name="TextBox 64"/>
            <p:cNvSpPr txBox="1">
              <a:spLocks noChangeArrowheads="1"/>
            </p:cNvSpPr>
            <p:nvPr/>
          </p:nvSpPr>
          <p:spPr bwMode="auto">
            <a:xfrm>
              <a:off x="6248190" y="387925"/>
              <a:ext cx="978798" cy="436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Task</a:t>
              </a:r>
            </a:p>
          </p:txBody>
        </p:sp>
        <p:sp>
          <p:nvSpPr>
            <p:cNvPr id="60432" name="TextBox 66"/>
            <p:cNvSpPr txBox="1">
              <a:spLocks noChangeArrowheads="1"/>
            </p:cNvSpPr>
            <p:nvPr/>
          </p:nvSpPr>
          <p:spPr bwMode="auto">
            <a:xfrm>
              <a:off x="4190297" y="4191000"/>
              <a:ext cx="5026603" cy="2335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CREATED</a:t>
              </a:r>
              <a:r>
                <a:rPr lang="en-US" sz="1800" b="0">
                  <a:latin typeface="Arial Narrow" pitchFamily="34" charset="0"/>
                </a:rPr>
                <a:t> (BIOS_start or dynamic)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P-L-E structure handy for resource creation (P)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and deletion (E), initial state preserved 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 block/suspend on semaphore (flag)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(~160c)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Uses its </a:t>
              </a:r>
              <a:r>
                <a:rPr lang="en-US" sz="1800" b="0" u="sng">
                  <a:latin typeface="Arial Narrow" pitchFamily="34" charset="0"/>
                </a:rPr>
                <a:t>OWN stack</a:t>
              </a:r>
              <a:r>
                <a:rPr lang="en-US" sz="1800" b="0">
                  <a:latin typeface="Arial Narrow" pitchFamily="34" charset="0"/>
                </a:rPr>
                <a:t> to store context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Full-featured sys, CPU w/more speed/mem</a:t>
              </a:r>
            </a:p>
          </p:txBody>
        </p:sp>
      </p:grpSp>
      <p:grpSp>
        <p:nvGrpSpPr>
          <p:cNvPr id="60420" name="Group 68"/>
          <p:cNvGrpSpPr>
            <a:grpSpLocks/>
          </p:cNvGrpSpPr>
          <p:nvPr/>
        </p:nvGrpSpPr>
        <p:grpSpPr bwMode="auto">
          <a:xfrm>
            <a:off x="0" y="387350"/>
            <a:ext cx="3762375" cy="5599113"/>
            <a:chOff x="0" y="387925"/>
            <a:chExt cx="3761819" cy="5598205"/>
          </a:xfrm>
        </p:grpSpPr>
        <p:sp>
          <p:nvSpPr>
            <p:cNvPr id="52" name="TextBox 51"/>
            <p:cNvSpPr txBox="1"/>
            <p:nvPr/>
          </p:nvSpPr>
          <p:spPr>
            <a:xfrm>
              <a:off x="1114260" y="752991"/>
              <a:ext cx="2390422" cy="24475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mySwi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// set local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0422" name="TextBox 54"/>
            <p:cNvSpPr txBox="1">
              <a:spLocks noChangeArrowheads="1"/>
            </p:cNvSpPr>
            <p:nvPr/>
          </p:nvSpPr>
          <p:spPr bwMode="auto">
            <a:xfrm>
              <a:off x="1882067" y="387925"/>
              <a:ext cx="801737" cy="43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Swi</a:t>
              </a:r>
            </a:p>
          </p:txBody>
        </p:sp>
        <p:sp>
          <p:nvSpPr>
            <p:cNvPr id="56" name="Down Arrow 55"/>
            <p:cNvSpPr/>
            <p:nvPr/>
          </p:nvSpPr>
          <p:spPr bwMode="auto">
            <a:xfrm>
              <a:off x="304755" y="1219640"/>
              <a:ext cx="457132" cy="1599940"/>
            </a:xfrm>
            <a:prstGeom prst="downArrow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4" name="TextBox 56"/>
            <p:cNvSpPr txBox="1">
              <a:spLocks noChangeArrowheads="1"/>
            </p:cNvSpPr>
            <p:nvPr/>
          </p:nvSpPr>
          <p:spPr bwMode="auto">
            <a:xfrm>
              <a:off x="0" y="762000"/>
              <a:ext cx="873957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_post</a:t>
              </a:r>
            </a:p>
          </p:txBody>
        </p:sp>
        <p:cxnSp>
          <p:nvCxnSpPr>
            <p:cNvPr id="60425" name="Straight Arrow Connector 58"/>
            <p:cNvCxnSpPr>
              <a:cxnSpLocks noChangeShapeType="1"/>
            </p:cNvCxnSpPr>
            <p:nvPr/>
          </p:nvCxnSpPr>
          <p:spPr bwMode="auto">
            <a:xfrm>
              <a:off x="814450" y="914400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26" name="TextBox 67"/>
            <p:cNvSpPr txBox="1">
              <a:spLocks noChangeArrowheads="1"/>
            </p:cNvSpPr>
            <p:nvPr/>
          </p:nvSpPr>
          <p:spPr bwMode="auto">
            <a:xfrm>
              <a:off x="228600" y="3429000"/>
              <a:ext cx="3533219" cy="25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POSTED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Initial state NOT preserved – must set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each time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</a:t>
              </a:r>
              <a:r>
                <a:rPr lang="en-US" sz="1800" b="0">
                  <a:latin typeface="Arial Narrow" pitchFamily="34" charset="0"/>
                </a:rPr>
                <a:t> is run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CanNOT block (runs to completion)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(~140c)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All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Swi’s</a:t>
              </a:r>
              <a:r>
                <a:rPr lang="en-US" sz="1800" b="0">
                  <a:latin typeface="Arial Narrow" pitchFamily="34" charset="0"/>
                </a:rPr>
                <a:t> share </a:t>
              </a:r>
              <a:r>
                <a:rPr lang="en-US" sz="1800" b="0" u="sng">
                  <a:latin typeface="Arial Narrow" pitchFamily="34" charset="0"/>
                </a:rPr>
                <a:t>system stack</a:t>
              </a:r>
              <a:r>
                <a:rPr lang="en-US" sz="1800" b="0">
                  <a:latin typeface="Arial Narrow" pitchFamily="34" charset="0"/>
                </a:rPr>
                <a:t> w/Hwi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as follow-up to Hwi and/or when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memory size is an absolute premium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Task</a:t>
            </a:r>
            <a:r>
              <a:rPr lang="en-US" dirty="0" smtClean="0"/>
              <a:t> – Statically via the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4009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Task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Task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1446" name="Group 48"/>
          <p:cNvGrpSpPr>
            <a:grpSpLocks/>
          </p:cNvGrpSpPr>
          <p:nvPr/>
        </p:nvGrpSpPr>
        <p:grpSpPr bwMode="auto">
          <a:xfrm>
            <a:off x="334963" y="604838"/>
            <a:ext cx="8574087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firProcessTask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, tie to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FIR_process()</a:t>
              </a:r>
              <a:r>
                <a:rPr lang="en-US" sz="1800">
                  <a:solidFill>
                    <a:srgbClr val="000000"/>
                  </a:solidFill>
                  <a:latin typeface="Arial Narrow" pitchFamily="34" charset="0"/>
                </a:rPr>
                <a:t>, 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priority 2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4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446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Task – Object name, function, priority, stack size: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667000" y="2286000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6802" name="Picture 2" descr="C:\Documents and Settings\a0159877\Desktop\task_av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76400"/>
            <a:ext cx="1538288" cy="1676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3" name="Picture 3" descr="C:\Documents and Settings\a0159877\Desktop\Task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752600"/>
            <a:ext cx="2252663" cy="15081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4" name="Picture 4" descr="C:\Documents and Settings\a0159877\Desktop\task_confi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114800"/>
            <a:ext cx="2747963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6324600" y="1066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324600" y="1828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324600" y="3416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324600" y="4178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364550" name="Group 6"/>
          <p:cNvGraphicFramePr>
            <a:graphicFrameLocks noGrp="1"/>
          </p:cNvGraphicFramePr>
          <p:nvPr/>
        </p:nvGraphicFramePr>
        <p:xfrm>
          <a:off x="5029200" y="6858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7467600" y="2514600"/>
            <a:ext cx="1447800" cy="5937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/>
              <a:t>C fxn, eg: </a:t>
            </a:r>
            <a:br>
              <a:rPr lang="en-US" sz="2000" b="0"/>
            </a:br>
            <a:r>
              <a:rPr lang="en-US" sz="2000" b="0"/>
              <a:t>bk FIR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4235450" y="30622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inst2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038600" y="685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myTsk</a:t>
            </a:r>
          </a:p>
        </p:txBody>
      </p:sp>
      <p:sp>
        <p:nvSpPr>
          <p:cNvPr id="62493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609600"/>
          </a:xfrm>
        </p:spPr>
        <p:txBody>
          <a:bodyPr/>
          <a:lstStyle/>
          <a:p>
            <a:r>
              <a:rPr lang="en-US" smtClean="0"/>
              <a:t>Task Object Concepts...</a:t>
            </a:r>
          </a:p>
        </p:txBody>
      </p:sp>
      <p:sp>
        <p:nvSpPr>
          <p:cNvPr id="62494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1700"/>
            <a:ext cx="3962400" cy="4752975"/>
          </a:xfrm>
        </p:spPr>
        <p:txBody>
          <a:bodyPr/>
          <a:lstStyle/>
          <a:p>
            <a:pPr marL="339725" indent="-339725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Task object: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/>
              <a:t>Pointer to task function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/>
              <a:t>Priority: changable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/>
              <a:t>Pointer to task’s stack</a:t>
            </a:r>
          </a:p>
          <a:p>
            <a:pPr marL="731838" lvl="1" indent="-277813">
              <a:spcBef>
                <a:spcPts val="600"/>
              </a:spcBef>
            </a:pPr>
            <a:r>
              <a:rPr lang="en-US" sz="1800" b="0" smtClean="0"/>
              <a:t>Stores local variables</a:t>
            </a:r>
          </a:p>
          <a:p>
            <a:pPr marL="731838" lvl="1" indent="-277813">
              <a:spcBef>
                <a:spcPts val="600"/>
              </a:spcBef>
            </a:pPr>
            <a:r>
              <a:rPr lang="en-US" sz="1800" b="0" smtClean="0"/>
              <a:t>Nested function calls</a:t>
            </a:r>
          </a:p>
          <a:p>
            <a:pPr marL="731838" lvl="1" indent="-277813">
              <a:spcBef>
                <a:spcPts val="600"/>
              </a:spcBef>
            </a:pPr>
            <a:r>
              <a:rPr lang="en-US" sz="1800" b="0" smtClean="0"/>
              <a:t>makes blocking possible</a:t>
            </a:r>
          </a:p>
          <a:p>
            <a:pPr marL="731838" lvl="1" indent="-277813">
              <a:spcBef>
                <a:spcPts val="600"/>
              </a:spcBef>
            </a:pPr>
            <a:r>
              <a:rPr lang="en-US" sz="1800" b="0" smtClean="0"/>
              <a:t>Interrupts run on the system stack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/>
              <a:t>Pointer to text name of TSK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>
                <a:solidFill>
                  <a:schemeClr val="tx2"/>
                </a:solidFill>
              </a:rPr>
              <a:t>Environment</a:t>
            </a:r>
            <a:r>
              <a:rPr lang="en-US" sz="2000" b="0" smtClean="0"/>
              <a:t>: pointer to </a:t>
            </a:r>
            <a:r>
              <a:rPr lang="en-US" sz="2000" b="0" i="1" smtClean="0"/>
              <a:t>user defined</a:t>
            </a:r>
            <a:r>
              <a:rPr lang="en-US" sz="2000" b="0" smtClean="0"/>
              <a:t> structure:</a:t>
            </a:r>
          </a:p>
          <a:p>
            <a:pPr marL="339725" indent="-339725">
              <a:lnSpc>
                <a:spcPct val="90000"/>
              </a:lnSpc>
            </a:pPr>
            <a:endParaRPr lang="en-US" sz="2000" b="0" smtClean="0"/>
          </a:p>
        </p:txBody>
      </p:sp>
      <p:graphicFrame>
        <p:nvGraphicFramePr>
          <p:cNvPr id="364575" name="Group 31"/>
          <p:cNvGraphicFramePr>
            <a:graphicFrameLocks noGrp="1"/>
          </p:cNvGraphicFramePr>
          <p:nvPr/>
        </p:nvGraphicFramePr>
        <p:xfrm>
          <a:off x="5029200" y="30480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2515" name="AutoShape 51"/>
          <p:cNvCxnSpPr>
            <a:cxnSpLocks noChangeShapeType="1"/>
            <a:endCxn id="62490" idx="0"/>
          </p:cNvCxnSpPr>
          <p:nvPr/>
        </p:nvCxnSpPr>
        <p:spPr bwMode="auto">
          <a:xfrm>
            <a:off x="6629400" y="876300"/>
            <a:ext cx="1562100" cy="1638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6" name="AutoShape 52"/>
          <p:cNvCxnSpPr>
            <a:cxnSpLocks noChangeShapeType="1"/>
            <a:endCxn id="62490" idx="1"/>
          </p:cNvCxnSpPr>
          <p:nvPr/>
        </p:nvCxnSpPr>
        <p:spPr bwMode="auto">
          <a:xfrm flipV="1">
            <a:off x="6629400" y="2811463"/>
            <a:ext cx="838200" cy="42703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7" name="AutoShape 53"/>
          <p:cNvCxnSpPr>
            <a:cxnSpLocks noChangeShapeType="1"/>
            <a:endCxn id="62521" idx="1"/>
          </p:cNvCxnSpPr>
          <p:nvPr/>
        </p:nvCxnSpPr>
        <p:spPr bwMode="auto">
          <a:xfrm flipV="1">
            <a:off x="6629400" y="2016125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8" name="AutoShape 54"/>
          <p:cNvCxnSpPr>
            <a:cxnSpLocks noChangeShapeType="1"/>
            <a:endCxn id="364599" idx="1"/>
          </p:cNvCxnSpPr>
          <p:nvPr/>
        </p:nvCxnSpPr>
        <p:spPr bwMode="auto">
          <a:xfrm>
            <a:off x="6629400" y="1257300"/>
            <a:ext cx="381000" cy="9525"/>
          </a:xfrm>
          <a:prstGeom prst="bentConnector3">
            <a:avLst>
              <a:gd name="adj1" fmla="val 495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7010400" y="100965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/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0" name="Rectangle 64"/>
          <p:cNvSpPr>
            <a:spLocks noChangeArrowheads="1"/>
          </p:cNvSpPr>
          <p:nvPr/>
        </p:nvSpPr>
        <p:spPr bwMode="auto">
          <a:xfrm>
            <a:off x="2114550" y="5410200"/>
            <a:ext cx="6083300" cy="1089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Task_setenv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(Task_self(),&amp;myEnv);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hMyEnv =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Task_getenv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(&amp;myTsk);</a:t>
            </a:r>
          </a:p>
        </p:txBody>
      </p:sp>
      <p:sp>
        <p:nvSpPr>
          <p:cNvPr id="62521" name="Rectangle 65"/>
          <p:cNvSpPr>
            <a:spLocks noChangeArrowheads="1"/>
          </p:cNvSpPr>
          <p:nvPr/>
        </p:nvSpPr>
        <p:spPr bwMode="auto">
          <a:xfrm>
            <a:off x="7037388" y="175895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  <p:cxnSp>
        <p:nvCxnSpPr>
          <p:cNvPr id="62522" name="AutoShape 66"/>
          <p:cNvCxnSpPr>
            <a:cxnSpLocks noChangeShapeType="1"/>
            <a:stCxn id="364549" idx="3"/>
            <a:endCxn id="62525" idx="1"/>
          </p:cNvCxnSpPr>
          <p:nvPr/>
        </p:nvCxnSpPr>
        <p:spPr bwMode="auto">
          <a:xfrm>
            <a:off x="6629400" y="4368800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23" name="AutoShape 67"/>
          <p:cNvCxnSpPr>
            <a:cxnSpLocks noChangeShapeType="1"/>
            <a:stCxn id="364548" idx="3"/>
            <a:endCxn id="364612" idx="1"/>
          </p:cNvCxnSpPr>
          <p:nvPr/>
        </p:nvCxnSpPr>
        <p:spPr bwMode="auto">
          <a:xfrm flipV="1">
            <a:off x="6629400" y="3597275"/>
            <a:ext cx="3810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612" name="Rectangle 68"/>
          <p:cNvSpPr>
            <a:spLocks noChangeArrowheads="1"/>
          </p:cNvSpPr>
          <p:nvPr/>
        </p:nvSpPr>
        <p:spPr bwMode="auto">
          <a:xfrm>
            <a:off x="7010400" y="334010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 </a:t>
            </a:r>
            <a:b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5" name="Rectangle 69"/>
          <p:cNvSpPr>
            <a:spLocks noChangeArrowheads="1"/>
          </p:cNvSpPr>
          <p:nvPr/>
        </p:nvSpPr>
        <p:spPr bwMode="auto">
          <a:xfrm>
            <a:off x="7037388" y="411480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32004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3491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r>
              <a:rPr lang="en-US" smtClean="0"/>
              <a:t>BIOS Threads</a:t>
            </a:r>
          </a:p>
          <a:p>
            <a:pPr lvl="1"/>
            <a:r>
              <a:rPr lang="en-US" smtClean="0"/>
              <a:t>Hardware Interrupts (HWI)</a:t>
            </a:r>
          </a:p>
          <a:p>
            <a:pPr lvl="1"/>
            <a:r>
              <a:rPr lang="en-US" smtClean="0"/>
              <a:t>Software Interrupts (SWI)</a:t>
            </a:r>
          </a:p>
          <a:p>
            <a:pPr lvl="1"/>
            <a:r>
              <a:rPr lang="en-US" smtClean="0"/>
              <a:t>Tasks (TSK)</a:t>
            </a:r>
          </a:p>
          <a:p>
            <a:pPr lvl="1"/>
            <a:r>
              <a:rPr lang="en-US" smtClean="0"/>
              <a:t>Semaphores (SEM)</a:t>
            </a:r>
          </a:p>
          <a:p>
            <a:pPr lvl="1"/>
            <a:endParaRPr lang="en-US" smtClean="0"/>
          </a:p>
        </p:txBody>
      </p:sp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6349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92150" y="541338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419600" y="1962150"/>
            <a:ext cx="1739900" cy="8382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Count &gt; 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10400" y="2024063"/>
            <a:ext cx="1814513" cy="7143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Decrement count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883150" y="693738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Times New Roman" pitchFamily="18" charset="0"/>
                <a:cs typeface="+mn-cs"/>
              </a:rPr>
              <a:t>pend</a:t>
            </a:r>
            <a:endParaRPr lang="en-US" sz="2000" dirty="0">
              <a:latin typeface="Times New Roman" pitchFamily="18" charset="0"/>
              <a:cs typeface="+mn-cs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391400" y="4783138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Return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TRUE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008688" y="1995488"/>
            <a:ext cx="627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0" i="1"/>
              <a:t>true</a:t>
            </a:r>
          </a:p>
        </p:txBody>
      </p:sp>
      <p:cxnSp>
        <p:nvCxnSpPr>
          <p:cNvPr id="64520" name="AutoShape 8"/>
          <p:cNvCxnSpPr>
            <a:cxnSpLocks noChangeShapeType="1"/>
            <a:stCxn id="12292" idx="2"/>
            <a:endCxn id="12294" idx="0"/>
          </p:cNvCxnSpPr>
          <p:nvPr/>
        </p:nvCxnSpPr>
        <p:spPr bwMode="auto">
          <a:xfrm rot="5400000">
            <a:off x="6896100" y="3760788"/>
            <a:ext cx="20447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1" name="AutoShape 9"/>
          <p:cNvCxnSpPr>
            <a:cxnSpLocks noChangeShapeType="1"/>
            <a:stCxn id="12291" idx="3"/>
            <a:endCxn id="12292" idx="1"/>
          </p:cNvCxnSpPr>
          <p:nvPr/>
        </p:nvCxnSpPr>
        <p:spPr bwMode="auto">
          <a:xfrm>
            <a:off x="6159500" y="2381250"/>
            <a:ext cx="8509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2" name="AutoShape 10"/>
          <p:cNvCxnSpPr>
            <a:cxnSpLocks noChangeShapeType="1"/>
            <a:stCxn id="12293" idx="4"/>
            <a:endCxn id="12291" idx="0"/>
          </p:cNvCxnSpPr>
          <p:nvPr/>
        </p:nvCxnSpPr>
        <p:spPr bwMode="auto">
          <a:xfrm>
            <a:off x="5283200" y="1493838"/>
            <a:ext cx="6350" cy="4683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09600"/>
          </a:xfrm>
        </p:spPr>
        <p:txBody>
          <a:bodyPr/>
          <a:lstStyle/>
          <a:p>
            <a:r>
              <a:rPr lang="en-US" smtClean="0"/>
              <a:t>Semaphore Pend</a:t>
            </a:r>
            <a:endParaRPr lang="en-US" sz="3200" i="1" smtClean="0"/>
          </a:p>
        </p:txBody>
      </p:sp>
      <p:graphicFrame>
        <p:nvGraphicFramePr>
          <p:cNvPr id="355364" name="Group 36"/>
          <p:cNvGraphicFramePr>
            <a:graphicFrameLocks noGrp="1"/>
          </p:cNvGraphicFramePr>
          <p:nvPr>
            <p:ph type="tbl" idx="1"/>
          </p:nvPr>
        </p:nvGraphicFramePr>
        <p:xfrm>
          <a:off x="1600200" y="5470525"/>
          <a:ext cx="5486400" cy="932688"/>
        </p:xfrm>
        <a:graphic>
          <a:graphicData uri="http://schemas.openxmlformats.org/drawingml/2006/table">
            <a:tbl>
              <a:tblPr/>
              <a:tblGrid>
                <a:gridCol w="2667000"/>
                <a:gridCol w="1215683"/>
                <a:gridCol w="160371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BIOS_WAIT_FOREVER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wait forever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don’t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timeout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system ticks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3733800" y="3246438"/>
            <a:ext cx="35814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16-bit counter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108325"/>
            <a:ext cx="1700213" cy="2640013"/>
            <a:chOff x="96" y="2025"/>
            <a:chExt cx="1071" cy="1663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96" y="3024"/>
              <a:ext cx="664" cy="66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Return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FALSE</a:t>
              </a:r>
            </a:p>
          </p:txBody>
        </p:sp>
        <p:cxnSp>
          <p:nvCxnSpPr>
            <p:cNvPr id="64565" name="AutoShape 15"/>
            <p:cNvCxnSpPr>
              <a:cxnSpLocks noChangeShapeType="1"/>
              <a:stCxn id="355353" idx="1"/>
              <a:endCxn id="12343" idx="0"/>
            </p:cNvCxnSpPr>
            <p:nvPr/>
          </p:nvCxnSpPr>
          <p:spPr bwMode="auto">
            <a:xfrm rot="10800000" flipV="1">
              <a:off x="428" y="2232"/>
              <a:ext cx="724" cy="792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sp>
          <p:nvSpPr>
            <p:cNvPr id="64566" name="Rectangle 16"/>
            <p:cNvSpPr>
              <a:spLocks noChangeArrowheads="1"/>
            </p:cNvSpPr>
            <p:nvPr/>
          </p:nvSpPr>
          <p:spPr bwMode="auto">
            <a:xfrm>
              <a:off x="515" y="2025"/>
              <a:ext cx="652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timeout</a:t>
              </a:r>
              <a:r>
                <a:rPr lang="en-US" sz="2000">
                  <a:latin typeface="Times New Roman" pitchFamily="18" charset="0"/>
                </a:rPr>
                <a:t> </a:t>
              </a:r>
              <a:br>
                <a:rPr lang="en-US" sz="2000">
                  <a:latin typeface="Times New Roman" pitchFamily="18" charset="0"/>
                </a:rPr>
              </a:br>
              <a:r>
                <a:rPr lang="en-US" sz="2000">
                  <a:latin typeface="Times New Roman" pitchFamily="18" charset="0"/>
                </a:rPr>
                <a:t>expires</a:t>
              </a:r>
            </a:p>
          </p:txBody>
        </p:sp>
      </p:grp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2514600" y="5303838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98663" y="3703638"/>
            <a:ext cx="1027112" cy="1600200"/>
            <a:chOff x="1259" y="2400"/>
            <a:chExt cx="647" cy="1008"/>
          </a:xfrm>
        </p:grpSpPr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1584" y="240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4563" name="Rectangle 20"/>
            <p:cNvSpPr>
              <a:spLocks noChangeArrowheads="1"/>
            </p:cNvSpPr>
            <p:nvPr/>
          </p:nvSpPr>
          <p:spPr bwMode="auto">
            <a:xfrm>
              <a:off x="1259" y="2650"/>
              <a:ext cx="647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SEM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posted</a:t>
              </a:r>
              <a:endParaRPr lang="en-US" sz="20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28800" y="2011363"/>
            <a:ext cx="2679700" cy="1692275"/>
            <a:chOff x="1152" y="1334"/>
            <a:chExt cx="1688" cy="1066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2382" y="1334"/>
              <a:ext cx="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false</a:t>
              </a:r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1584" y="1567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grpSp>
          <p:nvGrpSpPr>
            <p:cNvPr id="64558" name="Group 24"/>
            <p:cNvGrpSpPr>
              <a:grpSpLocks/>
            </p:cNvGrpSpPr>
            <p:nvPr/>
          </p:nvGrpSpPr>
          <p:grpSpPr bwMode="auto">
            <a:xfrm>
              <a:off x="1152" y="2064"/>
              <a:ext cx="912" cy="336"/>
              <a:chOff x="1152" y="2064"/>
              <a:chExt cx="912" cy="336"/>
            </a:xfrm>
          </p:grpSpPr>
          <p:sp>
            <p:nvSpPr>
              <p:cNvPr id="355353" name="Rectangle 25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912" cy="3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1200" y="2126"/>
                <a:ext cx="83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Block task</a:t>
                </a:r>
              </a:p>
            </p:txBody>
          </p:sp>
        </p:grpSp>
        <p:sp>
          <p:nvSpPr>
            <p:cNvPr id="355355" name="Line 27"/>
            <p:cNvSpPr>
              <a:spLocks noChangeShapeType="1"/>
            </p:cNvSpPr>
            <p:nvPr/>
          </p:nvSpPr>
          <p:spPr bwMode="auto">
            <a:xfrm>
              <a:off x="1584" y="15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9450" y="2027238"/>
            <a:ext cx="2859088" cy="2655887"/>
            <a:chOff x="428" y="1344"/>
            <a:chExt cx="1801" cy="1673"/>
          </a:xfrm>
        </p:grpSpPr>
        <p:sp>
          <p:nvSpPr>
            <p:cNvPr id="64550" name="Rectangle 29"/>
            <p:cNvSpPr>
              <a:spLocks noChangeArrowheads="1"/>
            </p:cNvSpPr>
            <p:nvPr/>
          </p:nvSpPr>
          <p:spPr bwMode="auto">
            <a:xfrm>
              <a:off x="624" y="1344"/>
              <a:ext cx="3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yes</a:t>
              </a:r>
            </a:p>
          </p:txBody>
        </p:sp>
        <p:sp>
          <p:nvSpPr>
            <p:cNvPr id="64551" name="Rectangle 30"/>
            <p:cNvSpPr>
              <a:spLocks noChangeArrowheads="1"/>
            </p:cNvSpPr>
            <p:nvPr/>
          </p:nvSpPr>
          <p:spPr bwMode="auto">
            <a:xfrm>
              <a:off x="1543" y="1771"/>
              <a:ext cx="2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no</a:t>
              </a:r>
            </a:p>
          </p:txBody>
        </p:sp>
        <p:cxnSp>
          <p:nvCxnSpPr>
            <p:cNvPr id="64552" name="AutoShape 31"/>
            <p:cNvCxnSpPr>
              <a:cxnSpLocks noChangeShapeType="1"/>
              <a:stCxn id="12333" idx="1"/>
              <a:endCxn id="12343" idx="0"/>
            </p:cNvCxnSpPr>
            <p:nvPr/>
          </p:nvCxnSpPr>
          <p:spPr bwMode="auto">
            <a:xfrm rot="10800000" flipV="1">
              <a:off x="428" y="1596"/>
              <a:ext cx="505" cy="1421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4553" name="Group 32"/>
            <p:cNvGrpSpPr>
              <a:grpSpLocks/>
            </p:cNvGrpSpPr>
            <p:nvPr/>
          </p:nvGrpSpPr>
          <p:grpSpPr bwMode="auto">
            <a:xfrm>
              <a:off x="933" y="1346"/>
              <a:ext cx="1296" cy="499"/>
              <a:chOff x="912" y="1346"/>
              <a:chExt cx="1296" cy="499"/>
            </a:xfrm>
          </p:grpSpPr>
          <p:sp>
            <p:nvSpPr>
              <p:cNvPr id="12333" name="AutoShape 33"/>
              <p:cNvSpPr>
                <a:spLocks noChangeArrowheads="1"/>
              </p:cNvSpPr>
              <p:nvPr/>
            </p:nvSpPr>
            <p:spPr bwMode="auto">
              <a:xfrm>
                <a:off x="912" y="1346"/>
                <a:ext cx="1296" cy="499"/>
              </a:xfrm>
              <a:prstGeom prst="flowChartDecision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64555" name="Rectangle 34"/>
              <p:cNvSpPr>
                <a:spLocks noChangeArrowheads="1"/>
              </p:cNvSpPr>
              <p:nvPr/>
            </p:nvSpPr>
            <p:spPr bwMode="auto">
              <a:xfrm>
                <a:off x="1145" y="1468"/>
                <a:ext cx="86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i="1">
                    <a:latin typeface="Times New Roman" pitchFamily="18" charset="0"/>
                  </a:rPr>
                  <a:t>timeout </a:t>
                </a:r>
                <a:r>
                  <a:rPr lang="en-US" sz="2000">
                    <a:latin typeface="Times New Roman" pitchFamily="18" charset="0"/>
                  </a:rPr>
                  <a:t>= 0</a:t>
                </a:r>
              </a:p>
            </p:txBody>
          </p:sp>
        </p:grpSp>
      </p:grpSp>
      <p:sp>
        <p:nvSpPr>
          <p:cNvPr id="12306" name="Rectangle 35"/>
          <p:cNvSpPr>
            <a:spLocks noChangeArrowheads="1"/>
          </p:cNvSpPr>
          <p:nvPr/>
        </p:nvSpPr>
        <p:spPr bwMode="auto">
          <a:xfrm>
            <a:off x="166688" y="793750"/>
            <a:ext cx="4398962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Semaphore_pend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, timeout</a:t>
            </a:r>
            <a:r>
              <a:rPr lang="en-US" sz="2000" i="1" dirty="0">
                <a:cs typeface="+mn-cs"/>
              </a:rPr>
              <a:t>);</a:t>
            </a:r>
            <a:endParaRPr lang="en-US" sz="2000" i="1" dirty="0">
              <a:cs typeface="+mn-cs"/>
            </a:endParaRPr>
          </a:p>
        </p:txBody>
      </p:sp>
      <p:sp>
        <p:nvSpPr>
          <p:cNvPr id="48" name="Leading Question"/>
          <p:cNvSpPr txBox="1">
            <a:spLocks noChangeArrowheads="1"/>
          </p:cNvSpPr>
          <p:nvPr/>
        </p:nvSpPr>
        <p:spPr bwMode="auto">
          <a:xfrm>
            <a:off x="2743200" y="6535738"/>
            <a:ext cx="2128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does _post work?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27050" y="2095500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267200" y="1720850"/>
            <a:ext cx="1739900" cy="121285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cs typeface="+mn-cs"/>
              </a:rPr>
              <a:t>Task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pending on 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  sem? </a:t>
            </a:r>
            <a:endParaRPr lang="en-US" sz="3200">
              <a:latin typeface="Times New Roman" pitchFamily="18" charset="0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772275" y="1973263"/>
            <a:ext cx="1814513" cy="7080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1800">
                <a:cs typeface="+mn-cs"/>
              </a:rPr>
              <a:t>Ready first waiting task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140200" y="4699000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Return</a:t>
            </a:r>
            <a:endParaRPr lang="en-US">
              <a:latin typeface="Times New Roman" pitchFamily="18" charset="0"/>
              <a:cs typeface="+mn-cs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61050" y="19875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0"/>
              <a:t>True</a:t>
            </a:r>
            <a:endParaRPr lang="en-US" sz="1600" b="0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73700" y="5219700"/>
            <a:ext cx="2667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800"/>
              <a:t>Task switch will occur if higher priority task is made ready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Semaphore Post</a:t>
            </a:r>
            <a:endParaRPr lang="en-US" sz="3200" i="1" smtClean="0"/>
          </a:p>
        </p:txBody>
      </p:sp>
      <p:cxnSp>
        <p:nvCxnSpPr>
          <p:cNvPr id="65545" name="AutoShape 9"/>
          <p:cNvCxnSpPr>
            <a:cxnSpLocks noChangeShapeType="1"/>
            <a:stCxn id="13316" idx="2"/>
            <a:endCxn id="13317" idx="6"/>
          </p:cNvCxnSpPr>
          <p:nvPr/>
        </p:nvCxnSpPr>
        <p:spPr bwMode="auto">
          <a:xfrm rot="5400000">
            <a:off x="5164932" y="2710656"/>
            <a:ext cx="2544762" cy="24860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546" name="AutoShape 10"/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6007100" y="2327275"/>
            <a:ext cx="765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3100" y="1957388"/>
            <a:ext cx="3632200" cy="3190875"/>
            <a:chOff x="528" y="1305"/>
            <a:chExt cx="2288" cy="2010"/>
          </a:xfrm>
        </p:grpSpPr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528" y="1418"/>
              <a:ext cx="1248" cy="23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cs typeface="+mn-cs"/>
                </a:rPr>
                <a:t>Increment count</a:t>
              </a:r>
              <a:endParaRPr lang="en-US" sz="1600" dirty="0">
                <a:cs typeface="+mn-cs"/>
              </a:endParaRPr>
            </a:p>
          </p:txBody>
        </p:sp>
        <p:sp>
          <p:nvSpPr>
            <p:cNvPr id="65554" name="Rectangle 13"/>
            <p:cNvSpPr>
              <a:spLocks noChangeArrowheads="1"/>
            </p:cNvSpPr>
            <p:nvPr/>
          </p:nvSpPr>
          <p:spPr bwMode="auto">
            <a:xfrm>
              <a:off x="2348" y="1305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0"/>
                <a:t>False</a:t>
              </a:r>
            </a:p>
          </p:txBody>
        </p:sp>
        <p:cxnSp>
          <p:nvCxnSpPr>
            <p:cNvPr id="65555" name="AutoShape 14"/>
            <p:cNvCxnSpPr>
              <a:cxnSpLocks noChangeShapeType="1"/>
              <a:endCxn id="13336" idx="3"/>
            </p:cNvCxnSpPr>
            <p:nvPr/>
          </p:nvCxnSpPr>
          <p:spPr bwMode="auto">
            <a:xfrm rot="10800000">
              <a:off x="1776" y="1538"/>
              <a:ext cx="10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56" name="AutoShape 15"/>
            <p:cNvCxnSpPr>
              <a:cxnSpLocks noChangeShapeType="1"/>
              <a:stCxn id="13336" idx="2"/>
              <a:endCxn id="13317" idx="2"/>
            </p:cNvCxnSpPr>
            <p:nvPr/>
          </p:nvCxnSpPr>
          <p:spPr bwMode="auto">
            <a:xfrm rot="16200000" flipH="1">
              <a:off x="1103" y="1706"/>
              <a:ext cx="1659" cy="156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568700" y="3238500"/>
            <a:ext cx="33528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count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4718050" y="685800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Times New Roman" pitchFamily="18" charset="0"/>
                <a:cs typeface="+mn-cs"/>
              </a:rPr>
              <a:t>Post</a:t>
            </a:r>
          </a:p>
        </p:txBody>
      </p:sp>
      <p:cxnSp>
        <p:nvCxnSpPr>
          <p:cNvPr id="65550" name="AutoShape 18"/>
          <p:cNvCxnSpPr>
            <a:cxnSpLocks noChangeShapeType="1"/>
            <a:stCxn id="13325" idx="4"/>
            <a:endCxn id="13315" idx="0"/>
          </p:cNvCxnSpPr>
          <p:nvPr/>
        </p:nvCxnSpPr>
        <p:spPr bwMode="auto">
          <a:xfrm>
            <a:off x="5118100" y="1485900"/>
            <a:ext cx="19050" cy="2349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57200" y="882650"/>
            <a:ext cx="3263900" cy="52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Semaphore_post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);</a:t>
            </a:r>
            <a:endParaRPr lang="en-US" sz="2000" i="1" dirty="0">
              <a:cs typeface="+mn-cs"/>
            </a:endParaRPr>
          </a:p>
        </p:txBody>
      </p:sp>
      <p:sp>
        <p:nvSpPr>
          <p:cNvPr id="32" name="Leading Question"/>
          <p:cNvSpPr txBox="1">
            <a:spLocks noChangeArrowheads="1"/>
          </p:cNvSpPr>
          <p:nvPr/>
        </p:nvSpPr>
        <p:spPr bwMode="auto">
          <a:xfrm>
            <a:off x="3657600" y="6248400"/>
            <a:ext cx="34718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Semaphore?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3562350" y="720725"/>
            <a:ext cx="5181600" cy="489585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Modules &amp; Services</a:t>
            </a:r>
          </a:p>
        </p:txBody>
      </p:sp>
      <p:sp>
        <p:nvSpPr>
          <p:cNvPr id="11268" name="TextBox 26"/>
          <p:cNvSpPr txBox="1">
            <a:spLocks noChangeArrowheads="1"/>
          </p:cNvSpPr>
          <p:nvPr/>
        </p:nvSpPr>
        <p:spPr bwMode="auto">
          <a:xfrm>
            <a:off x="4038600" y="6096000"/>
            <a:ext cx="4814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66FF"/>
                </a:solidFill>
                <a:latin typeface="Arial Narrow" pitchFamily="34" charset="0"/>
              </a:rPr>
              <a:t>How do you interact with the SYS/BIOS services?</a:t>
            </a:r>
          </a:p>
        </p:txBody>
      </p:sp>
      <p:pic>
        <p:nvPicPr>
          <p:cNvPr id="2050" name="Picture 2" descr="C:\Documents and Settings\a0159877\Desktop\SYSBIOS Snaps\extra\sysbios_avail_produ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2514600" cy="57102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70" name="TextBox 28"/>
          <p:cNvSpPr txBox="1">
            <a:spLocks noChangeArrowheads="1"/>
          </p:cNvSpPr>
          <p:nvPr/>
        </p:nvSpPr>
        <p:spPr bwMode="auto">
          <a:xfrm>
            <a:off x="3810000" y="990600"/>
            <a:ext cx="35179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BIOS Configuration</a:t>
            </a:r>
          </a:p>
        </p:txBody>
      </p:sp>
      <p:sp>
        <p:nvSpPr>
          <p:cNvPr id="11271" name="TextBox 29"/>
          <p:cNvSpPr txBox="1">
            <a:spLocks noChangeArrowheads="1"/>
          </p:cNvSpPr>
          <p:nvPr/>
        </p:nvSpPr>
        <p:spPr bwMode="auto">
          <a:xfrm>
            <a:off x="3870325" y="1558925"/>
            <a:ext cx="26193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Memory Mgmt</a:t>
            </a:r>
          </a:p>
        </p:txBody>
      </p:sp>
      <p:sp>
        <p:nvSpPr>
          <p:cNvPr id="11272" name="TextBox 30"/>
          <p:cNvSpPr txBox="1">
            <a:spLocks noChangeArrowheads="1"/>
          </p:cNvSpPr>
          <p:nvPr/>
        </p:nvSpPr>
        <p:spPr bwMode="auto">
          <a:xfrm>
            <a:off x="4230688" y="1955800"/>
            <a:ext cx="25765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Cache &amp; Heaps</a:t>
            </a:r>
          </a:p>
        </p:txBody>
      </p:sp>
      <p:sp>
        <p:nvSpPr>
          <p:cNvPr id="11273" name="TextBox 31"/>
          <p:cNvSpPr txBox="1">
            <a:spLocks noChangeArrowheads="1"/>
          </p:cNvSpPr>
          <p:nvPr/>
        </p:nvSpPr>
        <p:spPr bwMode="auto">
          <a:xfrm>
            <a:off x="3870325" y="2568575"/>
            <a:ext cx="31559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Realtime Analysis</a:t>
            </a:r>
          </a:p>
        </p:txBody>
      </p:sp>
      <p:sp>
        <p:nvSpPr>
          <p:cNvPr id="11274" name="TextBox 32"/>
          <p:cNvSpPr txBox="1">
            <a:spLocks noChangeArrowheads="1"/>
          </p:cNvSpPr>
          <p:nvPr/>
        </p:nvSpPr>
        <p:spPr bwMode="auto">
          <a:xfrm>
            <a:off x="4230688" y="2965450"/>
            <a:ext cx="45608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Logs, Loads, Execution Graph</a:t>
            </a:r>
          </a:p>
        </p:txBody>
      </p:sp>
      <p:sp>
        <p:nvSpPr>
          <p:cNvPr id="11275" name="TextBox 33"/>
          <p:cNvSpPr txBox="1">
            <a:spLocks noChangeArrowheads="1"/>
          </p:cNvSpPr>
          <p:nvPr/>
        </p:nvSpPr>
        <p:spPr bwMode="auto">
          <a:xfrm>
            <a:off x="3870325" y="3635375"/>
            <a:ext cx="21875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Scheduling</a:t>
            </a:r>
          </a:p>
        </p:txBody>
      </p:sp>
      <p:sp>
        <p:nvSpPr>
          <p:cNvPr id="11276" name="TextBox 34"/>
          <p:cNvSpPr txBox="1">
            <a:spLocks noChangeArrowheads="1"/>
          </p:cNvSpPr>
          <p:nvPr/>
        </p:nvSpPr>
        <p:spPr bwMode="auto">
          <a:xfrm>
            <a:off x="4230688" y="4032250"/>
            <a:ext cx="25415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All thread types</a:t>
            </a:r>
          </a:p>
        </p:txBody>
      </p:sp>
      <p:sp>
        <p:nvSpPr>
          <p:cNvPr id="11277" name="TextBox 35"/>
          <p:cNvSpPr txBox="1">
            <a:spLocks noChangeArrowheads="1"/>
          </p:cNvSpPr>
          <p:nvPr/>
        </p:nvSpPr>
        <p:spPr bwMode="auto">
          <a:xfrm>
            <a:off x="3870325" y="4652963"/>
            <a:ext cx="29225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Synchronization</a:t>
            </a:r>
          </a:p>
        </p:txBody>
      </p:sp>
      <p:sp>
        <p:nvSpPr>
          <p:cNvPr id="11278" name="TextBox 36"/>
          <p:cNvSpPr txBox="1">
            <a:spLocks noChangeArrowheads="1"/>
          </p:cNvSpPr>
          <p:nvPr/>
        </p:nvSpPr>
        <p:spPr bwMode="auto">
          <a:xfrm>
            <a:off x="4230688" y="5049838"/>
            <a:ext cx="426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Semaphores, Events, Gates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Semaphore</a:t>
            </a:r>
            <a:r>
              <a:rPr lang="en-US" dirty="0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8081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6566" name="Group 48"/>
          <p:cNvGrpSpPr>
            <a:grpSpLocks/>
          </p:cNvGrpSpPr>
          <p:nvPr/>
        </p:nvGrpSpPr>
        <p:grpSpPr bwMode="auto">
          <a:xfrm>
            <a:off x="1447800" y="619125"/>
            <a:ext cx="4876800" cy="412750"/>
            <a:chOff x="480" y="390"/>
            <a:chExt cx="3072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02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65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6576" name="Text Box 17"/>
            <p:cNvSpPr txBox="1">
              <a:spLocks noChangeArrowheads="1"/>
            </p:cNvSpPr>
            <p:nvPr/>
          </p:nvSpPr>
          <p:spPr bwMode="auto">
            <a:xfrm>
              <a:off x="1344" y="432"/>
              <a:ext cx="2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mcaspReady,  counting 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01675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Semaphore – Object name, initial count, type: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3276600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5778" name="Picture 2" descr="C:\Documents and Settings\a0159877\Desktop\use_s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350" y="1752600"/>
            <a:ext cx="2025650" cy="162083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79" name="Picture 3" descr="C:\Documents and Settings\a0159877\Desktop\sem_confi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073525"/>
            <a:ext cx="3200400" cy="25781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80" name="Picture 4" descr="C:\Documents and Settings\a0159877\Desktop\sem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1752600"/>
            <a:ext cx="2400300" cy="1606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Semaphore/Task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1041400"/>
            <a:ext cx="8077200" cy="48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Semaphore_getCount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semaphore count</a:t>
            </a:r>
          </a:p>
        </p:txBody>
      </p:sp>
      <p:sp>
        <p:nvSpPr>
          <p:cNvPr id="67588" name="TextBox 14"/>
          <p:cNvSpPr txBox="1">
            <a:spLocks noChangeArrowheads="1"/>
          </p:cNvSpPr>
          <p:nvPr/>
        </p:nvSpPr>
        <p:spPr bwMode="auto">
          <a:xfrm>
            <a:off x="381000" y="590550"/>
            <a:ext cx="53641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Semaphore APIs: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950" y="2244725"/>
            <a:ext cx="7391400" cy="419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Sleep for N system ticks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Task_yield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Yield to same </a:t>
            </a:r>
            <a:r>
              <a:rPr lang="en-US" b="0" dirty="0" err="1">
                <a:latin typeface="+mn-lt"/>
                <a:cs typeface="Courier New" pitchFamily="49" charset="0"/>
              </a:rPr>
              <a:t>pri</a:t>
            </a:r>
            <a:r>
              <a:rPr lang="en-US" b="0" dirty="0">
                <a:latin typeface="+mn-lt"/>
                <a:cs typeface="Courier New" pitchFamily="49" charset="0"/>
              </a:rPr>
              <a:t> Task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Set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</a:t>
            </a:r>
            <a:r>
              <a:rPr lang="en-US" b="0" dirty="0">
                <a:latin typeface="+mn-lt"/>
                <a:cs typeface="Courier New" pitchFamily="49" charset="0"/>
              </a:rPr>
              <a:t>Get/set Task </a:t>
            </a:r>
            <a:r>
              <a:rPr lang="en-US" b="0" dirty="0" err="1">
                <a:latin typeface="+mn-lt"/>
                <a:cs typeface="Courier New" pitchFamily="49" charset="0"/>
              </a:rPr>
              <a:t>Env</a:t>
            </a:r>
            <a:endParaRPr lang="en-US" b="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Enable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Disable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Restore Task Mgr</a:t>
            </a:r>
          </a:p>
        </p:txBody>
      </p:sp>
      <p:sp>
        <p:nvSpPr>
          <p:cNvPr id="67590" name="TextBox 11"/>
          <p:cNvSpPr txBox="1">
            <a:spLocks noChangeArrowheads="1"/>
          </p:cNvSpPr>
          <p:nvPr/>
        </p:nvSpPr>
        <p:spPr bwMode="auto">
          <a:xfrm>
            <a:off x="457200" y="1828800"/>
            <a:ext cx="42005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Task APIs:</a:t>
            </a:r>
          </a:p>
        </p:txBody>
      </p:sp>
      <p:cxnSp>
        <p:nvCxnSpPr>
          <p:cNvPr id="67591" name="Straight Connector 15"/>
          <p:cNvCxnSpPr>
            <a:cxnSpLocks noChangeShapeType="1"/>
          </p:cNvCxnSpPr>
          <p:nvPr/>
        </p:nvCxnSpPr>
        <p:spPr bwMode="auto">
          <a:xfrm rot="5400000">
            <a:off x="4876800" y="1284288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2" name="Straight Connector 19"/>
          <p:cNvCxnSpPr>
            <a:cxnSpLocks noChangeShapeType="1"/>
          </p:cNvCxnSpPr>
          <p:nvPr/>
        </p:nvCxnSpPr>
        <p:spPr bwMode="auto">
          <a:xfrm rot="5400000">
            <a:off x="2263775" y="4349750"/>
            <a:ext cx="4171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3" name="Straight Connector 23"/>
          <p:cNvCxnSpPr>
            <a:cxnSpLocks noChangeShapeType="1"/>
          </p:cNvCxnSpPr>
          <p:nvPr/>
        </p:nvCxnSpPr>
        <p:spPr bwMode="auto">
          <a:xfrm>
            <a:off x="996950" y="32988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4" name="Straight Connector 26"/>
          <p:cNvCxnSpPr>
            <a:cxnSpLocks noChangeShapeType="1"/>
          </p:cNvCxnSpPr>
          <p:nvPr/>
        </p:nvCxnSpPr>
        <p:spPr bwMode="auto">
          <a:xfrm>
            <a:off x="996950" y="48609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r>
              <a:rPr lang="en-US" smtClean="0"/>
              <a:t>Questions?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User Code</a:t>
            </a:r>
            <a:endParaRPr lang="en-US" sz="2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Environment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990600"/>
            <a:ext cx="1828800" cy="1558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&lt;log.h&gt;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func1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  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Log_info1(...);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09800" y="990600"/>
            <a:ext cx="1828800" cy="1558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&lt;swi.h&gt;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latin typeface="Arial Narrow" pitchFamily="34" charset="0"/>
              </a:rPr>
              <a:t>func2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Swi_post(…);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67200" y="1555750"/>
            <a:ext cx="620713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API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0292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SYS/BIOS Library</a:t>
            </a:r>
            <a:endParaRPr lang="en-US" sz="20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05400" y="1066800"/>
            <a:ext cx="3810000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Hwi</a:t>
            </a:r>
            <a:r>
              <a:rPr lang="en-US" sz="1800"/>
              <a:t>	</a:t>
            </a:r>
            <a:r>
              <a:rPr lang="en-US" sz="1800" i="1">
                <a:solidFill>
                  <a:schemeClr val="tx2"/>
                </a:solidFill>
              </a:rPr>
              <a:t>Swi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Task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Idle</a:t>
            </a:r>
            <a:r>
              <a:rPr lang="en-US" sz="1800"/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Stream</a:t>
            </a:r>
            <a:r>
              <a:rPr lang="en-US" sz="1800" i="1">
                <a:solidFill>
                  <a:schemeClr val="tx2"/>
                </a:solidFill>
              </a:rPr>
              <a:t>	</a:t>
            </a:r>
            <a:r>
              <a:rPr lang="en-US" sz="1800" b="0"/>
              <a:t>Mailbox</a:t>
            </a:r>
            <a:r>
              <a:rPr lang="en-US" sz="1800" i="1">
                <a:solidFill>
                  <a:schemeClr val="tx2"/>
                </a:solidFill>
              </a:rPr>
              <a:t>	    Semaphore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Queue 	</a:t>
            </a:r>
            <a:r>
              <a:rPr lang="en-US" sz="1800" i="1">
                <a:solidFill>
                  <a:schemeClr val="tx2"/>
                </a:solidFill>
              </a:rPr>
              <a:t>Clock  	Log    HeapMem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HeapBuf          HeapMultiBuf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4800" y="2819400"/>
            <a:ext cx="88392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SYS/BIOS is a </a:t>
            </a:r>
            <a:r>
              <a:rPr lang="en-US" b="0" u="sng">
                <a:solidFill>
                  <a:schemeClr val="tx2"/>
                </a:solidFill>
                <a:latin typeface="Arial Narrow" pitchFamily="34" charset="0"/>
              </a:rPr>
              <a:t>library</a:t>
            </a:r>
            <a:r>
              <a:rPr lang="en-US" b="0">
                <a:latin typeface="Arial Narrow" pitchFamily="34" charset="0"/>
              </a:rPr>
              <a:t> that contains modules with a particular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interface and data structures</a:t>
            </a:r>
          </a:p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Application Program Interfaces</a:t>
            </a:r>
            <a:r>
              <a:rPr lang="en-US" b="0">
                <a:latin typeface="Arial Narrow" pitchFamily="34" charset="0"/>
              </a:rPr>
              <a:t> (API) define the interactions (methods)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with a module and data structures (objects)</a:t>
            </a:r>
          </a:p>
          <a:p>
            <a:pPr marL="346075" indent="-3460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Objects</a:t>
            </a:r>
            <a:r>
              <a:rPr lang="en-US" b="0">
                <a:latin typeface="Arial Narrow" pitchFamily="34" charset="0"/>
              </a:rPr>
              <a:t> - are structures that define the state of a component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Pointers to objects are called </a:t>
            </a: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handles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Object based programming offers: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Better encapsulation and abstraction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Multiple instance ability </a:t>
            </a: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7739063" y="5178425"/>
            <a:ext cx="1009650" cy="887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477000" y="5178425"/>
            <a:ext cx="857250" cy="246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578600" y="4938713"/>
            <a:ext cx="747713" cy="506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pointer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handle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61288" y="4945063"/>
            <a:ext cx="1117600" cy="1042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structure</a:t>
            </a:r>
            <a:r>
              <a:rPr lang="en-US" sz="1600">
                <a:latin typeface="Arial Narrow" pitchFamily="34" charset="0"/>
              </a:rPr>
              <a:t>….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element2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…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334250" y="5276850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908925" y="6037263"/>
            <a:ext cx="6731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object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>
            <a:off x="4267200" y="137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H="1">
            <a:off x="4267200" y="2133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 / Vocabulary</a:t>
            </a:r>
          </a:p>
        </p:txBody>
      </p:sp>
      <p:sp>
        <p:nvSpPr>
          <p:cNvPr id="13315" name="Text Box 19"/>
          <p:cNvSpPr txBox="1">
            <a:spLocks noChangeArrowheads="1"/>
          </p:cNvSpPr>
          <p:nvPr/>
        </p:nvSpPr>
        <p:spPr bwMode="auto">
          <a:xfrm>
            <a:off x="436563" y="1293813"/>
            <a:ext cx="2727325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Real-time System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76200" y="682625"/>
            <a:ext cx="8466138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800" b="0"/>
              <a:t>In this workshop, we’ll be using these terms often:</a:t>
            </a:r>
          </a:p>
        </p:txBody>
      </p:sp>
      <p:sp>
        <p:nvSpPr>
          <p:cNvPr id="13317" name="Text Box 21"/>
          <p:cNvSpPr txBox="1">
            <a:spLocks noChangeArrowheads="1"/>
          </p:cNvSpPr>
          <p:nvPr/>
        </p:nvSpPr>
        <p:spPr bwMode="auto">
          <a:xfrm>
            <a:off x="457200" y="1757363"/>
            <a:ext cx="62118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Where processing must keep up with the rate of I/O</a:t>
            </a: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436563" y="2322513"/>
            <a:ext cx="1468437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Function</a:t>
            </a: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457200" y="2774950"/>
            <a:ext cx="72882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Sequence of program instructions that produce a given result</a:t>
            </a:r>
          </a:p>
        </p:txBody>
      </p:sp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436563" y="3430588"/>
            <a:ext cx="1200150" cy="420687"/>
          </a:xfrm>
          <a:prstGeom prst="rect">
            <a:avLst/>
          </a:prstGeom>
          <a:solidFill>
            <a:srgbClr val="CCFF66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Thread</a:t>
            </a:r>
          </a:p>
        </p:txBody>
      </p:sp>
      <p:sp>
        <p:nvSpPr>
          <p:cNvPr id="13321" name="Text Box 27"/>
          <p:cNvSpPr txBox="1">
            <a:spLocks noChangeArrowheads="1"/>
          </p:cNvSpPr>
          <p:nvPr/>
        </p:nvSpPr>
        <p:spPr bwMode="auto">
          <a:xfrm>
            <a:off x="457200" y="3905250"/>
            <a:ext cx="86106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</a:t>
            </a:r>
            <a:r>
              <a:rPr lang="en-US" sz="2000" b="0" i="1" u="sng"/>
              <a:t>Function</a:t>
            </a:r>
            <a:r>
              <a:rPr lang="en-US" sz="2000" b="0" i="1"/>
              <a:t> that executes within a specific </a:t>
            </a:r>
            <a:r>
              <a:rPr lang="en-US" sz="2000" b="0" i="1" u="sng"/>
              <a:t>context</a:t>
            </a:r>
            <a:r>
              <a:rPr lang="en-US" sz="2000" b="0" i="1"/>
              <a:t> (regs, stack, PRIORITY)</a:t>
            </a:r>
          </a:p>
        </p:txBody>
      </p:sp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436563" y="4608513"/>
            <a:ext cx="692150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API</a:t>
            </a:r>
          </a:p>
        </p:txBody>
      </p:sp>
      <p:sp>
        <p:nvSpPr>
          <p:cNvPr id="13323" name="Text Box 29"/>
          <p:cNvSpPr txBox="1">
            <a:spLocks noChangeArrowheads="1"/>
          </p:cNvSpPr>
          <p:nvPr/>
        </p:nvSpPr>
        <p:spPr bwMode="auto">
          <a:xfrm>
            <a:off x="457200" y="5083175"/>
            <a:ext cx="741838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Application Programming Interface – “methods” for interacting</a:t>
            </a:r>
            <a:br>
              <a:rPr lang="en-US" sz="2000" b="0" i="1"/>
            </a:br>
            <a:r>
              <a:rPr lang="en-US" sz="2000" b="0" i="1"/>
              <a:t>    with library routines and data objects</a:t>
            </a:r>
          </a:p>
        </p:txBody>
      </p:sp>
      <p:sp>
        <p:nvSpPr>
          <p:cNvPr id="23" name="Down Arrow 22"/>
          <p:cNvSpPr/>
          <p:nvPr/>
        </p:nvSpPr>
        <p:spPr bwMode="auto">
          <a:xfrm rot="3441079">
            <a:off x="1703388" y="3119438"/>
            <a:ext cx="457200" cy="685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RTOS vs GP/OS</a:t>
            </a:r>
          </a:p>
        </p:txBody>
      </p:sp>
      <p:graphicFrame>
        <p:nvGraphicFramePr>
          <p:cNvPr id="394243" name="Group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3886200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895600"/>
              </a:tblGrid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GP/OS (e.g. Linux)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RTOS (e.g. SYS/BIOS)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Large: 5M-50M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Small: 5K-50K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1ms to .1ms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– 10 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management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FAT, etc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FatFS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 Memory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pThreads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Task, 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Slicing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Preemption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 Processor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x86, Power 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MSP430, M3, C28x, DSP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Theme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8AE75C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7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16666</TotalTime>
  <Pages>3</Pages>
  <Words>3374</Words>
  <Application>Microsoft Office PowerPoint</Application>
  <PresentationFormat>On-screen Show (4:3)</PresentationFormat>
  <Paragraphs>959</Paragraphs>
  <Slides>62</Slides>
  <Notes>62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Wingdings</vt:lpstr>
      <vt:lpstr>Calibri</vt:lpstr>
      <vt:lpstr>Times New Roman</vt:lpstr>
      <vt:lpstr>Arial Narrow</vt:lpstr>
      <vt:lpstr>Courier New</vt:lpstr>
      <vt:lpstr>ttoTheme</vt:lpstr>
      <vt:lpstr>Introduction to SYS/BIOS</vt:lpstr>
      <vt:lpstr>Outline</vt:lpstr>
      <vt:lpstr>Outline</vt:lpstr>
      <vt:lpstr>Need for an Operating System</vt:lpstr>
      <vt:lpstr>SYS/BIOS Overview</vt:lpstr>
      <vt:lpstr>SYS/BIOS Modules &amp; Services</vt:lpstr>
      <vt:lpstr>SYS/BIOS Environment</vt:lpstr>
      <vt:lpstr>Definitions / Vocabulary</vt:lpstr>
      <vt:lpstr>RTOS vs GP/OS</vt:lpstr>
      <vt:lpstr>Outline</vt:lpstr>
      <vt:lpstr>SYS/BIOS Thread Types</vt:lpstr>
      <vt:lpstr>Hwi’s Signaling Swi/Task</vt:lpstr>
      <vt:lpstr>Swi’s and Tasks</vt:lpstr>
      <vt:lpstr>Outline</vt:lpstr>
      <vt:lpstr>Thread (Object) Creation in BIOS</vt:lpstr>
      <vt:lpstr>Outline</vt:lpstr>
      <vt:lpstr>System Timeline</vt:lpstr>
      <vt:lpstr>Outline</vt:lpstr>
      <vt:lpstr>Built-in Real-Time Analysis Tools</vt:lpstr>
      <vt:lpstr>Built-in Real-Time Analysis Tools</vt:lpstr>
      <vt:lpstr>Outline</vt:lpstr>
      <vt:lpstr>Building a NEW SYS/BIOS Project</vt:lpstr>
      <vt:lpstr>SYS/BIOS Project Settings</vt:lpstr>
      <vt:lpstr>Outline</vt:lpstr>
      <vt:lpstr>Static BIOS Configuration</vt:lpstr>
      <vt:lpstr>Static Config – .CFG Files</vt:lpstr>
      <vt:lpstr>.CFG Files (XDC script)</vt:lpstr>
      <vt:lpstr>Configuration Build Flow (CFG)</vt:lpstr>
      <vt:lpstr>Outline</vt:lpstr>
      <vt:lpstr>Platform (Memory Config)</vt:lpstr>
      <vt:lpstr>Outline</vt:lpstr>
      <vt:lpstr>For More Information (1)</vt:lpstr>
      <vt:lpstr>For More Information (2)</vt:lpstr>
      <vt:lpstr>Download Latest Tools</vt:lpstr>
      <vt:lpstr>Outline</vt:lpstr>
      <vt:lpstr>Hwi Scheduling</vt:lpstr>
      <vt:lpstr>Foreground / Background Scheduling</vt:lpstr>
      <vt:lpstr>CPU Interrupts from Peripheral (Ex: McASP)</vt:lpstr>
      <vt:lpstr>Configuring an Hwi – Statically via GUI</vt:lpstr>
      <vt:lpstr>Hardware Event IDs</vt:lpstr>
      <vt:lpstr>Example ISR (McASP)</vt:lpstr>
      <vt:lpstr>Enabling Preemption of Hwi</vt:lpstr>
      <vt:lpstr>SYS/BIOS Hwi APIs</vt:lpstr>
      <vt:lpstr>Outline</vt:lpstr>
      <vt:lpstr>Swi Scheduling</vt:lpstr>
      <vt:lpstr>Hardware and Software Interrupt System</vt:lpstr>
      <vt:lpstr>Scheduling Rules</vt:lpstr>
      <vt:lpstr>Scheduling Rules</vt:lpstr>
      <vt:lpstr>Configuring a Swi – Statically via GUI</vt:lpstr>
      <vt:lpstr>SYS/BIOS Swi APIs</vt:lpstr>
      <vt:lpstr>Outline</vt:lpstr>
      <vt:lpstr>Task Scheduling</vt:lpstr>
      <vt:lpstr>Task Code Topology – Pending </vt:lpstr>
      <vt:lpstr>Swi vs. Task</vt:lpstr>
      <vt:lpstr>Configuring a Task – Statically via the GUI</vt:lpstr>
      <vt:lpstr>Task Object Concepts...</vt:lpstr>
      <vt:lpstr>Outline</vt:lpstr>
      <vt:lpstr>Semaphore Pend</vt:lpstr>
      <vt:lpstr>Semaphore Post</vt:lpstr>
      <vt:lpstr>Configuring a Semaphore – Statically via GUI</vt:lpstr>
      <vt:lpstr>SYS/BIOS Semaphore/Task APIs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Dan Rinkes</cp:lastModifiedBy>
  <cp:revision>389</cp:revision>
  <cp:lastPrinted>1601-01-01T00:00:00Z</cp:lastPrinted>
  <dcterms:created xsi:type="dcterms:W3CDTF">2001-09-20T20:19:44Z</dcterms:created>
  <dcterms:modified xsi:type="dcterms:W3CDTF">2012-03-06T20:52:31Z</dcterms:modified>
</cp:coreProperties>
</file>