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24"/>
  </p:notesMasterIdLst>
  <p:handoutMasterIdLst>
    <p:handoutMasterId r:id="rId25"/>
  </p:handoutMasterIdLst>
  <p:sldIdLst>
    <p:sldId id="693" r:id="rId4"/>
    <p:sldId id="476" r:id="rId5"/>
    <p:sldId id="667" r:id="rId6"/>
    <p:sldId id="658" r:id="rId7"/>
    <p:sldId id="659" r:id="rId8"/>
    <p:sldId id="641" r:id="rId9"/>
    <p:sldId id="666" r:id="rId10"/>
    <p:sldId id="660" r:id="rId11"/>
    <p:sldId id="661" r:id="rId12"/>
    <p:sldId id="662" r:id="rId13"/>
    <p:sldId id="670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88164" autoAdjust="0"/>
  </p:normalViewPr>
  <p:slideViewPr>
    <p:cSldViewPr snapToGrid="0">
      <p:cViewPr varScale="1">
        <p:scale>
          <a:sx n="95" d="100"/>
          <a:sy n="95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9" tIns="46134" rIns="92269" bIns="46134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Entropy decoder – decodes each frame independently</a:t>
            </a:r>
          </a:p>
          <a:p>
            <a:r>
              <a:rPr lang="en-US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4FC-F76B-41A9-9296-ECACBEE39AC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18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onomist.com/node/1875070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smtClean="0"/>
              <a:t>Multicore Design Considerations</a:t>
            </a:r>
            <a:endParaRPr lang="en-US" sz="4000" b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57225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altLang="zh-CN" sz="2800" dirty="0" smtClean="0">
                <a:ea typeface="SimSun" charset="-122"/>
              </a:rPr>
              <a:t>High Def 1080i60 Video H264 Encoder</a:t>
            </a:r>
            <a:endParaRPr lang="en-US" sz="2800" dirty="0" smtClean="0"/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57225" y="1736725"/>
            <a:ext cx="7602538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A short introduction to video encoding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Pixel format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Macroblocks 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Performance numbers and limitations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Motion estimation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Encoding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Entropy encoder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Reconstruction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Data in and out of the system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DDR bandwidth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Synchronization, data movement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b="0">
                <a:ea typeface="SimSun" charset="-122"/>
              </a:rPr>
              <a:t>System architecture</a:t>
            </a:r>
          </a:p>
          <a:p>
            <a:pPr marL="800100" lvl="1" indent="-342900" eaLnBrk="0" hangingPunct="0">
              <a:spcBef>
                <a:spcPct val="20000"/>
              </a:spcBef>
            </a:pPr>
            <a:endParaRPr lang="en-US" altLang="zh-CN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Macroblock</a:t>
            </a:r>
            <a:r>
              <a:rPr lang="en-US" sz="3200" dirty="0" smtClean="0"/>
              <a:t> and Pixel Data</a:t>
            </a:r>
          </a:p>
        </p:txBody>
      </p:sp>
      <p:sp>
        <p:nvSpPr>
          <p:cNvPr id="4505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 RGB and YUV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4:4:4 and 4:2:0 format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Typically 8-bit values (10, 12, 14)</a:t>
            </a:r>
          </a:p>
          <a:p>
            <a:r>
              <a:rPr lang="en-US" dirty="0" err="1" smtClean="0"/>
              <a:t>Macroblock</a:t>
            </a:r>
            <a:r>
              <a:rPr lang="en-US" dirty="0" smtClean="0"/>
              <a:t> = 16x16 pixels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87475"/>
            <a:ext cx="44005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6226634" y="4966617"/>
            <a:ext cx="1404232" cy="1360690"/>
            <a:chOff x="5255084" y="5048260"/>
            <a:chExt cx="1404232" cy="1360690"/>
          </a:xfrm>
        </p:grpSpPr>
        <p:pic>
          <p:nvPicPr>
            <p:cNvPr id="45062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5050976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73516" y="5048260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5084" y="5742200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70800" y="5739484"/>
              <a:ext cx="6858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0" descr="44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833" y="3609295"/>
            <a:ext cx="781050" cy="1190625"/>
          </a:xfrm>
          <a:prstGeom prst="rect">
            <a:avLst/>
          </a:prstGeom>
        </p:spPr>
      </p:pic>
      <p:pic>
        <p:nvPicPr>
          <p:cNvPr id="12" name="Picture 11" descr="4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1328" y="3543298"/>
            <a:ext cx="762000" cy="1143002"/>
          </a:xfrm>
          <a:prstGeom prst="rect">
            <a:avLst/>
          </a:prstGeom>
        </p:spPr>
      </p:pic>
      <p:pic>
        <p:nvPicPr>
          <p:cNvPr id="13" name="Picture 12" descr="ke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3543" y="3602485"/>
            <a:ext cx="2800350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Video Encoder Flow (per </a:t>
            </a:r>
            <a:r>
              <a:rPr lang="en-US" sz="2800" dirty="0" err="1" smtClean="0"/>
              <a:t>Macroblock</a:t>
            </a:r>
            <a:r>
              <a:rPr lang="en-US" sz="2800" dirty="0" smtClean="0"/>
              <a:t>)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223838" y="1644650"/>
          <a:ext cx="5576887" cy="1177798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371475" y="4219575"/>
          <a:ext cx="5256213" cy="1682496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Motion Estimation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IP, MC, Transform, Quantization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Entropy Encoder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IT, IQ and Reconstruction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6941" y="950026"/>
          <a:ext cx="3011177" cy="5202960"/>
        </p:xfrm>
        <a:graphic>
          <a:graphicData uri="http://schemas.openxmlformats.org/presentationml/2006/ole">
            <p:oleObj spid="_x0000_s1026" name="Visio" r:id="rId4" imgW="3786183" imgH="65415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Video Coding Algorithm Limitations</a:t>
            </a:r>
          </a:p>
        </p:txBody>
      </p:sp>
      <p:sp>
        <p:nvSpPr>
          <p:cNvPr id="4710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Motion estimation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reconstruction of previous (and future) frames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Shortcuts can be performed (e.g., first row of frame N does not need last row of frame N-1).</a:t>
            </a:r>
          </a:p>
          <a:p>
            <a:pPr>
              <a:lnSpc>
                <a:spcPct val="90000"/>
              </a:lnSpc>
            </a:pPr>
            <a:r>
              <a:rPr lang="en-US" smtClean="0"/>
              <a:t>Intra-prediction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macroblock above and to the left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done consecutively or encoding efficiency is lost (i.e., lower quality for the same number of bits)</a:t>
            </a:r>
          </a:p>
          <a:p>
            <a:pPr>
              <a:lnSpc>
                <a:spcPct val="90000"/>
              </a:lnSpc>
            </a:pPr>
            <a:r>
              <a:rPr lang="en-US" smtClean="0"/>
              <a:t>Entropy encoding (CABAC, CAVLC)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processed in the macroblock order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frame is independent of other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Many Channels Can One TMS320C6678 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smtClean="0"/>
              <a:t>Looks like 2 channels; Each one uses 4 cores</a:t>
            </a:r>
          </a:p>
          <a:p>
            <a:pPr lvl="1"/>
            <a:r>
              <a:rPr lang="en-US" smtClean="0"/>
              <a:t>Two cores for motion estimation</a:t>
            </a:r>
          </a:p>
          <a:p>
            <a:pPr lvl="1"/>
            <a:r>
              <a:rPr lang="en-US" smtClean="0"/>
              <a:t>One core for entropy encoding</a:t>
            </a:r>
          </a:p>
          <a:p>
            <a:pPr lvl="1"/>
            <a:r>
              <a:rPr lang="en-US" smtClean="0"/>
              <a:t>One core for everything else</a:t>
            </a:r>
          </a:p>
          <a:p>
            <a:r>
              <a:rPr lang="en-US" smtClean="0"/>
              <a:t>What other resources are needed?</a:t>
            </a:r>
          </a:p>
          <a:p>
            <a:pPr lvl="1"/>
            <a:r>
              <a:rPr lang="en-US" smtClean="0"/>
              <a:t>Streaming data in and out of the system</a:t>
            </a:r>
          </a:p>
          <a:p>
            <a:pPr lvl="1"/>
            <a:r>
              <a:rPr lang="en-US" smtClean="0"/>
              <a:t>Store and load data to and from DDR</a:t>
            </a:r>
          </a:p>
          <a:p>
            <a:pPr lvl="1"/>
            <a:r>
              <a:rPr lang="en-US" smtClean="0"/>
              <a:t>Internal bus bandwidth</a:t>
            </a:r>
          </a:p>
          <a:p>
            <a:pPr lvl="1"/>
            <a:r>
              <a:rPr lang="en-US" smtClean="0"/>
              <a:t>DMA availability</a:t>
            </a:r>
          </a:p>
          <a:p>
            <a:pPr lvl="1"/>
            <a:r>
              <a:rPr lang="en-US" smtClean="0"/>
              <a:t>Synchronization between cores, especially if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smtClean="0"/>
              <a:t>Stream data in and out of the system</a:t>
            </a:r>
          </a:p>
          <a:p>
            <a:pPr lvl="1"/>
            <a:r>
              <a:rPr lang="en-US" sz="2000" smtClean="0"/>
              <a:t>Raw data: 1920 * 1080 * 1.5  = 3,110,400 bytes per frame</a:t>
            </a:r>
            <a:br>
              <a:rPr lang="en-US" sz="2000" smtClean="0"/>
            </a:br>
            <a:r>
              <a:rPr lang="en-US" sz="2000" smtClean="0"/>
              <a:t>= 24.883200 bits per frame (~25M bits per frame)</a:t>
            </a:r>
          </a:p>
          <a:p>
            <a:pPr lvl="1"/>
            <a:r>
              <a:rPr lang="en-US" sz="2000" smtClean="0"/>
              <a:t>At 30 frames per second, the input is 750 Mbps</a:t>
            </a:r>
          </a:p>
          <a:p>
            <a:pPr lvl="1"/>
            <a:r>
              <a:rPr lang="en-US" sz="2000" smtClean="0"/>
              <a:t>NOTE: The order of raw data for a frame is Y component first, followed by U and V</a:t>
            </a:r>
          </a:p>
          <a:p>
            <a:r>
              <a:rPr lang="en-US" smtClean="0"/>
              <a:t>750 Mbps input requires one of the following:</a:t>
            </a:r>
          </a:p>
          <a:p>
            <a:pPr lvl="1"/>
            <a:r>
              <a:rPr lang="en-US" sz="2000" smtClean="0"/>
              <a:t>One SRIO lane (5 Gbps raw, about 3.5 Gbps of payload), </a:t>
            </a:r>
          </a:p>
          <a:p>
            <a:pPr lvl="1"/>
            <a:r>
              <a:rPr lang="en-US" sz="2000" smtClean="0"/>
              <a:t>One PCIe lane (5 Gbps raw)</a:t>
            </a:r>
          </a:p>
          <a:p>
            <a:pPr lvl="1"/>
            <a:r>
              <a:rPr lang="en-US" sz="2000" smtClean="0"/>
              <a:t>NOTE: KeyStone devices provide four SRIO lanes and two PCIe lanes</a:t>
            </a:r>
          </a:p>
          <a:p>
            <a:r>
              <a:rPr lang="en-US" smtClean="0"/>
              <a:t>Compressed data (e.g., 10 to 20 Mbps) can use SGMII (10M/100M/1G) or SRIO or PCIe.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All other accesses (ME vectors, parameters, compressed data, etc.) are negligible.</a:t>
            </a:r>
            <a:endParaRPr lang="en-US" smtClean="0"/>
          </a:p>
          <a:p>
            <a:pPr>
              <a:lnSpc>
                <a:spcPct val="80000"/>
              </a:lnSpc>
            </a:pPr>
            <a:r>
              <a:rPr lang="en-US" sz="2400" smtClean="0"/>
              <a:t>Requirements for processing a single frame: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Retrieving data from peripheral to DDR -  25M bits = 3.125MB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Motion estimation phase reads the current frame (only Y) and older Y component of reconstruction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 good ME algorithm may read up to 6x older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7 * 1920 * 1088 = ~ 15M Bytes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Encoding phase reads the current frame and one old frame. The total size is about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Reconstruction phase reads one frame and writes one frame. So the total bandwidth is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Frame compression before or after the entropy encoder is negligible.</a:t>
            </a:r>
          </a:p>
          <a:p>
            <a:pPr lvl="1">
              <a:lnSpc>
                <a:spcPct val="80000"/>
              </a:lnSpc>
            </a:pPr>
            <a:r>
              <a:rPr lang="en-US" sz="2000" b="1" smtClean="0"/>
              <a:t>Total DDR access for a single frame is less than 32 MB.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Does this Access Avoid 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dirty="0" smtClean="0"/>
              <a:t>Total DDR access for a single frame is less than 32 MB.</a:t>
            </a:r>
            <a:endParaRPr lang="en-US" sz="2400" dirty="0" smtClean="0"/>
          </a:p>
          <a:p>
            <a:r>
              <a:rPr lang="en-US" sz="2400" dirty="0" smtClean="0"/>
              <a:t>The total DDR access for 30 frames per second (60 fields) is less than 32 * 30 = 960 MBps. </a:t>
            </a:r>
          </a:p>
          <a:p>
            <a:r>
              <a:rPr lang="en-US" sz="2400" dirty="0" smtClean="0"/>
              <a:t>The DDR3 raw bandwidth is more than 10 Gbps (1333 MHz clock and 64 bits). 10% utilization reduces contention possibilities.</a:t>
            </a:r>
          </a:p>
          <a:p>
            <a:r>
              <a:rPr lang="en-US" sz="2400" dirty="0" smtClean="0"/>
              <a:t>DDR3 DMA uses TeraNet with clock/3 and 128 bits. TeraNet bandwidth is 400 MHz * 16B = 6.4 </a:t>
            </a:r>
            <a:r>
              <a:rPr lang="en-US" sz="2400" smtClean="0"/>
              <a:t>GBps</a:t>
            </a:r>
            <a:r>
              <a:rPr lang="en-US" sz="2400" dirty="0" smtClean="0"/>
              <a:t>. 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KeyStone </a:t>
            </a:r>
            <a:r>
              <a:rPr lang="en-US" sz="2800" dirty="0" err="1" smtClean="0"/>
              <a:t>SoC</a:t>
            </a:r>
            <a:r>
              <a:rPr lang="en-US" sz="2800" dirty="0" smtClean="0"/>
              <a:t> Architecture Resources </a:t>
            </a:r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controllers with 144 EDMA channels and 1152 </a:t>
            </a:r>
            <a:r>
              <a:rPr lang="en-US" dirty="0" err="1" smtClean="0"/>
              <a:t>PaRAM</a:t>
            </a:r>
            <a:r>
              <a:rPr lang="en-US" dirty="0" smtClean="0"/>
              <a:t> (parameter blocks)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(SRIO, </a:t>
            </a:r>
            <a:r>
              <a:rPr lang="en-US" dirty="0" err="1" smtClean="0"/>
              <a:t>PCIe</a:t>
            </a:r>
            <a:r>
              <a:rPr lang="en-US" dirty="0" smtClean="0"/>
              <a:t> or SGMII)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between cores and moving pointers to data between cores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IPC provides easy access to the Navigator.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smtClean="0">
                <a:solidFill>
                  <a:srgbClr val="FF0000"/>
                </a:solidFill>
              </a:rPr>
              <a:t>TMS320C6678</a:t>
            </a:r>
            <a:r>
              <a:rPr lang="en-US" b="1" smtClean="0"/>
              <a:t> 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27063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276225" y="1020763"/>
            <a:ext cx="8523288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</a:t>
            </a:r>
            <a:r>
              <a:rPr lang="en-US" sz="2000" b="0" i="1" dirty="0" err="1" smtClean="0"/>
              <a:t>Yelick</a:t>
            </a:r>
            <a:r>
              <a:rPr lang="en-US" sz="2000" b="0" i="1" dirty="0" smtClean="0"/>
              <a:t>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2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2"/>
              </a:rPr>
              <a:t>Economist: Parallel 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Multicore </a:t>
            </a:r>
            <a:r>
              <a:rPr lang="en-US" altLang="zh-CN" sz="2000" b="0" dirty="0">
                <a:ea typeface="SimSun" charset="-122"/>
              </a:rPr>
              <a:t>is </a:t>
            </a:r>
            <a:r>
              <a:rPr lang="en-US" altLang="zh-CN" sz="2000" b="0" dirty="0" smtClean="0">
                <a:ea typeface="SimSun" charset="-122"/>
              </a:rPr>
              <a:t>a term associated </a:t>
            </a:r>
            <a:r>
              <a:rPr lang="en-US" altLang="zh-CN" sz="2000" b="0" dirty="0">
                <a:ea typeface="SimSun" charset="-122"/>
              </a:rPr>
              <a:t>with </a:t>
            </a:r>
            <a:r>
              <a:rPr lang="en-US" altLang="zh-CN" sz="2000" b="0" dirty="0" smtClean="0">
                <a:ea typeface="SimSun" charset="-122"/>
              </a:rPr>
              <a:t>parallel processing, which refers to the use of simultaneous processors to execute an application or multiple computational threads. 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altLang="zh-CN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Parallel programming/processing can </a:t>
            </a:r>
            <a:r>
              <a:rPr lang="en-US" altLang="zh-CN" sz="2000" b="0" dirty="0">
                <a:ea typeface="SimSun" charset="-122"/>
              </a:rPr>
              <a:t>be implemented </a:t>
            </a:r>
            <a:r>
              <a:rPr lang="en-US" altLang="zh-CN" sz="2000" b="0" dirty="0" smtClean="0">
                <a:ea typeface="SimSun" charset="-122"/>
              </a:rPr>
              <a:t>on TI’s KeyStone </a:t>
            </a:r>
            <a:r>
              <a:rPr lang="en-US" altLang="zh-CN" sz="2000" b="0" dirty="0" err="1" smtClean="0">
                <a:ea typeface="SimSun" charset="-122"/>
              </a:rPr>
              <a:t>multicore</a:t>
            </a:r>
            <a:r>
              <a:rPr lang="en-US" altLang="zh-CN" sz="2000" b="0" dirty="0" smtClean="0">
                <a:ea typeface="SimSun" charset="-122"/>
              </a:rPr>
              <a:t> architecture.</a:t>
            </a: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3" imgW="9655632" imgH="47622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r>
              <a:rPr lang="en-US" sz="2400" dirty="0" smtClean="0"/>
              <a:t>Parallel processing divides big applications into smaller applications and distributes tasks across multiple cores.</a:t>
            </a:r>
          </a:p>
          <a:p>
            <a:r>
              <a:rPr lang="en-US" sz="2400" dirty="0" smtClean="0"/>
              <a:t>The goal is to speed up processing of a computationally-intensive applications.</a:t>
            </a:r>
          </a:p>
          <a:p>
            <a:r>
              <a:rPr lang="en-US" sz="2400" dirty="0" smtClean="0"/>
              <a:t>Characteristics of computationally-intensive applications:</a:t>
            </a:r>
          </a:p>
          <a:p>
            <a:pPr lvl="1"/>
            <a:r>
              <a:rPr lang="en-US" sz="2000" dirty="0" smtClean="0"/>
              <a:t>Large amount of data to process</a:t>
            </a:r>
          </a:p>
          <a:p>
            <a:pPr lvl="1"/>
            <a:r>
              <a:rPr lang="en-US" sz="2000" dirty="0" smtClean="0"/>
              <a:t>Complex algorithms require many computations</a:t>
            </a:r>
          </a:p>
          <a:p>
            <a:r>
              <a:rPr lang="en-US" sz="2400" dirty="0" smtClean="0"/>
              <a:t>Goals of task partitioning</a:t>
            </a:r>
          </a:p>
          <a:p>
            <a:pPr lvl="1"/>
            <a:r>
              <a:rPr lang="en-US" sz="2000" dirty="0" smtClean="0"/>
              <a:t>Computational load balancing evenly divides effort among all available cores</a:t>
            </a:r>
          </a:p>
          <a:p>
            <a:pPr lvl="1"/>
            <a:r>
              <a:rPr lang="en-US" sz="2000" dirty="0" smtClean="0"/>
              <a:t>Minimizes contention of system resources</a:t>
            </a:r>
          </a:p>
          <a:p>
            <a:pPr lvl="2"/>
            <a:r>
              <a:rPr lang="en-US" sz="1800" dirty="0" smtClean="0"/>
              <a:t>Memory (DDR, shared L2)</a:t>
            </a:r>
          </a:p>
          <a:p>
            <a:pPr lvl="2"/>
            <a:r>
              <a:rPr lang="en-US" sz="1800" dirty="0" smtClean="0"/>
              <a:t>Transport (</a:t>
            </a:r>
            <a:r>
              <a:rPr lang="en-US" sz="1800" dirty="0" err="1" smtClean="0"/>
              <a:t>Teranet</a:t>
            </a:r>
            <a:r>
              <a:rPr lang="en-US" sz="1800" dirty="0" smtClean="0"/>
              <a:t>, peripherals)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65150"/>
          </a:xfrm>
        </p:spPr>
        <p:txBody>
          <a:bodyPr/>
          <a:lstStyle/>
          <a:p>
            <a:r>
              <a:rPr lang="en-US" sz="2800" dirty="0" smtClean="0"/>
              <a:t>Parallel Processing: Use Cases</a:t>
            </a:r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Network gateway, speech/voice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channel consumes about 30 MIPS 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Large, complex, floating point FFT (1M)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Multiple-size, short FFTs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Slice-based 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transcoder (low quality)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High-quality decoder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23875"/>
          </a:xfrm>
        </p:spPr>
        <p:txBody>
          <a:bodyPr/>
          <a:lstStyle/>
          <a:p>
            <a:r>
              <a:rPr lang="en-US" sz="2800" dirty="0" smtClean="0"/>
              <a:t>Parallel Processing: Use Cases</a:t>
            </a:r>
          </a:p>
        </p:txBody>
      </p:sp>
      <p:sp>
        <p:nvSpPr>
          <p:cNvPr id="36866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Medical imaging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Filtering &gt; reconstruction &gt; post filtering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Edge detection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excluding turbo decoder/encoder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uplink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downlink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including turbo decoder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Equal to the performance of 30 cores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core works on a package of bits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Scientific processing 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 complex matrix manipulations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Use Case: Oil exploration</a:t>
            </a: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Parallel Processing: Control Models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Master Slave Model</a:t>
            </a:r>
          </a:p>
          <a:p>
            <a:pPr lvl="1"/>
            <a:r>
              <a:rPr lang="en-US" sz="2000" smtClean="0"/>
              <a:t>Multiple speech processing</a:t>
            </a:r>
          </a:p>
          <a:p>
            <a:pPr lvl="1"/>
            <a:r>
              <a:rPr lang="en-US" sz="2000" smtClean="0"/>
              <a:t>Variable-size, short FFT</a:t>
            </a:r>
          </a:p>
          <a:p>
            <a:pPr lvl="1"/>
            <a:r>
              <a:rPr lang="en-US" sz="2000" smtClean="0"/>
              <a:t>Video encoder slice processing</a:t>
            </a:r>
          </a:p>
          <a:p>
            <a:pPr lvl="1"/>
            <a:r>
              <a:rPr lang="en-US" sz="2000" smtClean="0"/>
              <a:t>VLFFT</a:t>
            </a:r>
          </a:p>
          <a:p>
            <a:r>
              <a:rPr lang="en-US" b="1" smtClean="0"/>
              <a:t>Data Flow Model</a:t>
            </a:r>
          </a:p>
          <a:p>
            <a:pPr lvl="1"/>
            <a:r>
              <a:rPr lang="en-US" sz="2000" smtClean="0"/>
              <a:t>High quality video encoder</a:t>
            </a:r>
          </a:p>
          <a:p>
            <a:pPr lvl="1"/>
            <a:r>
              <a:rPr lang="en-US" sz="2000" smtClean="0"/>
              <a:t>Video decoder</a:t>
            </a:r>
          </a:p>
          <a:p>
            <a:pPr lvl="1"/>
            <a:r>
              <a:rPr lang="en-US" sz="2000" smtClean="0"/>
              <a:t>Video transcoder</a:t>
            </a:r>
          </a:p>
          <a:p>
            <a:pPr lvl="1"/>
            <a:r>
              <a:rPr lang="en-US" sz="2000" smtClean="0"/>
              <a:t>LTE physical layer</a:t>
            </a:r>
            <a:endParaRPr lang="en-US" smtClean="0"/>
          </a:p>
        </p:txBody>
      </p: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5327650" y="4452938"/>
            <a:ext cx="2778125" cy="296862"/>
            <a:chOff x="3356" y="2805"/>
            <a:chExt cx="1750" cy="187"/>
          </a:xfrm>
        </p:grpSpPr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700" y="2810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2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149" y="2805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1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558" y="280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0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3956" y="287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549" y="288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3356" y="2886"/>
              <a:ext cx="19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5570538" y="1416050"/>
            <a:ext cx="2528887" cy="1447800"/>
            <a:chOff x="3509" y="658"/>
            <a:chExt cx="1593" cy="912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Master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Parallel Processing: 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smtClean="0"/>
              <a:t>Function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Use cases: H.264 high 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smtClean="0"/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smtClean="0"/>
              <a:t>Use cases: image processing, multi-channel speech processing, sliced-based encoder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Parallel Processing: System Recommendations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Ability to perform many operations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Fixed-point AND floating-point processing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SIMD instruction, multicore architecture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communicate with the external world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two-way peripherals that support high bit-rate traffic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response to external events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address large external memory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and efficient save and retrieve methods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Transparent resource sharing between cores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Efficient communication between cores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Synchronization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Messaging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Data sharing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Parallel Processing: Recommended Tools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8467725" cy="5132387"/>
          </a:xfrm>
        </p:spPr>
        <p:txBody>
          <a:bodyPr/>
          <a:lstStyle/>
          <a:p>
            <a:r>
              <a:rPr lang="en-US" sz="2000" smtClean="0"/>
              <a:t>Easy-to-use IDE (Integrated Development Environment)</a:t>
            </a:r>
          </a:p>
          <a:p>
            <a:pPr lvl="1"/>
            <a:r>
              <a:rPr lang="en-US" sz="1800" smtClean="0"/>
              <a:t>Advanced debug features (system trace, CP tracer)</a:t>
            </a:r>
          </a:p>
          <a:p>
            <a:pPr lvl="1"/>
            <a:r>
              <a:rPr lang="en-US" sz="1800" smtClean="0"/>
              <a:t>Simultaneous, core-specific debug monitoring</a:t>
            </a:r>
          </a:p>
          <a:p>
            <a:r>
              <a:rPr lang="en-US" sz="2000" smtClean="0"/>
              <a:t>Real-time operating system (e.g., SYS/BIOS)</a:t>
            </a:r>
          </a:p>
          <a:p>
            <a:r>
              <a:rPr lang="en-US" sz="2000" smtClean="0"/>
              <a:t>Multicore software development kit</a:t>
            </a:r>
          </a:p>
          <a:p>
            <a:pPr lvl="1"/>
            <a:r>
              <a:rPr lang="en-US" sz="2000" smtClean="0"/>
              <a:t>Standard APIs simplifies programming</a:t>
            </a:r>
          </a:p>
          <a:p>
            <a:pPr lvl="1"/>
            <a:r>
              <a:rPr lang="en-US" sz="2000" smtClean="0"/>
              <a:t>Layered abstraction hides physical details from the application</a:t>
            </a:r>
          </a:p>
          <a:p>
            <a:r>
              <a:rPr lang="en-US" sz="2000" smtClean="0"/>
              <a:t>System optimized capabilities</a:t>
            </a:r>
          </a:p>
          <a:p>
            <a:pPr lvl="1"/>
            <a:r>
              <a:rPr lang="en-US" sz="1800" smtClean="0"/>
              <a:t>Full-featured compiler, optimizer, linker</a:t>
            </a:r>
          </a:p>
          <a:p>
            <a:pPr lvl="1"/>
            <a:r>
              <a:rPr lang="en-US" sz="1800" smtClean="0"/>
              <a:t>Third-party support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15605</TotalTime>
  <Words>1106</Words>
  <Application>Microsoft Office PowerPoint</Application>
  <PresentationFormat>On-screen Show (4:3)</PresentationFormat>
  <Paragraphs>230</Paragraphs>
  <Slides>20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FinalPowerpoint</vt:lpstr>
      <vt:lpstr>Custom Design</vt:lpstr>
      <vt:lpstr>ti_nda_powerpoint</vt:lpstr>
      <vt:lpstr>Visio</vt:lpstr>
      <vt:lpstr>Multicore Design Considerations</vt:lpstr>
      <vt:lpstr>Multicore: The Forefront of Computing Technology </vt:lpstr>
      <vt:lpstr>Parallel Processing </vt:lpstr>
      <vt:lpstr>Parallel Processing: Use Cases</vt:lpstr>
      <vt:lpstr>Parallel Processing: Use Cases</vt:lpstr>
      <vt:lpstr>Parallel Processing: Control Models</vt:lpstr>
      <vt:lpstr>Parallel Processing: Partitioning Considerations</vt:lpstr>
      <vt:lpstr>Parallel Processing: System Recommendations</vt:lpstr>
      <vt:lpstr>Parallel Processing: Recommended Tools</vt:lpstr>
      <vt:lpstr>Example: High Def 1080i60 Video H264 Encoder</vt:lpstr>
      <vt:lpstr>Macroblock and Pixel Data</vt:lpstr>
      <vt:lpstr>Video Encoder Flow (per Macroblock)</vt:lpstr>
      <vt:lpstr>Video Coding Algorithm Limitations</vt:lpstr>
      <vt:lpstr>How Many Channels Can One TMS320C6678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Ran Katzur</cp:lastModifiedBy>
  <cp:revision>690</cp:revision>
  <dcterms:created xsi:type="dcterms:W3CDTF">2010-05-24T20:22:24Z</dcterms:created>
  <dcterms:modified xsi:type="dcterms:W3CDTF">2012-01-26T20:56:53Z</dcterms:modified>
</cp:coreProperties>
</file>