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91" r:id="rId2"/>
    <p:sldId id="256" r:id="rId3"/>
    <p:sldId id="337" r:id="rId4"/>
    <p:sldId id="295" r:id="rId5"/>
    <p:sldId id="310" r:id="rId6"/>
    <p:sldId id="296" r:id="rId7"/>
    <p:sldId id="349" r:id="rId8"/>
    <p:sldId id="357" r:id="rId9"/>
    <p:sldId id="300" r:id="rId10"/>
    <p:sldId id="294" r:id="rId11"/>
    <p:sldId id="344" r:id="rId12"/>
    <p:sldId id="320" r:id="rId13"/>
    <p:sldId id="338" r:id="rId14"/>
    <p:sldId id="321" r:id="rId15"/>
    <p:sldId id="309" r:id="rId16"/>
    <p:sldId id="314" r:id="rId17"/>
    <p:sldId id="316" r:id="rId18"/>
    <p:sldId id="358" r:id="rId19"/>
    <p:sldId id="359" r:id="rId20"/>
    <p:sldId id="318" r:id="rId21"/>
    <p:sldId id="317" r:id="rId22"/>
    <p:sldId id="356" r:id="rId23"/>
    <p:sldId id="322" r:id="rId24"/>
    <p:sldId id="323" r:id="rId25"/>
    <p:sldId id="324" r:id="rId26"/>
    <p:sldId id="325" r:id="rId27"/>
    <p:sldId id="326" r:id="rId28"/>
    <p:sldId id="353" r:id="rId29"/>
    <p:sldId id="354" r:id="rId30"/>
    <p:sldId id="328" r:id="rId31"/>
    <p:sldId id="364" r:id="rId32"/>
    <p:sldId id="332" r:id="rId33"/>
    <p:sldId id="365" r:id="rId34"/>
    <p:sldId id="369" r:id="rId35"/>
    <p:sldId id="366" r:id="rId36"/>
    <p:sldId id="329" r:id="rId37"/>
    <p:sldId id="367" r:id="rId38"/>
    <p:sldId id="330" r:id="rId39"/>
    <p:sldId id="368" r:id="rId40"/>
    <p:sldId id="331" r:id="rId41"/>
    <p:sldId id="339" r:id="rId42"/>
    <p:sldId id="340" r:id="rId43"/>
    <p:sldId id="352" r:id="rId44"/>
    <p:sldId id="341" r:id="rId45"/>
    <p:sldId id="347" r:id="rId46"/>
    <p:sldId id="363" r:id="rId47"/>
    <p:sldId id="343" r:id="rId48"/>
    <p:sldId id="348" r:id="rId49"/>
    <p:sldId id="293" r:id="rId50"/>
  </p:sldIdLst>
  <p:sldSz cx="9144000" cy="6858000" type="screen4x3"/>
  <p:notesSz cx="7010400" cy="92964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758" autoAdjust="0"/>
  </p:normalViewPr>
  <p:slideViewPr>
    <p:cSldViewPr>
      <p:cViewPr varScale="1">
        <p:scale>
          <a:sx n="104" d="100"/>
          <a:sy n="104" d="100"/>
        </p:scale>
        <p:origin x="-2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E3A1F-B698-4312-A53D-0EFD9A2BCA0A}" type="datetimeFigureOut">
              <a:rPr lang="en-US"/>
              <a:pPr>
                <a:defRPr/>
              </a:pPr>
              <a:t>4/9/2012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2AE985-CEB1-47DB-AC87-FA613AA66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8AA9DF1E-E9AC-42C0-B5F0-8FCE69CB4508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69" tIns="46134" rIns="92269" bIns="4613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85C480-A9AC-4091-9762-70B9D1AADA10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5" tIns="45962" rIns="91925" bIns="45962" anchor="b"/>
          <a:lstStyle/>
          <a:p>
            <a:pPr defTabSz="917575"/>
            <a:fld id="{4F197442-A097-46F1-9A0E-F11BFDFF5510}" type="slidenum">
              <a:rPr lang="en-US" sz="1200">
                <a:solidFill>
                  <a:srgbClr val="000000"/>
                </a:solidFill>
              </a:rPr>
              <a:pPr defTabSz="91757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925" tIns="45962" rIns="91925" bIns="4596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NEW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B71D69-043B-40DD-8EF4-0F7455B95D8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BB2E03-0F61-4FB9-9577-DAAC278A698B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68C4C-C7A6-4F13-A4EF-B545A614A711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6"/>
            </p:custDataLst>
          </p:nvPr>
        </p:nvSpPr>
        <p:spPr>
          <a:xfrm>
            <a:off x="741975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i\ccs\pdk_C6678_1_0_0_18\packages\ti\drv\hyplnk\docs\hyplnkDocs.chm::/hyplnk_8h.html" TargetMode="External"/><Relationship Id="rId7" Type="http://schemas.openxmlformats.org/officeDocument/2006/relationships/hyperlink" Target="mk:@MSITStore:C:\ti\ccs\pdk_C6678_1_0_0_18\packages\ti\drv\hyplnk\docs\hyplnkDocs.chm::/structhyplnk_registers__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hyperlink" Target="mk:@MSITStore:C:\ti\ccs\pdk_C6678_1_0_0_18\packages\ti\drv\hyplnk\docs\hyplnkDocs.chm::/group__hyplnklld__api__constants.html" TargetMode="External"/><Relationship Id="rId5" Type="http://schemas.openxmlformats.org/officeDocument/2006/relationships/hyperlink" Target="mk:@MSITStore:C:\ti\ccs\pdk_C6678_1_0_0_18\packages\ti\drv\hyplnk\docs\hyplnkDocs.chm::/group__hyplnklld__api__structures.html" TargetMode="External"/><Relationship Id="rId4" Type="http://schemas.openxmlformats.org/officeDocument/2006/relationships/hyperlink" Target="mk:@MSITStore:C:\ti\ccs\pdk_C6678_1_0_0_18\packages\ti\drv\hyplnk\docs\hyplnkDocs.chm::/group__hyplnklld__api__functions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KeyStone Training</a:t>
            </a:r>
            <a:br>
              <a:rPr lang="en-US" b="0" dirty="0" smtClean="0"/>
            </a:br>
            <a:r>
              <a:rPr lang="en-US" b="0" dirty="0" smtClean="0"/>
              <a:t>HyperLink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HyperLink Functionality</a:t>
            </a:r>
            <a:endParaRPr lang="en-US" sz="24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From the user point of view: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Access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write to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read from remote device memory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Ability to generate event / interrupt in the remote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2503488" cy="29718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of </a:t>
            </a:r>
            <a:br>
              <a:rPr lang="en-US" b="0" dirty="0" smtClean="0"/>
            </a:br>
            <a:r>
              <a:rPr lang="en-US" b="0" dirty="0" smtClean="0"/>
              <a:t>HyperLink </a:t>
            </a:r>
            <a:br>
              <a:rPr lang="en-US" b="0" dirty="0" smtClean="0"/>
            </a:br>
            <a:r>
              <a:rPr lang="en-US" b="0" dirty="0" smtClean="0"/>
              <a:t>Use Case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2819401" y="135524"/>
          <a:ext cx="5867400" cy="6265276"/>
        </p:xfrm>
        <a:graphic>
          <a:graphicData uri="http://schemas.openxmlformats.org/presentationml/2006/ole">
            <p:oleObj spid="_x0000_s3074" name="Visio" r:id="rId5" imgW="6287074" imgH="671262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3"/>
          <p:cNvGraphicFramePr>
            <a:graphicFrameLocks noChangeAspect="1"/>
          </p:cNvGraphicFramePr>
          <p:nvPr/>
        </p:nvGraphicFramePr>
        <p:xfrm>
          <a:off x="1371600" y="403515"/>
          <a:ext cx="6400800" cy="6835485"/>
        </p:xfrm>
        <a:graphic>
          <a:graphicData uri="http://schemas.openxmlformats.org/presentationml/2006/ole">
            <p:oleObj spid="_x0000_s76801" name="Visio" r:id="rId4" imgW="6287074" imgH="6712626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12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 smtClean="0"/>
              <a:t>HyperLink Model</a:t>
            </a:r>
            <a:endParaRPr lang="en-US" b="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38200" y="4343400"/>
            <a:ext cx="693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lvl="0" indent="-227013">
              <a:lnSpc>
                <a:spcPct val="80000"/>
              </a:lnSpc>
              <a:spcAft>
                <a:spcPct val="10000"/>
              </a:spcAft>
            </a:pPr>
            <a:r>
              <a:rPr lang="en-US" sz="2000" kern="0" dirty="0" smtClean="0">
                <a:latin typeface="+mn-lt"/>
              </a:rPr>
              <a:t>Device B (local/</a:t>
            </a:r>
            <a:r>
              <a:rPr lang="en-US" sz="2000" kern="0" dirty="0" err="1" smtClean="0">
                <a:latin typeface="+mn-lt"/>
              </a:rPr>
              <a:t>Tx</a:t>
            </a:r>
            <a:r>
              <a:rPr lang="en-US" sz="2000" kern="0" dirty="0" smtClean="0">
                <a:latin typeface="+mn-lt"/>
              </a:rPr>
              <a:t>) can see up to 256MB of Device A (remote/Rx) memory: 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Available memory can be divided up to 64 distinct segments.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the same size (local perspective).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Segment size range is 256B to 256MB.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aligned to 128KB boundaries.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total visible window is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application can define up to 64 segments.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segment size on the remote side is 256B to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segments are aligned on 17 bits alignment.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local side, the HyperLink memory is between           0x4000_0000 to 0x4FFF_FFFF.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remote side, the </a:t>
            </a:r>
            <a:r>
              <a:rPr lang="en-US" sz="2400" dirty="0" smtClean="0"/>
              <a:t>HyperLink </a:t>
            </a:r>
            <a:r>
              <a:rPr lang="en-US" sz="2400" dirty="0" smtClean="0">
                <a:latin typeface="+mj-lt"/>
              </a:rPr>
              <a:t>memory address range is </a:t>
            </a:r>
            <a:r>
              <a:rPr lang="en-US" sz="2400" dirty="0" smtClean="0"/>
              <a:t>device dependent, but is </a:t>
            </a:r>
            <a:r>
              <a:rPr lang="en-US" sz="2400" dirty="0" smtClean="0">
                <a:latin typeface="+mj-lt"/>
              </a:rPr>
              <a:t>typically 0x0000_0000 to 0xFFFF_FFFF.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511" y="5068669"/>
            <a:ext cx="841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is the local address (0x4XXX XXXX) translated to the remote address?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676400" y="3810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Offset Into a </a:t>
            </a:r>
            <a:r>
              <a:rPr lang="en-US" sz="4400" dirty="0" smtClean="0">
                <a:latin typeface="+mj-lt"/>
              </a:rPr>
              <a:t>Segment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371600"/>
          <a:ext cx="7162800" cy="35814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Largest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Segment Size in Bytes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 (Power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of 2)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For Offset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Number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of Segments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 Needed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Choose Segment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256M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128M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16K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3728" y="152400"/>
            <a:ext cx="84698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What </a:t>
            </a:r>
            <a:r>
              <a:rPr lang="en-US" sz="4400" dirty="0" smtClean="0"/>
              <a:t>Does </a:t>
            </a:r>
            <a:r>
              <a:rPr lang="en-US" sz="4400" dirty="0"/>
              <a:t>T</a:t>
            </a:r>
            <a:r>
              <a:rPr lang="en-US" sz="4400" dirty="0" smtClean="0"/>
              <a:t>ranslation Involve?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85800" y="1363662"/>
            <a:ext cx="7162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Translation process inputs on the local/transmit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28 bits of </a:t>
            </a:r>
            <a:r>
              <a:rPr lang="en-US" sz="2000" dirty="0" smtClean="0">
                <a:latin typeface="+mj-lt"/>
              </a:rPr>
              <a:t>remote address </a:t>
            </a:r>
            <a:r>
              <a:rPr lang="en-US" sz="2000" dirty="0">
                <a:latin typeface="+mj-lt"/>
              </a:rPr>
              <a:t>(the upper 4 bits are 0x4)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Process information </a:t>
            </a:r>
            <a:r>
              <a:rPr lang="en-US" sz="2000" dirty="0">
                <a:latin typeface="+mj-lt"/>
              </a:rPr>
              <a:t>sent </a:t>
            </a:r>
            <a:r>
              <a:rPr lang="en-US" sz="2000" dirty="0" smtClean="0">
                <a:latin typeface="+mj-lt"/>
              </a:rPr>
              <a:t>from the local to the 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Lower portion of the remote </a:t>
            </a:r>
            <a:r>
              <a:rPr lang="en-US" sz="2000" dirty="0" smtClean="0">
                <a:latin typeface="+mj-lt"/>
              </a:rPr>
              <a:t>address – offset into the segment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Segment Index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Translation process outputs on the remote/receive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Complete remote address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ID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Segment Lookup Table (Rx)</a:t>
            </a:r>
            <a:endParaRPr lang="en-US" sz="44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762000" y="1219200"/>
            <a:ext cx="75438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Segment Lookup Table is internal to </a:t>
            </a:r>
            <a:r>
              <a:rPr lang="en-US" dirty="0"/>
              <a:t>the </a:t>
            </a:r>
            <a:r>
              <a:rPr lang="en-US" dirty="0" smtClean="0"/>
              <a:t>HyperLink and is not </a:t>
            </a:r>
            <a:r>
              <a:rPr lang="en-US" dirty="0"/>
              <a:t>memory </a:t>
            </a:r>
            <a:r>
              <a:rPr lang="en-US" dirty="0" smtClean="0"/>
              <a:t>mapped.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segment </a:t>
            </a:r>
            <a:r>
              <a:rPr lang="en-US" dirty="0"/>
              <a:t>has a </a:t>
            </a:r>
            <a:r>
              <a:rPr lang="en-US" dirty="0" smtClean="0"/>
              <a:t>row:</a:t>
            </a:r>
            <a:endParaRPr lang="en-US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64 rows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information </a:t>
            </a:r>
            <a:r>
              <a:rPr lang="en-US" dirty="0" smtClean="0"/>
              <a:t>in </a:t>
            </a:r>
            <a:r>
              <a:rPr lang="en-US" dirty="0" smtClean="0"/>
              <a:t>each </a:t>
            </a:r>
            <a:r>
              <a:rPr lang="en-US" dirty="0" smtClean="0"/>
              <a:t>line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16 bits are the MSB Segment Base Address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5 bits are the Remote </a:t>
            </a:r>
            <a:r>
              <a:rPr lang="en-US" dirty="0" smtClean="0"/>
              <a:t>Segment </a:t>
            </a:r>
            <a:r>
              <a:rPr lang="en-US" dirty="0" smtClean="0"/>
              <a:t>Size (defines what mask is used when calculating the offset into the segment)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application loads the table </a:t>
            </a:r>
            <a:r>
              <a:rPr lang="en-US" dirty="0" smtClean="0"/>
              <a:t>row-by-row </a:t>
            </a:r>
            <a:r>
              <a:rPr lang="en-US" dirty="0"/>
              <a:t>(</a:t>
            </a:r>
            <a:r>
              <a:rPr lang="en-US" dirty="0" smtClean="0"/>
              <a:t>segment-by-segment):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First, the Segment Base Address </a:t>
            </a:r>
            <a:r>
              <a:rPr lang="en-US" dirty="0"/>
              <a:t>and </a:t>
            </a:r>
            <a:r>
              <a:rPr lang="en-US" dirty="0" smtClean="0"/>
              <a:t>segment </a:t>
            </a:r>
            <a:r>
              <a:rPr lang="en-US" dirty="0"/>
              <a:t>size </a:t>
            </a:r>
            <a:r>
              <a:rPr lang="en-US" dirty="0" smtClean="0"/>
              <a:t>is written to register </a:t>
            </a:r>
            <a:r>
              <a:rPr lang="en-US" dirty="0"/>
              <a:t>Rx Address Segment Value (base address + 0x3c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hyplnkRXSegIdxReg_s</a:t>
            </a:r>
            <a:endParaRPr lang="en-US" dirty="0" smtClean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Then the Segment Number is written to register </a:t>
            </a:r>
            <a:r>
              <a:rPr lang="en-US" dirty="0"/>
              <a:t>Rx Address </a:t>
            </a:r>
            <a:r>
              <a:rPr lang="en-US" dirty="0" smtClean="0"/>
              <a:t>Segment Index (base </a:t>
            </a:r>
            <a:r>
              <a:rPr lang="en-US" dirty="0"/>
              <a:t>+ 0x38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hyplnkRXSegValReg_s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During </a:t>
            </a:r>
            <a:r>
              <a:rPr lang="en-US" dirty="0" smtClean="0">
                <a:solidFill>
                  <a:srgbClr val="FF0000"/>
                </a:solidFill>
              </a:rPr>
              <a:t>the translation process, the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egment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ndex </a:t>
            </a:r>
            <a:r>
              <a:rPr lang="en-US" dirty="0">
                <a:solidFill>
                  <a:srgbClr val="FF0000"/>
                </a:solidFill>
              </a:rPr>
              <a:t>is extracted from the upper bits of the local </a:t>
            </a:r>
            <a:r>
              <a:rPr lang="en-US" dirty="0" smtClean="0">
                <a:solidFill>
                  <a:srgbClr val="FF0000"/>
                </a:solidFill>
              </a:rPr>
              <a:t>HyperLink </a:t>
            </a:r>
            <a:r>
              <a:rPr lang="en-US" dirty="0">
                <a:solidFill>
                  <a:srgbClr val="FF0000"/>
                </a:solidFill>
              </a:rPr>
              <a:t>address.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562" y="152400"/>
            <a:ext cx="72122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Low Level Driver Data Structures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990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n-lt"/>
              </a:rPr>
              <a:t>Here are the data structures with brief descriptions:</a:t>
            </a:r>
            <a:br>
              <a:rPr lang="en-US" sz="1200" dirty="0" smtClean="0">
                <a:latin typeface="+mn-lt"/>
              </a:rPr>
            </a:br>
            <a:endParaRPr lang="en-US" sz="1200" dirty="0" smtClean="0">
              <a:latin typeface="+mn-lt"/>
            </a:endParaRP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hyplnkChipVerReg_s</a:t>
            </a:r>
            <a:r>
              <a:rPr lang="en-US" sz="1200" dirty="0" smtClean="0">
                <a:latin typeface="+mn-lt"/>
              </a:rPr>
              <a:t> 		Specification of the Chip Version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hyplnkControlReg_s</a:t>
            </a:r>
            <a:r>
              <a:rPr lang="en-US" sz="1200" dirty="0" smtClean="0">
                <a:latin typeface="+mn-lt"/>
              </a:rPr>
              <a:t> 		Specification of the HyperLink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hyplnkECCErrorsReg_s</a:t>
            </a:r>
            <a:r>
              <a:rPr lang="en-US" sz="1200" dirty="0" smtClean="0">
                <a:latin typeface="+mn-lt"/>
              </a:rPr>
              <a:t> 		Specification of the ECC Error Counters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hyplnkGenSoftIntReg_s</a:t>
            </a:r>
            <a:r>
              <a:rPr lang="en-US" sz="1200" dirty="0" smtClean="0">
                <a:latin typeface="+mn-lt"/>
              </a:rPr>
              <a:t> 		Specification of the HyperLink Generate Soft Interrupt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hyplnkIntPendSetReg_s</a:t>
            </a:r>
            <a:r>
              <a:rPr lang="en-US" sz="1200" dirty="0" smtClean="0">
                <a:latin typeface="+mn-lt"/>
              </a:rPr>
              <a:t> 		Specification of the HyperLink Interrupt Pending/Set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hyplnkIntPriVecReg_s</a:t>
            </a:r>
            <a:r>
              <a:rPr lang="en-US" sz="1200" dirty="0" smtClean="0">
                <a:latin typeface="+mn-lt"/>
              </a:rPr>
              <a:t> 		Specification of the HyperLink Interrupt Priority Vector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hyplnkIntStatusClrReg_s</a:t>
            </a:r>
            <a:r>
              <a:rPr lang="en-US" sz="1200" dirty="0" smtClean="0">
                <a:latin typeface="+mn-lt"/>
              </a:rPr>
              <a:t> 		Specification of the HyperLink Interrupt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hyplnkLanePwrMgmtReg_s</a:t>
            </a:r>
            <a:r>
              <a:rPr lang="en-US" sz="1200" dirty="0" smtClean="0">
                <a:latin typeface="+mn-lt"/>
              </a:rPr>
              <a:t> 		Specification of the Lane Power Management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hyplnkLinkStatusReg_s</a:t>
            </a:r>
            <a:r>
              <a:rPr lang="en-US" sz="1200" dirty="0" smtClean="0">
                <a:latin typeface="+mn-lt"/>
              </a:rPr>
              <a:t> 		Specification of the 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hyplnkRegisters_s</a:t>
            </a:r>
            <a:r>
              <a:rPr lang="en-US" sz="1200" dirty="0" smtClean="0">
                <a:latin typeface="+mn-lt"/>
              </a:rPr>
              <a:t> 		Specification all registers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hyplnkRevReg_s</a:t>
            </a:r>
            <a:r>
              <a:rPr lang="en-US" sz="1200" dirty="0" smtClean="0">
                <a:latin typeface="+mn-lt"/>
              </a:rPr>
              <a:t> 		Specification of the HyperLink Revision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hyplnkRXAddrSelReg_s</a:t>
            </a:r>
            <a:r>
              <a:rPr lang="en-US" sz="1200" dirty="0" smtClean="0">
                <a:latin typeface="+mn-lt"/>
              </a:rPr>
              <a:t> 		Specification of the Rx Address Selector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hyplnkRXPrivIDIdxReg_s</a:t>
            </a:r>
            <a:r>
              <a:rPr lang="en-US" sz="1200" dirty="0" smtClean="0">
                <a:latin typeface="+mn-lt"/>
              </a:rPr>
              <a:t> 		Specification of the Rx Address PrivID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hyplnkRXPrivIDValReg_s</a:t>
            </a:r>
            <a:r>
              <a:rPr lang="en-US" sz="1200" dirty="0" smtClean="0">
                <a:latin typeface="+mn-lt"/>
              </a:rPr>
              <a:t> 		Specification of the Rx Address PrivID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hyplnkRXSegIdxReg_s</a:t>
            </a:r>
            <a:r>
              <a:rPr lang="en-US" sz="1200" dirty="0" smtClean="0">
                <a:latin typeface="+mn-lt"/>
              </a:rPr>
              <a:t> 		Specification of the Rx Address Segment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hyplnkRXSegValReg_s</a:t>
            </a:r>
            <a:r>
              <a:rPr lang="en-US" sz="1200" dirty="0" smtClean="0">
                <a:latin typeface="+mn-lt"/>
              </a:rPr>
              <a:t> 		Specification of the Rx Address Segment Value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hyplnkSERDESControl1Reg_s</a:t>
            </a:r>
            <a:r>
              <a:rPr lang="en-US" sz="1200" dirty="0" smtClean="0">
                <a:latin typeface="+mn-lt"/>
              </a:rPr>
              <a:t> 		Specification of the SerDes Control And Status 1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hyplnkSERDESControl2Reg_s</a:t>
            </a:r>
            <a:r>
              <a:rPr lang="en-US" sz="1200" dirty="0" smtClean="0">
                <a:latin typeface="+mn-lt"/>
              </a:rPr>
              <a:t> 		Specification of the SerDes Control And Status 2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hyplnkSERDESControl3Reg_s</a:t>
            </a:r>
            <a:r>
              <a:rPr lang="en-US" sz="1200" dirty="0" smtClean="0">
                <a:latin typeface="+mn-lt"/>
              </a:rPr>
              <a:t> 		Specification of the SerDes Control And Status 3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hyplnkSERDESControl4Reg_s</a:t>
            </a:r>
            <a:r>
              <a:rPr lang="en-US" sz="1200" dirty="0" smtClean="0">
                <a:latin typeface="+mn-lt"/>
              </a:rPr>
              <a:t> 		Specification of the SerDes Control And Status 4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hyplnkStatusReg_s</a:t>
            </a:r>
            <a:r>
              <a:rPr lang="en-US" sz="1200" dirty="0" smtClean="0">
                <a:latin typeface="+mn-lt"/>
              </a:rPr>
              <a:t> 		Specification of the HyperLink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hyplnkTXAddrOvlyReg_s</a:t>
            </a:r>
            <a:r>
              <a:rPr lang="en-US" sz="1200" dirty="0" smtClean="0">
                <a:latin typeface="+mn-lt"/>
              </a:rPr>
              <a:t> 		Specification of the Tx Address Overlay Control Register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62104"/>
            <a:ext cx="7772400" cy="536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723" y="152400"/>
            <a:ext cx="8075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Example LLD: Write Multiple Registers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2286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Building the </a:t>
            </a:r>
            <a:r>
              <a:rPr lang="en-US" sz="4000" dirty="0" smtClean="0"/>
              <a:t>Segment Lookup </a:t>
            </a:r>
            <a:r>
              <a:rPr lang="en-US" sz="4000" dirty="0"/>
              <a:t>T</a:t>
            </a:r>
            <a:r>
              <a:rPr lang="en-US" sz="4000" dirty="0" smtClean="0"/>
              <a:t>able</a:t>
            </a:r>
            <a:endParaRPr lang="en-US" sz="40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“Build on the receive side for the transmit side specifications”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Here is one </a:t>
            </a:r>
            <a:r>
              <a:rPr lang="en-US" dirty="0"/>
              <a:t>simple </a:t>
            </a:r>
            <a:r>
              <a:rPr lang="en-US" dirty="0" smtClean="0"/>
              <a:t>procedure for building the Segment Lookup Table: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Determine the maximum </a:t>
            </a:r>
            <a:r>
              <a:rPr lang="en-US" dirty="0" smtClean="0"/>
              <a:t>segment size that </a:t>
            </a:r>
            <a:r>
              <a:rPr lang="en-US" dirty="0"/>
              <a:t>can be used </a:t>
            </a:r>
            <a:r>
              <a:rPr lang="en-US" dirty="0" smtClean="0"/>
              <a:t>(Power </a:t>
            </a:r>
            <a:r>
              <a:rPr lang="en-US" dirty="0"/>
              <a:t>of 2</a:t>
            </a:r>
            <a:r>
              <a:rPr lang="en-US" dirty="0" smtClean="0"/>
              <a:t>), where</a:t>
            </a:r>
            <a:br>
              <a:rPr lang="en-US" dirty="0" smtClean="0"/>
            </a:br>
            <a:r>
              <a:rPr lang="en-US" dirty="0" smtClean="0"/>
              <a:t>N = The </a:t>
            </a:r>
            <a:r>
              <a:rPr lang="en-US" dirty="0"/>
              <a:t>number of bits needed to </a:t>
            </a:r>
            <a:r>
              <a:rPr lang="en-US" dirty="0" smtClean="0"/>
              <a:t>address into </a:t>
            </a:r>
            <a:r>
              <a:rPr lang="en-US" dirty="0"/>
              <a:t>the </a:t>
            </a:r>
            <a:r>
              <a:rPr lang="en-US" dirty="0" smtClean="0"/>
              <a:t>segment.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Calculate the number of bits needed for the segments </a:t>
            </a:r>
            <a:r>
              <a:rPr lang="en-US" dirty="0" smtClean="0"/>
              <a:t>(but </a:t>
            </a:r>
            <a:r>
              <a:rPr lang="en-US" dirty="0"/>
              <a:t>no more than 6</a:t>
            </a:r>
            <a:r>
              <a:rPr lang="en-US" dirty="0" smtClean="0"/>
              <a:t>).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For each segment, load the base address and the </a:t>
            </a:r>
            <a:r>
              <a:rPr lang="en-US" dirty="0" smtClean="0"/>
              <a:t>remote </a:t>
            </a:r>
            <a:r>
              <a:rPr lang="en-US" dirty="0"/>
              <a:t>segment </a:t>
            </a:r>
            <a:r>
              <a:rPr lang="en-US" dirty="0" smtClean="0"/>
              <a:t>size into </a:t>
            </a:r>
            <a:r>
              <a:rPr lang="en-US" dirty="0"/>
              <a:t>the </a:t>
            </a:r>
            <a:r>
              <a:rPr lang="en-US" dirty="0" smtClean="0"/>
              <a:t>appropriate row </a:t>
            </a:r>
            <a:r>
              <a:rPr lang="en-US" dirty="0"/>
              <a:t>of the table.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address is chosen so that </a:t>
            </a:r>
            <a:r>
              <a:rPr lang="en-US" dirty="0" smtClean="0"/>
              <a:t>N </a:t>
            </a:r>
            <a:r>
              <a:rPr lang="en-US" dirty="0"/>
              <a:t>LSB are all </a:t>
            </a:r>
            <a:r>
              <a:rPr lang="en-US" dirty="0" smtClean="0"/>
              <a:t>zeros.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Only the upper 16 bits are written into the table.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If the number of segments is not </a:t>
            </a:r>
            <a:r>
              <a:rPr lang="en-US" dirty="0" smtClean="0"/>
              <a:t>Power </a:t>
            </a:r>
            <a:r>
              <a:rPr lang="en-US" dirty="0"/>
              <a:t>of 2, add rows to complete to </a:t>
            </a:r>
            <a:r>
              <a:rPr lang="en-US" dirty="0" smtClean="0"/>
              <a:t>Power </a:t>
            </a:r>
            <a:r>
              <a:rPr lang="en-US" dirty="0"/>
              <a:t>of 2 with empty </a:t>
            </a:r>
            <a:r>
              <a:rPr lang="en-US" dirty="0" smtClean="0"/>
              <a:t>segments (Size </a:t>
            </a:r>
            <a:r>
              <a:rPr lang="en-US" dirty="0"/>
              <a:t>0</a:t>
            </a:r>
            <a:r>
              <a:rPr lang="en-US" dirty="0" smtClean="0"/>
              <a:t>).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324600"/>
            <a:ext cx="4800600" cy="30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</a:t>
            </a:r>
            <a:r>
              <a:rPr lang="en-US" dirty="0" smtClean="0">
                <a:latin typeface="+mj-lt"/>
              </a:rPr>
              <a:t>0x01000_0000 </a:t>
            </a:r>
            <a:r>
              <a:rPr lang="en-US" dirty="0" smtClean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256MB and the offset mask will be 0xfff_ffff)</a:t>
            </a:r>
            <a:endParaRPr lang="en-US" dirty="0" smtClean="0">
              <a:latin typeface="+mj-lt"/>
            </a:endParaRP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sz="1600" i="1" dirty="0" smtClean="0">
                <a:latin typeface="+mj-lt"/>
              </a:rPr>
              <a:t>Table 3-14 Rx Address Segment Value Register Field Descriptions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16, the segment size is </a:t>
            </a:r>
            <a:r>
              <a:rPr lang="en-US" dirty="0" smtClean="0">
                <a:latin typeface="+mj-lt"/>
              </a:rPr>
              <a:t>0x00002_0000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17, the segment size is </a:t>
            </a:r>
            <a:r>
              <a:rPr lang="en-US" dirty="0" smtClean="0">
                <a:latin typeface="+mj-lt"/>
              </a:rPr>
              <a:t>0x00004_0000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18, the segment size is </a:t>
            </a:r>
            <a:r>
              <a:rPr lang="en-US" dirty="0" smtClean="0">
                <a:latin typeface="+mj-lt"/>
              </a:rPr>
              <a:t>0x00008_0000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19, the segment size is </a:t>
            </a:r>
            <a:r>
              <a:rPr lang="en-US" dirty="0" smtClean="0">
                <a:latin typeface="+mj-lt"/>
              </a:rPr>
              <a:t>0x00010_0000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20, the segment size is </a:t>
            </a:r>
            <a:r>
              <a:rPr lang="en-US" dirty="0" smtClean="0">
                <a:latin typeface="+mj-lt"/>
              </a:rPr>
              <a:t>0x00020_0000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21, the segment size is </a:t>
            </a:r>
            <a:r>
              <a:rPr lang="en-US" dirty="0" smtClean="0">
                <a:latin typeface="+mj-lt"/>
              </a:rPr>
              <a:t>0x00040_0000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22, the segment size is </a:t>
            </a:r>
            <a:r>
              <a:rPr lang="en-US" dirty="0" smtClean="0">
                <a:latin typeface="+mj-lt"/>
              </a:rPr>
              <a:t>0x00080_0000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23, the segment size is </a:t>
            </a:r>
            <a:r>
              <a:rPr lang="en-US" dirty="0" smtClean="0">
                <a:latin typeface="+mj-lt"/>
              </a:rPr>
              <a:t>0x00100_0000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24, the segment size is </a:t>
            </a:r>
            <a:r>
              <a:rPr lang="en-US" dirty="0" smtClean="0">
                <a:latin typeface="+mj-lt"/>
              </a:rPr>
              <a:t>0x00200_0000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25, the segment size is </a:t>
            </a:r>
            <a:r>
              <a:rPr lang="en-US" dirty="0" smtClean="0">
                <a:latin typeface="+mj-lt"/>
              </a:rPr>
              <a:t>0x00400_0000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26, the segment size is </a:t>
            </a:r>
            <a:r>
              <a:rPr lang="en-US" dirty="0" smtClean="0">
                <a:latin typeface="+mj-lt"/>
              </a:rPr>
              <a:t>0x00800_0000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27, the segment size is </a:t>
            </a:r>
            <a:r>
              <a:rPr lang="en-US" dirty="0" smtClean="0">
                <a:latin typeface="+mj-lt"/>
              </a:rPr>
              <a:t>0x01000_0000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</a:t>
            </a:r>
            <a:r>
              <a:rPr lang="en-US" sz="2000" dirty="0" smtClean="0">
                <a:latin typeface="+mj-lt"/>
              </a:rPr>
              <a:t>16MB  and the mask that will be used is </a:t>
            </a:r>
          </a:p>
          <a:p>
            <a:pPr lvl="1"/>
            <a:r>
              <a:rPr lang="en-US" sz="2000" dirty="0" smtClean="0">
                <a:latin typeface="+mj-lt"/>
              </a:rPr>
              <a:t>0x000f ffff</a:t>
            </a:r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0x8000_0000, 0x8080_0000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4MB.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(64 segments)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    Size </a:t>
            </a:r>
            <a:r>
              <a:rPr lang="en-US" sz="2000" dirty="0">
                <a:latin typeface="+mj-lt"/>
              </a:rPr>
              <a:t>21 (4M)  </a:t>
            </a:r>
          </a:p>
          <a:p>
            <a:pPr lvl="1"/>
            <a:r>
              <a:rPr lang="en-US" sz="2000" dirty="0" smtClean="0">
                <a:latin typeface="+mj-lt"/>
              </a:rPr>
              <a:t>Row 1	0x8080_0000    Size </a:t>
            </a:r>
            <a:r>
              <a:rPr lang="en-US" sz="2000" dirty="0">
                <a:latin typeface="+mj-lt"/>
              </a:rPr>
              <a:t>21  </a:t>
            </a:r>
          </a:p>
          <a:p>
            <a:pPr lvl="1"/>
            <a:r>
              <a:rPr lang="en-US" sz="2000" dirty="0" smtClean="0">
                <a:latin typeface="+mj-lt"/>
              </a:rPr>
              <a:t>Row 2	0x8100_0000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3	0x8180_0000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4	0x8200_0000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5	0x8280_0000    Size </a:t>
            </a:r>
            <a:r>
              <a:rPr lang="en-US" sz="2000" dirty="0">
                <a:latin typeface="+mj-lt"/>
              </a:rPr>
              <a:t>21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	.</a:t>
            </a:r>
          </a:p>
          <a:p>
            <a:r>
              <a:rPr lang="en-US" sz="2000" dirty="0" smtClean="0">
                <a:latin typeface="+mj-lt"/>
              </a:rPr>
              <a:t>	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Information included in the Address Word: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Offset into </a:t>
            </a:r>
            <a:r>
              <a:rPr lang="en-US" dirty="0" smtClean="0">
                <a:latin typeface="+mj-lt"/>
              </a:rPr>
              <a:t>Segment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Segment </a:t>
            </a:r>
            <a:r>
              <a:rPr lang="en-US" dirty="0" smtClean="0">
                <a:latin typeface="+mj-lt"/>
              </a:rPr>
              <a:t>Index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Privilege ID Value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Tx Address Overlay Control Register (base + 0x1c) controls the overlay of the </a:t>
            </a:r>
            <a:r>
              <a:rPr lang="en-US" dirty="0" smtClean="0">
                <a:latin typeface="+mj-lt"/>
              </a:rPr>
              <a:t>Privilege ID. 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Privilege </a:t>
            </a:r>
            <a:r>
              <a:rPr lang="en-US" dirty="0">
                <a:latin typeface="+mj-lt"/>
              </a:rPr>
              <a:t>ID </a:t>
            </a:r>
            <a:r>
              <a:rPr lang="en-US" dirty="0" smtClean="0">
                <a:latin typeface="+mj-lt"/>
              </a:rPr>
              <a:t>lookup Table </a:t>
            </a:r>
            <a:r>
              <a:rPr lang="en-US" dirty="0">
                <a:latin typeface="+mj-lt"/>
              </a:rPr>
              <a:t>has 16 </a:t>
            </a:r>
            <a:r>
              <a:rPr lang="en-US" dirty="0" smtClean="0">
                <a:latin typeface="+mj-lt"/>
              </a:rPr>
              <a:t>rows </a:t>
            </a:r>
            <a:r>
              <a:rPr lang="en-US" dirty="0">
                <a:latin typeface="+mj-lt"/>
              </a:rPr>
              <a:t>and is loaded using two </a:t>
            </a:r>
            <a:r>
              <a:rPr lang="en-US" dirty="0" smtClean="0">
                <a:latin typeface="+mj-lt"/>
              </a:rPr>
              <a:t>registers: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Index –&gt;  base + </a:t>
            </a:r>
            <a:r>
              <a:rPr lang="en-US" dirty="0" smtClean="0">
                <a:latin typeface="+mj-lt"/>
              </a:rPr>
              <a:t>0x30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Value -&gt;  base + </a:t>
            </a:r>
            <a:r>
              <a:rPr lang="en-US" dirty="0" smtClean="0">
                <a:latin typeface="+mj-lt"/>
              </a:rPr>
              <a:t>0x34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endParaRPr lang="en-US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144959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Local/Transmit </a:t>
            </a:r>
            <a:r>
              <a:rPr lang="en-US" sz="4400" dirty="0">
                <a:latin typeface="+mj-lt"/>
              </a:rPr>
              <a:t>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90600" y="0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Local/</a:t>
            </a:r>
            <a:r>
              <a:rPr lang="en-US" sz="4400" dirty="0" err="1" smtClean="0">
                <a:latin typeface="+mj-lt"/>
              </a:rPr>
              <a:t>Tx</a:t>
            </a:r>
            <a:r>
              <a:rPr lang="en-US" sz="4400" dirty="0" smtClean="0">
                <a:latin typeface="+mj-lt"/>
              </a:rPr>
              <a:t> Side: Example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70691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Tx </a:t>
            </a:r>
            <a:r>
              <a:rPr lang="en-US" sz="2000" dirty="0">
                <a:latin typeface="+mj-lt"/>
              </a:rPr>
              <a:t>Address Overlay Control Register (base + 0x1c) controls the overlay of the </a:t>
            </a:r>
            <a:r>
              <a:rPr lang="en-US" sz="2000" dirty="0" smtClean="0">
                <a:latin typeface="+mj-lt"/>
              </a:rPr>
              <a:t>Privilege ID index.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hyplnkTXAddrOvlyReg_s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Agreed values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the HyperLink Privilege Index: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13 </a:t>
            </a:r>
            <a:r>
              <a:rPr lang="en-US" sz="2000" dirty="0">
                <a:latin typeface="+mj-lt"/>
              </a:rPr>
              <a:t>(0xD) if the request comes from a </a:t>
            </a:r>
            <a:r>
              <a:rPr lang="en-US" sz="2000" dirty="0" smtClean="0">
                <a:latin typeface="+mj-lt"/>
              </a:rPr>
              <a:t>core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14 </a:t>
            </a:r>
            <a:r>
              <a:rPr lang="en-US" sz="2000" dirty="0">
                <a:latin typeface="+mj-lt"/>
              </a:rPr>
              <a:t>(0xE) if the request initiated from another </a:t>
            </a:r>
            <a:r>
              <a:rPr lang="en-US" sz="2000" dirty="0" smtClean="0">
                <a:latin typeface="+mj-lt"/>
              </a:rPr>
              <a:t>master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nformation </a:t>
            </a:r>
            <a:r>
              <a:rPr lang="en-US" sz="2000" dirty="0">
                <a:latin typeface="+mj-lt"/>
              </a:rPr>
              <a:t>bits 0 to </a:t>
            </a:r>
            <a:r>
              <a:rPr lang="en-US" sz="2000" dirty="0" smtClean="0">
                <a:latin typeface="+mj-lt"/>
              </a:rPr>
              <a:t>27, depends on the value of </a:t>
            </a:r>
            <a:r>
              <a:rPr lang="en-US" sz="2000" dirty="0" err="1" smtClean="0">
                <a:latin typeface="+mj-lt"/>
              </a:rPr>
              <a:t>txigmask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Index bits </a:t>
            </a:r>
            <a:r>
              <a:rPr lang="en-US" sz="2000" dirty="0" smtClean="0">
                <a:latin typeface="+mj-lt"/>
              </a:rPr>
              <a:t>28-31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txigmask</a:t>
            </a:r>
            <a:r>
              <a:rPr lang="en-US" sz="2000" dirty="0" smtClean="0">
                <a:latin typeface="+mj-lt"/>
              </a:rPr>
              <a:t> = </a:t>
            </a:r>
            <a:r>
              <a:rPr lang="en-US" sz="2000" dirty="0" smtClean="0">
                <a:latin typeface="+mj-lt"/>
              </a:rPr>
              <a:t>Determine what address bits will be sent to the remote side:</a:t>
            </a:r>
            <a:endParaRPr lang="en-US" sz="2000" dirty="0" smtClean="0">
              <a:latin typeface="+mj-lt"/>
            </a:endParaRP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11 → mask 0x0FFF_FFFF </a:t>
            </a:r>
            <a:r>
              <a:rPr lang="en-US" sz="2000" dirty="0" smtClean="0">
                <a:latin typeface="+mj-lt"/>
              </a:rPr>
              <a:t>,10 </a:t>
            </a:r>
            <a:r>
              <a:rPr lang="en-US" sz="2000" dirty="0" smtClean="0">
                <a:latin typeface="+mj-lt"/>
              </a:rPr>
              <a:t>→  </a:t>
            </a:r>
            <a:r>
              <a:rPr lang="en-US" sz="2000" dirty="0" smtClean="0">
                <a:latin typeface="+mj-lt"/>
              </a:rPr>
              <a:t>0x07FF_FFFF</a:t>
            </a:r>
            <a:endParaRPr lang="en-US" sz="2000" dirty="0" smtClean="0">
              <a:latin typeface="+mj-lt"/>
            </a:endParaRP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8 → </a:t>
            </a:r>
            <a:r>
              <a:rPr lang="en-US" sz="2000" dirty="0" smtClean="0">
                <a:latin typeface="+mj-lt"/>
              </a:rPr>
              <a:t>0x01FF_FFFF, </a:t>
            </a:r>
            <a:r>
              <a:rPr lang="en-US" sz="2000" dirty="0" smtClean="0">
                <a:latin typeface="+mj-lt"/>
              </a:rPr>
              <a:t>0 → </a:t>
            </a:r>
            <a:r>
              <a:rPr lang="en-US" sz="2000" dirty="0" smtClean="0">
                <a:latin typeface="+mj-lt"/>
              </a:rPr>
              <a:t>0x0001_FFFF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Overlay Control Register is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724400"/>
          <a:ext cx="830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06"/>
                <a:gridCol w="1461206"/>
                <a:gridCol w="615245"/>
                <a:gridCol w="615245"/>
                <a:gridCol w="499886"/>
                <a:gridCol w="499886"/>
                <a:gridCol w="576792"/>
                <a:gridCol w="576792"/>
                <a:gridCol w="499886"/>
                <a:gridCol w="499886"/>
                <a:gridCol w="499887"/>
                <a:gridCol w="499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txsecovl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Txpriviovl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txigmask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7620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Remote/Receive </a:t>
            </a:r>
            <a:r>
              <a:rPr lang="en-US" sz="4400" dirty="0">
                <a:latin typeface="+mj-lt"/>
              </a:rPr>
              <a:t>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Five </a:t>
            </a:r>
            <a:r>
              <a:rPr lang="en-US" sz="2000" dirty="0">
                <a:latin typeface="+mj-lt"/>
              </a:rPr>
              <a:t>registers control the behavior of the </a:t>
            </a:r>
            <a:r>
              <a:rPr lang="en-US" sz="2000" dirty="0" smtClean="0">
                <a:latin typeface="+mj-lt"/>
              </a:rPr>
              <a:t>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Selector </a:t>
            </a:r>
            <a:r>
              <a:rPr lang="en-US" sz="2000" dirty="0" smtClean="0">
                <a:latin typeface="+mj-lt"/>
              </a:rPr>
              <a:t>Control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0x2c) controls </a:t>
            </a:r>
            <a:r>
              <a:rPr lang="en-US" sz="2000" dirty="0">
                <a:latin typeface="+mj-lt"/>
              </a:rPr>
              <a:t>how the address word is </a:t>
            </a:r>
            <a:r>
              <a:rPr lang="en-US" sz="2000" dirty="0" smtClean="0">
                <a:latin typeface="+mj-lt"/>
              </a:rPr>
              <a:t>decoded;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Index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0x30)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</a:t>
            </a:r>
            <a:r>
              <a:rPr lang="en-US" sz="2000" dirty="0">
                <a:latin typeface="+mj-lt"/>
              </a:rPr>
              <a:t>Value (base + </a:t>
            </a:r>
            <a:r>
              <a:rPr lang="en-US" sz="2000" dirty="0" smtClean="0">
                <a:latin typeface="+mj-lt"/>
              </a:rPr>
              <a:t>0x34)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Segment Index  (base + </a:t>
            </a:r>
            <a:r>
              <a:rPr lang="en-US" sz="2000" dirty="0" smtClean="0">
                <a:latin typeface="+mj-lt"/>
              </a:rPr>
              <a:t>0x38)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hyplnkRXSegIdxReg_s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Segment </a:t>
            </a:r>
            <a:r>
              <a:rPr lang="en-US" sz="2000" dirty="0">
                <a:latin typeface="+mj-lt"/>
              </a:rPr>
              <a:t>V</a:t>
            </a:r>
            <a:r>
              <a:rPr lang="en-US" sz="2000" dirty="0" smtClean="0">
                <a:latin typeface="+mj-lt"/>
              </a:rPr>
              <a:t>alue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0x3c)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hyplnkRXSegValReg_s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76200"/>
            <a:ext cx="708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Remote/Rx Side: Example </a:t>
            </a:r>
            <a:endParaRPr lang="en-US" sz="4400" dirty="0">
              <a:latin typeface="+mj-lt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Rx Address Selector </a:t>
            </a:r>
            <a:r>
              <a:rPr lang="en-US" dirty="0" smtClean="0">
                <a:latin typeface="+mj-lt"/>
              </a:rPr>
              <a:t>Control (</a:t>
            </a:r>
            <a:r>
              <a:rPr lang="en-US" dirty="0">
                <a:latin typeface="+mj-lt"/>
              </a:rPr>
              <a:t>base + </a:t>
            </a:r>
            <a:r>
              <a:rPr lang="en-US" dirty="0" smtClean="0">
                <a:latin typeface="+mj-lt"/>
              </a:rPr>
              <a:t>0x2c;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r>
              <a:rPr lang="en-US" dirty="0" smtClean="0">
                <a:latin typeface="+mj-lt"/>
              </a:rPr>
              <a:t>) controls </a:t>
            </a:r>
            <a:r>
              <a:rPr lang="en-US" dirty="0">
                <a:latin typeface="+mj-lt"/>
              </a:rPr>
              <a:t>how the receiver </a:t>
            </a:r>
            <a:r>
              <a:rPr lang="en-US" dirty="0" smtClean="0">
                <a:latin typeface="+mj-lt"/>
              </a:rPr>
              <a:t>decodes: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and value of security bit </a:t>
            </a:r>
            <a:r>
              <a:rPr lang="en-US" dirty="0" smtClean="0">
                <a:latin typeface="+mj-lt"/>
              </a:rPr>
              <a:t>(not used)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Privilege Index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the index into </a:t>
            </a:r>
            <a:r>
              <a:rPr lang="en-US" dirty="0" smtClean="0">
                <a:latin typeface="+mj-lt"/>
              </a:rPr>
              <a:t>segment lookup table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mask that is used for extracting the offset</a:t>
            </a:r>
            <a:endParaRPr lang="en-US" dirty="0">
              <a:latin typeface="+mj-lt"/>
            </a:endParaRP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+mj-lt"/>
              </a:rPr>
              <a:t>rxprividsel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12 (bits 28-31) </a:t>
            </a: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>
                <a:latin typeface="+mj-lt"/>
              </a:rPr>
              <a:t>r</a:t>
            </a:r>
            <a:r>
              <a:rPr lang="en-US" dirty="0" err="1" smtClean="0">
                <a:latin typeface="+mj-lt"/>
              </a:rPr>
              <a:t>xsegsel</a:t>
            </a:r>
            <a:r>
              <a:rPr lang="en-US" dirty="0" smtClean="0">
                <a:latin typeface="+mj-lt"/>
              </a:rPr>
              <a:t> depends on the maximum segment size: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12 → mask </a:t>
            </a:r>
            <a:r>
              <a:rPr lang="en-US" dirty="0" smtClean="0">
                <a:latin typeface="+mj-lt"/>
              </a:rPr>
              <a:t>0x0FFF_FFFF, 10 </a:t>
            </a:r>
            <a:r>
              <a:rPr lang="en-US" dirty="0" smtClean="0">
                <a:latin typeface="+mj-lt"/>
              </a:rPr>
              <a:t>→ </a:t>
            </a:r>
            <a:r>
              <a:rPr lang="en-US" dirty="0" smtClean="0">
                <a:latin typeface="+mj-lt"/>
              </a:rPr>
              <a:t>0x03FF_FFFF,</a:t>
            </a:r>
            <a:endParaRPr lang="en-US" dirty="0" smtClean="0">
              <a:latin typeface="+mj-lt"/>
            </a:endParaRP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8 → </a:t>
            </a:r>
            <a:r>
              <a:rPr lang="en-US" dirty="0" smtClean="0">
                <a:latin typeface="+mj-lt"/>
              </a:rPr>
              <a:t>0x00FF_FFFF </a:t>
            </a:r>
            <a:r>
              <a:rPr lang="en-US" dirty="0" smtClean="0">
                <a:latin typeface="+mj-lt"/>
              </a:rPr>
              <a:t>,   1 → 0x0001_FFFF </a:t>
            </a:r>
            <a:endParaRPr lang="en-US" dirty="0">
              <a:latin typeface="+mj-lt"/>
            </a:endParaRPr>
          </a:p>
          <a:p>
            <a:pPr marL="342900" lvl="1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Rx </a:t>
            </a:r>
            <a:r>
              <a:rPr lang="en-US" dirty="0">
                <a:latin typeface="+mj-lt"/>
              </a:rPr>
              <a:t>Address Selector </a:t>
            </a:r>
            <a:r>
              <a:rPr lang="en-US" dirty="0" smtClean="0">
                <a:latin typeface="+mj-lt"/>
              </a:rPr>
              <a:t>Control register is shown below.</a:t>
            </a:r>
            <a:endParaRPr lang="en-US" dirty="0">
              <a:latin typeface="+mj-lt"/>
            </a:endParaRPr>
          </a:p>
          <a:p>
            <a:pPr marL="342900" indent="-342900"/>
            <a:endParaRPr lang="en-US" dirty="0"/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35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419600"/>
          <a:ext cx="826459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571500"/>
                <a:gridCol w="751840"/>
                <a:gridCol w="721360"/>
                <a:gridCol w="457200"/>
                <a:gridCol w="457200"/>
                <a:gridCol w="457200"/>
                <a:gridCol w="457200"/>
                <a:gridCol w="457200"/>
                <a:gridCol w="457200"/>
                <a:gridCol w="609600"/>
                <a:gridCol w="448446"/>
                <a:gridCol w="499886"/>
                <a:gridCol w="575668"/>
                <a:gridCol w="424105"/>
                <a:gridCol w="49988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rxsechi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rxseclo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rxprividsel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rxsegsel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990600"/>
            <a:ext cx="7467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</a:rPr>
              <a:t>Building upon each of the prior examples, this section demonstrates how to calculate </a:t>
            </a:r>
            <a:r>
              <a:rPr lang="en-US" sz="2000" dirty="0">
                <a:latin typeface="+mj-lt"/>
              </a:rPr>
              <a:t>the address value that is sent to the </a:t>
            </a:r>
            <a:r>
              <a:rPr lang="en-US" sz="2000" dirty="0" smtClean="0">
                <a:latin typeface="+mj-lt"/>
              </a:rPr>
              <a:t>remote/receive side.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local address is 0x4567_89a0</a:t>
            </a:r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Assume Privilege ID </a:t>
            </a:r>
            <a:r>
              <a:rPr lang="en-US" sz="2000" dirty="0">
                <a:latin typeface="+mj-lt"/>
              </a:rPr>
              <a:t>0xD (request from a core) </a:t>
            </a:r>
            <a:r>
              <a:rPr lang="en-US" sz="2000" dirty="0" smtClean="0">
                <a:latin typeface="+mj-lt"/>
              </a:rPr>
              <a:t>was </a:t>
            </a:r>
            <a:r>
              <a:rPr lang="en-US" sz="2000" dirty="0">
                <a:latin typeface="+mj-lt"/>
              </a:rPr>
              <a:t>loaded </a:t>
            </a:r>
            <a:r>
              <a:rPr lang="en-US" sz="2000" dirty="0" smtClean="0">
                <a:latin typeface="+mj-lt"/>
              </a:rPr>
              <a:t>to Index </a:t>
            </a:r>
            <a:r>
              <a:rPr lang="en-US" sz="2000" dirty="0">
                <a:latin typeface="+mj-lt"/>
              </a:rPr>
              <a:t>5 (0101) in the </a:t>
            </a:r>
            <a:r>
              <a:rPr lang="en-US" sz="2000" dirty="0" err="1" smtClean="0">
                <a:latin typeface="+mj-lt"/>
              </a:rPr>
              <a:t>PrivID</a:t>
            </a:r>
            <a:r>
              <a:rPr lang="en-US" sz="2000" dirty="0" smtClean="0">
                <a:latin typeface="+mj-lt"/>
              </a:rPr>
              <a:t> table.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address </a:t>
            </a:r>
            <a:r>
              <a:rPr lang="en-US" sz="2000" dirty="0" smtClean="0">
                <a:latin typeface="+mj-lt"/>
              </a:rPr>
              <a:t>sent </a:t>
            </a:r>
            <a:r>
              <a:rPr lang="en-US" sz="2000" dirty="0">
                <a:latin typeface="+mj-lt"/>
              </a:rPr>
              <a:t>to the other side is </a:t>
            </a:r>
            <a:r>
              <a:rPr lang="en-US" sz="2000" dirty="0" smtClean="0">
                <a:latin typeface="+mj-lt"/>
              </a:rPr>
              <a:t>0x5567_89a0.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What address is accessed in the remote side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44959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 Examples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</a:t>
            </a:r>
            <a:r>
              <a:rPr lang="en-US" dirty="0" smtClean="0">
                <a:latin typeface="+mj-lt"/>
              </a:rPr>
              <a:t>0x1000_0000 </a:t>
            </a:r>
            <a:r>
              <a:rPr lang="en-US" dirty="0" smtClean="0">
                <a:latin typeface="+mj-lt"/>
              </a:rPr>
              <a:t>= 256MB)</a:t>
            </a:r>
          </a:p>
          <a:p>
            <a:pPr lvl="2"/>
            <a:endParaRPr lang="en-US" sz="1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Show the remote DDR addresses between 0x8000_0000 and 0x8FFF_FFFF (addressed in one consecutive 256MB Segment):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28 </a:t>
            </a:r>
            <a:r>
              <a:rPr lang="en-US" dirty="0">
                <a:latin typeface="+mj-lt"/>
              </a:rPr>
              <a:t>bit offset  - 0x0567 89a0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Bits </a:t>
            </a:r>
            <a:r>
              <a:rPr lang="en-US" dirty="0">
                <a:latin typeface="+mj-lt"/>
              </a:rPr>
              <a:t>28-31      0x0101 = </a:t>
            </a:r>
            <a:r>
              <a:rPr lang="en-US" dirty="0" smtClean="0">
                <a:latin typeface="+mj-lt"/>
              </a:rPr>
              <a:t>5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11 mask 0x0FFF_FFFF 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 </a:t>
            </a:r>
            <a:r>
              <a:rPr lang="en-US" dirty="0">
                <a:latin typeface="+mj-lt"/>
              </a:rPr>
              <a:t>sent to the </a:t>
            </a:r>
            <a:r>
              <a:rPr lang="en-US" dirty="0" smtClean="0">
                <a:latin typeface="+mj-lt"/>
              </a:rPr>
              <a:t>receive/remote side = 0x5567_89a0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defRPr/>
            </a:pP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</a:t>
            </a:r>
            <a:r>
              <a:rPr lang="en-US" dirty="0">
                <a:latin typeface="+mj-lt"/>
              </a:rPr>
              <a:t>the receive </a:t>
            </a:r>
            <a:r>
              <a:rPr lang="en-US" dirty="0" smtClean="0">
                <a:latin typeface="+mj-lt"/>
              </a:rPr>
              <a:t>side, the address is 0x8000_0000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0x0567_89a0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0x8567_89a0</a:t>
            </a: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(Segment size = 28 -&gt; offset mask = 0x0fff ffff</a:t>
            </a:r>
            <a:endParaRPr lang="en-US" dirty="0">
              <a:latin typeface="+mj-lt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800100" y="3754437"/>
          <a:ext cx="7353300" cy="3027363"/>
        </p:xfrm>
        <a:graphic>
          <a:graphicData uri="http://schemas.openxmlformats.org/presentationml/2006/ole">
            <p:oleObj spid="_x0000_s4098" name="Visio" r:id="rId4" imgW="5521247" imgH="2273570" progId="Visio.Drawing.11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1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3400" y="717030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each segment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0x8200_0000, 0x8400_0000,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24 </a:t>
            </a:r>
            <a:r>
              <a:rPr lang="en-US" dirty="0" smtClean="0">
                <a:latin typeface="+mj-lt"/>
              </a:rPr>
              <a:t>bits offset – 0x067_89a0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number 0101 = 5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800100" lvl="1" indent="-342900">
              <a:buSzPct val="125000"/>
              <a:defRPr/>
            </a:pPr>
            <a:r>
              <a:rPr lang="en-US" dirty="0" smtClean="0">
                <a:latin typeface="+mj-lt"/>
              </a:rPr>
              <a:t>Row 5	0x8A00_0000	Size </a:t>
            </a:r>
            <a:r>
              <a:rPr lang="en-US" dirty="0" smtClean="0">
                <a:latin typeface="+mj-lt"/>
              </a:rPr>
              <a:t>23 (mask = 0x00ff ffff)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0x8A00_0000 + 0x0067_89A0 = 0x8A67_89A0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2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65463"/>
        </p:xfrm>
        <a:graphic>
          <a:graphicData uri="http://schemas.openxmlformats.org/presentationml/2006/ole">
            <p:oleObj spid="_x0000_s136194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32MB. That is, 25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 smtClean="0">
                <a:latin typeface="+mj-lt"/>
              </a:rPr>
              <a:t>bits </a:t>
            </a:r>
            <a:r>
              <a:rPr lang="en-US" sz="2000" dirty="0">
                <a:latin typeface="+mj-lt"/>
              </a:rPr>
              <a:t>to choose the segment (8 segments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7 each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0x8100_0000, 0x8200_0000,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8 segments, the maximum size is </a:t>
            </a:r>
            <a:r>
              <a:rPr lang="en-US" dirty="0" smtClean="0">
                <a:latin typeface="+mj-lt"/>
              </a:rPr>
              <a:t>32M. That </a:t>
            </a:r>
            <a:r>
              <a:rPr lang="en-US" dirty="0">
                <a:latin typeface="+mj-lt"/>
              </a:rPr>
              <a:t>is, 25 </a:t>
            </a:r>
            <a:r>
              <a:rPr lang="en-US" dirty="0" smtClean="0">
                <a:latin typeface="+mj-lt"/>
              </a:rPr>
              <a:t>bits.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25 </a:t>
            </a:r>
            <a:r>
              <a:rPr lang="en-US" dirty="0">
                <a:latin typeface="+mj-lt"/>
              </a:rPr>
              <a:t>bits </a:t>
            </a:r>
            <a:r>
              <a:rPr lang="en-US" dirty="0" smtClean="0">
                <a:latin typeface="+mj-lt"/>
              </a:rPr>
              <a:t>offset, 3 bits </a:t>
            </a:r>
            <a:r>
              <a:rPr lang="en-US" dirty="0" smtClean="0">
                <a:latin typeface="+mj-lt"/>
              </a:rPr>
              <a:t>segment </a:t>
            </a:r>
            <a:r>
              <a:rPr lang="en-US" dirty="0">
                <a:latin typeface="+mj-lt"/>
              </a:rPr>
              <a:t>number 010 = 2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000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	0x8200_0000	Size </a:t>
            </a:r>
            <a:r>
              <a:rPr lang="en-US" dirty="0" smtClean="0">
                <a:latin typeface="+mj-lt"/>
              </a:rPr>
              <a:t>23 (mask = 0x00ff ffff)</a:t>
            </a: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endParaRPr lang="en-US" sz="1000" dirty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0x8200_0000 + 0x0067_89A0 = 0x8267_89A0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3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48000"/>
        </p:xfrm>
        <a:graphic>
          <a:graphicData uri="http://schemas.openxmlformats.org/presentationml/2006/ole">
            <p:oleObj spid="_x0000_s6147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609600"/>
            <a:ext cx="80010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9 segments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first 8 segments are L2 memory of each core (512K = 19 bits).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9th segment is the MSMC (4M = 22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22 </a:t>
            </a:r>
            <a:r>
              <a:rPr lang="en-US" sz="1600" dirty="0">
                <a:latin typeface="+mj-lt"/>
              </a:rPr>
              <a:t>bits offset </a:t>
            </a:r>
            <a:r>
              <a:rPr lang="en-US" sz="1600" dirty="0" smtClean="0">
                <a:latin typeface="+mj-lt"/>
              </a:rPr>
              <a:t> Segment </a:t>
            </a:r>
            <a:r>
              <a:rPr lang="en-US" sz="1600" dirty="0">
                <a:latin typeface="+mj-lt"/>
              </a:rPr>
              <a:t>number </a:t>
            </a:r>
            <a:r>
              <a:rPr lang="en-US" sz="1600" dirty="0" smtClean="0">
                <a:latin typeface="+mj-lt"/>
              </a:rPr>
              <a:t>010101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21 ????</a:t>
            </a:r>
            <a:endParaRPr lang="en-US" sz="1600" dirty="0" smtClean="0">
              <a:latin typeface="+mj-lt"/>
            </a:endParaRP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sz="1600" dirty="0" smtClean="0">
                <a:latin typeface="+mj-lt"/>
              </a:rPr>
              <a:t>Row 5	0x1480 0000	Size 18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On the receive side, the address is 0x1480 </a:t>
            </a:r>
            <a:r>
              <a:rPr lang="en-US" sz="1600" dirty="0">
                <a:latin typeface="+mj-lt"/>
              </a:rPr>
              <a:t>0000 + </a:t>
            </a:r>
            <a:r>
              <a:rPr lang="en-US" sz="1600" dirty="0" smtClean="0">
                <a:latin typeface="+mj-lt"/>
              </a:rPr>
              <a:t>0x0007 </a:t>
            </a:r>
            <a:r>
              <a:rPr lang="en-US" sz="1600" dirty="0">
                <a:latin typeface="+mj-lt"/>
              </a:rPr>
              <a:t>89a0 = </a:t>
            </a:r>
            <a:r>
              <a:rPr lang="en-US" sz="1600" dirty="0" smtClean="0">
                <a:latin typeface="+mj-lt"/>
              </a:rPr>
              <a:t>0x1487 89a0</a:t>
            </a:r>
          </a:p>
          <a:p>
            <a:r>
              <a:rPr lang="en-US" sz="1600" dirty="0" smtClean="0">
                <a:latin typeface="+mj-lt"/>
              </a:rPr>
              <a:t>						(L2 </a:t>
            </a:r>
            <a:r>
              <a:rPr lang="en-US" sz="1600" dirty="0">
                <a:latin typeface="+mj-lt"/>
              </a:rPr>
              <a:t>memory of </a:t>
            </a:r>
            <a:r>
              <a:rPr lang="en-US" sz="1600" dirty="0" smtClean="0">
                <a:latin typeface="+mj-lt"/>
              </a:rPr>
              <a:t>Core 4)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762000" y="3733800"/>
          <a:ext cx="7467600" cy="3048000"/>
        </p:xfrm>
        <a:graphic>
          <a:graphicData uri="http://schemas.openxmlformats.org/presentationml/2006/ole">
            <p:oleObj spid="_x0000_s7170" name="Visio" r:id="rId4" imgW="5521196" imgH="2273588" progId="Visio.Drawing.11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0x8000_0000, 0x8080_0000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4MB.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(64 segments)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    Size </a:t>
            </a:r>
            <a:r>
              <a:rPr lang="en-US" sz="2000" dirty="0">
                <a:latin typeface="+mj-lt"/>
              </a:rPr>
              <a:t>21 (4M)  </a:t>
            </a:r>
          </a:p>
          <a:p>
            <a:pPr lvl="1"/>
            <a:r>
              <a:rPr lang="en-US" sz="2000" dirty="0" smtClean="0">
                <a:latin typeface="+mj-lt"/>
              </a:rPr>
              <a:t>Row 1	0x8080_0000    Size </a:t>
            </a:r>
            <a:r>
              <a:rPr lang="en-US" sz="2000" dirty="0">
                <a:latin typeface="+mj-lt"/>
              </a:rPr>
              <a:t>21  </a:t>
            </a:r>
          </a:p>
          <a:p>
            <a:pPr lvl="1"/>
            <a:r>
              <a:rPr lang="en-US" sz="2000" dirty="0" smtClean="0">
                <a:latin typeface="+mj-lt"/>
              </a:rPr>
              <a:t>Row 2	0x8100_0000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3	0x8180_0000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4	0x8200_0000    Size </a:t>
            </a:r>
            <a:r>
              <a:rPr lang="en-US" sz="2000" dirty="0">
                <a:latin typeface="+mj-lt"/>
              </a:rPr>
              <a:t>21</a:t>
            </a:r>
          </a:p>
          <a:p>
            <a:pPr lvl="1"/>
            <a:r>
              <a:rPr lang="en-US" sz="2000" dirty="0" smtClean="0">
                <a:latin typeface="+mj-lt"/>
              </a:rPr>
              <a:t>Row 5	0x8280_0000    Size </a:t>
            </a:r>
            <a:r>
              <a:rPr lang="en-US" sz="2000" dirty="0">
                <a:latin typeface="+mj-lt"/>
              </a:rPr>
              <a:t>21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 smtClean="0">
                <a:latin typeface="+mj-lt"/>
              </a:rPr>
              <a:t>	.</a:t>
            </a:r>
          </a:p>
          <a:p>
            <a:r>
              <a:rPr lang="en-US" sz="2000" dirty="0" smtClean="0">
                <a:latin typeface="+mj-lt"/>
              </a:rPr>
              <a:t>	.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eft Arrow 839"/>
          <p:cNvSpPr>
            <a:spLocks noChangeArrowheads="1"/>
          </p:cNvSpPr>
          <p:nvPr/>
        </p:nvSpPr>
        <p:spPr bwMode="auto">
          <a:xfrm>
            <a:off x="20638" y="3589338"/>
            <a:ext cx="998537" cy="396875"/>
          </a:xfrm>
          <a:prstGeom prst="leftArrow">
            <a:avLst>
              <a:gd name="adj1" fmla="val 50000"/>
              <a:gd name="adj2" fmla="val 49924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Rectangle 485"/>
          <p:cNvSpPr>
            <a:spLocks noChangeArrowheads="1"/>
          </p:cNvSpPr>
          <p:nvPr/>
        </p:nvSpPr>
        <p:spPr bwMode="auto">
          <a:xfrm>
            <a:off x="163513" y="3686175"/>
            <a:ext cx="806450" cy="198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Bus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4175" y="3206750"/>
            <a:ext cx="3527425" cy="163830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Provides the capability to expand the C66x to include hardware acceleration or other auxiliary processors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Four lanes with up to 12.5 Gbaud per lane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410200" y="3130550"/>
            <a:ext cx="3629025" cy="1752600"/>
          </a:xfrm>
          <a:prstGeom prst="roundRect">
            <a:avLst>
              <a:gd name="adj" fmla="val 895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00675" y="28495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HyperLink Bus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5403850" y="257175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Diagnostic Enhancements</a:t>
            </a:r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5402263" y="23002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5400675" y="11953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Memory Expansion</a:t>
            </a:r>
          </a:p>
        </p:txBody>
      </p:sp>
      <p:sp>
        <p:nvSpPr>
          <p:cNvPr id="13323" name="PPTShape_0"/>
          <p:cNvSpPr>
            <a:spLocks noChangeArrowheads="1"/>
          </p:cNvSpPr>
          <p:nvPr/>
        </p:nvSpPr>
        <p:spPr bwMode="auto">
          <a:xfrm>
            <a:off x="5402263" y="147002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</p:txBody>
      </p:sp>
      <p:sp>
        <p:nvSpPr>
          <p:cNvPr id="13324" name="PPTShape_1"/>
          <p:cNvSpPr>
            <a:spLocks noChangeArrowheads="1"/>
          </p:cNvSpPr>
          <p:nvPr/>
        </p:nvSpPr>
        <p:spPr bwMode="auto">
          <a:xfrm>
            <a:off x="5400675" y="9144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CorePac &amp; Memory Subsystem</a:t>
            </a:r>
          </a:p>
        </p:txBody>
      </p:sp>
      <p:sp>
        <p:nvSpPr>
          <p:cNvPr id="13325" name="PPTShape_2"/>
          <p:cNvSpPr>
            <a:spLocks noChangeArrowheads="1"/>
          </p:cNvSpPr>
          <p:nvPr/>
        </p:nvSpPr>
        <p:spPr bwMode="auto">
          <a:xfrm>
            <a:off x="5400675" y="2027238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</a:p>
        </p:txBody>
      </p:sp>
      <p:sp>
        <p:nvSpPr>
          <p:cNvPr id="13326" name="PPTShape_3"/>
          <p:cNvSpPr>
            <a:spLocks noChangeArrowheads="1"/>
          </p:cNvSpPr>
          <p:nvPr/>
        </p:nvSpPr>
        <p:spPr bwMode="auto">
          <a:xfrm>
            <a:off x="5402263" y="17526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</a:p>
        </p:txBody>
      </p:sp>
      <p:grpSp>
        <p:nvGrpSpPr>
          <p:cNvPr id="13327" name="Group 421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52"/>
            <a:chExt cx="3479" cy="3538"/>
          </a:xfrm>
        </p:grpSpPr>
        <p:sp>
          <p:nvSpPr>
            <p:cNvPr id="133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552"/>
              <a:ext cx="3479" cy="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29" name="Group 620"/>
            <p:cNvGrpSpPr>
              <a:grpSpLocks/>
            </p:cNvGrpSpPr>
            <p:nvPr/>
          </p:nvGrpSpPr>
          <p:grpSpPr bwMode="auto">
            <a:xfrm>
              <a:off x="162" y="563"/>
              <a:ext cx="3306" cy="3350"/>
              <a:chOff x="162" y="563"/>
              <a:chExt cx="3306" cy="3350"/>
            </a:xfrm>
          </p:grpSpPr>
          <p:sp>
            <p:nvSpPr>
              <p:cNvPr id="13538" name="Rectangle 420"/>
              <p:cNvSpPr>
                <a:spLocks noChangeArrowheads="1"/>
              </p:cNvSpPr>
              <p:nvPr/>
            </p:nvSpPr>
            <p:spPr bwMode="auto">
              <a:xfrm>
                <a:off x="162" y="563"/>
                <a:ext cx="3306" cy="3350"/>
              </a:xfrm>
              <a:prstGeom prst="rect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9" name="Rectangle 421"/>
              <p:cNvSpPr>
                <a:spLocks noChangeArrowheads="1"/>
              </p:cNvSpPr>
              <p:nvPr/>
            </p:nvSpPr>
            <p:spPr bwMode="auto">
              <a:xfrm>
                <a:off x="619" y="2912"/>
                <a:ext cx="1514" cy="995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0" name="Rectangle 422"/>
              <p:cNvSpPr>
                <a:spLocks noChangeArrowheads="1"/>
              </p:cNvSpPr>
              <p:nvPr/>
            </p:nvSpPr>
            <p:spPr bwMode="auto">
              <a:xfrm>
                <a:off x="2655" y="568"/>
                <a:ext cx="808" cy="1764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1" name="Rectangle 423"/>
              <p:cNvSpPr>
                <a:spLocks noChangeArrowheads="1"/>
              </p:cNvSpPr>
              <p:nvPr/>
            </p:nvSpPr>
            <p:spPr bwMode="auto">
              <a:xfrm>
                <a:off x="1174" y="2208"/>
                <a:ext cx="102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2" name="Rectangle 424"/>
              <p:cNvSpPr>
                <a:spLocks noChangeArrowheads="1"/>
              </p:cNvSpPr>
              <p:nvPr/>
            </p:nvSpPr>
            <p:spPr bwMode="auto">
              <a:xfrm>
                <a:off x="2795" y="2095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3" name="Rectangle 425"/>
              <p:cNvSpPr>
                <a:spLocks noChangeArrowheads="1"/>
              </p:cNvSpPr>
              <p:nvPr/>
            </p:nvSpPr>
            <p:spPr bwMode="auto">
              <a:xfrm>
                <a:off x="2795" y="1654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4" name="Rectangle 426"/>
              <p:cNvSpPr>
                <a:spLocks noChangeArrowheads="1"/>
              </p:cNvSpPr>
              <p:nvPr/>
            </p:nvSpPr>
            <p:spPr bwMode="auto">
              <a:xfrm>
                <a:off x="1287" y="638"/>
                <a:ext cx="393" cy="371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5" name="Rectangle 427"/>
              <p:cNvSpPr>
                <a:spLocks noChangeArrowheads="1"/>
              </p:cNvSpPr>
              <p:nvPr/>
            </p:nvSpPr>
            <p:spPr bwMode="auto">
              <a:xfrm>
                <a:off x="1389" y="922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6" name="Rectangle 428"/>
              <p:cNvSpPr>
                <a:spLocks noChangeArrowheads="1"/>
              </p:cNvSpPr>
              <p:nvPr/>
            </p:nvSpPr>
            <p:spPr bwMode="auto">
              <a:xfrm>
                <a:off x="1352" y="681"/>
                <a:ext cx="269" cy="2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7" name="Rectangle 429"/>
              <p:cNvSpPr>
                <a:spLocks noChangeArrowheads="1"/>
              </p:cNvSpPr>
              <p:nvPr/>
            </p:nvSpPr>
            <p:spPr bwMode="auto">
              <a:xfrm>
                <a:off x="1416" y="724"/>
                <a:ext cx="18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8" name="Rectangle 430"/>
              <p:cNvSpPr>
                <a:spLocks noChangeArrowheads="1"/>
              </p:cNvSpPr>
              <p:nvPr/>
            </p:nvSpPr>
            <p:spPr bwMode="auto">
              <a:xfrm>
                <a:off x="1400" y="788"/>
                <a:ext cx="22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9" name="Rectangle 431"/>
              <p:cNvSpPr>
                <a:spLocks noChangeArrowheads="1"/>
              </p:cNvSpPr>
              <p:nvPr/>
            </p:nvSpPr>
            <p:spPr bwMode="auto">
              <a:xfrm>
                <a:off x="318" y="719"/>
                <a:ext cx="425" cy="1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0" name="Rectangle 432"/>
              <p:cNvSpPr>
                <a:spLocks noChangeArrowheads="1"/>
              </p:cNvSpPr>
              <p:nvPr/>
            </p:nvSpPr>
            <p:spPr bwMode="auto">
              <a:xfrm>
                <a:off x="436" y="739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64-Bit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1" name="Rectangle 433"/>
              <p:cNvSpPr>
                <a:spLocks noChangeArrowheads="1"/>
              </p:cNvSpPr>
              <p:nvPr/>
            </p:nvSpPr>
            <p:spPr bwMode="auto">
              <a:xfrm>
                <a:off x="355" y="804"/>
                <a:ext cx="4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2" name="Rectangle 434"/>
              <p:cNvSpPr>
                <a:spLocks noChangeArrowheads="1"/>
              </p:cNvSpPr>
              <p:nvPr/>
            </p:nvSpPr>
            <p:spPr bwMode="auto">
              <a:xfrm>
                <a:off x="2795" y="1208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3" name="Rectangle 435"/>
              <p:cNvSpPr>
                <a:spLocks noChangeArrowheads="1"/>
              </p:cNvSpPr>
              <p:nvPr/>
            </p:nvSpPr>
            <p:spPr bwMode="auto">
              <a:xfrm>
                <a:off x="2795" y="988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4" name="Rectangle 436"/>
              <p:cNvSpPr>
                <a:spLocks noChangeArrowheads="1"/>
              </p:cNvSpPr>
              <p:nvPr/>
            </p:nvSpPr>
            <p:spPr bwMode="auto">
              <a:xfrm>
                <a:off x="2795" y="1875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5" name="Freeform 437"/>
              <p:cNvSpPr>
                <a:spLocks/>
              </p:cNvSpPr>
              <p:nvPr/>
            </p:nvSpPr>
            <p:spPr bwMode="auto">
              <a:xfrm>
                <a:off x="2720" y="1020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6" name="Freeform 438"/>
              <p:cNvSpPr>
                <a:spLocks/>
              </p:cNvSpPr>
              <p:nvPr/>
            </p:nvSpPr>
            <p:spPr bwMode="auto">
              <a:xfrm>
                <a:off x="2725" y="105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7" name="Rectangle 439"/>
              <p:cNvSpPr>
                <a:spLocks noChangeArrowheads="1"/>
              </p:cNvSpPr>
              <p:nvPr/>
            </p:nvSpPr>
            <p:spPr bwMode="auto">
              <a:xfrm>
                <a:off x="2569" y="105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8" name="Freeform 440"/>
              <p:cNvSpPr>
                <a:spLocks/>
              </p:cNvSpPr>
              <p:nvPr/>
            </p:nvSpPr>
            <p:spPr bwMode="auto">
              <a:xfrm>
                <a:off x="2504" y="1020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9" name="Freeform 441"/>
              <p:cNvSpPr>
                <a:spLocks/>
              </p:cNvSpPr>
              <p:nvPr/>
            </p:nvSpPr>
            <p:spPr bwMode="auto">
              <a:xfrm>
                <a:off x="2558" y="105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1 h 16"/>
                  <a:gd name="T12" fmla="*/ 5 w 11"/>
                  <a:gd name="T13" fmla="*/ 11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0" name="Rectangle 442"/>
              <p:cNvSpPr>
                <a:spLocks noChangeArrowheads="1"/>
              </p:cNvSpPr>
              <p:nvPr/>
            </p:nvSpPr>
            <p:spPr bwMode="auto">
              <a:xfrm>
                <a:off x="2709" y="578"/>
                <a:ext cx="70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Application-Specific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1" name="Rectangle 443"/>
              <p:cNvSpPr>
                <a:spLocks noChangeArrowheads="1"/>
              </p:cNvSpPr>
              <p:nvPr/>
            </p:nvSpPr>
            <p:spPr bwMode="auto">
              <a:xfrm>
                <a:off x="2817" y="654"/>
                <a:ext cx="5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Coprocessors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2" name="Freeform 444"/>
              <p:cNvSpPr>
                <a:spLocks/>
              </p:cNvSpPr>
              <p:nvPr/>
            </p:nvSpPr>
            <p:spPr bwMode="auto">
              <a:xfrm>
                <a:off x="2720" y="1246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3" name="Freeform 445"/>
              <p:cNvSpPr>
                <a:spLocks/>
              </p:cNvSpPr>
              <p:nvPr/>
            </p:nvSpPr>
            <p:spPr bwMode="auto">
              <a:xfrm>
                <a:off x="2725" y="1272"/>
                <a:ext cx="5" cy="17"/>
              </a:xfrm>
              <a:custGeom>
                <a:avLst/>
                <a:gdLst>
                  <a:gd name="T0" fmla="*/ 0 w 5"/>
                  <a:gd name="T1" fmla="*/ 17 h 17"/>
                  <a:gd name="T2" fmla="*/ 5 w 5"/>
                  <a:gd name="T3" fmla="*/ 17 h 17"/>
                  <a:gd name="T4" fmla="*/ 5 w 5"/>
                  <a:gd name="T5" fmla="*/ 17 h 17"/>
                  <a:gd name="T6" fmla="*/ 5 w 5"/>
                  <a:gd name="T7" fmla="*/ 11 h 17"/>
                  <a:gd name="T8" fmla="*/ 5 w 5"/>
                  <a:gd name="T9" fmla="*/ 11 h 17"/>
                  <a:gd name="T10" fmla="*/ 5 w 5"/>
                  <a:gd name="T11" fmla="*/ 6 h 17"/>
                  <a:gd name="T12" fmla="*/ 5 w 5"/>
                  <a:gd name="T13" fmla="*/ 6 h 17"/>
                  <a:gd name="T14" fmla="*/ 5 w 5"/>
                  <a:gd name="T15" fmla="*/ 0 h 17"/>
                  <a:gd name="T16" fmla="*/ 0 w 5"/>
                  <a:gd name="T17" fmla="*/ 0 h 17"/>
                  <a:gd name="T18" fmla="*/ 0 w 5"/>
                  <a:gd name="T19" fmla="*/ 17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7"/>
                  <a:gd name="T32" fmla="*/ 5 w 5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7">
                    <a:moveTo>
                      <a:pt x="0" y="17"/>
                    </a:moveTo>
                    <a:lnTo>
                      <a:pt x="5" y="17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4" name="Rectangle 446"/>
              <p:cNvSpPr>
                <a:spLocks noChangeArrowheads="1"/>
              </p:cNvSpPr>
              <p:nvPr/>
            </p:nvSpPr>
            <p:spPr bwMode="auto">
              <a:xfrm>
                <a:off x="2569" y="1272"/>
                <a:ext cx="156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5" name="Freeform 447"/>
              <p:cNvSpPr>
                <a:spLocks/>
              </p:cNvSpPr>
              <p:nvPr/>
            </p:nvSpPr>
            <p:spPr bwMode="auto">
              <a:xfrm>
                <a:off x="2504" y="1246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6" name="Freeform 448"/>
              <p:cNvSpPr>
                <a:spLocks/>
              </p:cNvSpPr>
              <p:nvPr/>
            </p:nvSpPr>
            <p:spPr bwMode="auto">
              <a:xfrm>
                <a:off x="2558" y="1272"/>
                <a:ext cx="11" cy="17"/>
              </a:xfrm>
              <a:custGeom>
                <a:avLst/>
                <a:gdLst>
                  <a:gd name="T0" fmla="*/ 11 w 11"/>
                  <a:gd name="T1" fmla="*/ 0 h 17"/>
                  <a:gd name="T2" fmla="*/ 5 w 11"/>
                  <a:gd name="T3" fmla="*/ 0 h 17"/>
                  <a:gd name="T4" fmla="*/ 5 w 11"/>
                  <a:gd name="T5" fmla="*/ 6 h 17"/>
                  <a:gd name="T6" fmla="*/ 5 w 11"/>
                  <a:gd name="T7" fmla="*/ 6 h 17"/>
                  <a:gd name="T8" fmla="*/ 0 w 11"/>
                  <a:gd name="T9" fmla="*/ 11 h 17"/>
                  <a:gd name="T10" fmla="*/ 5 w 11"/>
                  <a:gd name="T11" fmla="*/ 11 h 17"/>
                  <a:gd name="T12" fmla="*/ 5 w 11"/>
                  <a:gd name="T13" fmla="*/ 17 h 17"/>
                  <a:gd name="T14" fmla="*/ 5 w 11"/>
                  <a:gd name="T15" fmla="*/ 17 h 17"/>
                  <a:gd name="T16" fmla="*/ 11 w 11"/>
                  <a:gd name="T17" fmla="*/ 17 h 17"/>
                  <a:gd name="T18" fmla="*/ 11 w 11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7"/>
                  <a:gd name="T32" fmla="*/ 11 w 11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7">
                    <a:moveTo>
                      <a:pt x="1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7"/>
                    </a:lnTo>
                    <a:lnTo>
                      <a:pt x="11" y="1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7" name="Freeform 449"/>
              <p:cNvSpPr>
                <a:spLocks/>
              </p:cNvSpPr>
              <p:nvPr/>
            </p:nvSpPr>
            <p:spPr bwMode="auto">
              <a:xfrm>
                <a:off x="2720" y="1692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8" name="Freeform 450"/>
              <p:cNvSpPr>
                <a:spLocks/>
              </p:cNvSpPr>
              <p:nvPr/>
            </p:nvSpPr>
            <p:spPr bwMode="auto">
              <a:xfrm>
                <a:off x="2725" y="1719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9" name="Rectangle 451"/>
              <p:cNvSpPr>
                <a:spLocks noChangeArrowheads="1"/>
              </p:cNvSpPr>
              <p:nvPr/>
            </p:nvSpPr>
            <p:spPr bwMode="auto">
              <a:xfrm>
                <a:off x="2569" y="1719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0" name="Freeform 452"/>
              <p:cNvSpPr>
                <a:spLocks/>
              </p:cNvSpPr>
              <p:nvPr/>
            </p:nvSpPr>
            <p:spPr bwMode="auto">
              <a:xfrm>
                <a:off x="2504" y="1692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1" name="Freeform 453"/>
              <p:cNvSpPr>
                <a:spLocks/>
              </p:cNvSpPr>
              <p:nvPr/>
            </p:nvSpPr>
            <p:spPr bwMode="auto">
              <a:xfrm>
                <a:off x="2558" y="1719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2" name="Freeform 454"/>
              <p:cNvSpPr>
                <a:spLocks/>
              </p:cNvSpPr>
              <p:nvPr/>
            </p:nvSpPr>
            <p:spPr bwMode="auto">
              <a:xfrm>
                <a:off x="2720" y="191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2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2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3" name="Freeform 455"/>
              <p:cNvSpPr>
                <a:spLocks/>
              </p:cNvSpPr>
              <p:nvPr/>
            </p:nvSpPr>
            <p:spPr bwMode="auto">
              <a:xfrm>
                <a:off x="2725" y="194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4" name="Rectangle 456"/>
              <p:cNvSpPr>
                <a:spLocks noChangeArrowheads="1"/>
              </p:cNvSpPr>
              <p:nvPr/>
            </p:nvSpPr>
            <p:spPr bwMode="auto">
              <a:xfrm>
                <a:off x="2569" y="194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5" name="Freeform 457"/>
              <p:cNvSpPr>
                <a:spLocks/>
              </p:cNvSpPr>
              <p:nvPr/>
            </p:nvSpPr>
            <p:spPr bwMode="auto">
              <a:xfrm>
                <a:off x="2504" y="191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2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2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6" name="Freeform 458"/>
              <p:cNvSpPr>
                <a:spLocks/>
              </p:cNvSpPr>
              <p:nvPr/>
            </p:nvSpPr>
            <p:spPr bwMode="auto">
              <a:xfrm>
                <a:off x="2558" y="194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7" name="Rectangle 459"/>
              <p:cNvSpPr>
                <a:spLocks noChangeArrowheads="1"/>
              </p:cNvSpPr>
              <p:nvPr/>
            </p:nvSpPr>
            <p:spPr bwMode="auto">
              <a:xfrm>
                <a:off x="2795" y="1434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8" name="Freeform 460"/>
              <p:cNvSpPr>
                <a:spLocks/>
              </p:cNvSpPr>
              <p:nvPr/>
            </p:nvSpPr>
            <p:spPr bwMode="auto">
              <a:xfrm>
                <a:off x="2720" y="1471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9" name="Freeform 461"/>
              <p:cNvSpPr>
                <a:spLocks/>
              </p:cNvSpPr>
              <p:nvPr/>
            </p:nvSpPr>
            <p:spPr bwMode="auto">
              <a:xfrm>
                <a:off x="2725" y="1504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0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0" name="Rectangle 462"/>
              <p:cNvSpPr>
                <a:spLocks noChangeArrowheads="1"/>
              </p:cNvSpPr>
              <p:nvPr/>
            </p:nvSpPr>
            <p:spPr bwMode="auto">
              <a:xfrm>
                <a:off x="2569" y="1504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1" name="Freeform 463"/>
              <p:cNvSpPr>
                <a:spLocks/>
              </p:cNvSpPr>
              <p:nvPr/>
            </p:nvSpPr>
            <p:spPr bwMode="auto">
              <a:xfrm>
                <a:off x="2504" y="1471"/>
                <a:ext cx="70" cy="76"/>
              </a:xfrm>
              <a:custGeom>
                <a:avLst/>
                <a:gdLst>
                  <a:gd name="T0" fmla="*/ 70 w 70"/>
                  <a:gd name="T1" fmla="*/ 76 h 76"/>
                  <a:gd name="T2" fmla="*/ 0 w 70"/>
                  <a:gd name="T3" fmla="*/ 38 h 76"/>
                  <a:gd name="T4" fmla="*/ 70 w 70"/>
                  <a:gd name="T5" fmla="*/ 0 h 76"/>
                  <a:gd name="T6" fmla="*/ 7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70" y="76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2" name="Freeform 464"/>
              <p:cNvSpPr>
                <a:spLocks/>
              </p:cNvSpPr>
              <p:nvPr/>
            </p:nvSpPr>
            <p:spPr bwMode="auto">
              <a:xfrm>
                <a:off x="2558" y="1504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0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3" name="Freeform 465"/>
              <p:cNvSpPr>
                <a:spLocks/>
              </p:cNvSpPr>
              <p:nvPr/>
            </p:nvSpPr>
            <p:spPr bwMode="auto">
              <a:xfrm>
                <a:off x="1185" y="767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4" name="Freeform 466"/>
              <p:cNvSpPr>
                <a:spLocks/>
              </p:cNvSpPr>
              <p:nvPr/>
            </p:nvSpPr>
            <p:spPr bwMode="auto">
              <a:xfrm>
                <a:off x="1185" y="794"/>
                <a:ext cx="21" cy="38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5" name="Rectangle 467"/>
              <p:cNvSpPr>
                <a:spLocks noChangeArrowheads="1"/>
              </p:cNvSpPr>
              <p:nvPr/>
            </p:nvSpPr>
            <p:spPr bwMode="auto">
              <a:xfrm>
                <a:off x="840" y="794"/>
                <a:ext cx="345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6" name="Freeform 468"/>
              <p:cNvSpPr>
                <a:spLocks/>
              </p:cNvSpPr>
              <p:nvPr/>
            </p:nvSpPr>
            <p:spPr bwMode="auto">
              <a:xfrm>
                <a:off x="749" y="767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7" name="Freeform 469"/>
              <p:cNvSpPr>
                <a:spLocks/>
              </p:cNvSpPr>
              <p:nvPr/>
            </p:nvSpPr>
            <p:spPr bwMode="auto">
              <a:xfrm>
                <a:off x="824" y="794"/>
                <a:ext cx="16" cy="38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8" name="Rectangle 470"/>
              <p:cNvSpPr>
                <a:spLocks noChangeArrowheads="1"/>
              </p:cNvSpPr>
              <p:nvPr/>
            </p:nvSpPr>
            <p:spPr bwMode="auto">
              <a:xfrm>
                <a:off x="242" y="1611"/>
                <a:ext cx="420" cy="17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9" name="Rectangle 471"/>
              <p:cNvSpPr>
                <a:spLocks noChangeArrowheads="1"/>
              </p:cNvSpPr>
              <p:nvPr/>
            </p:nvSpPr>
            <p:spPr bwMode="auto">
              <a:xfrm>
                <a:off x="355" y="1621"/>
                <a:ext cx="2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Power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0" name="Rectangle 472"/>
              <p:cNvSpPr>
                <a:spLocks noChangeArrowheads="1"/>
              </p:cNvSpPr>
              <p:nvPr/>
            </p:nvSpPr>
            <p:spPr bwMode="auto">
              <a:xfrm>
                <a:off x="258" y="1691"/>
                <a:ext cx="46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1" name="Rectangle 473"/>
              <p:cNvSpPr>
                <a:spLocks noChangeArrowheads="1"/>
              </p:cNvSpPr>
              <p:nvPr/>
            </p:nvSpPr>
            <p:spPr bwMode="auto">
              <a:xfrm>
                <a:off x="237" y="1133"/>
                <a:ext cx="425" cy="113"/>
              </a:xfrm>
              <a:prstGeom prst="rect">
                <a:avLst/>
              </a:prstGeom>
              <a:solidFill>
                <a:schemeClr val="bg1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2" name="Rectangle 474"/>
              <p:cNvSpPr>
                <a:spLocks noChangeArrowheads="1"/>
              </p:cNvSpPr>
              <p:nvPr/>
            </p:nvSpPr>
            <p:spPr bwMode="auto">
              <a:xfrm>
                <a:off x="248" y="1149"/>
                <a:ext cx="411" cy="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Debug &amp; Trace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3" name="Rectangle 475"/>
              <p:cNvSpPr>
                <a:spLocks noChangeArrowheads="1"/>
              </p:cNvSpPr>
              <p:nvPr/>
            </p:nvSpPr>
            <p:spPr bwMode="auto">
              <a:xfrm>
                <a:off x="237" y="1289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4" name="Rectangle 476"/>
              <p:cNvSpPr>
                <a:spLocks noChangeArrowheads="1"/>
              </p:cNvSpPr>
              <p:nvPr/>
            </p:nvSpPr>
            <p:spPr bwMode="auto">
              <a:xfrm>
                <a:off x="302" y="1309"/>
                <a:ext cx="37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Boot ROM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5" name="Rectangle 477"/>
              <p:cNvSpPr>
                <a:spLocks noChangeArrowheads="1"/>
              </p:cNvSpPr>
              <p:nvPr/>
            </p:nvSpPr>
            <p:spPr bwMode="auto">
              <a:xfrm>
                <a:off x="237" y="145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6" name="Rectangle 478"/>
              <p:cNvSpPr>
                <a:spLocks noChangeArrowheads="1"/>
              </p:cNvSpPr>
              <p:nvPr/>
            </p:nvSpPr>
            <p:spPr bwMode="auto">
              <a:xfrm>
                <a:off x="280" y="1460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7" name="Line 479"/>
              <p:cNvSpPr>
                <a:spLocks noChangeShapeType="1"/>
              </p:cNvSpPr>
              <p:nvPr/>
            </p:nvSpPr>
            <p:spPr bwMode="auto">
              <a:xfrm flipH="1">
                <a:off x="679" y="1186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8" name="Freeform 480"/>
              <p:cNvSpPr>
                <a:spLocks/>
              </p:cNvSpPr>
              <p:nvPr/>
            </p:nvSpPr>
            <p:spPr bwMode="auto">
              <a:xfrm>
                <a:off x="845" y="1165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9" name="Freeform 481"/>
              <p:cNvSpPr>
                <a:spLocks/>
              </p:cNvSpPr>
              <p:nvPr/>
            </p:nvSpPr>
            <p:spPr bwMode="auto">
              <a:xfrm>
                <a:off x="679" y="1165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0" name="Line 482"/>
              <p:cNvSpPr>
                <a:spLocks noChangeShapeType="1"/>
              </p:cNvSpPr>
              <p:nvPr/>
            </p:nvSpPr>
            <p:spPr bwMode="auto">
              <a:xfrm flipH="1">
                <a:off x="679" y="1348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1" name="Freeform 483"/>
              <p:cNvSpPr>
                <a:spLocks/>
              </p:cNvSpPr>
              <p:nvPr/>
            </p:nvSpPr>
            <p:spPr bwMode="auto">
              <a:xfrm>
                <a:off x="845" y="1321"/>
                <a:ext cx="44" cy="48"/>
              </a:xfrm>
              <a:custGeom>
                <a:avLst/>
                <a:gdLst>
                  <a:gd name="T0" fmla="*/ 44 w 44"/>
                  <a:gd name="T1" fmla="*/ 27 h 48"/>
                  <a:gd name="T2" fmla="*/ 0 w 44"/>
                  <a:gd name="T3" fmla="*/ 48 h 48"/>
                  <a:gd name="T4" fmla="*/ 0 w 44"/>
                  <a:gd name="T5" fmla="*/ 0 h 48"/>
                  <a:gd name="T6" fmla="*/ 44 w 44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7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2" name="Freeform 484"/>
              <p:cNvSpPr>
                <a:spLocks/>
              </p:cNvSpPr>
              <p:nvPr/>
            </p:nvSpPr>
            <p:spPr bwMode="auto">
              <a:xfrm>
                <a:off x="679" y="1321"/>
                <a:ext cx="43" cy="48"/>
              </a:xfrm>
              <a:custGeom>
                <a:avLst/>
                <a:gdLst>
                  <a:gd name="T0" fmla="*/ 0 w 43"/>
                  <a:gd name="T1" fmla="*/ 27 h 48"/>
                  <a:gd name="T2" fmla="*/ 43 w 43"/>
                  <a:gd name="T3" fmla="*/ 48 h 48"/>
                  <a:gd name="T4" fmla="*/ 43 w 43"/>
                  <a:gd name="T5" fmla="*/ 0 h 48"/>
                  <a:gd name="T6" fmla="*/ 0 w 43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7"/>
                    </a:moveTo>
                    <a:lnTo>
                      <a:pt x="43" y="48"/>
                    </a:lnTo>
                    <a:lnTo>
                      <a:pt x="43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3" name="Line 485"/>
              <p:cNvSpPr>
                <a:spLocks noChangeShapeType="1"/>
              </p:cNvSpPr>
              <p:nvPr/>
            </p:nvSpPr>
            <p:spPr bwMode="auto">
              <a:xfrm flipH="1">
                <a:off x="679" y="1692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4" name="Freeform 486"/>
              <p:cNvSpPr>
                <a:spLocks/>
              </p:cNvSpPr>
              <p:nvPr/>
            </p:nvSpPr>
            <p:spPr bwMode="auto">
              <a:xfrm>
                <a:off x="845" y="1670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5" name="Freeform 487"/>
              <p:cNvSpPr>
                <a:spLocks/>
              </p:cNvSpPr>
              <p:nvPr/>
            </p:nvSpPr>
            <p:spPr bwMode="auto">
              <a:xfrm>
                <a:off x="679" y="1670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6" name="Rectangle 488"/>
              <p:cNvSpPr>
                <a:spLocks noChangeArrowheads="1"/>
              </p:cNvSpPr>
              <p:nvPr/>
            </p:nvSpPr>
            <p:spPr bwMode="auto">
              <a:xfrm>
                <a:off x="442" y="616"/>
                <a:ext cx="69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Memory Subsystem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7" name="Freeform 489"/>
              <p:cNvSpPr>
                <a:spLocks/>
              </p:cNvSpPr>
              <p:nvPr/>
            </p:nvSpPr>
            <p:spPr bwMode="auto">
              <a:xfrm>
                <a:off x="1185" y="934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8" name="Freeform 490"/>
              <p:cNvSpPr>
                <a:spLocks/>
              </p:cNvSpPr>
              <p:nvPr/>
            </p:nvSpPr>
            <p:spPr bwMode="auto">
              <a:xfrm>
                <a:off x="1185" y="961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9" name="Rectangle 491"/>
              <p:cNvSpPr>
                <a:spLocks noChangeArrowheads="1"/>
              </p:cNvSpPr>
              <p:nvPr/>
            </p:nvSpPr>
            <p:spPr bwMode="auto">
              <a:xfrm>
                <a:off x="1147" y="961"/>
                <a:ext cx="38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0" name="Freeform 492"/>
              <p:cNvSpPr>
                <a:spLocks/>
              </p:cNvSpPr>
              <p:nvPr/>
            </p:nvSpPr>
            <p:spPr bwMode="auto">
              <a:xfrm>
                <a:off x="1056" y="934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1" name="Freeform 493"/>
              <p:cNvSpPr>
                <a:spLocks/>
              </p:cNvSpPr>
              <p:nvPr/>
            </p:nvSpPr>
            <p:spPr bwMode="auto">
              <a:xfrm>
                <a:off x="1131" y="961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2" name="Rectangle 494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3" name="Rectangle 495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4" name="Rectangle 496"/>
              <p:cNvSpPr>
                <a:spLocks noChangeArrowheads="1"/>
              </p:cNvSpPr>
              <p:nvPr/>
            </p:nvSpPr>
            <p:spPr bwMode="auto">
              <a:xfrm rot="-5400000">
                <a:off x="1938" y="3357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5" name="Rectangle 497"/>
              <p:cNvSpPr>
                <a:spLocks noChangeArrowheads="1"/>
              </p:cNvSpPr>
              <p:nvPr/>
            </p:nvSpPr>
            <p:spPr bwMode="auto">
              <a:xfrm rot="-5400000">
                <a:off x="1936" y="330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6" name="Rectangle 498"/>
              <p:cNvSpPr>
                <a:spLocks noChangeArrowheads="1"/>
              </p:cNvSpPr>
              <p:nvPr/>
            </p:nvSpPr>
            <p:spPr bwMode="auto">
              <a:xfrm rot="-5400000">
                <a:off x="1957" y="326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7" name="Rectangle 499"/>
              <p:cNvSpPr>
                <a:spLocks noChangeArrowheads="1"/>
              </p:cNvSpPr>
              <p:nvPr/>
            </p:nvSpPr>
            <p:spPr bwMode="auto">
              <a:xfrm rot="-5400000">
                <a:off x="1936" y="3215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8" name="Rectangle 500"/>
              <p:cNvSpPr>
                <a:spLocks noChangeArrowheads="1"/>
              </p:cNvSpPr>
              <p:nvPr/>
            </p:nvSpPr>
            <p:spPr bwMode="auto">
              <a:xfrm rot="-5400000">
                <a:off x="1957" y="3172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9" name="Rectangle 501"/>
              <p:cNvSpPr>
                <a:spLocks noChangeArrowheads="1"/>
              </p:cNvSpPr>
              <p:nvPr/>
            </p:nvSpPr>
            <p:spPr bwMode="auto">
              <a:xfrm rot="-5400000">
                <a:off x="1957" y="3150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0" name="Rectangle 502"/>
              <p:cNvSpPr>
                <a:spLocks noChangeArrowheads="1"/>
              </p:cNvSpPr>
              <p:nvPr/>
            </p:nvSpPr>
            <p:spPr bwMode="auto">
              <a:xfrm rot="-5400000">
                <a:off x="1946" y="306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1" name="Rectangle 504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2" name="Rectangle 505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3" name="Rectangle 506"/>
              <p:cNvSpPr>
                <a:spLocks noChangeArrowheads="1"/>
              </p:cNvSpPr>
              <p:nvPr/>
            </p:nvSpPr>
            <p:spPr bwMode="auto">
              <a:xfrm rot="-5400000">
                <a:off x="1134" y="334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4" name="Rectangle 507"/>
              <p:cNvSpPr>
                <a:spLocks noChangeArrowheads="1"/>
              </p:cNvSpPr>
              <p:nvPr/>
            </p:nvSpPr>
            <p:spPr bwMode="auto">
              <a:xfrm rot="-5400000">
                <a:off x="1132" y="329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5" name="Rectangle 508"/>
              <p:cNvSpPr>
                <a:spLocks noChangeArrowheads="1"/>
              </p:cNvSpPr>
              <p:nvPr/>
            </p:nvSpPr>
            <p:spPr bwMode="auto">
              <a:xfrm rot="-5400000">
                <a:off x="1153" y="325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6" name="Rectangle 509"/>
              <p:cNvSpPr>
                <a:spLocks noChangeArrowheads="1"/>
              </p:cNvSpPr>
              <p:nvPr/>
            </p:nvSpPr>
            <p:spPr bwMode="auto">
              <a:xfrm rot="-5400000">
                <a:off x="1140" y="3213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7" name="Rectangle 510"/>
              <p:cNvSpPr>
                <a:spLocks noChangeArrowheads="1"/>
              </p:cNvSpPr>
              <p:nvPr/>
            </p:nvSpPr>
            <p:spPr bwMode="auto">
              <a:xfrm rot="-5400000">
                <a:off x="1153" y="318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8" name="Rectangle 511"/>
              <p:cNvSpPr>
                <a:spLocks noChangeArrowheads="1"/>
              </p:cNvSpPr>
              <p:nvPr/>
            </p:nvSpPr>
            <p:spPr bwMode="auto">
              <a:xfrm rot="-5400000">
                <a:off x="1153" y="3161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9" name="Rectangle 512"/>
              <p:cNvSpPr>
                <a:spLocks noChangeArrowheads="1"/>
              </p:cNvSpPr>
              <p:nvPr/>
            </p:nvSpPr>
            <p:spPr bwMode="auto">
              <a:xfrm rot="-5400000">
                <a:off x="1142" y="307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0" name="Rectangle 514"/>
              <p:cNvSpPr>
                <a:spLocks noChangeArrowheads="1"/>
              </p:cNvSpPr>
              <p:nvPr/>
            </p:nvSpPr>
            <p:spPr bwMode="auto">
              <a:xfrm>
                <a:off x="1292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1" name="Rectangle 515"/>
              <p:cNvSpPr>
                <a:spLocks noChangeArrowheads="1"/>
              </p:cNvSpPr>
              <p:nvPr/>
            </p:nvSpPr>
            <p:spPr bwMode="auto">
              <a:xfrm rot="-5400000">
                <a:off x="1327" y="3296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U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2" name="Rectangle 516"/>
              <p:cNvSpPr>
                <a:spLocks noChangeArrowheads="1"/>
              </p:cNvSpPr>
              <p:nvPr/>
            </p:nvSpPr>
            <p:spPr bwMode="auto">
              <a:xfrm rot="-5400000">
                <a:off x="1329" y="323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3" name="Rectangle 517"/>
              <p:cNvSpPr>
                <a:spLocks noChangeArrowheads="1"/>
              </p:cNvSpPr>
              <p:nvPr/>
            </p:nvSpPr>
            <p:spPr bwMode="auto">
              <a:xfrm rot="-5400000">
                <a:off x="1327" y="317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4" name="Rectangle 518"/>
              <p:cNvSpPr>
                <a:spLocks noChangeArrowheads="1"/>
              </p:cNvSpPr>
              <p:nvPr/>
            </p:nvSpPr>
            <p:spPr bwMode="auto">
              <a:xfrm rot="-5400000">
                <a:off x="1332" y="3118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5" name="Rectangle 519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6" name="Rectangle 520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7" name="Rectangle 521"/>
              <p:cNvSpPr>
                <a:spLocks noChangeArrowheads="1"/>
              </p:cNvSpPr>
              <p:nvPr/>
            </p:nvSpPr>
            <p:spPr bwMode="auto">
              <a:xfrm rot="-5400000">
                <a:off x="1709" y="3387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8" name="Rectangle 522"/>
              <p:cNvSpPr>
                <a:spLocks noChangeArrowheads="1"/>
              </p:cNvSpPr>
              <p:nvPr/>
            </p:nvSpPr>
            <p:spPr bwMode="auto">
              <a:xfrm rot="-5400000">
                <a:off x="1712" y="3347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9" name="Rectangle 523"/>
              <p:cNvSpPr>
                <a:spLocks noChangeArrowheads="1"/>
              </p:cNvSpPr>
              <p:nvPr/>
            </p:nvSpPr>
            <p:spPr bwMode="auto">
              <a:xfrm rot="-5400000">
                <a:off x="1712" y="330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0" name="Rectangle 524"/>
              <p:cNvSpPr>
                <a:spLocks noChangeArrowheads="1"/>
              </p:cNvSpPr>
              <p:nvPr/>
            </p:nvSpPr>
            <p:spPr bwMode="auto">
              <a:xfrm rot="-5400000">
                <a:off x="1723" y="327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1" name="Rectangle 525"/>
              <p:cNvSpPr>
                <a:spLocks noChangeArrowheads="1"/>
              </p:cNvSpPr>
              <p:nvPr/>
            </p:nvSpPr>
            <p:spPr bwMode="auto">
              <a:xfrm rot="-5400000">
                <a:off x="1723" y="326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2" name="Rectangle 526"/>
              <p:cNvSpPr>
                <a:spLocks noChangeArrowheads="1"/>
              </p:cNvSpPr>
              <p:nvPr/>
            </p:nvSpPr>
            <p:spPr bwMode="auto">
              <a:xfrm rot="-5400000">
                <a:off x="1715" y="323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3" name="Rectangle 527"/>
              <p:cNvSpPr>
                <a:spLocks noChangeArrowheads="1"/>
              </p:cNvSpPr>
              <p:nvPr/>
            </p:nvSpPr>
            <p:spPr bwMode="auto">
              <a:xfrm rot="-5400000">
                <a:off x="1715" y="3199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4" name="Rectangle 528"/>
              <p:cNvSpPr>
                <a:spLocks noChangeArrowheads="1"/>
              </p:cNvSpPr>
              <p:nvPr/>
            </p:nvSpPr>
            <p:spPr bwMode="auto">
              <a:xfrm rot="-5400000">
                <a:off x="1723" y="317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5" name="Rectangle 529"/>
              <p:cNvSpPr>
                <a:spLocks noChangeArrowheads="1"/>
              </p:cNvSpPr>
              <p:nvPr/>
            </p:nvSpPr>
            <p:spPr bwMode="auto">
              <a:xfrm rot="-5400000">
                <a:off x="1723" y="314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6" name="Rectangle 530"/>
              <p:cNvSpPr>
                <a:spLocks noChangeArrowheads="1"/>
              </p:cNvSpPr>
              <p:nvPr/>
            </p:nvSpPr>
            <p:spPr bwMode="auto">
              <a:xfrm rot="-5400000">
                <a:off x="1712" y="312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7" name="Rectangle 531"/>
              <p:cNvSpPr>
                <a:spLocks noChangeArrowheads="1"/>
              </p:cNvSpPr>
              <p:nvPr/>
            </p:nvSpPr>
            <p:spPr bwMode="auto">
              <a:xfrm rot="-5400000">
                <a:off x="1712" y="307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8" name="Rectangle 532"/>
              <p:cNvSpPr>
                <a:spLocks noChangeArrowheads="1"/>
              </p:cNvSpPr>
              <p:nvPr/>
            </p:nvSpPr>
            <p:spPr bwMode="auto">
              <a:xfrm rot="-5400000">
                <a:off x="1723" y="305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-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9" name="Rectangle 533"/>
              <p:cNvSpPr>
                <a:spLocks noChangeArrowheads="1"/>
              </p:cNvSpPr>
              <p:nvPr/>
            </p:nvSpPr>
            <p:spPr bwMode="auto">
              <a:xfrm rot="-5400000">
                <a:off x="1779" y="337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0" name="Rectangle 534"/>
              <p:cNvSpPr>
                <a:spLocks noChangeArrowheads="1"/>
              </p:cNvSpPr>
              <p:nvPr/>
            </p:nvSpPr>
            <p:spPr bwMode="auto">
              <a:xfrm rot="-5400000">
                <a:off x="1782" y="333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1" name="Rectangle 535"/>
              <p:cNvSpPr>
                <a:spLocks noChangeArrowheads="1"/>
              </p:cNvSpPr>
              <p:nvPr/>
            </p:nvSpPr>
            <p:spPr bwMode="auto">
              <a:xfrm rot="-5400000">
                <a:off x="1785" y="330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2" name="Rectangle 536"/>
              <p:cNvSpPr>
                <a:spLocks noChangeArrowheads="1"/>
              </p:cNvSpPr>
              <p:nvPr/>
            </p:nvSpPr>
            <p:spPr bwMode="auto">
              <a:xfrm rot="-5400000">
                <a:off x="1785" y="3264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3" name="Rectangle 537"/>
              <p:cNvSpPr>
                <a:spLocks noChangeArrowheads="1"/>
              </p:cNvSpPr>
              <p:nvPr/>
            </p:nvSpPr>
            <p:spPr bwMode="auto">
              <a:xfrm rot="-5400000">
                <a:off x="1793" y="324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4" name="Rectangle 538"/>
              <p:cNvSpPr>
                <a:spLocks noChangeArrowheads="1"/>
              </p:cNvSpPr>
              <p:nvPr/>
            </p:nvSpPr>
            <p:spPr bwMode="auto">
              <a:xfrm rot="-5400000">
                <a:off x="1793" y="321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5" name="Rectangle 539"/>
              <p:cNvSpPr>
                <a:spLocks noChangeArrowheads="1"/>
              </p:cNvSpPr>
              <p:nvPr/>
            </p:nvSpPr>
            <p:spPr bwMode="auto">
              <a:xfrm rot="-5400000">
                <a:off x="1793" y="319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6" name="Rectangle 540"/>
              <p:cNvSpPr>
                <a:spLocks noChangeArrowheads="1"/>
              </p:cNvSpPr>
              <p:nvPr/>
            </p:nvSpPr>
            <p:spPr bwMode="auto">
              <a:xfrm rot="-5400000">
                <a:off x="1785" y="3173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7" name="Rectangle 541"/>
              <p:cNvSpPr>
                <a:spLocks noChangeArrowheads="1"/>
              </p:cNvSpPr>
              <p:nvPr/>
            </p:nvSpPr>
            <p:spPr bwMode="auto">
              <a:xfrm rot="-5400000">
                <a:off x="1793" y="3143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8" name="Rectangle 542"/>
              <p:cNvSpPr>
                <a:spLocks noChangeArrowheads="1"/>
              </p:cNvSpPr>
              <p:nvPr/>
            </p:nvSpPr>
            <p:spPr bwMode="auto">
              <a:xfrm rot="-5400000">
                <a:off x="1793" y="312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9" name="Rectangle 543"/>
              <p:cNvSpPr>
                <a:spLocks noChangeArrowheads="1"/>
              </p:cNvSpPr>
              <p:nvPr/>
            </p:nvSpPr>
            <p:spPr bwMode="auto">
              <a:xfrm rot="-5400000">
                <a:off x="1793" y="311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/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0" name="Rectangle 544"/>
              <p:cNvSpPr>
                <a:spLocks noChangeArrowheads="1"/>
              </p:cNvSpPr>
              <p:nvPr/>
            </p:nvSpPr>
            <p:spPr bwMode="auto">
              <a:xfrm rot="-5400000">
                <a:off x="1776" y="3072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1" name="Rectangle 545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2" name="Rectangle 546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3" name="Rectangle 547"/>
              <p:cNvSpPr>
                <a:spLocks noChangeArrowheads="1"/>
              </p:cNvSpPr>
              <p:nvPr/>
            </p:nvSpPr>
            <p:spPr bwMode="auto">
              <a:xfrm rot="-5400000">
                <a:off x="1534" y="3250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4" name="Rectangle 548"/>
              <p:cNvSpPr>
                <a:spLocks noChangeArrowheads="1"/>
              </p:cNvSpPr>
              <p:nvPr/>
            </p:nvSpPr>
            <p:spPr bwMode="auto">
              <a:xfrm rot="-5400000">
                <a:off x="1534" y="3191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5" name="Rectangle 549"/>
              <p:cNvSpPr>
                <a:spLocks noChangeArrowheads="1"/>
              </p:cNvSpPr>
              <p:nvPr/>
            </p:nvSpPr>
            <p:spPr bwMode="auto">
              <a:xfrm rot="-5400000">
                <a:off x="1553" y="3156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6" name="Rectangle 550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7" name="Rectangle 551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8" name="Rectangle 552"/>
              <p:cNvSpPr>
                <a:spLocks noChangeArrowheads="1"/>
              </p:cNvSpPr>
              <p:nvPr/>
            </p:nvSpPr>
            <p:spPr bwMode="auto">
              <a:xfrm rot="-5400000">
                <a:off x="943" y="3258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9" name="Rectangle 553"/>
              <p:cNvSpPr>
                <a:spLocks noChangeArrowheads="1"/>
              </p:cNvSpPr>
              <p:nvPr/>
            </p:nvSpPr>
            <p:spPr bwMode="auto">
              <a:xfrm rot="-5400000">
                <a:off x="922" y="3183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0" name="Rectangle 554"/>
              <p:cNvSpPr>
                <a:spLocks noChangeArrowheads="1"/>
              </p:cNvSpPr>
              <p:nvPr/>
            </p:nvSpPr>
            <p:spPr bwMode="auto">
              <a:xfrm rot="-5400000">
                <a:off x="920" y="3255"/>
                <a:ext cx="60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1" name="Freeform 555"/>
              <p:cNvSpPr>
                <a:spLocks/>
              </p:cNvSpPr>
              <p:nvPr/>
            </p:nvSpPr>
            <p:spPr bwMode="auto">
              <a:xfrm>
                <a:off x="1896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7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7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2" name="Freeform 556"/>
              <p:cNvSpPr>
                <a:spLocks/>
              </p:cNvSpPr>
              <p:nvPr/>
            </p:nvSpPr>
            <p:spPr bwMode="auto">
              <a:xfrm>
                <a:off x="1928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3" name="Rectangle 557"/>
              <p:cNvSpPr>
                <a:spLocks noChangeArrowheads="1"/>
              </p:cNvSpPr>
              <p:nvPr/>
            </p:nvSpPr>
            <p:spPr bwMode="auto">
              <a:xfrm>
                <a:off x="1928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4" name="Freeform 558"/>
              <p:cNvSpPr>
                <a:spLocks/>
              </p:cNvSpPr>
              <p:nvPr/>
            </p:nvSpPr>
            <p:spPr bwMode="auto">
              <a:xfrm>
                <a:off x="1896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7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7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5" name="Freeform 559"/>
              <p:cNvSpPr>
                <a:spLocks/>
              </p:cNvSpPr>
              <p:nvPr/>
            </p:nvSpPr>
            <p:spPr bwMode="auto">
              <a:xfrm>
                <a:off x="1928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6" name="Freeform 560"/>
              <p:cNvSpPr>
                <a:spLocks/>
              </p:cNvSpPr>
              <p:nvPr/>
            </p:nvSpPr>
            <p:spPr bwMode="auto">
              <a:xfrm>
                <a:off x="1696" y="249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33 w 70"/>
                  <a:gd name="T3" fmla="*/ 0 h 70"/>
                  <a:gd name="T4" fmla="*/ 0 w 70"/>
                  <a:gd name="T5" fmla="*/ 7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33" y="0"/>
                    </a:lnTo>
                    <a:lnTo>
                      <a:pt x="0" y="7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7" name="Freeform 561"/>
              <p:cNvSpPr>
                <a:spLocks/>
              </p:cNvSpPr>
              <p:nvPr/>
            </p:nvSpPr>
            <p:spPr bwMode="auto">
              <a:xfrm>
                <a:off x="172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8" name="Rectangle 562"/>
              <p:cNvSpPr>
                <a:spLocks noChangeArrowheads="1"/>
              </p:cNvSpPr>
              <p:nvPr/>
            </p:nvSpPr>
            <p:spPr bwMode="auto">
              <a:xfrm>
                <a:off x="172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9" name="Freeform 563"/>
              <p:cNvSpPr>
                <a:spLocks/>
              </p:cNvSpPr>
              <p:nvPr/>
            </p:nvSpPr>
            <p:spPr bwMode="auto">
              <a:xfrm>
                <a:off x="1696" y="2939"/>
                <a:ext cx="70" cy="70"/>
              </a:xfrm>
              <a:custGeom>
                <a:avLst/>
                <a:gdLst>
                  <a:gd name="T0" fmla="*/ 70 w 70"/>
                  <a:gd name="T1" fmla="*/ 0 h 70"/>
                  <a:gd name="T2" fmla="*/ 33 w 70"/>
                  <a:gd name="T3" fmla="*/ 70 h 70"/>
                  <a:gd name="T4" fmla="*/ 0 w 70"/>
                  <a:gd name="T5" fmla="*/ 0 h 70"/>
                  <a:gd name="T6" fmla="*/ 70 w 70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0"/>
                    </a:moveTo>
                    <a:lnTo>
                      <a:pt x="33" y="70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0" name="Freeform 564"/>
              <p:cNvSpPr>
                <a:spLocks/>
              </p:cNvSpPr>
              <p:nvPr/>
            </p:nvSpPr>
            <p:spPr bwMode="auto">
              <a:xfrm>
                <a:off x="172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1" name="Line 565"/>
              <p:cNvSpPr>
                <a:spLocks noChangeShapeType="1"/>
              </p:cNvSpPr>
              <p:nvPr/>
            </p:nvSpPr>
            <p:spPr bwMode="auto">
              <a:xfrm>
                <a:off x="15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2" name="Freeform 566"/>
              <p:cNvSpPr>
                <a:spLocks/>
              </p:cNvSpPr>
              <p:nvPr/>
            </p:nvSpPr>
            <p:spPr bwMode="auto">
              <a:xfrm>
                <a:off x="1551" y="2498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3" name="Freeform 567"/>
              <p:cNvSpPr>
                <a:spLocks/>
              </p:cNvSpPr>
              <p:nvPr/>
            </p:nvSpPr>
            <p:spPr bwMode="auto">
              <a:xfrm>
                <a:off x="1551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4" name="Line 568"/>
              <p:cNvSpPr>
                <a:spLocks noChangeShapeType="1"/>
              </p:cNvSpPr>
              <p:nvPr/>
            </p:nvSpPr>
            <p:spPr bwMode="auto">
              <a:xfrm>
                <a:off x="13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5" name="Freeform 569"/>
              <p:cNvSpPr>
                <a:spLocks/>
              </p:cNvSpPr>
              <p:nvPr/>
            </p:nvSpPr>
            <p:spPr bwMode="auto">
              <a:xfrm>
                <a:off x="1352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6" name="Freeform 570"/>
              <p:cNvSpPr>
                <a:spLocks/>
              </p:cNvSpPr>
              <p:nvPr/>
            </p:nvSpPr>
            <p:spPr bwMode="auto">
              <a:xfrm>
                <a:off x="1352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7" name="Freeform 571"/>
              <p:cNvSpPr>
                <a:spLocks/>
              </p:cNvSpPr>
              <p:nvPr/>
            </p:nvSpPr>
            <p:spPr bwMode="auto">
              <a:xfrm>
                <a:off x="1131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8" name="Freeform 572"/>
              <p:cNvSpPr>
                <a:spLocks/>
              </p:cNvSpPr>
              <p:nvPr/>
            </p:nvSpPr>
            <p:spPr bwMode="auto">
              <a:xfrm>
                <a:off x="116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9" name="Rectangle 573"/>
              <p:cNvSpPr>
                <a:spLocks noChangeArrowheads="1"/>
              </p:cNvSpPr>
              <p:nvPr/>
            </p:nvSpPr>
            <p:spPr bwMode="auto">
              <a:xfrm>
                <a:off x="116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0" name="Freeform 574"/>
              <p:cNvSpPr>
                <a:spLocks/>
              </p:cNvSpPr>
              <p:nvPr/>
            </p:nvSpPr>
            <p:spPr bwMode="auto">
              <a:xfrm>
                <a:off x="1131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8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8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1" name="Freeform 575"/>
              <p:cNvSpPr>
                <a:spLocks/>
              </p:cNvSpPr>
              <p:nvPr/>
            </p:nvSpPr>
            <p:spPr bwMode="auto">
              <a:xfrm>
                <a:off x="116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2" name="Line 576"/>
              <p:cNvSpPr>
                <a:spLocks noChangeShapeType="1"/>
              </p:cNvSpPr>
              <p:nvPr/>
            </p:nvSpPr>
            <p:spPr bwMode="auto">
              <a:xfrm>
                <a:off x="96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3" name="Freeform 577"/>
              <p:cNvSpPr>
                <a:spLocks/>
              </p:cNvSpPr>
              <p:nvPr/>
            </p:nvSpPr>
            <p:spPr bwMode="auto">
              <a:xfrm>
                <a:off x="948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4" name="Freeform 578"/>
              <p:cNvSpPr>
                <a:spLocks/>
              </p:cNvSpPr>
              <p:nvPr/>
            </p:nvSpPr>
            <p:spPr bwMode="auto">
              <a:xfrm>
                <a:off x="948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5" name="Line 579"/>
              <p:cNvSpPr>
                <a:spLocks noChangeShapeType="1"/>
              </p:cNvSpPr>
              <p:nvPr/>
            </p:nvSpPr>
            <p:spPr bwMode="auto">
              <a:xfrm>
                <a:off x="2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6" name="Line 580"/>
              <p:cNvSpPr>
                <a:spLocks noChangeShapeType="1"/>
              </p:cNvSpPr>
              <p:nvPr/>
            </p:nvSpPr>
            <p:spPr bwMode="auto">
              <a:xfrm>
                <a:off x="318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7" name="Line 581"/>
              <p:cNvSpPr>
                <a:spLocks noChangeShapeType="1"/>
              </p:cNvSpPr>
              <p:nvPr/>
            </p:nvSpPr>
            <p:spPr bwMode="auto">
              <a:xfrm>
                <a:off x="42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8" name="Line 582"/>
              <p:cNvSpPr>
                <a:spLocks noChangeShapeType="1"/>
              </p:cNvSpPr>
              <p:nvPr/>
            </p:nvSpPr>
            <p:spPr bwMode="auto">
              <a:xfrm>
                <a:off x="53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9" name="Line 583"/>
              <p:cNvSpPr>
                <a:spLocks noChangeShapeType="1"/>
              </p:cNvSpPr>
              <p:nvPr/>
            </p:nvSpPr>
            <p:spPr bwMode="auto">
              <a:xfrm>
                <a:off x="641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0" name="Line 584"/>
              <p:cNvSpPr>
                <a:spLocks noChangeShapeType="1"/>
              </p:cNvSpPr>
              <p:nvPr/>
            </p:nvSpPr>
            <p:spPr bwMode="auto">
              <a:xfrm>
                <a:off x="74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1" name="Line 585"/>
              <p:cNvSpPr>
                <a:spLocks noChangeShapeType="1"/>
              </p:cNvSpPr>
              <p:nvPr/>
            </p:nvSpPr>
            <p:spPr bwMode="auto">
              <a:xfrm>
                <a:off x="856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2" name="Line 586"/>
              <p:cNvSpPr>
                <a:spLocks noChangeShapeType="1"/>
              </p:cNvSpPr>
              <p:nvPr/>
            </p:nvSpPr>
            <p:spPr bwMode="auto">
              <a:xfrm>
                <a:off x="964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3" name="Line 587"/>
              <p:cNvSpPr>
                <a:spLocks noChangeShapeType="1"/>
              </p:cNvSpPr>
              <p:nvPr/>
            </p:nvSpPr>
            <p:spPr bwMode="auto">
              <a:xfrm>
                <a:off x="1072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4" name="Line 588"/>
              <p:cNvSpPr>
                <a:spLocks noChangeShapeType="1"/>
              </p:cNvSpPr>
              <p:nvPr/>
            </p:nvSpPr>
            <p:spPr bwMode="auto">
              <a:xfrm>
                <a:off x="117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5" name="Line 589"/>
              <p:cNvSpPr>
                <a:spLocks noChangeShapeType="1"/>
              </p:cNvSpPr>
              <p:nvPr/>
            </p:nvSpPr>
            <p:spPr bwMode="auto">
              <a:xfrm>
                <a:off x="1287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6" name="Line 590"/>
              <p:cNvSpPr>
                <a:spLocks noChangeShapeType="1"/>
              </p:cNvSpPr>
              <p:nvPr/>
            </p:nvSpPr>
            <p:spPr bwMode="auto">
              <a:xfrm>
                <a:off x="139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7" name="Line 591"/>
              <p:cNvSpPr>
                <a:spLocks noChangeShapeType="1"/>
              </p:cNvSpPr>
              <p:nvPr/>
            </p:nvSpPr>
            <p:spPr bwMode="auto">
              <a:xfrm>
                <a:off x="150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8" name="Line 592"/>
              <p:cNvSpPr>
                <a:spLocks noChangeShapeType="1"/>
              </p:cNvSpPr>
              <p:nvPr/>
            </p:nvSpPr>
            <p:spPr bwMode="auto">
              <a:xfrm>
                <a:off x="16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9" name="Line 593"/>
              <p:cNvSpPr>
                <a:spLocks noChangeShapeType="1"/>
              </p:cNvSpPr>
              <p:nvPr/>
            </p:nvSpPr>
            <p:spPr bwMode="auto">
              <a:xfrm>
                <a:off x="1713" y="606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0" name="Line 594"/>
              <p:cNvSpPr>
                <a:spLocks noChangeShapeType="1"/>
              </p:cNvSpPr>
              <p:nvPr/>
            </p:nvSpPr>
            <p:spPr bwMode="auto">
              <a:xfrm>
                <a:off x="1713" y="713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1" name="Line 595"/>
              <p:cNvSpPr>
                <a:spLocks noChangeShapeType="1"/>
              </p:cNvSpPr>
              <p:nvPr/>
            </p:nvSpPr>
            <p:spPr bwMode="auto">
              <a:xfrm>
                <a:off x="1713" y="821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2" name="Line 596"/>
              <p:cNvSpPr>
                <a:spLocks noChangeShapeType="1"/>
              </p:cNvSpPr>
              <p:nvPr/>
            </p:nvSpPr>
            <p:spPr bwMode="auto">
              <a:xfrm>
                <a:off x="1713" y="928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3" name="Freeform 597"/>
              <p:cNvSpPr>
                <a:spLocks/>
              </p:cNvSpPr>
              <p:nvPr/>
            </p:nvSpPr>
            <p:spPr bwMode="auto">
              <a:xfrm>
                <a:off x="1659" y="1036"/>
                <a:ext cx="54" cy="16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4" name="Line 598"/>
              <p:cNvSpPr>
                <a:spLocks noChangeShapeType="1"/>
              </p:cNvSpPr>
              <p:nvPr/>
            </p:nvSpPr>
            <p:spPr bwMode="auto">
              <a:xfrm flipH="1">
                <a:off x="1551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5" name="Line 599"/>
              <p:cNvSpPr>
                <a:spLocks noChangeShapeType="1"/>
              </p:cNvSpPr>
              <p:nvPr/>
            </p:nvSpPr>
            <p:spPr bwMode="auto">
              <a:xfrm flipH="1">
                <a:off x="1443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6" name="Line 600"/>
              <p:cNvSpPr>
                <a:spLocks noChangeShapeType="1"/>
              </p:cNvSpPr>
              <p:nvPr/>
            </p:nvSpPr>
            <p:spPr bwMode="auto">
              <a:xfrm flipH="1">
                <a:off x="133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7" name="Line 601"/>
              <p:cNvSpPr>
                <a:spLocks noChangeShapeType="1"/>
              </p:cNvSpPr>
              <p:nvPr/>
            </p:nvSpPr>
            <p:spPr bwMode="auto">
              <a:xfrm flipH="1">
                <a:off x="122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8" name="Line 602"/>
              <p:cNvSpPr>
                <a:spLocks noChangeShapeType="1"/>
              </p:cNvSpPr>
              <p:nvPr/>
            </p:nvSpPr>
            <p:spPr bwMode="auto">
              <a:xfrm flipH="1">
                <a:off x="1120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9" name="Line 603"/>
              <p:cNvSpPr>
                <a:spLocks noChangeShapeType="1"/>
              </p:cNvSpPr>
              <p:nvPr/>
            </p:nvSpPr>
            <p:spPr bwMode="auto">
              <a:xfrm flipH="1">
                <a:off x="101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0" name="Line 604"/>
              <p:cNvSpPr>
                <a:spLocks noChangeShapeType="1"/>
              </p:cNvSpPr>
              <p:nvPr/>
            </p:nvSpPr>
            <p:spPr bwMode="auto">
              <a:xfrm flipH="1">
                <a:off x="905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1" name="Line 605"/>
              <p:cNvSpPr>
                <a:spLocks noChangeShapeType="1"/>
              </p:cNvSpPr>
              <p:nvPr/>
            </p:nvSpPr>
            <p:spPr bwMode="auto">
              <a:xfrm flipH="1">
                <a:off x="797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2" name="Line 606"/>
              <p:cNvSpPr>
                <a:spLocks noChangeShapeType="1"/>
              </p:cNvSpPr>
              <p:nvPr/>
            </p:nvSpPr>
            <p:spPr bwMode="auto">
              <a:xfrm flipH="1">
                <a:off x="689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3" name="Line 607"/>
              <p:cNvSpPr>
                <a:spLocks noChangeShapeType="1"/>
              </p:cNvSpPr>
              <p:nvPr/>
            </p:nvSpPr>
            <p:spPr bwMode="auto">
              <a:xfrm flipH="1">
                <a:off x="58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4" name="Line 608"/>
              <p:cNvSpPr>
                <a:spLocks noChangeShapeType="1"/>
              </p:cNvSpPr>
              <p:nvPr/>
            </p:nvSpPr>
            <p:spPr bwMode="auto">
              <a:xfrm flipH="1">
                <a:off x="474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5" name="Line 609"/>
              <p:cNvSpPr>
                <a:spLocks noChangeShapeType="1"/>
              </p:cNvSpPr>
              <p:nvPr/>
            </p:nvSpPr>
            <p:spPr bwMode="auto">
              <a:xfrm flipH="1">
                <a:off x="36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6" name="Line 610"/>
              <p:cNvSpPr>
                <a:spLocks noChangeShapeType="1"/>
              </p:cNvSpPr>
              <p:nvPr/>
            </p:nvSpPr>
            <p:spPr bwMode="auto">
              <a:xfrm flipH="1">
                <a:off x="25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7" name="Freeform 611"/>
              <p:cNvSpPr>
                <a:spLocks/>
              </p:cNvSpPr>
              <p:nvPr/>
            </p:nvSpPr>
            <p:spPr bwMode="auto">
              <a:xfrm>
                <a:off x="210" y="993"/>
                <a:ext cx="11" cy="59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8" name="Line 612"/>
              <p:cNvSpPr>
                <a:spLocks noChangeShapeType="1"/>
              </p:cNvSpPr>
              <p:nvPr/>
            </p:nvSpPr>
            <p:spPr bwMode="auto">
              <a:xfrm flipV="1">
                <a:off x="210" y="885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9" name="Line 613"/>
              <p:cNvSpPr>
                <a:spLocks noChangeShapeType="1"/>
              </p:cNvSpPr>
              <p:nvPr/>
            </p:nvSpPr>
            <p:spPr bwMode="auto">
              <a:xfrm flipV="1">
                <a:off x="210" y="77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0" name="Line 614"/>
              <p:cNvSpPr>
                <a:spLocks noChangeShapeType="1"/>
              </p:cNvSpPr>
              <p:nvPr/>
            </p:nvSpPr>
            <p:spPr bwMode="auto">
              <a:xfrm flipV="1">
                <a:off x="210" y="670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1" name="Line 615"/>
              <p:cNvSpPr>
                <a:spLocks noChangeShapeType="1"/>
              </p:cNvSpPr>
              <p:nvPr/>
            </p:nvSpPr>
            <p:spPr bwMode="auto">
              <a:xfrm flipV="1">
                <a:off x="210" y="595"/>
                <a:ext cx="1" cy="3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2" name="Freeform 616"/>
              <p:cNvSpPr>
                <a:spLocks/>
              </p:cNvSpPr>
              <p:nvPr/>
            </p:nvSpPr>
            <p:spPr bwMode="auto">
              <a:xfrm>
                <a:off x="1190" y="1633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3" name="Freeform 617"/>
              <p:cNvSpPr>
                <a:spLocks/>
              </p:cNvSpPr>
              <p:nvPr/>
            </p:nvSpPr>
            <p:spPr bwMode="auto">
              <a:xfrm>
                <a:off x="1196" y="1665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1 h 16"/>
                  <a:gd name="T4" fmla="*/ 5 w 10"/>
                  <a:gd name="T5" fmla="*/ 11 h 16"/>
                  <a:gd name="T6" fmla="*/ 10 w 10"/>
                  <a:gd name="T7" fmla="*/ 11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1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4" name="Rectangle 618"/>
              <p:cNvSpPr>
                <a:spLocks noChangeArrowheads="1"/>
              </p:cNvSpPr>
              <p:nvPr/>
            </p:nvSpPr>
            <p:spPr bwMode="auto">
              <a:xfrm>
                <a:off x="1115" y="1665"/>
                <a:ext cx="81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5" name="Freeform 619"/>
              <p:cNvSpPr>
                <a:spLocks/>
              </p:cNvSpPr>
              <p:nvPr/>
            </p:nvSpPr>
            <p:spPr bwMode="auto">
              <a:xfrm>
                <a:off x="1056" y="1633"/>
                <a:ext cx="64" cy="75"/>
              </a:xfrm>
              <a:custGeom>
                <a:avLst/>
                <a:gdLst>
                  <a:gd name="T0" fmla="*/ 64 w 64"/>
                  <a:gd name="T1" fmla="*/ 75 h 75"/>
                  <a:gd name="T2" fmla="*/ 0 w 64"/>
                  <a:gd name="T3" fmla="*/ 37 h 75"/>
                  <a:gd name="T4" fmla="*/ 64 w 64"/>
                  <a:gd name="T5" fmla="*/ 0 h 75"/>
                  <a:gd name="T6" fmla="*/ 64 w 64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5"/>
                  <a:gd name="T14" fmla="*/ 64 w 64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5">
                    <a:moveTo>
                      <a:pt x="64" y="75"/>
                    </a:moveTo>
                    <a:lnTo>
                      <a:pt x="0" y="37"/>
                    </a:lnTo>
                    <a:lnTo>
                      <a:pt x="64" y="0"/>
                    </a:lnTo>
                    <a:lnTo>
                      <a:pt x="6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30" name="Group 821"/>
            <p:cNvGrpSpPr>
              <a:grpSpLocks/>
            </p:cNvGrpSpPr>
            <p:nvPr/>
          </p:nvGrpSpPr>
          <p:grpSpPr bwMode="auto">
            <a:xfrm>
              <a:off x="11" y="762"/>
              <a:ext cx="3452" cy="3328"/>
              <a:chOff x="11" y="762"/>
              <a:chExt cx="3452" cy="3328"/>
            </a:xfrm>
          </p:grpSpPr>
          <p:sp>
            <p:nvSpPr>
              <p:cNvPr id="13338" name="Freeform 621"/>
              <p:cNvSpPr>
                <a:spLocks/>
              </p:cNvSpPr>
              <p:nvPr/>
            </p:nvSpPr>
            <p:spPr bwMode="auto">
              <a:xfrm>
                <a:off x="1109" y="1665"/>
                <a:ext cx="6" cy="16"/>
              </a:xfrm>
              <a:custGeom>
                <a:avLst/>
                <a:gdLst>
                  <a:gd name="T0" fmla="*/ 6 w 6"/>
                  <a:gd name="T1" fmla="*/ 0 h 16"/>
                  <a:gd name="T2" fmla="*/ 6 w 6"/>
                  <a:gd name="T3" fmla="*/ 0 h 16"/>
                  <a:gd name="T4" fmla="*/ 0 w 6"/>
                  <a:gd name="T5" fmla="*/ 0 h 16"/>
                  <a:gd name="T6" fmla="*/ 0 w 6"/>
                  <a:gd name="T7" fmla="*/ 5 h 16"/>
                  <a:gd name="T8" fmla="*/ 0 w 6"/>
                  <a:gd name="T9" fmla="*/ 5 h 16"/>
                  <a:gd name="T10" fmla="*/ 0 w 6"/>
                  <a:gd name="T11" fmla="*/ 11 h 16"/>
                  <a:gd name="T12" fmla="*/ 0 w 6"/>
                  <a:gd name="T13" fmla="*/ 11 h 16"/>
                  <a:gd name="T14" fmla="*/ 6 w 6"/>
                  <a:gd name="T15" fmla="*/ 11 h 16"/>
                  <a:gd name="T16" fmla="*/ 6 w 6"/>
                  <a:gd name="T17" fmla="*/ 16 h 16"/>
                  <a:gd name="T18" fmla="*/ 6 w 6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6"/>
                  <a:gd name="T32" fmla="*/ 6 w 6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39" name="Rectangle 622"/>
              <p:cNvSpPr>
                <a:spLocks noChangeArrowheads="1"/>
              </p:cNvSpPr>
              <p:nvPr/>
            </p:nvSpPr>
            <p:spPr bwMode="auto">
              <a:xfrm>
                <a:off x="2537" y="2552"/>
                <a:ext cx="926" cy="37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0" name="Rectangle 623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1" name="Rectangle 624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Rectangle 625"/>
              <p:cNvSpPr>
                <a:spLocks noChangeArrowheads="1"/>
              </p:cNvSpPr>
              <p:nvPr/>
            </p:nvSpPr>
            <p:spPr bwMode="auto">
              <a:xfrm>
                <a:off x="3113" y="2697"/>
                <a:ext cx="32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Rectangle 626"/>
              <p:cNvSpPr>
                <a:spLocks noChangeArrowheads="1"/>
              </p:cNvSpPr>
              <p:nvPr/>
            </p:nvSpPr>
            <p:spPr bwMode="auto">
              <a:xfrm>
                <a:off x="3150" y="2788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Rectangle 627"/>
              <p:cNvSpPr>
                <a:spLocks noChangeArrowheads="1"/>
              </p:cNvSpPr>
              <p:nvPr/>
            </p:nvSpPr>
            <p:spPr bwMode="auto">
              <a:xfrm>
                <a:off x="2666" y="2573"/>
                <a:ext cx="68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5" name="Rectangle 628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6" name="Rectangle 629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7" name="Rectangle 630"/>
              <p:cNvSpPr>
                <a:spLocks noChangeArrowheads="1"/>
              </p:cNvSpPr>
              <p:nvPr/>
            </p:nvSpPr>
            <p:spPr bwMode="auto">
              <a:xfrm>
                <a:off x="2660" y="2691"/>
                <a:ext cx="3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8" name="Rectangle 631"/>
              <p:cNvSpPr>
                <a:spLocks noChangeArrowheads="1"/>
              </p:cNvSpPr>
              <p:nvPr/>
            </p:nvSpPr>
            <p:spPr bwMode="auto">
              <a:xfrm>
                <a:off x="2623" y="2783"/>
                <a:ext cx="39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Manager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9" name="Line 632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0" name="Freeform 633"/>
              <p:cNvSpPr>
                <a:spLocks/>
              </p:cNvSpPr>
              <p:nvPr/>
            </p:nvSpPr>
            <p:spPr bwMode="auto">
              <a:xfrm>
                <a:off x="2014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1" name="Line 634"/>
              <p:cNvSpPr>
                <a:spLocks noChangeShapeType="1"/>
              </p:cNvSpPr>
              <p:nvPr/>
            </p:nvSpPr>
            <p:spPr bwMode="auto">
              <a:xfrm flipV="1">
                <a:off x="1831" y="2740"/>
                <a:ext cx="1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2" name="Freeform 635"/>
              <p:cNvSpPr>
                <a:spLocks/>
              </p:cNvSpPr>
              <p:nvPr/>
            </p:nvSpPr>
            <p:spPr bwMode="auto">
              <a:xfrm>
                <a:off x="1809" y="2966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3" name="Line 636"/>
              <p:cNvSpPr>
                <a:spLocks noChangeShapeType="1"/>
              </p:cNvSpPr>
              <p:nvPr/>
            </p:nvSpPr>
            <p:spPr bwMode="auto">
              <a:xfrm>
                <a:off x="1831" y="2740"/>
                <a:ext cx="6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4" name="Freeform 637"/>
              <p:cNvSpPr>
                <a:spLocks/>
              </p:cNvSpPr>
              <p:nvPr/>
            </p:nvSpPr>
            <p:spPr bwMode="auto">
              <a:xfrm>
                <a:off x="2483" y="271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5" name="Line 638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4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6" name="Freeform 639"/>
              <p:cNvSpPr>
                <a:spLocks/>
              </p:cNvSpPr>
              <p:nvPr/>
            </p:nvSpPr>
            <p:spPr bwMode="auto">
              <a:xfrm>
                <a:off x="2483" y="2800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7" name="Rectangle 640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Rectangle 641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Rectangle 642"/>
              <p:cNvSpPr>
                <a:spLocks noChangeArrowheads="1"/>
              </p:cNvSpPr>
              <p:nvPr/>
            </p:nvSpPr>
            <p:spPr bwMode="auto">
              <a:xfrm rot="-5400000">
                <a:off x="718" y="331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Rectangle 643"/>
              <p:cNvSpPr>
                <a:spLocks noChangeArrowheads="1"/>
              </p:cNvSpPr>
              <p:nvPr/>
            </p:nvSpPr>
            <p:spPr bwMode="auto">
              <a:xfrm rot="-5400000">
                <a:off x="737" y="327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1" name="Rectangle 644"/>
              <p:cNvSpPr>
                <a:spLocks noChangeArrowheads="1"/>
              </p:cNvSpPr>
              <p:nvPr/>
            </p:nvSpPr>
            <p:spPr bwMode="auto">
              <a:xfrm rot="-5400000">
                <a:off x="723" y="3226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2" name="Rectangle 645"/>
              <p:cNvSpPr>
                <a:spLocks noChangeArrowheads="1"/>
              </p:cNvSpPr>
              <p:nvPr/>
            </p:nvSpPr>
            <p:spPr bwMode="auto">
              <a:xfrm rot="-5400000">
                <a:off x="726" y="318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3" name="Rectangle 646"/>
              <p:cNvSpPr>
                <a:spLocks noChangeArrowheads="1"/>
              </p:cNvSpPr>
              <p:nvPr/>
            </p:nvSpPr>
            <p:spPr bwMode="auto">
              <a:xfrm rot="-5400000">
                <a:off x="734" y="3140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4" name="Rectangle 647"/>
              <p:cNvSpPr>
                <a:spLocks noChangeArrowheads="1"/>
              </p:cNvSpPr>
              <p:nvPr/>
            </p:nvSpPr>
            <p:spPr bwMode="auto">
              <a:xfrm rot="-5400000">
                <a:off x="726" y="310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5" name="Line 648"/>
              <p:cNvSpPr>
                <a:spLocks noChangeShapeType="1"/>
              </p:cNvSpPr>
              <p:nvPr/>
            </p:nvSpPr>
            <p:spPr bwMode="auto">
              <a:xfrm>
                <a:off x="75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6" name="Freeform 649"/>
              <p:cNvSpPr>
                <a:spLocks/>
              </p:cNvSpPr>
              <p:nvPr/>
            </p:nvSpPr>
            <p:spPr bwMode="auto">
              <a:xfrm>
                <a:off x="738" y="2498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7" name="Freeform 650"/>
              <p:cNvSpPr>
                <a:spLocks/>
              </p:cNvSpPr>
              <p:nvPr/>
            </p:nvSpPr>
            <p:spPr bwMode="auto">
              <a:xfrm>
                <a:off x="738" y="2966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8" name="Line 651"/>
              <p:cNvSpPr>
                <a:spLocks noChangeShapeType="1"/>
              </p:cNvSpPr>
              <p:nvPr/>
            </p:nvSpPr>
            <p:spPr bwMode="auto">
              <a:xfrm>
                <a:off x="1976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9" name="Freeform 652"/>
              <p:cNvSpPr>
                <a:spLocks/>
              </p:cNvSpPr>
              <p:nvPr/>
            </p:nvSpPr>
            <p:spPr bwMode="auto">
              <a:xfrm>
                <a:off x="1955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0" name="Freeform 653"/>
              <p:cNvSpPr>
                <a:spLocks/>
              </p:cNvSpPr>
              <p:nvPr/>
            </p:nvSpPr>
            <p:spPr bwMode="auto">
              <a:xfrm>
                <a:off x="1955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1" name="Line 654"/>
              <p:cNvSpPr>
                <a:spLocks noChangeShapeType="1"/>
              </p:cNvSpPr>
              <p:nvPr/>
            </p:nvSpPr>
            <p:spPr bwMode="auto">
              <a:xfrm>
                <a:off x="1777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2" name="Freeform 655"/>
              <p:cNvSpPr>
                <a:spLocks/>
              </p:cNvSpPr>
              <p:nvPr/>
            </p:nvSpPr>
            <p:spPr bwMode="auto">
              <a:xfrm>
                <a:off x="1756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3" name="Freeform 656"/>
              <p:cNvSpPr>
                <a:spLocks/>
              </p:cNvSpPr>
              <p:nvPr/>
            </p:nvSpPr>
            <p:spPr bwMode="auto">
              <a:xfrm>
                <a:off x="1756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4" name="Line 657"/>
              <p:cNvSpPr>
                <a:spLocks noChangeShapeType="1"/>
              </p:cNvSpPr>
              <p:nvPr/>
            </p:nvSpPr>
            <p:spPr bwMode="auto">
              <a:xfrm>
                <a:off x="15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5" name="Freeform 658"/>
              <p:cNvSpPr>
                <a:spLocks/>
              </p:cNvSpPr>
              <p:nvPr/>
            </p:nvSpPr>
            <p:spPr bwMode="auto">
              <a:xfrm>
                <a:off x="1551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6" name="Freeform 659"/>
              <p:cNvSpPr>
                <a:spLocks/>
              </p:cNvSpPr>
              <p:nvPr/>
            </p:nvSpPr>
            <p:spPr bwMode="auto">
              <a:xfrm>
                <a:off x="1551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7" name="Line 660"/>
              <p:cNvSpPr>
                <a:spLocks noChangeShapeType="1"/>
              </p:cNvSpPr>
              <p:nvPr/>
            </p:nvSpPr>
            <p:spPr bwMode="auto">
              <a:xfrm>
                <a:off x="13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8" name="Freeform 661"/>
              <p:cNvSpPr>
                <a:spLocks/>
              </p:cNvSpPr>
              <p:nvPr/>
            </p:nvSpPr>
            <p:spPr bwMode="auto">
              <a:xfrm>
                <a:off x="1352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9" name="Freeform 662"/>
              <p:cNvSpPr>
                <a:spLocks/>
              </p:cNvSpPr>
              <p:nvPr/>
            </p:nvSpPr>
            <p:spPr bwMode="auto">
              <a:xfrm>
                <a:off x="1352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0" name="Line 663"/>
              <p:cNvSpPr>
                <a:spLocks noChangeShapeType="1"/>
              </p:cNvSpPr>
              <p:nvPr/>
            </p:nvSpPr>
            <p:spPr bwMode="auto">
              <a:xfrm>
                <a:off x="11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1" name="Freeform 664"/>
              <p:cNvSpPr>
                <a:spLocks/>
              </p:cNvSpPr>
              <p:nvPr/>
            </p:nvSpPr>
            <p:spPr bwMode="auto">
              <a:xfrm>
                <a:off x="1147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2" name="Freeform 665"/>
              <p:cNvSpPr>
                <a:spLocks/>
              </p:cNvSpPr>
              <p:nvPr/>
            </p:nvSpPr>
            <p:spPr bwMode="auto">
              <a:xfrm>
                <a:off x="1147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3" name="Line 666"/>
              <p:cNvSpPr>
                <a:spLocks noChangeShapeType="1"/>
              </p:cNvSpPr>
              <p:nvPr/>
            </p:nvSpPr>
            <p:spPr bwMode="auto">
              <a:xfrm>
                <a:off x="9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4" name="Freeform 667"/>
              <p:cNvSpPr>
                <a:spLocks/>
              </p:cNvSpPr>
              <p:nvPr/>
            </p:nvSpPr>
            <p:spPr bwMode="auto">
              <a:xfrm>
                <a:off x="948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5" name="Freeform 668"/>
              <p:cNvSpPr>
                <a:spLocks/>
              </p:cNvSpPr>
              <p:nvPr/>
            </p:nvSpPr>
            <p:spPr bwMode="auto">
              <a:xfrm>
                <a:off x="948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6" name="Line 669"/>
              <p:cNvSpPr>
                <a:spLocks noChangeShapeType="1"/>
              </p:cNvSpPr>
              <p:nvPr/>
            </p:nvSpPr>
            <p:spPr bwMode="auto">
              <a:xfrm>
                <a:off x="75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7" name="Freeform 670"/>
              <p:cNvSpPr>
                <a:spLocks/>
              </p:cNvSpPr>
              <p:nvPr/>
            </p:nvSpPr>
            <p:spPr bwMode="auto">
              <a:xfrm>
                <a:off x="738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8" name="Freeform 671"/>
              <p:cNvSpPr>
                <a:spLocks/>
              </p:cNvSpPr>
              <p:nvPr/>
            </p:nvSpPr>
            <p:spPr bwMode="auto">
              <a:xfrm>
                <a:off x="738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9" name="Rectangle 672"/>
              <p:cNvSpPr>
                <a:spLocks noChangeArrowheads="1"/>
              </p:cNvSpPr>
              <p:nvPr/>
            </p:nvSpPr>
            <p:spPr bwMode="auto">
              <a:xfrm>
                <a:off x="275" y="188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0" name="Rectangle 673"/>
              <p:cNvSpPr>
                <a:spLocks noChangeArrowheads="1"/>
              </p:cNvSpPr>
              <p:nvPr/>
            </p:nvSpPr>
            <p:spPr bwMode="auto">
              <a:xfrm>
                <a:off x="258" y="186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1" name="Line 674"/>
              <p:cNvSpPr>
                <a:spLocks noChangeShapeType="1"/>
              </p:cNvSpPr>
              <p:nvPr/>
            </p:nvSpPr>
            <p:spPr bwMode="auto">
              <a:xfrm flipH="1">
                <a:off x="705" y="1923"/>
                <a:ext cx="1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2" name="Freeform 675"/>
              <p:cNvSpPr>
                <a:spLocks/>
              </p:cNvSpPr>
              <p:nvPr/>
            </p:nvSpPr>
            <p:spPr bwMode="auto">
              <a:xfrm>
                <a:off x="845" y="1902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3" name="Freeform 676"/>
              <p:cNvSpPr>
                <a:spLocks/>
              </p:cNvSpPr>
              <p:nvPr/>
            </p:nvSpPr>
            <p:spPr bwMode="auto">
              <a:xfrm>
                <a:off x="705" y="1902"/>
                <a:ext cx="49" cy="43"/>
              </a:xfrm>
              <a:custGeom>
                <a:avLst/>
                <a:gdLst>
                  <a:gd name="T0" fmla="*/ 0 w 49"/>
                  <a:gd name="T1" fmla="*/ 21 h 43"/>
                  <a:gd name="T2" fmla="*/ 49 w 49"/>
                  <a:gd name="T3" fmla="*/ 43 h 43"/>
                  <a:gd name="T4" fmla="*/ 49 w 49"/>
                  <a:gd name="T5" fmla="*/ 0 h 43"/>
                  <a:gd name="T6" fmla="*/ 0 w 49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0" y="21"/>
                    </a:moveTo>
                    <a:lnTo>
                      <a:pt x="49" y="43"/>
                    </a:lnTo>
                    <a:lnTo>
                      <a:pt x="4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4" name="Rectangle 677"/>
              <p:cNvSpPr>
                <a:spLocks noChangeArrowheads="1"/>
              </p:cNvSpPr>
              <p:nvPr/>
            </p:nvSpPr>
            <p:spPr bwMode="auto">
              <a:xfrm>
                <a:off x="679" y="1966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5" name="Rectangle 678"/>
              <p:cNvSpPr>
                <a:spLocks noChangeArrowheads="1"/>
              </p:cNvSpPr>
              <p:nvPr/>
            </p:nvSpPr>
            <p:spPr bwMode="auto">
              <a:xfrm>
                <a:off x="722" y="1987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6" name="Line 679"/>
              <p:cNvSpPr>
                <a:spLocks noChangeShapeType="1"/>
              </p:cNvSpPr>
              <p:nvPr/>
            </p:nvSpPr>
            <p:spPr bwMode="auto">
              <a:xfrm>
                <a:off x="16" y="1186"/>
                <a:ext cx="2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7" name="Freeform 680"/>
              <p:cNvSpPr>
                <a:spLocks/>
              </p:cNvSpPr>
              <p:nvPr/>
            </p:nvSpPr>
            <p:spPr bwMode="auto">
              <a:xfrm>
                <a:off x="16" y="1165"/>
                <a:ext cx="43" cy="48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8" name="Freeform 681"/>
              <p:cNvSpPr>
                <a:spLocks/>
              </p:cNvSpPr>
              <p:nvPr/>
            </p:nvSpPr>
            <p:spPr bwMode="auto">
              <a:xfrm>
                <a:off x="188" y="1165"/>
                <a:ext cx="44" cy="48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9" name="Line 682"/>
              <p:cNvSpPr>
                <a:spLocks noChangeShapeType="1"/>
              </p:cNvSpPr>
              <p:nvPr/>
            </p:nvSpPr>
            <p:spPr bwMode="auto">
              <a:xfrm>
                <a:off x="16" y="810"/>
                <a:ext cx="29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0" name="Freeform 683"/>
              <p:cNvSpPr>
                <a:spLocks/>
              </p:cNvSpPr>
              <p:nvPr/>
            </p:nvSpPr>
            <p:spPr bwMode="auto">
              <a:xfrm>
                <a:off x="16" y="789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1" name="Freeform 684"/>
              <p:cNvSpPr>
                <a:spLocks/>
              </p:cNvSpPr>
              <p:nvPr/>
            </p:nvSpPr>
            <p:spPr bwMode="auto">
              <a:xfrm>
                <a:off x="264" y="78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2" name="Rectangle 685"/>
              <p:cNvSpPr>
                <a:spLocks noChangeArrowheads="1"/>
              </p:cNvSpPr>
              <p:nvPr/>
            </p:nvSpPr>
            <p:spPr bwMode="auto">
              <a:xfrm>
                <a:off x="2170" y="3020"/>
                <a:ext cx="1293" cy="88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3" name="Line 686"/>
              <p:cNvSpPr>
                <a:spLocks noChangeShapeType="1"/>
              </p:cNvSpPr>
              <p:nvPr/>
            </p:nvSpPr>
            <p:spPr bwMode="auto">
              <a:xfrm flipH="1">
                <a:off x="2456" y="3391"/>
                <a:ext cx="1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4" name="Freeform 687"/>
              <p:cNvSpPr>
                <a:spLocks/>
              </p:cNvSpPr>
              <p:nvPr/>
            </p:nvSpPr>
            <p:spPr bwMode="auto">
              <a:xfrm>
                <a:off x="2569" y="3369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5" name="Freeform 688"/>
              <p:cNvSpPr>
                <a:spLocks/>
              </p:cNvSpPr>
              <p:nvPr/>
            </p:nvSpPr>
            <p:spPr bwMode="auto">
              <a:xfrm>
                <a:off x="2456" y="3369"/>
                <a:ext cx="48" cy="43"/>
              </a:xfrm>
              <a:custGeom>
                <a:avLst/>
                <a:gdLst>
                  <a:gd name="T0" fmla="*/ 0 w 48"/>
                  <a:gd name="T1" fmla="*/ 22 h 43"/>
                  <a:gd name="T2" fmla="*/ 48 w 48"/>
                  <a:gd name="T3" fmla="*/ 43 h 43"/>
                  <a:gd name="T4" fmla="*/ 48 w 48"/>
                  <a:gd name="T5" fmla="*/ 0 h 43"/>
                  <a:gd name="T6" fmla="*/ 0 w 48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0" y="22"/>
                    </a:moveTo>
                    <a:lnTo>
                      <a:pt x="48" y="43"/>
                    </a:lnTo>
                    <a:lnTo>
                      <a:pt x="4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6" name="Rectangle 689"/>
              <p:cNvSpPr>
                <a:spLocks noChangeArrowheads="1"/>
              </p:cNvSpPr>
              <p:nvPr/>
            </p:nvSpPr>
            <p:spPr bwMode="auto">
              <a:xfrm>
                <a:off x="2585" y="3762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7" name="Rectangle 690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8" name="Rectangle 691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9" name="Rectangle 692"/>
              <p:cNvSpPr>
                <a:spLocks noChangeArrowheads="1"/>
              </p:cNvSpPr>
              <p:nvPr/>
            </p:nvSpPr>
            <p:spPr bwMode="auto">
              <a:xfrm rot="-5400000">
                <a:off x="2659" y="3405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0" name="Rectangle 693"/>
              <p:cNvSpPr>
                <a:spLocks noChangeArrowheads="1"/>
              </p:cNvSpPr>
              <p:nvPr/>
            </p:nvSpPr>
            <p:spPr bwMode="auto">
              <a:xfrm rot="-5400000">
                <a:off x="2654" y="3346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1" name="Rectangle 694"/>
              <p:cNvSpPr>
                <a:spLocks noChangeArrowheads="1"/>
              </p:cNvSpPr>
              <p:nvPr/>
            </p:nvSpPr>
            <p:spPr bwMode="auto">
              <a:xfrm rot="-5400000">
                <a:off x="2678" y="3305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Rectangle 695"/>
              <p:cNvSpPr>
                <a:spLocks noChangeArrowheads="1"/>
              </p:cNvSpPr>
              <p:nvPr/>
            </p:nvSpPr>
            <p:spPr bwMode="auto">
              <a:xfrm rot="-5400000">
                <a:off x="2676" y="328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3" name="Rectangle 696"/>
              <p:cNvSpPr>
                <a:spLocks noChangeArrowheads="1"/>
              </p:cNvSpPr>
              <p:nvPr/>
            </p:nvSpPr>
            <p:spPr bwMode="auto">
              <a:xfrm rot="-5400000">
                <a:off x="2665" y="3244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Rectangle 697"/>
              <p:cNvSpPr>
                <a:spLocks noChangeArrowheads="1"/>
              </p:cNvSpPr>
              <p:nvPr/>
            </p:nvSpPr>
            <p:spPr bwMode="auto">
              <a:xfrm rot="-5400000">
                <a:off x="2662" y="319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5" name="Rectangle 698"/>
              <p:cNvSpPr>
                <a:spLocks noChangeArrowheads="1"/>
              </p:cNvSpPr>
              <p:nvPr/>
            </p:nvSpPr>
            <p:spPr bwMode="auto">
              <a:xfrm>
                <a:off x="2240" y="3090"/>
                <a:ext cx="210" cy="41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Rectangle 699"/>
              <p:cNvSpPr>
                <a:spLocks noChangeArrowheads="1"/>
              </p:cNvSpPr>
              <p:nvPr/>
            </p:nvSpPr>
            <p:spPr bwMode="auto">
              <a:xfrm rot="-5400000">
                <a:off x="2255" y="335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7" name="Rectangle 700"/>
              <p:cNvSpPr>
                <a:spLocks noChangeArrowheads="1"/>
              </p:cNvSpPr>
              <p:nvPr/>
            </p:nvSpPr>
            <p:spPr bwMode="auto">
              <a:xfrm rot="-5400000">
                <a:off x="2272" y="3314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Rectangle 701"/>
              <p:cNvSpPr>
                <a:spLocks noChangeArrowheads="1"/>
              </p:cNvSpPr>
              <p:nvPr/>
            </p:nvSpPr>
            <p:spPr bwMode="auto">
              <a:xfrm rot="-5400000">
                <a:off x="2258" y="327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9" name="Rectangle 702"/>
              <p:cNvSpPr>
                <a:spLocks noChangeArrowheads="1"/>
              </p:cNvSpPr>
              <p:nvPr/>
            </p:nvSpPr>
            <p:spPr bwMode="auto">
              <a:xfrm rot="-5400000">
                <a:off x="2261" y="322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0" name="Rectangle 703"/>
              <p:cNvSpPr>
                <a:spLocks noChangeArrowheads="1"/>
              </p:cNvSpPr>
              <p:nvPr/>
            </p:nvSpPr>
            <p:spPr bwMode="auto">
              <a:xfrm rot="-5400000">
                <a:off x="2269" y="3187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1" name="Rectangle 704"/>
              <p:cNvSpPr>
                <a:spLocks noChangeArrowheads="1"/>
              </p:cNvSpPr>
              <p:nvPr/>
            </p:nvSpPr>
            <p:spPr bwMode="auto">
              <a:xfrm rot="-5400000">
                <a:off x="2258" y="3144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2" name="Rectangle 705"/>
              <p:cNvSpPr>
                <a:spLocks noChangeArrowheads="1"/>
              </p:cNvSpPr>
              <p:nvPr/>
            </p:nvSpPr>
            <p:spPr bwMode="auto">
              <a:xfrm rot="-5400000">
                <a:off x="2261" y="3099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3" name="Rectangle 706"/>
              <p:cNvSpPr>
                <a:spLocks noChangeArrowheads="1"/>
              </p:cNvSpPr>
              <p:nvPr/>
            </p:nvSpPr>
            <p:spPr bwMode="auto">
              <a:xfrm rot="-5400000">
                <a:off x="2272" y="3061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4" name="Rectangle 707"/>
              <p:cNvSpPr>
                <a:spLocks noChangeArrowheads="1"/>
              </p:cNvSpPr>
              <p:nvPr/>
            </p:nvSpPr>
            <p:spPr bwMode="auto">
              <a:xfrm rot="-5400000">
                <a:off x="2347" y="331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5" name="Rectangle 708"/>
              <p:cNvSpPr>
                <a:spLocks noChangeArrowheads="1"/>
              </p:cNvSpPr>
              <p:nvPr/>
            </p:nvSpPr>
            <p:spPr bwMode="auto">
              <a:xfrm rot="-5400000">
                <a:off x="2342" y="3260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6" name="Rectangle 709"/>
              <p:cNvSpPr>
                <a:spLocks noChangeArrowheads="1"/>
              </p:cNvSpPr>
              <p:nvPr/>
            </p:nvSpPr>
            <p:spPr bwMode="auto">
              <a:xfrm rot="-5400000">
                <a:off x="2366" y="3219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7" name="Rectangle 710"/>
              <p:cNvSpPr>
                <a:spLocks noChangeArrowheads="1"/>
              </p:cNvSpPr>
              <p:nvPr/>
            </p:nvSpPr>
            <p:spPr bwMode="auto">
              <a:xfrm rot="-5400000">
                <a:off x="2364" y="3196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8" name="Rectangle 711"/>
              <p:cNvSpPr>
                <a:spLocks noChangeArrowheads="1"/>
              </p:cNvSpPr>
              <p:nvPr/>
            </p:nvSpPr>
            <p:spPr bwMode="auto">
              <a:xfrm rot="-5400000">
                <a:off x="2353" y="315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9" name="Rectangle 712"/>
              <p:cNvSpPr>
                <a:spLocks noChangeArrowheads="1"/>
              </p:cNvSpPr>
              <p:nvPr/>
            </p:nvSpPr>
            <p:spPr bwMode="auto">
              <a:xfrm rot="-5400000">
                <a:off x="2350" y="3107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0" name="Rectangle 713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1" name="Rectangle 714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2" name="Rectangle 715"/>
              <p:cNvSpPr>
                <a:spLocks noChangeArrowheads="1"/>
              </p:cNvSpPr>
              <p:nvPr/>
            </p:nvSpPr>
            <p:spPr bwMode="auto">
              <a:xfrm rot="-5400000">
                <a:off x="2280" y="372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3" name="Rectangle 716"/>
              <p:cNvSpPr>
                <a:spLocks noChangeArrowheads="1"/>
              </p:cNvSpPr>
              <p:nvPr/>
            </p:nvSpPr>
            <p:spPr bwMode="auto">
              <a:xfrm rot="-5400000">
                <a:off x="2277" y="3680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4" name="Rectangle 717"/>
              <p:cNvSpPr>
                <a:spLocks noChangeArrowheads="1"/>
              </p:cNvSpPr>
              <p:nvPr/>
            </p:nvSpPr>
            <p:spPr bwMode="auto">
              <a:xfrm rot="-5400000">
                <a:off x="2275" y="3629"/>
                <a:ext cx="9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5" name="Rectangle 718"/>
              <p:cNvSpPr>
                <a:spLocks noChangeArrowheads="1"/>
              </p:cNvSpPr>
              <p:nvPr/>
            </p:nvSpPr>
            <p:spPr bwMode="auto">
              <a:xfrm rot="-5400000">
                <a:off x="2294" y="3594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6" name="Rectangle 719"/>
              <p:cNvSpPr>
                <a:spLocks noChangeArrowheads="1"/>
              </p:cNvSpPr>
              <p:nvPr/>
            </p:nvSpPr>
            <p:spPr bwMode="auto">
              <a:xfrm rot="-5400000">
                <a:off x="2294" y="357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7" name="Rectangle 720"/>
              <p:cNvSpPr>
                <a:spLocks noChangeArrowheads="1"/>
              </p:cNvSpPr>
              <p:nvPr/>
            </p:nvSpPr>
            <p:spPr bwMode="auto">
              <a:xfrm rot="-5400000">
                <a:off x="2360" y="3645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8" name="Rectangle 721"/>
              <p:cNvSpPr>
                <a:spLocks noChangeArrowheads="1"/>
              </p:cNvSpPr>
              <p:nvPr/>
            </p:nvSpPr>
            <p:spPr bwMode="auto">
              <a:xfrm rot="-5400000">
                <a:off x="2385" y="3627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9" name="Line 722"/>
              <p:cNvSpPr>
                <a:spLocks noChangeShapeType="1"/>
              </p:cNvSpPr>
              <p:nvPr/>
            </p:nvSpPr>
            <p:spPr bwMode="auto">
              <a:xfrm>
                <a:off x="2343" y="3515"/>
                <a:ext cx="1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0" name="Freeform 723"/>
              <p:cNvSpPr>
                <a:spLocks/>
              </p:cNvSpPr>
              <p:nvPr/>
            </p:nvSpPr>
            <p:spPr bwMode="auto">
              <a:xfrm>
                <a:off x="2321" y="3515"/>
                <a:ext cx="38" cy="37"/>
              </a:xfrm>
              <a:custGeom>
                <a:avLst/>
                <a:gdLst>
                  <a:gd name="T0" fmla="*/ 38 w 38"/>
                  <a:gd name="T1" fmla="*/ 37 h 37"/>
                  <a:gd name="T2" fmla="*/ 22 w 38"/>
                  <a:gd name="T3" fmla="*/ 0 h 37"/>
                  <a:gd name="T4" fmla="*/ 0 w 38"/>
                  <a:gd name="T5" fmla="*/ 37 h 37"/>
                  <a:gd name="T6" fmla="*/ 38 w 38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7"/>
                  <a:gd name="T14" fmla="*/ 38 w 3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7">
                    <a:moveTo>
                      <a:pt x="38" y="37"/>
                    </a:moveTo>
                    <a:lnTo>
                      <a:pt x="22" y="0"/>
                    </a:lnTo>
                    <a:lnTo>
                      <a:pt x="0" y="37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1" name="Freeform 724"/>
              <p:cNvSpPr>
                <a:spLocks/>
              </p:cNvSpPr>
              <p:nvPr/>
            </p:nvSpPr>
            <p:spPr bwMode="auto">
              <a:xfrm>
                <a:off x="2321" y="357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22 w 38"/>
                  <a:gd name="T3" fmla="*/ 32 h 32"/>
                  <a:gd name="T4" fmla="*/ 0 w 38"/>
                  <a:gd name="T5" fmla="*/ 0 h 32"/>
                  <a:gd name="T6" fmla="*/ 38 w 38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2"/>
                  <a:gd name="T14" fmla="*/ 38 w 38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2">
                    <a:moveTo>
                      <a:pt x="38" y="0"/>
                    </a:moveTo>
                    <a:lnTo>
                      <a:pt x="22" y="32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2" name="Rectangle 725"/>
              <p:cNvSpPr>
                <a:spLocks noChangeArrowheads="1"/>
              </p:cNvSpPr>
              <p:nvPr/>
            </p:nvSpPr>
            <p:spPr bwMode="auto">
              <a:xfrm>
                <a:off x="2978" y="3407"/>
                <a:ext cx="420" cy="19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3" name="Rectangle 726"/>
              <p:cNvSpPr>
                <a:spLocks noChangeArrowheads="1"/>
              </p:cNvSpPr>
              <p:nvPr/>
            </p:nvSpPr>
            <p:spPr bwMode="auto">
              <a:xfrm>
                <a:off x="3086" y="3433"/>
                <a:ext cx="25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4" name="Rectangle 727"/>
              <p:cNvSpPr>
                <a:spLocks noChangeArrowheads="1"/>
              </p:cNvSpPr>
              <p:nvPr/>
            </p:nvSpPr>
            <p:spPr bwMode="auto">
              <a:xfrm>
                <a:off x="3016" y="3498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5" name="Line 728"/>
              <p:cNvSpPr>
                <a:spLocks noChangeShapeType="1"/>
              </p:cNvSpPr>
              <p:nvPr/>
            </p:nvSpPr>
            <p:spPr bwMode="auto">
              <a:xfrm flipH="1">
                <a:off x="2795" y="3504"/>
                <a:ext cx="1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6" name="Freeform 729"/>
              <p:cNvSpPr>
                <a:spLocks/>
              </p:cNvSpPr>
              <p:nvPr/>
            </p:nvSpPr>
            <p:spPr bwMode="auto">
              <a:xfrm>
                <a:off x="2924" y="3482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7" name="Freeform 730"/>
              <p:cNvSpPr>
                <a:spLocks/>
              </p:cNvSpPr>
              <p:nvPr/>
            </p:nvSpPr>
            <p:spPr bwMode="auto">
              <a:xfrm>
                <a:off x="2795" y="3482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8" name="Line 731"/>
              <p:cNvSpPr>
                <a:spLocks noChangeShapeType="1"/>
              </p:cNvSpPr>
              <p:nvPr/>
            </p:nvSpPr>
            <p:spPr bwMode="auto">
              <a:xfrm flipH="1">
                <a:off x="2795" y="3273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9" name="Freeform 732"/>
              <p:cNvSpPr>
                <a:spLocks/>
              </p:cNvSpPr>
              <p:nvPr/>
            </p:nvSpPr>
            <p:spPr bwMode="auto">
              <a:xfrm>
                <a:off x="2924" y="3251"/>
                <a:ext cx="49" cy="43"/>
              </a:xfrm>
              <a:custGeom>
                <a:avLst/>
                <a:gdLst>
                  <a:gd name="T0" fmla="*/ 49 w 49"/>
                  <a:gd name="T1" fmla="*/ 22 h 43"/>
                  <a:gd name="T2" fmla="*/ 0 w 49"/>
                  <a:gd name="T3" fmla="*/ 43 h 43"/>
                  <a:gd name="T4" fmla="*/ 0 w 49"/>
                  <a:gd name="T5" fmla="*/ 0 h 43"/>
                  <a:gd name="T6" fmla="*/ 49 w 49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49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0" name="Freeform 733"/>
              <p:cNvSpPr>
                <a:spLocks/>
              </p:cNvSpPr>
              <p:nvPr/>
            </p:nvSpPr>
            <p:spPr bwMode="auto">
              <a:xfrm>
                <a:off x="2795" y="3251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1" name="Line 734"/>
              <p:cNvSpPr>
                <a:spLocks noChangeShapeType="1"/>
              </p:cNvSpPr>
              <p:nvPr/>
            </p:nvSpPr>
            <p:spPr bwMode="auto">
              <a:xfrm>
                <a:off x="2703" y="2934"/>
                <a:ext cx="1" cy="2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2" name="Freeform 735"/>
              <p:cNvSpPr>
                <a:spLocks/>
              </p:cNvSpPr>
              <p:nvPr/>
            </p:nvSpPr>
            <p:spPr bwMode="auto">
              <a:xfrm>
                <a:off x="2682" y="2934"/>
                <a:ext cx="43" cy="48"/>
              </a:xfrm>
              <a:custGeom>
                <a:avLst/>
                <a:gdLst>
                  <a:gd name="T0" fmla="*/ 21 w 43"/>
                  <a:gd name="T1" fmla="*/ 0 h 48"/>
                  <a:gd name="T2" fmla="*/ 43 w 43"/>
                  <a:gd name="T3" fmla="*/ 48 h 48"/>
                  <a:gd name="T4" fmla="*/ 0 w 43"/>
                  <a:gd name="T5" fmla="*/ 48 h 48"/>
                  <a:gd name="T6" fmla="*/ 21 w 4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21" y="0"/>
                    </a:moveTo>
                    <a:lnTo>
                      <a:pt x="43" y="48"/>
                    </a:lnTo>
                    <a:lnTo>
                      <a:pt x="0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3" name="Freeform 736"/>
              <p:cNvSpPr>
                <a:spLocks/>
              </p:cNvSpPr>
              <p:nvPr/>
            </p:nvSpPr>
            <p:spPr bwMode="auto">
              <a:xfrm>
                <a:off x="2682" y="3128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4" name="Line 737"/>
              <p:cNvSpPr>
                <a:spLocks noChangeShapeType="1"/>
              </p:cNvSpPr>
              <p:nvPr/>
            </p:nvSpPr>
            <p:spPr bwMode="auto">
              <a:xfrm flipV="1">
                <a:off x="2348" y="3848"/>
                <a:ext cx="1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5" name="Freeform 738"/>
              <p:cNvSpPr>
                <a:spLocks/>
              </p:cNvSpPr>
              <p:nvPr/>
            </p:nvSpPr>
            <p:spPr bwMode="auto">
              <a:xfrm>
                <a:off x="2326" y="4047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6" name="Freeform 739"/>
              <p:cNvSpPr>
                <a:spLocks/>
              </p:cNvSpPr>
              <p:nvPr/>
            </p:nvSpPr>
            <p:spPr bwMode="auto">
              <a:xfrm>
                <a:off x="2326" y="3848"/>
                <a:ext cx="44" cy="48"/>
              </a:xfrm>
              <a:custGeom>
                <a:avLst/>
                <a:gdLst>
                  <a:gd name="T0" fmla="*/ 22 w 44"/>
                  <a:gd name="T1" fmla="*/ 0 h 48"/>
                  <a:gd name="T2" fmla="*/ 0 w 44"/>
                  <a:gd name="T3" fmla="*/ 48 h 48"/>
                  <a:gd name="T4" fmla="*/ 44 w 44"/>
                  <a:gd name="T5" fmla="*/ 48 h 48"/>
                  <a:gd name="T6" fmla="*/ 22 w 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22" y="0"/>
                    </a:moveTo>
                    <a:lnTo>
                      <a:pt x="0" y="48"/>
                    </a:lnTo>
                    <a:lnTo>
                      <a:pt x="44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7" name="Rectangle 740"/>
              <p:cNvSpPr>
                <a:spLocks noChangeArrowheads="1"/>
              </p:cNvSpPr>
              <p:nvPr/>
            </p:nvSpPr>
            <p:spPr bwMode="auto">
              <a:xfrm>
                <a:off x="2978" y="3171"/>
                <a:ext cx="420" cy="19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8" name="Rectangle 741"/>
              <p:cNvSpPr>
                <a:spLocks noChangeArrowheads="1"/>
              </p:cNvSpPr>
              <p:nvPr/>
            </p:nvSpPr>
            <p:spPr bwMode="auto">
              <a:xfrm>
                <a:off x="3064" y="3197"/>
                <a:ext cx="3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Security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9" name="Rectangle 742"/>
              <p:cNvSpPr>
                <a:spLocks noChangeArrowheads="1"/>
              </p:cNvSpPr>
              <p:nvPr/>
            </p:nvSpPr>
            <p:spPr bwMode="auto">
              <a:xfrm>
                <a:off x="3016" y="3261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0" name="Rectangle 743"/>
              <p:cNvSpPr>
                <a:spLocks noChangeArrowheads="1"/>
              </p:cNvSpPr>
              <p:nvPr/>
            </p:nvSpPr>
            <p:spPr bwMode="auto">
              <a:xfrm>
                <a:off x="242" y="1842"/>
                <a:ext cx="426" cy="10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1" name="Rectangle 744"/>
              <p:cNvSpPr>
                <a:spLocks noChangeArrowheads="1"/>
              </p:cNvSpPr>
              <p:nvPr/>
            </p:nvSpPr>
            <p:spPr bwMode="auto">
              <a:xfrm>
                <a:off x="399" y="1858"/>
                <a:ext cx="16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2" name="Rectangle 745"/>
              <p:cNvSpPr>
                <a:spLocks noChangeArrowheads="1"/>
              </p:cNvSpPr>
              <p:nvPr/>
            </p:nvSpPr>
            <p:spPr bwMode="auto">
              <a:xfrm>
                <a:off x="275" y="2111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3" name="Rectangle 746"/>
              <p:cNvSpPr>
                <a:spLocks noChangeArrowheads="1"/>
              </p:cNvSpPr>
              <p:nvPr/>
            </p:nvSpPr>
            <p:spPr bwMode="auto">
              <a:xfrm>
                <a:off x="258" y="2090"/>
                <a:ext cx="426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4" name="Rectangle 747"/>
              <p:cNvSpPr>
                <a:spLocks noChangeArrowheads="1"/>
              </p:cNvSpPr>
              <p:nvPr/>
            </p:nvSpPr>
            <p:spPr bwMode="auto">
              <a:xfrm>
                <a:off x="242" y="207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5" name="Rectangle 748"/>
              <p:cNvSpPr>
                <a:spLocks noChangeArrowheads="1"/>
              </p:cNvSpPr>
              <p:nvPr/>
            </p:nvSpPr>
            <p:spPr bwMode="auto">
              <a:xfrm>
                <a:off x="361" y="2089"/>
                <a:ext cx="2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6" name="Freeform 749"/>
              <p:cNvSpPr>
                <a:spLocks/>
              </p:cNvSpPr>
              <p:nvPr/>
            </p:nvSpPr>
            <p:spPr bwMode="auto">
              <a:xfrm>
                <a:off x="824" y="2117"/>
                <a:ext cx="65" cy="75"/>
              </a:xfrm>
              <a:custGeom>
                <a:avLst/>
                <a:gdLst>
                  <a:gd name="T0" fmla="*/ 0 w 65"/>
                  <a:gd name="T1" fmla="*/ 75 h 75"/>
                  <a:gd name="T2" fmla="*/ 65 w 65"/>
                  <a:gd name="T3" fmla="*/ 37 h 75"/>
                  <a:gd name="T4" fmla="*/ 0 w 65"/>
                  <a:gd name="T5" fmla="*/ 0 h 75"/>
                  <a:gd name="T6" fmla="*/ 0 w 65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"/>
                  <a:gd name="T13" fmla="*/ 0 h 75"/>
                  <a:gd name="T14" fmla="*/ 65 w 65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" h="75">
                    <a:moveTo>
                      <a:pt x="0" y="75"/>
                    </a:moveTo>
                    <a:lnTo>
                      <a:pt x="65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7" name="Freeform 750"/>
              <p:cNvSpPr>
                <a:spLocks/>
              </p:cNvSpPr>
              <p:nvPr/>
            </p:nvSpPr>
            <p:spPr bwMode="auto">
              <a:xfrm>
                <a:off x="829" y="2149"/>
                <a:ext cx="6" cy="11"/>
              </a:xfrm>
              <a:custGeom>
                <a:avLst/>
                <a:gdLst>
                  <a:gd name="T0" fmla="*/ 0 w 6"/>
                  <a:gd name="T1" fmla="*/ 11 h 11"/>
                  <a:gd name="T2" fmla="*/ 0 w 6"/>
                  <a:gd name="T3" fmla="*/ 11 h 11"/>
                  <a:gd name="T4" fmla="*/ 6 w 6"/>
                  <a:gd name="T5" fmla="*/ 11 h 11"/>
                  <a:gd name="T6" fmla="*/ 6 w 6"/>
                  <a:gd name="T7" fmla="*/ 5 h 11"/>
                  <a:gd name="T8" fmla="*/ 6 w 6"/>
                  <a:gd name="T9" fmla="*/ 5 h 11"/>
                  <a:gd name="T10" fmla="*/ 6 w 6"/>
                  <a:gd name="T11" fmla="*/ 0 h 11"/>
                  <a:gd name="T12" fmla="*/ 6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1"/>
                  <a:gd name="T32" fmla="*/ 6 w 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1">
                    <a:moveTo>
                      <a:pt x="0" y="11"/>
                    </a:moveTo>
                    <a:lnTo>
                      <a:pt x="0" y="11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8" name="Rectangle 751"/>
              <p:cNvSpPr>
                <a:spLocks noChangeArrowheads="1"/>
              </p:cNvSpPr>
              <p:nvPr/>
            </p:nvSpPr>
            <p:spPr bwMode="auto">
              <a:xfrm>
                <a:off x="770" y="2149"/>
                <a:ext cx="59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9" name="Freeform 752"/>
              <p:cNvSpPr>
                <a:spLocks/>
              </p:cNvSpPr>
              <p:nvPr/>
            </p:nvSpPr>
            <p:spPr bwMode="auto">
              <a:xfrm>
                <a:off x="711" y="2117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0" name="Freeform 753"/>
              <p:cNvSpPr>
                <a:spLocks/>
              </p:cNvSpPr>
              <p:nvPr/>
            </p:nvSpPr>
            <p:spPr bwMode="auto">
              <a:xfrm>
                <a:off x="765" y="2149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5 w 5"/>
                  <a:gd name="T3" fmla="*/ 0 h 11"/>
                  <a:gd name="T4" fmla="*/ 0 w 5"/>
                  <a:gd name="T5" fmla="*/ 0 h 11"/>
                  <a:gd name="T6" fmla="*/ 0 w 5"/>
                  <a:gd name="T7" fmla="*/ 0 h 11"/>
                  <a:gd name="T8" fmla="*/ 0 w 5"/>
                  <a:gd name="T9" fmla="*/ 5 h 11"/>
                  <a:gd name="T10" fmla="*/ 0 w 5"/>
                  <a:gd name="T11" fmla="*/ 5 h 11"/>
                  <a:gd name="T12" fmla="*/ 0 w 5"/>
                  <a:gd name="T13" fmla="*/ 11 h 11"/>
                  <a:gd name="T14" fmla="*/ 5 w 5"/>
                  <a:gd name="T15" fmla="*/ 11 h 11"/>
                  <a:gd name="T16" fmla="*/ 5 w 5"/>
                  <a:gd name="T17" fmla="*/ 11 h 11"/>
                  <a:gd name="T18" fmla="*/ 5 w 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1"/>
                  <a:gd name="T32" fmla="*/ 5 w 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1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1" name="Rectangle 754"/>
              <p:cNvSpPr>
                <a:spLocks noChangeArrowheads="1"/>
              </p:cNvSpPr>
              <p:nvPr/>
            </p:nvSpPr>
            <p:spPr bwMode="auto">
              <a:xfrm>
                <a:off x="679" y="2192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2" name="Rectangle 755"/>
              <p:cNvSpPr>
                <a:spLocks noChangeArrowheads="1"/>
              </p:cNvSpPr>
              <p:nvPr/>
            </p:nvSpPr>
            <p:spPr bwMode="auto">
              <a:xfrm>
                <a:off x="722" y="2213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3" name="Freeform 756"/>
              <p:cNvSpPr>
                <a:spLocks/>
              </p:cNvSpPr>
              <p:nvPr/>
            </p:nvSpPr>
            <p:spPr bwMode="auto">
              <a:xfrm>
                <a:off x="2720" y="2138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4" name="Freeform 757"/>
              <p:cNvSpPr>
                <a:spLocks/>
              </p:cNvSpPr>
              <p:nvPr/>
            </p:nvSpPr>
            <p:spPr bwMode="auto">
              <a:xfrm>
                <a:off x="2725" y="216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5" name="Rectangle 758"/>
              <p:cNvSpPr>
                <a:spLocks noChangeArrowheads="1"/>
              </p:cNvSpPr>
              <p:nvPr/>
            </p:nvSpPr>
            <p:spPr bwMode="auto">
              <a:xfrm>
                <a:off x="2569" y="216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6" name="Freeform 759"/>
              <p:cNvSpPr>
                <a:spLocks/>
              </p:cNvSpPr>
              <p:nvPr/>
            </p:nvSpPr>
            <p:spPr bwMode="auto">
              <a:xfrm>
                <a:off x="2504" y="2138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7" name="Freeform 760"/>
              <p:cNvSpPr>
                <a:spLocks/>
              </p:cNvSpPr>
              <p:nvPr/>
            </p:nvSpPr>
            <p:spPr bwMode="auto">
              <a:xfrm>
                <a:off x="2558" y="216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8" name="Freeform 761"/>
              <p:cNvSpPr>
                <a:spLocks/>
              </p:cNvSpPr>
              <p:nvPr/>
            </p:nvSpPr>
            <p:spPr bwMode="auto">
              <a:xfrm>
                <a:off x="2456" y="2627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9" name="Freeform 762"/>
              <p:cNvSpPr>
                <a:spLocks/>
              </p:cNvSpPr>
              <p:nvPr/>
            </p:nvSpPr>
            <p:spPr bwMode="auto">
              <a:xfrm>
                <a:off x="2461" y="2660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5 w 11"/>
                  <a:gd name="T3" fmla="*/ 10 h 10"/>
                  <a:gd name="T4" fmla="*/ 5 w 11"/>
                  <a:gd name="T5" fmla="*/ 10 h 10"/>
                  <a:gd name="T6" fmla="*/ 5 w 11"/>
                  <a:gd name="T7" fmla="*/ 5 h 10"/>
                  <a:gd name="T8" fmla="*/ 11 w 11"/>
                  <a:gd name="T9" fmla="*/ 5 h 10"/>
                  <a:gd name="T10" fmla="*/ 5 w 11"/>
                  <a:gd name="T11" fmla="*/ 0 h 10"/>
                  <a:gd name="T12" fmla="*/ 5 w 11"/>
                  <a:gd name="T13" fmla="*/ 0 h 10"/>
                  <a:gd name="T14" fmla="*/ 5 w 11"/>
                  <a:gd name="T15" fmla="*/ 0 h 10"/>
                  <a:gd name="T16" fmla="*/ 0 w 11"/>
                  <a:gd name="T17" fmla="*/ 0 h 10"/>
                  <a:gd name="T18" fmla="*/ 0 w 11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0" y="10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0" name="Rectangle 763"/>
              <p:cNvSpPr>
                <a:spLocks noChangeArrowheads="1"/>
              </p:cNvSpPr>
              <p:nvPr/>
            </p:nvSpPr>
            <p:spPr bwMode="auto">
              <a:xfrm>
                <a:off x="2246" y="2660"/>
                <a:ext cx="215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1" name="Freeform 764"/>
              <p:cNvSpPr>
                <a:spLocks/>
              </p:cNvSpPr>
              <p:nvPr/>
            </p:nvSpPr>
            <p:spPr bwMode="auto">
              <a:xfrm>
                <a:off x="2235" y="2660"/>
                <a:ext cx="11" cy="10"/>
              </a:xfrm>
              <a:custGeom>
                <a:avLst/>
                <a:gdLst>
                  <a:gd name="T0" fmla="*/ 11 w 11"/>
                  <a:gd name="T1" fmla="*/ 0 h 10"/>
                  <a:gd name="T2" fmla="*/ 5 w 11"/>
                  <a:gd name="T3" fmla="*/ 0 h 10"/>
                  <a:gd name="T4" fmla="*/ 5 w 11"/>
                  <a:gd name="T5" fmla="*/ 0 h 10"/>
                  <a:gd name="T6" fmla="*/ 0 w 11"/>
                  <a:gd name="T7" fmla="*/ 0 h 10"/>
                  <a:gd name="T8" fmla="*/ 0 w 11"/>
                  <a:gd name="T9" fmla="*/ 5 h 10"/>
                  <a:gd name="T10" fmla="*/ 0 w 11"/>
                  <a:gd name="T11" fmla="*/ 5 h 10"/>
                  <a:gd name="T12" fmla="*/ 5 w 11"/>
                  <a:gd name="T13" fmla="*/ 10 h 10"/>
                  <a:gd name="T14" fmla="*/ 5 w 11"/>
                  <a:gd name="T15" fmla="*/ 10 h 10"/>
                  <a:gd name="T16" fmla="*/ 11 w 11"/>
                  <a:gd name="T17" fmla="*/ 10 h 10"/>
                  <a:gd name="T18" fmla="*/ 11 w 1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11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2" name="Freeform 765"/>
              <p:cNvSpPr>
                <a:spLocks/>
              </p:cNvSpPr>
              <p:nvPr/>
            </p:nvSpPr>
            <p:spPr bwMode="auto">
              <a:xfrm>
                <a:off x="2208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3" name="Freeform 766"/>
              <p:cNvSpPr>
                <a:spLocks/>
              </p:cNvSpPr>
              <p:nvPr/>
            </p:nvSpPr>
            <p:spPr bwMode="auto">
              <a:xfrm>
                <a:off x="2235" y="2552"/>
                <a:ext cx="16" cy="6"/>
              </a:xfrm>
              <a:custGeom>
                <a:avLst/>
                <a:gdLst>
                  <a:gd name="T0" fmla="*/ 16 w 16"/>
                  <a:gd name="T1" fmla="*/ 6 h 6"/>
                  <a:gd name="T2" fmla="*/ 16 w 16"/>
                  <a:gd name="T3" fmla="*/ 6 h 6"/>
                  <a:gd name="T4" fmla="*/ 16 w 16"/>
                  <a:gd name="T5" fmla="*/ 6 h 6"/>
                  <a:gd name="T6" fmla="*/ 11 w 16"/>
                  <a:gd name="T7" fmla="*/ 0 h 6"/>
                  <a:gd name="T8" fmla="*/ 11 w 16"/>
                  <a:gd name="T9" fmla="*/ 0 h 6"/>
                  <a:gd name="T10" fmla="*/ 5 w 16"/>
                  <a:gd name="T11" fmla="*/ 0 h 6"/>
                  <a:gd name="T12" fmla="*/ 5 w 16"/>
                  <a:gd name="T13" fmla="*/ 6 h 6"/>
                  <a:gd name="T14" fmla="*/ 5 w 16"/>
                  <a:gd name="T15" fmla="*/ 6 h 6"/>
                  <a:gd name="T16" fmla="*/ 0 w 16"/>
                  <a:gd name="T17" fmla="*/ 6 h 6"/>
                  <a:gd name="T18" fmla="*/ 16 w 16"/>
                  <a:gd name="T19" fmla="*/ 6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6"/>
                  <a:gd name="T32" fmla="*/ 16 w 16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6">
                    <a:moveTo>
                      <a:pt x="16" y="6"/>
                    </a:moveTo>
                    <a:lnTo>
                      <a:pt x="16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4" name="Rectangle 767"/>
              <p:cNvSpPr>
                <a:spLocks noChangeArrowheads="1"/>
              </p:cNvSpPr>
              <p:nvPr/>
            </p:nvSpPr>
            <p:spPr bwMode="auto">
              <a:xfrm>
                <a:off x="2235" y="2558"/>
                <a:ext cx="16" cy="10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5" name="Freeform 768"/>
              <p:cNvSpPr>
                <a:spLocks/>
              </p:cNvSpPr>
              <p:nvPr/>
            </p:nvSpPr>
            <p:spPr bwMode="auto">
              <a:xfrm>
                <a:off x="2235" y="2665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5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6" name="Line 769"/>
              <p:cNvSpPr>
                <a:spLocks noChangeShapeType="1"/>
              </p:cNvSpPr>
              <p:nvPr/>
            </p:nvSpPr>
            <p:spPr bwMode="auto">
              <a:xfrm>
                <a:off x="3032" y="2262"/>
                <a:ext cx="1" cy="2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7" name="Freeform 770"/>
              <p:cNvSpPr>
                <a:spLocks/>
              </p:cNvSpPr>
              <p:nvPr/>
            </p:nvSpPr>
            <p:spPr bwMode="auto">
              <a:xfrm>
                <a:off x="3010" y="2262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8" name="Freeform 771"/>
              <p:cNvSpPr>
                <a:spLocks/>
              </p:cNvSpPr>
              <p:nvPr/>
            </p:nvSpPr>
            <p:spPr bwMode="auto">
              <a:xfrm>
                <a:off x="3010" y="2493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9" name="Line 772"/>
              <p:cNvSpPr>
                <a:spLocks noChangeShapeType="1"/>
              </p:cNvSpPr>
              <p:nvPr/>
            </p:nvSpPr>
            <p:spPr bwMode="auto">
              <a:xfrm flipH="1">
                <a:off x="679" y="1504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0" name="Freeform 773"/>
              <p:cNvSpPr>
                <a:spLocks/>
              </p:cNvSpPr>
              <p:nvPr/>
            </p:nvSpPr>
            <p:spPr bwMode="auto">
              <a:xfrm>
                <a:off x="845" y="1482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1" name="Freeform 774"/>
              <p:cNvSpPr>
                <a:spLocks/>
              </p:cNvSpPr>
              <p:nvPr/>
            </p:nvSpPr>
            <p:spPr bwMode="auto">
              <a:xfrm>
                <a:off x="679" y="1482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2" name="Rectangle 775"/>
              <p:cNvSpPr>
                <a:spLocks noChangeArrowheads="1"/>
              </p:cNvSpPr>
              <p:nvPr/>
            </p:nvSpPr>
            <p:spPr bwMode="auto">
              <a:xfrm>
                <a:off x="1454" y="1138"/>
                <a:ext cx="754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3" name="Rectangle 776"/>
              <p:cNvSpPr>
                <a:spLocks noChangeArrowheads="1"/>
              </p:cNvSpPr>
              <p:nvPr/>
            </p:nvSpPr>
            <p:spPr bwMode="auto">
              <a:xfrm>
                <a:off x="1427" y="1176"/>
                <a:ext cx="759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4" name="Rectangle 777"/>
              <p:cNvSpPr>
                <a:spLocks noChangeArrowheads="1"/>
              </p:cNvSpPr>
              <p:nvPr/>
            </p:nvSpPr>
            <p:spPr bwMode="auto">
              <a:xfrm>
                <a:off x="1400" y="1208"/>
                <a:ext cx="760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5" name="Rectangle 778"/>
              <p:cNvSpPr>
                <a:spLocks noChangeArrowheads="1"/>
              </p:cNvSpPr>
              <p:nvPr/>
            </p:nvSpPr>
            <p:spPr bwMode="auto">
              <a:xfrm>
                <a:off x="1379" y="124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6" name="Rectangle 779"/>
              <p:cNvSpPr>
                <a:spLocks noChangeArrowheads="1"/>
              </p:cNvSpPr>
              <p:nvPr/>
            </p:nvSpPr>
            <p:spPr bwMode="auto">
              <a:xfrm>
                <a:off x="1352" y="1283"/>
                <a:ext cx="754" cy="7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7" name="Rectangle 780"/>
              <p:cNvSpPr>
                <a:spLocks noChangeArrowheads="1"/>
              </p:cNvSpPr>
              <p:nvPr/>
            </p:nvSpPr>
            <p:spPr bwMode="auto">
              <a:xfrm>
                <a:off x="1330" y="131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8" name="Rectangle 781"/>
              <p:cNvSpPr>
                <a:spLocks noChangeArrowheads="1"/>
              </p:cNvSpPr>
              <p:nvPr/>
            </p:nvSpPr>
            <p:spPr bwMode="auto">
              <a:xfrm>
                <a:off x="1303" y="1348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9" name="Rectangle 782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0" name="Rectangle 783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1" name="Rectangle 784"/>
              <p:cNvSpPr>
                <a:spLocks noChangeArrowheads="1"/>
              </p:cNvSpPr>
              <p:nvPr/>
            </p:nvSpPr>
            <p:spPr bwMode="auto">
              <a:xfrm>
                <a:off x="1492" y="1477"/>
                <a:ext cx="3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C66x™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2" name="Rectangle 785"/>
              <p:cNvSpPr>
                <a:spLocks noChangeArrowheads="1"/>
              </p:cNvSpPr>
              <p:nvPr/>
            </p:nvSpPr>
            <p:spPr bwMode="auto">
              <a:xfrm>
                <a:off x="1459" y="1590"/>
                <a:ext cx="46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CorePac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3" name="Rectangle 786"/>
              <p:cNvSpPr>
                <a:spLocks noChangeArrowheads="1"/>
              </p:cNvSpPr>
              <p:nvPr/>
            </p:nvSpPr>
            <p:spPr bwMode="auto">
              <a:xfrm>
                <a:off x="1422" y="1880"/>
                <a:ext cx="124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4" name="Rectangle 787"/>
              <p:cNvSpPr>
                <a:spLocks noChangeArrowheads="1"/>
              </p:cNvSpPr>
              <p:nvPr/>
            </p:nvSpPr>
            <p:spPr bwMode="auto">
              <a:xfrm>
                <a:off x="1346" y="1939"/>
                <a:ext cx="29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5" name="Rectangle 788"/>
              <p:cNvSpPr>
                <a:spLocks noChangeArrowheads="1"/>
              </p:cNvSpPr>
              <p:nvPr/>
            </p:nvSpPr>
            <p:spPr bwMode="auto">
              <a:xfrm>
                <a:off x="1804" y="1885"/>
                <a:ext cx="108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6" name="Rectangle 789"/>
              <p:cNvSpPr>
                <a:spLocks noChangeArrowheads="1"/>
              </p:cNvSpPr>
              <p:nvPr/>
            </p:nvSpPr>
            <p:spPr bwMode="auto">
              <a:xfrm>
                <a:off x="1723" y="1944"/>
                <a:ext cx="297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7" name="Rectangle 790"/>
              <p:cNvSpPr>
                <a:spLocks noChangeArrowheads="1"/>
              </p:cNvSpPr>
              <p:nvPr/>
            </p:nvSpPr>
            <p:spPr bwMode="auto">
              <a:xfrm>
                <a:off x="1513" y="2047"/>
                <a:ext cx="32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L2 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8" name="Line 791"/>
              <p:cNvSpPr>
                <a:spLocks noChangeShapeType="1"/>
              </p:cNvSpPr>
              <p:nvPr/>
            </p:nvSpPr>
            <p:spPr bwMode="auto">
              <a:xfrm>
                <a:off x="1271" y="1859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09" name="Line 792"/>
              <p:cNvSpPr>
                <a:spLocks noChangeShapeType="1"/>
              </p:cNvSpPr>
              <p:nvPr/>
            </p:nvSpPr>
            <p:spPr bwMode="auto">
              <a:xfrm>
                <a:off x="1271" y="2031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0" name="Line 793"/>
              <p:cNvSpPr>
                <a:spLocks noChangeShapeType="1"/>
              </p:cNvSpPr>
              <p:nvPr/>
            </p:nvSpPr>
            <p:spPr bwMode="auto">
              <a:xfrm>
                <a:off x="1648" y="1859"/>
                <a:ext cx="1" cy="17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1" name="Freeform 794"/>
              <p:cNvSpPr>
                <a:spLocks/>
              </p:cNvSpPr>
              <p:nvPr/>
            </p:nvSpPr>
            <p:spPr bwMode="auto">
              <a:xfrm>
                <a:off x="1869" y="794"/>
                <a:ext cx="37" cy="16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2" name="Rectangle 795"/>
              <p:cNvSpPr>
                <a:spLocks noChangeArrowheads="1"/>
              </p:cNvSpPr>
              <p:nvPr/>
            </p:nvSpPr>
            <p:spPr bwMode="auto">
              <a:xfrm>
                <a:off x="1869" y="810"/>
                <a:ext cx="37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3" name="Freeform 796"/>
              <p:cNvSpPr>
                <a:spLocks/>
              </p:cNvSpPr>
              <p:nvPr/>
            </p:nvSpPr>
            <p:spPr bwMode="auto">
              <a:xfrm>
                <a:off x="1842" y="1031"/>
                <a:ext cx="91" cy="91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4" name="Freeform 797"/>
              <p:cNvSpPr>
                <a:spLocks/>
              </p:cNvSpPr>
              <p:nvPr/>
            </p:nvSpPr>
            <p:spPr bwMode="auto">
              <a:xfrm>
                <a:off x="1869" y="1031"/>
                <a:ext cx="37" cy="21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5" name="Freeform 798"/>
              <p:cNvSpPr>
                <a:spLocks/>
              </p:cNvSpPr>
              <p:nvPr/>
            </p:nvSpPr>
            <p:spPr bwMode="auto">
              <a:xfrm>
                <a:off x="1890" y="794"/>
                <a:ext cx="16" cy="32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6" name="Rectangle 799"/>
              <p:cNvSpPr>
                <a:spLocks noChangeArrowheads="1"/>
              </p:cNvSpPr>
              <p:nvPr/>
            </p:nvSpPr>
            <p:spPr bwMode="auto">
              <a:xfrm>
                <a:off x="1815" y="794"/>
                <a:ext cx="75" cy="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7" name="Freeform 800"/>
              <p:cNvSpPr>
                <a:spLocks/>
              </p:cNvSpPr>
              <p:nvPr/>
            </p:nvSpPr>
            <p:spPr bwMode="auto">
              <a:xfrm>
                <a:off x="1723" y="762"/>
                <a:ext cx="97" cy="96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8" name="Freeform 801"/>
              <p:cNvSpPr>
                <a:spLocks/>
              </p:cNvSpPr>
              <p:nvPr/>
            </p:nvSpPr>
            <p:spPr bwMode="auto">
              <a:xfrm>
                <a:off x="1799" y="794"/>
                <a:ext cx="16" cy="32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" name="Rectangle 802"/>
              <p:cNvSpPr>
                <a:spLocks noChangeArrowheads="1"/>
              </p:cNvSpPr>
              <p:nvPr/>
            </p:nvSpPr>
            <p:spPr bwMode="auto">
              <a:xfrm>
                <a:off x="2795" y="767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0" name="Freeform 803"/>
              <p:cNvSpPr>
                <a:spLocks/>
              </p:cNvSpPr>
              <p:nvPr/>
            </p:nvSpPr>
            <p:spPr bwMode="auto">
              <a:xfrm>
                <a:off x="2720" y="805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7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1" name="Freeform 804"/>
              <p:cNvSpPr>
                <a:spLocks/>
              </p:cNvSpPr>
              <p:nvPr/>
            </p:nvSpPr>
            <p:spPr bwMode="auto">
              <a:xfrm>
                <a:off x="2725" y="83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10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2" name="Rectangle 805"/>
              <p:cNvSpPr>
                <a:spLocks noChangeArrowheads="1"/>
              </p:cNvSpPr>
              <p:nvPr/>
            </p:nvSpPr>
            <p:spPr bwMode="auto">
              <a:xfrm>
                <a:off x="2569" y="83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" name="Freeform 806"/>
              <p:cNvSpPr>
                <a:spLocks/>
              </p:cNvSpPr>
              <p:nvPr/>
            </p:nvSpPr>
            <p:spPr bwMode="auto">
              <a:xfrm>
                <a:off x="2504" y="805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7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4" name="Freeform 807"/>
              <p:cNvSpPr>
                <a:spLocks/>
              </p:cNvSpPr>
              <p:nvPr/>
            </p:nvSpPr>
            <p:spPr bwMode="auto">
              <a:xfrm>
                <a:off x="2558" y="83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0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5" name="Rectangle 808"/>
              <p:cNvSpPr>
                <a:spLocks noChangeArrowheads="1"/>
              </p:cNvSpPr>
              <p:nvPr/>
            </p:nvSpPr>
            <p:spPr bwMode="auto">
              <a:xfrm>
                <a:off x="97" y="2359"/>
                <a:ext cx="522" cy="12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" name="Rectangle 809"/>
              <p:cNvSpPr>
                <a:spLocks noChangeArrowheads="1"/>
              </p:cNvSpPr>
              <p:nvPr/>
            </p:nvSpPr>
            <p:spPr bwMode="auto">
              <a:xfrm>
                <a:off x="194" y="2375"/>
                <a:ext cx="43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" name="Line 810"/>
              <p:cNvSpPr>
                <a:spLocks noChangeShapeType="1"/>
              </p:cNvSpPr>
              <p:nvPr/>
            </p:nvSpPr>
            <p:spPr bwMode="auto">
              <a:xfrm flipH="1">
                <a:off x="11" y="2316"/>
                <a:ext cx="113" cy="10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8" name="Line 811"/>
              <p:cNvSpPr>
                <a:spLocks noChangeShapeType="1"/>
              </p:cNvSpPr>
              <p:nvPr/>
            </p:nvSpPr>
            <p:spPr bwMode="auto">
              <a:xfrm flipH="1" flipV="1">
                <a:off x="11" y="2423"/>
                <a:ext cx="113" cy="102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9" name="Line 812"/>
              <p:cNvSpPr>
                <a:spLocks noChangeShapeType="1"/>
              </p:cNvSpPr>
              <p:nvPr/>
            </p:nvSpPr>
            <p:spPr bwMode="auto">
              <a:xfrm flipV="1">
                <a:off x="124" y="2321"/>
                <a:ext cx="1" cy="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0" name="Line 813"/>
              <p:cNvSpPr>
                <a:spLocks noChangeShapeType="1"/>
              </p:cNvSpPr>
              <p:nvPr/>
            </p:nvSpPr>
            <p:spPr bwMode="auto">
              <a:xfrm flipV="1">
                <a:off x="124" y="2488"/>
                <a:ext cx="1" cy="3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1" name="Rectangle 814"/>
              <p:cNvSpPr>
                <a:spLocks noChangeArrowheads="1"/>
              </p:cNvSpPr>
              <p:nvPr/>
            </p:nvSpPr>
            <p:spPr bwMode="auto">
              <a:xfrm>
                <a:off x="619" y="2359"/>
                <a:ext cx="1874" cy="123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2" name="Line 815"/>
              <p:cNvSpPr>
                <a:spLocks noChangeShapeType="1"/>
              </p:cNvSpPr>
              <p:nvPr/>
            </p:nvSpPr>
            <p:spPr bwMode="auto">
              <a:xfrm flipH="1">
                <a:off x="1045" y="2359"/>
                <a:ext cx="1325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3" name="Rectangle 816"/>
              <p:cNvSpPr>
                <a:spLocks noChangeArrowheads="1"/>
              </p:cNvSpPr>
              <p:nvPr/>
            </p:nvSpPr>
            <p:spPr bwMode="auto">
              <a:xfrm>
                <a:off x="2370" y="794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4" name="Rectangle 817"/>
              <p:cNvSpPr>
                <a:spLocks noChangeArrowheads="1"/>
              </p:cNvSpPr>
              <p:nvPr/>
            </p:nvSpPr>
            <p:spPr bwMode="auto">
              <a:xfrm>
                <a:off x="2370" y="799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5" name="Line 818"/>
              <p:cNvSpPr>
                <a:spLocks noChangeShapeType="1"/>
              </p:cNvSpPr>
              <p:nvPr/>
            </p:nvSpPr>
            <p:spPr bwMode="auto">
              <a:xfrm>
                <a:off x="2493" y="799"/>
                <a:ext cx="1" cy="1689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6" name="Line 819"/>
              <p:cNvSpPr>
                <a:spLocks noChangeShapeType="1"/>
              </p:cNvSpPr>
              <p:nvPr/>
            </p:nvSpPr>
            <p:spPr bwMode="auto">
              <a:xfrm>
                <a:off x="2364" y="799"/>
                <a:ext cx="1" cy="1560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7" name="Line 820"/>
              <p:cNvSpPr>
                <a:spLocks noChangeShapeType="1"/>
              </p:cNvSpPr>
              <p:nvPr/>
            </p:nvSpPr>
            <p:spPr bwMode="auto">
              <a:xfrm>
                <a:off x="2370" y="794"/>
                <a:ext cx="129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331" name="Rectangle 822"/>
            <p:cNvSpPr>
              <a:spLocks noChangeArrowheads="1"/>
            </p:cNvSpPr>
            <p:nvPr/>
          </p:nvSpPr>
          <p:spPr bwMode="auto">
            <a:xfrm>
              <a:off x="916" y="923"/>
              <a:ext cx="123" cy="144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2" name="Line 823"/>
            <p:cNvSpPr>
              <a:spLocks noChangeShapeType="1"/>
            </p:cNvSpPr>
            <p:nvPr/>
          </p:nvSpPr>
          <p:spPr bwMode="auto">
            <a:xfrm>
              <a:off x="1039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3" name="Line 824"/>
            <p:cNvSpPr>
              <a:spLocks noChangeShapeType="1"/>
            </p:cNvSpPr>
            <p:nvPr/>
          </p:nvSpPr>
          <p:spPr bwMode="auto">
            <a:xfrm>
              <a:off x="910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4" name="Line 825"/>
            <p:cNvSpPr>
              <a:spLocks noChangeShapeType="1"/>
            </p:cNvSpPr>
            <p:nvPr/>
          </p:nvSpPr>
          <p:spPr bwMode="auto">
            <a:xfrm>
              <a:off x="910" y="923"/>
              <a:ext cx="12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5" name="Rectangle 826"/>
            <p:cNvSpPr>
              <a:spLocks noChangeArrowheads="1"/>
            </p:cNvSpPr>
            <p:nvPr/>
          </p:nvSpPr>
          <p:spPr bwMode="auto">
            <a:xfrm>
              <a:off x="1432" y="2374"/>
              <a:ext cx="36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6" name="Line 827"/>
            <p:cNvSpPr>
              <a:spLocks noChangeShapeType="1"/>
            </p:cNvSpPr>
            <p:nvPr/>
          </p:nvSpPr>
          <p:spPr bwMode="auto">
            <a:xfrm flipH="1">
              <a:off x="124" y="2359"/>
              <a:ext cx="786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Line 828"/>
            <p:cNvSpPr>
              <a:spLocks noChangeShapeType="1"/>
            </p:cNvSpPr>
            <p:nvPr/>
          </p:nvSpPr>
          <p:spPr bwMode="auto">
            <a:xfrm flipH="1">
              <a:off x="124" y="2488"/>
              <a:ext cx="236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33400" y="647075"/>
            <a:ext cx="78486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64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0x8080_0000, 0x8100_0000, etc.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0x5567_89A0 </a:t>
            </a:r>
            <a:r>
              <a:rPr lang="en-US" dirty="0">
                <a:latin typeface="+mj-lt"/>
              </a:rPr>
              <a:t>- offset </a:t>
            </a:r>
            <a:r>
              <a:rPr lang="en-US" dirty="0" smtClean="0">
                <a:latin typeface="+mj-lt"/>
              </a:rPr>
              <a:t>0x0027_89A0 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</a:t>
            </a:r>
            <a:r>
              <a:rPr lang="en-US" dirty="0">
                <a:latin typeface="+mj-lt"/>
              </a:rPr>
              <a:t>number is 21 (010101)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21	0x8A80_0000	Size 21</a:t>
            </a:r>
          </a:p>
          <a:p>
            <a:pPr lvl="1"/>
            <a:endParaRPr lang="en-US" sz="1000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On the receive side, the address is 0x8a80_0000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0x0027_89a0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0x8AA7_89a0</a:t>
            </a:r>
            <a:endParaRPr lang="en-US" dirty="0">
              <a:latin typeface="+mj-lt"/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762000" y="3810000"/>
          <a:ext cx="7467600" cy="3048000"/>
        </p:xfrm>
        <a:graphic>
          <a:graphicData uri="http://schemas.openxmlformats.org/presentationml/2006/ole">
            <p:oleObj spid="_x0000_s8194" name="Visio" r:id="rId4" imgW="5521196" imgH="2273588" progId="Visio.Drawing.11">
              <p:embed/>
            </p:oleObj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5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Examples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Chip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Enable power domain for peripherals using CSL routines.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i="1" dirty="0" smtClean="0">
                <a:latin typeface="+mj-lt"/>
              </a:rPr>
              <a:t>Enabling power to peripherals involves the following four functions: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err="1" smtClean="0">
                <a:latin typeface="+mj-lt"/>
                <a:ea typeface="+mn-ea"/>
                <a:cs typeface="+mn-cs"/>
              </a:rPr>
              <a:t>CSL_PSC_enablePowerDomain</a:t>
            </a:r>
            <a:r>
              <a:rPr lang="en-US" sz="1700" i="1" dirty="0" smtClean="0">
                <a:latin typeface="+mj-lt"/>
                <a:ea typeface="+mn-ea"/>
                <a:cs typeface="+mn-cs"/>
              </a:rPr>
              <a:t>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CSL_PSC_setMosuleNextState()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CSL_PSC_startStateTransition()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CSL_PSC_isStateTransitionDone()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Reset the HyperLink and load the boot code for the PLL.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smtClean="0">
                <a:latin typeface="+mj-lt"/>
              </a:rPr>
              <a:t>Write 1 to the reset field of control register (address base + 0x04)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CSL_BootCfgUnlockKicker</a:t>
            </a:r>
            <a:r>
              <a:rPr lang="en-US" sz="1700" i="1" dirty="0" smtClean="0">
                <a:latin typeface="+mj-lt"/>
              </a:rPr>
              <a:t>();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CSL_BootCfgSetVUSRConfigPLL</a:t>
            </a:r>
            <a:r>
              <a:rPr lang="en-US" sz="1700" i="1" dirty="0" smtClean="0">
                <a:latin typeface="+mj-lt"/>
              </a:rPr>
              <a:t> ()</a:t>
            </a:r>
            <a:endParaRPr lang="en-US" sz="1700" b="1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+mj-lt"/>
              </a:rPr>
              <a:t>3. </a:t>
            </a:r>
            <a:r>
              <a:rPr lang="en-US" sz="2400" dirty="0" smtClean="0">
                <a:latin typeface="+mj-lt"/>
              </a:rPr>
              <a:t>Configure the SERDES.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CSL_BootCfgVUSRRxConfig</a:t>
            </a:r>
            <a:r>
              <a:rPr lang="en-US" sz="1700" i="1" dirty="0" smtClean="0"/>
              <a:t>()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CSL_BootCfgVUSRTxConfig</a:t>
            </a:r>
            <a:r>
              <a:rPr lang="en-US" sz="1700" i="1" dirty="0" smtClean="0"/>
              <a:t>()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Platform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HyperLink Control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Interrupt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Lane Power Management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Error Detection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SerDes operation 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Address Translation registers</a:t>
            </a:r>
            <a:endParaRPr lang="en-US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Basic HyperLink LLD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Hyplnk_open</a:t>
            </a:r>
            <a:r>
              <a:rPr lang="en-US" sz="1400" dirty="0" smtClean="0"/>
              <a:t> (int portNum, 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Hyplnk_open creates/opens a HyperLink instance.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Hyplnk_close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Hyplnk_close Closes (frees) the driver handle.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Hyplnk_readRegs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*readRegs)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read.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Hyplnk_writeRegs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*writeRegs)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write.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Hyplnk_getWindow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void **base, uint32_t *size)   </a:t>
            </a:r>
          </a:p>
          <a:p>
            <a:pPr>
              <a:buNone/>
              <a:defRPr/>
            </a:pPr>
            <a:r>
              <a:rPr lang="en-US" sz="1400" dirty="0" smtClean="0"/>
              <a:t>		Hyplnk_getWindow returns the address and size of the local memory window.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uint32_t  </a:t>
            </a:r>
            <a:r>
              <a:rPr lang="en-US" sz="1400" dirty="0" smtClean="0">
                <a:hlinkClick r:id="rId4" action="ppaction://hlinkfile"/>
              </a:rPr>
              <a:t>Hyplnk_getVersion</a:t>
            </a:r>
            <a:r>
              <a:rPr lang="en-US" sz="1400" dirty="0" smtClean="0"/>
              <a:t> (void)   Hyplnk_getVersion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information.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const char *  </a:t>
            </a:r>
            <a:r>
              <a:rPr lang="en-US" sz="1400" dirty="0" smtClean="0">
                <a:hlinkClick r:id="rId4" action="ppaction://hlinkfile"/>
              </a:rPr>
              <a:t>Hyplnk_getVersionStr</a:t>
            </a:r>
            <a:r>
              <a:rPr lang="en-US" sz="1400" dirty="0" smtClean="0"/>
              <a:t> (void)   Hyplnk_getVersionStr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string. </a:t>
            </a:r>
            <a:br>
              <a:rPr lang="en-US" sz="1400" dirty="0" smtClean="0"/>
            </a:b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0" dirty="0" smtClean="0"/>
              <a:t>Configuration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latin typeface="+mj-lt"/>
              </a:rPr>
              <a:t>Configuration functions are part of the HyperLink example in the PDK release and can be used “as is” or be modified by users.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1500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500" i="1" dirty="0" smtClean="0">
                <a:latin typeface="+mj-lt"/>
              </a:rPr>
              <a:t>            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PDK_INSTALL_PATH\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\example\common\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hyplnkLLDIFace.c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marL="811213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>
              <a:latin typeface="+mj-lt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600" dirty="0" smtClean="0">
                <a:latin typeface="+mj-lt"/>
                <a:ea typeface="+mn-ea"/>
                <a:cs typeface="+mn-cs"/>
              </a:rPr>
              <a:t>Some of the configuration functions are: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hyplnkExampleAssertReset</a:t>
            </a:r>
            <a:r>
              <a:rPr lang="en-US" sz="1800" dirty="0" smtClean="0"/>
              <a:t> (int </a:t>
            </a:r>
            <a:r>
              <a:rPr lang="en-US" sz="1800" u="sng" dirty="0" smtClean="0"/>
              <a:t>val)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hyplnkExampleSerdesCfg</a:t>
            </a:r>
            <a:r>
              <a:rPr lang="en-US" sz="1800" dirty="0" smtClean="0"/>
              <a:t> (uint32_t rx, uint32_t tx)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hyplnkExampleSysSetup</a:t>
            </a:r>
            <a:r>
              <a:rPr lang="en-US" sz="1800" dirty="0" smtClean="0"/>
              <a:t> (void)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hyplnkExampleEQLaneAnalysis</a:t>
            </a:r>
            <a:r>
              <a:rPr lang="en-US" sz="1800" dirty="0" smtClean="0"/>
              <a:t> (uint32_t lane, uint32_t status)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hyplnkExamplePeriphSetup</a:t>
            </a:r>
            <a:r>
              <a:rPr lang="en-US" sz="1800" dirty="0" smtClean="0"/>
              <a:t> (void)</a:t>
            </a: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371600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/*****************************************************************************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Sets the SERDES configuration registers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hyplnkExampleSerdesCfg (uint32_t rx, uint32_t tx)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CSL_BootCfgUnlockKicker();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rx);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tx);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/* hyplnkExampleSerdesCfg */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Example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and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Included in the PDK (Platform Development Kit) release are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For HyperLink, there is one example that can be configured either as a single-EVM loopback or between two C66x EVM boards.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example: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pdk_C6678_1_0_0_19\packages\ti\drv\exampleProjects\hyplnk_exampleProject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The loopback flag is in the file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hyplnkLLDCfg.h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KeyStone Architecture HyperLink User Guide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http://www.ti.com/lit/SPRUGW8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in KeyStone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025650" y="914400"/>
          <a:ext cx="4706938" cy="5257800"/>
        </p:xfrm>
        <a:graphic>
          <a:graphicData uri="http://schemas.openxmlformats.org/presentationml/2006/ole">
            <p:oleObj spid="_x0000_s1026" name="Visio" r:id="rId5" imgW="4661282" imgH="520750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b="0" dirty="0" smtClean="0"/>
              <a:t>HyperLink Advantages</a:t>
            </a:r>
            <a:endParaRPr lang="en-US" b="0" dirty="0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46175"/>
            <a:ext cx="8467725" cy="49037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Expands internal bus across chip boundaries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Fast (50 Gbaud)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power (50+% saving compared to other serial interfaces)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latency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Industry standard </a:t>
            </a:r>
            <a:r>
              <a:rPr lang="en-GB" dirty="0" err="1" smtClean="0"/>
              <a:t>SerDes</a:t>
            </a:r>
            <a:r>
              <a:rPr lang="en-GB" dirty="0" smtClean="0"/>
              <a:t>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Future support for FPGA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Many use cases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Remote access of accelerators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Expand processing capability by</a:t>
            </a:r>
            <a:br>
              <a:rPr lang="en-GB" dirty="0" smtClean="0"/>
            </a:br>
            <a:r>
              <a:rPr lang="en-GB" dirty="0" smtClean="0"/>
              <a:t>adding  4 or 8 cores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Reduce system power by disabling I/O, accelerators on remote device</a:t>
            </a:r>
          </a:p>
        </p:txBody>
      </p:sp>
      <p:grpSp>
        <p:nvGrpSpPr>
          <p:cNvPr id="14341" name="Group 88"/>
          <p:cNvGrpSpPr>
            <a:grpSpLocks/>
          </p:cNvGrpSpPr>
          <p:nvPr/>
        </p:nvGrpSpPr>
        <p:grpSpPr bwMode="auto">
          <a:xfrm>
            <a:off x="5638800" y="2490788"/>
            <a:ext cx="796925" cy="762000"/>
            <a:chOff x="2181225" y="3149600"/>
            <a:chExt cx="969963" cy="927100"/>
          </a:xfrm>
        </p:grpSpPr>
        <p:pic>
          <p:nvPicPr>
            <p:cNvPr id="14364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6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7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grpSp>
        <p:nvGrpSpPr>
          <p:cNvPr id="14342" name="Group 88"/>
          <p:cNvGrpSpPr>
            <a:grpSpLocks/>
          </p:cNvGrpSpPr>
          <p:nvPr/>
        </p:nvGrpSpPr>
        <p:grpSpPr bwMode="auto">
          <a:xfrm>
            <a:off x="7165975" y="2490788"/>
            <a:ext cx="835025" cy="762000"/>
            <a:chOff x="2181225" y="3149600"/>
            <a:chExt cx="1016338" cy="927100"/>
          </a:xfrm>
        </p:grpSpPr>
        <p:pic>
          <p:nvPicPr>
            <p:cNvPr id="14360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2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3" name="Text Box 244"/>
            <p:cNvSpPr txBox="1">
              <a:spLocks noChangeArrowheads="1"/>
            </p:cNvSpPr>
            <p:nvPr/>
          </p:nvSpPr>
          <p:spPr bwMode="auto">
            <a:xfrm>
              <a:off x="2386350" y="3613150"/>
              <a:ext cx="811213" cy="3220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  <a:b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</a:b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Remote</a:t>
              </a:r>
            </a:p>
          </p:txBody>
        </p:sp>
      </p:grpSp>
      <p:cxnSp>
        <p:nvCxnSpPr>
          <p:cNvPr id="14" name="Straight Connector 212"/>
          <p:cNvCxnSpPr>
            <a:cxnSpLocks noChangeShapeType="1"/>
          </p:cNvCxnSpPr>
          <p:nvPr/>
        </p:nvCxnSpPr>
        <p:spPr bwMode="auto">
          <a:xfrm>
            <a:off x="6437313" y="2909888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6423025" y="26701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004050" y="3238500"/>
            <a:ext cx="2063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Lower Power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Scalable Processing Expansion</a:t>
            </a:r>
          </a:p>
        </p:txBody>
      </p:sp>
      <p:grpSp>
        <p:nvGrpSpPr>
          <p:cNvPr id="14346" name="Group 88"/>
          <p:cNvGrpSpPr>
            <a:grpSpLocks/>
          </p:cNvGrpSpPr>
          <p:nvPr/>
        </p:nvGrpSpPr>
        <p:grpSpPr bwMode="auto">
          <a:xfrm>
            <a:off x="5638800" y="3810000"/>
            <a:ext cx="796925" cy="762000"/>
            <a:chOff x="2181225" y="3149600"/>
            <a:chExt cx="969963" cy="927100"/>
          </a:xfrm>
        </p:grpSpPr>
        <p:pic>
          <p:nvPicPr>
            <p:cNvPr id="14356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8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9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TCI6614</a:t>
              </a:r>
            </a:p>
          </p:txBody>
        </p:sp>
      </p:grpSp>
      <p:grpSp>
        <p:nvGrpSpPr>
          <p:cNvPr id="14347" name="Group 88"/>
          <p:cNvGrpSpPr>
            <a:grpSpLocks/>
          </p:cNvGrpSpPr>
          <p:nvPr/>
        </p:nvGrpSpPr>
        <p:grpSpPr bwMode="auto">
          <a:xfrm>
            <a:off x="7165975" y="3810000"/>
            <a:ext cx="835025" cy="762000"/>
            <a:chOff x="2181225" y="3149600"/>
            <a:chExt cx="1016338" cy="927100"/>
          </a:xfrm>
        </p:grpSpPr>
        <p:pic>
          <p:nvPicPr>
            <p:cNvPr id="14352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4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5" name="Text Box 244"/>
            <p:cNvSpPr txBox="1">
              <a:spLocks noChangeArrowheads="1"/>
            </p:cNvSpPr>
            <p:nvPr/>
          </p:nvSpPr>
          <p:spPr bwMode="auto">
            <a:xfrm>
              <a:off x="2386350" y="3688042"/>
              <a:ext cx="811213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cxnSp>
        <p:nvCxnSpPr>
          <p:cNvPr id="27" name="Straight Connector 212"/>
          <p:cNvCxnSpPr>
            <a:cxnSpLocks noChangeShapeType="1"/>
          </p:cNvCxnSpPr>
          <p:nvPr/>
        </p:nvCxnSpPr>
        <p:spPr bwMode="auto">
          <a:xfrm>
            <a:off x="6437313" y="4229100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9" name="TextBox 27"/>
          <p:cNvSpPr txBox="1">
            <a:spLocks noChangeArrowheads="1"/>
          </p:cNvSpPr>
          <p:nvPr/>
        </p:nvSpPr>
        <p:spPr bwMode="auto">
          <a:xfrm>
            <a:off x="6423025" y="39909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5562600" y="46101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 Cortex A8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DSP cores</a:t>
            </a:r>
          </a:p>
        </p:txBody>
      </p:sp>
      <p:sp>
        <p:nvSpPr>
          <p:cNvPr id="14351" name="TextBox 29"/>
          <p:cNvSpPr txBox="1">
            <a:spLocks noChangeArrowheads="1"/>
          </p:cNvSpPr>
          <p:nvPr/>
        </p:nvSpPr>
        <p:spPr bwMode="auto">
          <a:xfrm>
            <a:off x="7162800" y="4610100"/>
            <a:ext cx="1139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– 8 DSP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227013" y="1077913"/>
          <a:ext cx="8640762" cy="3011487"/>
        </p:xfrm>
        <a:graphic>
          <a:graphicData uri="http://schemas.openxmlformats.org/presentationml/2006/ole">
            <p:oleObj spid="_x0000_s2050" name="Visio" r:id="rId5" imgW="5254626" imgH="1834745" progId="Visio.Drawing.11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  <a:endParaRPr lang="en-US" dirty="0" smtClean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34962" y="6107668"/>
            <a:ext cx="8428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sz="2000" dirty="0" smtClean="0">
                <a:latin typeface="+mj-lt"/>
              </a:rPr>
              <a:t>NOTE: The PM and FL are transparent to the user after setting the registers.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28600" y="1074295"/>
          <a:ext cx="8636000" cy="3016250"/>
        </p:xfrm>
        <a:graphic>
          <a:graphicData uri="http://schemas.openxmlformats.org/presentationml/2006/ole">
            <p:oleObj spid="_x0000_s50179" name="Visio" r:id="rId5" imgW="5254626" imgH="1834745" progId="Visio.Drawing.11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Packet-Based Transfer Protocol</a:t>
            </a:r>
            <a:endParaRPr lang="en-US" sz="2400" b="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962400"/>
          </a:xfrm>
        </p:spPr>
        <p:txBody>
          <a:bodyPr/>
          <a:lstStyle/>
          <a:p>
            <a:pPr marL="693737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Four read/write transactions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Write Request / Data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Optional Write Response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Request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Response Data Packet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Interrupt Request Packet passes event to remote side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Multiple outstanding transactions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 byte packet header (currently up to 64 bytes)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8b/9b error correction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5.588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b6439741-2205-4487-9877-0f016eeaf92b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2.343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a074f949-8141-41c9-8ec5-3e514970e34d"/>
  <p:tag name="ARTICULATE_SLIDE_NAV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3.776"/>
  <p:tag name="ARTICULATE_SLIDE_PAUSE" val="0"/>
  <p:tag name="ARTICULATE_NAV_LEVEL" val="1"/>
  <p:tag name="ARTICULATE_PLAYLIST_ID" val="-1"/>
  <p:tag name="ARTICULATE_LOCK_SLIDE" val="0"/>
  <p:tag name="ARTICULATE_SLIDE_GUID" val="a1fb7b03-ac23-4ec4-8fbb-7fd7c6828163"/>
  <p:tag name="ARTICULATE_SLIDE_NAV" val="4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9257</TotalTime>
  <Words>2737</Words>
  <Application>Microsoft Office PowerPoint</Application>
  <PresentationFormat>On-screen Show (4:3)</PresentationFormat>
  <Paragraphs>780</Paragraphs>
  <Slides>49</Slides>
  <Notes>49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77_KeyStoneOLT</vt:lpstr>
      <vt:lpstr>Visio</vt:lpstr>
      <vt:lpstr>Microsoft Visio Drawing</vt:lpstr>
      <vt:lpstr>C66x KeyStone Training HyperLink</vt:lpstr>
      <vt:lpstr>Agenda</vt:lpstr>
      <vt:lpstr>Agenda</vt:lpstr>
      <vt:lpstr>HyperLink Bus</vt:lpstr>
      <vt:lpstr>HyperLink in KeyStone</vt:lpstr>
      <vt:lpstr>HyperLink Advantages</vt:lpstr>
      <vt:lpstr>HyperLink External Interfaces</vt:lpstr>
      <vt:lpstr>HyperLink External Interfaces</vt:lpstr>
      <vt:lpstr>Packet-Based Transfer Protocol</vt:lpstr>
      <vt:lpstr>HyperLink Functionality</vt:lpstr>
      <vt:lpstr>Example of  HyperLink  Use Case</vt:lpstr>
      <vt:lpstr>HyperLink Model</vt:lpstr>
      <vt:lpstr>Agenda</vt:lpstr>
      <vt:lpstr>Segmentation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Agenda</vt:lpstr>
      <vt:lpstr>Chip Level Configuration</vt:lpstr>
      <vt:lpstr>Platform Level Configuration</vt:lpstr>
      <vt:lpstr>Basic HyperLink LLD Functions</vt:lpstr>
      <vt:lpstr>Configuration Functions</vt:lpstr>
      <vt:lpstr>Slide 46</vt:lpstr>
      <vt:lpstr>Agenda</vt:lpstr>
      <vt:lpstr>Example and Demo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Ran Katzur</cp:lastModifiedBy>
  <cp:revision>370</cp:revision>
  <dcterms:created xsi:type="dcterms:W3CDTF">2011-10-05T14:30:29Z</dcterms:created>
  <dcterms:modified xsi:type="dcterms:W3CDTF">2012-04-09T15:21:04Z</dcterms:modified>
</cp:coreProperties>
</file>