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52" r:id="rId5"/>
  </p:sldMasterIdLst>
  <p:notesMasterIdLst>
    <p:notesMasterId r:id="rId45"/>
  </p:notesMasterIdLst>
  <p:handoutMasterIdLst>
    <p:handoutMasterId r:id="rId46"/>
  </p:handoutMasterIdLst>
  <p:sldIdLst>
    <p:sldId id="830" r:id="rId6"/>
    <p:sldId id="867" r:id="rId7"/>
    <p:sldId id="829" r:id="rId8"/>
    <p:sldId id="833" r:id="rId9"/>
    <p:sldId id="834" r:id="rId10"/>
    <p:sldId id="835" r:id="rId11"/>
    <p:sldId id="836" r:id="rId12"/>
    <p:sldId id="868" r:id="rId13"/>
    <p:sldId id="838" r:id="rId14"/>
    <p:sldId id="869" r:id="rId15"/>
    <p:sldId id="840" r:id="rId16"/>
    <p:sldId id="841" r:id="rId17"/>
    <p:sldId id="842" r:id="rId18"/>
    <p:sldId id="870" r:id="rId19"/>
    <p:sldId id="844" r:id="rId20"/>
    <p:sldId id="845" r:id="rId21"/>
    <p:sldId id="846" r:id="rId22"/>
    <p:sldId id="871" r:id="rId23"/>
    <p:sldId id="848" r:id="rId24"/>
    <p:sldId id="849" r:id="rId25"/>
    <p:sldId id="850" r:id="rId26"/>
    <p:sldId id="851" r:id="rId27"/>
    <p:sldId id="852" r:id="rId28"/>
    <p:sldId id="853" r:id="rId29"/>
    <p:sldId id="854" r:id="rId30"/>
    <p:sldId id="872" r:id="rId31"/>
    <p:sldId id="856" r:id="rId32"/>
    <p:sldId id="857" r:id="rId33"/>
    <p:sldId id="873" r:id="rId34"/>
    <p:sldId id="859" r:id="rId35"/>
    <p:sldId id="860" r:id="rId36"/>
    <p:sldId id="874" r:id="rId37"/>
    <p:sldId id="862" r:id="rId38"/>
    <p:sldId id="863" r:id="rId39"/>
    <p:sldId id="864" r:id="rId40"/>
    <p:sldId id="876" r:id="rId41"/>
    <p:sldId id="878" r:id="rId42"/>
    <p:sldId id="875" r:id="rId43"/>
    <p:sldId id="866" r:id="rId44"/>
  </p:sldIdLst>
  <p:sldSz cx="9144000" cy="6858000" type="screen4x3"/>
  <p:notesSz cx="7010400" cy="9296400"/>
  <p:custDataLst>
    <p:tags r:id="rId47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99"/>
    <a:srgbClr val="FFCCFF"/>
    <a:srgbClr val="FFFF66"/>
    <a:srgbClr val="CCCC00"/>
    <a:srgbClr val="66FF66"/>
    <a:srgbClr val="00CC00"/>
    <a:srgbClr val="003300"/>
    <a:srgbClr val="217B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34" autoAdjust="0"/>
    <p:restoredTop sz="95078" autoAdjust="0"/>
  </p:normalViewPr>
  <p:slideViewPr>
    <p:cSldViewPr snapToGrid="0">
      <p:cViewPr varScale="1">
        <p:scale>
          <a:sx n="114" d="100"/>
          <a:sy n="114" d="100"/>
        </p:scale>
        <p:origin x="-786" y="-108"/>
      </p:cViewPr>
      <p:guideLst>
        <p:guide orient="horz" pos="2160"/>
        <p:guide pos="41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85" tIns="45542" rIns="91085" bIns="45542" numCol="1" anchor="t" anchorCtr="0" compatLnSpc="1">
            <a:prstTxWarp prst="textNoShape">
              <a:avLst/>
            </a:prstTxWarp>
          </a:bodyPr>
          <a:lstStyle>
            <a:lvl1pPr algn="l" defTabSz="9101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85" tIns="45542" rIns="91085" bIns="45542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Arial" charset="0"/>
              </a:defRPr>
            </a:lvl1pPr>
          </a:lstStyle>
          <a:p>
            <a:pPr>
              <a:defRPr/>
            </a:pPr>
            <a:fld id="{289FDC66-27A5-4579-BABF-D16C8BCC835C}" type="datetimeFigureOut">
              <a:rPr lang="en-US"/>
              <a:pPr>
                <a:defRPr/>
              </a:pPr>
              <a:t>9/14/2012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85" tIns="45542" rIns="91085" bIns="45542" numCol="1" anchor="b" anchorCtr="0" compatLnSpc="1">
            <a:prstTxWarp prst="textNoShape">
              <a:avLst/>
            </a:prstTxWarp>
          </a:bodyPr>
          <a:lstStyle>
            <a:lvl1pPr algn="l" defTabSz="9101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85" tIns="45542" rIns="91085" bIns="45542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Arial" charset="0"/>
              </a:defRPr>
            </a:lvl1pPr>
          </a:lstStyle>
          <a:p>
            <a:pPr>
              <a:defRPr/>
            </a:pPr>
            <a:fld id="{EBDB6E16-9802-4E15-B604-546218923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1" tIns="45966" rIns="91931" bIns="45966" numCol="1" anchor="t" anchorCtr="0" compatLnSpc="1">
            <a:prstTxWarp prst="textNoShape">
              <a:avLst/>
            </a:prstTxWarp>
          </a:bodyPr>
          <a:lstStyle>
            <a:lvl1pPr algn="l" defTabSz="9101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1" tIns="45966" rIns="91931" bIns="45966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1" tIns="45966" rIns="91931" bIns="459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1" tIns="45966" rIns="91931" bIns="45966" numCol="1" anchor="b" anchorCtr="0" compatLnSpc="1">
            <a:prstTxWarp prst="textNoShape">
              <a:avLst/>
            </a:prstTxWarp>
          </a:bodyPr>
          <a:lstStyle>
            <a:lvl1pPr algn="l" defTabSz="9101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1" tIns="45966" rIns="91931" bIns="45966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Arial" charset="0"/>
              </a:defRPr>
            </a:lvl1pPr>
          </a:lstStyle>
          <a:p>
            <a:pPr>
              <a:defRPr/>
            </a:pPr>
            <a:fld id="{9AF68C97-DBEA-40B2-91B6-F690EAC6B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3C2F1B-7A00-4E70-8896-FBAB1A03BE5E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10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14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18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2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26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29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3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32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38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F64B04-1992-4103-8674-0CC1B4BCFB3D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DD63F-2AFC-428B-BB59-1F672FC4E28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DD63F-2AFC-428B-BB59-1F672FC4E28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DD63F-2AFC-428B-BB59-1F672FC4E28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DD63F-2AFC-428B-BB59-1F672FC4E28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8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DD63F-2AFC-428B-BB59-1F672FC4E28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F89BD6-E300-4C67-B175-76E5828D27B4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F89BD6-E300-4C67-B175-76E5828D27B4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45" name="Picture 8" descr="ti_hz_1c_pos_rgb_jpg.jp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>
            <p:custDataLst>
              <p:tags r:id="rId7"/>
            </p:custDataLst>
          </p:nvPr>
        </p:nvSpPr>
        <p:spPr>
          <a:xfrm>
            <a:off x="7428848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71" r:id="rId1"/>
    <p:sldLayoutId id="2147485972" r:id="rId2"/>
    <p:sldLayoutId id="2147485973" r:id="rId3"/>
    <p:sldLayoutId id="2147485974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38200"/>
            <a:ext cx="7772400" cy="27432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5400" b="0" dirty="0" smtClean="0"/>
              <a:t>Intro to:   </a:t>
            </a:r>
            <a:br>
              <a:rPr lang="en-US" sz="5400" b="0" dirty="0" smtClean="0"/>
            </a:br>
            <a:r>
              <a:rPr lang="en-US" sz="5400" b="0" dirty="0" smtClean="0"/>
              <a:t>Inter-Processor Communications (IPC)</a:t>
            </a:r>
            <a:endParaRPr lang="en-US" sz="5400" b="0" dirty="0"/>
          </a:p>
        </p:txBody>
      </p:sp>
      <p:sp>
        <p:nvSpPr>
          <p:cNvPr id="8" name="Slide number"/>
          <p:cNvSpPr txBox="1"/>
          <p:nvPr/>
        </p:nvSpPr>
        <p:spPr>
          <a:xfrm>
            <a:off x="8636000" y="6642100"/>
            <a:ext cx="635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latin typeface="Arial"/>
              </a:rPr>
              <a:t>1</a:t>
            </a:r>
            <a:endParaRPr lang="en-US" sz="1000" b="0">
              <a:solidFill>
                <a:schemeClr val="tx2"/>
              </a:solidFill>
              <a:latin typeface="Arial"/>
            </a:endParaRPr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371475" y="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IPC Services - Notify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dirty="0" smtClean="0"/>
              <a:t>Basic Concepts </a:t>
            </a:r>
          </a:p>
          <a:p>
            <a:pPr eaLnBrk="1" hangingPunct="1"/>
            <a:r>
              <a:rPr lang="en-US" b="1" dirty="0" smtClean="0"/>
              <a:t>IPC Services</a:t>
            </a:r>
          </a:p>
          <a:p>
            <a:pPr lvl="1" eaLnBrk="1" hangingPunct="1"/>
            <a:r>
              <a:rPr lang="en-US" b="1" dirty="0" smtClean="0"/>
              <a:t>Notify</a:t>
            </a:r>
          </a:p>
          <a:p>
            <a:pPr lvl="1" eaLnBrk="1" hangingPunct="1"/>
            <a:r>
              <a:rPr lang="en-US" dirty="0" smtClean="0"/>
              <a:t>Data Passing</a:t>
            </a:r>
          </a:p>
          <a:p>
            <a:pPr lvl="1" eaLnBrk="1" hangingPunct="1"/>
            <a:r>
              <a:rPr lang="en-US" dirty="0" smtClean="0"/>
              <a:t>Message Queue</a:t>
            </a:r>
          </a:p>
          <a:p>
            <a:pPr lvl="1" eaLnBrk="1" hangingPunct="1"/>
            <a:r>
              <a:rPr lang="en-US" dirty="0" smtClean="0"/>
              <a:t>Support Utilities</a:t>
            </a:r>
          </a:p>
          <a:p>
            <a:pPr eaLnBrk="1" hangingPunct="1"/>
            <a:r>
              <a:rPr lang="en-US" dirty="0" smtClean="0"/>
              <a:t>Setup and Examples</a:t>
            </a:r>
          </a:p>
          <a:p>
            <a:pPr eaLnBrk="1" hangingPunct="1"/>
            <a:r>
              <a:rPr lang="en-US" dirty="0" smtClean="0"/>
              <a:t>IPC Transports</a:t>
            </a:r>
          </a:p>
          <a:p>
            <a:pPr eaLnBrk="1" hangingPunct="1"/>
            <a:r>
              <a:rPr lang="en-US" dirty="0" smtClean="0"/>
              <a:t>Lab or Demo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85775" y="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Using Notify – Concepts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707207"/>
            <a:ext cx="8974573" cy="188359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Notify is the </a:t>
            </a:r>
            <a:r>
              <a:rPr lang="en-US" b="0" u="sng" dirty="0" smtClean="0">
                <a:solidFill>
                  <a:schemeClr val="dk1"/>
                </a:solidFill>
                <a:effectLst/>
                <a:latin typeface="Calibri" pitchFamily="34" charset="0"/>
              </a:rPr>
              <a:t>SIMPLEST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form of IPC communication.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Use: Send simple 32-bit payload to another CorePac.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Sender: Transmit payload and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eventId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(INT) to destination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CorePac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Receiver: Receive payload/</a:t>
            </a:r>
            <a:r>
              <a:rPr lang="en-US" b="0" dirty="0" err="1" smtClean="0">
                <a:solidFill>
                  <a:schemeClr val="dk1"/>
                </a:solidFill>
                <a:latin typeface="Calibri" pitchFamily="34" charset="0"/>
              </a:rPr>
              <a:t>eventId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and run associated callback </a:t>
            </a:r>
            <a:r>
              <a:rPr lang="en-US" b="0" dirty="0" err="1" smtClean="0">
                <a:solidFill>
                  <a:schemeClr val="dk1"/>
                </a:solidFill>
                <a:latin typeface="Calibri" pitchFamily="34" charset="0"/>
              </a:rPr>
              <a:t>fxn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.</a:t>
            </a:r>
            <a:endParaRPr lang="en-US" b="0" dirty="0" smtClean="0">
              <a:solidFill>
                <a:schemeClr val="tx2"/>
              </a:solidFill>
              <a:effectLst/>
              <a:latin typeface="Calibri" pitchFamily="34" charset="0"/>
            </a:endParaRPr>
          </a:p>
        </p:txBody>
      </p:sp>
      <p:sp>
        <p:nvSpPr>
          <p:cNvPr id="78" name="Leading Question"/>
          <p:cNvSpPr txBox="1"/>
          <p:nvPr/>
        </p:nvSpPr>
        <p:spPr>
          <a:xfrm>
            <a:off x="6400800" y="6197604"/>
            <a:ext cx="2152832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Let's see an example...</a:t>
            </a:r>
          </a:p>
        </p:txBody>
      </p:sp>
      <p:sp>
        <p:nvSpPr>
          <p:cNvPr id="24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11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  <p:grpSp>
        <p:nvGrpSpPr>
          <p:cNvPr id="23" name="Group 76"/>
          <p:cNvGrpSpPr/>
          <p:nvPr/>
        </p:nvGrpSpPr>
        <p:grpSpPr>
          <a:xfrm>
            <a:off x="2286000" y="2819400"/>
            <a:ext cx="4267200" cy="3200400"/>
            <a:chOff x="2286000" y="3048000"/>
            <a:chExt cx="4267200" cy="3200400"/>
          </a:xfrm>
        </p:grpSpPr>
        <p:sp>
          <p:nvSpPr>
            <p:cNvPr id="26" name="Cube 25"/>
            <p:cNvSpPr/>
            <p:nvPr/>
          </p:nvSpPr>
          <p:spPr bwMode="auto">
            <a:xfrm>
              <a:off x="2286000" y="3048000"/>
              <a:ext cx="4267200" cy="3200400"/>
            </a:xfrm>
            <a:prstGeom prst="cube">
              <a:avLst>
                <a:gd name="adj" fmla="val 2700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Device 1</a:t>
              </a:r>
            </a:p>
          </p:txBody>
        </p:sp>
        <p:grpSp>
          <p:nvGrpSpPr>
            <p:cNvPr id="27" name="Group 60"/>
            <p:cNvGrpSpPr/>
            <p:nvPr/>
          </p:nvGrpSpPr>
          <p:grpSpPr>
            <a:xfrm>
              <a:off x="2590800" y="3581400"/>
              <a:ext cx="1600200" cy="1905000"/>
              <a:chOff x="990600" y="2362200"/>
              <a:chExt cx="1371600" cy="1905000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000000"/>
                    </a:solidFill>
                    <a:latin typeface="Calibri" pitchFamily="34" charset="0"/>
                  </a:rPr>
                  <a:t>CorePac 1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600" b="0" dirty="0" smtClean="0">
                    <a:solidFill>
                      <a:srgbClr val="000000"/>
                    </a:solidFill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39" name="Rounded Rectangle 38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800" dirty="0" smtClean="0">
                    <a:solidFill>
                      <a:srgbClr val="000000"/>
                    </a:solidFill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40" name="Rounded Rectangle 39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600" b="0" dirty="0" smtClean="0">
                    <a:solidFill>
                      <a:srgbClr val="000000"/>
                    </a:solidFill>
                    <a:latin typeface="Calibri" pitchFamily="34" charset="0"/>
                  </a:rPr>
                  <a:t>Thread 2</a:t>
                </a:r>
              </a:p>
            </p:txBody>
          </p:sp>
        </p:grpSp>
        <p:sp>
          <p:nvSpPr>
            <p:cNvPr id="28" name="Rectangle 27"/>
            <p:cNvSpPr/>
            <p:nvPr/>
          </p:nvSpPr>
          <p:spPr bwMode="auto">
            <a:xfrm>
              <a:off x="3903928" y="5652971"/>
              <a:ext cx="1004771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endParaRPr lang="en-US" sz="2800" dirty="0" smtClean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047464" y="5716769"/>
              <a:ext cx="715930" cy="31720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9144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 dirty="0" smtClean="0">
                  <a:solidFill>
                    <a:srgbClr val="000000"/>
                  </a:solidFill>
                  <a:latin typeface="Calibri" pitchFamily="34" charset="0"/>
                </a:rPr>
                <a:t>MEM</a:t>
              </a:r>
            </a:p>
          </p:txBody>
        </p:sp>
        <p:grpSp>
          <p:nvGrpSpPr>
            <p:cNvPr id="30" name="Group 68"/>
            <p:cNvGrpSpPr/>
            <p:nvPr/>
          </p:nvGrpSpPr>
          <p:grpSpPr>
            <a:xfrm>
              <a:off x="4572000" y="3581400"/>
              <a:ext cx="1600200" cy="1905000"/>
              <a:chOff x="990600" y="2362200"/>
              <a:chExt cx="1371600" cy="1905000"/>
            </a:xfrm>
          </p:grpSpPr>
          <p:sp>
            <p:nvSpPr>
              <p:cNvPr id="33" name="Rectangle 32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000000"/>
                    </a:solidFill>
                    <a:latin typeface="Calibri" pitchFamily="34" charset="0"/>
                  </a:rPr>
                  <a:t>CorePac 2</a:t>
                </a:r>
              </a:p>
            </p:txBody>
          </p:sp>
          <p:sp>
            <p:nvSpPr>
              <p:cNvPr id="34" name="Rounded Rectangle 33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600" b="0" dirty="0" smtClean="0">
                    <a:solidFill>
                      <a:srgbClr val="000000"/>
                    </a:solidFill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35" name="Rounded Rectangle 34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800" dirty="0" smtClean="0">
                    <a:solidFill>
                      <a:srgbClr val="000000"/>
                    </a:solidFill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36" name="Rounded Rectangle 35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600" b="0" dirty="0" smtClean="0">
                    <a:solidFill>
                      <a:srgbClr val="000000"/>
                    </a:solidFill>
                    <a:latin typeface="Calibri" pitchFamily="34" charset="0"/>
                  </a:rPr>
                  <a:t>Thread 2</a:t>
                </a:r>
              </a:p>
            </p:txBody>
          </p:sp>
        </p:grpSp>
        <p:cxnSp>
          <p:nvCxnSpPr>
            <p:cNvPr id="31" name="Shape 30"/>
            <p:cNvCxnSpPr>
              <a:stCxn id="38" idx="1"/>
              <a:endCxn id="28" idx="1"/>
            </p:cNvCxnSpPr>
            <p:nvPr/>
          </p:nvCxnSpPr>
          <p:spPr bwMode="auto">
            <a:xfrm rot="16200000" flipH="1">
              <a:off x="2973765" y="4951407"/>
              <a:ext cx="956039" cy="904288"/>
            </a:xfrm>
            <a:prstGeom prst="bentConnector2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Shape 31"/>
            <p:cNvCxnSpPr>
              <a:stCxn id="28" idx="3"/>
              <a:endCxn id="36" idx="1"/>
            </p:cNvCxnSpPr>
            <p:nvPr/>
          </p:nvCxnSpPr>
          <p:spPr bwMode="auto">
            <a:xfrm flipV="1">
              <a:off x="4908699" y="4925532"/>
              <a:ext cx="854665" cy="956039"/>
            </a:xfrm>
            <a:prstGeom prst="bentConnector2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1905000" y="1905000"/>
            <a:ext cx="4419600" cy="1676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Using Notify –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661583"/>
            <a:ext cx="9166292" cy="12434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Notify APIs interact with IPC Notify module.</a:t>
            </a:r>
          </a:p>
          <a:p>
            <a:pPr marL="342900" indent="-342900" algn="l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Configuration is done via the IPC </a:t>
            </a:r>
            <a:r>
              <a:rPr lang="en-US" b="0" dirty="0" err="1" smtClean="0">
                <a:solidFill>
                  <a:schemeClr val="dk1"/>
                </a:solidFill>
                <a:latin typeface="Calibri" pitchFamily="34" charset="0"/>
              </a:rPr>
              <a:t>MultiProc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module.</a:t>
            </a:r>
          </a:p>
          <a:p>
            <a:pPr marL="342900" indent="-342900" algn="l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Notify manager handles multiple interrupt events via single INT line.</a:t>
            </a:r>
          </a:p>
        </p:txBody>
      </p:sp>
      <p:grpSp>
        <p:nvGrpSpPr>
          <p:cNvPr id="2" name="Group 30"/>
          <p:cNvGrpSpPr/>
          <p:nvPr/>
        </p:nvGrpSpPr>
        <p:grpSpPr>
          <a:xfrm>
            <a:off x="2057400" y="2057400"/>
            <a:ext cx="4038600" cy="1371600"/>
            <a:chOff x="2057400" y="2057400"/>
            <a:chExt cx="4038600" cy="1371600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4343400" y="2057400"/>
              <a:ext cx="1752600" cy="4572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Notify</a:t>
              </a: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4343400" y="2971800"/>
              <a:ext cx="1752600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err="1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MultiProc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24" name="Straight Arrow Connector 23"/>
            <p:cNvCxnSpPr>
              <a:stCxn id="21" idx="2"/>
              <a:endCxn id="22" idx="0"/>
            </p:cNvCxnSpPr>
            <p:nvPr/>
          </p:nvCxnSpPr>
          <p:spPr bwMode="auto">
            <a:xfrm>
              <a:off x="5219700" y="25146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6" name="Folded Corner 25"/>
            <p:cNvSpPr/>
            <p:nvPr/>
          </p:nvSpPr>
          <p:spPr bwMode="auto">
            <a:xfrm>
              <a:off x="2057400" y="2057400"/>
              <a:ext cx="1447800" cy="838200"/>
            </a:xfrm>
            <a:prstGeom prst="foldedCorner">
              <a:avLst>
                <a:gd name="adj" fmla="val 30621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Arial Narrow" pitchFamily="34" charset="0"/>
                </a:rPr>
                <a:t>User APIs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>
              <a:off x="3505200" y="2284231"/>
              <a:ext cx="8382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5186235" y="2557132"/>
              <a:ext cx="736099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800" b="0" i="1" dirty="0" smtClean="0">
                  <a:solidFill>
                    <a:schemeClr val="dk1"/>
                  </a:solidFill>
                  <a:effectLst/>
                </a:rPr>
                <a:t>Uses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04800" y="4648200"/>
            <a:ext cx="8458200" cy="723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spAutoFit/>
          </a:bodyPr>
          <a:lstStyle/>
          <a:p>
            <a:pPr lvl="0" algn="l" eaLnBrk="0" hangingPunct="0">
              <a:spcBef>
                <a:spcPts val="600"/>
              </a:spcBef>
            </a:pPr>
            <a:r>
              <a:rPr lang="en-US" sz="1800" b="0" i="1" dirty="0" smtClean="0">
                <a:solidFill>
                  <a:srgbClr val="000000"/>
                </a:solidFill>
                <a:latin typeface="Calibri" pitchFamily="34" charset="0"/>
              </a:rPr>
              <a:t>//  </a:t>
            </a:r>
            <a:r>
              <a:rPr lang="en-US" sz="2000" i="1" dirty="0" smtClean="0">
                <a:solidFill>
                  <a:schemeClr val="tx2"/>
                </a:solidFill>
                <a:latin typeface="Calibri" pitchFamily="34" charset="0"/>
              </a:rPr>
              <a:t>RECEIVER</a:t>
            </a:r>
            <a:endParaRPr lang="en-US" sz="1800" i="1" dirty="0" smtClean="0">
              <a:solidFill>
                <a:schemeClr val="tx2"/>
              </a:solidFill>
              <a:latin typeface="Calibri" pitchFamily="34" charset="0"/>
            </a:endParaRPr>
          </a:p>
          <a:p>
            <a:pPr lvl="0" algn="l" eaLnBrk="0" hangingPunct="0">
              <a:spcBef>
                <a:spcPts val="600"/>
              </a:spcBef>
            </a:pPr>
            <a:r>
              <a:rPr lang="en-US" sz="1600" noProof="1" smtClean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Notify_registerEvent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srcId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lineId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eventId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cbFxn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cbArg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n-US" dirty="0" smtClean="0">
              <a:solidFill>
                <a:schemeClr val="dk1"/>
              </a:solidFill>
              <a:effectLst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4800" y="3733800"/>
            <a:ext cx="8458200" cy="723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l" eaLnBrk="0" hangingPunct="0">
              <a:spcBef>
                <a:spcPts val="600"/>
              </a:spcBef>
            </a:pPr>
            <a:r>
              <a:rPr lang="en-US" sz="1800" b="0" i="1" dirty="0" smtClean="0">
                <a:solidFill>
                  <a:srgbClr val="000000"/>
                </a:solidFill>
                <a:latin typeface="Calibri" pitchFamily="34" charset="0"/>
              </a:rPr>
              <a:t>//  </a:t>
            </a:r>
            <a:r>
              <a:rPr lang="en-US" sz="2000" i="1" dirty="0" smtClean="0">
                <a:solidFill>
                  <a:schemeClr val="tx2"/>
                </a:solidFill>
                <a:latin typeface="Calibri" pitchFamily="34" charset="0"/>
              </a:rPr>
              <a:t>SENDER</a:t>
            </a:r>
            <a:endParaRPr lang="en-US" sz="1800" i="1" dirty="0" smtClean="0">
              <a:solidFill>
                <a:schemeClr val="tx2"/>
              </a:solidFill>
              <a:latin typeface="Calibri" pitchFamily="34" charset="0"/>
            </a:endParaRPr>
          </a:p>
          <a:p>
            <a:pPr lvl="0" algn="l" eaLnBrk="0" hangingPunct="0">
              <a:spcBef>
                <a:spcPts val="600"/>
              </a:spcBef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Notify_sendEvent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dstId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lineId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eventId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, payload,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waitClear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28600" y="5562600"/>
            <a:ext cx="8517781" cy="7571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When </a:t>
            </a: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RECEIVER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gets this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eventId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from the </a:t>
            </a: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SENDER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, the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cbFxn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is</a:t>
            </a:r>
            <a:b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called and passes the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srcId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,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eventId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, payload and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cbArg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.</a:t>
            </a:r>
          </a:p>
        </p:txBody>
      </p:sp>
      <p:sp>
        <p:nvSpPr>
          <p:cNvPr id="18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12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Example Callback Function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457200" y="990600"/>
            <a:ext cx="8305800" cy="4114800"/>
          </a:xfrm>
          <a:prstGeom prst="rect">
            <a:avLst/>
          </a:prstGeom>
          <a:solidFill>
            <a:schemeClr val="accent1">
              <a:lumMod val="90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/*</a:t>
            </a:r>
          </a:p>
          <a:p>
            <a:pPr algn="l"/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 *  ======== </a:t>
            </a:r>
            <a:r>
              <a:rPr lang="en-US" sz="2000" b="0" dirty="0" err="1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cbFxn</a:t>
            </a:r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 ========</a:t>
            </a:r>
          </a:p>
          <a:p>
            <a:pPr algn="l"/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 *  This </a:t>
            </a:r>
            <a:r>
              <a:rPr lang="en-US" sz="2000" b="0" dirty="0" err="1" smtClean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fxn</a:t>
            </a:r>
            <a:r>
              <a:rPr lang="en-US" sz="2000" b="0" dirty="0" smtClean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 </a:t>
            </a:r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was registered with Notify. It is called when any event </a:t>
            </a:r>
            <a:r>
              <a:rPr lang="en-US" sz="2000" b="0" dirty="0" smtClean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is sent </a:t>
            </a:r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to </a:t>
            </a:r>
            <a:r>
              <a:rPr lang="en-US" sz="2000" b="0" dirty="0" smtClean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this CPU.</a:t>
            </a:r>
            <a:endParaRPr lang="en-US" sz="2000" b="0" dirty="0">
              <a:solidFill>
                <a:schemeClr val="tx2"/>
              </a:solidFill>
              <a:latin typeface="Arial Narrow" pitchFamily="34" charset="0"/>
              <a:cs typeface="Courier New" pitchFamily="49" charset="0"/>
            </a:endParaRPr>
          </a:p>
          <a:p>
            <a:pPr algn="l"/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 */</a:t>
            </a:r>
          </a:p>
          <a:p>
            <a:pPr algn="l"/>
            <a:endParaRPr lang="en-US" sz="2000" b="0" dirty="0" smtClean="0">
              <a:latin typeface="Arial Narrow" pitchFamily="34" charset="0"/>
              <a:cs typeface="Courier New" pitchFamily="49" charset="0"/>
            </a:endParaRPr>
          </a:p>
          <a:p>
            <a:pPr algn="l"/>
            <a:r>
              <a:rPr lang="en-US" sz="2000" b="0" dirty="0" smtClean="0">
                <a:latin typeface="Arial Narrow" pitchFamily="34" charset="0"/>
                <a:cs typeface="Courier New" pitchFamily="49" charset="0"/>
              </a:rPr>
              <a:t>void </a:t>
            </a:r>
            <a:r>
              <a:rPr lang="en-US" sz="2000" b="0" dirty="0" err="1" smtClean="0">
                <a:latin typeface="Arial Narrow" pitchFamily="34" charset="0"/>
                <a:cs typeface="Courier New" pitchFamily="49" charset="0"/>
              </a:rPr>
              <a:t>cbFxn</a:t>
            </a:r>
            <a:r>
              <a:rPr lang="en-US" sz="2000" b="0" dirty="0" smtClean="0">
                <a:latin typeface="Arial Narrow" pitchFamily="34" charset="0"/>
                <a:cs typeface="Courier New" pitchFamily="49" charset="0"/>
              </a:rPr>
              <a:t>(UInt16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procId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, UInt16 </a:t>
            </a:r>
            <a:r>
              <a:rPr lang="en-US" sz="2000" b="0" dirty="0" err="1" smtClean="0">
                <a:latin typeface="Arial Narrow" pitchFamily="34" charset="0"/>
                <a:cs typeface="Courier New" pitchFamily="49" charset="0"/>
              </a:rPr>
              <a:t>lineId</a:t>
            </a:r>
            <a:r>
              <a:rPr lang="en-US" sz="2000" b="0" dirty="0" smtClean="0">
                <a:latin typeface="Arial Narrow" pitchFamily="34" charset="0"/>
                <a:cs typeface="Courier New" pitchFamily="49" charset="0"/>
              </a:rPr>
              <a:t>, UInt32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eventId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,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UArg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arg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, UInt32 payload)</a:t>
            </a:r>
          </a:p>
          <a:p>
            <a:pPr algn="l"/>
            <a:r>
              <a:rPr lang="en-US" sz="2000" b="0" dirty="0">
                <a:latin typeface="Arial Narrow" pitchFamily="34" charset="0"/>
                <a:cs typeface="Courier New" pitchFamily="49" charset="0"/>
              </a:rPr>
              <a:t>{</a:t>
            </a:r>
          </a:p>
          <a:p>
            <a:pPr algn="l"/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   </a:t>
            </a:r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/* The payload is a sequence number. */</a:t>
            </a:r>
          </a:p>
          <a:p>
            <a:pPr algn="l"/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  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recvProcId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=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procId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;</a:t>
            </a:r>
          </a:p>
          <a:p>
            <a:pPr algn="l"/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  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seq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= payload;</a:t>
            </a:r>
          </a:p>
          <a:p>
            <a:pPr algn="l"/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  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Semaphore_post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(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semHandle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);</a:t>
            </a:r>
          </a:p>
          <a:p>
            <a:pPr algn="l"/>
            <a:r>
              <a:rPr lang="en-US" sz="2000" b="0" dirty="0">
                <a:latin typeface="Arial Narrow" pitchFamily="34" charset="0"/>
                <a:cs typeface="Courier New" pitchFamily="49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485792" y="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IPC Services - Data Passing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dirty="0" smtClean="0"/>
              <a:t>Basic Concepts </a:t>
            </a:r>
          </a:p>
          <a:p>
            <a:pPr eaLnBrk="1" hangingPunct="1"/>
            <a:r>
              <a:rPr lang="en-US" b="1" dirty="0" smtClean="0"/>
              <a:t>IPC Services</a:t>
            </a:r>
          </a:p>
          <a:p>
            <a:pPr lvl="1" eaLnBrk="1" hangingPunct="1"/>
            <a:r>
              <a:rPr lang="en-US" dirty="0" smtClean="0"/>
              <a:t>Notify</a:t>
            </a:r>
          </a:p>
          <a:p>
            <a:pPr lvl="1" eaLnBrk="1" hangingPunct="1"/>
            <a:r>
              <a:rPr lang="en-US" b="1" dirty="0" smtClean="0"/>
              <a:t>Data Passing</a:t>
            </a:r>
          </a:p>
          <a:p>
            <a:pPr lvl="1" eaLnBrk="1" hangingPunct="1"/>
            <a:r>
              <a:rPr lang="en-US" dirty="0" smtClean="0"/>
              <a:t>Message Queue</a:t>
            </a:r>
          </a:p>
          <a:p>
            <a:pPr lvl="1" eaLnBrk="1" hangingPunct="1"/>
            <a:r>
              <a:rPr lang="en-US" dirty="0" smtClean="0"/>
              <a:t>Support Utilities</a:t>
            </a:r>
          </a:p>
          <a:p>
            <a:pPr eaLnBrk="1" hangingPunct="1"/>
            <a:r>
              <a:rPr lang="en-US" dirty="0" smtClean="0"/>
              <a:t>Setup and Examples</a:t>
            </a:r>
          </a:p>
          <a:p>
            <a:pPr eaLnBrk="1" hangingPunct="1"/>
            <a:r>
              <a:rPr lang="en-US" dirty="0" smtClean="0"/>
              <a:t>IPC Transports</a:t>
            </a:r>
          </a:p>
          <a:p>
            <a:pPr eaLnBrk="1" hangingPunct="1"/>
            <a:r>
              <a:rPr lang="en-US" dirty="0" smtClean="0"/>
              <a:t>Lab or Demo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76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Data Passing – Concepts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707207"/>
            <a:ext cx="9032857" cy="188359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Uses </a:t>
            </a:r>
            <a:r>
              <a:rPr lang="en-US" i="1" dirty="0" smtClean="0">
                <a:solidFill>
                  <a:schemeClr val="tx2"/>
                </a:solidFill>
                <a:latin typeface="Calibri" pitchFamily="34" charset="0"/>
              </a:rPr>
              <a:t>double linked lists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to share data between </a:t>
            </a: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CorePacs</a:t>
            </a:r>
            <a:endParaRPr lang="en-US" b="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Use: Send more complex data elements to another CorePac.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Linked lists can be configured statically or dynamically.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Not typically used by itself – but as a building block for </a:t>
            </a:r>
            <a:r>
              <a:rPr lang="en-US" b="0" dirty="0" err="1" smtClean="0">
                <a:solidFill>
                  <a:schemeClr val="tx2"/>
                </a:solidFill>
                <a:latin typeface="Calibri" pitchFamily="34" charset="0"/>
              </a:rPr>
              <a:t>MessageQ</a:t>
            </a:r>
            <a:endParaRPr lang="en-US" b="0" dirty="0" smtClean="0">
              <a:solidFill>
                <a:schemeClr val="tx2"/>
              </a:solidFill>
              <a:latin typeface="Calibri" pitchFamily="34" charset="0"/>
            </a:endParaRPr>
          </a:p>
        </p:txBody>
      </p:sp>
      <p:grpSp>
        <p:nvGrpSpPr>
          <p:cNvPr id="2" name="Group 76"/>
          <p:cNvGrpSpPr/>
          <p:nvPr/>
        </p:nvGrpSpPr>
        <p:grpSpPr>
          <a:xfrm>
            <a:off x="2286000" y="2819400"/>
            <a:ext cx="4267200" cy="3200400"/>
            <a:chOff x="2286000" y="3048000"/>
            <a:chExt cx="4267200" cy="3200400"/>
          </a:xfrm>
        </p:grpSpPr>
        <p:sp>
          <p:nvSpPr>
            <p:cNvPr id="42" name="Cube 41"/>
            <p:cNvSpPr/>
            <p:nvPr/>
          </p:nvSpPr>
          <p:spPr bwMode="auto">
            <a:xfrm>
              <a:off x="2286000" y="3048000"/>
              <a:ext cx="4267200" cy="3200400"/>
            </a:xfrm>
            <a:prstGeom prst="cube">
              <a:avLst>
                <a:gd name="adj" fmla="val 2700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Device 1</a:t>
              </a:r>
            </a:p>
          </p:txBody>
        </p:sp>
        <p:grpSp>
          <p:nvGrpSpPr>
            <p:cNvPr id="3" name="Group 60"/>
            <p:cNvGrpSpPr/>
            <p:nvPr/>
          </p:nvGrpSpPr>
          <p:grpSpPr>
            <a:xfrm>
              <a:off x="2590800" y="3581400"/>
              <a:ext cx="1600200" cy="1905000"/>
              <a:chOff x="990600" y="2362200"/>
              <a:chExt cx="1371600" cy="1905000"/>
            </a:xfrm>
          </p:grpSpPr>
          <p:sp>
            <p:nvSpPr>
              <p:cNvPr id="67" name="Rectangle 66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000000"/>
                    </a:solidFill>
                    <a:latin typeface="Calibri" pitchFamily="34" charset="0"/>
                  </a:rPr>
                  <a:t>CorePac 1</a:t>
                </a:r>
              </a:p>
            </p:txBody>
          </p:sp>
          <p:sp>
            <p:nvSpPr>
              <p:cNvPr id="68" name="Rounded Rectangle 67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600" b="0" dirty="0" smtClean="0">
                    <a:solidFill>
                      <a:srgbClr val="000000"/>
                    </a:solidFill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69" name="Rounded Rectangle 68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800" dirty="0" smtClean="0">
                    <a:solidFill>
                      <a:srgbClr val="000000"/>
                    </a:solidFill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70" name="Rounded Rectangle 69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600" b="0" dirty="0" smtClean="0">
                    <a:solidFill>
                      <a:srgbClr val="000000"/>
                    </a:solidFill>
                    <a:latin typeface="Calibri" pitchFamily="34" charset="0"/>
                  </a:rPr>
                  <a:t>Thread 2</a:t>
                </a:r>
              </a:p>
            </p:txBody>
          </p:sp>
        </p:grpSp>
        <p:sp>
          <p:nvSpPr>
            <p:cNvPr id="63" name="Rectangle 62"/>
            <p:cNvSpPr/>
            <p:nvPr/>
          </p:nvSpPr>
          <p:spPr bwMode="auto">
            <a:xfrm>
              <a:off x="3903928" y="5652971"/>
              <a:ext cx="1004771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endParaRPr lang="en-US" sz="2800" dirty="0" smtClean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4047464" y="5716769"/>
              <a:ext cx="715930" cy="31720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9144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 dirty="0" smtClean="0">
                  <a:solidFill>
                    <a:srgbClr val="000000"/>
                  </a:solidFill>
                  <a:latin typeface="Calibri" pitchFamily="34" charset="0"/>
                </a:rPr>
                <a:t>MEM</a:t>
              </a:r>
            </a:p>
          </p:txBody>
        </p:sp>
        <p:grpSp>
          <p:nvGrpSpPr>
            <p:cNvPr id="4" name="Group 68"/>
            <p:cNvGrpSpPr/>
            <p:nvPr/>
          </p:nvGrpSpPr>
          <p:grpSpPr>
            <a:xfrm>
              <a:off x="4572000" y="3581400"/>
              <a:ext cx="1600200" cy="1905000"/>
              <a:chOff x="990600" y="2362200"/>
              <a:chExt cx="1371600" cy="1905000"/>
            </a:xfrm>
          </p:grpSpPr>
          <p:sp>
            <p:nvSpPr>
              <p:cNvPr id="59" name="Rectangle 58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000000"/>
                    </a:solidFill>
                    <a:latin typeface="Calibri" pitchFamily="34" charset="0"/>
                  </a:rPr>
                  <a:t>CorePac 2</a:t>
                </a:r>
              </a:p>
            </p:txBody>
          </p:sp>
          <p:sp>
            <p:nvSpPr>
              <p:cNvPr id="60" name="Rounded Rectangle 59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600" b="0" dirty="0" smtClean="0">
                    <a:solidFill>
                      <a:srgbClr val="000000"/>
                    </a:solidFill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61" name="Rounded Rectangle 60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800" dirty="0" smtClean="0">
                    <a:solidFill>
                      <a:srgbClr val="000000"/>
                    </a:solidFill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62" name="Rounded Rectangle 61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600" b="0" dirty="0" smtClean="0">
                    <a:solidFill>
                      <a:srgbClr val="000000"/>
                    </a:solidFill>
                    <a:latin typeface="Calibri" pitchFamily="34" charset="0"/>
                  </a:rPr>
                  <a:t>Thread 2</a:t>
                </a:r>
              </a:p>
            </p:txBody>
          </p:sp>
        </p:grpSp>
        <p:cxnSp>
          <p:nvCxnSpPr>
            <p:cNvPr id="50" name="Shape 49"/>
            <p:cNvCxnSpPr>
              <a:stCxn id="68" idx="1"/>
              <a:endCxn id="63" idx="1"/>
            </p:cNvCxnSpPr>
            <p:nvPr/>
          </p:nvCxnSpPr>
          <p:spPr bwMode="auto">
            <a:xfrm rot="16200000" flipH="1">
              <a:off x="2973765" y="4951407"/>
              <a:ext cx="956039" cy="904288"/>
            </a:xfrm>
            <a:prstGeom prst="bentConnector2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Shape 50"/>
            <p:cNvCxnSpPr>
              <a:stCxn id="63" idx="3"/>
              <a:endCxn id="62" idx="1"/>
            </p:cNvCxnSpPr>
            <p:nvPr/>
          </p:nvCxnSpPr>
          <p:spPr bwMode="auto">
            <a:xfrm flipV="1">
              <a:off x="4908699" y="4925532"/>
              <a:ext cx="854665" cy="956039"/>
            </a:xfrm>
            <a:prstGeom prst="bentConnector2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78" name="Leading Question"/>
          <p:cNvSpPr txBox="1"/>
          <p:nvPr/>
        </p:nvSpPr>
        <p:spPr>
          <a:xfrm>
            <a:off x="5195790" y="6212118"/>
            <a:ext cx="3357842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2000" b="0" dirty="0" smtClean="0">
                <a:solidFill>
                  <a:srgbClr val="0066FF"/>
                </a:solidFill>
                <a:latin typeface="Arial Narrow"/>
              </a:rPr>
              <a:t>Let’s look at the static version first…</a:t>
            </a:r>
          </a:p>
        </p:txBody>
      </p:sp>
      <p:sp>
        <p:nvSpPr>
          <p:cNvPr id="24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15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76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Data Passing – Static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687067"/>
            <a:ext cx="8931163" cy="17620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80000"/>
              </a:lnSpc>
              <a:spcBef>
                <a:spcPts val="5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Data Passing uses a </a:t>
            </a:r>
            <a:r>
              <a:rPr lang="en-US" i="1" dirty="0" smtClean="0">
                <a:solidFill>
                  <a:schemeClr val="tx2"/>
                </a:solidFill>
                <a:latin typeface="Calibri" pitchFamily="34" charset="0"/>
              </a:rPr>
              <a:t>double linked list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that can be shared </a:t>
            </a:r>
            <a:b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between </a:t>
            </a: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CorePacs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; Linked list is defined </a:t>
            </a: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STATICALLY</a:t>
            </a:r>
            <a:r>
              <a:rPr lang="en-US" b="0" dirty="0" smtClean="0">
                <a:latin typeface="Calibri" pitchFamily="34" charset="0"/>
              </a:rPr>
              <a:t>.</a:t>
            </a:r>
          </a:p>
          <a:p>
            <a:pPr marL="342900" indent="-342900" algn="l">
              <a:lnSpc>
                <a:spcPct val="80000"/>
              </a:lnSpc>
              <a:spcBef>
                <a:spcPts val="5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ListMP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handles address translation and cache coherency.</a:t>
            </a:r>
          </a:p>
          <a:p>
            <a:pPr marL="342900" indent="-342900" algn="l">
              <a:lnSpc>
                <a:spcPct val="80000"/>
              </a:lnSpc>
              <a:spcBef>
                <a:spcPts val="5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GateMP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protects read/write accesses.</a:t>
            </a:r>
          </a:p>
          <a:p>
            <a:pPr marL="342900" indent="-342900" algn="l">
              <a:lnSpc>
                <a:spcPct val="80000"/>
              </a:lnSpc>
              <a:spcBef>
                <a:spcPts val="5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ListMP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is typically used by </a:t>
            </a: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(covered later), not by itself.</a:t>
            </a:r>
          </a:p>
        </p:txBody>
      </p:sp>
      <p:sp>
        <p:nvSpPr>
          <p:cNvPr id="28" name="Leading Question"/>
          <p:cNvSpPr txBox="1"/>
          <p:nvPr/>
        </p:nvSpPr>
        <p:spPr>
          <a:xfrm>
            <a:off x="4310031" y="6528435"/>
            <a:ext cx="2569293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Now, the dynamic version...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393402" y="2493500"/>
            <a:ext cx="8382000" cy="3886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545802" y="3551270"/>
            <a:ext cx="1752600" cy="457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Notify</a:t>
            </a:r>
          </a:p>
        </p:txBody>
      </p:sp>
      <p:sp>
        <p:nvSpPr>
          <p:cNvPr id="44" name="Rounded Rectangle 43"/>
          <p:cNvSpPr/>
          <p:nvPr/>
        </p:nvSpPr>
        <p:spPr bwMode="auto">
          <a:xfrm>
            <a:off x="545802" y="4541870"/>
            <a:ext cx="17526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MultiProc</a:t>
            </a:r>
            <a:endParaRPr lang="en-US" b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45" name="Straight Arrow Connector 44"/>
          <p:cNvCxnSpPr>
            <a:stCxn id="42" idx="2"/>
            <a:endCxn id="44" idx="0"/>
          </p:cNvCxnSpPr>
          <p:nvPr/>
        </p:nvCxnSpPr>
        <p:spPr bwMode="auto">
          <a:xfrm>
            <a:off x="1422102" y="4008470"/>
            <a:ext cx="0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8" name="Folded Corner 47"/>
          <p:cNvSpPr/>
          <p:nvPr/>
        </p:nvSpPr>
        <p:spPr bwMode="auto">
          <a:xfrm>
            <a:off x="3191536" y="2636870"/>
            <a:ext cx="1676400" cy="609600"/>
          </a:xfrm>
          <a:prstGeom prst="foldedCorner">
            <a:avLst>
              <a:gd name="adj" fmla="val 30621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smtClean="0">
                <a:solidFill>
                  <a:srgbClr val="000000"/>
                </a:solidFill>
                <a:latin typeface="Arial Narrow" pitchFamily="34" charset="0"/>
              </a:rPr>
              <a:t>User APIs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88637" y="4084670"/>
            <a:ext cx="736099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0" i="1" dirty="0" smtClean="0">
                <a:solidFill>
                  <a:srgbClr val="000000"/>
                </a:solidFill>
              </a:rPr>
              <a:t>Uses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136602" y="3551270"/>
            <a:ext cx="1752600" cy="457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ListMP</a:t>
            </a:r>
            <a:endParaRPr lang="en-US" b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4427366" y="4541870"/>
            <a:ext cx="2138236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Shared Region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3767" y="4455037"/>
            <a:ext cx="736099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0" i="1" dirty="0" smtClean="0">
                <a:solidFill>
                  <a:srgbClr val="000000"/>
                </a:solidFill>
              </a:rPr>
              <a:t>Uses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4427366" y="5151470"/>
            <a:ext cx="2138236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GateMP</a:t>
            </a:r>
            <a:endParaRPr lang="en-US" b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4427366" y="5761070"/>
            <a:ext cx="2138236" cy="4572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NameServer</a:t>
            </a:r>
            <a:endParaRPr lang="en-US" b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55" name="Shape 54"/>
          <p:cNvCxnSpPr>
            <a:stCxn id="50" idx="2"/>
            <a:endCxn id="54" idx="1"/>
          </p:cNvCxnSpPr>
          <p:nvPr/>
        </p:nvCxnSpPr>
        <p:spPr bwMode="auto">
          <a:xfrm rot="16200000" flipH="1">
            <a:off x="3229534" y="4791838"/>
            <a:ext cx="1981200" cy="41446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6" name="Shape 55"/>
          <p:cNvCxnSpPr>
            <a:stCxn id="50" idx="2"/>
            <a:endCxn id="53" idx="1"/>
          </p:cNvCxnSpPr>
          <p:nvPr/>
        </p:nvCxnSpPr>
        <p:spPr bwMode="auto">
          <a:xfrm rot="16200000" flipH="1">
            <a:off x="3534334" y="4487038"/>
            <a:ext cx="1371600" cy="41446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7" name="Shape 56"/>
          <p:cNvCxnSpPr>
            <a:stCxn id="50" idx="2"/>
            <a:endCxn id="51" idx="1"/>
          </p:cNvCxnSpPr>
          <p:nvPr/>
        </p:nvCxnSpPr>
        <p:spPr bwMode="auto">
          <a:xfrm rot="16200000" flipH="1">
            <a:off x="3839134" y="4182238"/>
            <a:ext cx="762000" cy="41446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8" name="Straight Arrow Connector 57"/>
          <p:cNvCxnSpPr>
            <a:stCxn id="44" idx="3"/>
            <a:endCxn id="51" idx="1"/>
          </p:cNvCxnSpPr>
          <p:nvPr/>
        </p:nvCxnSpPr>
        <p:spPr bwMode="auto">
          <a:xfrm>
            <a:off x="2298402" y="4770470"/>
            <a:ext cx="212896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H="1">
            <a:off x="2146002" y="3094070"/>
            <a:ext cx="1295400" cy="685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4008470" y="3094070"/>
            <a:ext cx="0" cy="457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7" name="Rounded Rectangle 66"/>
          <p:cNvSpPr/>
          <p:nvPr/>
        </p:nvSpPr>
        <p:spPr bwMode="auto">
          <a:xfrm>
            <a:off x="2831802" y="5151470"/>
            <a:ext cx="538036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0" dirty="0" err="1" smtClean="0">
                <a:solidFill>
                  <a:srgbClr val="000000"/>
                </a:solidFill>
                <a:latin typeface="Calibri" pitchFamily="34" charset="0"/>
              </a:rPr>
              <a:t>Cfg</a:t>
            </a:r>
            <a:endParaRPr lang="en-US" sz="1800" b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16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76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Data Passing – Dynamic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762000"/>
            <a:ext cx="8400120" cy="157581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Data Passing uses a </a:t>
            </a:r>
            <a:r>
              <a:rPr lang="en-US" i="1" dirty="0" smtClean="0">
                <a:solidFill>
                  <a:schemeClr val="tx2"/>
                </a:solidFill>
                <a:latin typeface="Calibri" pitchFamily="34" charset="0"/>
              </a:rPr>
              <a:t>double linked list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that can be shared </a:t>
            </a:r>
            <a:b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between CPUs. Linked list is defined </a:t>
            </a: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DYNAMICALLY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(via heap).</a:t>
            </a:r>
          </a:p>
          <a:p>
            <a:pPr marL="342900" indent="-342900" algn="l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Same as previous, except linked lists are allocated from Heap</a:t>
            </a:r>
          </a:p>
          <a:p>
            <a:pPr marL="342900" indent="-342900" algn="l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Typically not used alone – but as a building block for </a:t>
            </a: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MessageQ</a:t>
            </a:r>
            <a:endParaRPr lang="en-US" b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" name="Leading Question"/>
          <p:cNvSpPr txBox="1"/>
          <p:nvPr/>
        </p:nvSpPr>
        <p:spPr>
          <a:xfrm>
            <a:off x="3525853" y="6521293"/>
            <a:ext cx="3225242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And last...let's look at </a:t>
            </a:r>
            <a:r>
              <a:rPr lang="en-US" sz="2000" b="0" dirty="0" err="1" smtClean="0">
                <a:solidFill>
                  <a:schemeClr val="tx2"/>
                </a:solidFill>
                <a:latin typeface="Arial Narrow"/>
              </a:rPr>
              <a:t>MessageQ</a:t>
            </a: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...</a:t>
            </a:r>
          </a:p>
        </p:txBody>
      </p:sp>
      <p:grpSp>
        <p:nvGrpSpPr>
          <p:cNvPr id="2" name="Group 37"/>
          <p:cNvGrpSpPr/>
          <p:nvPr/>
        </p:nvGrpSpPr>
        <p:grpSpPr>
          <a:xfrm>
            <a:off x="393402" y="2472068"/>
            <a:ext cx="8382000" cy="3886200"/>
            <a:chOff x="457200" y="2578398"/>
            <a:chExt cx="8382000" cy="388620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457200" y="2578398"/>
              <a:ext cx="8382000" cy="38862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grpSp>
          <p:nvGrpSpPr>
            <p:cNvPr id="3" name="Group 31"/>
            <p:cNvGrpSpPr/>
            <p:nvPr/>
          </p:nvGrpSpPr>
          <p:grpSpPr>
            <a:xfrm>
              <a:off x="609600" y="2743200"/>
              <a:ext cx="8077200" cy="3581400"/>
              <a:chOff x="609600" y="2743200"/>
              <a:chExt cx="8077200" cy="3581400"/>
            </a:xfrm>
          </p:grpSpPr>
          <p:sp>
            <p:nvSpPr>
              <p:cNvPr id="21" name="Rounded Rectangle 20"/>
              <p:cNvSpPr/>
              <p:nvPr/>
            </p:nvSpPr>
            <p:spPr bwMode="auto">
              <a:xfrm>
                <a:off x="609600" y="3657600"/>
                <a:ext cx="1752600" cy="45720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smtClean="0">
                    <a:solidFill>
                      <a:srgbClr val="000000"/>
                    </a:solidFill>
                    <a:latin typeface="Calibri" pitchFamily="34" charset="0"/>
                  </a:rPr>
                  <a:t>Notify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 bwMode="auto">
              <a:xfrm>
                <a:off x="609600" y="4648200"/>
                <a:ext cx="1752600" cy="4572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MultiProc</a:t>
                </a:r>
                <a:endParaRPr lang="en-US" b="0" dirty="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1" idx="2"/>
                <a:endCxn id="22" idx="0"/>
              </p:cNvCxnSpPr>
              <p:nvPr/>
            </p:nvCxnSpPr>
            <p:spPr bwMode="auto">
              <a:xfrm>
                <a:off x="1485900" y="4114800"/>
                <a:ext cx="0" cy="53340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6" name="Folded Corner 25"/>
              <p:cNvSpPr/>
              <p:nvPr/>
            </p:nvSpPr>
            <p:spPr bwMode="auto">
              <a:xfrm>
                <a:off x="3255334" y="2743200"/>
                <a:ext cx="1676400" cy="609600"/>
              </a:xfrm>
              <a:prstGeom prst="foldedCorner">
                <a:avLst>
                  <a:gd name="adj" fmla="val 30621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9144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smtClean="0">
                    <a:solidFill>
                      <a:srgbClr val="000000"/>
                    </a:solidFill>
                    <a:latin typeface="Arial Narrow" pitchFamily="34" charset="0"/>
                  </a:rPr>
                  <a:t>User APIs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452435" y="4191000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800" b="0" i="1" dirty="0" smtClean="0">
                    <a:solidFill>
                      <a:srgbClr val="000000"/>
                    </a:solidFill>
                  </a:rPr>
                  <a:t>Uses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 bwMode="auto">
              <a:xfrm>
                <a:off x="3200400" y="3657600"/>
                <a:ext cx="1752600" cy="45720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ListMP</a:t>
                </a:r>
                <a:endParaRPr lang="en-US" b="0" dirty="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 bwMode="auto">
              <a:xfrm>
                <a:off x="4491164" y="4648200"/>
                <a:ext cx="2138236" cy="4572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smtClean="0">
                    <a:solidFill>
                      <a:srgbClr val="000000"/>
                    </a:solidFill>
                    <a:latin typeface="Calibri" pitchFamily="34" charset="0"/>
                  </a:rPr>
                  <a:t>Shared Region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387565" y="4561367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800" b="0" i="1" dirty="0" smtClean="0">
                    <a:solidFill>
                      <a:srgbClr val="000000"/>
                    </a:solidFill>
                  </a:rPr>
                  <a:t>Uses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 bwMode="auto">
              <a:xfrm>
                <a:off x="4491164" y="5257800"/>
                <a:ext cx="2138236" cy="4572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GateMP</a:t>
                </a:r>
                <a:endParaRPr lang="en-US" b="0" dirty="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 bwMode="auto">
              <a:xfrm>
                <a:off x="4491164" y="5867400"/>
                <a:ext cx="2138236" cy="457200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NameServer</a:t>
                </a:r>
                <a:endParaRPr lang="en-US" b="0" dirty="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35" name="Shape 34"/>
              <p:cNvCxnSpPr>
                <a:stCxn id="16" idx="2"/>
                <a:endCxn id="27" idx="1"/>
              </p:cNvCxnSpPr>
              <p:nvPr/>
            </p:nvCxnSpPr>
            <p:spPr bwMode="auto">
              <a:xfrm rot="16200000" flipH="1">
                <a:off x="3293332" y="4898168"/>
                <a:ext cx="1981200" cy="414464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7" name="Shape 36"/>
              <p:cNvCxnSpPr>
                <a:stCxn id="16" idx="2"/>
                <a:endCxn id="23" idx="1"/>
              </p:cNvCxnSpPr>
              <p:nvPr/>
            </p:nvCxnSpPr>
            <p:spPr bwMode="auto">
              <a:xfrm rot="16200000" flipH="1">
                <a:off x="3598132" y="4593368"/>
                <a:ext cx="1371600" cy="414464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9" name="Shape 38"/>
              <p:cNvCxnSpPr>
                <a:stCxn id="16" idx="2"/>
                <a:endCxn id="17" idx="1"/>
              </p:cNvCxnSpPr>
              <p:nvPr/>
            </p:nvCxnSpPr>
            <p:spPr bwMode="auto">
              <a:xfrm rot="16200000" flipH="1">
                <a:off x="3902932" y="4288568"/>
                <a:ext cx="762000" cy="414464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1" name="Straight Arrow Connector 40"/>
              <p:cNvCxnSpPr>
                <a:stCxn id="22" idx="3"/>
                <a:endCxn id="17" idx="1"/>
              </p:cNvCxnSpPr>
              <p:nvPr/>
            </p:nvCxnSpPr>
            <p:spPr bwMode="auto">
              <a:xfrm>
                <a:off x="2362200" y="4876800"/>
                <a:ext cx="2128964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3" name="Straight Arrow Connector 42"/>
              <p:cNvCxnSpPr/>
              <p:nvPr/>
            </p:nvCxnSpPr>
            <p:spPr bwMode="auto">
              <a:xfrm flipH="1">
                <a:off x="2209800" y="3200400"/>
                <a:ext cx="1295400" cy="6858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6" name="Straight Arrow Connector 45"/>
              <p:cNvCxnSpPr/>
              <p:nvPr/>
            </p:nvCxnSpPr>
            <p:spPr bwMode="auto">
              <a:xfrm>
                <a:off x="4072268" y="3200400"/>
                <a:ext cx="0" cy="4572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33" name="Rounded Rectangle 32"/>
              <p:cNvSpPr/>
              <p:nvPr/>
            </p:nvSpPr>
            <p:spPr bwMode="auto">
              <a:xfrm>
                <a:off x="6400800" y="3657600"/>
                <a:ext cx="2286000" cy="45720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HeapMemMP</a:t>
                </a:r>
                <a:r>
                  <a:rPr lang="en-US" b="0" dirty="0" smtClean="0">
                    <a:solidFill>
                      <a:srgbClr val="000000"/>
                    </a:solidFill>
                    <a:latin typeface="Calibri" pitchFamily="34" charset="0"/>
                  </a:rPr>
                  <a:t> +</a:t>
                </a:r>
              </a:p>
            </p:txBody>
          </p:sp>
          <p:cxnSp>
            <p:nvCxnSpPr>
              <p:cNvPr id="36" name="Shape 35"/>
              <p:cNvCxnSpPr>
                <a:stCxn id="33" idx="2"/>
                <a:endCxn id="17" idx="3"/>
              </p:cNvCxnSpPr>
              <p:nvPr/>
            </p:nvCxnSpPr>
            <p:spPr bwMode="auto">
              <a:xfrm rot="5400000">
                <a:off x="6705600" y="4038600"/>
                <a:ext cx="762000" cy="914400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40" name="Shape 39"/>
              <p:cNvCxnSpPr>
                <a:stCxn id="33" idx="2"/>
                <a:endCxn id="23" idx="3"/>
              </p:cNvCxnSpPr>
              <p:nvPr/>
            </p:nvCxnSpPr>
            <p:spPr bwMode="auto">
              <a:xfrm rot="5400000">
                <a:off x="6400800" y="4343400"/>
                <a:ext cx="1371600" cy="914400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44" name="Shape 43"/>
              <p:cNvCxnSpPr>
                <a:stCxn id="33" idx="2"/>
                <a:endCxn id="27" idx="3"/>
              </p:cNvCxnSpPr>
              <p:nvPr/>
            </p:nvCxnSpPr>
            <p:spPr bwMode="auto">
              <a:xfrm rot="5400000">
                <a:off x="6096000" y="4648200"/>
                <a:ext cx="1981200" cy="914400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45" name="TextBox 44"/>
              <p:cNvSpPr txBox="1"/>
              <p:nvPr/>
            </p:nvSpPr>
            <p:spPr>
              <a:xfrm>
                <a:off x="6862635" y="4561367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800" b="0" i="1" dirty="0" smtClean="0">
                    <a:solidFill>
                      <a:srgbClr val="000000"/>
                    </a:solidFill>
                  </a:rPr>
                  <a:t>Uses</a:t>
                </a: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 bwMode="auto">
              <a:xfrm>
                <a:off x="4800600" y="3048000"/>
                <a:ext cx="1752600" cy="8382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31" name="Rounded Rectangle 30"/>
              <p:cNvSpPr/>
              <p:nvPr/>
            </p:nvSpPr>
            <p:spPr bwMode="auto">
              <a:xfrm>
                <a:off x="2895600" y="5257800"/>
                <a:ext cx="538036" cy="4572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800" b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Cfg</a:t>
                </a:r>
                <a:endParaRPr lang="en-US" sz="1800" b="0" dirty="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47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17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478647" y="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IPC Services – Message Queue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dirty="0" smtClean="0"/>
              <a:t>Basic Concepts </a:t>
            </a:r>
          </a:p>
          <a:p>
            <a:pPr eaLnBrk="1" hangingPunct="1"/>
            <a:r>
              <a:rPr lang="en-US" b="1" dirty="0" smtClean="0"/>
              <a:t>IPC Services</a:t>
            </a:r>
          </a:p>
          <a:p>
            <a:pPr lvl="1" eaLnBrk="1" hangingPunct="1"/>
            <a:r>
              <a:rPr lang="en-US" dirty="0" smtClean="0"/>
              <a:t>Notify</a:t>
            </a:r>
          </a:p>
          <a:p>
            <a:pPr lvl="1" eaLnBrk="1" hangingPunct="1"/>
            <a:r>
              <a:rPr lang="en-US" dirty="0" smtClean="0"/>
              <a:t>Data Passing</a:t>
            </a:r>
          </a:p>
          <a:p>
            <a:pPr lvl="1" eaLnBrk="1" hangingPunct="1"/>
            <a:r>
              <a:rPr lang="en-US" b="1" dirty="0" smtClean="0"/>
              <a:t>Message Queue</a:t>
            </a:r>
          </a:p>
          <a:p>
            <a:pPr lvl="1" eaLnBrk="1" hangingPunct="1"/>
            <a:r>
              <a:rPr lang="en-US" dirty="0" smtClean="0"/>
              <a:t>Support Utilities</a:t>
            </a:r>
          </a:p>
          <a:p>
            <a:pPr eaLnBrk="1" hangingPunct="1"/>
            <a:r>
              <a:rPr lang="en-US" dirty="0" smtClean="0"/>
              <a:t>Setup and Examples</a:t>
            </a:r>
          </a:p>
          <a:p>
            <a:pPr eaLnBrk="1" hangingPunct="1"/>
            <a:r>
              <a:rPr lang="en-US" dirty="0" smtClean="0"/>
              <a:t>IPC Transports</a:t>
            </a:r>
          </a:p>
          <a:p>
            <a:pPr eaLnBrk="1" hangingPunct="1"/>
            <a:r>
              <a:rPr lang="en-US" dirty="0" smtClean="0"/>
              <a:t>Lab or Demo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dirty="0" err="1" smtClean="0"/>
              <a:t>MessageQ</a:t>
            </a:r>
            <a:r>
              <a:rPr lang="en-US" dirty="0" smtClean="0"/>
              <a:t> – Concepts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557339"/>
            <a:ext cx="9150838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Supports structured sending/receiving of variable-length messages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Default “transport” is shared memory, but other transports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(Multicore Navigator, SRIO) can be configured.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APIs do NOT change based on transport – only the CFG (init) code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Supports SINGLE reader, multiple WRITER (READER owns mailbox)</a:t>
            </a:r>
            <a:endParaRPr lang="en-US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78" name="Leading Question"/>
          <p:cNvSpPr txBox="1"/>
          <p:nvPr/>
        </p:nvSpPr>
        <p:spPr>
          <a:xfrm>
            <a:off x="4979193" y="6533195"/>
            <a:ext cx="2152832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Let's see an example...</a:t>
            </a:r>
          </a:p>
        </p:txBody>
      </p:sp>
      <p:grpSp>
        <p:nvGrpSpPr>
          <p:cNvPr id="2" name="Group 22"/>
          <p:cNvGrpSpPr/>
          <p:nvPr/>
        </p:nvGrpSpPr>
        <p:grpSpPr>
          <a:xfrm>
            <a:off x="1056167" y="2762248"/>
            <a:ext cx="6858000" cy="3657600"/>
            <a:chOff x="1066800" y="2667000"/>
            <a:chExt cx="6858000" cy="3657600"/>
          </a:xfrm>
        </p:grpSpPr>
        <p:sp>
          <p:nvSpPr>
            <p:cNvPr id="24" name="Cube 23"/>
            <p:cNvSpPr/>
            <p:nvPr/>
          </p:nvSpPr>
          <p:spPr bwMode="auto">
            <a:xfrm>
              <a:off x="1066800" y="2667000"/>
              <a:ext cx="4267200" cy="3657600"/>
            </a:xfrm>
            <a:prstGeom prst="cube">
              <a:avLst>
                <a:gd name="adj" fmla="val 2700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Device 1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886200" y="5769934"/>
              <a:ext cx="1219200" cy="381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9144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SRIO</a:t>
              </a:r>
            </a:p>
          </p:txBody>
        </p:sp>
        <p:grpSp>
          <p:nvGrpSpPr>
            <p:cNvPr id="3" name="Group 60"/>
            <p:cNvGrpSpPr/>
            <p:nvPr/>
          </p:nvGrpSpPr>
          <p:grpSpPr>
            <a:xfrm>
              <a:off x="1371600" y="3124200"/>
              <a:ext cx="1600200" cy="1905000"/>
              <a:chOff x="990600" y="2362200"/>
              <a:chExt cx="1371600" cy="1905000"/>
            </a:xfrm>
          </p:grpSpPr>
          <p:sp>
            <p:nvSpPr>
              <p:cNvPr id="56" name="Rectangle 55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CorePac 1</a:t>
                </a:r>
              </a:p>
            </p:txBody>
          </p:sp>
          <p:sp>
            <p:nvSpPr>
              <p:cNvPr id="57" name="Rounded Rectangle 56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58" name="Rounded Rectangle 57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65" name="Rounded Rectangle 64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grpSp>
          <p:nvGrpSpPr>
            <p:cNvPr id="4" name="Group 67"/>
            <p:cNvGrpSpPr/>
            <p:nvPr/>
          </p:nvGrpSpPr>
          <p:grpSpPr>
            <a:xfrm>
              <a:off x="2043229" y="5195771"/>
              <a:ext cx="2286000" cy="457200"/>
              <a:chOff x="2294864" y="4572000"/>
              <a:chExt cx="2286000" cy="457200"/>
            </a:xfrm>
          </p:grpSpPr>
          <p:sp>
            <p:nvSpPr>
              <p:cNvPr id="52" name="Rectangle 51"/>
              <p:cNvSpPr/>
              <p:nvPr/>
            </p:nvSpPr>
            <p:spPr bwMode="auto">
              <a:xfrm>
                <a:off x="2294864" y="4572000"/>
                <a:ext cx="2286000" cy="4572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Arial Narrow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2438400" y="4635798"/>
                <a:ext cx="715930" cy="3172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MEM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3528235" y="4637567"/>
                <a:ext cx="891365" cy="3172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Multicore</a:t>
                </a:r>
                <a:b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</a:br>
                <a:r>
                  <a:rPr lang="en-US" sz="1200" b="0" dirty="0" smtClean="0">
                    <a:solidFill>
                      <a:schemeClr val="dk1"/>
                    </a:solidFill>
                    <a:latin typeface="Calibri" pitchFamily="34" charset="0"/>
                  </a:rPr>
                  <a:t>Navigator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124200" y="4572000"/>
                <a:ext cx="413896" cy="40011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2000" dirty="0" smtClean="0"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or</a:t>
                </a:r>
              </a:p>
            </p:txBody>
          </p:sp>
        </p:grpSp>
        <p:grpSp>
          <p:nvGrpSpPr>
            <p:cNvPr id="5" name="Group 68"/>
            <p:cNvGrpSpPr/>
            <p:nvPr/>
          </p:nvGrpSpPr>
          <p:grpSpPr>
            <a:xfrm>
              <a:off x="3352800" y="3124200"/>
              <a:ext cx="1600200" cy="1905000"/>
              <a:chOff x="990600" y="2362200"/>
              <a:chExt cx="1371600" cy="1905000"/>
            </a:xfrm>
          </p:grpSpPr>
          <p:sp>
            <p:nvSpPr>
              <p:cNvPr id="45" name="Rectangle 44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CorePac 2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49" name="Rounded Rectangle 48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sp>
          <p:nvSpPr>
            <p:cNvPr id="31" name="Cube 30"/>
            <p:cNvSpPr/>
            <p:nvPr/>
          </p:nvSpPr>
          <p:spPr bwMode="auto">
            <a:xfrm>
              <a:off x="5791200" y="2667000"/>
              <a:ext cx="2133600" cy="3657600"/>
            </a:xfrm>
            <a:prstGeom prst="cube">
              <a:avLst>
                <a:gd name="adj" fmla="val 5192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Device 2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943600" y="5769934"/>
              <a:ext cx="1219200" cy="381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9144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SRIO</a:t>
              </a:r>
            </a:p>
          </p:txBody>
        </p:sp>
        <p:grpSp>
          <p:nvGrpSpPr>
            <p:cNvPr id="7" name="Group 75"/>
            <p:cNvGrpSpPr/>
            <p:nvPr/>
          </p:nvGrpSpPr>
          <p:grpSpPr>
            <a:xfrm>
              <a:off x="6019800" y="3124200"/>
              <a:ext cx="1600200" cy="1905000"/>
              <a:chOff x="990600" y="2362200"/>
              <a:chExt cx="1371600" cy="1905000"/>
            </a:xfrm>
          </p:grpSpPr>
          <p:sp>
            <p:nvSpPr>
              <p:cNvPr id="39" name="Rectangle 38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CorePac 1</a:t>
                </a:r>
              </a:p>
            </p:txBody>
          </p:sp>
          <p:sp>
            <p:nvSpPr>
              <p:cNvPr id="40" name="Rounded Rectangle 39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43" name="Rounded Rectangle 42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cxnSp>
          <p:nvCxnSpPr>
            <p:cNvPr id="34" name="Shape 33"/>
            <p:cNvCxnSpPr>
              <a:stCxn id="57" idx="1"/>
              <a:endCxn id="52" idx="1"/>
            </p:cNvCxnSpPr>
            <p:nvPr/>
          </p:nvCxnSpPr>
          <p:spPr bwMode="auto">
            <a:xfrm rot="16200000" flipH="1">
              <a:off x="1433815" y="4814956"/>
              <a:ext cx="956039" cy="262789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Shape 34"/>
            <p:cNvCxnSpPr>
              <a:stCxn id="52" idx="3"/>
              <a:endCxn id="49" idx="1"/>
            </p:cNvCxnSpPr>
            <p:nvPr/>
          </p:nvCxnSpPr>
          <p:spPr bwMode="auto">
            <a:xfrm flipV="1">
              <a:off x="4329229" y="4468332"/>
              <a:ext cx="214935" cy="956039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Shape 35"/>
            <p:cNvCxnSpPr>
              <a:stCxn id="57" idx="1"/>
              <a:endCxn id="26" idx="1"/>
            </p:cNvCxnSpPr>
            <p:nvPr/>
          </p:nvCxnSpPr>
          <p:spPr bwMode="auto">
            <a:xfrm rot="16200000" flipH="1">
              <a:off x="2087269" y="4161503"/>
              <a:ext cx="1492102" cy="2105760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Straight Arrow Connector 36"/>
            <p:cNvCxnSpPr>
              <a:stCxn id="26" idx="3"/>
              <a:endCxn id="32" idx="1"/>
            </p:cNvCxnSpPr>
            <p:nvPr/>
          </p:nvCxnSpPr>
          <p:spPr bwMode="auto">
            <a:xfrm>
              <a:off x="5105400" y="5960434"/>
              <a:ext cx="8382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 flipV="1">
              <a:off x="6422066" y="4474534"/>
              <a:ext cx="0" cy="1295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44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19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421484" y="476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b="1" dirty="0" smtClean="0"/>
              <a:t>Basic Concepts </a:t>
            </a:r>
          </a:p>
          <a:p>
            <a:pPr eaLnBrk="1" hangingPunct="1"/>
            <a:r>
              <a:rPr lang="en-US" dirty="0" smtClean="0"/>
              <a:t>IPC Services</a:t>
            </a:r>
          </a:p>
          <a:p>
            <a:pPr eaLnBrk="1" hangingPunct="1"/>
            <a:r>
              <a:rPr lang="en-US" dirty="0" smtClean="0"/>
              <a:t>Setup and Examples</a:t>
            </a:r>
          </a:p>
          <a:p>
            <a:pPr eaLnBrk="1" hangingPunct="1"/>
            <a:r>
              <a:rPr lang="en-US" dirty="0" smtClean="0"/>
              <a:t>IPC Transports</a:t>
            </a:r>
          </a:p>
          <a:p>
            <a:pPr eaLnBrk="1" hangingPunct="1"/>
            <a:r>
              <a:rPr lang="en-US" dirty="0" smtClean="0"/>
              <a:t>Lab or Demo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Using </a:t>
            </a:r>
            <a:r>
              <a:rPr lang="en-US" dirty="0" err="1" smtClean="0"/>
              <a:t>MessageQ</a:t>
            </a:r>
            <a:r>
              <a:rPr lang="en-US" dirty="0" smtClean="0"/>
              <a:t> (1/4)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5638800" y="1066800"/>
            <a:ext cx="3352800" cy="2438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MessageQ_create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(“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myQ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MessageQ_get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&amp;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i="1" dirty="0" smtClean="0">
                <a:solidFill>
                  <a:schemeClr val="dk1"/>
                </a:solidFill>
                <a:latin typeface="Arial Narrow" pitchFamily="34" charset="0"/>
              </a:rPr>
              <a:t> 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</a:t>
            </a:r>
            <a:endParaRPr lang="en-US" sz="1800" dirty="0" smtClean="0">
              <a:solidFill>
                <a:schemeClr val="dk1"/>
              </a:solidFill>
              <a:latin typeface="Arial Narrow" pitchFamily="34" charset="0"/>
            </a:endParaRP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43600" y="643268"/>
            <a:ext cx="269291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CorePac 2 - READER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4800" y="4578695"/>
            <a:ext cx="8661667" cy="11326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transactions </a:t>
            </a:r>
            <a:r>
              <a:rPr lang="en-US" b="0" u="sng" dirty="0" smtClean="0">
                <a:solidFill>
                  <a:schemeClr val="dk1"/>
                </a:solidFill>
                <a:effectLst/>
                <a:latin typeface="Calibri" pitchFamily="34" charset="0"/>
              </a:rPr>
              <a:t>begin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with </a:t>
            </a: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READER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creating a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.</a:t>
            </a: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READER’s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attempt to get a message results in a block (when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semaphore specified), since no messages are in the queue yet.</a:t>
            </a:r>
            <a:endParaRPr lang="en-US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48" name="Flowchart: Magnetic Disk 47"/>
          <p:cNvSpPr/>
          <p:nvPr/>
        </p:nvSpPr>
        <p:spPr bwMode="auto">
          <a:xfrm>
            <a:off x="4548965" y="1339701"/>
            <a:ext cx="914400" cy="12192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“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myQ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”</a:t>
            </a:r>
          </a:p>
        </p:txBody>
      </p:sp>
      <p:sp>
        <p:nvSpPr>
          <p:cNvPr id="9" name="Leading Question"/>
          <p:cNvSpPr txBox="1"/>
          <p:nvPr/>
        </p:nvSpPr>
        <p:spPr>
          <a:xfrm>
            <a:off x="6879970" y="6196012"/>
            <a:ext cx="1928413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What happens next?</a:t>
            </a:r>
          </a:p>
        </p:txBody>
      </p:sp>
      <p:sp>
        <p:nvSpPr>
          <p:cNvPr id="11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20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71487" y="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Using </a:t>
            </a:r>
            <a:r>
              <a:rPr lang="en-US" dirty="0" err="1" smtClean="0"/>
              <a:t>MessageQ</a:t>
            </a:r>
            <a:r>
              <a:rPr lang="en-US" dirty="0" smtClean="0"/>
              <a:t> (2/4)</a:t>
            </a:r>
          </a:p>
        </p:txBody>
      </p:sp>
      <p:sp>
        <p:nvSpPr>
          <p:cNvPr id="31" name="Flowchart: Magnetic Disk 30"/>
          <p:cNvSpPr/>
          <p:nvPr/>
        </p:nvSpPr>
        <p:spPr bwMode="auto">
          <a:xfrm>
            <a:off x="4548965" y="1339701"/>
            <a:ext cx="914400" cy="12192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“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myQ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”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5638800" y="1066800"/>
            <a:ext cx="3352800" cy="2438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MessageQ_create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(“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myQ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MessageQ_get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&amp;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i="1" dirty="0" smtClean="0">
                <a:solidFill>
                  <a:schemeClr val="dk1"/>
                </a:solidFill>
                <a:latin typeface="Arial Narrow" pitchFamily="34" charset="0"/>
              </a:rPr>
              <a:t> 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</a:t>
            </a:r>
            <a:endParaRPr lang="en-US" sz="1800" dirty="0" smtClean="0">
              <a:solidFill>
                <a:schemeClr val="dk1"/>
              </a:solidFill>
              <a:latin typeface="Arial Narrow" pitchFamily="34" charset="0"/>
            </a:endParaRP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</a:t>
            </a:r>
          </a:p>
        </p:txBody>
      </p:sp>
      <p:sp>
        <p:nvSpPr>
          <p:cNvPr id="40" name="Rounded Rectangle 39"/>
          <p:cNvSpPr/>
          <p:nvPr/>
        </p:nvSpPr>
        <p:spPr bwMode="auto">
          <a:xfrm>
            <a:off x="152400" y="1066800"/>
            <a:ext cx="4191000" cy="19812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MessageQ_open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(“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myQ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 = 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MessageQ_alloc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 (heap, size,…);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MessageQ_put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02333" y="643268"/>
            <a:ext cx="26790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CorePac 1 - WRITER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2416" y="4879040"/>
            <a:ext cx="8573437" cy="128650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WRITER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begins by opening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created by </a:t>
            </a: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READER</a:t>
            </a:r>
            <a:r>
              <a:rPr lang="en-US" b="0" dirty="0" smtClean="0">
                <a:effectLst/>
                <a:latin typeface="Calibri" pitchFamily="34" charset="0"/>
              </a:rPr>
              <a:t>.</a:t>
            </a: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WRITER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gets a message block from a heap and fills it, as desired.</a:t>
            </a: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WRITER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puts the message into the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.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00400" y="3244701"/>
            <a:ext cx="1905000" cy="1524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Heap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5264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312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1360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4408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5264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1360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4408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5264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8312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360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4408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31266" y="4006701"/>
            <a:ext cx="304800" cy="304800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866167" y="2122967"/>
            <a:ext cx="304800" cy="304800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32" name="Shape 31"/>
          <p:cNvCxnSpPr>
            <a:stCxn id="17" idx="1"/>
          </p:cNvCxnSpPr>
          <p:nvPr/>
        </p:nvCxnSpPr>
        <p:spPr bwMode="auto">
          <a:xfrm rot="10800000">
            <a:off x="3352800" y="1949301"/>
            <a:ext cx="478466" cy="220980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3429000" y="2286000"/>
            <a:ext cx="13716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7" name="Leading Question"/>
          <p:cNvSpPr txBox="1"/>
          <p:nvPr/>
        </p:nvSpPr>
        <p:spPr>
          <a:xfrm>
            <a:off x="5105400" y="6198394"/>
            <a:ext cx="3707745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How does the READER get unblocked?</a:t>
            </a:r>
          </a:p>
        </p:txBody>
      </p:sp>
      <p:sp>
        <p:nvSpPr>
          <p:cNvPr id="29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21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643268"/>
            <a:ext cx="269291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CorePac 2 - READER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64343" y="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Using </a:t>
            </a:r>
            <a:r>
              <a:rPr lang="en-US" dirty="0" err="1" smtClean="0"/>
              <a:t>MessageQ</a:t>
            </a:r>
            <a:r>
              <a:rPr lang="en-US" dirty="0" smtClean="0"/>
              <a:t> (3/4)</a:t>
            </a:r>
          </a:p>
        </p:txBody>
      </p:sp>
      <p:sp>
        <p:nvSpPr>
          <p:cNvPr id="31" name="Flowchart: Magnetic Disk 30"/>
          <p:cNvSpPr/>
          <p:nvPr/>
        </p:nvSpPr>
        <p:spPr bwMode="auto">
          <a:xfrm>
            <a:off x="4548965" y="1339701"/>
            <a:ext cx="914400" cy="12192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“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myQ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”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5638800" y="1066800"/>
            <a:ext cx="3352800" cy="2438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MessageQ_create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(“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myQ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MessageQ_get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&amp;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…);</a:t>
            </a:r>
          </a:p>
          <a:p>
            <a:pPr algn="l" eaLnBrk="0" hangingPunct="0">
              <a:spcBef>
                <a:spcPts val="1200"/>
              </a:spcBef>
            </a:pPr>
            <a:r>
              <a:rPr lang="en-US" sz="1800" b="0" i="1" dirty="0" smtClean="0">
                <a:solidFill>
                  <a:schemeClr val="dk1"/>
                </a:solidFill>
                <a:latin typeface="Arial Narrow" pitchFamily="34" charset="0"/>
              </a:rPr>
              <a:t>*** PROCESS MSG ***</a:t>
            </a:r>
          </a:p>
          <a:p>
            <a:pPr algn="l" eaLnBrk="0" hangingPunct="0">
              <a:spcBef>
                <a:spcPts val="1200"/>
              </a:spcBef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MessageQ_free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…);</a:t>
            </a:r>
          </a:p>
          <a:p>
            <a:pPr algn="l" eaLnBrk="0" hangingPunct="0">
              <a:spcBef>
                <a:spcPts val="1200"/>
              </a:spcBef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MessageQ_delete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…);</a:t>
            </a:r>
          </a:p>
        </p:txBody>
      </p:sp>
      <p:sp>
        <p:nvSpPr>
          <p:cNvPr id="40" name="Rounded Rectangle 39"/>
          <p:cNvSpPr/>
          <p:nvPr/>
        </p:nvSpPr>
        <p:spPr bwMode="auto">
          <a:xfrm>
            <a:off x="152400" y="1066800"/>
            <a:ext cx="4191000" cy="19812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MessageQ_open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(“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myQ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 = 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MessageQ_alloc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 (heap, size,…);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MessageQ_put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, …);</a:t>
            </a:r>
          </a:p>
          <a:p>
            <a:pPr algn="l" eaLnBrk="0" hangingPunct="0">
              <a:spcBef>
                <a:spcPts val="1200"/>
              </a:spcBef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MessageQ_close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…);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00400" y="3244701"/>
            <a:ext cx="1905000" cy="1524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Heap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5264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312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1360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4408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5264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1360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4408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5264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8312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360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4408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31266" y="4006701"/>
            <a:ext cx="304800" cy="304800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866167" y="2122967"/>
            <a:ext cx="304800" cy="304800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32" name="Shape 31"/>
          <p:cNvCxnSpPr>
            <a:stCxn id="17" idx="1"/>
          </p:cNvCxnSpPr>
          <p:nvPr/>
        </p:nvCxnSpPr>
        <p:spPr bwMode="auto">
          <a:xfrm rot="10800000">
            <a:off x="3352800" y="1949301"/>
            <a:ext cx="478466" cy="220980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3429000" y="2286000"/>
            <a:ext cx="13716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308869" y="4784842"/>
            <a:ext cx="8514510" cy="17358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Once </a:t>
            </a: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WRITER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puts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msg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in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, </a:t>
            </a: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READER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is unblocked.</a:t>
            </a: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READER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can now read/evaluate the received message.</a:t>
            </a: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READER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frees message back to Heap.</a:t>
            </a: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READER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can optionally delete the created </a:t>
            </a:r>
            <a:r>
              <a:rPr lang="en-US" b="0" dirty="0" err="1" smtClean="0">
                <a:solidFill>
                  <a:schemeClr val="dk1"/>
                </a:solidFill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, if desired.</a:t>
            </a:r>
            <a:endParaRPr lang="en-US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cxnSp>
        <p:nvCxnSpPr>
          <p:cNvPr id="36" name="Elbow Connector 35"/>
          <p:cNvCxnSpPr>
            <a:stCxn id="17" idx="3"/>
          </p:cNvCxnSpPr>
          <p:nvPr/>
        </p:nvCxnSpPr>
        <p:spPr bwMode="auto">
          <a:xfrm flipV="1">
            <a:off x="4136066" y="2743200"/>
            <a:ext cx="1655134" cy="141590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  <p:sp>
        <p:nvSpPr>
          <p:cNvPr id="29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22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02333" y="643268"/>
            <a:ext cx="26790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CorePac 1 - WRITER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43600" y="643268"/>
            <a:ext cx="269291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CorePac 2 - READER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71715" y="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Using </a:t>
            </a:r>
            <a:r>
              <a:rPr lang="en-US" dirty="0" err="1" smtClean="0"/>
              <a:t>MessageQ</a:t>
            </a:r>
            <a:r>
              <a:rPr lang="en-US" dirty="0" smtClean="0"/>
              <a:t> (4/4)</a:t>
            </a:r>
          </a:p>
        </p:txBody>
      </p:sp>
      <p:sp>
        <p:nvSpPr>
          <p:cNvPr id="31" name="Flowchart: Magnetic Disk 30"/>
          <p:cNvSpPr/>
          <p:nvPr/>
        </p:nvSpPr>
        <p:spPr bwMode="auto">
          <a:xfrm>
            <a:off x="4548965" y="1339701"/>
            <a:ext cx="914400" cy="12192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“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myQ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”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5638800" y="1066800"/>
            <a:ext cx="3352800" cy="2438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MessageQ_create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(“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myQ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MessageQ_get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&amp;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…);</a:t>
            </a:r>
          </a:p>
          <a:p>
            <a:pPr algn="l" eaLnBrk="0" hangingPunct="0">
              <a:spcBef>
                <a:spcPts val="1200"/>
              </a:spcBef>
            </a:pPr>
            <a:r>
              <a:rPr lang="en-US" sz="1800" b="0" i="1" dirty="0" smtClean="0">
                <a:solidFill>
                  <a:schemeClr val="dk1"/>
                </a:solidFill>
                <a:latin typeface="Arial Narrow" pitchFamily="34" charset="0"/>
              </a:rPr>
              <a:t>*** PROCESS MSG ***</a:t>
            </a:r>
          </a:p>
          <a:p>
            <a:pPr algn="l" eaLnBrk="0" hangingPunct="0">
              <a:spcBef>
                <a:spcPts val="1200"/>
              </a:spcBef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MessageQ_free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…);</a:t>
            </a:r>
          </a:p>
          <a:p>
            <a:pPr algn="l" eaLnBrk="0" hangingPunct="0">
              <a:spcBef>
                <a:spcPts val="1200"/>
              </a:spcBef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MessageQ_delete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…);</a:t>
            </a:r>
          </a:p>
        </p:txBody>
      </p:sp>
      <p:sp>
        <p:nvSpPr>
          <p:cNvPr id="40" name="Rounded Rectangle 39"/>
          <p:cNvSpPr/>
          <p:nvPr/>
        </p:nvSpPr>
        <p:spPr bwMode="auto">
          <a:xfrm>
            <a:off x="152400" y="1066800"/>
            <a:ext cx="4191000" cy="19812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MessageQ_open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(“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myQ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 = 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MessageQ_alloc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 (heap, size,…);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MessageQ_put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, …);</a:t>
            </a:r>
          </a:p>
          <a:p>
            <a:pPr algn="l" eaLnBrk="0" hangingPunct="0">
              <a:spcBef>
                <a:spcPts val="1200"/>
              </a:spcBef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MessageQ_close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…);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00400" y="3244701"/>
            <a:ext cx="1905000" cy="1524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Heap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5264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312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1360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4408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5264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1360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4408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5264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8312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360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4408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31266" y="4006701"/>
            <a:ext cx="304800" cy="304800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866167" y="2122967"/>
            <a:ext cx="304800" cy="304800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32" name="Shape 31"/>
          <p:cNvCxnSpPr>
            <a:stCxn id="17" idx="1"/>
          </p:cNvCxnSpPr>
          <p:nvPr/>
        </p:nvCxnSpPr>
        <p:spPr bwMode="auto">
          <a:xfrm rot="10800000">
            <a:off x="3352800" y="1949301"/>
            <a:ext cx="478466" cy="220980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3429000" y="2286000"/>
            <a:ext cx="13716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-112255" y="4826563"/>
            <a:ext cx="9398022" cy="158197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The message object manages queuing of messages passed.</a:t>
            </a: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An </a:t>
            </a: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ALLOCATOR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mechanism gets the buffers (standard is </a:t>
            </a:r>
            <a:r>
              <a:rPr lang="en-US" b="0" dirty="0" err="1" smtClean="0">
                <a:solidFill>
                  <a:schemeClr val="dk1"/>
                </a:solidFill>
                <a:latin typeface="Calibri" pitchFamily="34" charset="0"/>
              </a:rPr>
              <a:t>HeapMemMP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).</a:t>
            </a: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A </a:t>
            </a: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TRANSPORT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mechanism can be specified during init (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default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is shared memory, but can also use Multicore Navigator or SRIO).</a:t>
            </a:r>
          </a:p>
        </p:txBody>
      </p:sp>
      <p:cxnSp>
        <p:nvCxnSpPr>
          <p:cNvPr id="36" name="Elbow Connector 35"/>
          <p:cNvCxnSpPr>
            <a:stCxn id="17" idx="3"/>
          </p:cNvCxnSpPr>
          <p:nvPr/>
        </p:nvCxnSpPr>
        <p:spPr bwMode="auto">
          <a:xfrm flipV="1">
            <a:off x="4136066" y="2743200"/>
            <a:ext cx="1655134" cy="141590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  <p:sp>
        <p:nvSpPr>
          <p:cNvPr id="37" name="Leading Question"/>
          <p:cNvSpPr txBox="1"/>
          <p:nvPr/>
        </p:nvSpPr>
        <p:spPr>
          <a:xfrm>
            <a:off x="3066143" y="6535725"/>
            <a:ext cx="3563475" cy="221599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800" b="0" dirty="0" smtClean="0">
                <a:solidFill>
                  <a:schemeClr val="tx2"/>
                </a:solidFill>
                <a:latin typeface="Arial Narrow"/>
              </a:rPr>
              <a:t>Which IPC modules does </a:t>
            </a:r>
            <a:r>
              <a:rPr lang="en-US" sz="1800" b="0" dirty="0" err="1" smtClean="0">
                <a:solidFill>
                  <a:schemeClr val="tx2"/>
                </a:solidFill>
                <a:latin typeface="Arial Narrow"/>
              </a:rPr>
              <a:t>MessageQ</a:t>
            </a:r>
            <a:r>
              <a:rPr lang="en-US" sz="1800" b="0" dirty="0" smtClean="0">
                <a:solidFill>
                  <a:schemeClr val="tx2"/>
                </a:solidFill>
                <a:latin typeface="Arial Narrow"/>
              </a:rPr>
              <a:t> use?</a:t>
            </a:r>
          </a:p>
        </p:txBody>
      </p:sp>
      <p:sp>
        <p:nvSpPr>
          <p:cNvPr id="29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23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02333" y="643268"/>
            <a:ext cx="26790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CorePac 1 - WRITER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43600" y="643268"/>
            <a:ext cx="269291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CorePac 2 - READER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err="1" smtClean="0"/>
              <a:t>MessageQ</a:t>
            </a:r>
            <a:r>
              <a:rPr lang="en-US" dirty="0" smtClean="0"/>
              <a:t> – Configuration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8542" y="838200"/>
            <a:ext cx="8388258" cy="12434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All API calls use the </a:t>
            </a: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module in IPC.</a:t>
            </a:r>
          </a:p>
          <a:p>
            <a:pPr marL="342900" indent="-342900" algn="l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User must also configure </a:t>
            </a: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MultiProc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and </a:t>
            </a: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SharedRegion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modules.</a:t>
            </a:r>
          </a:p>
          <a:p>
            <a:pPr marL="342900" indent="-342900" algn="l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All other configuration/setup is performed by </a:t>
            </a: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</p:txBody>
      </p:sp>
      <p:grpSp>
        <p:nvGrpSpPr>
          <p:cNvPr id="2" name="Group 73"/>
          <p:cNvGrpSpPr/>
          <p:nvPr/>
        </p:nvGrpSpPr>
        <p:grpSpPr>
          <a:xfrm>
            <a:off x="338468" y="2298402"/>
            <a:ext cx="8458200" cy="3962400"/>
            <a:chOff x="381000" y="2514600"/>
            <a:chExt cx="8458200" cy="3962400"/>
          </a:xfrm>
        </p:grpSpPr>
        <p:sp>
          <p:nvSpPr>
            <p:cNvPr id="73" name="Rectangle 72"/>
            <p:cNvSpPr/>
            <p:nvPr/>
          </p:nvSpPr>
          <p:spPr bwMode="auto">
            <a:xfrm>
              <a:off x="381000" y="2514600"/>
              <a:ext cx="8458200" cy="3962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609600" y="3657600"/>
              <a:ext cx="1752600" cy="4572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smtClean="0">
                  <a:solidFill>
                    <a:srgbClr val="000000"/>
                  </a:solidFill>
                  <a:latin typeface="Calibri" pitchFamily="34" charset="0"/>
                </a:rPr>
                <a:t>Notify</a:t>
              </a: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609600" y="4648200"/>
              <a:ext cx="1752600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err="1" smtClean="0">
                  <a:solidFill>
                    <a:srgbClr val="000000"/>
                  </a:solidFill>
                  <a:latin typeface="Calibri" pitchFamily="34" charset="0"/>
                </a:rPr>
                <a:t>MultiProc</a:t>
              </a:r>
              <a:endParaRPr lang="en-US" b="0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38" name="Straight Arrow Connector 37"/>
            <p:cNvCxnSpPr>
              <a:stCxn id="32" idx="2"/>
              <a:endCxn id="34" idx="0"/>
            </p:cNvCxnSpPr>
            <p:nvPr/>
          </p:nvCxnSpPr>
          <p:spPr bwMode="auto">
            <a:xfrm>
              <a:off x="1485900" y="4114800"/>
              <a:ext cx="0" cy="5334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2" name="Folded Corner 41"/>
            <p:cNvSpPr/>
            <p:nvPr/>
          </p:nvSpPr>
          <p:spPr bwMode="auto">
            <a:xfrm>
              <a:off x="609600" y="2667000"/>
              <a:ext cx="1676400" cy="609600"/>
            </a:xfrm>
            <a:prstGeom prst="foldedCorner">
              <a:avLst>
                <a:gd name="adj" fmla="val 30621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smtClean="0">
                  <a:solidFill>
                    <a:srgbClr val="000000"/>
                  </a:solidFill>
                  <a:latin typeface="Arial Narrow" pitchFamily="34" charset="0"/>
                </a:rPr>
                <a:t>User APIs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452435" y="4191000"/>
              <a:ext cx="736099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800" b="0" i="1" dirty="0" smtClean="0">
                  <a:solidFill>
                    <a:srgbClr val="000000"/>
                  </a:solidFill>
                </a:rPr>
                <a:t>Uses</a:t>
              </a: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3200400" y="3657600"/>
              <a:ext cx="1752600" cy="4572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err="1" smtClean="0">
                  <a:solidFill>
                    <a:srgbClr val="000000"/>
                  </a:solidFill>
                  <a:latin typeface="Calibri" pitchFamily="34" charset="0"/>
                </a:rPr>
                <a:t>ListMP</a:t>
              </a:r>
              <a:endParaRPr lang="en-US" b="0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9" name="Rounded Rectangle 48"/>
            <p:cNvSpPr/>
            <p:nvPr/>
          </p:nvSpPr>
          <p:spPr bwMode="auto">
            <a:xfrm>
              <a:off x="4491164" y="4648200"/>
              <a:ext cx="2138236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smtClean="0">
                  <a:solidFill>
                    <a:srgbClr val="000000"/>
                  </a:solidFill>
                  <a:latin typeface="Calibri" pitchFamily="34" charset="0"/>
                </a:rPr>
                <a:t>Shared Region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87565" y="4561367"/>
              <a:ext cx="736099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800" b="0" i="1" dirty="0" smtClean="0">
                  <a:solidFill>
                    <a:srgbClr val="000000"/>
                  </a:solidFill>
                </a:rPr>
                <a:t>Uses</a:t>
              </a:r>
            </a:p>
          </p:txBody>
        </p:sp>
        <p:sp>
          <p:nvSpPr>
            <p:cNvPr id="52" name="Rounded Rectangle 51"/>
            <p:cNvSpPr/>
            <p:nvPr/>
          </p:nvSpPr>
          <p:spPr bwMode="auto">
            <a:xfrm>
              <a:off x="4491164" y="5257800"/>
              <a:ext cx="2138236" cy="4572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err="1" smtClean="0">
                  <a:solidFill>
                    <a:srgbClr val="000000"/>
                  </a:solidFill>
                  <a:latin typeface="Calibri" pitchFamily="34" charset="0"/>
                </a:rPr>
                <a:t>GateMP</a:t>
              </a:r>
              <a:endParaRPr lang="en-US" b="0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4491164" y="5867400"/>
              <a:ext cx="2138236" cy="4572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err="1" smtClean="0">
                  <a:solidFill>
                    <a:srgbClr val="000000"/>
                  </a:solidFill>
                  <a:latin typeface="Calibri" pitchFamily="34" charset="0"/>
                </a:rPr>
                <a:t>NameServer</a:t>
              </a:r>
              <a:endParaRPr lang="en-US" b="0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54" name="Shape 53"/>
            <p:cNvCxnSpPr>
              <a:stCxn id="48" idx="2"/>
              <a:endCxn id="53" idx="1"/>
            </p:cNvCxnSpPr>
            <p:nvPr/>
          </p:nvCxnSpPr>
          <p:spPr bwMode="auto">
            <a:xfrm rot="16200000" flipH="1">
              <a:off x="3293332" y="4898168"/>
              <a:ext cx="1981200" cy="414464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" name="Shape 54"/>
            <p:cNvCxnSpPr>
              <a:stCxn id="48" idx="2"/>
              <a:endCxn id="52" idx="1"/>
            </p:cNvCxnSpPr>
            <p:nvPr/>
          </p:nvCxnSpPr>
          <p:spPr bwMode="auto">
            <a:xfrm rot="16200000" flipH="1">
              <a:off x="3598132" y="4593368"/>
              <a:ext cx="1371600" cy="414464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" name="Shape 55"/>
            <p:cNvCxnSpPr>
              <a:stCxn id="48" idx="2"/>
              <a:endCxn id="49" idx="1"/>
            </p:cNvCxnSpPr>
            <p:nvPr/>
          </p:nvCxnSpPr>
          <p:spPr bwMode="auto">
            <a:xfrm rot="16200000" flipH="1">
              <a:off x="3902932" y="4288568"/>
              <a:ext cx="762000" cy="414464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" name="Straight Arrow Connector 56"/>
            <p:cNvCxnSpPr>
              <a:stCxn id="34" idx="3"/>
              <a:endCxn id="49" idx="1"/>
            </p:cNvCxnSpPr>
            <p:nvPr/>
          </p:nvCxnSpPr>
          <p:spPr bwMode="auto">
            <a:xfrm>
              <a:off x="2362200" y="4876800"/>
              <a:ext cx="212896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 flipH="1">
              <a:off x="2209800" y="3200400"/>
              <a:ext cx="1295400" cy="6858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>
              <a:off x="4072268" y="32004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0" name="Rounded Rectangle 59"/>
            <p:cNvSpPr/>
            <p:nvPr/>
          </p:nvSpPr>
          <p:spPr bwMode="auto">
            <a:xfrm>
              <a:off x="6400800" y="3657600"/>
              <a:ext cx="2286000" cy="4572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err="1" smtClean="0">
                  <a:solidFill>
                    <a:srgbClr val="000000"/>
                  </a:solidFill>
                  <a:latin typeface="Calibri" pitchFamily="34" charset="0"/>
                </a:rPr>
                <a:t>HeapMemMP</a:t>
              </a:r>
              <a:r>
                <a:rPr lang="en-US" b="0" dirty="0" smtClean="0">
                  <a:solidFill>
                    <a:srgbClr val="000000"/>
                  </a:solidFill>
                  <a:latin typeface="Calibri" pitchFamily="34" charset="0"/>
                </a:rPr>
                <a:t> +</a:t>
              </a:r>
            </a:p>
          </p:txBody>
        </p:sp>
        <p:cxnSp>
          <p:nvCxnSpPr>
            <p:cNvPr id="61" name="Shape 60"/>
            <p:cNvCxnSpPr>
              <a:stCxn id="60" idx="2"/>
              <a:endCxn id="49" idx="3"/>
            </p:cNvCxnSpPr>
            <p:nvPr/>
          </p:nvCxnSpPr>
          <p:spPr bwMode="auto">
            <a:xfrm rot="5400000">
              <a:off x="6705600" y="4038600"/>
              <a:ext cx="762000" cy="914400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2" name="Shape 61"/>
            <p:cNvCxnSpPr>
              <a:stCxn id="60" idx="2"/>
              <a:endCxn id="52" idx="3"/>
            </p:cNvCxnSpPr>
            <p:nvPr/>
          </p:nvCxnSpPr>
          <p:spPr bwMode="auto">
            <a:xfrm rot="5400000">
              <a:off x="6400800" y="4343400"/>
              <a:ext cx="1371600" cy="914400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3" name="Shape 62"/>
            <p:cNvCxnSpPr>
              <a:stCxn id="60" idx="2"/>
              <a:endCxn id="53" idx="3"/>
            </p:cNvCxnSpPr>
            <p:nvPr/>
          </p:nvCxnSpPr>
          <p:spPr bwMode="auto">
            <a:xfrm rot="5400000">
              <a:off x="6096000" y="4648200"/>
              <a:ext cx="1981200" cy="914400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64" name="TextBox 63"/>
            <p:cNvSpPr txBox="1"/>
            <p:nvPr/>
          </p:nvSpPr>
          <p:spPr>
            <a:xfrm>
              <a:off x="6862635" y="4561367"/>
              <a:ext cx="736099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800" b="0" i="1" dirty="0" smtClean="0">
                  <a:solidFill>
                    <a:srgbClr val="000000"/>
                  </a:solidFill>
                </a:rPr>
                <a:t>Uses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 bwMode="auto">
            <a:xfrm>
              <a:off x="4800600" y="3048000"/>
              <a:ext cx="1752600" cy="838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6" name="Rounded Rectangle 65"/>
            <p:cNvSpPr/>
            <p:nvPr/>
          </p:nvSpPr>
          <p:spPr bwMode="auto">
            <a:xfrm>
              <a:off x="3124200" y="5257800"/>
              <a:ext cx="538036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 dirty="0" err="1" smtClean="0">
                  <a:solidFill>
                    <a:srgbClr val="000000"/>
                  </a:solidFill>
                  <a:latin typeface="Calibri" pitchFamily="34" charset="0"/>
                </a:rPr>
                <a:t>Cfg</a:t>
              </a:r>
              <a:endParaRPr lang="en-US" sz="1800" b="0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70" name="Rounded Rectangle 69"/>
            <p:cNvSpPr/>
            <p:nvPr/>
          </p:nvSpPr>
          <p:spPr bwMode="auto">
            <a:xfrm>
              <a:off x="3200400" y="2743200"/>
              <a:ext cx="1752600" cy="457200"/>
            </a:xfrm>
            <a:prstGeom prst="roundRect">
              <a:avLst/>
            </a:pr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err="1" smtClean="0">
                  <a:solidFill>
                    <a:srgbClr val="000000"/>
                  </a:solidFill>
                  <a:latin typeface="Calibri" pitchFamily="34" charset="0"/>
                </a:rPr>
                <a:t>MessageQ</a:t>
              </a:r>
              <a:endParaRPr lang="en-US" b="0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72" name="Straight Arrow Connector 71"/>
            <p:cNvCxnSpPr>
              <a:stCxn id="42" idx="3"/>
              <a:endCxn id="70" idx="1"/>
            </p:cNvCxnSpPr>
            <p:nvPr/>
          </p:nvCxnSpPr>
          <p:spPr bwMode="auto">
            <a:xfrm>
              <a:off x="2286000" y="2971800"/>
              <a:ext cx="9144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75" name="Leading Question"/>
          <p:cNvSpPr txBox="1"/>
          <p:nvPr/>
        </p:nvSpPr>
        <p:spPr>
          <a:xfrm>
            <a:off x="3459956" y="6527172"/>
            <a:ext cx="3105016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Some final notes on </a:t>
            </a:r>
            <a:r>
              <a:rPr lang="en-US" sz="2000" b="0" dirty="0" err="1" smtClean="0">
                <a:solidFill>
                  <a:schemeClr val="tx2"/>
                </a:solidFill>
                <a:latin typeface="Arial Narrow"/>
              </a:rPr>
              <a:t>MessageQ</a:t>
            </a: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...</a:t>
            </a:r>
          </a:p>
        </p:txBody>
      </p:sp>
      <p:sp>
        <p:nvSpPr>
          <p:cNvPr id="36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24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71488" y="0"/>
            <a:ext cx="8229600" cy="762000"/>
          </a:xfrm>
        </p:spPr>
        <p:txBody>
          <a:bodyPr wrap="none" anchorCtr="1"/>
          <a:lstStyle/>
          <a:p>
            <a:r>
              <a:rPr lang="en-US" dirty="0" err="1" smtClean="0"/>
              <a:t>MessageQ</a:t>
            </a:r>
            <a:r>
              <a:rPr lang="en-US" dirty="0" smtClean="0"/>
              <a:t> – Miscellaneous Notes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950" y="697635"/>
            <a:ext cx="7943137" cy="31885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O/S independent; If one CorePac is running LINUX and</a:t>
            </a:r>
            <a:b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using SYS/Link, the API calls do not change.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Messages can be allocated statically or dynamically.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Works with all threading modules (HWI, SWI, Task)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Can synchronize via semaphores, SWIs, events, wait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Timeouts are allowed when Tasks receives message.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User can specify three priority levels (normal, high, urgent).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963323"/>
            <a:ext cx="5172075" cy="2437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25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478647" y="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IPC Services – Support Utilities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dirty="0" smtClean="0"/>
              <a:t>Basic Concepts </a:t>
            </a:r>
          </a:p>
          <a:p>
            <a:pPr eaLnBrk="1" hangingPunct="1"/>
            <a:r>
              <a:rPr lang="en-US" b="1" dirty="0" smtClean="0"/>
              <a:t>IPC Services</a:t>
            </a:r>
          </a:p>
          <a:p>
            <a:pPr lvl="1" eaLnBrk="1" hangingPunct="1"/>
            <a:r>
              <a:rPr lang="en-US" dirty="0" smtClean="0"/>
              <a:t>Notify</a:t>
            </a:r>
          </a:p>
          <a:p>
            <a:pPr lvl="1" eaLnBrk="1" hangingPunct="1"/>
            <a:r>
              <a:rPr lang="en-US" dirty="0" smtClean="0"/>
              <a:t>Data Passing</a:t>
            </a:r>
          </a:p>
          <a:p>
            <a:pPr lvl="1" eaLnBrk="1" hangingPunct="1"/>
            <a:r>
              <a:rPr lang="en-US" dirty="0" smtClean="0"/>
              <a:t>Message Queue</a:t>
            </a:r>
          </a:p>
          <a:p>
            <a:pPr lvl="1" eaLnBrk="1" hangingPunct="1"/>
            <a:r>
              <a:rPr lang="en-US" b="1" dirty="0" smtClean="0"/>
              <a:t>Support Utilities</a:t>
            </a:r>
          </a:p>
          <a:p>
            <a:pPr eaLnBrk="1" hangingPunct="1"/>
            <a:r>
              <a:rPr lang="en-US" dirty="0" smtClean="0"/>
              <a:t>Setup and Examples</a:t>
            </a:r>
          </a:p>
          <a:p>
            <a:pPr eaLnBrk="1" hangingPunct="1"/>
            <a:r>
              <a:rPr lang="en-US" dirty="0" smtClean="0"/>
              <a:t>IPC Transports</a:t>
            </a:r>
          </a:p>
          <a:p>
            <a:pPr eaLnBrk="1" hangingPunct="1"/>
            <a:r>
              <a:rPr lang="en-US" dirty="0" smtClean="0"/>
              <a:t>Lab or Demo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dirty="0" smtClean="0"/>
              <a:t>IPC Support Utilities (1/2)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81040"/>
            <a:ext cx="8467896" cy="12434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IPC contains several utilities, most of which do NOT need to be</a:t>
            </a:r>
            <a:b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configured by the user.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Here is a short description of each IPC utility:</a:t>
            </a:r>
            <a:endParaRPr lang="en-US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78" name="Leading Question"/>
          <p:cNvSpPr txBox="1"/>
          <p:nvPr/>
        </p:nvSpPr>
        <p:spPr>
          <a:xfrm>
            <a:off x="6855619" y="6157912"/>
            <a:ext cx="1388201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More utilities…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609600" y="2205040"/>
            <a:ext cx="1752600" cy="838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IPC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752467" y="2158553"/>
            <a:ext cx="5952527" cy="123110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Initializes IPC subsystems</a:t>
            </a:r>
          </a:p>
          <a:p>
            <a:pPr marL="169863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All applications that use IPC must call </a:t>
            </a:r>
            <a:r>
              <a:rPr lang="en-US" sz="2000" b="0" dirty="0" err="1" smtClean="0">
                <a:solidFill>
                  <a:schemeClr val="dk1"/>
                </a:solidFill>
                <a:latin typeface="Calibri" pitchFamily="34" charset="0"/>
              </a:rPr>
              <a:t>IPC_start</a:t>
            </a: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()</a:t>
            </a:r>
          </a:p>
          <a:p>
            <a:pPr marL="169863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b="0" dirty="0" err="1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setupNotify</a:t>
            </a: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  and </a:t>
            </a:r>
            <a:r>
              <a:rPr lang="en-US" sz="1800" b="0" dirty="0" err="1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setupMessageQ</a:t>
            </a:r>
            <a:r>
              <a:rPr lang="en-US" sz="1800" b="0" dirty="0" smtClean="0">
                <a:solidFill>
                  <a:schemeClr val="dk1"/>
                </a:solidFill>
                <a:latin typeface="Calibri" pitchFamily="34" charset="0"/>
              </a:rPr>
              <a:t>  </a:t>
            </a: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specify whether</a:t>
            </a:r>
            <a:b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to set up these IPC modules</a:t>
            </a:r>
            <a:endParaRPr lang="en-US" sz="2000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609600" y="3778605"/>
            <a:ext cx="1752600" cy="63623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MultiProc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52467" y="3802162"/>
            <a:ext cx="5789277" cy="3447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Lightweight module that simply stores processor IDs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609600" y="4948240"/>
            <a:ext cx="1981200" cy="838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SharedRegion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43200" y="4974875"/>
            <a:ext cx="6129435" cy="6617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Manages shared memory using </a:t>
            </a:r>
            <a:r>
              <a:rPr lang="en-US" sz="2000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HeapMemMP</a:t>
            </a: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allocator</a:t>
            </a:r>
          </a:p>
          <a:p>
            <a:pPr marL="169863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Handles address translation for shared memory regions</a:t>
            </a:r>
            <a:endParaRPr lang="en-US" sz="2000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27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dirty="0" smtClean="0"/>
              <a:t>IPC Support Utilities (2/2)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81040"/>
            <a:ext cx="8467896" cy="12434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IPC contains several utilities, most of which do NOT need to be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configured by the user.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Here is a short description of each IPC utility: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609600" y="2205040"/>
            <a:ext cx="1752600" cy="838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ListMP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52467" y="2081930"/>
            <a:ext cx="6270371" cy="9079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Provides linked list in shared memory</a:t>
            </a:r>
          </a:p>
          <a:p>
            <a:pPr marL="169863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Uses multi-processor gate (</a:t>
            </a:r>
            <a:r>
              <a:rPr lang="en-US" sz="2000" b="0" dirty="0" err="1" smtClean="0">
                <a:solidFill>
                  <a:schemeClr val="dk1"/>
                </a:solidFill>
                <a:latin typeface="Calibri" pitchFamily="34" charset="0"/>
              </a:rPr>
              <a:t>GateMP</a:t>
            </a: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) to prevent collisions</a:t>
            </a:r>
            <a:b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on lists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609600" y="3576640"/>
            <a:ext cx="1752600" cy="63623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GateMP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52467" y="3621944"/>
            <a:ext cx="6006196" cy="5909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Multi-processor gate that provides local (against other</a:t>
            </a:r>
            <a:b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</a:b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threads on local core) and remote context protection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609600" y="4769205"/>
            <a:ext cx="2057400" cy="838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HeapMemMP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43200" y="4795840"/>
            <a:ext cx="5674887" cy="6617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Traditional heap; Supports variable-sized </a:t>
            </a:r>
            <a:r>
              <a:rPr lang="en-US" sz="2000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alloc</a:t>
            </a: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/free</a:t>
            </a:r>
          </a:p>
          <a:p>
            <a:pPr marL="169863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All allocations are aligned on cache line boundaries</a:t>
            </a:r>
          </a:p>
        </p:txBody>
      </p:sp>
      <p:sp>
        <p:nvSpPr>
          <p:cNvPr id="13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28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478647" y="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Setup and Examples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dirty="0" smtClean="0"/>
              <a:t>Basic Concepts </a:t>
            </a:r>
          </a:p>
          <a:p>
            <a:pPr eaLnBrk="1" hangingPunct="1"/>
            <a:r>
              <a:rPr lang="en-US" dirty="0" smtClean="0"/>
              <a:t>IPC Services</a:t>
            </a:r>
          </a:p>
          <a:p>
            <a:pPr eaLnBrk="1" hangingPunct="1"/>
            <a:r>
              <a:rPr lang="en-US" b="1" dirty="0" smtClean="0"/>
              <a:t>Setup and Examples</a:t>
            </a:r>
          </a:p>
          <a:p>
            <a:pPr eaLnBrk="1" hangingPunct="1"/>
            <a:r>
              <a:rPr lang="en-US" dirty="0" smtClean="0"/>
              <a:t>IPC Transports</a:t>
            </a:r>
          </a:p>
          <a:p>
            <a:pPr eaLnBrk="1" hangingPunct="1"/>
            <a:r>
              <a:rPr lang="en-US" dirty="0" smtClean="0"/>
              <a:t>Lab or Demo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557213" y="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Basic Concepts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b="1" dirty="0" smtClean="0"/>
              <a:t>Basic Concepts </a:t>
            </a:r>
          </a:p>
          <a:p>
            <a:pPr eaLnBrk="1" hangingPunct="1"/>
            <a:r>
              <a:rPr lang="en-US" dirty="0" smtClean="0"/>
              <a:t>IPC Services</a:t>
            </a:r>
          </a:p>
          <a:p>
            <a:pPr eaLnBrk="1" hangingPunct="1"/>
            <a:r>
              <a:rPr lang="en-US" dirty="0" smtClean="0"/>
              <a:t>Setup and Examples</a:t>
            </a:r>
          </a:p>
          <a:p>
            <a:pPr eaLnBrk="1" hangingPunct="1"/>
            <a:r>
              <a:rPr lang="en-US" dirty="0" smtClean="0"/>
              <a:t>IPC Transports</a:t>
            </a:r>
          </a:p>
          <a:p>
            <a:pPr eaLnBrk="1" hangingPunct="1"/>
            <a:r>
              <a:rPr lang="en-US" dirty="0" smtClean="0"/>
              <a:t>Lab or Demo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dirty="0" smtClean="0"/>
              <a:t>IPC – Tools/Setup Required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57289"/>
            <a:ext cx="8856592" cy="206210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IPC is a package (library) that is installed with the MCSDK.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IPC also requires SYS/BIOS (threading) and XDC tools (packaging) – 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installed with the MCSDK (supported by SYS/BIOS ROV and RTA).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IPC will run on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the latest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TI multicore devices (C667x, C665x),</a:t>
            </a:r>
            <a:b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as well as C647x and ARM+DSP devices.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819400"/>
            <a:ext cx="2695833" cy="3733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ight Arrow 12"/>
          <p:cNvSpPr/>
          <p:nvPr/>
        </p:nvSpPr>
        <p:spPr bwMode="auto">
          <a:xfrm rot="10800000">
            <a:off x="4277829" y="3035598"/>
            <a:ext cx="675167" cy="412900"/>
          </a:xfrm>
          <a:prstGeom prst="rightArrow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260" y="3459540"/>
            <a:ext cx="3234540" cy="15696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Users can either</a:t>
            </a:r>
            <a:b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install these packages</a:t>
            </a:r>
            <a:b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separately or via the</a:t>
            </a:r>
            <a:b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MCSDK install.</a:t>
            </a:r>
          </a:p>
        </p:txBody>
      </p:sp>
      <p:sp>
        <p:nvSpPr>
          <p:cNvPr id="17" name="Right Arrow 16"/>
          <p:cNvSpPr/>
          <p:nvPr/>
        </p:nvSpPr>
        <p:spPr bwMode="auto">
          <a:xfrm rot="10800000">
            <a:off x="4277829" y="3505200"/>
            <a:ext cx="675167" cy="412900"/>
          </a:xfrm>
          <a:prstGeom prst="rightArrow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10800000">
            <a:off x="4495800" y="6205868"/>
            <a:ext cx="675167" cy="412900"/>
          </a:xfrm>
          <a:prstGeom prst="rightArrow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Leading Question"/>
          <p:cNvSpPr txBox="1"/>
          <p:nvPr/>
        </p:nvSpPr>
        <p:spPr>
          <a:xfrm>
            <a:off x="5105400" y="5849779"/>
            <a:ext cx="3855222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What IPC examples exist in the MCSDK?</a:t>
            </a:r>
          </a:p>
        </p:txBody>
      </p:sp>
      <p:sp>
        <p:nvSpPr>
          <p:cNvPr id="14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30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dirty="0" smtClean="0"/>
              <a:t>IPC – Examples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85800"/>
            <a:ext cx="8800038" cy="139730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IPC examples are installed along with the MCSDK in the PDK folder.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Simply import these projects into CCS and analyze them.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Some users start with this example code and modify as necessary.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1111" y="2438400"/>
            <a:ext cx="7428089" cy="3581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Rounded Rectangle 19"/>
          <p:cNvSpPr/>
          <p:nvPr/>
        </p:nvSpPr>
        <p:spPr bwMode="auto">
          <a:xfrm>
            <a:off x="163033" y="3494567"/>
            <a:ext cx="3265967" cy="1600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69863" marR="0" indent="-169863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QMSS – Multicore Navigator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 (Queue Manager Subsystem)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</a:endParaRPr>
          </a:p>
          <a:p>
            <a:pPr marL="169863" marR="0" indent="-169863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800" b="0" dirty="0" smtClean="0">
                <a:solidFill>
                  <a:schemeClr val="dk1"/>
                </a:solidFill>
                <a:latin typeface="Calibri" pitchFamily="34" charset="0"/>
              </a:rPr>
              <a:t>SHM – Shared Memory</a:t>
            </a:r>
          </a:p>
          <a:p>
            <a:pPr marL="169863" marR="0" indent="-169863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SRIO – SRIO (loopback)</a:t>
            </a:r>
          </a:p>
          <a:p>
            <a:pPr marL="169863" marR="0" indent="-169863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800" b="0" dirty="0" smtClean="0">
                <a:solidFill>
                  <a:schemeClr val="dk1"/>
                </a:solidFill>
                <a:latin typeface="Calibri" pitchFamily="34" charset="0"/>
              </a:rPr>
              <a:t>SRIO – Chip to Chip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253565" y="2491565"/>
            <a:ext cx="1699435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0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31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478647" y="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IPC Transports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dirty="0" smtClean="0"/>
              <a:t>Basic Concepts </a:t>
            </a:r>
          </a:p>
          <a:p>
            <a:pPr eaLnBrk="1" hangingPunct="1"/>
            <a:r>
              <a:rPr lang="en-US" dirty="0" smtClean="0"/>
              <a:t>IPC Services</a:t>
            </a:r>
          </a:p>
          <a:p>
            <a:pPr eaLnBrk="1" hangingPunct="1"/>
            <a:r>
              <a:rPr lang="en-US" dirty="0" smtClean="0"/>
              <a:t>Setup and Examples</a:t>
            </a:r>
          </a:p>
          <a:p>
            <a:pPr eaLnBrk="1" hangingPunct="1"/>
            <a:r>
              <a:rPr lang="en-US" b="1" dirty="0" smtClean="0"/>
              <a:t>IPC Transports</a:t>
            </a:r>
          </a:p>
          <a:p>
            <a:pPr eaLnBrk="1" hangingPunct="1"/>
            <a:r>
              <a:rPr lang="en-US" dirty="0" smtClean="0"/>
              <a:t>Lab or Demo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dirty="0" smtClean="0"/>
              <a:t>IPC Transports – Intro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533400"/>
            <a:ext cx="4286430" cy="4801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An IPC </a:t>
            </a:r>
            <a:r>
              <a:rPr lang="en-US" sz="2800" dirty="0" smtClean="0">
                <a:solidFill>
                  <a:schemeClr val="tx2"/>
                </a:solidFill>
                <a:latin typeface="Calibri" pitchFamily="34" charset="0"/>
              </a:rPr>
              <a:t>TRANSPORT</a:t>
            </a: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 is a …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609600" y="2456067"/>
            <a:ext cx="2362200" cy="659165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Shared Memory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18092" y="2427027"/>
            <a:ext cx="5911362" cy="9079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This is the default transport.</a:t>
            </a:r>
          </a:p>
          <a:p>
            <a:pPr marL="169863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Uses on-chip shared memory resources and interrupt</a:t>
            </a:r>
            <a:b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lines to signal the availability of data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609600" y="3531835"/>
            <a:ext cx="2362200" cy="63623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Multicore Navigator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609600" y="4616301"/>
            <a:ext cx="2362200" cy="685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SRIO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1499" y="1003469"/>
            <a:ext cx="8157169" cy="7571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“combination of physical H/W and </a:t>
            </a:r>
            <a:r>
              <a:rPr lang="en-US" b="0" i="1" dirty="0" smtClean="0">
                <a:solidFill>
                  <a:schemeClr val="dk1"/>
                </a:solidFill>
                <a:latin typeface="Calibri" pitchFamily="34" charset="0"/>
              </a:rPr>
              <a:t>driver code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that allows two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threads to communicate on the same device or across devices.”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" y="1873101"/>
            <a:ext cx="6253058" cy="4801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IPC supports three different transports: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18092" y="3505200"/>
            <a:ext cx="6125908" cy="9079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Available on C667x and C665x processors</a:t>
            </a:r>
            <a:endParaRPr lang="en-US" sz="2000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  <a:p>
            <a:pPr marL="169863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Uses queues and descriptors plus built-in signaling</a:t>
            </a:r>
            <a:b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to transmit/receive “packets” or </a:t>
            </a:r>
            <a:r>
              <a:rPr lang="en-US" sz="2000" b="0" dirty="0" err="1" smtClean="0">
                <a:solidFill>
                  <a:schemeClr val="dk1"/>
                </a:solidFill>
                <a:latin typeface="Calibri" pitchFamily="34" charset="0"/>
              </a:rPr>
              <a:t>msgs</a:t>
            </a: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 between threads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8092" y="4616301"/>
            <a:ext cx="5411290" cy="5909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Hardware serial peripheral that connects two or </a:t>
            </a:r>
            <a:b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more DEVICES together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2400" y="5486400"/>
            <a:ext cx="8933921" cy="8679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For </a:t>
            </a:r>
            <a:r>
              <a:rPr lang="en-US" sz="2800" b="0" dirty="0" err="1" smtClean="0">
                <a:solidFill>
                  <a:schemeClr val="dk1"/>
                </a:solidFill>
                <a:latin typeface="Calibri" pitchFamily="34" charset="0"/>
              </a:rPr>
              <a:t>MessageQ</a:t>
            </a: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, only the configuration (init) code changes.</a:t>
            </a:r>
            <a:b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All other code (e.g. put/get) remains unchanged.</a:t>
            </a:r>
          </a:p>
        </p:txBody>
      </p:sp>
      <p:sp>
        <p:nvSpPr>
          <p:cNvPr id="19" name="Leading Question"/>
          <p:cNvSpPr txBox="1"/>
          <p:nvPr/>
        </p:nvSpPr>
        <p:spPr>
          <a:xfrm>
            <a:off x="2585984" y="6527174"/>
            <a:ext cx="4591000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Let's look briefly at the Multicore Navigator first...</a:t>
            </a:r>
          </a:p>
        </p:txBody>
      </p:sp>
      <p:sp>
        <p:nvSpPr>
          <p:cNvPr id="18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33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35744" y="6365081"/>
            <a:ext cx="863679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660548"/>
          </a:xfrm>
        </p:spPr>
        <p:txBody>
          <a:bodyPr wrap="none" anchorCtr="1">
            <a:normAutofit/>
          </a:bodyPr>
          <a:lstStyle/>
          <a:p>
            <a:r>
              <a:rPr lang="en-US" sz="3200" dirty="0" smtClean="0"/>
              <a:t>IPC Transports – </a:t>
            </a:r>
            <a:r>
              <a:rPr lang="en-US" sz="3200" dirty="0" err="1" smtClean="0"/>
              <a:t>Multicore</a:t>
            </a:r>
            <a:r>
              <a:rPr lang="en-US" sz="3200" dirty="0" smtClean="0"/>
              <a:t> Navigator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86165"/>
            <a:ext cx="9140579" cy="206210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The </a:t>
            </a: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Multicore Navigator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is an innovative packet-based infrastructure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that facilitates data movement and multicore control.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Provides a highly efficient inter-core communication mechanism.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H/W queues and packet DMA are the basic building blocks for IPC.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Refer to the MCSDK examples for required init/CFG code.</a:t>
            </a:r>
          </a:p>
        </p:txBody>
      </p:sp>
      <p:grpSp>
        <p:nvGrpSpPr>
          <p:cNvPr id="2" name="Group 60"/>
          <p:cNvGrpSpPr/>
          <p:nvPr/>
        </p:nvGrpSpPr>
        <p:grpSpPr>
          <a:xfrm>
            <a:off x="685800" y="2590800"/>
            <a:ext cx="3200400" cy="4114800"/>
            <a:chOff x="685800" y="2590800"/>
            <a:chExt cx="3200400" cy="411480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685800" y="2590800"/>
              <a:ext cx="3200400" cy="4114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9144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TX Core</a:t>
              </a:r>
            </a:p>
          </p:txBody>
        </p:sp>
        <p:cxnSp>
          <p:nvCxnSpPr>
            <p:cNvPr id="36" name="Straight Arrow Connector 35"/>
            <p:cNvCxnSpPr>
              <a:stCxn id="23" idx="2"/>
              <a:endCxn id="31" idx="0"/>
            </p:cNvCxnSpPr>
            <p:nvPr/>
          </p:nvCxnSpPr>
          <p:spPr bwMode="auto">
            <a:xfrm>
              <a:off x="2241045" y="3384785"/>
              <a:ext cx="26408" cy="247517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914400" y="3046231"/>
              <a:ext cx="2653290" cy="33855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0" dirty="0" err="1" smtClean="0">
                  <a:solidFill>
                    <a:schemeClr val="dk1"/>
                  </a:solidFill>
                  <a:effectLst/>
                  <a:latin typeface="Courier New" pitchFamily="49" charset="0"/>
                  <a:cs typeface="Courier New" pitchFamily="49" charset="0"/>
                </a:rPr>
                <a:t>msg</a:t>
              </a:r>
              <a:r>
                <a:rPr lang="en-US" sz="1600" b="0" dirty="0" smtClean="0">
                  <a:solidFill>
                    <a:schemeClr val="dk1"/>
                  </a:solidFill>
                  <a:effectLst/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0" dirty="0" err="1" smtClean="0">
                  <a:solidFill>
                    <a:schemeClr val="dk1"/>
                  </a:solidFill>
                  <a:effectLst/>
                  <a:latin typeface="Courier New" pitchFamily="49" charset="0"/>
                  <a:cs typeface="Courier New" pitchFamily="49" charset="0"/>
                </a:rPr>
                <a:t>MessageQ_alloc</a:t>
              </a:r>
              <a:endPara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26534" y="3505200"/>
              <a:ext cx="1665841" cy="33855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0" dirty="0" err="1" smtClean="0">
                  <a:solidFill>
                    <a:schemeClr val="dk1"/>
                  </a:solidFill>
                  <a:effectLst/>
                  <a:latin typeface="Courier New" pitchFamily="49" charset="0"/>
                  <a:cs typeface="Courier New" pitchFamily="49" charset="0"/>
                </a:rPr>
                <a:t>MessageQ_put</a:t>
              </a:r>
              <a:endPara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16934" y="3962400"/>
              <a:ext cx="2900153" cy="33855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0" dirty="0" err="1" smtClean="0">
                  <a:solidFill>
                    <a:schemeClr val="dk1"/>
                  </a:solidFill>
                  <a:effectLst/>
                  <a:latin typeface="Courier New" pitchFamily="49" charset="0"/>
                  <a:cs typeface="Courier New" pitchFamily="49" charset="0"/>
                </a:rPr>
                <a:t>TransportShmNotify_put</a:t>
              </a:r>
              <a:endPara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23103" y="4419600"/>
              <a:ext cx="2653290" cy="33855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Courier New" pitchFamily="49" charset="0"/>
                  <a:cs typeface="Courier New" pitchFamily="49" charset="0"/>
                </a:rPr>
                <a:t>NotifyQmss_sendEvent</a:t>
              </a:r>
              <a:endPara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09829" y="4876800"/>
              <a:ext cx="1525610" cy="3385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0" dirty="0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  <a:t>Get a descriptor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95917" y="5334000"/>
              <a:ext cx="2553584" cy="3385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0" dirty="0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  <a:t>Attach </a:t>
              </a:r>
              <a:r>
                <a:rPr lang="en-US" sz="1600" b="0" dirty="0" err="1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  <a:t>ptr</a:t>
              </a:r>
              <a:r>
                <a:rPr lang="en-US" sz="1600" b="0" dirty="0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  <a:t>/</a:t>
              </a:r>
              <a:r>
                <a:rPr lang="en-US" sz="1600" b="0" dirty="0" err="1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  <a:t>msg</a:t>
              </a:r>
              <a:r>
                <a:rPr lang="en-US" sz="1600" b="0" dirty="0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  <a:t> to descriptor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3134" y="5859959"/>
              <a:ext cx="2748638" cy="76944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6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NotifyQmss_sendEvent</a:t>
              </a:r>
              <a:endPara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400" b="0" dirty="0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  <a:t>(put descriptor directly in the </a:t>
              </a:r>
              <a:br>
                <a:rPr lang="en-US" sz="1400" b="0" dirty="0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</a:br>
              <a:r>
                <a:rPr lang="en-US" sz="1400" b="0" dirty="0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  <a:t>remote core’s </a:t>
              </a:r>
              <a:r>
                <a:rPr lang="en-US" sz="1400" b="0" dirty="0" err="1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  <a:t>RxQueue</a:t>
              </a:r>
              <a:r>
                <a:rPr lang="en-US" sz="1400" b="0" dirty="0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  <a:t>)</a:t>
              </a:r>
            </a:p>
          </p:txBody>
        </p:sp>
      </p:grpSp>
      <p:grpSp>
        <p:nvGrpSpPr>
          <p:cNvPr id="3" name="Group 61"/>
          <p:cNvGrpSpPr/>
          <p:nvPr/>
        </p:nvGrpSpPr>
        <p:grpSpPr>
          <a:xfrm>
            <a:off x="5562600" y="2590800"/>
            <a:ext cx="3048000" cy="2895600"/>
            <a:chOff x="5562600" y="2590800"/>
            <a:chExt cx="3048000" cy="2895600"/>
          </a:xfrm>
        </p:grpSpPr>
        <p:sp>
          <p:nvSpPr>
            <p:cNvPr id="44" name="Rectangle 43"/>
            <p:cNvSpPr/>
            <p:nvPr/>
          </p:nvSpPr>
          <p:spPr bwMode="auto">
            <a:xfrm>
              <a:off x="5562600" y="2590800"/>
              <a:ext cx="3048000" cy="28956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9144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RX Core</a:t>
              </a:r>
            </a:p>
          </p:txBody>
        </p:sp>
        <p:cxnSp>
          <p:nvCxnSpPr>
            <p:cNvPr id="46" name="Straight Arrow Connector 45"/>
            <p:cNvCxnSpPr>
              <a:stCxn id="41" idx="0"/>
            </p:cNvCxnSpPr>
            <p:nvPr/>
          </p:nvCxnSpPr>
          <p:spPr bwMode="auto">
            <a:xfrm flipH="1" flipV="1">
              <a:off x="7086600" y="3531773"/>
              <a:ext cx="9979" cy="1371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6258959" y="3836573"/>
              <a:ext cx="1665841" cy="33855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0" dirty="0" err="1" smtClean="0">
                  <a:solidFill>
                    <a:schemeClr val="dk1"/>
                  </a:solidFill>
                  <a:effectLst/>
                  <a:latin typeface="Courier New" pitchFamily="49" charset="0"/>
                  <a:cs typeface="Courier New" pitchFamily="49" charset="0"/>
                </a:rPr>
                <a:t>MessageQ_get</a:t>
              </a:r>
              <a:endPara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49365" y="4369973"/>
              <a:ext cx="2353978" cy="3385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0" dirty="0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  <a:t>QMSS-received descriptor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69934" y="4903373"/>
              <a:ext cx="2653290" cy="33855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Courier New" pitchFamily="49" charset="0"/>
                  <a:cs typeface="Courier New" pitchFamily="49" charset="0"/>
                </a:rPr>
                <a:t>NotifyDriverQmss_isr</a:t>
              </a:r>
              <a:endPara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849838" y="3107507"/>
              <a:ext cx="2487861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800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“got the pointer to </a:t>
              </a:r>
              <a:r>
                <a:rPr lang="en-US" sz="1800" b="0" dirty="0" err="1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Msg</a:t>
              </a:r>
              <a:r>
                <a:rPr lang="en-US" sz="1800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”</a:t>
              </a:r>
            </a:p>
          </p:txBody>
        </p:sp>
      </p:grpSp>
      <p:cxnSp>
        <p:nvCxnSpPr>
          <p:cNvPr id="58" name="Straight Arrow Connector 57"/>
          <p:cNvCxnSpPr/>
          <p:nvPr/>
        </p:nvCxnSpPr>
        <p:spPr bwMode="auto">
          <a:xfrm>
            <a:off x="3657600" y="6248400"/>
            <a:ext cx="8382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Shape 49"/>
          <p:cNvCxnSpPr>
            <a:endCxn id="41" idx="2"/>
          </p:cNvCxnSpPr>
          <p:nvPr/>
        </p:nvCxnSpPr>
        <p:spPr bwMode="auto">
          <a:xfrm flipV="1">
            <a:off x="6719887" y="5241927"/>
            <a:ext cx="376692" cy="92538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4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34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5661835"/>
            <a:ext cx="2224087" cy="101094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dirty="0" smtClean="0"/>
              <a:t>IPC Transports –SRIO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09601"/>
            <a:ext cx="8886664" cy="157581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The </a:t>
            </a: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SRIO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transport enables </a:t>
            </a:r>
            <a:r>
              <a:rPr lang="en-US" b="0" dirty="0" err="1" smtClean="0">
                <a:solidFill>
                  <a:schemeClr val="dk1"/>
                </a:solidFill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to send data between tasks,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cores and devices via the SRIO IP block.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Refer to the MCSDK examples for setup code required to use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err="1" smtClean="0">
                <a:solidFill>
                  <a:schemeClr val="dk1"/>
                </a:solidFill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over this transport.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381000" y="2362200"/>
            <a:ext cx="3733800" cy="3581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Chip V   CorePac W</a:t>
            </a:r>
          </a:p>
        </p:txBody>
      </p:sp>
      <p:cxnSp>
        <p:nvCxnSpPr>
          <p:cNvPr id="54" name="Straight Arrow Connector 53"/>
          <p:cNvCxnSpPr>
            <a:stCxn id="55" idx="2"/>
            <a:endCxn id="58" idx="0"/>
          </p:cNvCxnSpPr>
          <p:nvPr/>
        </p:nvCxnSpPr>
        <p:spPr bwMode="auto">
          <a:xfrm>
            <a:off x="2241045" y="3156185"/>
            <a:ext cx="17342" cy="14920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914400" y="2817631"/>
            <a:ext cx="2653290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MessageQ_alloc</a:t>
            </a:r>
            <a:endParaRPr lang="en-US" sz="1600" b="0" dirty="0" smtClean="0">
              <a:solidFill>
                <a:schemeClr val="dk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4666" y="3429000"/>
            <a:ext cx="3393878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MessageQ_put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queueId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9332" y="4038600"/>
            <a:ext cx="2282997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TransportSrio_put</a:t>
            </a:r>
            <a:endParaRPr lang="en-US" sz="1600" b="0" dirty="0" smtClean="0">
              <a:solidFill>
                <a:schemeClr val="dk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9732" y="4648200"/>
            <a:ext cx="3517310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Srio_sockSend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pkt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dstAddr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4724400" y="2362200"/>
            <a:ext cx="4038600" cy="3581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Chip X   CorePac Y</a:t>
            </a:r>
          </a:p>
        </p:txBody>
      </p:sp>
      <p:cxnSp>
        <p:nvCxnSpPr>
          <p:cNvPr id="73" name="Straight Arrow Connector 72"/>
          <p:cNvCxnSpPr>
            <a:stCxn id="68" idx="0"/>
            <a:endCxn id="71" idx="2"/>
          </p:cNvCxnSpPr>
          <p:nvPr/>
        </p:nvCxnSpPr>
        <p:spPr bwMode="auto">
          <a:xfrm flipH="1" flipV="1">
            <a:off x="6743238" y="3188732"/>
            <a:ext cx="6396" cy="14594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4876801" y="3395246"/>
            <a:ext cx="3733799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MessageQ_get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queueHndl,rxMsg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66167" y="4004846"/>
            <a:ext cx="3764172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MessageQ_put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queueId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rxMsg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608135" y="4648200"/>
            <a:ext cx="2282997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TransportSrio_isr</a:t>
            </a:r>
            <a:endParaRPr lang="en-US" sz="1600" b="0" dirty="0" smtClean="0">
              <a:solidFill>
                <a:schemeClr val="dk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04208" y="2819400"/>
            <a:ext cx="2278060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“got </a:t>
            </a:r>
            <a:r>
              <a:rPr lang="en-US" sz="1800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Msg</a:t>
            </a:r>
            <a:r>
              <a:rPr lang="en-US" sz="1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from queue”</a:t>
            </a:r>
          </a:p>
        </p:txBody>
      </p:sp>
      <p:sp>
        <p:nvSpPr>
          <p:cNvPr id="75" name="Rounded Rectangle 74"/>
          <p:cNvSpPr/>
          <p:nvPr/>
        </p:nvSpPr>
        <p:spPr bwMode="auto">
          <a:xfrm>
            <a:off x="2667000" y="5334000"/>
            <a:ext cx="1295400" cy="457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SRIO x4</a:t>
            </a:r>
          </a:p>
        </p:txBody>
      </p:sp>
      <p:sp>
        <p:nvSpPr>
          <p:cNvPr id="76" name="Rounded Rectangle 75"/>
          <p:cNvSpPr/>
          <p:nvPr/>
        </p:nvSpPr>
        <p:spPr bwMode="auto">
          <a:xfrm>
            <a:off x="4876800" y="5334000"/>
            <a:ext cx="1295400" cy="457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SRIO x4</a:t>
            </a:r>
          </a:p>
        </p:txBody>
      </p:sp>
      <p:cxnSp>
        <p:nvCxnSpPr>
          <p:cNvPr id="78" name="Shape 77"/>
          <p:cNvCxnSpPr>
            <a:stCxn id="58" idx="2"/>
            <a:endCxn id="75" idx="1"/>
          </p:cNvCxnSpPr>
          <p:nvPr/>
        </p:nvCxnSpPr>
        <p:spPr bwMode="auto">
          <a:xfrm rot="16200000" flipH="1">
            <a:off x="2174770" y="5070370"/>
            <a:ext cx="575846" cy="40861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0" name="Straight Arrow Connector 79"/>
          <p:cNvCxnSpPr>
            <a:stCxn id="75" idx="3"/>
            <a:endCxn id="76" idx="1"/>
          </p:cNvCxnSpPr>
          <p:nvPr/>
        </p:nvCxnSpPr>
        <p:spPr bwMode="auto">
          <a:xfrm>
            <a:off x="3962400" y="5562600"/>
            <a:ext cx="9144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2" name="Shape 81"/>
          <p:cNvCxnSpPr>
            <a:stCxn id="76" idx="3"/>
            <a:endCxn id="68" idx="2"/>
          </p:cNvCxnSpPr>
          <p:nvPr/>
        </p:nvCxnSpPr>
        <p:spPr bwMode="auto">
          <a:xfrm flipV="1">
            <a:off x="6172200" y="4986754"/>
            <a:ext cx="577434" cy="575846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3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35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 Transport </a:t>
            </a:r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60940" y="5089782"/>
            <a:ext cx="479850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Benchmark Details</a:t>
            </a:r>
          </a:p>
          <a:p>
            <a:pPr algn="l">
              <a:buFont typeface="Arial" pitchFamily="34" charset="0"/>
              <a:buChar char="•"/>
            </a:pPr>
            <a:r>
              <a:rPr lang="en-US" sz="1400" dirty="0" smtClean="0"/>
              <a:t>IPC Benchmark Examples from MCSDK</a:t>
            </a:r>
          </a:p>
          <a:p>
            <a:pPr algn="l">
              <a:buFont typeface="Arial" pitchFamily="34" charset="0"/>
              <a:buChar char="•"/>
            </a:pPr>
            <a:r>
              <a:rPr lang="en-US" sz="1400" dirty="0" smtClean="0"/>
              <a:t>CPU Clock – 1 GHz</a:t>
            </a:r>
          </a:p>
          <a:p>
            <a:pPr algn="l">
              <a:buFont typeface="Arial" pitchFamily="34" charset="0"/>
              <a:buChar char="•"/>
            </a:pPr>
            <a:r>
              <a:rPr lang="en-US" sz="1400" dirty="0" smtClean="0"/>
              <a:t>Header Size– 32 bytes</a:t>
            </a:r>
          </a:p>
          <a:p>
            <a:pPr algn="l">
              <a:buFont typeface="Arial" pitchFamily="34" charset="0"/>
              <a:buChar char="•"/>
            </a:pPr>
            <a:r>
              <a:rPr lang="en-US" sz="1400" dirty="0" smtClean="0"/>
              <a:t>SRIO – Loopback Mode</a:t>
            </a:r>
          </a:p>
          <a:p>
            <a:pPr algn="l">
              <a:buFont typeface="Arial" pitchFamily="34" charset="0"/>
              <a:buChar char="•"/>
            </a:pPr>
            <a:r>
              <a:rPr lang="en-US" sz="1400" dirty="0" smtClean="0"/>
              <a:t>Messages allocated up front</a:t>
            </a:r>
            <a:endParaRPr lang="en-US" sz="1800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906011" y="1979802"/>
            <a:ext cx="7306811" cy="83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726422" y="1468074"/>
            <a:ext cx="0" cy="35401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007388" y="1667079"/>
            <a:ext cx="15552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Message Size (Bytes)</a:t>
            </a:r>
            <a:endParaRPr lang="en-US" sz="1100" dirty="0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4112003" y="1461083"/>
            <a:ext cx="0" cy="35387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5471020" y="1457458"/>
            <a:ext cx="0" cy="35507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856601" y="1450467"/>
            <a:ext cx="0" cy="3557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935936" y="1333849"/>
            <a:ext cx="951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Shared</a:t>
            </a:r>
          </a:p>
          <a:p>
            <a:r>
              <a:rPr lang="en-US" sz="1600" dirty="0" smtClean="0"/>
              <a:t>Memory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233139" y="1310080"/>
            <a:ext cx="1061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Multicore</a:t>
            </a:r>
          </a:p>
          <a:p>
            <a:pPr algn="ctr"/>
            <a:r>
              <a:rPr lang="en-US" sz="1600" dirty="0" smtClean="0"/>
              <a:t>Navigator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806272" y="1445701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SRIO</a:t>
            </a:r>
            <a:endParaRPr lang="en-US" sz="1600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922789" y="2885813"/>
            <a:ext cx="7315200" cy="167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742920" y="755009"/>
            <a:ext cx="3557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Throughput (Mb/second)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75758" y="218952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75758" y="3113714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256	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15254" y="2182535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23.8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50503" y="2183933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34.6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49552" y="2185331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45798" y="3131890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125.8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281047" y="3133288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184.4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96875" y="3134686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21.2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932576" y="3801612"/>
            <a:ext cx="7315200" cy="167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1405635" y="4079847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1024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947196" y="4098023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503.2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282445" y="4099421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737.4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17699" y="411759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 TRANSPORT PROS/CONS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83765" y="960771"/>
          <a:ext cx="8249175" cy="51151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10143"/>
                <a:gridCol w="3129094"/>
                <a:gridCol w="4009938"/>
              </a:tblGrid>
              <a:tr h="3479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11049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Shared</a:t>
                      </a:r>
                    </a:p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 Simplest to Implement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 Moderate</a:t>
                      </a:r>
                      <a:r>
                        <a:rPr lang="en-US" sz="1800" baseline="0" dirty="0" smtClean="0"/>
                        <a:t> Throughput</a:t>
                      </a:r>
                      <a:endParaRPr lang="en-US" sz="18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 Single</a:t>
                      </a:r>
                      <a:r>
                        <a:rPr lang="en-US" sz="1800" baseline="0" dirty="0" smtClean="0"/>
                        <a:t> Device Only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aseline="0" dirty="0" smtClean="0"/>
                        <a:t> Requires Notify module and API call if doorbell required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aseline="0" dirty="0" smtClean="0"/>
                        <a:t>Possible contention with other tasks using the same shared memory.</a:t>
                      </a:r>
                      <a:endParaRPr lang="en-US" sz="180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1907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Multicore</a:t>
                      </a:r>
                    </a:p>
                    <a:p>
                      <a:pPr algn="ctr"/>
                      <a:r>
                        <a:rPr lang="en-US" dirty="0" smtClean="0"/>
                        <a:t>Navigator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 Highest Throughput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 Dedicated resources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 Consumes</a:t>
                      </a:r>
                      <a:r>
                        <a:rPr lang="en-US" sz="1800" baseline="0" dirty="0" smtClean="0"/>
                        <a:t> least CPU cycles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aseline="0" dirty="0" smtClean="0"/>
                        <a:t>Interrupt generated when data is available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Single Device Only</a:t>
                      </a:r>
                      <a:endParaRPr lang="en-US" dirty="0"/>
                    </a:p>
                  </a:txBody>
                  <a:tcPr/>
                </a:tc>
              </a:tr>
              <a:tr h="11049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SRIO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Can</a:t>
                      </a:r>
                      <a:r>
                        <a:rPr lang="en-US" baseline="0" dirty="0" smtClean="0"/>
                        <a:t> be used across devices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Lowest Throughput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478647" y="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Lab/Demo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dirty="0" smtClean="0"/>
              <a:t>Basic Concepts </a:t>
            </a:r>
          </a:p>
          <a:p>
            <a:pPr eaLnBrk="1" hangingPunct="1"/>
            <a:r>
              <a:rPr lang="en-US" dirty="0" smtClean="0"/>
              <a:t>IPC Services</a:t>
            </a:r>
          </a:p>
          <a:p>
            <a:pPr eaLnBrk="1" hangingPunct="1"/>
            <a:r>
              <a:rPr lang="en-US" dirty="0" smtClean="0"/>
              <a:t>Setup and Examples</a:t>
            </a:r>
          </a:p>
          <a:p>
            <a:pPr eaLnBrk="1" hangingPunct="1"/>
            <a:r>
              <a:rPr lang="en-US" dirty="0" smtClean="0"/>
              <a:t>IPC Transports</a:t>
            </a:r>
          </a:p>
          <a:p>
            <a:pPr eaLnBrk="1" hangingPunct="1"/>
            <a:r>
              <a:rPr lang="en-US" b="1" dirty="0" smtClean="0"/>
              <a:t>Lab or Demo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3" name="Text Box 3"/>
          <p:cNvSpPr txBox="1">
            <a:spLocks noChangeArrowheads="1"/>
          </p:cNvSpPr>
          <p:nvPr/>
        </p:nvSpPr>
        <p:spPr bwMode="auto">
          <a:xfrm>
            <a:off x="609600" y="1590675"/>
            <a:ext cx="8686800" cy="2189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333333">
                <a:alpha val="50000"/>
              </a:srgbClr>
            </a:outerShdw>
          </a:effectLst>
        </p:spPr>
        <p:txBody>
          <a:bodyPr anchor="ctr" anchorCtr="1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7200" b="0" dirty="0" err="1">
                <a:solidFill>
                  <a:srgbClr val="FF0000"/>
                </a:solidFill>
                <a:latin typeface="TILogo" pitchFamily="2" charset="0"/>
              </a:rPr>
              <a:t>ti</a:t>
            </a:r>
            <a:endParaRPr lang="en-US" sz="17200" b="0" dirty="0">
              <a:solidFill>
                <a:srgbClr val="FF0000"/>
              </a:solidFill>
              <a:latin typeface="TILogo" pitchFamily="2" charset="0"/>
            </a:endParaRPr>
          </a:p>
        </p:txBody>
      </p:sp>
      <p:sp>
        <p:nvSpPr>
          <p:cNvPr id="4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39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062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62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64344" y="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IPC – Definition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652891"/>
            <a:ext cx="8449108" cy="104028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120000"/>
              </a:lnSpc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IPC  =  </a:t>
            </a:r>
            <a:r>
              <a:rPr lang="en-US" sz="2800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Inter-Processor Communication</a:t>
            </a:r>
          </a:p>
          <a:p>
            <a:pPr marL="342900" indent="-342900" algn="l"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While this definition is rather generic, it really means:</a:t>
            </a:r>
            <a:endParaRPr lang="en-US" sz="2800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5017" y="1698982"/>
            <a:ext cx="743838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ctr" anchorCtr="0">
            <a:spAutoFit/>
          </a:bodyPr>
          <a:lstStyle/>
          <a:p>
            <a:r>
              <a:rPr lang="en-US" sz="2000" b="0" i="1" dirty="0" smtClean="0">
                <a:solidFill>
                  <a:schemeClr val="dk1"/>
                </a:solidFill>
              </a:rPr>
              <a:t>“</a:t>
            </a:r>
            <a:r>
              <a:rPr lang="en-US" sz="2000" b="0" i="1" dirty="0" smtClean="0">
                <a:solidFill>
                  <a:schemeClr val="tx2"/>
                </a:solidFill>
              </a:rPr>
              <a:t>Transporting data and/or signals between threads of execution</a:t>
            </a:r>
            <a:r>
              <a:rPr lang="en-US" sz="2000" b="0" i="1" dirty="0" smtClean="0">
                <a:solidFill>
                  <a:schemeClr val="dk1"/>
                </a:solidFill>
              </a:rPr>
              <a:t>”</a:t>
            </a:r>
            <a:endParaRPr lang="en-US" sz="2000" b="0" i="1" dirty="0" smtClean="0">
              <a:solidFill>
                <a:schemeClr val="dk1"/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2296180"/>
            <a:ext cx="6833346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These threads could be located </a:t>
            </a: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anywhere:</a:t>
            </a:r>
            <a:endParaRPr lang="en-US" sz="2800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609600" y="3395368"/>
            <a:ext cx="5562600" cy="2700632"/>
            <a:chOff x="1143000" y="3048000"/>
            <a:chExt cx="5562600" cy="2700632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1143000" y="3048000"/>
              <a:ext cx="1828800" cy="1143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Thread 1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876800" y="3048000"/>
              <a:ext cx="1828800" cy="1143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Thread 2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2971800" y="3352800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2971800" y="3962400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2" name="Rectangle 11"/>
            <p:cNvSpPr/>
            <p:nvPr/>
          </p:nvSpPr>
          <p:spPr bwMode="auto">
            <a:xfrm>
              <a:off x="3429000" y="3124200"/>
              <a:ext cx="9144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Data</a:t>
              </a:r>
            </a:p>
          </p:txBody>
        </p:sp>
        <p:sp>
          <p:nvSpPr>
            <p:cNvPr id="14" name="Lightning Bolt 13"/>
            <p:cNvSpPr/>
            <p:nvPr/>
          </p:nvSpPr>
          <p:spPr bwMode="auto">
            <a:xfrm>
              <a:off x="3581400" y="3765699"/>
              <a:ext cx="609600" cy="381000"/>
            </a:xfrm>
            <a:prstGeom prst="lightningBol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75821" y="4215905"/>
              <a:ext cx="1421158" cy="153272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CorePac 0</a:t>
              </a:r>
            </a:p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CorePac 0</a:t>
              </a:r>
            </a:p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Device 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00600" y="4215905"/>
              <a:ext cx="1421158" cy="153272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CorePac 0</a:t>
              </a:r>
            </a:p>
            <a:p>
              <a:pPr algn="l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CorePac 1</a:t>
              </a:r>
            </a:p>
            <a:p>
              <a:pPr algn="l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Device 1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3124200" y="4538332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3124200" y="5018567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3124200" y="5486400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27" name="Leading Question"/>
          <p:cNvSpPr txBox="1"/>
          <p:nvPr/>
        </p:nvSpPr>
        <p:spPr>
          <a:xfrm>
            <a:off x="5201462" y="6201231"/>
            <a:ext cx="3409138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How would YOU solve this problem?</a:t>
            </a:r>
          </a:p>
        </p:txBody>
      </p:sp>
      <p:sp>
        <p:nvSpPr>
          <p:cNvPr id="29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4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IPC – Possible Solutions</a:t>
            </a:r>
          </a:p>
        </p:txBody>
      </p:sp>
      <p:sp>
        <p:nvSpPr>
          <p:cNvPr id="27" name="Leading Question"/>
          <p:cNvSpPr txBox="1"/>
          <p:nvPr/>
        </p:nvSpPr>
        <p:spPr>
          <a:xfrm>
            <a:off x="3897963" y="6223002"/>
            <a:ext cx="4712637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What solutions exist in TI’s RTOS to perform IPC 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400" y="842976"/>
            <a:ext cx="6731458" cy="57490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120000"/>
              </a:lnSpc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How do you transport the data and signal?</a:t>
            </a:r>
            <a:endParaRPr lang="en-US" sz="2800" b="0" dirty="0" smtClean="0">
              <a:solidFill>
                <a:schemeClr val="tx2"/>
              </a:solidFill>
              <a:effectLst/>
              <a:latin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6565" y="1303634"/>
            <a:ext cx="8368253" cy="112646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233363" indent="-233363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Manual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:  Using shared memory and an INT </a:t>
            </a:r>
            <a:r>
              <a:rPr lang="en-US" b="0" i="1" dirty="0" smtClean="0">
                <a:solidFill>
                  <a:schemeClr val="dk1"/>
                </a:solidFill>
                <a:effectLst/>
                <a:latin typeface="Calibri" pitchFamily="34" charset="0"/>
              </a:rPr>
              <a:t>(possible contention)</a:t>
            </a:r>
          </a:p>
          <a:p>
            <a:pPr marL="233363" indent="-233363" algn="l">
              <a:lnSpc>
                <a:spcPct val="130000"/>
              </a:lnSpc>
              <a:buFont typeface="Wingdings" pitchFamily="2" charset="2"/>
              <a:buChar char="§"/>
            </a:pP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Auto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:       Using existing RTOS/Framework Utilities (i.e. IPC)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 </a:t>
            </a:r>
          </a:p>
        </p:txBody>
      </p:sp>
      <p:sp>
        <p:nvSpPr>
          <p:cNvPr id="21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5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609600" y="3395368"/>
            <a:ext cx="5562600" cy="2700632"/>
            <a:chOff x="1143000" y="3048000"/>
            <a:chExt cx="5562600" cy="2700632"/>
          </a:xfrm>
        </p:grpSpPr>
        <p:sp>
          <p:nvSpPr>
            <p:cNvPr id="23" name="Rounded Rectangle 22"/>
            <p:cNvSpPr/>
            <p:nvPr/>
          </p:nvSpPr>
          <p:spPr bwMode="auto">
            <a:xfrm>
              <a:off x="1143000" y="3048000"/>
              <a:ext cx="1828800" cy="1143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Thread 1</a:t>
              </a: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4876800" y="3048000"/>
              <a:ext cx="1828800" cy="1143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Thread 2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>
              <a:off x="2971800" y="3352800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2971800" y="3962400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0" name="Rectangle 29"/>
            <p:cNvSpPr/>
            <p:nvPr/>
          </p:nvSpPr>
          <p:spPr bwMode="auto">
            <a:xfrm>
              <a:off x="3429000" y="3124200"/>
              <a:ext cx="9144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Data</a:t>
              </a:r>
            </a:p>
          </p:txBody>
        </p:sp>
        <p:sp>
          <p:nvSpPr>
            <p:cNvPr id="31" name="Lightning Bolt 30"/>
            <p:cNvSpPr/>
            <p:nvPr/>
          </p:nvSpPr>
          <p:spPr bwMode="auto">
            <a:xfrm>
              <a:off x="3581400" y="3765699"/>
              <a:ext cx="609600" cy="381000"/>
            </a:xfrm>
            <a:prstGeom prst="lightningBol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5821" y="4215905"/>
              <a:ext cx="1421158" cy="153272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CorePac 0</a:t>
              </a:r>
            </a:p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CorePac 0</a:t>
              </a:r>
            </a:p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Device 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00600" y="4215905"/>
              <a:ext cx="1421158" cy="153272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CorePac 0</a:t>
              </a:r>
            </a:p>
            <a:p>
              <a:pPr algn="l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CorePac 1</a:t>
              </a:r>
            </a:p>
            <a:p>
              <a:pPr algn="l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Device 1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>
              <a:off x="3124200" y="4538332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3124200" y="5018567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>
              <a:off x="3124200" y="5486400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71488" y="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IPC – RTOS/Framework Solutions</a:t>
            </a:r>
          </a:p>
        </p:txBody>
      </p:sp>
      <p:sp>
        <p:nvSpPr>
          <p:cNvPr id="27" name="Leading Question"/>
          <p:cNvSpPr txBox="1"/>
          <p:nvPr/>
        </p:nvSpPr>
        <p:spPr>
          <a:xfrm>
            <a:off x="4835528" y="6248400"/>
            <a:ext cx="3775072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What kinds of transports are possible 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400" y="726914"/>
            <a:ext cx="9042412" cy="262225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SAME CorePac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:  TI’s RTOS (SYS/BIOS) supports several services for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inter-thread communication </a:t>
            </a:r>
            <a:r>
              <a:rPr lang="en-US" sz="2000" b="0" i="1" dirty="0" smtClean="0">
                <a:solidFill>
                  <a:schemeClr val="dk1"/>
                </a:solidFill>
                <a:latin typeface="Calibri" pitchFamily="34" charset="0"/>
              </a:rPr>
              <a:t>(e.g. semaphores, queues, mailboxes, etc.).</a:t>
            </a: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DIFFERENT CorePac</a:t>
            </a:r>
            <a:r>
              <a:rPr lang="en-US" b="0" dirty="0" smtClean="0">
                <a:effectLst/>
                <a:latin typeface="Calibri" pitchFamily="34" charset="0"/>
              </a:rPr>
              <a:t>:  The IPC framework supports communications</a:t>
            </a:r>
            <a:br>
              <a:rPr lang="en-US" b="0" dirty="0" smtClean="0">
                <a:effectLst/>
                <a:latin typeface="Calibri" pitchFamily="34" charset="0"/>
              </a:rPr>
            </a:br>
            <a:r>
              <a:rPr lang="en-US" b="0" dirty="0" smtClean="0">
                <a:effectLst/>
                <a:latin typeface="Calibri" pitchFamily="34" charset="0"/>
              </a:rPr>
              <a:t>between </a:t>
            </a:r>
            <a:r>
              <a:rPr lang="en-US" b="0" dirty="0" err="1" smtClean="0">
                <a:latin typeface="Calibri" pitchFamily="34" charset="0"/>
              </a:rPr>
              <a:t>CorePac</a:t>
            </a:r>
            <a:r>
              <a:rPr lang="en-US" b="0" dirty="0" err="1" smtClean="0">
                <a:effectLst/>
                <a:latin typeface="Calibri" pitchFamily="34" charset="0"/>
              </a:rPr>
              <a:t>s</a:t>
            </a:r>
            <a:r>
              <a:rPr lang="en-US" b="0" dirty="0" smtClean="0">
                <a:effectLst/>
                <a:latin typeface="Calibri" pitchFamily="34" charset="0"/>
              </a:rPr>
              <a:t> via several transports.</a:t>
            </a: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DIFFERENT DEVICE</a:t>
            </a:r>
            <a:r>
              <a:rPr lang="en-US" b="0" dirty="0" smtClean="0">
                <a:latin typeface="Calibri" pitchFamily="34" charset="0"/>
              </a:rPr>
              <a:t>: IPC transports can also be implemented</a:t>
            </a:r>
            <a:br>
              <a:rPr lang="en-US" b="0" dirty="0" smtClean="0">
                <a:latin typeface="Calibri" pitchFamily="34" charset="0"/>
              </a:rPr>
            </a:br>
            <a:r>
              <a:rPr lang="en-US" b="0" dirty="0" smtClean="0">
                <a:latin typeface="Calibri" pitchFamily="34" charset="0"/>
              </a:rPr>
              <a:t>between devices.</a:t>
            </a: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KEY</a:t>
            </a:r>
            <a:r>
              <a:rPr lang="en-US" b="0" dirty="0" smtClean="0">
                <a:latin typeface="Calibri" pitchFamily="34" charset="0"/>
              </a:rPr>
              <a:t>: Same IPC APIs can be used for local or remote communications.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88398" y="4354069"/>
            <a:ext cx="2547044" cy="149393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233363" indent="-233363" algn="l">
              <a:lnSpc>
                <a:spcPct val="130000"/>
              </a:lnSpc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SYS/BIOS (or IPC)</a:t>
            </a:r>
          </a:p>
          <a:p>
            <a:pPr marL="233363" indent="-233363" algn="l">
              <a:lnSpc>
                <a:spcPct val="130000"/>
              </a:lnSpc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IPC + transport</a:t>
            </a:r>
          </a:p>
          <a:p>
            <a:pPr marL="233363" indent="-233363" algn="l">
              <a:lnSpc>
                <a:spcPct val="130000"/>
              </a:lnSpc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IPC + transport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85013" y="3907567"/>
            <a:ext cx="158408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  <a:effectLst/>
              </a:rPr>
              <a:t>Solutions</a:t>
            </a:r>
          </a:p>
        </p:txBody>
      </p:sp>
      <p:sp>
        <p:nvSpPr>
          <p:cNvPr id="23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6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609600" y="3395368"/>
            <a:ext cx="5562600" cy="2700632"/>
            <a:chOff x="1143000" y="3048000"/>
            <a:chExt cx="5562600" cy="2700632"/>
          </a:xfrm>
        </p:grpSpPr>
        <p:sp>
          <p:nvSpPr>
            <p:cNvPr id="24" name="Rounded Rectangle 23"/>
            <p:cNvSpPr/>
            <p:nvPr/>
          </p:nvSpPr>
          <p:spPr bwMode="auto">
            <a:xfrm>
              <a:off x="1143000" y="3048000"/>
              <a:ext cx="1828800" cy="1143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Thread 1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4876800" y="3048000"/>
              <a:ext cx="1828800" cy="1143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Thread 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>
              <a:off x="2971800" y="3352800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2971800" y="3962400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0" name="Rectangle 29"/>
            <p:cNvSpPr/>
            <p:nvPr/>
          </p:nvSpPr>
          <p:spPr bwMode="auto">
            <a:xfrm>
              <a:off x="3429000" y="3124200"/>
              <a:ext cx="9144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Data</a:t>
              </a:r>
            </a:p>
          </p:txBody>
        </p:sp>
        <p:sp>
          <p:nvSpPr>
            <p:cNvPr id="31" name="Lightning Bolt 30"/>
            <p:cNvSpPr/>
            <p:nvPr/>
          </p:nvSpPr>
          <p:spPr bwMode="auto">
            <a:xfrm>
              <a:off x="3581400" y="3765699"/>
              <a:ext cx="609600" cy="381000"/>
            </a:xfrm>
            <a:prstGeom prst="lightningBol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5821" y="4215905"/>
              <a:ext cx="1421158" cy="153272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CorePac 0</a:t>
              </a:r>
            </a:p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CorePac 0</a:t>
              </a:r>
            </a:p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Device 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00600" y="4215905"/>
              <a:ext cx="1421158" cy="153272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CorePac 0</a:t>
              </a:r>
            </a:p>
            <a:p>
              <a:pPr algn="l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CorePac 1</a:t>
              </a:r>
            </a:p>
            <a:p>
              <a:pPr algn="l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Device 1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>
              <a:off x="3124200" y="4538332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3124200" y="5018567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>
              <a:off x="3124200" y="5486400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78971" y="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IPC – Transports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" y="645037"/>
            <a:ext cx="5151603" cy="4370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latin typeface="Calibri" pitchFamily="34" charset="0"/>
              </a:rPr>
              <a:t>IPC supports several transports:</a:t>
            </a:r>
            <a:endParaRPr lang="en-US" b="0" i="1" dirty="0" smtClean="0">
              <a:latin typeface="Calibri" pitchFamily="34" charset="0"/>
            </a:endParaRPr>
          </a:p>
        </p:txBody>
      </p:sp>
      <p:grpSp>
        <p:nvGrpSpPr>
          <p:cNvPr id="2" name="Group 104"/>
          <p:cNvGrpSpPr/>
          <p:nvPr/>
        </p:nvGrpSpPr>
        <p:grpSpPr>
          <a:xfrm>
            <a:off x="1066800" y="2590800"/>
            <a:ext cx="6858000" cy="3733800"/>
            <a:chOff x="1066800" y="2590800"/>
            <a:chExt cx="6858000" cy="3733800"/>
          </a:xfrm>
        </p:grpSpPr>
        <p:sp>
          <p:nvSpPr>
            <p:cNvPr id="52" name="Cube 51"/>
            <p:cNvSpPr/>
            <p:nvPr/>
          </p:nvSpPr>
          <p:spPr bwMode="auto">
            <a:xfrm>
              <a:off x="1066800" y="2590800"/>
              <a:ext cx="4267200" cy="3733800"/>
            </a:xfrm>
            <a:prstGeom prst="cube">
              <a:avLst>
                <a:gd name="adj" fmla="val 2700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Device 1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3886200" y="5769934"/>
              <a:ext cx="1219200" cy="381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9144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SRIO</a:t>
              </a:r>
            </a:p>
          </p:txBody>
        </p:sp>
        <p:grpSp>
          <p:nvGrpSpPr>
            <p:cNvPr id="3" name="Group 60"/>
            <p:cNvGrpSpPr/>
            <p:nvPr/>
          </p:nvGrpSpPr>
          <p:grpSpPr>
            <a:xfrm>
              <a:off x="1371600" y="3124200"/>
              <a:ext cx="1600200" cy="1905000"/>
              <a:chOff x="990600" y="2362200"/>
              <a:chExt cx="1371600" cy="1905000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CorePac 1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59" name="Rounded Rectangle 58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grpSp>
          <p:nvGrpSpPr>
            <p:cNvPr id="4" name="Group 67"/>
            <p:cNvGrpSpPr/>
            <p:nvPr/>
          </p:nvGrpSpPr>
          <p:grpSpPr>
            <a:xfrm>
              <a:off x="2043229" y="5195771"/>
              <a:ext cx="2286000" cy="457200"/>
              <a:chOff x="2294864" y="4572000"/>
              <a:chExt cx="2286000" cy="457200"/>
            </a:xfrm>
          </p:grpSpPr>
          <p:sp>
            <p:nvSpPr>
              <p:cNvPr id="56" name="Rectangle 55"/>
              <p:cNvSpPr/>
              <p:nvPr/>
            </p:nvSpPr>
            <p:spPr bwMode="auto">
              <a:xfrm>
                <a:off x="2294864" y="4572000"/>
                <a:ext cx="2286000" cy="4572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Arial Narrow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438400" y="4635798"/>
                <a:ext cx="715930" cy="3172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MEM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3528235" y="4637567"/>
                <a:ext cx="891365" cy="3172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Multicore</a:t>
                </a:r>
                <a:b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</a:b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Navigator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124200" y="4572000"/>
                <a:ext cx="413896" cy="40011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2000" dirty="0" smtClean="0"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or</a:t>
                </a:r>
              </a:p>
            </p:txBody>
          </p:sp>
        </p:grpSp>
        <p:grpSp>
          <p:nvGrpSpPr>
            <p:cNvPr id="5" name="Group 68"/>
            <p:cNvGrpSpPr/>
            <p:nvPr/>
          </p:nvGrpSpPr>
          <p:grpSpPr>
            <a:xfrm>
              <a:off x="3352800" y="3124200"/>
              <a:ext cx="1600200" cy="1905000"/>
              <a:chOff x="990600" y="2362200"/>
              <a:chExt cx="1371600" cy="1905000"/>
            </a:xfrm>
          </p:grpSpPr>
          <p:sp>
            <p:nvSpPr>
              <p:cNvPr id="70" name="Rectangle 69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CorePac 2</a:t>
                </a:r>
              </a:p>
            </p:txBody>
          </p:sp>
          <p:sp>
            <p:nvSpPr>
              <p:cNvPr id="71" name="Rounded Rectangle 70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72" name="Rounded Rectangle 71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73" name="Rounded Rectangle 72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sp>
          <p:nvSpPr>
            <p:cNvPr id="74" name="Cube 73"/>
            <p:cNvSpPr/>
            <p:nvPr/>
          </p:nvSpPr>
          <p:spPr bwMode="auto">
            <a:xfrm>
              <a:off x="5791200" y="2590800"/>
              <a:ext cx="2133600" cy="3733800"/>
            </a:xfrm>
            <a:prstGeom prst="cube">
              <a:avLst>
                <a:gd name="adj" fmla="val 5192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Device 2</a:t>
              </a: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5943600" y="5769934"/>
              <a:ext cx="1219200" cy="381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9144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SRIO</a:t>
              </a:r>
            </a:p>
          </p:txBody>
        </p:sp>
        <p:grpSp>
          <p:nvGrpSpPr>
            <p:cNvPr id="6" name="Group 75"/>
            <p:cNvGrpSpPr/>
            <p:nvPr/>
          </p:nvGrpSpPr>
          <p:grpSpPr>
            <a:xfrm>
              <a:off x="6019800" y="3124200"/>
              <a:ext cx="1600200" cy="1905000"/>
              <a:chOff x="990600" y="2362200"/>
              <a:chExt cx="1371600" cy="1905000"/>
            </a:xfrm>
          </p:grpSpPr>
          <p:sp>
            <p:nvSpPr>
              <p:cNvPr id="77" name="Rectangle 76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CorePac 1</a:t>
                </a:r>
              </a:p>
            </p:txBody>
          </p:sp>
          <p:sp>
            <p:nvSpPr>
              <p:cNvPr id="78" name="Rounded Rectangle 77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79" name="Rounded Rectangle 78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80" name="Rounded Rectangle 79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cxnSp>
          <p:nvCxnSpPr>
            <p:cNvPr id="92" name="Shape 91"/>
            <p:cNvCxnSpPr>
              <a:stCxn id="21" idx="1"/>
              <a:endCxn id="56" idx="1"/>
            </p:cNvCxnSpPr>
            <p:nvPr/>
          </p:nvCxnSpPr>
          <p:spPr bwMode="auto">
            <a:xfrm rot="16200000" flipH="1">
              <a:off x="1433815" y="4814956"/>
              <a:ext cx="956039" cy="262789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4" name="Shape 93"/>
            <p:cNvCxnSpPr>
              <a:stCxn id="56" idx="3"/>
              <a:endCxn id="73" idx="1"/>
            </p:cNvCxnSpPr>
            <p:nvPr/>
          </p:nvCxnSpPr>
          <p:spPr bwMode="auto">
            <a:xfrm flipV="1">
              <a:off x="4329229" y="4468332"/>
              <a:ext cx="214935" cy="956039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6" name="Shape 95"/>
            <p:cNvCxnSpPr>
              <a:stCxn id="21" idx="1"/>
              <a:endCxn id="57" idx="1"/>
            </p:cNvCxnSpPr>
            <p:nvPr/>
          </p:nvCxnSpPr>
          <p:spPr bwMode="auto">
            <a:xfrm rot="16200000" flipH="1">
              <a:off x="2087269" y="4161503"/>
              <a:ext cx="1492102" cy="2105760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8" name="Straight Arrow Connector 97"/>
            <p:cNvCxnSpPr>
              <a:stCxn id="57" idx="3"/>
              <a:endCxn id="75" idx="1"/>
            </p:cNvCxnSpPr>
            <p:nvPr/>
          </p:nvCxnSpPr>
          <p:spPr bwMode="auto">
            <a:xfrm>
              <a:off x="5105400" y="5960434"/>
              <a:ext cx="8382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0" name="Straight Arrow Connector 99"/>
            <p:cNvCxnSpPr/>
            <p:nvPr/>
          </p:nvCxnSpPr>
          <p:spPr bwMode="auto">
            <a:xfrm flipV="1">
              <a:off x="6422066" y="4474534"/>
              <a:ext cx="0" cy="1295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03" name="TextBox 102"/>
          <p:cNvSpPr txBox="1"/>
          <p:nvPr/>
        </p:nvSpPr>
        <p:spPr>
          <a:xfrm>
            <a:off x="446567" y="985473"/>
            <a:ext cx="8800422" cy="97872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233363" indent="-233363" algn="l">
              <a:lnSpc>
                <a:spcPct val="120000"/>
              </a:lnSpc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CorePac </a:t>
            </a: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  <a:sym typeface="Wingdings"/>
              </a:rPr>
              <a:t> </a:t>
            </a: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CorePac   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(Shared Memory Model, Multicore Navigator)</a:t>
            </a:r>
          </a:p>
          <a:p>
            <a:pPr marL="233363" indent="-233363" algn="l">
              <a:lnSpc>
                <a:spcPct val="120000"/>
              </a:lnSpc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Device </a:t>
            </a:r>
            <a:r>
              <a:rPr lang="en-US" b="0" dirty="0" smtClean="0">
                <a:solidFill>
                  <a:schemeClr val="tx2"/>
                </a:solidFill>
                <a:latin typeface="Calibri" pitchFamily="34" charset="0"/>
                <a:sym typeface="Wingdings"/>
              </a:rPr>
              <a:t> </a:t>
            </a: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Device 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(Serial Rapid I/O)</a:t>
            </a:r>
            <a:endParaRPr lang="en-US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6200" y="1981200"/>
            <a:ext cx="8942063" cy="4370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latin typeface="Calibri" pitchFamily="34" charset="0"/>
              </a:rPr>
              <a:t>Chosen at configuration; </a:t>
            </a:r>
            <a:r>
              <a:rPr lang="en-US" sz="2800" b="0" i="1" u="sng" dirty="0" smtClean="0">
                <a:latin typeface="Calibri" pitchFamily="34" charset="0"/>
              </a:rPr>
              <a:t>Same code</a:t>
            </a:r>
            <a:r>
              <a:rPr lang="en-US" sz="2800" b="0" dirty="0" smtClean="0">
                <a:latin typeface="Calibri" pitchFamily="34" charset="0"/>
              </a:rPr>
              <a:t> regardless of location</a:t>
            </a:r>
            <a:endParaRPr lang="en-US" b="0" i="1" dirty="0" smtClean="0">
              <a:latin typeface="Calibri" pitchFamily="34" charset="0"/>
            </a:endParaRPr>
          </a:p>
        </p:txBody>
      </p:sp>
      <p:sp>
        <p:nvSpPr>
          <p:cNvPr id="38" name="Leading Question"/>
          <p:cNvSpPr txBox="1"/>
          <p:nvPr/>
        </p:nvSpPr>
        <p:spPr>
          <a:xfrm>
            <a:off x="2868482" y="6532368"/>
            <a:ext cx="3111428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What services does IPC provide?</a:t>
            </a:r>
          </a:p>
        </p:txBody>
      </p:sp>
      <p:sp>
        <p:nvSpPr>
          <p:cNvPr id="40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7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407194" y="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IPC Services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dirty="0" smtClean="0"/>
              <a:t>Basic Concepts </a:t>
            </a:r>
          </a:p>
          <a:p>
            <a:pPr eaLnBrk="1" hangingPunct="1"/>
            <a:r>
              <a:rPr lang="en-US" b="1" dirty="0" smtClean="0"/>
              <a:t>IPC Services</a:t>
            </a:r>
          </a:p>
          <a:p>
            <a:pPr lvl="1" eaLnBrk="1" hangingPunct="1"/>
            <a:r>
              <a:rPr lang="en-US" dirty="0" smtClean="0"/>
              <a:t>Notify</a:t>
            </a:r>
          </a:p>
          <a:p>
            <a:pPr lvl="1" eaLnBrk="1" hangingPunct="1"/>
            <a:r>
              <a:rPr lang="en-US" dirty="0" smtClean="0"/>
              <a:t>Data Passing</a:t>
            </a:r>
          </a:p>
          <a:p>
            <a:pPr lvl="1" eaLnBrk="1" hangingPunct="1"/>
            <a:r>
              <a:rPr lang="en-US" dirty="0" smtClean="0"/>
              <a:t>Message Queue</a:t>
            </a:r>
          </a:p>
          <a:p>
            <a:pPr lvl="1" eaLnBrk="1" hangingPunct="1"/>
            <a:r>
              <a:rPr lang="en-US" dirty="0" smtClean="0"/>
              <a:t>Support Utilities</a:t>
            </a:r>
          </a:p>
          <a:p>
            <a:pPr eaLnBrk="1" hangingPunct="1"/>
            <a:r>
              <a:rPr lang="en-US" dirty="0" smtClean="0"/>
              <a:t>Setup and Examples</a:t>
            </a:r>
          </a:p>
          <a:p>
            <a:pPr eaLnBrk="1" hangingPunct="1"/>
            <a:r>
              <a:rPr lang="en-US" dirty="0" smtClean="0"/>
              <a:t>IPC Transports</a:t>
            </a:r>
          </a:p>
          <a:p>
            <a:pPr eaLnBrk="1" hangingPunct="1"/>
            <a:r>
              <a:rPr lang="en-US" dirty="0" smtClean="0"/>
              <a:t>Lab or Demo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 bwMode="auto">
          <a:xfrm>
            <a:off x="152400" y="4673004"/>
            <a:ext cx="8763000" cy="1371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78631" y="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IPC Services – Introduction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301" y="848079"/>
            <a:ext cx="9067800" cy="4370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</a:pPr>
            <a:r>
              <a:rPr lang="en-US" sz="2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The IPC Package is a library that contains many user services:</a:t>
            </a:r>
            <a:endParaRPr lang="en-US" sz="2800" b="0" dirty="0" smtClean="0">
              <a:solidFill>
                <a:schemeClr val="tx2"/>
              </a:solidFill>
              <a:effectLst/>
              <a:latin typeface="Calibri" pitchFamily="34" charset="0"/>
            </a:endParaRPr>
          </a:p>
        </p:txBody>
      </p:sp>
      <p:sp>
        <p:nvSpPr>
          <p:cNvPr id="27" name="Leading Question"/>
          <p:cNvSpPr txBox="1"/>
          <p:nvPr/>
        </p:nvSpPr>
        <p:spPr>
          <a:xfrm>
            <a:off x="3962400" y="6194497"/>
            <a:ext cx="4580485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Let’s examine how a simple NOTIFY works first…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9191" y="5198963"/>
            <a:ext cx="6457409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233363" indent="-233363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MESSAGE QUEUE </a:t>
            </a:r>
            <a:r>
              <a:rPr lang="en-US" b="0" dirty="0" smtClean="0">
                <a:effectLst/>
                <a:latin typeface="Calibri" pitchFamily="34" charset="0"/>
              </a:rPr>
              <a:t>– the ultimate IPC capability</a:t>
            </a:r>
            <a:br>
              <a:rPr lang="en-US" b="0" dirty="0" smtClean="0">
                <a:effectLst/>
                <a:latin typeface="Calibri" pitchFamily="34" charset="0"/>
              </a:rPr>
            </a:br>
            <a:r>
              <a:rPr lang="en-US" sz="2000" b="0" i="1" dirty="0" smtClean="0">
                <a:effectLst/>
                <a:latin typeface="Calibri" pitchFamily="34" charset="0"/>
              </a:rPr>
              <a:t>Configure transport, use simple APIs to send MSGs + notify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52400" y="1524000"/>
            <a:ext cx="8763000" cy="2971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893" y="1968927"/>
            <a:ext cx="4638001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233363" indent="-233363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SIMPLE</a:t>
            </a:r>
            <a:r>
              <a:rPr lang="en-US" b="0" dirty="0" smtClean="0">
                <a:effectLst/>
                <a:latin typeface="Calibri" pitchFamily="34" charset="0"/>
              </a:rPr>
              <a:t> – Data Passing + Notify</a:t>
            </a:r>
            <a:br>
              <a:rPr lang="en-US" b="0" dirty="0" smtClean="0">
                <a:effectLst/>
                <a:latin typeface="Calibri" pitchFamily="34" charset="0"/>
              </a:rPr>
            </a:br>
            <a:r>
              <a:rPr lang="en-US" sz="2000" b="0" i="1" dirty="0" smtClean="0">
                <a:effectLst/>
                <a:latin typeface="Calibri" pitchFamily="34" charset="0"/>
              </a:rPr>
              <a:t>Send a 32-bit message and notify via INT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4893" y="2796365"/>
            <a:ext cx="6820521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233363" indent="-233363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STATIC</a:t>
            </a:r>
            <a:r>
              <a:rPr lang="en-US" b="0" dirty="0" smtClean="0">
                <a:effectLst/>
                <a:latin typeface="Calibri" pitchFamily="34" charset="0"/>
              </a:rPr>
              <a:t> – Data Passing via Linked Lists + Notify</a:t>
            </a:r>
            <a:br>
              <a:rPr lang="en-US" b="0" dirty="0" smtClean="0">
                <a:effectLst/>
                <a:latin typeface="Calibri" pitchFamily="34" charset="0"/>
              </a:rPr>
            </a:br>
            <a:r>
              <a:rPr lang="en-US" sz="2000" b="0" i="1" dirty="0" smtClean="0">
                <a:effectLst/>
                <a:latin typeface="Calibri" pitchFamily="34" charset="0"/>
              </a:rPr>
              <a:t>Pass linked list elements to/from fixed memory. Notify via INT.</a:t>
            </a:r>
            <a:endParaRPr lang="en-US" b="0" i="1" dirty="0" smtClean="0">
              <a:effectLst/>
              <a:latin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893" y="3668233"/>
            <a:ext cx="6627199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233363" indent="-233363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DYNAMIC</a:t>
            </a:r>
            <a:r>
              <a:rPr lang="en-US" b="0" dirty="0" smtClean="0">
                <a:effectLst/>
                <a:latin typeface="Calibri" pitchFamily="34" charset="0"/>
              </a:rPr>
              <a:t> – Data Passing via Heaps + Notify</a:t>
            </a:r>
            <a:br>
              <a:rPr lang="en-US" b="0" dirty="0" smtClean="0">
                <a:effectLst/>
                <a:latin typeface="Calibri" pitchFamily="34" charset="0"/>
              </a:rPr>
            </a:br>
            <a:r>
              <a:rPr lang="en-US" sz="2000" b="0" i="1" dirty="0" smtClean="0">
                <a:effectLst/>
                <a:latin typeface="Calibri" pitchFamily="34" charset="0"/>
              </a:rPr>
              <a:t>Pass dynamically created linked list elements. Notify via INT.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8321" y="1530168"/>
            <a:ext cx="402366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b="0" u="sng" dirty="0" smtClean="0">
                <a:solidFill>
                  <a:schemeClr val="dk1"/>
                </a:solidFill>
                <a:effectLst/>
              </a:rPr>
              <a:t>Transport – Shared Memory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2139" y="4714048"/>
            <a:ext cx="846706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b="0" u="sng" dirty="0" smtClean="0">
                <a:solidFill>
                  <a:schemeClr val="dk1"/>
                </a:solidFill>
                <a:effectLst/>
              </a:rPr>
              <a:t>Multiple Transport – Shared </a:t>
            </a:r>
            <a:r>
              <a:rPr lang="en-US" b="0" u="sng" dirty="0" err="1" smtClean="0">
                <a:solidFill>
                  <a:schemeClr val="dk1"/>
                </a:solidFill>
                <a:effectLst/>
              </a:rPr>
              <a:t>Mem</a:t>
            </a:r>
            <a:r>
              <a:rPr lang="en-US" b="0" u="sng" dirty="0" smtClean="0">
                <a:solidFill>
                  <a:schemeClr val="dk1"/>
                </a:solidFill>
                <a:effectLst/>
              </a:rPr>
              <a:t>, Multicore Navigator, SRIO</a:t>
            </a:r>
          </a:p>
        </p:txBody>
      </p:sp>
      <p:sp>
        <p:nvSpPr>
          <p:cNvPr id="17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9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AUDIO_TEMP" val="C:\Users\a0850458\AppData\Local\Temp\articulate\presenter\ae\audio\20101105024425\"/>
  <p:tag name="PRESENTATION_PLAYLIST_COUNT" val="0"/>
  <p:tag name="PRESENTATION_PRESENTER_SLIDE_LEVEL" val="0"/>
  <p:tag name="ARTICULATE_TEMPLATE_GUID" val="964306da-7288-4a58-87f1-2616ae5904c9"/>
  <p:tag name="ARTICULATE_PROJECT_CHECK" val="0"/>
  <p:tag name="ARTICULATE_TEMPLATE" val="TI Master White"/>
  <p:tag name="ARTICULATE_REFERENCE_COUNT" val="2"/>
  <p:tag name="ARTICULATE_REFERENCE_TYPE_1" val="1"/>
  <p:tag name="ARTICULATE_REFERENCE_TITLE_1" val="KeyStone C66x SoC Architecture Overview Training Slides"/>
  <p:tag name="ARTICULATE_REFERENCE_1" val="C:\Data\Keystone Training\PDF\KeyStone SoC Overview.pdf"/>
  <p:tag name="ARTICULATE_REFERENCE_TYPE_2" val="0"/>
  <p:tag name="ARTICULATE_REFERENCE_TITLE_2" val="Getting Started: TMS320C66x High-Performance Multicore DSPs"/>
  <p:tag name="ARTICULATE_REFERENCE_2" val="http://focus.ti.com/dsp/docs/dspcontent.tsp?contentId=77428"/>
  <p:tag name="ARTICULATE_PRESENTER_VERSION" val="6"/>
  <p:tag name="PUBLISH_TITLE" val="KeyStone Training: C66x SOC Architecture Overview"/>
  <p:tag name="ARTICULATE_PUBLISH_PATH" val="C:\Data\Keystone Training\PUBLISH"/>
  <p:tag name="ARTICULATE_LOGO" val="TI_logo_off_white_square.jpg"/>
  <p:tag name="ARTICULATE_PRESENTER" val="(None selected)"/>
  <p:tag name="ARTICULATE_PRESENTER_GUID" val="9869030842"/>
  <p:tag name="ARTICULATE_LMS" val="0"/>
  <p:tag name="ARTICULATE_USE_PROJECT_TEMPLATE" val="1"/>
  <p:tag name="LMS_PUBLISH" val="No"/>
  <p:tag name="PRESENTER_PREVIEW_MODE" val="0"/>
  <p:tag name="PRESENTER_PREVIEW_START" val="1"/>
  <p:tag name="PLAYERLOGOHEIGHT" val="476"/>
  <p:tag name="PLAYERLOGOWIDTH" val="1357"/>
  <p:tag name="LAUNCHINNEWWINDOW" val="1"/>
  <p:tag name="LASTPUBLISHED" val="C:\Data\Keystone Training\PUBLISH\01 KeyStone Overview\launch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7iMJDz4n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nnsZ4USz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heme/theme1.xml><?xml version="1.0" encoding="utf-8"?>
<a:theme xmlns:a="http://schemas.openxmlformats.org/drawingml/2006/main" name="13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>
  <documentManagement>
    <Content_x0020_Owner xmlns="99c847d8-566e-43ce-87b7-3c417d164c47">Ramroop, Saffie</Content_x0020_Owner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529300-F1B4-4E63-A67B-9E50D1598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08087394-933C-48A1-8AD9-030539CA3EF7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7CBBC1DF-22C6-4C0C-A1CC-096D390C1463}">
  <ds:schemaRefs>
    <ds:schemaRef ds:uri="http://schemas.microsoft.com/office/2006/metadata/properties"/>
    <ds:schemaRef ds:uri="99c847d8-566e-43ce-87b7-3c417d164c47"/>
  </ds:schemaRefs>
</ds:datastoreItem>
</file>

<file path=customXml/itemProps4.xml><?xml version="1.0" encoding="utf-8"?>
<ds:datastoreItem xmlns:ds="http://schemas.openxmlformats.org/officeDocument/2006/customXml" ds:itemID="{9247FEFF-82D0-4BBE-AA2E-6E8C28F7BB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40317</TotalTime>
  <Words>1949</Words>
  <Application>Microsoft Office PowerPoint</Application>
  <PresentationFormat>On-screen Show (4:3)</PresentationFormat>
  <Paragraphs>576</Paragraphs>
  <Slides>39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13_KeyStoneOLT</vt:lpstr>
      <vt:lpstr>Intro to:    Inter-Processor Communications (IPC)</vt:lpstr>
      <vt:lpstr>Agenda</vt:lpstr>
      <vt:lpstr>Basic Concepts</vt:lpstr>
      <vt:lpstr>IPC – Definition</vt:lpstr>
      <vt:lpstr>IPC – Possible Solutions</vt:lpstr>
      <vt:lpstr>IPC – RTOS/Framework Solutions</vt:lpstr>
      <vt:lpstr>IPC – Transports</vt:lpstr>
      <vt:lpstr>IPC Services</vt:lpstr>
      <vt:lpstr>IPC Services – Introduction</vt:lpstr>
      <vt:lpstr>IPC Services - Notify</vt:lpstr>
      <vt:lpstr>Using Notify – Concepts</vt:lpstr>
      <vt:lpstr>Using Notify – Example</vt:lpstr>
      <vt:lpstr>Example Callback Function</vt:lpstr>
      <vt:lpstr>IPC Services - Data Passing</vt:lpstr>
      <vt:lpstr>Data Passing – Concepts</vt:lpstr>
      <vt:lpstr>Data Passing – Static</vt:lpstr>
      <vt:lpstr>Data Passing – Dynamic</vt:lpstr>
      <vt:lpstr>IPC Services – Message Queue</vt:lpstr>
      <vt:lpstr>MessageQ – Concepts</vt:lpstr>
      <vt:lpstr>Using MessageQ (1/4)</vt:lpstr>
      <vt:lpstr>Using MessageQ (2/4)</vt:lpstr>
      <vt:lpstr>Using MessageQ (3/4)</vt:lpstr>
      <vt:lpstr>Using MessageQ (4/4)</vt:lpstr>
      <vt:lpstr>MessageQ – Configuration</vt:lpstr>
      <vt:lpstr>MessageQ – Miscellaneous Notes</vt:lpstr>
      <vt:lpstr>IPC Services – Support Utilities</vt:lpstr>
      <vt:lpstr>IPC Support Utilities (1/2)</vt:lpstr>
      <vt:lpstr>IPC Support Utilities (2/2)</vt:lpstr>
      <vt:lpstr>Setup and Examples</vt:lpstr>
      <vt:lpstr>IPC – Tools/Setup Required</vt:lpstr>
      <vt:lpstr>IPC – Examples</vt:lpstr>
      <vt:lpstr>IPC Transports</vt:lpstr>
      <vt:lpstr>IPC Transports – Intro</vt:lpstr>
      <vt:lpstr>IPC Transports – Multicore Navigator</vt:lpstr>
      <vt:lpstr>IPC Transports –SRIO</vt:lpstr>
      <vt:lpstr>IPC Transport Details</vt:lpstr>
      <vt:lpstr>IPC TRANSPORT PROS/CONS</vt:lpstr>
      <vt:lpstr>Lab/Demo</vt:lpstr>
      <vt:lpstr>Slide 39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Eric Wand</dc:creator>
  <cp:lastModifiedBy>Dan Rinkes</cp:lastModifiedBy>
  <cp:revision>1523</cp:revision>
  <dcterms:created xsi:type="dcterms:W3CDTF">2007-12-19T20:51:45Z</dcterms:created>
  <dcterms:modified xsi:type="dcterms:W3CDTF">2012-09-14T16:58:53Z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Nyquist Shannon Overview 201002</vt:lpwstr>
  </property>
  <property fmtid="{D5CDD505-2E9C-101B-9397-08002B2CF9AE}" pid="4" name="ContentType">
    <vt:lpwstr>Document</vt:lpwstr>
  </property>
  <property fmtid="{D5CDD505-2E9C-101B-9397-08002B2CF9AE}" pid="5" name="ArticulateGUID">
    <vt:lpwstr>BFA31217-F3C4-4919-8242-06E9CF4074A8</vt:lpwstr>
  </property>
  <property fmtid="{D5CDD505-2E9C-101B-9397-08002B2CF9AE}" pid="6" name="ArticulateProjectFull">
    <vt:lpwstr>\\gtsnowball\gguser\training\China Trip\KeyStone Intro to IPC.ppta</vt:lpwstr>
  </property>
</Properties>
</file>