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2"/>
  </p:notesMasterIdLst>
  <p:sldIdLst>
    <p:sldId id="256" r:id="rId5"/>
    <p:sldId id="257" r:id="rId6"/>
    <p:sldId id="258" r:id="rId7"/>
    <p:sldId id="280" r:id="rId8"/>
    <p:sldId id="321" r:id="rId9"/>
    <p:sldId id="322" r:id="rId10"/>
    <p:sldId id="271" r:id="rId11"/>
    <p:sldId id="323" r:id="rId12"/>
    <p:sldId id="281" r:id="rId13"/>
    <p:sldId id="299" r:id="rId14"/>
    <p:sldId id="300" r:id="rId15"/>
    <p:sldId id="301" r:id="rId16"/>
    <p:sldId id="302" r:id="rId17"/>
    <p:sldId id="303" r:id="rId18"/>
    <p:sldId id="307" r:id="rId19"/>
    <p:sldId id="325" r:id="rId20"/>
    <p:sldId id="305" r:id="rId21"/>
    <p:sldId id="295" r:id="rId22"/>
    <p:sldId id="296" r:id="rId23"/>
    <p:sldId id="326" r:id="rId24"/>
    <p:sldId id="329" r:id="rId25"/>
    <p:sldId id="327" r:id="rId26"/>
    <p:sldId id="328" r:id="rId27"/>
    <p:sldId id="314" r:id="rId28"/>
    <p:sldId id="331" r:id="rId29"/>
    <p:sldId id="297" r:id="rId30"/>
    <p:sldId id="330" r:id="rId31"/>
    <p:sldId id="315" r:id="rId32"/>
    <p:sldId id="317" r:id="rId33"/>
    <p:sldId id="311" r:id="rId34"/>
    <p:sldId id="312" r:id="rId35"/>
    <p:sldId id="319" r:id="rId36"/>
    <p:sldId id="308" r:id="rId37"/>
    <p:sldId id="275" r:id="rId38"/>
    <p:sldId id="276" r:id="rId39"/>
    <p:sldId id="277" r:id="rId40"/>
    <p:sldId id="278" r:id="rId41"/>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88343" autoAdjust="0"/>
  </p:normalViewPr>
  <p:slideViewPr>
    <p:cSldViewPr>
      <p:cViewPr>
        <p:scale>
          <a:sx n="100" d="100"/>
          <a:sy n="100" d="100"/>
        </p:scale>
        <p:origin x="-1944" y="-1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46FA11D8-0245-4A1E-A999-586FC4CBFE82}" type="datetimeFigureOut">
              <a:rPr lang="en-US" smtClean="0"/>
              <a:t>10/31/2014</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4ABA07A6-928A-40BE-A78C-B30CE0159901}" type="slidenum">
              <a:rPr lang="en-US" smtClean="0"/>
              <a:t>‹#›</a:t>
            </a:fld>
            <a:endParaRPr lang="en-US" dirty="0"/>
          </a:p>
        </p:txBody>
      </p:sp>
    </p:spTree>
    <p:extLst>
      <p:ext uri="{BB962C8B-B14F-4D97-AF65-F5344CB8AC3E}">
        <p14:creationId xmlns:p14="http://schemas.microsoft.com/office/powerpoint/2010/main" val="294015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Usually when someone is referring to a toolchain they are referring to the gcc compiler since that is the only program people use. However, the gcc</a:t>
            </a:r>
            <a:r>
              <a:rPr lang="en-US" baseline="0" dirty="0" smtClean="0"/>
              <a:t> application actually invokes other tools within the toolchain but provides a single interface for users to make their lives easier.</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t>2</a:t>
            </a:fld>
            <a:endParaRPr lang="en-US" dirty="0"/>
          </a:p>
        </p:txBody>
      </p:sp>
    </p:spTree>
    <p:extLst>
      <p:ext uri="{BB962C8B-B14F-4D97-AF65-F5344CB8AC3E}">
        <p14:creationId xmlns:p14="http://schemas.microsoft.com/office/powerpoint/2010/main" val="699928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 halo</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t>37</a:t>
            </a:fld>
            <a:endParaRPr lang="en-US" dirty="0"/>
          </a:p>
        </p:txBody>
      </p:sp>
    </p:spTree>
    <p:extLst>
      <p:ext uri="{BB962C8B-B14F-4D97-AF65-F5344CB8AC3E}">
        <p14:creationId xmlns:p14="http://schemas.microsoft.com/office/powerpoint/2010/main" val="1124089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http://en.wikipedia.org/wiki/Cross_compiler</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t>3</a:t>
            </a:fld>
            <a:endParaRPr lang="en-US" dirty="0"/>
          </a:p>
        </p:txBody>
      </p:sp>
    </p:spTree>
    <p:extLst>
      <p:ext uri="{BB962C8B-B14F-4D97-AF65-F5344CB8AC3E}">
        <p14:creationId xmlns:p14="http://schemas.microsoft.com/office/powerpoint/2010/main" val="703604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PMU – Programming Multi-channel Unit  (The ARM module)</a:t>
            </a:r>
          </a:p>
          <a:p>
            <a:r>
              <a:rPr lang="en-US" dirty="0" smtClean="0"/>
              <a:t>LPDDR - Low Power Double Data Rate memory   266MHZ</a:t>
            </a:r>
          </a:p>
          <a:p>
            <a:r>
              <a:rPr lang="en-US" dirty="0" smtClean="0"/>
              <a:t>DDR3 – 400MHZ</a:t>
            </a:r>
          </a:p>
          <a:p>
            <a:r>
              <a:rPr lang="en-US" dirty="0" smtClean="0"/>
              <a:t>DDR3L – low voltage DDR3</a:t>
            </a:r>
          </a:p>
          <a:p>
            <a:r>
              <a:rPr lang="en-US" dirty="0" smtClean="0"/>
              <a:t>OCMC – On chip memory controller</a:t>
            </a:r>
            <a:endParaRPr lang="en-US" dirty="0"/>
          </a:p>
        </p:txBody>
      </p:sp>
      <p:sp>
        <p:nvSpPr>
          <p:cNvPr id="4" name="Date Placeholder 3"/>
          <p:cNvSpPr>
            <a:spLocks noGrp="1"/>
          </p:cNvSpPr>
          <p:nvPr>
            <p:ph type="dt" idx="10"/>
          </p:nvPr>
        </p:nvSpPr>
        <p:spPr/>
        <p:txBody>
          <a:bodyPr/>
          <a:lstStyle/>
          <a:p>
            <a:fld id="{A4701F91-29EB-40D2-B9D7-8C42FB260373}" type="datetime1">
              <a:rPr lang="en-US" smtClean="0"/>
              <a:pPr/>
              <a:t>11/3/2014</a:t>
            </a:fld>
            <a:endParaRPr lang="en-US" dirty="0"/>
          </a:p>
        </p:txBody>
      </p:sp>
      <p:sp>
        <p:nvSpPr>
          <p:cNvPr id="5" name="Slide Number Placeholder 4"/>
          <p:cNvSpPr>
            <a:spLocks noGrp="1"/>
          </p:cNvSpPr>
          <p:nvPr>
            <p:ph type="sldNum" sz="quarter" idx="11"/>
          </p:nvPr>
        </p:nvSpPr>
        <p:spPr/>
        <p:txBody>
          <a:bodyPr/>
          <a:lstStyle/>
          <a:p>
            <a:fld id="{AF74D21E-FC2D-4C2D-A54C-47F1D12D0BDC}" type="slidenum">
              <a:rPr lang="en-US" smtClean="0"/>
              <a:pPr/>
              <a:t>6</a:t>
            </a:fld>
            <a:endParaRPr lang="en-US" dirty="0"/>
          </a:p>
        </p:txBody>
      </p:sp>
    </p:spTree>
    <p:extLst>
      <p:ext uri="{BB962C8B-B14F-4D97-AF65-F5344CB8AC3E}">
        <p14:creationId xmlns:p14="http://schemas.microsoft.com/office/powerpoint/2010/main" val="128245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http://www.cs.swarthmore.edu/~newhall/unixhelp/howto_C_libraries.html</a:t>
            </a:r>
          </a:p>
          <a:p>
            <a:r>
              <a:rPr lang="en-US" dirty="0" smtClean="0"/>
              <a:t>http://stackoverflow.com/questions/5479584/compiling-or-using-libxml-using-c-on-osx</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t>9</a:t>
            </a:fld>
            <a:endParaRPr lang="en-US" dirty="0"/>
          </a:p>
        </p:txBody>
      </p:sp>
    </p:spTree>
    <p:extLst>
      <p:ext uri="{BB962C8B-B14F-4D97-AF65-F5344CB8AC3E}">
        <p14:creationId xmlns:p14="http://schemas.microsoft.com/office/powerpoint/2010/main" val="2203836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t>13</a:t>
            </a:fld>
            <a:endParaRPr lang="en-US" dirty="0"/>
          </a:p>
        </p:txBody>
      </p:sp>
    </p:spTree>
    <p:extLst>
      <p:ext uri="{BB962C8B-B14F-4D97-AF65-F5344CB8AC3E}">
        <p14:creationId xmlns:p14="http://schemas.microsoft.com/office/powerpoint/2010/main" val="108875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t>14</a:t>
            </a:fld>
            <a:endParaRPr lang="en-US" dirty="0"/>
          </a:p>
        </p:txBody>
      </p:sp>
    </p:spTree>
    <p:extLst>
      <p:ext uri="{BB962C8B-B14F-4D97-AF65-F5344CB8AC3E}">
        <p14:creationId xmlns:p14="http://schemas.microsoft.com/office/powerpoint/2010/main" val="108875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can be difficult to make a software program portable: the C compiler differs from system to system; certain library functions are missing on some systems; header files may have different names. One way to handle this is to write conditional code, with code blocks selected by means of preprocessor directives (#ifdef); but because of the wide variety of build environments this approach quickly becomes unmanageable. Autotools is designed to address this problem more manageably.</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t>18</a:t>
            </a:fld>
            <a:endParaRPr lang="en-US" dirty="0"/>
          </a:p>
        </p:txBody>
      </p:sp>
    </p:spTree>
    <p:extLst>
      <p:ext uri="{BB962C8B-B14F-4D97-AF65-F5344CB8AC3E}">
        <p14:creationId xmlns:p14="http://schemas.microsoft.com/office/powerpoint/2010/main" val="915744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http://www.gnu.org/software/automake/manual/html_node/Cross_002dCompilation.html</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t>24</a:t>
            </a:fld>
            <a:endParaRPr lang="en-US" dirty="0"/>
          </a:p>
        </p:txBody>
      </p:sp>
    </p:spTree>
    <p:extLst>
      <p:ext uri="{BB962C8B-B14F-4D97-AF65-F5344CB8AC3E}">
        <p14:creationId xmlns:p14="http://schemas.microsoft.com/office/powerpoint/2010/main" val="1099734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 back at the configure help</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t>28</a:t>
            </a:fld>
            <a:endParaRPr lang="en-US" dirty="0"/>
          </a:p>
        </p:txBody>
      </p:sp>
    </p:spTree>
    <p:extLst>
      <p:ext uri="{BB962C8B-B14F-4D97-AF65-F5344CB8AC3E}">
        <p14:creationId xmlns:p14="http://schemas.microsoft.com/office/powerpoint/2010/main" val="22908309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Rectangle 3"/>
          <p:cNvSpPr>
            <a:spLocks noChangeArrowheads="1"/>
          </p:cNvSpPr>
          <p:nvPr/>
        </p:nvSpPr>
        <p:spPr bwMode="auto">
          <a:xfrm>
            <a:off x="381000" y="1770927"/>
            <a:ext cx="8394700" cy="787078"/>
          </a:xfrm>
          <a:prstGeom prst="rect">
            <a:avLst/>
          </a:prstGeom>
          <a:solidFill>
            <a:schemeClr val="tx2"/>
          </a:solidFill>
          <a:ln w="9525">
            <a:noFill/>
            <a:miter lim="800000"/>
            <a:headEnd/>
            <a:tailEnd/>
          </a:ln>
          <a:effectLst/>
        </p:spPr>
        <p:txBody>
          <a:bodyPr wrap="none" anchor="ctr"/>
          <a:lstStyle/>
          <a:p>
            <a:pPr>
              <a:defRPr/>
            </a:pPr>
            <a:endParaRPr lang="en-US" dirty="0">
              <a:solidFill>
                <a:srgbClr val="000000"/>
              </a:solidFill>
              <a:latin typeface="Aria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0280" y="301752"/>
            <a:ext cx="4681728" cy="1170432"/>
          </a:xfrm>
          <a:prstGeom prst="rect">
            <a:avLst/>
          </a:prstGeom>
        </p:spPr>
      </p:pic>
      <p:sp>
        <p:nvSpPr>
          <p:cNvPr id="22" name="Text Placeholder 21"/>
          <p:cNvSpPr>
            <a:spLocks noGrp="1"/>
          </p:cNvSpPr>
          <p:nvPr>
            <p:ph type="body" sz="quarter" idx="10" hasCustomPrompt="1"/>
          </p:nvPr>
        </p:nvSpPr>
        <p:spPr>
          <a:xfrm>
            <a:off x="381000" y="2788920"/>
            <a:ext cx="8394192" cy="521208"/>
          </a:xfrm>
        </p:spPr>
        <p:txBody>
          <a:bodyPr/>
          <a:lstStyle>
            <a:lvl1pPr marL="0" indent="0">
              <a:buFontTx/>
              <a:buNone/>
              <a:defRPr sz="2800" b="1"/>
            </a:lvl1pPr>
            <a:lvl2pPr marL="341312" indent="0">
              <a:buFontTx/>
              <a:buNone/>
              <a:defRPr/>
            </a:lvl2pPr>
            <a:lvl3pPr marL="688975" indent="0">
              <a:buFontTx/>
              <a:buNone/>
              <a:defRPr/>
            </a:lvl3pPr>
            <a:lvl4pPr marL="968375" indent="0">
              <a:buFontTx/>
              <a:buNone/>
              <a:defRPr/>
            </a:lvl4pPr>
            <a:lvl5pPr marL="1316037" indent="0">
              <a:buFontTx/>
              <a:buNone/>
              <a:defRPr/>
            </a:lvl5pPr>
          </a:lstStyle>
          <a:p>
            <a:pPr lvl="0"/>
            <a:r>
              <a:rPr lang="en-US" dirty="0" smtClean="0"/>
              <a:t>Click to add title of session</a:t>
            </a:r>
            <a:endParaRPr lang="en-US" dirty="0"/>
          </a:p>
        </p:txBody>
      </p:sp>
      <p:sp>
        <p:nvSpPr>
          <p:cNvPr id="25" name="Text Placeholder 24"/>
          <p:cNvSpPr>
            <a:spLocks noGrp="1"/>
          </p:cNvSpPr>
          <p:nvPr>
            <p:ph type="body" sz="quarter" idx="11" hasCustomPrompt="1"/>
          </p:nvPr>
        </p:nvSpPr>
        <p:spPr>
          <a:xfrm>
            <a:off x="381000" y="3419856"/>
            <a:ext cx="8394192" cy="1197864"/>
          </a:xfrm>
        </p:spPr>
        <p:txBody>
          <a:bodyPr/>
          <a:lstStyle>
            <a:lvl1pPr marL="0" indent="0">
              <a:buFontTx/>
              <a:buNone/>
              <a:defRPr sz="1800" baseline="0"/>
            </a:lvl1pPr>
            <a:lvl2pPr marL="341312" indent="0">
              <a:buFontTx/>
              <a:buNone/>
              <a:defRPr/>
            </a:lvl2pPr>
            <a:lvl3pPr marL="688975" indent="0">
              <a:buFontTx/>
              <a:buNone/>
              <a:defRPr/>
            </a:lvl3pPr>
            <a:lvl4pPr marL="968375" indent="0">
              <a:buFontTx/>
              <a:buNone/>
              <a:defRPr/>
            </a:lvl4pPr>
            <a:lvl5pPr marL="1316037" indent="0">
              <a:buFontTx/>
              <a:buNone/>
              <a:defRPr/>
            </a:lvl5pPr>
          </a:lstStyle>
          <a:p>
            <a:pPr lvl="0"/>
            <a:r>
              <a:rPr lang="en-US" dirty="0" smtClean="0"/>
              <a:t>Click to add abstract/overview of session</a:t>
            </a:r>
            <a:endParaRPr lang="en-US" dirty="0"/>
          </a:p>
        </p:txBody>
      </p:sp>
      <p:sp>
        <p:nvSpPr>
          <p:cNvPr id="27" name="Text Placeholder 26"/>
          <p:cNvSpPr>
            <a:spLocks noGrp="1"/>
          </p:cNvSpPr>
          <p:nvPr>
            <p:ph type="body" sz="quarter" idx="12" hasCustomPrompt="1"/>
          </p:nvPr>
        </p:nvSpPr>
        <p:spPr>
          <a:xfrm>
            <a:off x="381000" y="6102096"/>
            <a:ext cx="2670048" cy="374904"/>
          </a:xfrm>
        </p:spPr>
        <p:txBody>
          <a:bodyPr/>
          <a:lstStyle>
            <a:lvl1pPr marL="0" indent="0">
              <a:buFontTx/>
              <a:buNone/>
              <a:defRPr sz="1800" baseline="0"/>
            </a:lvl1pPr>
            <a:lvl2pPr marL="341312" indent="0">
              <a:buFontTx/>
              <a:buNone/>
              <a:defRPr/>
            </a:lvl2pPr>
            <a:lvl3pPr marL="688975" indent="0">
              <a:buFontTx/>
              <a:buNone/>
              <a:defRPr/>
            </a:lvl3pPr>
            <a:lvl4pPr marL="968375" indent="0">
              <a:buFontTx/>
              <a:buNone/>
              <a:defRPr/>
            </a:lvl4pPr>
            <a:lvl5pPr marL="1316037" indent="0">
              <a:buFontTx/>
              <a:buNone/>
              <a:defRPr/>
            </a:lvl5pPr>
          </a:lstStyle>
          <a:p>
            <a:pPr lvl="0"/>
            <a:r>
              <a:rPr lang="en-US" dirty="0" smtClean="0"/>
              <a:t>Click to add month/year</a:t>
            </a:r>
            <a:endParaRPr lang="en-US" dirty="0"/>
          </a:p>
        </p:txBody>
      </p:sp>
      <p:sp>
        <p:nvSpPr>
          <p:cNvPr id="28" name="Rectangle 27"/>
          <p:cNvSpPr/>
          <p:nvPr/>
        </p:nvSpPr>
        <p:spPr>
          <a:xfrm>
            <a:off x="381000" y="5541264"/>
            <a:ext cx="8394700" cy="369332"/>
          </a:xfrm>
          <a:prstGeom prst="rect">
            <a:avLst/>
          </a:prstGeom>
        </p:spPr>
        <p:txBody>
          <a:bodyPr wrap="square">
            <a:spAutoFit/>
          </a:bodyPr>
          <a:lstStyle/>
          <a:p>
            <a:pPr>
              <a:defRPr/>
            </a:pPr>
            <a:r>
              <a:rPr lang="en-US" dirty="0" smtClean="0">
                <a:latin typeface="Arial" pitchFamily="34" charset="0"/>
              </a:rPr>
              <a:t>Author: Texas Instruments</a:t>
            </a:r>
            <a:r>
              <a:rPr lang="en-US" baseline="30000" dirty="0" smtClean="0">
                <a:latin typeface="Arial" pitchFamily="34" charset="0"/>
              </a:rPr>
              <a:t>®</a:t>
            </a:r>
            <a:r>
              <a:rPr lang="en-US" dirty="0" smtClean="0">
                <a:latin typeface="Arial" pitchFamily="34" charset="0"/>
              </a:rPr>
              <a:t>, Sitara™ ARM</a:t>
            </a:r>
            <a:r>
              <a:rPr lang="en-US" baseline="30000" dirty="0" smtClean="0">
                <a:latin typeface="Arial" pitchFamily="34" charset="0"/>
              </a:rPr>
              <a:t>®</a:t>
            </a:r>
            <a:r>
              <a:rPr lang="en-US" dirty="0" smtClean="0">
                <a:latin typeface="Arial" pitchFamily="34" charset="0"/>
              </a:rPr>
              <a:t> Processors</a:t>
            </a:r>
            <a:endParaRPr lang="en-US" dirty="0">
              <a:latin typeface="Arial" pitchFamily="34" charset="0"/>
            </a:endParaRPr>
          </a:p>
        </p:txBody>
      </p:sp>
      <p:sp>
        <p:nvSpPr>
          <p:cNvPr id="4" name="Text Placeholder 3"/>
          <p:cNvSpPr>
            <a:spLocks noGrp="1"/>
          </p:cNvSpPr>
          <p:nvPr>
            <p:ph type="body" sz="quarter" idx="13" hasCustomPrompt="1"/>
          </p:nvPr>
        </p:nvSpPr>
        <p:spPr>
          <a:xfrm>
            <a:off x="381000" y="4876800"/>
            <a:ext cx="8229600" cy="457200"/>
          </a:xfrm>
        </p:spPr>
        <p:txBody>
          <a:bodyPr/>
          <a:lstStyle>
            <a:lvl1pPr marL="0" indent="0">
              <a:buFontTx/>
              <a:buNone/>
              <a:defRPr sz="1800" baseline="0"/>
            </a:lvl1pPr>
            <a:lvl2pPr marL="341312" indent="0">
              <a:buFontTx/>
              <a:buNone/>
              <a:defRPr/>
            </a:lvl2pPr>
            <a:lvl3pPr marL="688975" indent="0">
              <a:buFontTx/>
              <a:buNone/>
              <a:defRPr/>
            </a:lvl3pPr>
            <a:lvl4pPr marL="968375" indent="0">
              <a:buFontTx/>
              <a:buNone/>
              <a:defRPr/>
            </a:lvl4pPr>
            <a:lvl5pPr marL="1316037" indent="0">
              <a:buFontTx/>
              <a:buNone/>
              <a:defRPr/>
            </a:lvl5pPr>
          </a:lstStyle>
          <a:p>
            <a:pPr lvl="0"/>
            <a:r>
              <a:rPr lang="en-US" dirty="0" smtClean="0"/>
              <a:t>Click to add optional lab link: http://...</a:t>
            </a:r>
            <a:endParaRPr lang="en-US" dirty="0"/>
          </a:p>
        </p:txBody>
      </p:sp>
    </p:spTree>
    <p:extLst>
      <p:ext uri="{BB962C8B-B14F-4D97-AF65-F5344CB8AC3E}">
        <p14:creationId xmlns:p14="http://schemas.microsoft.com/office/powerpoint/2010/main" val="427093488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t>‹#›</a:t>
            </a:fld>
            <a:endParaRPr lang="en-US" dirty="0"/>
          </a:p>
        </p:txBody>
      </p:sp>
    </p:spTree>
    <p:extLst>
      <p:ext uri="{BB962C8B-B14F-4D97-AF65-F5344CB8AC3E}">
        <p14:creationId xmlns:p14="http://schemas.microsoft.com/office/powerpoint/2010/main" val="2981608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142875"/>
            <a:ext cx="2141537" cy="57356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31775" y="142875"/>
            <a:ext cx="6275388" cy="5735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t>‹#›</a:t>
            </a:fld>
            <a:endParaRPr lang="en-US" dirty="0"/>
          </a:p>
        </p:txBody>
      </p:sp>
    </p:spTree>
    <p:extLst>
      <p:ext uri="{BB962C8B-B14F-4D97-AF65-F5344CB8AC3E}">
        <p14:creationId xmlns:p14="http://schemas.microsoft.com/office/powerpoint/2010/main" val="70684989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6BC3443-6BCB-4C8E-BDD3-0514E26A3F85}" type="datetimeFigureOut">
              <a:rPr lang="en-US" smtClean="0"/>
              <a:t>10/31/2014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8B8B12B-AAFF-4B50-9F4C-112FCA3A096A}" type="slidenum">
              <a:rPr lang="en-US" smtClean="0"/>
              <a:t>‹#›</a:t>
            </a:fld>
            <a:endParaRPr lang="en-US" dirty="0"/>
          </a:p>
        </p:txBody>
      </p:sp>
    </p:spTree>
    <p:extLst>
      <p:ext uri="{BB962C8B-B14F-4D97-AF65-F5344CB8AC3E}">
        <p14:creationId xmlns:p14="http://schemas.microsoft.com/office/powerpoint/2010/main" val="3488484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t>‹#›</a:t>
            </a:fld>
            <a:endParaRPr lang="en-US" dirty="0"/>
          </a:p>
        </p:txBody>
      </p:sp>
    </p:spTree>
    <p:extLst>
      <p:ext uri="{BB962C8B-B14F-4D97-AF65-F5344CB8AC3E}">
        <p14:creationId xmlns:p14="http://schemas.microsoft.com/office/powerpoint/2010/main" val="14644443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t>‹#›</a:t>
            </a:fld>
            <a:endParaRPr lang="en-US" dirty="0"/>
          </a:p>
        </p:txBody>
      </p:sp>
    </p:spTree>
    <p:extLst>
      <p:ext uri="{BB962C8B-B14F-4D97-AF65-F5344CB8AC3E}">
        <p14:creationId xmlns:p14="http://schemas.microsoft.com/office/powerpoint/2010/main" val="318653049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t>‹#›</a:t>
            </a:fld>
            <a:endParaRPr lang="en-US" dirty="0"/>
          </a:p>
        </p:txBody>
      </p:sp>
    </p:spTree>
    <p:extLst>
      <p:ext uri="{BB962C8B-B14F-4D97-AF65-F5344CB8AC3E}">
        <p14:creationId xmlns:p14="http://schemas.microsoft.com/office/powerpoint/2010/main" val="1894822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t>‹#›</a:t>
            </a:fld>
            <a:endParaRPr lang="en-US" dirty="0"/>
          </a:p>
        </p:txBody>
      </p:sp>
    </p:spTree>
    <p:extLst>
      <p:ext uri="{BB962C8B-B14F-4D97-AF65-F5344CB8AC3E}">
        <p14:creationId xmlns:p14="http://schemas.microsoft.com/office/powerpoint/2010/main" val="3473375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t>‹#›</a:t>
            </a:fld>
            <a:endParaRPr lang="en-US" dirty="0"/>
          </a:p>
        </p:txBody>
      </p:sp>
    </p:spTree>
    <p:extLst>
      <p:ext uri="{BB962C8B-B14F-4D97-AF65-F5344CB8AC3E}">
        <p14:creationId xmlns:p14="http://schemas.microsoft.com/office/powerpoint/2010/main" val="4242492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t>‹#›</a:t>
            </a:fld>
            <a:endParaRPr lang="en-US" dirty="0"/>
          </a:p>
        </p:txBody>
      </p:sp>
    </p:spTree>
    <p:extLst>
      <p:ext uri="{BB962C8B-B14F-4D97-AF65-F5344CB8AC3E}">
        <p14:creationId xmlns:p14="http://schemas.microsoft.com/office/powerpoint/2010/main" val="136031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t>‹#›</a:t>
            </a:fld>
            <a:endParaRPr lang="en-US" dirty="0"/>
          </a:p>
        </p:txBody>
      </p:sp>
    </p:spTree>
    <p:extLst>
      <p:ext uri="{BB962C8B-B14F-4D97-AF65-F5344CB8AC3E}">
        <p14:creationId xmlns:p14="http://schemas.microsoft.com/office/powerpoint/2010/main" val="3087279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t>‹#›</a:t>
            </a:fld>
            <a:endParaRPr lang="en-US" dirty="0"/>
          </a:p>
        </p:txBody>
      </p:sp>
    </p:spTree>
    <p:extLst>
      <p:ext uri="{BB962C8B-B14F-4D97-AF65-F5344CB8AC3E}">
        <p14:creationId xmlns:p14="http://schemas.microsoft.com/office/powerpoint/2010/main" val="1198566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1775" y="142875"/>
            <a:ext cx="8458200"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33375" y="1185863"/>
            <a:ext cx="8467725"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Slide Number Placeholder 3"/>
          <p:cNvSpPr txBox="1">
            <a:spLocks noGrp="1"/>
          </p:cNvSpPr>
          <p:nvPr/>
        </p:nvSpPr>
        <p:spPr bwMode="auto">
          <a:xfrm>
            <a:off x="6994525" y="6572250"/>
            <a:ext cx="2133600" cy="206375"/>
          </a:xfrm>
          <a:prstGeom prst="rect">
            <a:avLst/>
          </a:prstGeom>
          <a:noFill/>
          <a:ln w="9525">
            <a:noFill/>
            <a:miter lim="800000"/>
            <a:headEnd/>
            <a:tailEnd/>
          </a:ln>
        </p:spPr>
        <p:txBody>
          <a:bodyPr/>
          <a:lstStyle/>
          <a:p>
            <a:pPr algn="r">
              <a:defRPr/>
            </a:pPr>
            <a:fld id="{4ABDE3F3-E7C1-4EA6-8F0B-65BBA866A3B4}" type="slidenum">
              <a:rPr lang="en-US" sz="800">
                <a:solidFill>
                  <a:srgbClr val="000000"/>
                </a:solidFill>
                <a:latin typeface="+mn-lt"/>
              </a:rPr>
              <a:pPr algn="r">
                <a:defRPr/>
              </a:pPr>
              <a:t>‹#›</a:t>
            </a:fld>
            <a:endParaRPr lang="en-US" sz="800" dirty="0">
              <a:solidFill>
                <a:srgbClr val="000000"/>
              </a:solidFill>
              <a:latin typeface="+mn-lt"/>
            </a:endParaRPr>
          </a:p>
        </p:txBody>
      </p:sp>
      <p:sp>
        <p:nvSpPr>
          <p:cNvPr id="8" name="Rectangle 19"/>
          <p:cNvSpPr>
            <a:spLocks noChangeArrowheads="1"/>
          </p:cNvSpPr>
          <p:nvPr/>
        </p:nvSpPr>
        <p:spPr bwMode="auto">
          <a:xfrm>
            <a:off x="338138" y="6330950"/>
            <a:ext cx="8462962" cy="461963"/>
          </a:xfrm>
          <a:prstGeom prst="rect">
            <a:avLst/>
          </a:prstGeom>
          <a:noFill/>
          <a:ln w="25400">
            <a:solidFill>
              <a:schemeClr val="tx2"/>
            </a:solidFill>
            <a:miter lim="800000"/>
            <a:headEnd/>
            <a:tailEnd/>
          </a:ln>
          <a:effectLst/>
          <a:extLst/>
        </p:spPr>
        <p:txBody>
          <a:bodyPr wrap="none" anchor="ctr"/>
          <a:lstStyle/>
          <a:p>
            <a:pPr>
              <a:defRPr/>
            </a:pPr>
            <a:endParaRPr lang="en-US" dirty="0"/>
          </a:p>
        </p:txBody>
      </p:sp>
      <p:pic>
        <p:nvPicPr>
          <p:cNvPr id="9" name="Picture 6"/>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733800" y="6365875"/>
            <a:ext cx="166687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defRPr sz="3200" b="1">
          <a:solidFill>
            <a:srgbClr val="FF0000"/>
          </a:solidFill>
          <a:latin typeface="+mj-lt"/>
          <a:ea typeface="+mj-ea"/>
          <a:cs typeface="+mj-cs"/>
        </a:defRPr>
      </a:lvl1pPr>
      <a:lvl2pPr algn="l" rtl="0" eaLnBrk="1" fontAlgn="base" hangingPunct="1">
        <a:lnSpc>
          <a:spcPct val="85000"/>
        </a:lnSpc>
        <a:spcBef>
          <a:spcPct val="0"/>
        </a:spcBef>
        <a:spcAft>
          <a:spcPct val="0"/>
        </a:spcAft>
        <a:defRPr sz="3200" b="1">
          <a:solidFill>
            <a:srgbClr val="FF0000"/>
          </a:solidFill>
          <a:latin typeface="Arial" charset="0"/>
        </a:defRPr>
      </a:lvl2pPr>
      <a:lvl3pPr algn="l" rtl="0" eaLnBrk="1" fontAlgn="base" hangingPunct="1">
        <a:lnSpc>
          <a:spcPct val="85000"/>
        </a:lnSpc>
        <a:spcBef>
          <a:spcPct val="0"/>
        </a:spcBef>
        <a:spcAft>
          <a:spcPct val="0"/>
        </a:spcAft>
        <a:defRPr sz="3200" b="1">
          <a:solidFill>
            <a:srgbClr val="FF0000"/>
          </a:solidFill>
          <a:latin typeface="Arial" charset="0"/>
        </a:defRPr>
      </a:lvl3pPr>
      <a:lvl4pPr algn="l" rtl="0" eaLnBrk="1" fontAlgn="base" hangingPunct="1">
        <a:lnSpc>
          <a:spcPct val="85000"/>
        </a:lnSpc>
        <a:spcBef>
          <a:spcPct val="0"/>
        </a:spcBef>
        <a:spcAft>
          <a:spcPct val="0"/>
        </a:spcAft>
        <a:defRPr sz="3200" b="1">
          <a:solidFill>
            <a:srgbClr val="FF0000"/>
          </a:solidFill>
          <a:latin typeface="Arial" charset="0"/>
        </a:defRPr>
      </a:lvl4pPr>
      <a:lvl5pPr algn="l" rtl="0" eaLnBrk="1" fontAlgn="base" hangingPunct="1">
        <a:lnSpc>
          <a:spcPct val="85000"/>
        </a:lnSpc>
        <a:spcBef>
          <a:spcPct val="0"/>
        </a:spcBef>
        <a:spcAft>
          <a:spcPct val="0"/>
        </a:spcAft>
        <a:defRPr sz="3200" b="1">
          <a:solidFill>
            <a:srgbClr val="FF0000"/>
          </a:solidFill>
          <a:latin typeface="Arial" charset="0"/>
        </a:defRPr>
      </a:lvl5pPr>
      <a:lvl6pPr marL="457200" algn="l" rtl="0" eaLnBrk="1" fontAlgn="base" hangingPunct="1">
        <a:lnSpc>
          <a:spcPct val="85000"/>
        </a:lnSpc>
        <a:spcBef>
          <a:spcPct val="0"/>
        </a:spcBef>
        <a:spcAft>
          <a:spcPct val="0"/>
        </a:spcAft>
        <a:defRPr sz="3200" b="1">
          <a:solidFill>
            <a:srgbClr val="FF0000"/>
          </a:solidFill>
          <a:latin typeface="Arial" charset="0"/>
        </a:defRPr>
      </a:lvl6pPr>
      <a:lvl7pPr marL="914400" algn="l" rtl="0" eaLnBrk="1" fontAlgn="base" hangingPunct="1">
        <a:lnSpc>
          <a:spcPct val="85000"/>
        </a:lnSpc>
        <a:spcBef>
          <a:spcPct val="0"/>
        </a:spcBef>
        <a:spcAft>
          <a:spcPct val="0"/>
        </a:spcAft>
        <a:defRPr sz="3200" b="1">
          <a:solidFill>
            <a:srgbClr val="FF0000"/>
          </a:solidFill>
          <a:latin typeface="Arial" charset="0"/>
        </a:defRPr>
      </a:lvl7pPr>
      <a:lvl8pPr marL="1371600" algn="l" rtl="0" eaLnBrk="1" fontAlgn="base" hangingPunct="1">
        <a:lnSpc>
          <a:spcPct val="85000"/>
        </a:lnSpc>
        <a:spcBef>
          <a:spcPct val="0"/>
        </a:spcBef>
        <a:spcAft>
          <a:spcPct val="0"/>
        </a:spcAft>
        <a:defRPr sz="3200" b="1">
          <a:solidFill>
            <a:srgbClr val="FF0000"/>
          </a:solidFill>
          <a:latin typeface="Arial" charset="0"/>
        </a:defRPr>
      </a:lvl8pPr>
      <a:lvl9pPr marL="1828800" algn="l" rtl="0" eaLnBrk="1" fontAlgn="base" hangingPunct="1">
        <a:lnSpc>
          <a:spcPct val="85000"/>
        </a:lnSpc>
        <a:spcBef>
          <a:spcPct val="0"/>
        </a:spcBef>
        <a:spcAft>
          <a:spcPct val="0"/>
        </a:spcAft>
        <a:defRPr sz="3200" b="1">
          <a:solidFill>
            <a:srgbClr val="FF0000"/>
          </a:solidFill>
          <a:latin typeface="Arial" charset="0"/>
        </a:defRPr>
      </a:lvl9pPr>
    </p:titleStyle>
    <p:bodyStyle>
      <a:lvl1pPr marL="227013" indent="-227013" algn="l" rtl="0" eaLnBrk="1" fontAlgn="base" hangingPunct="1">
        <a:spcBef>
          <a:spcPct val="65000"/>
        </a:spcBef>
        <a:spcAft>
          <a:spcPct val="0"/>
        </a:spcAft>
        <a:buChar char="•"/>
        <a:defRPr sz="2000">
          <a:solidFill>
            <a:schemeClr val="tx1"/>
          </a:solidFill>
          <a:latin typeface="+mn-lt"/>
          <a:ea typeface="+mn-ea"/>
          <a:cs typeface="+mn-cs"/>
        </a:defRPr>
      </a:lvl1pPr>
      <a:lvl2pPr marL="574675" indent="-233363" algn="l" rtl="0" eaLnBrk="1" fontAlgn="base" hangingPunct="1">
        <a:spcBef>
          <a:spcPct val="20000"/>
        </a:spcBef>
        <a:spcAft>
          <a:spcPct val="0"/>
        </a:spcAft>
        <a:buChar char="–"/>
        <a:defRPr>
          <a:solidFill>
            <a:schemeClr val="tx1"/>
          </a:solidFill>
          <a:latin typeface="+mn-lt"/>
        </a:defRPr>
      </a:lvl2pPr>
      <a:lvl3pPr marL="854075" indent="-165100" algn="l" rtl="0" eaLnBrk="1" fontAlgn="base" hangingPunct="1">
        <a:spcBef>
          <a:spcPct val="15000"/>
        </a:spcBef>
        <a:spcAft>
          <a:spcPct val="0"/>
        </a:spcAft>
        <a:buChar char="•"/>
        <a:defRPr sz="1600">
          <a:solidFill>
            <a:schemeClr val="tx1"/>
          </a:solidFill>
          <a:latin typeface="+mn-lt"/>
        </a:defRPr>
      </a:lvl3pPr>
      <a:lvl4pPr marL="1201738" indent="-233363" algn="l" rtl="0" eaLnBrk="1" fontAlgn="base" hangingPunct="1">
        <a:spcBef>
          <a:spcPct val="5000"/>
        </a:spcBef>
        <a:spcAft>
          <a:spcPct val="0"/>
        </a:spcAft>
        <a:buChar char="–"/>
        <a:defRPr sz="1600">
          <a:solidFill>
            <a:schemeClr val="tx1"/>
          </a:solidFill>
          <a:latin typeface="+mn-lt"/>
        </a:defRPr>
      </a:lvl4pPr>
      <a:lvl5pPr marL="1489075" indent="-173038" algn="l" rtl="0" eaLnBrk="1" fontAlgn="base" hangingPunct="1">
        <a:spcBef>
          <a:spcPct val="0"/>
        </a:spcBef>
        <a:spcAft>
          <a:spcPct val="0"/>
        </a:spcAft>
        <a:buChar char="»"/>
        <a:defRPr sz="1600">
          <a:solidFill>
            <a:schemeClr val="tx1"/>
          </a:solidFill>
          <a:latin typeface="+mn-lt"/>
        </a:defRPr>
      </a:lvl5pPr>
      <a:lvl6pPr marL="1946275" indent="-173038" algn="l" rtl="0" eaLnBrk="1" fontAlgn="base" hangingPunct="1">
        <a:spcBef>
          <a:spcPct val="0"/>
        </a:spcBef>
        <a:spcAft>
          <a:spcPct val="0"/>
        </a:spcAft>
        <a:buChar char="»"/>
        <a:defRPr sz="1600">
          <a:solidFill>
            <a:schemeClr val="tx1"/>
          </a:solidFill>
          <a:latin typeface="+mn-lt"/>
        </a:defRPr>
      </a:lvl6pPr>
      <a:lvl7pPr marL="2403475" indent="-173038" algn="l" rtl="0" eaLnBrk="1" fontAlgn="base" hangingPunct="1">
        <a:spcBef>
          <a:spcPct val="0"/>
        </a:spcBef>
        <a:spcAft>
          <a:spcPct val="0"/>
        </a:spcAft>
        <a:buChar char="»"/>
        <a:defRPr sz="1600">
          <a:solidFill>
            <a:schemeClr val="tx1"/>
          </a:solidFill>
          <a:latin typeface="+mn-lt"/>
        </a:defRPr>
      </a:lvl7pPr>
      <a:lvl8pPr marL="2860675" indent="-173038" algn="l" rtl="0" eaLnBrk="1" fontAlgn="base" hangingPunct="1">
        <a:spcBef>
          <a:spcPct val="0"/>
        </a:spcBef>
        <a:spcAft>
          <a:spcPct val="0"/>
        </a:spcAft>
        <a:buChar char="»"/>
        <a:defRPr sz="1600">
          <a:solidFill>
            <a:schemeClr val="tx1"/>
          </a:solidFill>
          <a:latin typeface="+mn-lt"/>
        </a:defRPr>
      </a:lvl8pPr>
      <a:lvl9pPr marL="3317875" indent="-173038" algn="l" rtl="0" eaLnBrk="1" fontAlgn="base" hangingPunct="1">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Tool chains</a:t>
            </a:r>
            <a:endParaRPr lang="en-US" dirty="0"/>
          </a:p>
        </p:txBody>
      </p:sp>
    </p:spTree>
    <p:extLst>
      <p:ext uri="{BB962C8B-B14F-4D97-AF65-F5344CB8AC3E}">
        <p14:creationId xmlns:p14="http://schemas.microsoft.com/office/powerpoint/2010/main" val="1546157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Environment-setup</a:t>
            </a:r>
            <a:endParaRPr lang="en-US" dirty="0"/>
          </a:p>
        </p:txBody>
      </p:sp>
      <p:sp>
        <p:nvSpPr>
          <p:cNvPr id="3" name="Content Placeholder 2"/>
          <p:cNvSpPr>
            <a:spLocks noGrp="1"/>
          </p:cNvSpPr>
          <p:nvPr>
            <p:ph idx="1"/>
          </p:nvPr>
        </p:nvSpPr>
        <p:spPr>
          <a:xfrm>
            <a:off x="342900" y="919163"/>
            <a:ext cx="8467725" cy="4692650"/>
          </a:xfrm>
        </p:spPr>
        <p:txBody>
          <a:bodyPr>
            <a:normAutofit/>
          </a:bodyPr>
          <a:lstStyle/>
          <a:p>
            <a:r>
              <a:rPr lang="en-US" sz="2800" dirty="0"/>
              <a:t>P</a:t>
            </a:r>
            <a:r>
              <a:rPr lang="en-US" sz="2800" dirty="0" smtClean="0"/>
              <a:t>urposes</a:t>
            </a:r>
            <a:r>
              <a:rPr lang="en-US" sz="2800" dirty="0" smtClean="0"/>
              <a:t>:</a:t>
            </a:r>
          </a:p>
          <a:p>
            <a:pPr lvl="1"/>
            <a:r>
              <a:rPr lang="en-US" sz="2400" dirty="0" smtClean="0"/>
              <a:t>Point the compiler to target’s headers and libraries</a:t>
            </a:r>
          </a:p>
          <a:p>
            <a:pPr lvl="1"/>
            <a:r>
              <a:rPr lang="en-US" sz="2400" dirty="0" smtClean="0"/>
              <a:t>Automatically adds the tool chain binaries to your PATH.</a:t>
            </a:r>
          </a:p>
          <a:p>
            <a:pPr lvl="1"/>
            <a:r>
              <a:rPr lang="en-US" sz="2400" dirty="0" smtClean="0"/>
              <a:t>Sets environment variables that affects cross compiling</a:t>
            </a:r>
          </a:p>
          <a:p>
            <a:pPr lvl="1"/>
            <a:r>
              <a:rPr lang="en-US" sz="2400" dirty="0" smtClean="0"/>
              <a:t>Set compiler options specific to the SOC</a:t>
            </a:r>
          </a:p>
          <a:p>
            <a:r>
              <a:rPr lang="en-US" sz="2800" dirty="0" smtClean="0"/>
              <a:t>Using environment-setup:</a:t>
            </a:r>
          </a:p>
          <a:p>
            <a:pPr lvl="1"/>
            <a:r>
              <a:rPr lang="en-US" sz="2400" dirty="0" smtClean="0"/>
              <a:t>Open a terminal</a:t>
            </a:r>
          </a:p>
          <a:p>
            <a:pPr lvl="1"/>
            <a:r>
              <a:rPr lang="en-US" sz="2400" dirty="0" smtClean="0"/>
              <a:t>Go to SDK’s linux-devkit</a:t>
            </a:r>
          </a:p>
          <a:p>
            <a:pPr lvl="1"/>
            <a:r>
              <a:rPr lang="en-US" sz="2400" dirty="0" smtClean="0"/>
              <a:t>source environment-setup</a:t>
            </a:r>
          </a:p>
          <a:p>
            <a:endParaRPr lang="en-US"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146" y="5367337"/>
            <a:ext cx="54197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47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Environment-setup Example</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8" y="1528762"/>
            <a:ext cx="8696325" cy="3800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73519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Environment-setup Example</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8" y="1528762"/>
            <a:ext cx="8696325" cy="3800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flipH="1">
            <a:off x="4038606" y="1615850"/>
            <a:ext cx="9144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029200" y="1431184"/>
            <a:ext cx="2467342" cy="369332"/>
          </a:xfrm>
          <a:prstGeom prst="rect">
            <a:avLst/>
          </a:prstGeom>
          <a:noFill/>
        </p:spPr>
        <p:txBody>
          <a:bodyPr wrap="none" rtlCol="0">
            <a:spAutoFit/>
          </a:bodyPr>
          <a:lstStyle/>
          <a:p>
            <a:r>
              <a:rPr lang="en-US" dirty="0" smtClean="0"/>
              <a:t>Setting tool chain path</a:t>
            </a:r>
            <a:endParaRPr lang="en-US" dirty="0"/>
          </a:p>
        </p:txBody>
      </p:sp>
    </p:spTree>
    <p:extLst>
      <p:ext uri="{BB962C8B-B14F-4D97-AF65-F5344CB8AC3E}">
        <p14:creationId xmlns:p14="http://schemas.microsoft.com/office/powerpoint/2010/main" val="27887137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Environment-setup Example</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8" y="1528762"/>
            <a:ext cx="8696325" cy="3800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a:xfrm>
            <a:off x="2971800" y="2590800"/>
            <a:ext cx="1143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114800" y="2590800"/>
            <a:ext cx="0" cy="18505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960915" y="4441372"/>
            <a:ext cx="11538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14800" y="3516086"/>
            <a:ext cx="228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648200" y="2971800"/>
            <a:ext cx="3736920" cy="646331"/>
          </a:xfrm>
          <a:prstGeom prst="rect">
            <a:avLst/>
          </a:prstGeom>
          <a:noFill/>
        </p:spPr>
        <p:txBody>
          <a:bodyPr wrap="none" rtlCol="0">
            <a:spAutoFit/>
          </a:bodyPr>
          <a:lstStyle/>
          <a:p>
            <a:r>
              <a:rPr lang="en-US" dirty="0" smtClean="0"/>
              <a:t>Setting environment variables that </a:t>
            </a:r>
          </a:p>
          <a:p>
            <a:r>
              <a:rPr lang="en-US" dirty="0" smtClean="0"/>
              <a:t>point to common tool chain tools.</a:t>
            </a:r>
            <a:endParaRPr lang="en-US" dirty="0"/>
          </a:p>
        </p:txBody>
      </p:sp>
    </p:spTree>
    <p:extLst>
      <p:ext uri="{BB962C8B-B14F-4D97-AF65-F5344CB8AC3E}">
        <p14:creationId xmlns:p14="http://schemas.microsoft.com/office/powerpoint/2010/main" val="27858462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Environment-setup Example</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8" y="1528762"/>
            <a:ext cx="8696325" cy="3800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Straight Connector 15"/>
          <p:cNvCxnSpPr/>
          <p:nvPr/>
        </p:nvCxnSpPr>
        <p:spPr>
          <a:xfrm flipH="1">
            <a:off x="825500" y="4616450"/>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25500" y="4616450"/>
            <a:ext cx="0" cy="6921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25500" y="5308600"/>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533400" y="4953000"/>
            <a:ext cx="304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33400" y="4953000"/>
            <a:ext cx="0" cy="685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04800" y="5635674"/>
            <a:ext cx="4148443" cy="646331"/>
          </a:xfrm>
          <a:prstGeom prst="rect">
            <a:avLst/>
          </a:prstGeom>
          <a:noFill/>
        </p:spPr>
        <p:txBody>
          <a:bodyPr wrap="none" rtlCol="0">
            <a:spAutoFit/>
          </a:bodyPr>
          <a:lstStyle/>
          <a:p>
            <a:r>
              <a:rPr lang="en-US" dirty="0" smtClean="0"/>
              <a:t>SOC specific options, alters the compiler’s </a:t>
            </a:r>
          </a:p>
          <a:p>
            <a:r>
              <a:rPr lang="en-US" dirty="0" smtClean="0"/>
              <a:t>default header and library search path</a:t>
            </a:r>
            <a:endParaRPr lang="en-US" dirty="0"/>
          </a:p>
        </p:txBody>
      </p:sp>
    </p:spTree>
    <p:extLst>
      <p:ext uri="{BB962C8B-B14F-4D97-AF65-F5344CB8AC3E}">
        <p14:creationId xmlns:p14="http://schemas.microsoft.com/office/powerpoint/2010/main" val="26929965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Compiler </a:t>
            </a:r>
            <a:r>
              <a:rPr lang="en-US" dirty="0" smtClean="0"/>
              <a:t>Path</a:t>
            </a:r>
            <a:endParaRPr lang="en-US" dirty="0"/>
          </a:p>
        </p:txBody>
      </p:sp>
      <p:sp>
        <p:nvSpPr>
          <p:cNvPr id="3" name="Content Placeholder 2"/>
          <p:cNvSpPr>
            <a:spLocks noGrp="1"/>
          </p:cNvSpPr>
          <p:nvPr>
            <p:ph idx="1"/>
          </p:nvPr>
        </p:nvSpPr>
        <p:spPr>
          <a:xfrm>
            <a:off x="333375" y="1185863"/>
            <a:ext cx="8467725" cy="2090737"/>
          </a:xfrm>
        </p:spPr>
        <p:txBody>
          <a:bodyPr>
            <a:normAutofit/>
          </a:bodyPr>
          <a:lstStyle/>
          <a:p>
            <a:r>
              <a:rPr lang="en-US" dirty="0" smtClean="0"/>
              <a:t>If the compiler name and path are not explicitly given, the compiler may build the executable for the host architecture and not the target architecture</a:t>
            </a:r>
          </a:p>
          <a:p>
            <a:r>
              <a:rPr lang="en-US" dirty="0" smtClean="0"/>
              <a:t>The file command can tell you what compiler built the file</a:t>
            </a:r>
            <a:endParaRPr lang="en-US" dirty="0" smtClean="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4" y="3124200"/>
            <a:ext cx="6981825"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029200"/>
            <a:ext cx="6896100"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76500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Compiler Search Path</a:t>
            </a:r>
            <a:endParaRPr lang="en-US" dirty="0"/>
          </a:p>
        </p:txBody>
      </p:sp>
      <p:sp>
        <p:nvSpPr>
          <p:cNvPr id="3" name="Content Placeholder 2"/>
          <p:cNvSpPr>
            <a:spLocks noGrp="1"/>
          </p:cNvSpPr>
          <p:nvPr>
            <p:ph idx="1"/>
          </p:nvPr>
        </p:nvSpPr>
        <p:spPr>
          <a:xfrm>
            <a:off x="333375" y="1185863"/>
            <a:ext cx="8467725" cy="3081337"/>
          </a:xfrm>
        </p:spPr>
        <p:txBody>
          <a:bodyPr>
            <a:normAutofit/>
          </a:bodyPr>
          <a:lstStyle/>
          <a:p>
            <a:r>
              <a:rPr lang="en-US" dirty="0" smtClean="0"/>
              <a:t>The compiler must know where to look for libraries and headers. If the user does not specifies these paths explicitly, the compiler may find headers and libraries that do not belong to the desired target</a:t>
            </a:r>
          </a:p>
          <a:p>
            <a:r>
              <a:rPr lang="en-US" dirty="0" smtClean="0"/>
              <a:t>Host </a:t>
            </a:r>
            <a:r>
              <a:rPr lang="en-US" dirty="0" smtClean="0"/>
              <a:t>Contamination – When cross compiling software and the compiler  </a:t>
            </a:r>
            <a:r>
              <a:rPr lang="en-US" dirty="0" smtClean="0"/>
              <a:t>find </a:t>
            </a:r>
            <a:r>
              <a:rPr lang="en-US" dirty="0" smtClean="0"/>
              <a:t>and </a:t>
            </a:r>
            <a:r>
              <a:rPr lang="en-US" dirty="0" smtClean="0"/>
              <a:t>use </a:t>
            </a:r>
            <a:r>
              <a:rPr lang="en-US" dirty="0" smtClean="0"/>
              <a:t>headers and libraries </a:t>
            </a:r>
            <a:r>
              <a:rPr lang="en-US" dirty="0" smtClean="0"/>
              <a:t>that </a:t>
            </a:r>
            <a:r>
              <a:rPr lang="en-US" dirty="0" smtClean="0"/>
              <a:t>belong to the host</a:t>
            </a:r>
            <a:endParaRPr lang="en-US" dirty="0" smtClean="0"/>
          </a:p>
          <a:p>
            <a:r>
              <a:rPr lang="en-US" dirty="0" smtClean="0"/>
              <a:t>Sysroot </a:t>
            </a:r>
            <a:r>
              <a:rPr lang="en-US" dirty="0" smtClean="0"/>
              <a:t>– Compiler option that alters the compiler’s default search path.</a:t>
            </a:r>
            <a:endParaRPr lang="en-US" dirty="0"/>
          </a:p>
        </p:txBody>
      </p:sp>
    </p:spTree>
    <p:extLst>
      <p:ext uri="{BB962C8B-B14F-4D97-AF65-F5344CB8AC3E}">
        <p14:creationId xmlns:p14="http://schemas.microsoft.com/office/powerpoint/2010/main" val="34493562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smtClean="0"/>
              <a:t>Compiling User Space vs. Kernel Space Software</a:t>
            </a:r>
            <a:endParaRPr lang="en-US" sz="3200" dirty="0"/>
          </a:p>
        </p:txBody>
      </p:sp>
      <p:sp>
        <p:nvSpPr>
          <p:cNvPr id="3" name="Content Placeholder 2"/>
          <p:cNvSpPr>
            <a:spLocks noGrp="1"/>
          </p:cNvSpPr>
          <p:nvPr>
            <p:ph idx="1"/>
          </p:nvPr>
        </p:nvSpPr>
        <p:spPr/>
        <p:txBody>
          <a:bodyPr>
            <a:normAutofit/>
          </a:bodyPr>
          <a:lstStyle/>
          <a:p>
            <a:r>
              <a:rPr lang="en-US" dirty="0" smtClean="0"/>
              <a:t>Example Kernel Space/BSP Software</a:t>
            </a:r>
          </a:p>
          <a:p>
            <a:pPr lvl="1"/>
            <a:r>
              <a:rPr lang="en-US" dirty="0" smtClean="0"/>
              <a:t>U-boot, kernel and kernel device drivers</a:t>
            </a:r>
          </a:p>
          <a:p>
            <a:r>
              <a:rPr lang="en-US" dirty="0" smtClean="0"/>
              <a:t>Example User Space Software</a:t>
            </a:r>
          </a:p>
          <a:p>
            <a:pPr lvl="1"/>
            <a:r>
              <a:rPr lang="en-US" dirty="0" smtClean="0"/>
              <a:t>Qt, Gstreamer</a:t>
            </a:r>
            <a:r>
              <a:rPr lang="en-US" dirty="0"/>
              <a:t> </a:t>
            </a:r>
            <a:r>
              <a:rPr lang="en-US" dirty="0" smtClean="0"/>
              <a:t>and Busybox</a:t>
            </a:r>
          </a:p>
          <a:p>
            <a:endParaRPr lang="en-US" dirty="0"/>
          </a:p>
          <a:p>
            <a:r>
              <a:rPr lang="en-US" dirty="0" smtClean="0"/>
              <a:t>Kernel space software </a:t>
            </a:r>
            <a:r>
              <a:rPr lang="en-US" dirty="0" smtClean="0"/>
              <a:t>is protected thus it should not </a:t>
            </a:r>
            <a:r>
              <a:rPr lang="en-US" dirty="0" smtClean="0"/>
              <a:t>be exposed to the environment variables set by </a:t>
            </a:r>
            <a:r>
              <a:rPr lang="en-US" dirty="0" smtClean="0"/>
              <a:t>environment-setup for the user space</a:t>
            </a:r>
          </a:p>
          <a:p>
            <a:r>
              <a:rPr lang="en-US" dirty="0" smtClean="0"/>
              <a:t>Kernel space software should be portable to support multiple platforms</a:t>
            </a:r>
            <a:endParaRPr lang="en-US" dirty="0" smtClean="0"/>
          </a:p>
        </p:txBody>
      </p:sp>
    </p:spTree>
    <p:extLst>
      <p:ext uri="{BB962C8B-B14F-4D97-AF65-F5344CB8AC3E}">
        <p14:creationId xmlns:p14="http://schemas.microsoft.com/office/powerpoint/2010/main" val="85258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Software Build Systems</a:t>
            </a:r>
            <a:endParaRPr lang="en-US" dirty="0"/>
          </a:p>
        </p:txBody>
      </p:sp>
      <p:sp>
        <p:nvSpPr>
          <p:cNvPr id="3" name="Content Placeholder 2"/>
          <p:cNvSpPr>
            <a:spLocks noGrp="1"/>
          </p:cNvSpPr>
          <p:nvPr>
            <p:ph idx="1"/>
          </p:nvPr>
        </p:nvSpPr>
        <p:spPr>
          <a:xfrm>
            <a:off x="333375" y="1185863"/>
            <a:ext cx="8467725" cy="3767137"/>
          </a:xfrm>
        </p:spPr>
        <p:txBody>
          <a:bodyPr>
            <a:normAutofit fontScale="92500" lnSpcReduction="20000"/>
          </a:bodyPr>
          <a:lstStyle/>
          <a:p>
            <a:r>
              <a:rPr lang="en-US" dirty="0" smtClean="0"/>
              <a:t>For simple application, a “simple” Makefile and make utility was enough to build an executable</a:t>
            </a:r>
          </a:p>
          <a:p>
            <a:r>
              <a:rPr lang="en-US" dirty="0" smtClean="0"/>
              <a:t>Difficulties:</a:t>
            </a:r>
          </a:p>
          <a:p>
            <a:pPr lvl="1"/>
            <a:r>
              <a:rPr lang="en-US" dirty="0" smtClean="0"/>
              <a:t>Portable – the same code for multiple architecture</a:t>
            </a:r>
          </a:p>
          <a:p>
            <a:pPr lvl="1"/>
            <a:r>
              <a:rPr lang="en-US" dirty="0" smtClean="0"/>
              <a:t>Cross compiling – find the right tools, headers and libraries</a:t>
            </a:r>
            <a:endParaRPr lang="en-US" dirty="0" smtClean="0"/>
          </a:p>
          <a:p>
            <a:r>
              <a:rPr lang="en-US" dirty="0" smtClean="0"/>
              <a:t>Build </a:t>
            </a:r>
            <a:r>
              <a:rPr lang="en-US" dirty="0" smtClean="0"/>
              <a:t>Systems – set of tools or scripts used to build and deploy/install applications or libraries.</a:t>
            </a:r>
          </a:p>
          <a:p>
            <a:r>
              <a:rPr lang="en-US" dirty="0" smtClean="0"/>
              <a:t>GNU build system – Auto-tools is used by SDK</a:t>
            </a:r>
          </a:p>
          <a:p>
            <a:pPr lvl="1"/>
            <a:r>
              <a:rPr lang="en-US" dirty="0" smtClean="0"/>
              <a:t>Automat the process of building portable executables</a:t>
            </a:r>
          </a:p>
          <a:p>
            <a:pPr lvl="2"/>
            <a:r>
              <a:rPr lang="en-US" dirty="0" smtClean="0"/>
              <a:t>Config</a:t>
            </a:r>
          </a:p>
          <a:p>
            <a:pPr lvl="2"/>
            <a:r>
              <a:rPr lang="en-US" dirty="0" smtClean="0"/>
              <a:t>Make install</a:t>
            </a:r>
          </a:p>
          <a:p>
            <a:pPr lvl="2"/>
            <a:r>
              <a:rPr lang="en-US" dirty="0" smtClean="0"/>
              <a:t>Make</a:t>
            </a:r>
            <a:endParaRPr lang="en-US" dirty="0"/>
          </a:p>
        </p:txBody>
      </p:sp>
    </p:spTree>
    <p:extLst>
      <p:ext uri="{BB962C8B-B14F-4D97-AF65-F5344CB8AC3E}">
        <p14:creationId xmlns:p14="http://schemas.microsoft.com/office/powerpoint/2010/main" val="3879277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with Auto Tools</a:t>
            </a:r>
            <a:endParaRPr lang="en-US" dirty="0"/>
          </a:p>
        </p:txBody>
      </p:sp>
      <p:sp>
        <p:nvSpPr>
          <p:cNvPr id="3" name="Content Placeholder 2"/>
          <p:cNvSpPr>
            <a:spLocks noGrp="1"/>
          </p:cNvSpPr>
          <p:nvPr>
            <p:ph idx="1"/>
          </p:nvPr>
        </p:nvSpPr>
        <p:spPr/>
        <p:txBody>
          <a:bodyPr>
            <a:normAutofit/>
          </a:bodyPr>
          <a:lstStyle/>
          <a:p>
            <a:r>
              <a:rPr lang="en-US" dirty="0" smtClean="0"/>
              <a:t>configure </a:t>
            </a:r>
            <a:r>
              <a:rPr lang="en-US" dirty="0" smtClean="0"/>
              <a:t>– Used to determine what compiler your using, supported compiler options, available libraries and at times allows users to determine which features to used or not use.</a:t>
            </a:r>
          </a:p>
          <a:p>
            <a:r>
              <a:rPr lang="en-US" dirty="0" smtClean="0"/>
              <a:t>make – Builds the application</a:t>
            </a:r>
          </a:p>
          <a:p>
            <a:r>
              <a:rPr lang="en-US" dirty="0" smtClean="0"/>
              <a:t>make install – Install binaries, headers to either a default location or user specified location.</a:t>
            </a:r>
          </a:p>
          <a:p>
            <a:endParaRPr lang="en-US" dirty="0" smtClean="0"/>
          </a:p>
          <a:p>
            <a:endParaRPr lang="en-US" dirty="0"/>
          </a:p>
        </p:txBody>
      </p:sp>
    </p:spTree>
    <p:extLst>
      <p:ext uri="{BB962C8B-B14F-4D97-AF65-F5344CB8AC3E}">
        <p14:creationId xmlns:p14="http://schemas.microsoft.com/office/powerpoint/2010/main" val="195808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4"/>
            <a:ext cx="8458200" cy="1685925"/>
          </a:xfrm>
        </p:spPr>
        <p:txBody>
          <a:bodyPr/>
          <a:lstStyle/>
          <a:p>
            <a:pPr algn="ctr"/>
            <a:r>
              <a:rPr lang="en-US" dirty="0" smtClean="0"/>
              <a:t>Tool </a:t>
            </a:r>
            <a:r>
              <a:rPr lang="en-US" dirty="0" smtClean="0"/>
              <a:t>chain for the Sitara Family</a:t>
            </a:r>
            <a:br>
              <a:rPr lang="en-US" dirty="0" smtClean="0"/>
            </a:br>
            <a:r>
              <a:rPr lang="en-US" sz="2800" dirty="0" smtClean="0"/>
              <a:t>(but it is true for other ARM based devices as well)</a:t>
            </a:r>
            <a:endParaRPr lang="en-US" sz="2800" dirty="0"/>
          </a:p>
        </p:txBody>
      </p:sp>
      <p:sp>
        <p:nvSpPr>
          <p:cNvPr id="3" name="Content Placeholder 2"/>
          <p:cNvSpPr>
            <a:spLocks noGrp="1"/>
          </p:cNvSpPr>
          <p:nvPr>
            <p:ph idx="1"/>
          </p:nvPr>
        </p:nvSpPr>
        <p:spPr>
          <a:xfrm>
            <a:off x="304800" y="1828800"/>
            <a:ext cx="8467725" cy="2982913"/>
          </a:xfrm>
        </p:spPr>
        <p:txBody>
          <a:bodyPr>
            <a:normAutofit/>
          </a:bodyPr>
          <a:lstStyle/>
          <a:p>
            <a:r>
              <a:rPr lang="en-US" dirty="0" smtClean="0"/>
              <a:t>A tool chain is a collection of programs used to compile </a:t>
            </a:r>
            <a:r>
              <a:rPr lang="en-US" dirty="0" smtClean="0"/>
              <a:t>and build applications </a:t>
            </a:r>
            <a:r>
              <a:rPr lang="en-US" dirty="0" smtClean="0"/>
              <a:t>or libraries and generally includes several additional tools useful for debugging or troubleshooting issues</a:t>
            </a:r>
            <a:r>
              <a:rPr lang="en-US" dirty="0" smtClean="0"/>
              <a:t>.</a:t>
            </a:r>
            <a:endParaRPr lang="en-US" dirty="0"/>
          </a:p>
          <a:p>
            <a:r>
              <a:rPr lang="en-US" dirty="0" smtClean="0"/>
              <a:t>Starting with SDK 6.0 we have switched from using a GCC based tool chain built by TI and moved to a GCC based tool chain built by Linaro.</a:t>
            </a:r>
            <a:endParaRPr lang="en-US" dirty="0"/>
          </a:p>
        </p:txBody>
      </p:sp>
    </p:spTree>
    <p:extLst>
      <p:ext uri="{BB962C8B-B14F-4D97-AF65-F5344CB8AC3E}">
        <p14:creationId xmlns:p14="http://schemas.microsoft.com/office/powerpoint/2010/main" val="9442491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542925"/>
          </a:xfrm>
        </p:spPr>
        <p:txBody>
          <a:bodyPr/>
          <a:lstStyle/>
          <a:p>
            <a:pPr algn="ctr"/>
            <a:r>
              <a:rPr lang="en-US" dirty="0" smtClean="0"/>
              <a:t>From the configure file </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447800"/>
            <a:ext cx="5795963" cy="4646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904874"/>
            <a:ext cx="722947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32109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Configure GUI make </a:t>
            </a:r>
            <a:r>
              <a:rPr lang="en-US" dirty="0" err="1" smtClean="0"/>
              <a:t>menuconfig</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763" y="1162050"/>
            <a:ext cx="6848475" cy="453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39676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Configure GUI make </a:t>
            </a:r>
            <a:r>
              <a:rPr lang="en-US" dirty="0" err="1" smtClean="0"/>
              <a:t>menuconfig</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2495550"/>
            <a:ext cx="7458075"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03666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Configure using vi .config</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338" y="914400"/>
            <a:ext cx="6791325" cy="421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828800" y="5791200"/>
            <a:ext cx="4557658" cy="369332"/>
          </a:xfrm>
          <a:prstGeom prst="rect">
            <a:avLst/>
          </a:prstGeom>
          <a:noFill/>
        </p:spPr>
        <p:txBody>
          <a:bodyPr wrap="none" rtlCol="0">
            <a:spAutoFit/>
          </a:bodyPr>
          <a:lstStyle/>
          <a:p>
            <a:r>
              <a:rPr lang="en-US" dirty="0" err="1" smtClean="0"/>
              <a:t>Themn</a:t>
            </a:r>
            <a:r>
              <a:rPr lang="en-US" dirty="0" smtClean="0"/>
              <a:t> you have to “make </a:t>
            </a:r>
            <a:r>
              <a:rPr lang="en-US" dirty="0" err="1" smtClean="0"/>
              <a:t>oldconfig</a:t>
            </a:r>
            <a:r>
              <a:rPr lang="en-US" dirty="0" smtClean="0"/>
              <a:t>” again</a:t>
            </a:r>
            <a:endParaRPr lang="en-US" dirty="0"/>
          </a:p>
        </p:txBody>
      </p:sp>
    </p:spTree>
    <p:extLst>
      <p:ext uri="{BB962C8B-B14F-4D97-AF65-F5344CB8AC3E}">
        <p14:creationId xmlns:p14="http://schemas.microsoft.com/office/powerpoint/2010/main" val="41080836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 Cross Compile Options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When cross compiling software configure requires a few options passed to it</a:t>
            </a:r>
          </a:p>
          <a:p>
            <a:pPr lvl="1"/>
            <a:r>
              <a:rPr lang="en-US" dirty="0" smtClean="0"/>
              <a:t>--build=</a:t>
            </a:r>
            <a:r>
              <a:rPr lang="en-US" i="1" dirty="0" smtClean="0"/>
              <a:t>build</a:t>
            </a:r>
            <a:r>
              <a:rPr lang="en-US" dirty="0" smtClean="0"/>
              <a:t> </a:t>
            </a:r>
          </a:p>
          <a:p>
            <a:pPr lvl="2"/>
            <a:r>
              <a:rPr lang="en-US" dirty="0" smtClean="0"/>
              <a:t>The system on which the package is built. </a:t>
            </a:r>
          </a:p>
          <a:p>
            <a:pPr lvl="1"/>
            <a:r>
              <a:rPr lang="en-US" dirty="0" smtClean="0"/>
              <a:t>--host=</a:t>
            </a:r>
            <a:r>
              <a:rPr lang="en-US" i="1" dirty="0" smtClean="0"/>
              <a:t>host</a:t>
            </a:r>
            <a:r>
              <a:rPr lang="en-US" dirty="0" smtClean="0"/>
              <a:t> </a:t>
            </a:r>
          </a:p>
          <a:p>
            <a:pPr lvl="2"/>
            <a:r>
              <a:rPr lang="en-US" dirty="0" smtClean="0"/>
              <a:t>The system where built programs and libraries will run. </a:t>
            </a:r>
          </a:p>
          <a:p>
            <a:pPr lvl="1"/>
            <a:r>
              <a:rPr lang="en-US" dirty="0" smtClean="0"/>
              <a:t>--target=</a:t>
            </a:r>
            <a:r>
              <a:rPr lang="en-US" i="1" dirty="0" smtClean="0"/>
              <a:t>target</a:t>
            </a:r>
            <a:r>
              <a:rPr lang="en-US" dirty="0" smtClean="0"/>
              <a:t> </a:t>
            </a:r>
          </a:p>
          <a:p>
            <a:pPr lvl="2"/>
            <a:r>
              <a:rPr lang="en-US" dirty="0" smtClean="0"/>
              <a:t>When building compiler tools: the system for which the tools will create output. </a:t>
            </a:r>
          </a:p>
          <a:p>
            <a:r>
              <a:rPr lang="en-US" dirty="0" smtClean="0"/>
              <a:t>Environment-setup creates a environment variable with all this information already filled!</a:t>
            </a:r>
          </a:p>
          <a:p>
            <a:endParaRPr lang="en-US" dirty="0"/>
          </a:p>
          <a:p>
            <a:r>
              <a:rPr lang="en-US" dirty="0" smtClean="0"/>
              <a:t>When cross compiling auto tools based software always use:</a:t>
            </a:r>
          </a:p>
          <a:p>
            <a:r>
              <a:rPr lang="en-US" dirty="0" smtClean="0"/>
              <a:t>./configure $</a:t>
            </a:r>
            <a:r>
              <a:rPr lang="en-US" dirty="0" smtClean="0"/>
              <a:t>CONFIGURE_FLAGS</a:t>
            </a:r>
          </a:p>
          <a:p>
            <a:r>
              <a:rPr lang="en-US" dirty="0" smtClean="0"/>
              <a:t>If not, see the next slide</a:t>
            </a:r>
            <a:endParaRPr lang="en-US" dirty="0" smtClean="0"/>
          </a:p>
          <a:p>
            <a:endParaRPr lang="en-US" dirty="0"/>
          </a:p>
          <a:p>
            <a:endParaRPr lang="en-US" dirty="0"/>
          </a:p>
        </p:txBody>
      </p:sp>
    </p:spTree>
    <p:extLst>
      <p:ext uri="{BB962C8B-B14F-4D97-AF65-F5344CB8AC3E}">
        <p14:creationId xmlns:p14="http://schemas.microsoft.com/office/powerpoint/2010/main" val="42564721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Configure </a:t>
            </a:r>
            <a:r>
              <a:rPr lang="en-US" dirty="0" smtClean="0"/>
              <a:t>without the right PATH</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863" y="3062288"/>
            <a:ext cx="7534275"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42394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Configure Help</a:t>
            </a:r>
            <a:endParaRPr lang="en-US" dirty="0"/>
          </a:p>
        </p:txBody>
      </p:sp>
      <p:sp>
        <p:nvSpPr>
          <p:cNvPr id="3" name="Content Placeholder 2"/>
          <p:cNvSpPr>
            <a:spLocks noGrp="1"/>
          </p:cNvSpPr>
          <p:nvPr>
            <p:ph idx="1"/>
          </p:nvPr>
        </p:nvSpPr>
        <p:spPr/>
        <p:txBody>
          <a:bodyPr/>
          <a:lstStyle/>
          <a:p>
            <a:r>
              <a:rPr lang="en-US" dirty="0" smtClean="0"/>
              <a:t>./configure –help</a:t>
            </a:r>
          </a:p>
          <a:p>
            <a:endParaRPr lang="en-US" dirty="0"/>
          </a:p>
          <a:p>
            <a:r>
              <a:rPr lang="en-US" dirty="0" smtClean="0"/>
              <a:t>Display list of options that a user can use to influence the configuration and building of the piece of software.</a:t>
            </a:r>
            <a:endParaRPr lang="en-US" dirty="0"/>
          </a:p>
        </p:txBody>
      </p:sp>
    </p:spTree>
    <p:extLst>
      <p:ext uri="{BB962C8B-B14F-4D97-AF65-F5344CB8AC3E}">
        <p14:creationId xmlns:p14="http://schemas.microsoft.com/office/powerpoint/2010/main" val="17756373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Configure Help</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933450"/>
            <a:ext cx="6896100" cy="499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73123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Configure – Important Environment Variables</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676400"/>
            <a:ext cx="657225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85800" y="4648200"/>
            <a:ext cx="6494085" cy="646331"/>
          </a:xfrm>
          <a:prstGeom prst="rect">
            <a:avLst/>
          </a:prstGeom>
          <a:noFill/>
        </p:spPr>
        <p:txBody>
          <a:bodyPr wrap="none" rtlCol="0">
            <a:spAutoFit/>
          </a:bodyPr>
          <a:lstStyle/>
          <a:p>
            <a:r>
              <a:rPr lang="en-US" dirty="0" smtClean="0"/>
              <a:t>These variables are important  not just to </a:t>
            </a:r>
            <a:r>
              <a:rPr lang="en-US" dirty="0"/>
              <a:t>c</a:t>
            </a:r>
            <a:r>
              <a:rPr lang="en-US" dirty="0" smtClean="0"/>
              <a:t>onfigure/autotools </a:t>
            </a:r>
          </a:p>
          <a:p>
            <a:r>
              <a:rPr lang="en-US" dirty="0" smtClean="0"/>
              <a:t>but for many other build systems</a:t>
            </a:r>
            <a:endParaRPr lang="en-US" dirty="0"/>
          </a:p>
        </p:txBody>
      </p:sp>
    </p:spTree>
    <p:extLst>
      <p:ext uri="{BB962C8B-B14F-4D97-AF65-F5344CB8AC3E}">
        <p14:creationId xmlns:p14="http://schemas.microsoft.com/office/powerpoint/2010/main" val="7452298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 Feature Selection</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286" y="1600200"/>
            <a:ext cx="6829425"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743200" y="4953000"/>
            <a:ext cx="3410677" cy="1200329"/>
          </a:xfrm>
          <a:prstGeom prst="rect">
            <a:avLst/>
          </a:prstGeom>
          <a:noFill/>
        </p:spPr>
        <p:txBody>
          <a:bodyPr wrap="none" rtlCol="0">
            <a:spAutoFit/>
          </a:bodyPr>
          <a:lstStyle/>
          <a:p>
            <a:r>
              <a:rPr lang="en-US" dirty="0" smtClean="0"/>
              <a:t>Example Enable PIC:   </a:t>
            </a:r>
          </a:p>
          <a:p>
            <a:r>
              <a:rPr lang="en-US" dirty="0"/>
              <a:t>	</a:t>
            </a:r>
            <a:r>
              <a:rPr lang="en-US" dirty="0" smtClean="0"/>
              <a:t>./configure --with-pic</a:t>
            </a:r>
          </a:p>
          <a:p>
            <a:r>
              <a:rPr lang="en-US" dirty="0" smtClean="0"/>
              <a:t>Example Disable PIC:  </a:t>
            </a:r>
          </a:p>
          <a:p>
            <a:r>
              <a:rPr lang="en-US" dirty="0"/>
              <a:t>	</a:t>
            </a:r>
            <a:r>
              <a:rPr lang="en-US" dirty="0" smtClean="0"/>
              <a:t>./configure --without-pic</a:t>
            </a:r>
            <a:endParaRPr lang="en-US" dirty="0"/>
          </a:p>
        </p:txBody>
      </p:sp>
    </p:spTree>
    <p:extLst>
      <p:ext uri="{BB962C8B-B14F-4D97-AF65-F5344CB8AC3E}">
        <p14:creationId xmlns:p14="http://schemas.microsoft.com/office/powerpoint/2010/main" val="27860476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Cross Compiling</a:t>
            </a:r>
            <a:endParaRPr lang="en-US" dirty="0"/>
          </a:p>
        </p:txBody>
      </p:sp>
      <p:sp>
        <p:nvSpPr>
          <p:cNvPr id="3" name="Content Placeholder 2"/>
          <p:cNvSpPr>
            <a:spLocks noGrp="1"/>
          </p:cNvSpPr>
          <p:nvPr>
            <p:ph idx="1"/>
          </p:nvPr>
        </p:nvSpPr>
        <p:spPr/>
        <p:txBody>
          <a:bodyPr>
            <a:normAutofit/>
          </a:bodyPr>
          <a:lstStyle/>
          <a:p>
            <a:r>
              <a:rPr lang="en-US" dirty="0" smtClean="0"/>
              <a:t>Whenever you are compiling an application or library for a platform other than the one it will be ran or used on then you are “cross compiling”</a:t>
            </a:r>
          </a:p>
          <a:p>
            <a:endParaRPr lang="en-US" dirty="0" smtClean="0"/>
          </a:p>
          <a:p>
            <a:pPr marL="0" indent="0">
              <a:buNone/>
            </a:pPr>
            <a:r>
              <a:rPr lang="en-US" dirty="0" smtClean="0"/>
              <a:t>Is this considered cross compiling?</a:t>
            </a:r>
            <a:endParaRPr lang="en-US" dirty="0"/>
          </a:p>
          <a:p>
            <a:r>
              <a:rPr lang="en-US" dirty="0" smtClean="0"/>
              <a:t>Compiling an application on your Linux laptop to run on your Linux desktop.</a:t>
            </a:r>
          </a:p>
          <a:p>
            <a:r>
              <a:rPr lang="en-US" dirty="0" smtClean="0"/>
              <a:t>Compiling a Windows application on a Macintosh</a:t>
            </a:r>
          </a:p>
          <a:p>
            <a:r>
              <a:rPr lang="en-US" dirty="0" smtClean="0"/>
              <a:t>Compiling a Linux application on your PC for your </a:t>
            </a:r>
            <a:r>
              <a:rPr lang="en-US" dirty="0" smtClean="0"/>
              <a:t>Sitara EVM or Beaglebone</a:t>
            </a:r>
            <a:r>
              <a:rPr lang="en-US" dirty="0" smtClean="0"/>
              <a:t>.</a:t>
            </a:r>
            <a:endParaRPr lang="en-US" dirty="0"/>
          </a:p>
        </p:txBody>
      </p:sp>
      <p:pic>
        <p:nvPicPr>
          <p:cNvPr id="1026" name="Picture 2" descr="C:\Users\a0273011\AppData\Local\Microsoft\Windows\Temporary Internet Files\Content.IE5\27O4PUSB\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4071257"/>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www.clipartbest.com/cliparts/yco/6Mq/yco6MqgcE.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5202" y="3619252"/>
            <a:ext cx="376052" cy="37605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a0273011\AppData\Local\Microsoft\Windows\Temporary Internet Files\Content.IE5\27O4PUSB\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00" y="4953000"/>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35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Location</a:t>
            </a:r>
            <a:endParaRPr lang="en-US" dirty="0"/>
          </a:p>
        </p:txBody>
      </p:sp>
      <p:sp>
        <p:nvSpPr>
          <p:cNvPr id="3" name="Content Placeholder 2"/>
          <p:cNvSpPr>
            <a:spLocks noGrp="1"/>
          </p:cNvSpPr>
          <p:nvPr>
            <p:ph idx="1"/>
          </p:nvPr>
        </p:nvSpPr>
        <p:spPr/>
        <p:txBody>
          <a:bodyPr/>
          <a:lstStyle/>
          <a:p>
            <a:r>
              <a:rPr lang="en-US" dirty="0" smtClean="0"/>
              <a:t>By default auto tools will assume you want to install your library or application on the host.</a:t>
            </a:r>
          </a:p>
          <a:p>
            <a:r>
              <a:rPr lang="en-US" dirty="0" smtClean="0"/>
              <a:t>When cross compiling this is not what you want to do so how do you change this?</a:t>
            </a:r>
          </a:p>
          <a:p>
            <a:r>
              <a:rPr lang="en-US" dirty="0" smtClean="0"/>
              <a:t>Easiest way to accomplish this is by altering the software’s default install location</a:t>
            </a:r>
            <a:endParaRPr lang="en-US" dirty="0"/>
          </a:p>
          <a:p>
            <a:r>
              <a:rPr lang="en-US" dirty="0" smtClean="0"/>
              <a:t>Auto tools based software makes this fairly easy</a:t>
            </a:r>
            <a:endParaRPr lang="en-US" dirty="0"/>
          </a:p>
        </p:txBody>
      </p:sp>
    </p:spTree>
    <p:extLst>
      <p:ext uri="{BB962C8B-B14F-4D97-AF65-F5344CB8AC3E}">
        <p14:creationId xmlns:p14="http://schemas.microsoft.com/office/powerpoint/2010/main" val="1365468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Installation Options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0"/>
            <a:ext cx="6248400" cy="5188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5453743" y="16002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453743" y="23622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063343" y="16002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324600" y="1524000"/>
            <a:ext cx="1371850" cy="923330"/>
          </a:xfrm>
          <a:prstGeom prst="rect">
            <a:avLst/>
          </a:prstGeom>
          <a:noFill/>
        </p:spPr>
        <p:txBody>
          <a:bodyPr wrap="none" rtlCol="0">
            <a:spAutoFit/>
          </a:bodyPr>
          <a:lstStyle/>
          <a:p>
            <a:r>
              <a:rPr lang="en-US" dirty="0" smtClean="0"/>
              <a:t>Default root </a:t>
            </a:r>
          </a:p>
          <a:p>
            <a:r>
              <a:rPr lang="en-US" dirty="0" smtClean="0"/>
              <a:t>Installation </a:t>
            </a:r>
          </a:p>
          <a:p>
            <a:r>
              <a:rPr lang="en-US" dirty="0" smtClean="0"/>
              <a:t>directory</a:t>
            </a:r>
            <a:endParaRPr lang="en-US" dirty="0"/>
          </a:p>
        </p:txBody>
      </p:sp>
      <p:cxnSp>
        <p:nvCxnSpPr>
          <p:cNvPr id="12" name="Straight Connector 11"/>
          <p:cNvCxnSpPr/>
          <p:nvPr/>
        </p:nvCxnSpPr>
        <p:spPr>
          <a:xfrm>
            <a:off x="5105400" y="3505200"/>
            <a:ext cx="1219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324600" y="3505200"/>
            <a:ext cx="0" cy="3207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334000" y="6712326"/>
            <a:ext cx="9906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500206" y="4739431"/>
            <a:ext cx="2144818" cy="369332"/>
          </a:xfrm>
          <a:prstGeom prst="rect">
            <a:avLst/>
          </a:prstGeom>
          <a:noFill/>
        </p:spPr>
        <p:txBody>
          <a:bodyPr wrap="none" rtlCol="0">
            <a:spAutoFit/>
          </a:bodyPr>
          <a:lstStyle/>
          <a:p>
            <a:r>
              <a:rPr lang="en-US" dirty="0" smtClean="0"/>
              <a:t>Usually don’t change</a:t>
            </a:r>
            <a:endParaRPr lang="en-US" dirty="0"/>
          </a:p>
        </p:txBody>
      </p:sp>
    </p:spTree>
    <p:extLst>
      <p:ext uri="{BB962C8B-B14F-4D97-AF65-F5344CB8AC3E}">
        <p14:creationId xmlns:p14="http://schemas.microsoft.com/office/powerpoint/2010/main" val="8154688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Prefix Option</a:t>
            </a:r>
            <a:endParaRPr lang="en-US" dirty="0"/>
          </a:p>
        </p:txBody>
      </p:sp>
      <p:sp>
        <p:nvSpPr>
          <p:cNvPr id="3" name="Content Placeholder 2"/>
          <p:cNvSpPr>
            <a:spLocks noGrp="1"/>
          </p:cNvSpPr>
          <p:nvPr>
            <p:ph idx="1"/>
          </p:nvPr>
        </p:nvSpPr>
        <p:spPr/>
        <p:txBody>
          <a:bodyPr/>
          <a:lstStyle/>
          <a:p>
            <a:r>
              <a:rPr lang="en-US" dirty="0" smtClean="0"/>
              <a:t>By using the configure prefix option you can alter the default location configure wants to install your libraries and application.</a:t>
            </a:r>
          </a:p>
          <a:p>
            <a:r>
              <a:rPr lang="en-US" dirty="0" smtClean="0"/>
              <a:t>The syntax is:</a:t>
            </a:r>
          </a:p>
          <a:p>
            <a:pPr lvl="1"/>
            <a:r>
              <a:rPr lang="en-US" dirty="0" smtClean="0"/>
              <a:t>./configure --prefix=&lt;new install location&gt;</a:t>
            </a:r>
            <a:endParaRPr lang="en-US" dirty="0"/>
          </a:p>
        </p:txBody>
      </p:sp>
    </p:spTree>
    <p:extLst>
      <p:ext uri="{BB962C8B-B14F-4D97-AF65-F5344CB8AC3E}">
        <p14:creationId xmlns:p14="http://schemas.microsoft.com/office/powerpoint/2010/main" val="16060479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to the Target</a:t>
            </a:r>
            <a:endParaRPr lang="en-US" dirty="0"/>
          </a:p>
        </p:txBody>
      </p:sp>
      <p:sp>
        <p:nvSpPr>
          <p:cNvPr id="3" name="Content Placeholder 2"/>
          <p:cNvSpPr>
            <a:spLocks noGrp="1"/>
          </p:cNvSpPr>
          <p:nvPr>
            <p:ph idx="1"/>
          </p:nvPr>
        </p:nvSpPr>
        <p:spPr/>
        <p:txBody>
          <a:bodyPr/>
          <a:lstStyle/>
          <a:p>
            <a:r>
              <a:rPr lang="en-US" dirty="0" smtClean="0"/>
              <a:t>Having the headers and libraries in the custom directory isn’t enough if the application requires them.</a:t>
            </a:r>
          </a:p>
          <a:p>
            <a:r>
              <a:rPr lang="en-US" dirty="0" smtClean="0"/>
              <a:t>When applications are running on the target they will need access to the manually compiled libraries.</a:t>
            </a:r>
          </a:p>
          <a:p>
            <a:r>
              <a:rPr lang="en-US" dirty="0" smtClean="0"/>
              <a:t>Simply copy the contents of the custom dir and copy it to your filesystem’s root directory.</a:t>
            </a:r>
            <a:endParaRPr lang="en-US" dirty="0"/>
          </a:p>
        </p:txBody>
      </p:sp>
    </p:spTree>
    <p:extLst>
      <p:ext uri="{BB962C8B-B14F-4D97-AF65-F5344CB8AC3E}">
        <p14:creationId xmlns:p14="http://schemas.microsoft.com/office/powerpoint/2010/main" val="28574722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a:xfrm>
            <a:off x="333375" y="1185863"/>
            <a:ext cx="8467725" cy="2166937"/>
          </a:xfrm>
        </p:spPr>
        <p:txBody>
          <a:bodyPr/>
          <a:lstStyle/>
          <a:p>
            <a:pPr marL="0" indent="0">
              <a:buNone/>
            </a:pPr>
            <a:r>
              <a:rPr lang="en-US" dirty="0" smtClean="0"/>
              <a:t>What we learned?</a:t>
            </a:r>
          </a:p>
          <a:p>
            <a:pPr marL="804862" lvl="1" indent="-457200">
              <a:buFont typeface="+mj-lt"/>
              <a:buAutoNum type="arabicPeriod"/>
            </a:pPr>
            <a:r>
              <a:rPr lang="en-US" dirty="0" smtClean="0"/>
              <a:t>How to manually compile simple software.</a:t>
            </a:r>
          </a:p>
          <a:p>
            <a:pPr marL="804862" lvl="1" indent="-457200">
              <a:buFont typeface="+mj-lt"/>
              <a:buAutoNum type="arabicPeriod"/>
            </a:pPr>
            <a:r>
              <a:rPr lang="en-US" dirty="0" smtClean="0"/>
              <a:t>How to link to external libraries.</a:t>
            </a:r>
          </a:p>
          <a:p>
            <a:pPr marL="804862" lvl="1" indent="-457200">
              <a:buFont typeface="+mj-lt"/>
              <a:buAutoNum type="arabicPeriod"/>
            </a:pPr>
            <a:r>
              <a:rPr lang="en-US" dirty="0" smtClean="0"/>
              <a:t>How to build an auto tools based program.</a:t>
            </a:r>
          </a:p>
          <a:p>
            <a:pPr marL="804862" lvl="1" indent="-457200">
              <a:buFont typeface="+mj-lt"/>
              <a:buAutoNum type="arabicPeriod"/>
            </a:pPr>
            <a:r>
              <a:rPr lang="en-US" dirty="0" smtClean="0"/>
              <a:t>How to build with libraries not included in the SDK.</a:t>
            </a:r>
          </a:p>
          <a:p>
            <a:pPr marL="804862" lvl="1" indent="-457200">
              <a:buFont typeface="+mj-lt"/>
              <a:buAutoNum type="arabicPeriod"/>
            </a:pPr>
            <a:r>
              <a:rPr lang="en-US" dirty="0" smtClean="0"/>
              <a:t>How to deploy cross compiled libraries to the target</a:t>
            </a:r>
          </a:p>
          <a:p>
            <a:pPr marL="804862" lvl="1" indent="-457200">
              <a:buFont typeface="+mj-lt"/>
              <a:buAutoNum type="arabicPeriod"/>
            </a:pPr>
            <a:endParaRPr lang="en-US" dirty="0" smtClean="0"/>
          </a:p>
          <a:p>
            <a:endParaRPr lang="en-US" dirty="0"/>
          </a:p>
        </p:txBody>
      </p:sp>
      <p:sp>
        <p:nvSpPr>
          <p:cNvPr id="4" name="TextBox 3"/>
          <p:cNvSpPr txBox="1"/>
          <p:nvPr/>
        </p:nvSpPr>
        <p:spPr>
          <a:xfrm>
            <a:off x="2362200" y="3986540"/>
            <a:ext cx="4161717" cy="523220"/>
          </a:xfrm>
          <a:prstGeom prst="rect">
            <a:avLst/>
          </a:prstGeom>
          <a:noFill/>
        </p:spPr>
        <p:txBody>
          <a:bodyPr wrap="none" rtlCol="0">
            <a:spAutoFit/>
          </a:bodyPr>
          <a:lstStyle/>
          <a:p>
            <a:r>
              <a:rPr lang="en-US" sz="2800" dirty="0" smtClean="0"/>
              <a:t>Cross compiling is easy!!</a:t>
            </a:r>
            <a:endParaRPr lang="en-US" sz="2800" dirty="0"/>
          </a:p>
        </p:txBody>
      </p:sp>
      <p:sp>
        <p:nvSpPr>
          <p:cNvPr id="5" name="TextBox 4"/>
          <p:cNvSpPr txBox="1"/>
          <p:nvPr/>
        </p:nvSpPr>
        <p:spPr>
          <a:xfrm>
            <a:off x="3141511" y="4953000"/>
            <a:ext cx="2168222" cy="584775"/>
          </a:xfrm>
          <a:prstGeom prst="rect">
            <a:avLst/>
          </a:prstGeom>
          <a:noFill/>
        </p:spPr>
        <p:txBody>
          <a:bodyPr wrap="none" rtlCol="0">
            <a:spAutoFit/>
          </a:bodyPr>
          <a:lstStyle/>
          <a:p>
            <a:r>
              <a:rPr lang="en-US" dirty="0" smtClean="0"/>
              <a:t>Well it depends </a:t>
            </a:r>
            <a:r>
              <a:rPr lang="en-US" sz="3200" dirty="0" smtClean="0">
                <a:sym typeface="Wingdings" panose="05000000000000000000" pitchFamily="2" charset="2"/>
              </a:rPr>
              <a:t></a:t>
            </a:r>
            <a:endParaRPr lang="en-US" sz="3200" dirty="0"/>
          </a:p>
        </p:txBody>
      </p:sp>
    </p:spTree>
    <p:extLst>
      <p:ext uri="{BB962C8B-B14F-4D97-AF65-F5344CB8AC3E}">
        <p14:creationId xmlns:p14="http://schemas.microsoft.com/office/powerpoint/2010/main" val="31178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When Cross Compiling Sucks</a:t>
            </a:r>
            <a:endParaRPr lang="en-US" dirty="0"/>
          </a:p>
        </p:txBody>
      </p:sp>
      <p:sp>
        <p:nvSpPr>
          <p:cNvPr id="3" name="Content Placeholder 2"/>
          <p:cNvSpPr>
            <a:spLocks noGrp="1"/>
          </p:cNvSpPr>
          <p:nvPr>
            <p:ph idx="1"/>
          </p:nvPr>
        </p:nvSpPr>
        <p:spPr/>
        <p:txBody>
          <a:bodyPr/>
          <a:lstStyle/>
          <a:p>
            <a:pPr marL="0" indent="0">
              <a:buNone/>
            </a:pPr>
            <a:r>
              <a:rPr lang="en-US" dirty="0" smtClean="0"/>
              <a:t>Cross compiling sucks when:</a:t>
            </a:r>
          </a:p>
          <a:p>
            <a:pPr marL="457200" indent="-457200">
              <a:buFont typeface="+mj-lt"/>
              <a:buAutoNum type="arabicPeriod"/>
            </a:pPr>
            <a:r>
              <a:rPr lang="en-US" dirty="0"/>
              <a:t>Cross compiling is less common than natively </a:t>
            </a:r>
            <a:r>
              <a:rPr lang="en-US" dirty="0" smtClean="0"/>
              <a:t>compiling</a:t>
            </a:r>
          </a:p>
          <a:p>
            <a:pPr marL="457200" indent="-457200">
              <a:buFont typeface="+mj-lt"/>
              <a:buAutoNum type="arabicPeriod"/>
            </a:pPr>
            <a:r>
              <a:rPr lang="en-US" dirty="0" smtClean="0"/>
              <a:t>Programs aren’t developed to be portable.</a:t>
            </a:r>
          </a:p>
          <a:p>
            <a:pPr marL="457200" indent="-457200">
              <a:buFont typeface="+mj-lt"/>
              <a:buAutoNum type="arabicPeriod"/>
            </a:pPr>
            <a:r>
              <a:rPr lang="en-US" dirty="0" smtClean="0"/>
              <a:t>Programs may require host tools to be build before the actual application or library can be built:</a:t>
            </a:r>
          </a:p>
          <a:p>
            <a:pPr marL="804862" lvl="1" indent="-457200">
              <a:buFont typeface="+mj-lt"/>
              <a:buAutoNum type="arabicPeriod"/>
            </a:pPr>
            <a:r>
              <a:rPr lang="en-US" dirty="0" smtClean="0"/>
              <a:t>Example: Qt and Python</a:t>
            </a:r>
          </a:p>
          <a:p>
            <a:pPr marL="457200" indent="-457200">
              <a:buFont typeface="+mj-lt"/>
              <a:buAutoNum type="arabicPeriod"/>
            </a:pPr>
            <a:r>
              <a:rPr lang="en-US" dirty="0" smtClean="0"/>
              <a:t>Programs uses some build system that isn’t cross compiling friendly.</a:t>
            </a:r>
          </a:p>
          <a:p>
            <a:pPr marL="457200" indent="-457200">
              <a:buFont typeface="+mj-lt"/>
              <a:buAutoNum type="arabicPeriod"/>
            </a:pPr>
            <a:r>
              <a:rPr lang="en-US" dirty="0" smtClean="0"/>
              <a:t>Developer doesn’t follow the proper standard for the build system to make things portable.</a:t>
            </a:r>
          </a:p>
          <a:p>
            <a:pPr marL="457200" indent="-457200">
              <a:buFont typeface="+mj-lt"/>
              <a:buAutoNum type="arabicPeriod"/>
            </a:pPr>
            <a:r>
              <a:rPr lang="en-US" dirty="0" smtClean="0"/>
              <a:t>For each large application or library it may take different steps to compile successfully.</a:t>
            </a:r>
          </a:p>
        </p:txBody>
      </p:sp>
    </p:spTree>
    <p:extLst>
      <p:ext uri="{BB962C8B-B14F-4D97-AF65-F5344CB8AC3E}">
        <p14:creationId xmlns:p14="http://schemas.microsoft.com/office/powerpoint/2010/main" val="19890934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Native Compiling</a:t>
            </a:r>
            <a:endParaRPr lang="en-US" dirty="0"/>
          </a:p>
        </p:txBody>
      </p:sp>
      <p:sp>
        <p:nvSpPr>
          <p:cNvPr id="3" name="Content Placeholder 2"/>
          <p:cNvSpPr>
            <a:spLocks noGrp="1"/>
          </p:cNvSpPr>
          <p:nvPr>
            <p:ph idx="1"/>
          </p:nvPr>
        </p:nvSpPr>
        <p:spPr/>
        <p:txBody>
          <a:bodyPr>
            <a:normAutofit lnSpcReduction="10000"/>
          </a:bodyPr>
          <a:lstStyle/>
          <a:p>
            <a:r>
              <a:rPr lang="en-US" dirty="0" smtClean="0"/>
              <a:t>When every your building software to be ran on the same machine that it is being built on then your natively compiling your program.</a:t>
            </a:r>
          </a:p>
          <a:p>
            <a:r>
              <a:rPr lang="en-US" dirty="0" smtClean="0"/>
              <a:t>Benefits:</a:t>
            </a:r>
          </a:p>
          <a:p>
            <a:pPr lvl="1"/>
            <a:r>
              <a:rPr lang="en-US" dirty="0" smtClean="0"/>
              <a:t>Don’t worry about host contamination</a:t>
            </a:r>
          </a:p>
          <a:p>
            <a:pPr lvl="1"/>
            <a:r>
              <a:rPr lang="en-US" dirty="0" smtClean="0"/>
              <a:t>Since your not cross compiling then compiling should be as simple as it would be on a PC.</a:t>
            </a:r>
            <a:endParaRPr lang="en-US" dirty="0"/>
          </a:p>
          <a:p>
            <a:r>
              <a:rPr lang="en-US" dirty="0" smtClean="0"/>
              <a:t>Draw Backs:</a:t>
            </a:r>
          </a:p>
          <a:p>
            <a:pPr lvl="1"/>
            <a:r>
              <a:rPr lang="en-US" dirty="0" smtClean="0"/>
              <a:t>Building on an embedded device will be a lot slower than even building on a PC.</a:t>
            </a:r>
          </a:p>
          <a:p>
            <a:pPr lvl="2"/>
            <a:r>
              <a:rPr lang="en-US" dirty="0" smtClean="0"/>
              <a:t>Building Qt on a PC takes about 3+ hours. Building it on the Beaglebone can take 14+ hrs</a:t>
            </a:r>
          </a:p>
          <a:p>
            <a:pPr lvl="1"/>
            <a:r>
              <a:rPr lang="en-US" dirty="0" smtClean="0"/>
              <a:t>Compiling may fail due to a lack of memory.</a:t>
            </a:r>
          </a:p>
          <a:p>
            <a:pPr lvl="1"/>
            <a:r>
              <a:rPr lang="en-US" dirty="0" smtClean="0"/>
              <a:t>Some distributions don’t provide the tool chain so it isn’t an option.</a:t>
            </a:r>
          </a:p>
          <a:p>
            <a:pPr lvl="1"/>
            <a:r>
              <a:rPr lang="en-US" dirty="0" smtClean="0"/>
              <a:t>Sharing what you have built is trickier since it is now already apart of your file system.</a:t>
            </a:r>
          </a:p>
          <a:p>
            <a:pPr lvl="1"/>
            <a:endParaRPr lang="en-US" dirty="0" smtClean="0"/>
          </a:p>
          <a:p>
            <a:pPr lvl="1"/>
            <a:endParaRPr lang="en-US" dirty="0" smtClean="0"/>
          </a:p>
        </p:txBody>
      </p:sp>
    </p:spTree>
    <p:extLst>
      <p:ext uri="{BB962C8B-B14F-4D97-AF65-F5344CB8AC3E}">
        <p14:creationId xmlns:p14="http://schemas.microsoft.com/office/powerpoint/2010/main" val="571848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Approach</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So if cross compiling can be tricky and natively compiling has its own problems what is a better solution.</a:t>
            </a:r>
          </a:p>
          <a:p>
            <a:pPr marL="0" indent="0">
              <a:buNone/>
            </a:pPr>
            <a:r>
              <a:rPr lang="en-US" dirty="0" smtClean="0"/>
              <a:t>Open embedded/Yocto</a:t>
            </a:r>
            <a:endParaRPr lang="en-US" dirty="0"/>
          </a:p>
          <a:p>
            <a:pPr marL="0" indent="0">
              <a:buNone/>
            </a:pPr>
            <a:r>
              <a:rPr lang="en-US" dirty="0" smtClean="0"/>
              <a:t>Open embedded/Yocto is used to create your own distribution file system quickly and easily from scratch.</a:t>
            </a:r>
          </a:p>
          <a:p>
            <a:r>
              <a:rPr lang="en-US" dirty="0" smtClean="0"/>
              <a:t>Benefits:</a:t>
            </a:r>
          </a:p>
          <a:p>
            <a:pPr marL="804862" lvl="1" indent="-457200">
              <a:buFont typeface="+mj-lt"/>
              <a:buAutoNum type="arabicPeriod"/>
            </a:pPr>
            <a:r>
              <a:rPr lang="en-US" dirty="0" smtClean="0"/>
              <a:t>A scripts called ‘recipe’ contains all the information required to build applications or libraries.</a:t>
            </a:r>
          </a:p>
          <a:p>
            <a:pPr lvl="2"/>
            <a:r>
              <a:rPr lang="en-US" dirty="0" smtClean="0"/>
              <a:t>Over 2000+ recipes exist.</a:t>
            </a:r>
          </a:p>
          <a:p>
            <a:pPr marL="684212" lvl="1" indent="-342900">
              <a:buFont typeface="+mj-lt"/>
              <a:buAutoNum type="arabicPeriod"/>
            </a:pPr>
            <a:r>
              <a:rPr lang="en-US" dirty="0" smtClean="0"/>
              <a:t>Only 1 thing to learn.</a:t>
            </a:r>
          </a:p>
          <a:p>
            <a:pPr marL="804862" lvl="1" indent="-457200">
              <a:buFont typeface="+mj-lt"/>
              <a:buAutoNum type="arabicPeriod"/>
            </a:pPr>
            <a:r>
              <a:rPr lang="en-US" dirty="0" smtClean="0"/>
              <a:t>Open embedded makes handling dependencies simple.</a:t>
            </a:r>
          </a:p>
          <a:p>
            <a:pPr marL="804862" lvl="1" indent="-457200">
              <a:buFont typeface="+mj-lt"/>
              <a:buAutoNum type="arabicPeriod"/>
            </a:pPr>
            <a:r>
              <a:rPr lang="en-US" dirty="0" smtClean="0"/>
              <a:t>Upgrading versions of a piece of software is easy</a:t>
            </a:r>
          </a:p>
          <a:p>
            <a:pPr marL="1084262" lvl="2" indent="-457200"/>
            <a:r>
              <a:rPr lang="en-US" dirty="0" smtClean="0"/>
              <a:t>Don’t want to ship your product with a critical vulnerability included right?</a:t>
            </a:r>
          </a:p>
          <a:p>
            <a:pPr marL="804862" lvl="1" indent="-457200">
              <a:buFont typeface="+mj-lt"/>
              <a:buAutoNum type="arabicPeriod"/>
            </a:pPr>
            <a:r>
              <a:rPr lang="en-US" dirty="0" smtClean="0"/>
              <a:t>Reproducing your entire file system is easy.</a:t>
            </a:r>
          </a:p>
          <a:p>
            <a:pPr marL="804862" lvl="1" indent="-457200">
              <a:buFont typeface="+mj-lt"/>
              <a:buAutoNum type="arabicPeriod"/>
            </a:pPr>
            <a:r>
              <a:rPr lang="en-US" dirty="0" smtClean="0"/>
              <a:t>Sitara provides a good starting point to use.</a:t>
            </a:r>
          </a:p>
          <a:p>
            <a:pPr marL="804862" lvl="1" indent="-457200">
              <a:buFont typeface="+mj-lt"/>
              <a:buAutoNum type="arabicPeriod"/>
            </a:pPr>
            <a:r>
              <a:rPr lang="en-US" dirty="0" smtClean="0"/>
              <a:t>Handles licenses restrictions for you easily!</a:t>
            </a:r>
          </a:p>
          <a:p>
            <a:pPr marL="804862" lvl="1" indent="-457200">
              <a:buFont typeface="+mj-lt"/>
              <a:buAutoNum type="arabicPeriod"/>
            </a:pPr>
            <a:r>
              <a:rPr lang="en-US" dirty="0" smtClean="0"/>
              <a:t>FREE!!!!!!!</a:t>
            </a:r>
          </a:p>
          <a:p>
            <a:pPr marL="804862" lvl="1" indent="-457200">
              <a:buFont typeface="+mj-lt"/>
              <a:buAutoNum type="arabicPeriod"/>
            </a:pPr>
            <a:endParaRPr lang="en-US" dirty="0" smtClean="0"/>
          </a:p>
          <a:p>
            <a:pPr lvl="1"/>
            <a:endParaRPr lang="en-US" dirty="0" smtClean="0"/>
          </a:p>
        </p:txBody>
      </p:sp>
    </p:spTree>
    <p:extLst>
      <p:ext uri="{BB962C8B-B14F-4D97-AF65-F5344CB8AC3E}">
        <p14:creationId xmlns:p14="http://schemas.microsoft.com/office/powerpoint/2010/main" val="38577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Compiling </a:t>
            </a:r>
            <a:r>
              <a:rPr lang="en-US" dirty="0" smtClean="0"/>
              <a:t>a Simple Program</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285108087"/>
              </p:ext>
            </p:extLst>
          </p:nvPr>
        </p:nvGraphicFramePr>
        <p:xfrm>
          <a:off x="1035050" y="1474788"/>
          <a:ext cx="7075488" cy="3906837"/>
        </p:xfrm>
        <a:graphic>
          <a:graphicData uri="http://schemas.openxmlformats.org/presentationml/2006/ole">
            <mc:AlternateContent xmlns:mc="http://schemas.openxmlformats.org/markup-compatibility/2006">
              <mc:Choice xmlns:v="urn:schemas-microsoft-com:vml" Requires="v">
                <p:oleObj spid="_x0000_s3077" name="Visio" r:id="rId3" imgW="7076132" imgH="3906630" progId="Visio.Drawing.11">
                  <p:embed/>
                </p:oleObj>
              </mc:Choice>
              <mc:Fallback>
                <p:oleObj name="Visio" r:id="rId3" imgW="7076132" imgH="3906630" progId="Visio.Drawing.11">
                  <p:embed/>
                  <p:pic>
                    <p:nvPicPr>
                      <p:cNvPr id="0" name=""/>
                      <p:cNvPicPr/>
                      <p:nvPr/>
                    </p:nvPicPr>
                    <p:blipFill>
                      <a:blip r:embed="rId4"/>
                      <a:stretch>
                        <a:fillRect/>
                      </a:stretch>
                    </p:blipFill>
                    <p:spPr>
                      <a:xfrm>
                        <a:off x="1035050" y="1474788"/>
                        <a:ext cx="7075488" cy="3906837"/>
                      </a:xfrm>
                      <a:prstGeom prst="rect">
                        <a:avLst/>
                      </a:prstGeom>
                    </p:spPr>
                  </p:pic>
                </p:oleObj>
              </mc:Fallback>
            </mc:AlternateContent>
          </a:graphicData>
        </a:graphic>
      </p:graphicFrame>
    </p:spTree>
    <p:extLst>
      <p:ext uri="{BB962C8B-B14F-4D97-AF65-F5344CB8AC3E}">
        <p14:creationId xmlns:p14="http://schemas.microsoft.com/office/powerpoint/2010/main" val="776682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Compiling </a:t>
            </a:r>
            <a:r>
              <a:rPr lang="en-US" dirty="0" smtClean="0"/>
              <a:t>a Simple Program</a:t>
            </a:r>
            <a:endParaRPr lang="en-US" dirty="0"/>
          </a:p>
        </p:txBody>
      </p:sp>
      <p:sp>
        <p:nvSpPr>
          <p:cNvPr id="3" name="Content Placeholder 2"/>
          <p:cNvSpPr>
            <a:spLocks noGrp="1"/>
          </p:cNvSpPr>
          <p:nvPr>
            <p:ph idx="1"/>
          </p:nvPr>
        </p:nvSpPr>
        <p:spPr>
          <a:xfrm>
            <a:off x="333375" y="1185863"/>
            <a:ext cx="8467725" cy="3767137"/>
          </a:xfrm>
        </p:spPr>
        <p:txBody>
          <a:bodyPr/>
          <a:lstStyle/>
          <a:p>
            <a:r>
              <a:rPr lang="en-US" dirty="0" smtClean="0"/>
              <a:t>To use your tool chain you need to add it to your environment’s PATH variable. This allows you to invoke your tool chain by simply calling it by its name instead of having to specify the entire path.</a:t>
            </a:r>
          </a:p>
          <a:p>
            <a:r>
              <a:rPr lang="en-US" dirty="0" smtClean="0"/>
              <a:t>Adding your tool chain’s path to your environment’s path </a:t>
            </a:r>
          </a:p>
          <a:p>
            <a:pPr lvl="1"/>
            <a:r>
              <a:rPr lang="en-US" dirty="0" smtClean="0"/>
              <a:t>export PATH=&lt;toolchain dir&gt;:$PATH</a:t>
            </a:r>
          </a:p>
          <a:p>
            <a:r>
              <a:rPr lang="en-US" dirty="0" smtClean="0"/>
              <a:t>The simplest way to build an application is by listing the sources and specifying the name of the binary to be generated</a:t>
            </a:r>
          </a:p>
          <a:p>
            <a:pPr lvl="1"/>
            <a:r>
              <a:rPr lang="en-US" dirty="0" smtClean="0"/>
              <a:t>arm-linux-gnueabihf-gcc &lt;C sources&gt; -o &lt;executable name</a:t>
            </a:r>
            <a:r>
              <a:rPr lang="en-US" dirty="0" smtClean="0"/>
              <a:t>&gt;</a:t>
            </a:r>
          </a:p>
          <a:p>
            <a:r>
              <a:rPr lang="en-US" dirty="0" smtClean="0"/>
              <a:t>You can add other flags such as the debug flag</a:t>
            </a:r>
          </a:p>
          <a:p>
            <a:pPr lvl="1"/>
            <a:r>
              <a:rPr lang="en-US" dirty="0"/>
              <a:t>arm-linux-gnueabihf-gcc &lt;C sources&gt; </a:t>
            </a:r>
            <a:r>
              <a:rPr lang="en-US" dirty="0" smtClean="0"/>
              <a:t>- g -o </a:t>
            </a:r>
            <a:r>
              <a:rPr lang="en-US" dirty="0"/>
              <a:t>&lt;executable name</a:t>
            </a:r>
            <a:r>
              <a:rPr lang="en-US" dirty="0" smtClean="0"/>
              <a:t>&gt;</a:t>
            </a:r>
            <a:endParaRPr lang="en-US" dirty="0"/>
          </a:p>
          <a:p>
            <a:pPr marL="341312" lvl="1" indent="0">
              <a:buNone/>
            </a:pPr>
            <a:endParaRPr lang="en-US" dirty="0"/>
          </a:p>
        </p:txBody>
      </p:sp>
      <p:sp>
        <p:nvSpPr>
          <p:cNvPr id="4" name="TextBox 3"/>
          <p:cNvSpPr txBox="1"/>
          <p:nvPr/>
        </p:nvSpPr>
        <p:spPr>
          <a:xfrm>
            <a:off x="533400" y="5334000"/>
            <a:ext cx="6977295" cy="646331"/>
          </a:xfrm>
          <a:prstGeom prst="rect">
            <a:avLst/>
          </a:prstGeom>
          <a:solidFill>
            <a:srgbClr val="FFFF00"/>
          </a:solidFill>
        </p:spPr>
        <p:txBody>
          <a:bodyPr wrap="none" rtlCol="0">
            <a:spAutoFit/>
          </a:bodyPr>
          <a:lstStyle/>
          <a:p>
            <a:r>
              <a:rPr lang="en-US" dirty="0"/>
              <a:t>Sitara Tool Chain is part of “Linux Development Kit” or Linux-devkit</a:t>
            </a:r>
          </a:p>
          <a:p>
            <a:endParaRPr lang="en-US" dirty="0"/>
          </a:p>
        </p:txBody>
      </p:sp>
    </p:spTree>
    <p:extLst>
      <p:ext uri="{BB962C8B-B14F-4D97-AF65-F5344CB8AC3E}">
        <p14:creationId xmlns:p14="http://schemas.microsoft.com/office/powerpoint/2010/main" val="2498409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751395"/>
          </a:xfrm>
        </p:spPr>
        <p:txBody>
          <a:bodyPr/>
          <a:lstStyle/>
          <a:p>
            <a:pPr algn="ctr"/>
            <a:r>
              <a:rPr lang="en-US" dirty="0" smtClean="0">
                <a:solidFill>
                  <a:schemeClr val="tx2"/>
                </a:solidFill>
              </a:rPr>
              <a:t>Linux-devkit part of Linux </a:t>
            </a:r>
            <a:r>
              <a:rPr lang="en-US" dirty="0" smtClean="0">
                <a:solidFill>
                  <a:schemeClr val="tx2"/>
                </a:solidFill>
              </a:rPr>
              <a:t>SDK</a:t>
            </a:r>
            <a:endParaRPr lang="en-US" dirty="0">
              <a:solidFill>
                <a:schemeClr val="tx2"/>
              </a:solidFill>
            </a:endParaRPr>
          </a:p>
        </p:txBody>
      </p:sp>
      <p:pic>
        <p:nvPicPr>
          <p:cNvPr id="911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11" y="990600"/>
            <a:ext cx="7362863" cy="27892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11" y="4191000"/>
            <a:ext cx="6896100"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9617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Understanding Linux-devkit</a:t>
            </a:r>
            <a:endParaRPr lang="en-US" dirty="0"/>
          </a:p>
        </p:txBody>
      </p:sp>
      <p:sp>
        <p:nvSpPr>
          <p:cNvPr id="4" name="Rectangle 3"/>
          <p:cNvSpPr/>
          <p:nvPr/>
        </p:nvSpPr>
        <p:spPr>
          <a:xfrm>
            <a:off x="313182" y="29718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Host Tools Directory</a:t>
            </a:r>
            <a:endParaRPr lang="en-US" dirty="0"/>
          </a:p>
        </p:txBody>
      </p:sp>
      <p:sp>
        <p:nvSpPr>
          <p:cNvPr id="5" name="Rectangle 4"/>
          <p:cNvSpPr/>
          <p:nvPr/>
        </p:nvSpPr>
        <p:spPr>
          <a:xfrm>
            <a:off x="3200400" y="2667000"/>
            <a:ext cx="2362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 Headers and Libraries</a:t>
            </a:r>
            <a:endParaRPr lang="en-US" dirty="0"/>
          </a:p>
        </p:txBody>
      </p:sp>
      <p:sp>
        <p:nvSpPr>
          <p:cNvPr id="6" name="Rectangle 5"/>
          <p:cNvSpPr/>
          <p:nvPr/>
        </p:nvSpPr>
        <p:spPr>
          <a:xfrm>
            <a:off x="6299606" y="29718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Environment-setup</a:t>
            </a:r>
            <a:endParaRPr lang="en-US" dirty="0"/>
          </a:p>
        </p:txBody>
      </p:sp>
      <p:sp>
        <p:nvSpPr>
          <p:cNvPr id="7" name="Rectangle 6"/>
          <p:cNvSpPr/>
          <p:nvPr/>
        </p:nvSpPr>
        <p:spPr>
          <a:xfrm>
            <a:off x="3200400" y="1267283"/>
            <a:ext cx="2362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Linux-Devkit</a:t>
            </a:r>
            <a:endParaRPr lang="en-US" dirty="0"/>
          </a:p>
        </p:txBody>
      </p:sp>
      <p:cxnSp>
        <p:nvCxnSpPr>
          <p:cNvPr id="11" name="Straight Arrow Connector 10"/>
          <p:cNvCxnSpPr>
            <a:stCxn id="7" idx="2"/>
            <a:endCxn id="5" idx="0"/>
          </p:cNvCxnSpPr>
          <p:nvPr/>
        </p:nvCxnSpPr>
        <p:spPr>
          <a:xfrm>
            <a:off x="4381500" y="1876883"/>
            <a:ext cx="0" cy="7901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9600" y="3837800"/>
            <a:ext cx="1364476" cy="1200329"/>
          </a:xfrm>
          <a:prstGeom prst="rect">
            <a:avLst/>
          </a:prstGeom>
          <a:noFill/>
        </p:spPr>
        <p:txBody>
          <a:bodyPr wrap="none" rtlCol="0">
            <a:spAutoFit/>
          </a:bodyPr>
          <a:lstStyle/>
          <a:p>
            <a:r>
              <a:rPr lang="en-US" dirty="0" smtClean="0"/>
              <a:t>Toolchain</a:t>
            </a:r>
          </a:p>
          <a:p>
            <a:r>
              <a:rPr lang="en-US" dirty="0" smtClean="0"/>
              <a:t>GDB</a:t>
            </a:r>
          </a:p>
          <a:p>
            <a:r>
              <a:rPr lang="en-US" dirty="0" smtClean="0"/>
              <a:t>Qt compiler</a:t>
            </a:r>
          </a:p>
          <a:p>
            <a:r>
              <a:rPr lang="en-US" dirty="0" smtClean="0"/>
              <a:t>Etc..</a:t>
            </a:r>
            <a:endParaRPr lang="en-US" dirty="0"/>
          </a:p>
        </p:txBody>
      </p:sp>
      <p:sp>
        <p:nvSpPr>
          <p:cNvPr id="15" name="TextBox 14"/>
          <p:cNvSpPr txBox="1"/>
          <p:nvPr/>
        </p:nvSpPr>
        <p:spPr>
          <a:xfrm>
            <a:off x="3322908" y="4114800"/>
            <a:ext cx="2117183" cy="646331"/>
          </a:xfrm>
          <a:prstGeom prst="rect">
            <a:avLst/>
          </a:prstGeom>
          <a:noFill/>
        </p:spPr>
        <p:txBody>
          <a:bodyPr wrap="none" rtlCol="0">
            <a:spAutoFit/>
          </a:bodyPr>
          <a:lstStyle/>
          <a:p>
            <a:r>
              <a:rPr lang="en-US" dirty="0" smtClean="0"/>
              <a:t>Target’s headers and</a:t>
            </a:r>
          </a:p>
          <a:p>
            <a:r>
              <a:rPr lang="en-US" dirty="0" smtClean="0"/>
              <a:t>libraries</a:t>
            </a:r>
            <a:endParaRPr lang="en-US" dirty="0"/>
          </a:p>
        </p:txBody>
      </p:sp>
      <p:sp>
        <p:nvSpPr>
          <p:cNvPr id="16" name="TextBox 15"/>
          <p:cNvSpPr txBox="1"/>
          <p:nvPr/>
        </p:nvSpPr>
        <p:spPr>
          <a:xfrm>
            <a:off x="6299606" y="3976300"/>
            <a:ext cx="2979726" cy="923330"/>
          </a:xfrm>
          <a:prstGeom prst="rect">
            <a:avLst/>
          </a:prstGeom>
          <a:noFill/>
        </p:spPr>
        <p:txBody>
          <a:bodyPr wrap="square" rtlCol="0">
            <a:spAutoFit/>
          </a:bodyPr>
          <a:lstStyle/>
          <a:p>
            <a:r>
              <a:rPr lang="en-US" dirty="0" smtClean="0"/>
              <a:t>Common environment variables</a:t>
            </a:r>
          </a:p>
          <a:p>
            <a:r>
              <a:rPr lang="en-US" dirty="0" smtClean="0"/>
              <a:t>that affects compiling</a:t>
            </a:r>
          </a:p>
        </p:txBody>
      </p:sp>
      <p:cxnSp>
        <p:nvCxnSpPr>
          <p:cNvPr id="12" name="Straight Arrow Connector 11"/>
          <p:cNvCxnSpPr>
            <a:stCxn id="7" idx="1"/>
            <a:endCxn id="4" idx="0"/>
          </p:cNvCxnSpPr>
          <p:nvPr/>
        </p:nvCxnSpPr>
        <p:spPr>
          <a:xfrm flipH="1">
            <a:off x="1418082" y="1572083"/>
            <a:ext cx="1782318" cy="13997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3"/>
            <a:endCxn id="6" idx="0"/>
          </p:cNvCxnSpPr>
          <p:nvPr/>
        </p:nvCxnSpPr>
        <p:spPr>
          <a:xfrm>
            <a:off x="5562600" y="1572083"/>
            <a:ext cx="1841906" cy="13997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931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Code generation Location</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95400"/>
            <a:ext cx="6448425" cy="4829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5536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Linking to External Libraries</a:t>
            </a:r>
            <a:endParaRPr lang="en-US" dirty="0"/>
          </a:p>
        </p:txBody>
      </p:sp>
      <p:sp>
        <p:nvSpPr>
          <p:cNvPr id="3" name="Content Placeholder 2"/>
          <p:cNvSpPr>
            <a:spLocks noGrp="1"/>
          </p:cNvSpPr>
          <p:nvPr>
            <p:ph idx="1"/>
          </p:nvPr>
        </p:nvSpPr>
        <p:spPr>
          <a:xfrm>
            <a:off x="333375" y="1185863"/>
            <a:ext cx="8467725" cy="4452937"/>
          </a:xfrm>
        </p:spPr>
        <p:txBody>
          <a:bodyPr>
            <a:normAutofit lnSpcReduction="10000"/>
          </a:bodyPr>
          <a:lstStyle/>
          <a:p>
            <a:r>
              <a:rPr lang="en-US" dirty="0" smtClean="0"/>
              <a:t>When linking against non standard C libraries and headers the compiler needs to be told what library to link against</a:t>
            </a:r>
          </a:p>
          <a:p>
            <a:r>
              <a:rPr lang="en-US" dirty="0" smtClean="0"/>
              <a:t>This is done by manually passing the library name to the compiler. (Usually make files already handle this for you)</a:t>
            </a:r>
          </a:p>
          <a:p>
            <a:r>
              <a:rPr lang="en-US" dirty="0" smtClean="0"/>
              <a:t>Find the name of the library file that you need to link against. Remove lib from </a:t>
            </a:r>
            <a:r>
              <a:rPr lang="en-US" dirty="0"/>
              <a:t>t</a:t>
            </a:r>
            <a:r>
              <a:rPr lang="en-US" dirty="0" smtClean="0"/>
              <a:t>he front and remove the extension. Then add -l to the front.</a:t>
            </a:r>
          </a:p>
          <a:p>
            <a:pPr marL="0" indent="0">
              <a:buNone/>
            </a:pPr>
            <a:r>
              <a:rPr lang="en-US" dirty="0" smtClean="0"/>
              <a:t/>
            </a:r>
            <a:br>
              <a:rPr lang="en-US" dirty="0" smtClean="0"/>
            </a:br>
            <a:r>
              <a:rPr lang="en-US" dirty="0" smtClean="0"/>
              <a:t>Example:</a:t>
            </a:r>
          </a:p>
          <a:p>
            <a:r>
              <a:rPr lang="en-US" dirty="0" smtClean="0"/>
              <a:t>Link against PNG library (libpng.so)</a:t>
            </a:r>
          </a:p>
          <a:p>
            <a:r>
              <a:rPr lang="en-US" dirty="0" smtClean="0"/>
              <a:t>libpng.so -&gt; png -&gt; -lpng</a:t>
            </a:r>
          </a:p>
          <a:p>
            <a:r>
              <a:rPr lang="en-US" dirty="0" smtClean="0"/>
              <a:t>arm-linux-gnueabihf-gcc &lt;C sources&gt; -lpng</a:t>
            </a:r>
            <a:r>
              <a:rPr lang="en-US" dirty="0"/>
              <a:t> </a:t>
            </a:r>
            <a:r>
              <a:rPr lang="en-US" dirty="0" smtClean="0"/>
              <a:t>-o &lt;executable name&gt;</a:t>
            </a:r>
          </a:p>
          <a:p>
            <a:endParaRPr lang="en-US" dirty="0"/>
          </a:p>
        </p:txBody>
      </p:sp>
      <p:sp>
        <p:nvSpPr>
          <p:cNvPr id="4" name="TextBox 3"/>
          <p:cNvSpPr txBox="1"/>
          <p:nvPr/>
        </p:nvSpPr>
        <p:spPr>
          <a:xfrm>
            <a:off x="762000" y="5825609"/>
            <a:ext cx="5181600" cy="369332"/>
          </a:xfrm>
          <a:prstGeom prst="rect">
            <a:avLst/>
          </a:prstGeom>
          <a:solidFill>
            <a:srgbClr val="FFFF00"/>
          </a:solidFill>
        </p:spPr>
        <p:txBody>
          <a:bodyPr wrap="square" rtlCol="0">
            <a:spAutoFit/>
          </a:bodyPr>
          <a:lstStyle/>
          <a:p>
            <a:r>
              <a:rPr lang="en-US" dirty="0" smtClean="0"/>
              <a:t>And don’t forget the Path</a:t>
            </a:r>
            <a:endParaRPr lang="en-US" dirty="0"/>
          </a:p>
        </p:txBody>
      </p:sp>
    </p:spTree>
    <p:extLst>
      <p:ext uri="{BB962C8B-B14F-4D97-AF65-F5344CB8AC3E}">
        <p14:creationId xmlns:p14="http://schemas.microsoft.com/office/powerpoint/2010/main" val="62492002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DF77BE00B08B4383AC38D60969F603" ma:contentTypeVersion="0" ma:contentTypeDescription="Create a new document." ma:contentTypeScope="" ma:versionID="2bc1a1f5e6d67acd8a09c647b1ae8f6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24A4ED-C235-44B4-AE5A-3A43C387CD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4FB6BC4A-2075-419D-AAD5-4AA943DF9A43}">
  <ds:schemaRefs>
    <ds:schemaRef ds:uri="http://schemas.microsoft.com/office/2006/documentManagement/types"/>
    <ds:schemaRef ds:uri="http://purl.org/dc/elements/1.1/"/>
    <ds:schemaRef ds:uri="http://purl.org/dc/dcmitype/"/>
    <ds:schemaRef ds:uri="http://www.w3.org/XML/1998/namespace"/>
    <ds:schemaRef ds:uri="http://purl.org/dc/term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653DF1E2-B8E1-483B-840C-2B651EC4B43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Theme1</Template>
  <TotalTime>5843</TotalTime>
  <Words>1728</Words>
  <Application>Microsoft Office PowerPoint</Application>
  <PresentationFormat>On-screen Show (4:3)</PresentationFormat>
  <Paragraphs>212</Paragraphs>
  <Slides>37</Slides>
  <Notes>10</Notes>
  <HiddenSlides>3</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Theme1</vt:lpstr>
      <vt:lpstr>Microsoft Visio Drawing</vt:lpstr>
      <vt:lpstr>Introduction to Tool chains</vt:lpstr>
      <vt:lpstr>Tool chain for the Sitara Family (but it is true for other ARM based devices as well)</vt:lpstr>
      <vt:lpstr>Cross Compiling</vt:lpstr>
      <vt:lpstr>Compiling a Simple Program</vt:lpstr>
      <vt:lpstr>Compiling a Simple Program</vt:lpstr>
      <vt:lpstr>Linux-devkit part of Linux SDK</vt:lpstr>
      <vt:lpstr>Understanding Linux-devkit</vt:lpstr>
      <vt:lpstr>Code generation Location</vt:lpstr>
      <vt:lpstr>Linking to External Libraries</vt:lpstr>
      <vt:lpstr>Environment-setup</vt:lpstr>
      <vt:lpstr>Environment-setup Example</vt:lpstr>
      <vt:lpstr>Environment-setup Example</vt:lpstr>
      <vt:lpstr>Environment-setup Example</vt:lpstr>
      <vt:lpstr>Environment-setup Example</vt:lpstr>
      <vt:lpstr>Compiler Path</vt:lpstr>
      <vt:lpstr>Compiler Search Path</vt:lpstr>
      <vt:lpstr>Compiling User Space vs. Kernel Space Software</vt:lpstr>
      <vt:lpstr>Software Build Systems</vt:lpstr>
      <vt:lpstr>Building with Auto Tools</vt:lpstr>
      <vt:lpstr>From the configure file </vt:lpstr>
      <vt:lpstr>Configure GUI make menuconfig</vt:lpstr>
      <vt:lpstr>Configure GUI make menuconfig</vt:lpstr>
      <vt:lpstr>Configure using vi .config</vt:lpstr>
      <vt:lpstr>Configure – Cross Compile Options</vt:lpstr>
      <vt:lpstr>Configure without the right PATH</vt:lpstr>
      <vt:lpstr>Configure Help</vt:lpstr>
      <vt:lpstr>Configure Help</vt:lpstr>
      <vt:lpstr>Configure – Important Environment Variables</vt:lpstr>
      <vt:lpstr>Configure – Feature Selection</vt:lpstr>
      <vt:lpstr>Install Location</vt:lpstr>
      <vt:lpstr>Configure Installation Options</vt:lpstr>
      <vt:lpstr>Configure Prefix Option</vt:lpstr>
      <vt:lpstr>Deploying to the Target</vt:lpstr>
      <vt:lpstr>Recap</vt:lpstr>
      <vt:lpstr>When Cross Compiling Sucks</vt:lpstr>
      <vt:lpstr>Native Compiling</vt:lpstr>
      <vt:lpstr>Better Approach</vt:lpstr>
    </vt:vector>
  </TitlesOfParts>
  <Company>Texas Instruments Incorporated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Franklin Cooper Jr.</dc:creator>
  <cp:lastModifiedBy>Katzur, Ran</cp:lastModifiedBy>
  <cp:revision>87</cp:revision>
  <cp:lastPrinted>2014-11-03T13:21:50Z</cp:lastPrinted>
  <dcterms:created xsi:type="dcterms:W3CDTF">2014-05-15T13:11:55Z</dcterms:created>
  <dcterms:modified xsi:type="dcterms:W3CDTF">2014-11-03T16:41:10Z</dcterms:modified>
</cp:coreProperties>
</file>